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sldIdLst>
    <p:sldId id="278" r:id="rId5"/>
    <p:sldId id="280" r:id="rId6"/>
    <p:sldId id="294" r:id="rId7"/>
    <p:sldId id="281" r:id="rId8"/>
    <p:sldId id="295" r:id="rId9"/>
    <p:sldId id="296" r:id="rId10"/>
    <p:sldId id="297" r:id="rId11"/>
    <p:sldId id="298" r:id="rId12"/>
    <p:sldId id="299" r:id="rId13"/>
    <p:sldId id="300" r:id="rId14"/>
    <p:sldId id="301"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128211" y="1540042"/>
            <a:ext cx="6336631" cy="1669502"/>
          </a:xfrm>
        </p:spPr>
        <p:txBody>
          <a:bodyPr/>
          <a:lstStyle/>
          <a:p>
            <a:r>
              <a:rPr lang="en-GB" sz="4800" b="1" i="0" dirty="0">
                <a:solidFill>
                  <a:srgbClr val="3C4858"/>
                </a:solidFill>
                <a:effectLst/>
                <a:latin typeface="Manrope"/>
              </a:rPr>
              <a:t>ABC Call Volume Trend Analysis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VICTOR SHAH</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66802" y="237744"/>
            <a:ext cx="7378566" cy="768096"/>
          </a:xfrm>
        </p:spPr>
        <p:txBody>
          <a:bodyPr/>
          <a:lstStyle/>
          <a:p>
            <a:r>
              <a:rPr lang="en-US" sz="4000" dirty="0"/>
              <a:t>insights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66802" y="1267326"/>
            <a:ext cx="8366118" cy="5133473"/>
          </a:xfrm>
        </p:spPr>
        <p:txBody>
          <a:bodyPr/>
          <a:lstStyle/>
          <a:p>
            <a:pPr marL="285750" indent="-285750" algn="just">
              <a:lnSpc>
                <a:spcPct val="150000"/>
              </a:lnSpc>
              <a:buFont typeface="Arial" panose="020B0604020202020204" pitchFamily="34" charset="0"/>
              <a:buChar char="•"/>
            </a:pPr>
            <a:r>
              <a:rPr lang="en-US" sz="1800" dirty="0"/>
              <a:t>To determine the average duration of all incoming calls received by agents. And this had to be calculated for each time bucket.</a:t>
            </a:r>
          </a:p>
          <a:p>
            <a:pPr marL="285750" indent="-285750" algn="just">
              <a:lnSpc>
                <a:spcPct val="150000"/>
              </a:lnSpc>
              <a:buFont typeface="Arial" panose="020B0604020202020204" pitchFamily="34" charset="0"/>
              <a:buChar char="•"/>
            </a:pPr>
            <a:r>
              <a:rPr lang="en-US" sz="1800" dirty="0"/>
              <a:t>Visualizing the total number of calls received. </a:t>
            </a:r>
          </a:p>
          <a:p>
            <a:pPr marL="285750" indent="-285750" algn="just">
              <a:lnSpc>
                <a:spcPct val="150000"/>
              </a:lnSpc>
              <a:buFont typeface="Arial" panose="020B0604020202020204" pitchFamily="34" charset="0"/>
              <a:buChar char="•"/>
            </a:pPr>
            <a:r>
              <a:rPr lang="en-US" sz="1800" dirty="0"/>
              <a:t>Propose a plan for manpower allocation during each time bucket (from 9 am to 9pm) to reduce the abandon rate to 10%. This means we had to calculate the minimum number of agents required in each time bucket to ensure </a:t>
            </a:r>
            <a:r>
              <a:rPr lang="en-US" sz="1800" dirty="0" err="1"/>
              <a:t>atleast</a:t>
            </a:r>
            <a:r>
              <a:rPr lang="en-US" sz="1800" dirty="0"/>
              <a:t> 90 out of 100 calls are answered.</a:t>
            </a:r>
          </a:p>
          <a:p>
            <a:pPr marL="285750" indent="-285750" algn="just">
              <a:lnSpc>
                <a:spcPct val="150000"/>
              </a:lnSpc>
              <a:buFont typeface="Arial" panose="020B0604020202020204" pitchFamily="34" charset="0"/>
              <a:buChar char="•"/>
            </a:pPr>
            <a:r>
              <a:rPr lang="en-US" sz="1800" dirty="0"/>
              <a:t>Night Shift Manpower planning. We had to figure out the number of agents required at night. Because the customers do not get an answer as there are no agents available. This creates a poor customer experience.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619522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66802" y="237744"/>
            <a:ext cx="7378566" cy="768096"/>
          </a:xfrm>
        </p:spPr>
        <p:txBody>
          <a:bodyPr/>
          <a:lstStyle/>
          <a:p>
            <a:r>
              <a:rPr lang="en-US" sz="4000" dirty="0"/>
              <a:t>Results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66802" y="1267326"/>
            <a:ext cx="8366118" cy="5133473"/>
          </a:xfrm>
        </p:spPr>
        <p:txBody>
          <a:bodyPr/>
          <a:lstStyle/>
          <a:p>
            <a:pPr marL="285750" indent="-285750" algn="just">
              <a:lnSpc>
                <a:spcPct val="150000"/>
              </a:lnSpc>
              <a:buFont typeface="Arial" panose="020B0604020202020204" pitchFamily="34" charset="0"/>
              <a:buChar char="•"/>
            </a:pPr>
            <a:r>
              <a:rPr lang="en-US" sz="1800" dirty="0"/>
              <a:t>Remembering to adapt excel functions on specific dataset.</a:t>
            </a:r>
          </a:p>
          <a:p>
            <a:pPr marL="285750" indent="-285750" algn="just">
              <a:lnSpc>
                <a:spcPct val="150000"/>
              </a:lnSpc>
              <a:buFont typeface="Arial" panose="020B0604020202020204" pitchFamily="34" charset="0"/>
              <a:buChar char="•"/>
            </a:pPr>
            <a:r>
              <a:rPr lang="en-US" sz="1800" dirty="0"/>
              <a:t>These learned insights helped me understand specific business questions which were addressed by MS Excel. </a:t>
            </a:r>
          </a:p>
          <a:p>
            <a:pPr marL="285750" indent="-285750" algn="just">
              <a:lnSpc>
                <a:spcPct val="150000"/>
              </a:lnSpc>
              <a:buFont typeface="Arial" panose="020B0604020202020204" pitchFamily="34" charset="0"/>
              <a:buChar char="•"/>
            </a:pPr>
            <a:r>
              <a:rPr lang="en-US" sz="1800" dirty="0"/>
              <a:t>Learning about Excel Text and Statistical functions. The importance of average(), median(), mode(), text(), functions.</a:t>
            </a:r>
          </a:p>
          <a:p>
            <a:pPr marL="285750" indent="-285750" algn="just">
              <a:lnSpc>
                <a:spcPct val="150000"/>
              </a:lnSpc>
              <a:buFont typeface="Arial" panose="020B0604020202020204" pitchFamily="34" charset="0"/>
              <a:buChar char="•"/>
            </a:pPr>
            <a:r>
              <a:rPr lang="en-US" sz="1800" dirty="0"/>
              <a:t>We were able to build different charts for visualization for answering the business questions. Some of the charts used were bar graph, stacked chart and heatmap.</a:t>
            </a:r>
          </a:p>
          <a:p>
            <a:pPr marL="285750" indent="-285750" algn="just">
              <a:lnSpc>
                <a:spcPct val="150000"/>
              </a:lnSpc>
              <a:buFont typeface="Arial" panose="020B0604020202020204" pitchFamily="34" charset="0"/>
              <a:buChar char="•"/>
            </a:pPr>
            <a:r>
              <a:rPr lang="en-US" sz="1800" dirty="0"/>
              <a:t>Achieving the ability to learn and write MS Excel functions to execute different business questions. </a:t>
            </a:r>
          </a:p>
          <a:p>
            <a:pPr marL="285750" indent="-285750" algn="just">
              <a:lnSpc>
                <a:spcPct val="150000"/>
              </a:lnSpc>
              <a:buFont typeface="Arial" panose="020B0604020202020204" pitchFamily="34" charset="0"/>
              <a:buChar char="•"/>
            </a:pPr>
            <a:r>
              <a:rPr lang="en-US" sz="1800" dirty="0"/>
              <a:t>Solving Company related problems using different visualization </a:t>
            </a:r>
            <a:r>
              <a:rPr lang="en-US" sz="1800"/>
              <a:t>charts through the use of pivot tables.</a:t>
            </a:r>
            <a:endParaRPr lang="en-US" sz="18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129393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640080" y="2595372"/>
            <a:ext cx="6858000" cy="2068068"/>
          </a:xfrm>
        </p:spPr>
        <p:txBody>
          <a:bodyPr/>
          <a:lstStyle/>
          <a:p>
            <a:r>
              <a:rPr lang="en-US" sz="4800"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66802" y="237744"/>
            <a:ext cx="7378566" cy="768096"/>
          </a:xfrm>
        </p:spPr>
        <p:txBody>
          <a:bodyPr/>
          <a:lstStyle/>
          <a:p>
            <a:r>
              <a:rPr lang="en-US" sz="4000" dirty="0"/>
              <a:t>Project 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66802" y="1267326"/>
            <a:ext cx="8366118" cy="5133473"/>
          </a:xfrm>
        </p:spPr>
        <p:txBody>
          <a:bodyPr/>
          <a:lstStyle/>
          <a:p>
            <a:pPr algn="just">
              <a:lnSpc>
                <a:spcPct val="150000"/>
              </a:lnSpc>
            </a:pPr>
            <a:r>
              <a:rPr lang="en-US" sz="1800" dirty="0"/>
              <a:t>As a data analyst my primary responsibility is to analyze customer feedback and data, derive insights from it, and share these insights with the rest of the organization. Furthermore, responsible for a wide range of tasks, including managing customer experience programs, handling internal communications, mapping customer journeys, and managing customer data, among others.</a:t>
            </a:r>
          </a:p>
          <a:p>
            <a:pPr algn="just">
              <a:lnSpc>
                <a:spcPct val="150000"/>
              </a:lnSpc>
            </a:pPr>
            <a:endParaRPr lang="en-US" sz="1800" dirty="0"/>
          </a:p>
          <a:p>
            <a:pPr algn="just">
              <a:lnSpc>
                <a:spcPct val="150000"/>
              </a:lnSpc>
            </a:pPr>
            <a:r>
              <a:rPr lang="en-US" sz="1800" dirty="0"/>
              <a:t>The data set provided spans 23 days and includes various details such as the agent’s name and ID, the queue time ( how long a customer had to wait before connecting with an agent), the time of the call, the duration of the call, and the call status (whether it was abandoned, answered, or transferred).</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66802" y="237744"/>
            <a:ext cx="7378566" cy="768096"/>
          </a:xfrm>
        </p:spPr>
        <p:txBody>
          <a:bodyPr/>
          <a:lstStyle/>
          <a:p>
            <a:r>
              <a:rPr lang="en-US" sz="4000" dirty="0"/>
              <a:t>Approach</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66802" y="1267326"/>
            <a:ext cx="8366118" cy="5133473"/>
          </a:xfrm>
        </p:spPr>
        <p:txBody>
          <a:bodyPr/>
          <a:lstStyle/>
          <a:p>
            <a:pPr marL="285750" indent="-285750" algn="just">
              <a:lnSpc>
                <a:spcPct val="150000"/>
              </a:lnSpc>
              <a:buFont typeface="Arial" panose="020B0604020202020204" pitchFamily="34" charset="0"/>
              <a:buChar char="•"/>
            </a:pPr>
            <a:r>
              <a:rPr lang="en-US" sz="1800" dirty="0"/>
              <a:t>Downloading the dataset: The first step is downloading the excel file (.csv) into the local device. Make sure the downloaded file is having the extension (.xlsx).</a:t>
            </a:r>
          </a:p>
          <a:p>
            <a:pPr marL="285750" indent="-285750" algn="just">
              <a:lnSpc>
                <a:spcPct val="150000"/>
              </a:lnSpc>
              <a:buFont typeface="Arial" panose="020B0604020202020204" pitchFamily="34" charset="0"/>
              <a:buChar char="•"/>
            </a:pPr>
            <a:r>
              <a:rPr lang="en-US" sz="1800" dirty="0"/>
              <a:t>Understanding the worksheet: The next step is to examine the structure of the table holding the data in the Excel Sheet.</a:t>
            </a:r>
          </a:p>
          <a:p>
            <a:pPr algn="just">
              <a:lnSpc>
                <a:spcPct val="150000"/>
              </a:lnSpc>
            </a:pPr>
            <a:r>
              <a:rPr lang="en-US" sz="1800" dirty="0"/>
              <a:t>     (</a:t>
            </a:r>
            <a:r>
              <a:rPr lang="en-GB" sz="1800" dirty="0"/>
              <a:t>Call_Volume_Trend_Analysis_Project_9)</a:t>
            </a:r>
          </a:p>
          <a:p>
            <a:pPr marL="285750" indent="-285750" algn="just">
              <a:lnSpc>
                <a:spcPct val="150000"/>
              </a:lnSpc>
              <a:buFont typeface="Arial" panose="020B0604020202020204" pitchFamily="34" charset="0"/>
              <a:buChar char="•"/>
            </a:pPr>
            <a:r>
              <a:rPr lang="en-GB" sz="1800" dirty="0"/>
              <a:t>Identifying the key tables: Identification of the primary key from the dataset of excel files. </a:t>
            </a:r>
          </a:p>
          <a:p>
            <a:pPr marL="285750" indent="-285750" algn="just">
              <a:lnSpc>
                <a:spcPct val="150000"/>
              </a:lnSpc>
              <a:buFont typeface="Arial" panose="020B0604020202020204" pitchFamily="34" charset="0"/>
              <a:buChar char="•"/>
            </a:pPr>
            <a:r>
              <a:rPr lang="en-GB" sz="1800" dirty="0"/>
              <a:t>Data Cleaning: This is the preprocessing step that makes the data suitable for analysis. It include handling missing values, removing duplicates. </a:t>
            </a:r>
          </a:p>
          <a:p>
            <a:pPr marL="285750" indent="-285750" algn="just">
              <a:lnSpc>
                <a:spcPct val="150000"/>
              </a:lnSpc>
              <a:buFont typeface="Arial" panose="020B0604020202020204" pitchFamily="34" charset="0"/>
              <a:buChar char="•"/>
            </a:pPr>
            <a:r>
              <a:rPr lang="en-GB" sz="1800" dirty="0"/>
              <a:t>Data Visualization: To use EDA to understand how to derive insights and how to share insights with the rest of the organization.</a:t>
            </a:r>
            <a:endParaRPr lang="en-US" sz="18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402637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476500" y="3066288"/>
            <a:ext cx="7239000" cy="2359152"/>
          </a:xfrm>
        </p:spPr>
        <p:txBody>
          <a:bodyPr/>
          <a:lstStyle/>
          <a:p>
            <a:r>
              <a:rPr lang="en-US" sz="4800" b="1" dirty="0">
                <a:solidFill>
                  <a:schemeClr val="accent6"/>
                </a:solidFill>
                <a:latin typeface="Arial Black" panose="020B0604020202020204" pitchFamily="34" charset="0"/>
                <a:cs typeface="Arial Black" panose="020B0604020202020204" pitchFamily="34" charset="0"/>
              </a:rPr>
              <a:t>Data analytics tasks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B487-1498-084C-6FF5-060DAD72DBF3}"/>
              </a:ext>
            </a:extLst>
          </p:cNvPr>
          <p:cNvSpPr>
            <a:spLocks noGrp="1"/>
          </p:cNvSpPr>
          <p:nvPr>
            <p:ph type="title"/>
          </p:nvPr>
        </p:nvSpPr>
        <p:spPr>
          <a:xfrm>
            <a:off x="758952" y="682752"/>
            <a:ext cx="10671048" cy="768096"/>
          </a:xfrm>
        </p:spPr>
        <p:txBody>
          <a:bodyPr/>
          <a:lstStyle/>
          <a:p>
            <a:pPr algn="just"/>
            <a:r>
              <a:rPr lang="en-GB" sz="2000" dirty="0"/>
              <a:t>1. Average Call Duration: Determine the average duration of all incoming calls received by agents. This should be calculated for each time bucket.</a:t>
            </a:r>
            <a:endParaRPr lang="en-AE" sz="2000" dirty="0"/>
          </a:p>
        </p:txBody>
      </p:sp>
      <p:sp>
        <p:nvSpPr>
          <p:cNvPr id="3" name="Content Placeholder 2">
            <a:extLst>
              <a:ext uri="{FF2B5EF4-FFF2-40B4-BE49-F238E27FC236}">
                <a16:creationId xmlns:a16="http://schemas.microsoft.com/office/drawing/2014/main" id="{C87F1676-5BD5-1F28-090B-C21553FDC139}"/>
              </a:ext>
            </a:extLst>
          </p:cNvPr>
          <p:cNvSpPr>
            <a:spLocks noGrp="1"/>
          </p:cNvSpPr>
          <p:nvPr>
            <p:ph sz="half" idx="1"/>
          </p:nvPr>
        </p:nvSpPr>
        <p:spPr>
          <a:xfrm>
            <a:off x="539496" y="2061566"/>
            <a:ext cx="6851904" cy="4049673"/>
          </a:xfrm>
        </p:spPr>
        <p:txBody>
          <a:bodyPr/>
          <a:lstStyle/>
          <a:p>
            <a:pPr algn="just">
              <a:lnSpc>
                <a:spcPct val="150000"/>
              </a:lnSpc>
            </a:pPr>
            <a:r>
              <a:rPr lang="en-GB" dirty="0"/>
              <a:t>For each time bucket the average duration is calculated. This is done by using the pivot tables in excel.</a:t>
            </a:r>
          </a:p>
          <a:p>
            <a:pPr algn="just">
              <a:lnSpc>
                <a:spcPct val="150000"/>
              </a:lnSpc>
            </a:pPr>
            <a:r>
              <a:rPr lang="en-GB" dirty="0"/>
              <a:t>The time bucket having the highest average duration is 10_11, 18_19, 19_20, 20_21.</a:t>
            </a:r>
          </a:p>
          <a:p>
            <a:pPr algn="just">
              <a:lnSpc>
                <a:spcPct val="150000"/>
              </a:lnSpc>
            </a:pPr>
            <a:r>
              <a:rPr lang="en-GB" dirty="0"/>
              <a:t>Another insight that can be gained is that the agents are much busier during the evening in comparison to the rest of the day.</a:t>
            </a:r>
            <a:endParaRPr lang="en-AE" dirty="0"/>
          </a:p>
        </p:txBody>
      </p:sp>
      <p:sp>
        <p:nvSpPr>
          <p:cNvPr id="5" name="Slide Number Placeholder 4">
            <a:extLst>
              <a:ext uri="{FF2B5EF4-FFF2-40B4-BE49-F238E27FC236}">
                <a16:creationId xmlns:a16="http://schemas.microsoft.com/office/drawing/2014/main" id="{8A25586B-C491-3B0C-4010-4A8979C43A42}"/>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7" name="Picture 6">
            <a:extLst>
              <a:ext uri="{FF2B5EF4-FFF2-40B4-BE49-F238E27FC236}">
                <a16:creationId xmlns:a16="http://schemas.microsoft.com/office/drawing/2014/main" id="{CDEA89F7-E601-5975-5C5A-B094E452DAC9}"/>
              </a:ext>
            </a:extLst>
          </p:cNvPr>
          <p:cNvPicPr>
            <a:picLocks noChangeAspect="1"/>
          </p:cNvPicPr>
          <p:nvPr/>
        </p:nvPicPr>
        <p:blipFill>
          <a:blip r:embed="rId2"/>
          <a:stretch>
            <a:fillRect/>
          </a:stretch>
        </p:blipFill>
        <p:spPr>
          <a:xfrm>
            <a:off x="7894320" y="2061567"/>
            <a:ext cx="3758184" cy="4167986"/>
          </a:xfrm>
          <a:prstGeom prst="rect">
            <a:avLst/>
          </a:prstGeom>
        </p:spPr>
      </p:pic>
    </p:spTree>
    <p:extLst>
      <p:ext uri="{BB962C8B-B14F-4D97-AF65-F5344CB8AC3E}">
        <p14:creationId xmlns:p14="http://schemas.microsoft.com/office/powerpoint/2010/main" val="46323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B487-1498-084C-6FF5-060DAD72DBF3}"/>
              </a:ext>
            </a:extLst>
          </p:cNvPr>
          <p:cNvSpPr>
            <a:spLocks noGrp="1"/>
          </p:cNvSpPr>
          <p:nvPr>
            <p:ph type="title"/>
          </p:nvPr>
        </p:nvSpPr>
        <p:spPr>
          <a:xfrm>
            <a:off x="758952" y="682752"/>
            <a:ext cx="10671048" cy="768096"/>
          </a:xfrm>
        </p:spPr>
        <p:txBody>
          <a:bodyPr/>
          <a:lstStyle/>
          <a:p>
            <a:pPr algn="just"/>
            <a:r>
              <a:rPr lang="en-GB" sz="2000" dirty="0"/>
              <a:t>2. Call Volume Analysis: Visualize the total number of calls received. This should be represented as a graph or chart showing the number of calls against time. Time should be represented in buckets (e.g., 1-2, 2-3, etc.).</a:t>
            </a:r>
            <a:endParaRPr lang="en-AE" sz="2000" dirty="0"/>
          </a:p>
        </p:txBody>
      </p:sp>
      <p:sp>
        <p:nvSpPr>
          <p:cNvPr id="3" name="Content Placeholder 2">
            <a:extLst>
              <a:ext uri="{FF2B5EF4-FFF2-40B4-BE49-F238E27FC236}">
                <a16:creationId xmlns:a16="http://schemas.microsoft.com/office/drawing/2014/main" id="{C87F1676-5BD5-1F28-090B-C21553FDC139}"/>
              </a:ext>
            </a:extLst>
          </p:cNvPr>
          <p:cNvSpPr>
            <a:spLocks noGrp="1"/>
          </p:cNvSpPr>
          <p:nvPr>
            <p:ph sz="half" idx="1"/>
          </p:nvPr>
        </p:nvSpPr>
        <p:spPr>
          <a:xfrm>
            <a:off x="539496" y="2209800"/>
            <a:ext cx="4901184" cy="3901440"/>
          </a:xfrm>
        </p:spPr>
        <p:txBody>
          <a:bodyPr/>
          <a:lstStyle/>
          <a:p>
            <a:pPr algn="just">
              <a:lnSpc>
                <a:spcPct val="150000"/>
              </a:lnSpc>
            </a:pPr>
            <a:r>
              <a:rPr lang="en-GB" dirty="0"/>
              <a:t>The time bucket having the highest number of calls is 11_12.</a:t>
            </a:r>
          </a:p>
          <a:p>
            <a:pPr algn="just">
              <a:lnSpc>
                <a:spcPct val="150000"/>
              </a:lnSpc>
            </a:pPr>
            <a:r>
              <a:rPr lang="en-GB" dirty="0"/>
              <a:t>The time bucket having the lowest number of calls is 20_21.</a:t>
            </a:r>
          </a:p>
          <a:p>
            <a:pPr algn="just">
              <a:lnSpc>
                <a:spcPct val="150000"/>
              </a:lnSpc>
            </a:pPr>
            <a:r>
              <a:rPr lang="en-GB" dirty="0"/>
              <a:t>This is a column chart used for visualization.</a:t>
            </a:r>
            <a:endParaRPr lang="en-AE" dirty="0"/>
          </a:p>
        </p:txBody>
      </p:sp>
      <p:sp>
        <p:nvSpPr>
          <p:cNvPr id="5" name="Slide Number Placeholder 4">
            <a:extLst>
              <a:ext uri="{FF2B5EF4-FFF2-40B4-BE49-F238E27FC236}">
                <a16:creationId xmlns:a16="http://schemas.microsoft.com/office/drawing/2014/main" id="{8A25586B-C491-3B0C-4010-4A8979C43A42}"/>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6" name="Picture 5">
            <a:extLst>
              <a:ext uri="{FF2B5EF4-FFF2-40B4-BE49-F238E27FC236}">
                <a16:creationId xmlns:a16="http://schemas.microsoft.com/office/drawing/2014/main" id="{AD3EA962-7B45-BE88-2CB6-160FD754FEE1}"/>
              </a:ext>
            </a:extLst>
          </p:cNvPr>
          <p:cNvPicPr>
            <a:picLocks noChangeAspect="1"/>
          </p:cNvPicPr>
          <p:nvPr/>
        </p:nvPicPr>
        <p:blipFill>
          <a:blip r:embed="rId2"/>
          <a:stretch>
            <a:fillRect/>
          </a:stretch>
        </p:blipFill>
        <p:spPr>
          <a:xfrm>
            <a:off x="5549632" y="2273808"/>
            <a:ext cx="6265411" cy="3901440"/>
          </a:xfrm>
          <a:prstGeom prst="rect">
            <a:avLst/>
          </a:prstGeom>
        </p:spPr>
      </p:pic>
    </p:spTree>
    <p:extLst>
      <p:ext uri="{BB962C8B-B14F-4D97-AF65-F5344CB8AC3E}">
        <p14:creationId xmlns:p14="http://schemas.microsoft.com/office/powerpoint/2010/main" val="2219726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B487-1498-084C-6FF5-060DAD72DBF3}"/>
              </a:ext>
            </a:extLst>
          </p:cNvPr>
          <p:cNvSpPr>
            <a:spLocks noGrp="1"/>
          </p:cNvSpPr>
          <p:nvPr>
            <p:ph type="title"/>
          </p:nvPr>
        </p:nvSpPr>
        <p:spPr>
          <a:xfrm>
            <a:off x="758952" y="682752"/>
            <a:ext cx="10671048" cy="768096"/>
          </a:xfrm>
        </p:spPr>
        <p:txBody>
          <a:bodyPr/>
          <a:lstStyle/>
          <a:p>
            <a:pPr algn="just"/>
            <a:r>
              <a:rPr lang="en-GB" sz="2000" dirty="0"/>
              <a:t>3. Manpower Planning: The current rate of abandoned calls is approximately 30%. Propose a plan for manpower allocation during each time bucket (from 9 am to 9 pm) to reduce the abandon rate to 10%. In other words, you need to calculate the minimum number of agents required in each time bucket to ensure that at least 90 out of 100 calls are answered.</a:t>
            </a:r>
            <a:endParaRPr lang="en-AE" sz="2000" dirty="0"/>
          </a:p>
        </p:txBody>
      </p:sp>
      <p:sp>
        <p:nvSpPr>
          <p:cNvPr id="3" name="Content Placeholder 2">
            <a:extLst>
              <a:ext uri="{FF2B5EF4-FFF2-40B4-BE49-F238E27FC236}">
                <a16:creationId xmlns:a16="http://schemas.microsoft.com/office/drawing/2014/main" id="{C87F1676-5BD5-1F28-090B-C21553FDC139}"/>
              </a:ext>
            </a:extLst>
          </p:cNvPr>
          <p:cNvSpPr>
            <a:spLocks noGrp="1"/>
          </p:cNvSpPr>
          <p:nvPr>
            <p:ph sz="half" idx="1"/>
          </p:nvPr>
        </p:nvSpPr>
        <p:spPr>
          <a:xfrm>
            <a:off x="539496" y="2667000"/>
            <a:ext cx="4901184" cy="3444240"/>
          </a:xfrm>
        </p:spPr>
        <p:txBody>
          <a:bodyPr/>
          <a:lstStyle/>
          <a:p>
            <a:pPr algn="just">
              <a:lnSpc>
                <a:spcPct val="150000"/>
              </a:lnSpc>
            </a:pPr>
            <a:r>
              <a:rPr lang="en-GB" dirty="0"/>
              <a:t>For every time bucket we can see that we require a smaller number of agents from the existing staff so that the number of abandoned calls can be reduced from 30% to 10%.</a:t>
            </a:r>
            <a:endParaRPr lang="en-AE" dirty="0"/>
          </a:p>
        </p:txBody>
      </p:sp>
      <p:sp>
        <p:nvSpPr>
          <p:cNvPr id="5" name="Slide Number Placeholder 4">
            <a:extLst>
              <a:ext uri="{FF2B5EF4-FFF2-40B4-BE49-F238E27FC236}">
                <a16:creationId xmlns:a16="http://schemas.microsoft.com/office/drawing/2014/main" id="{8A25586B-C491-3B0C-4010-4A8979C43A42}"/>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7" name="Picture 6">
            <a:extLst>
              <a:ext uri="{FF2B5EF4-FFF2-40B4-BE49-F238E27FC236}">
                <a16:creationId xmlns:a16="http://schemas.microsoft.com/office/drawing/2014/main" id="{FE5E1611-5F6D-46AD-D3C5-F22AA2111484}"/>
              </a:ext>
            </a:extLst>
          </p:cNvPr>
          <p:cNvPicPr>
            <a:picLocks noChangeAspect="1"/>
          </p:cNvPicPr>
          <p:nvPr/>
        </p:nvPicPr>
        <p:blipFill>
          <a:blip r:embed="rId2"/>
          <a:stretch>
            <a:fillRect/>
          </a:stretch>
        </p:blipFill>
        <p:spPr>
          <a:xfrm>
            <a:off x="5641967" y="2956560"/>
            <a:ext cx="6010537" cy="3444240"/>
          </a:xfrm>
          <a:prstGeom prst="rect">
            <a:avLst/>
          </a:prstGeom>
        </p:spPr>
      </p:pic>
      <p:pic>
        <p:nvPicPr>
          <p:cNvPr id="9" name="Picture 8">
            <a:extLst>
              <a:ext uri="{FF2B5EF4-FFF2-40B4-BE49-F238E27FC236}">
                <a16:creationId xmlns:a16="http://schemas.microsoft.com/office/drawing/2014/main" id="{8FEAC398-9D3E-B36C-6421-6E36FBFD5AE7}"/>
              </a:ext>
            </a:extLst>
          </p:cNvPr>
          <p:cNvPicPr>
            <a:picLocks noChangeAspect="1"/>
          </p:cNvPicPr>
          <p:nvPr/>
        </p:nvPicPr>
        <p:blipFill>
          <a:blip r:embed="rId3"/>
          <a:stretch>
            <a:fillRect/>
          </a:stretch>
        </p:blipFill>
        <p:spPr>
          <a:xfrm>
            <a:off x="338209" y="5152075"/>
            <a:ext cx="5102471" cy="455290"/>
          </a:xfrm>
          <a:prstGeom prst="rect">
            <a:avLst/>
          </a:prstGeom>
        </p:spPr>
      </p:pic>
    </p:spTree>
    <p:extLst>
      <p:ext uri="{BB962C8B-B14F-4D97-AF65-F5344CB8AC3E}">
        <p14:creationId xmlns:p14="http://schemas.microsoft.com/office/powerpoint/2010/main" val="142527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B487-1498-084C-6FF5-060DAD72DBF3}"/>
              </a:ext>
            </a:extLst>
          </p:cNvPr>
          <p:cNvSpPr>
            <a:spLocks noGrp="1"/>
          </p:cNvSpPr>
          <p:nvPr>
            <p:ph type="title"/>
          </p:nvPr>
        </p:nvSpPr>
        <p:spPr>
          <a:xfrm>
            <a:off x="758952" y="682752"/>
            <a:ext cx="10671048" cy="768096"/>
          </a:xfrm>
        </p:spPr>
        <p:txBody>
          <a:bodyPr/>
          <a:lstStyle/>
          <a:p>
            <a:pPr algn="just"/>
            <a:r>
              <a:rPr lang="en-GB" sz="2000" dirty="0"/>
              <a:t>4. Night Shift Manpower Planning: 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a:t>
            </a:r>
            <a:endParaRPr lang="en-AE" sz="2000" dirty="0"/>
          </a:p>
        </p:txBody>
      </p:sp>
      <p:sp>
        <p:nvSpPr>
          <p:cNvPr id="3" name="Content Placeholder 2">
            <a:extLst>
              <a:ext uri="{FF2B5EF4-FFF2-40B4-BE49-F238E27FC236}">
                <a16:creationId xmlns:a16="http://schemas.microsoft.com/office/drawing/2014/main" id="{C87F1676-5BD5-1F28-090B-C21553FDC139}"/>
              </a:ext>
            </a:extLst>
          </p:cNvPr>
          <p:cNvSpPr>
            <a:spLocks noGrp="1"/>
          </p:cNvSpPr>
          <p:nvPr>
            <p:ph sz="half" idx="1"/>
          </p:nvPr>
        </p:nvSpPr>
        <p:spPr>
          <a:xfrm>
            <a:off x="539496" y="2667000"/>
            <a:ext cx="4901184" cy="3444240"/>
          </a:xfrm>
        </p:spPr>
        <p:txBody>
          <a:bodyPr/>
          <a:lstStyle/>
          <a:p>
            <a:pPr algn="just">
              <a:lnSpc>
                <a:spcPct val="150000"/>
              </a:lnSpc>
            </a:pPr>
            <a:r>
              <a:rPr lang="en-GB" dirty="0"/>
              <a:t>For every time bucket we can see that we require a smaller number of agents from the existing staff so that the number of abandoned calls can be reduced from 30% to 10%.</a:t>
            </a:r>
            <a:endParaRPr lang="en-AE" dirty="0"/>
          </a:p>
        </p:txBody>
      </p:sp>
      <p:sp>
        <p:nvSpPr>
          <p:cNvPr id="5" name="Slide Number Placeholder 4">
            <a:extLst>
              <a:ext uri="{FF2B5EF4-FFF2-40B4-BE49-F238E27FC236}">
                <a16:creationId xmlns:a16="http://schemas.microsoft.com/office/drawing/2014/main" id="{8A25586B-C491-3B0C-4010-4A8979C43A42}"/>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6" name="Picture 5">
            <a:extLst>
              <a:ext uri="{FF2B5EF4-FFF2-40B4-BE49-F238E27FC236}">
                <a16:creationId xmlns:a16="http://schemas.microsoft.com/office/drawing/2014/main" id="{80DE73F1-27CB-710C-ECC8-D55E0DEC59C1}"/>
              </a:ext>
            </a:extLst>
          </p:cNvPr>
          <p:cNvPicPr>
            <a:picLocks noChangeAspect="1"/>
          </p:cNvPicPr>
          <p:nvPr/>
        </p:nvPicPr>
        <p:blipFill>
          <a:blip r:embed="rId2"/>
          <a:stretch>
            <a:fillRect/>
          </a:stretch>
        </p:blipFill>
        <p:spPr>
          <a:xfrm>
            <a:off x="6015554" y="2667000"/>
            <a:ext cx="5746797" cy="3444240"/>
          </a:xfrm>
          <a:prstGeom prst="rect">
            <a:avLst/>
          </a:prstGeom>
        </p:spPr>
      </p:pic>
      <p:pic>
        <p:nvPicPr>
          <p:cNvPr id="10" name="Picture 9">
            <a:extLst>
              <a:ext uri="{FF2B5EF4-FFF2-40B4-BE49-F238E27FC236}">
                <a16:creationId xmlns:a16="http://schemas.microsoft.com/office/drawing/2014/main" id="{20B4A9BE-B4A2-346D-C7E3-63D2DC83791E}"/>
              </a:ext>
            </a:extLst>
          </p:cNvPr>
          <p:cNvPicPr>
            <a:picLocks noChangeAspect="1"/>
          </p:cNvPicPr>
          <p:nvPr/>
        </p:nvPicPr>
        <p:blipFill>
          <a:blip r:embed="rId3"/>
          <a:stretch>
            <a:fillRect/>
          </a:stretch>
        </p:blipFill>
        <p:spPr>
          <a:xfrm>
            <a:off x="539496" y="5147298"/>
            <a:ext cx="5218928" cy="369581"/>
          </a:xfrm>
          <a:prstGeom prst="rect">
            <a:avLst/>
          </a:prstGeom>
        </p:spPr>
      </p:pic>
    </p:spTree>
    <p:extLst>
      <p:ext uri="{BB962C8B-B14F-4D97-AF65-F5344CB8AC3E}">
        <p14:creationId xmlns:p14="http://schemas.microsoft.com/office/powerpoint/2010/main" val="195035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66802" y="237744"/>
            <a:ext cx="7378566" cy="768096"/>
          </a:xfrm>
        </p:spPr>
        <p:txBody>
          <a:bodyPr/>
          <a:lstStyle/>
          <a:p>
            <a:r>
              <a:rPr lang="en-US" sz="4000" dirty="0"/>
              <a:t>Tech-stack used</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66802" y="1267326"/>
            <a:ext cx="8366118" cy="5133473"/>
          </a:xfrm>
        </p:spPr>
        <p:txBody>
          <a:bodyPr/>
          <a:lstStyle/>
          <a:p>
            <a:pPr marL="285750" indent="-285750" algn="just">
              <a:lnSpc>
                <a:spcPct val="150000"/>
              </a:lnSpc>
              <a:buFont typeface="Arial" panose="020B0604020202020204" pitchFamily="34" charset="0"/>
              <a:buChar char="•"/>
            </a:pPr>
            <a:r>
              <a:rPr lang="en-US" sz="1800" dirty="0"/>
              <a:t>Microsoft Excel: It is a spreadsheet program from Microsoft and a component of its Office product for business application. This enables users to format, calculate and organize data in a spreadsheet.</a:t>
            </a:r>
          </a:p>
          <a:p>
            <a:pPr marL="285750" indent="-285750" algn="just">
              <a:lnSpc>
                <a:spcPct val="150000"/>
              </a:lnSpc>
              <a:buFont typeface="Arial" panose="020B0604020202020204" pitchFamily="34" charset="0"/>
              <a:buChar char="•"/>
            </a:pPr>
            <a:r>
              <a:rPr lang="en-US" sz="1800" dirty="0"/>
              <a:t>MS Excel Functions: They are predefined formulas that perform calculations by using specific values, called arguments, in a particular order or structure. Some of the functions are: </a:t>
            </a:r>
          </a:p>
          <a:p>
            <a:pPr lvl="1" algn="just">
              <a:lnSpc>
                <a:spcPct val="150000"/>
              </a:lnSpc>
              <a:buFont typeface="+mj-lt"/>
              <a:buAutoNum type="arabicPeriod"/>
            </a:pPr>
            <a:r>
              <a:rPr lang="en-US" sz="1800" dirty="0"/>
              <a:t>Text function: clean(), substitute(), replace(), concatenate(), trim(), etc.</a:t>
            </a:r>
          </a:p>
          <a:p>
            <a:pPr lvl="1" algn="just">
              <a:lnSpc>
                <a:spcPct val="150000"/>
              </a:lnSpc>
              <a:buFont typeface="+mj-lt"/>
              <a:buAutoNum type="arabicPeriod"/>
            </a:pPr>
            <a:r>
              <a:rPr lang="en-US" sz="1800" dirty="0"/>
              <a:t>Mathematical and Statistical functions: sum(), </a:t>
            </a:r>
            <a:r>
              <a:rPr lang="en-US" sz="1800" dirty="0" err="1"/>
              <a:t>sumif</a:t>
            </a:r>
            <a:r>
              <a:rPr lang="en-US" sz="1800" dirty="0"/>
              <a:t>(), count(), </a:t>
            </a:r>
            <a:r>
              <a:rPr lang="en-US" sz="1800" dirty="0" err="1"/>
              <a:t>countif</a:t>
            </a:r>
            <a:r>
              <a:rPr lang="en-US" sz="1800" dirty="0"/>
              <a:t>(), average(), </a:t>
            </a:r>
            <a:r>
              <a:rPr lang="en-US" sz="1800" dirty="0" err="1"/>
              <a:t>averageif</a:t>
            </a:r>
            <a:r>
              <a:rPr lang="en-US" sz="1800" dirty="0"/>
              <a:t>(), etc.</a:t>
            </a:r>
          </a:p>
          <a:p>
            <a:pPr marL="285750" indent="-285750" algn="just">
              <a:lnSpc>
                <a:spcPct val="150000"/>
              </a:lnSpc>
              <a:buFont typeface="Arial" panose="020B0604020202020204" pitchFamily="34" charset="0"/>
              <a:buChar char="•"/>
            </a:pPr>
            <a:r>
              <a:rPr lang="en-US" sz="1800" dirty="0"/>
              <a:t>Data visualization in Excel: Bar, Line, scatter, stacked chart.</a:t>
            </a:r>
          </a:p>
          <a:p>
            <a:pPr algn="just">
              <a:lnSpc>
                <a:spcPct val="150000"/>
              </a:lnSpc>
            </a:pPr>
            <a:endParaRPr lang="en-US" sz="18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20381585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{EC763412-ADD1-4AD5-997F-F67DFA43952E}tf78438558_win32</Template>
  <TotalTime>115</TotalTime>
  <Words>1011</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Manrope</vt:lpstr>
      <vt:lpstr>Sabon Next LT</vt:lpstr>
      <vt:lpstr>Office Theme</vt:lpstr>
      <vt:lpstr>ABC Call Volume Trend Analysis</vt:lpstr>
      <vt:lpstr>Project description</vt:lpstr>
      <vt:lpstr>Approach</vt:lpstr>
      <vt:lpstr>Data analytics tasks</vt:lpstr>
      <vt:lpstr>1. Average Call Duration: Determine the average duration of all incoming calls received by agents. This should be calculated for each time bucket.</vt:lpstr>
      <vt:lpstr>2. Call Volume Analysis: Visualize the total number of calls received. This should be represented as a graph or chart showing the number of calls against time. Time should be represented in buckets (e.g., 1-2, 2-3, etc.).</vt:lpstr>
      <vt:lpstr>3. Manpower Planning: The current rate of abandoned calls is approximately 30%. Propose a plan for manpower allocation during each time bucket (from 9 am to 9 pm) to reduce the abandon rate to 10%. In other words, you need to calculate the minimum number of agents required in each time bucket to ensure that at least 90 out of 100 calls are answered.</vt:lpstr>
      <vt:lpstr>4. Night Shift Manpower Planning: 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vt:lpstr>
      <vt:lpstr>Tech-stack used</vt:lpstr>
      <vt:lpstr>insights</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dc:title>
  <dc:subject/>
  <dc:creator>Victor Shah</dc:creator>
  <cp:lastModifiedBy>Victor Shah</cp:lastModifiedBy>
  <cp:revision>2</cp:revision>
  <dcterms:created xsi:type="dcterms:W3CDTF">2024-01-24T07:47:24Z</dcterms:created>
  <dcterms:modified xsi:type="dcterms:W3CDTF">2024-01-24T14:52:21Z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