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58" r:id="rId6"/>
    <p:sldId id="261" r:id="rId7"/>
    <p:sldId id="257" r:id="rId8"/>
    <p:sldId id="259"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800044" cy="2387600"/>
          </a:xfrm>
        </p:spPr>
        <p:txBody>
          <a:bodyPr/>
          <a:lstStyle/>
          <a:p>
            <a:r>
              <a:rPr lang="en-US" dirty="0"/>
              <a:t>Bank Loan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Victor Shah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57176" y="239001"/>
            <a:ext cx="10689500" cy="810824"/>
          </a:xfrm>
        </p:spPr>
        <p:txBody>
          <a:bodyPr/>
          <a:lstStyle/>
          <a:p>
            <a:r>
              <a:rPr lang="en-GB" sz="4400" dirty="0"/>
              <a:t>C. </a:t>
            </a:r>
            <a:r>
              <a:rPr lang="en-GB" sz="4400" dirty="0" err="1"/>
              <a:t>Analyze</a:t>
            </a:r>
            <a:r>
              <a:rPr lang="en-GB" sz="4400" dirty="0"/>
              <a:t> Data Imbalance:</a:t>
            </a:r>
            <a:endParaRPr lang="en-US" sz="4400"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1209083"/>
            <a:ext cx="9779182" cy="3974706"/>
          </a:xfrm>
        </p:spPr>
        <p:txBody>
          <a:bodyPr/>
          <a:lstStyle/>
          <a:p>
            <a:pPr algn="just"/>
            <a:r>
              <a:rPr lang="en-GB" sz="1600" dirty="0"/>
              <a:t>Determine if there is data imbalance in the loan application dataset and calculate the ratio of data imbalance using Excel functions.</a:t>
            </a:r>
          </a:p>
          <a:p>
            <a:r>
              <a:rPr lang="en-GB" sz="1600" u="sng" dirty="0"/>
              <a:t>Data Imbalance check representation table for the dataset application_data.csv</a:t>
            </a:r>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r>
              <a:rPr lang="en-GB" sz="1600" u="sng" dirty="0"/>
              <a:t>Data Imbalance check representation table for the dataset previous_application.csv</a:t>
            </a:r>
          </a:p>
          <a:p>
            <a:endParaRPr lang="en-AE" sz="1600" dirty="0"/>
          </a:p>
        </p:txBody>
      </p:sp>
      <p:pic>
        <p:nvPicPr>
          <p:cNvPr id="4" name="Picture 3">
            <a:extLst>
              <a:ext uri="{FF2B5EF4-FFF2-40B4-BE49-F238E27FC236}">
                <a16:creationId xmlns:a16="http://schemas.microsoft.com/office/drawing/2014/main" id="{E1E77C14-9735-9389-32EB-C54E596FC532}"/>
              </a:ext>
            </a:extLst>
          </p:cNvPr>
          <p:cNvPicPr>
            <a:picLocks noChangeAspect="1"/>
          </p:cNvPicPr>
          <p:nvPr/>
        </p:nvPicPr>
        <p:blipFill>
          <a:blip r:embed="rId2"/>
          <a:stretch>
            <a:fillRect/>
          </a:stretch>
        </p:blipFill>
        <p:spPr>
          <a:xfrm>
            <a:off x="278366" y="2701227"/>
            <a:ext cx="6408975" cy="1455546"/>
          </a:xfrm>
          <a:prstGeom prst="rect">
            <a:avLst/>
          </a:prstGeom>
        </p:spPr>
      </p:pic>
      <p:pic>
        <p:nvPicPr>
          <p:cNvPr id="9" name="Picture 8">
            <a:extLst>
              <a:ext uri="{FF2B5EF4-FFF2-40B4-BE49-F238E27FC236}">
                <a16:creationId xmlns:a16="http://schemas.microsoft.com/office/drawing/2014/main" id="{DF03D4AD-220F-5D01-A82E-64550B110457}"/>
              </a:ext>
            </a:extLst>
          </p:cNvPr>
          <p:cNvPicPr>
            <a:picLocks noChangeAspect="1"/>
          </p:cNvPicPr>
          <p:nvPr/>
        </p:nvPicPr>
        <p:blipFill>
          <a:blip r:embed="rId3"/>
          <a:stretch>
            <a:fillRect/>
          </a:stretch>
        </p:blipFill>
        <p:spPr>
          <a:xfrm>
            <a:off x="7121309" y="2117378"/>
            <a:ext cx="4792325" cy="1512995"/>
          </a:xfrm>
          <a:prstGeom prst="rect">
            <a:avLst/>
          </a:prstGeom>
        </p:spPr>
      </p:pic>
      <p:pic>
        <p:nvPicPr>
          <p:cNvPr id="11" name="Picture 10">
            <a:extLst>
              <a:ext uri="{FF2B5EF4-FFF2-40B4-BE49-F238E27FC236}">
                <a16:creationId xmlns:a16="http://schemas.microsoft.com/office/drawing/2014/main" id="{B1A84AB5-F73A-9685-A7EE-2ECBCBFD85E8}"/>
              </a:ext>
            </a:extLst>
          </p:cNvPr>
          <p:cNvPicPr>
            <a:picLocks noChangeAspect="1"/>
          </p:cNvPicPr>
          <p:nvPr/>
        </p:nvPicPr>
        <p:blipFill>
          <a:blip r:embed="rId4"/>
          <a:stretch>
            <a:fillRect/>
          </a:stretch>
        </p:blipFill>
        <p:spPr>
          <a:xfrm>
            <a:off x="7121309" y="3630373"/>
            <a:ext cx="4792325" cy="1154098"/>
          </a:xfrm>
          <a:prstGeom prst="rect">
            <a:avLst/>
          </a:prstGeom>
        </p:spPr>
      </p:pic>
      <p:pic>
        <p:nvPicPr>
          <p:cNvPr id="14" name="Picture 13">
            <a:extLst>
              <a:ext uri="{FF2B5EF4-FFF2-40B4-BE49-F238E27FC236}">
                <a16:creationId xmlns:a16="http://schemas.microsoft.com/office/drawing/2014/main" id="{632A8141-3E4F-E0ED-99EA-35B09C7C00EF}"/>
              </a:ext>
            </a:extLst>
          </p:cNvPr>
          <p:cNvPicPr>
            <a:picLocks noChangeAspect="1"/>
          </p:cNvPicPr>
          <p:nvPr/>
        </p:nvPicPr>
        <p:blipFill>
          <a:blip r:embed="rId5"/>
          <a:stretch>
            <a:fillRect/>
          </a:stretch>
        </p:blipFill>
        <p:spPr>
          <a:xfrm>
            <a:off x="278366" y="5273550"/>
            <a:ext cx="6104149" cy="1447925"/>
          </a:xfrm>
          <a:prstGeom prst="rect">
            <a:avLst/>
          </a:prstGeom>
        </p:spPr>
      </p:pic>
    </p:spTree>
    <p:extLst>
      <p:ext uri="{BB962C8B-B14F-4D97-AF65-F5344CB8AC3E}">
        <p14:creationId xmlns:p14="http://schemas.microsoft.com/office/powerpoint/2010/main" val="253333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a pie chart or bar chart to visualize the distribution of the target variable and highlight the class imbalance.</a:t>
            </a:r>
          </a:p>
          <a:p>
            <a:r>
              <a:rPr lang="en-GB" sz="1600" dirty="0"/>
              <a:t> </a:t>
            </a:r>
            <a:r>
              <a:rPr lang="en-GB" sz="1600" u="sng" dirty="0"/>
              <a:t>dataset application_data.csv</a:t>
            </a:r>
            <a:r>
              <a:rPr lang="en-GB" sz="1600" dirty="0"/>
              <a:t>	      			</a:t>
            </a:r>
          </a:p>
          <a:p>
            <a:endParaRPr lang="en-GB" sz="1600" dirty="0"/>
          </a:p>
          <a:p>
            <a:endParaRPr lang="en-GB" sz="1600" dirty="0"/>
          </a:p>
          <a:p>
            <a:endParaRPr lang="en-GB" sz="1600" dirty="0"/>
          </a:p>
          <a:p>
            <a:endParaRPr lang="en-AE" sz="1600" dirty="0"/>
          </a:p>
        </p:txBody>
      </p:sp>
      <p:pic>
        <p:nvPicPr>
          <p:cNvPr id="3" name="Picture 2">
            <a:extLst>
              <a:ext uri="{FF2B5EF4-FFF2-40B4-BE49-F238E27FC236}">
                <a16:creationId xmlns:a16="http://schemas.microsoft.com/office/drawing/2014/main" id="{4B98E2E7-A617-25AC-2F98-91F2CCDDED49}"/>
              </a:ext>
            </a:extLst>
          </p:cNvPr>
          <p:cNvPicPr>
            <a:picLocks noChangeAspect="1"/>
          </p:cNvPicPr>
          <p:nvPr/>
        </p:nvPicPr>
        <p:blipFill>
          <a:blip r:embed="rId2"/>
          <a:stretch>
            <a:fillRect/>
          </a:stretch>
        </p:blipFill>
        <p:spPr>
          <a:xfrm>
            <a:off x="421903" y="1195099"/>
            <a:ext cx="3619814" cy="2743438"/>
          </a:xfrm>
          <a:prstGeom prst="rect">
            <a:avLst/>
          </a:prstGeom>
        </p:spPr>
      </p:pic>
      <p:pic>
        <p:nvPicPr>
          <p:cNvPr id="5" name="Picture 4">
            <a:extLst>
              <a:ext uri="{FF2B5EF4-FFF2-40B4-BE49-F238E27FC236}">
                <a16:creationId xmlns:a16="http://schemas.microsoft.com/office/drawing/2014/main" id="{859DF4DF-96EB-D59B-FD76-1594C96E1595}"/>
              </a:ext>
            </a:extLst>
          </p:cNvPr>
          <p:cNvPicPr>
            <a:picLocks noChangeAspect="1"/>
          </p:cNvPicPr>
          <p:nvPr/>
        </p:nvPicPr>
        <p:blipFill>
          <a:blip r:embed="rId3"/>
          <a:stretch>
            <a:fillRect/>
          </a:stretch>
        </p:blipFill>
        <p:spPr>
          <a:xfrm>
            <a:off x="4265883" y="1210340"/>
            <a:ext cx="3688400" cy="2712955"/>
          </a:xfrm>
          <a:prstGeom prst="rect">
            <a:avLst/>
          </a:prstGeom>
        </p:spPr>
      </p:pic>
      <p:pic>
        <p:nvPicPr>
          <p:cNvPr id="9" name="Picture 8">
            <a:extLst>
              <a:ext uri="{FF2B5EF4-FFF2-40B4-BE49-F238E27FC236}">
                <a16:creationId xmlns:a16="http://schemas.microsoft.com/office/drawing/2014/main" id="{891279A2-7BB1-D9AD-99CE-90EF91C1AB86}"/>
              </a:ext>
            </a:extLst>
          </p:cNvPr>
          <p:cNvPicPr>
            <a:picLocks noChangeAspect="1"/>
          </p:cNvPicPr>
          <p:nvPr/>
        </p:nvPicPr>
        <p:blipFill>
          <a:blip r:embed="rId4"/>
          <a:stretch>
            <a:fillRect/>
          </a:stretch>
        </p:blipFill>
        <p:spPr>
          <a:xfrm>
            <a:off x="8196554" y="1210340"/>
            <a:ext cx="3619814" cy="2674852"/>
          </a:xfrm>
          <a:prstGeom prst="rect">
            <a:avLst/>
          </a:prstGeom>
        </p:spPr>
      </p:pic>
      <p:pic>
        <p:nvPicPr>
          <p:cNvPr id="11" name="Picture 10">
            <a:extLst>
              <a:ext uri="{FF2B5EF4-FFF2-40B4-BE49-F238E27FC236}">
                <a16:creationId xmlns:a16="http://schemas.microsoft.com/office/drawing/2014/main" id="{9102E9A2-8062-F7A1-679D-97B890FB25F0}"/>
              </a:ext>
            </a:extLst>
          </p:cNvPr>
          <p:cNvPicPr>
            <a:picLocks noChangeAspect="1"/>
          </p:cNvPicPr>
          <p:nvPr/>
        </p:nvPicPr>
        <p:blipFill>
          <a:blip r:embed="rId5"/>
          <a:stretch>
            <a:fillRect/>
          </a:stretch>
        </p:blipFill>
        <p:spPr>
          <a:xfrm>
            <a:off x="0" y="4202622"/>
            <a:ext cx="5785503" cy="2153728"/>
          </a:xfrm>
          <a:prstGeom prst="rect">
            <a:avLst/>
          </a:prstGeom>
        </p:spPr>
      </p:pic>
      <p:pic>
        <p:nvPicPr>
          <p:cNvPr id="14" name="Picture 13">
            <a:extLst>
              <a:ext uri="{FF2B5EF4-FFF2-40B4-BE49-F238E27FC236}">
                <a16:creationId xmlns:a16="http://schemas.microsoft.com/office/drawing/2014/main" id="{5896903E-1F87-F6C4-9910-0CF6784BE056}"/>
              </a:ext>
            </a:extLst>
          </p:cNvPr>
          <p:cNvPicPr>
            <a:picLocks noChangeAspect="1"/>
          </p:cNvPicPr>
          <p:nvPr/>
        </p:nvPicPr>
        <p:blipFill>
          <a:blip r:embed="rId6"/>
          <a:stretch>
            <a:fillRect/>
          </a:stretch>
        </p:blipFill>
        <p:spPr>
          <a:xfrm>
            <a:off x="5962261" y="4205224"/>
            <a:ext cx="5996473" cy="2517269"/>
          </a:xfrm>
          <a:prstGeom prst="rect">
            <a:avLst/>
          </a:prstGeom>
        </p:spPr>
      </p:pic>
    </p:spTree>
    <p:extLst>
      <p:ext uri="{BB962C8B-B14F-4D97-AF65-F5344CB8AC3E}">
        <p14:creationId xmlns:p14="http://schemas.microsoft.com/office/powerpoint/2010/main" val="265132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a pie chart or bar chart to visualize the distribution of the target variable and highlight the class imbalance.</a:t>
            </a:r>
          </a:p>
          <a:p>
            <a:r>
              <a:rPr lang="en-GB" sz="1600" dirty="0"/>
              <a:t> </a:t>
            </a:r>
            <a:r>
              <a:rPr lang="en-GB" sz="1600" u="sng" dirty="0"/>
              <a:t>previous_application.csv</a:t>
            </a:r>
          </a:p>
          <a:p>
            <a:r>
              <a:rPr lang="en-GB" sz="1600" dirty="0"/>
              <a:t>	      			</a:t>
            </a:r>
          </a:p>
          <a:p>
            <a:endParaRPr lang="en-GB" sz="1600" dirty="0"/>
          </a:p>
          <a:p>
            <a:endParaRPr lang="en-GB" sz="1600" dirty="0"/>
          </a:p>
          <a:p>
            <a:endParaRPr lang="en-GB" sz="1600" dirty="0"/>
          </a:p>
          <a:p>
            <a:endParaRPr lang="en-AE" sz="1600" dirty="0"/>
          </a:p>
        </p:txBody>
      </p:sp>
      <p:pic>
        <p:nvPicPr>
          <p:cNvPr id="4" name="Picture 3">
            <a:extLst>
              <a:ext uri="{FF2B5EF4-FFF2-40B4-BE49-F238E27FC236}">
                <a16:creationId xmlns:a16="http://schemas.microsoft.com/office/drawing/2014/main" id="{7D3164FA-6BC9-C218-5052-4325600A5252}"/>
              </a:ext>
            </a:extLst>
          </p:cNvPr>
          <p:cNvPicPr>
            <a:picLocks noChangeAspect="1"/>
          </p:cNvPicPr>
          <p:nvPr/>
        </p:nvPicPr>
        <p:blipFill>
          <a:blip r:embed="rId2"/>
          <a:stretch>
            <a:fillRect/>
          </a:stretch>
        </p:blipFill>
        <p:spPr>
          <a:xfrm>
            <a:off x="831876" y="1449563"/>
            <a:ext cx="4564776" cy="2537680"/>
          </a:xfrm>
          <a:prstGeom prst="rect">
            <a:avLst/>
          </a:prstGeom>
        </p:spPr>
      </p:pic>
      <p:pic>
        <p:nvPicPr>
          <p:cNvPr id="10" name="Picture 9">
            <a:extLst>
              <a:ext uri="{FF2B5EF4-FFF2-40B4-BE49-F238E27FC236}">
                <a16:creationId xmlns:a16="http://schemas.microsoft.com/office/drawing/2014/main" id="{BFA2AF01-5FAE-5813-3693-CE71CE90BBD5}"/>
              </a:ext>
            </a:extLst>
          </p:cNvPr>
          <p:cNvPicPr>
            <a:picLocks noChangeAspect="1"/>
          </p:cNvPicPr>
          <p:nvPr/>
        </p:nvPicPr>
        <p:blipFill>
          <a:blip r:embed="rId3"/>
          <a:stretch>
            <a:fillRect/>
          </a:stretch>
        </p:blipFill>
        <p:spPr>
          <a:xfrm>
            <a:off x="6172692" y="1426701"/>
            <a:ext cx="4580017" cy="2560542"/>
          </a:xfrm>
          <a:prstGeom prst="rect">
            <a:avLst/>
          </a:prstGeom>
        </p:spPr>
      </p:pic>
      <p:pic>
        <p:nvPicPr>
          <p:cNvPr id="13" name="Picture 12">
            <a:extLst>
              <a:ext uri="{FF2B5EF4-FFF2-40B4-BE49-F238E27FC236}">
                <a16:creationId xmlns:a16="http://schemas.microsoft.com/office/drawing/2014/main" id="{14CD6174-A7CD-0246-CBB5-EF31A3BB9A99}"/>
              </a:ext>
            </a:extLst>
          </p:cNvPr>
          <p:cNvPicPr>
            <a:picLocks noChangeAspect="1"/>
          </p:cNvPicPr>
          <p:nvPr/>
        </p:nvPicPr>
        <p:blipFill>
          <a:blip r:embed="rId4"/>
          <a:stretch>
            <a:fillRect/>
          </a:stretch>
        </p:blipFill>
        <p:spPr>
          <a:xfrm>
            <a:off x="3440725" y="4143407"/>
            <a:ext cx="4549534" cy="2530059"/>
          </a:xfrm>
          <a:prstGeom prst="rect">
            <a:avLst/>
          </a:prstGeom>
        </p:spPr>
      </p:pic>
    </p:spTree>
    <p:extLst>
      <p:ext uri="{BB962C8B-B14F-4D97-AF65-F5344CB8AC3E}">
        <p14:creationId xmlns:p14="http://schemas.microsoft.com/office/powerpoint/2010/main" val="255185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57176" y="381000"/>
            <a:ext cx="10689500" cy="1325563"/>
          </a:xfrm>
        </p:spPr>
        <p:txBody>
          <a:bodyPr/>
          <a:lstStyle/>
          <a:p>
            <a:r>
              <a:rPr lang="en-GB" sz="4400" dirty="0"/>
              <a:t>D. Perform Univariate, Segmented Univariate, and Bivariate Analysis:</a:t>
            </a:r>
            <a:endParaRPr lang="en-US" sz="4400"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1816975"/>
            <a:ext cx="9779182" cy="3366813"/>
          </a:xfrm>
        </p:spPr>
        <p:txBody>
          <a:bodyPr/>
          <a:lstStyle/>
          <a:p>
            <a:pPr algn="just"/>
            <a:r>
              <a:rPr lang="en-GB" sz="1600" dirty="0"/>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pPr algn="just"/>
            <a:endParaRPr lang="en-GB" sz="1600" dirty="0"/>
          </a:p>
          <a:p>
            <a:pPr algn="just"/>
            <a:r>
              <a:rPr lang="en-GB" sz="1600" u="sng" dirty="0"/>
              <a:t>Performing Univariate Analysis on application_data.csv</a:t>
            </a:r>
          </a:p>
        </p:txBody>
      </p:sp>
      <p:pic>
        <p:nvPicPr>
          <p:cNvPr id="4" name="Picture 3">
            <a:extLst>
              <a:ext uri="{FF2B5EF4-FFF2-40B4-BE49-F238E27FC236}">
                <a16:creationId xmlns:a16="http://schemas.microsoft.com/office/drawing/2014/main" id="{754786C6-145E-EE8E-9453-E9A02672D182}"/>
              </a:ext>
            </a:extLst>
          </p:cNvPr>
          <p:cNvPicPr>
            <a:picLocks noChangeAspect="1"/>
          </p:cNvPicPr>
          <p:nvPr/>
        </p:nvPicPr>
        <p:blipFill>
          <a:blip r:embed="rId2"/>
          <a:stretch>
            <a:fillRect/>
          </a:stretch>
        </p:blipFill>
        <p:spPr>
          <a:xfrm>
            <a:off x="2847884" y="2600474"/>
            <a:ext cx="5776461" cy="243861"/>
          </a:xfrm>
          <a:prstGeom prst="rect">
            <a:avLst/>
          </a:prstGeom>
        </p:spPr>
      </p:pic>
      <p:pic>
        <p:nvPicPr>
          <p:cNvPr id="8" name="Picture 7">
            <a:extLst>
              <a:ext uri="{FF2B5EF4-FFF2-40B4-BE49-F238E27FC236}">
                <a16:creationId xmlns:a16="http://schemas.microsoft.com/office/drawing/2014/main" id="{4A3E2E03-4990-8BAF-B449-DD17E29183CA}"/>
              </a:ext>
            </a:extLst>
          </p:cNvPr>
          <p:cNvPicPr>
            <a:picLocks noChangeAspect="1"/>
          </p:cNvPicPr>
          <p:nvPr/>
        </p:nvPicPr>
        <p:blipFill>
          <a:blip r:embed="rId3"/>
          <a:stretch>
            <a:fillRect/>
          </a:stretch>
        </p:blipFill>
        <p:spPr>
          <a:xfrm>
            <a:off x="712335" y="3309785"/>
            <a:ext cx="8358085" cy="883072"/>
          </a:xfrm>
          <a:prstGeom prst="rect">
            <a:avLst/>
          </a:prstGeom>
        </p:spPr>
      </p:pic>
      <p:pic>
        <p:nvPicPr>
          <p:cNvPr id="12" name="Picture 11">
            <a:extLst>
              <a:ext uri="{FF2B5EF4-FFF2-40B4-BE49-F238E27FC236}">
                <a16:creationId xmlns:a16="http://schemas.microsoft.com/office/drawing/2014/main" id="{F3E8351D-7CB0-9844-A267-856FE914C00F}"/>
              </a:ext>
            </a:extLst>
          </p:cNvPr>
          <p:cNvPicPr>
            <a:picLocks noChangeAspect="1"/>
          </p:cNvPicPr>
          <p:nvPr/>
        </p:nvPicPr>
        <p:blipFill>
          <a:blip r:embed="rId4"/>
          <a:stretch>
            <a:fillRect/>
          </a:stretch>
        </p:blipFill>
        <p:spPr>
          <a:xfrm>
            <a:off x="2407298" y="4236210"/>
            <a:ext cx="6663122" cy="2546547"/>
          </a:xfrm>
          <a:prstGeom prst="rect">
            <a:avLst/>
          </a:prstGeom>
        </p:spPr>
      </p:pic>
    </p:spTree>
    <p:extLst>
      <p:ext uri="{BB962C8B-B14F-4D97-AF65-F5344CB8AC3E}">
        <p14:creationId xmlns:p14="http://schemas.microsoft.com/office/powerpoint/2010/main" val="26352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u="sng" dirty="0"/>
              <a:t>Performing Univariate Analysis on previous_application.csv</a:t>
            </a:r>
          </a:p>
          <a:p>
            <a:pPr algn="just"/>
            <a:endParaRPr lang="en-GB" sz="1600" dirty="0"/>
          </a:p>
        </p:txBody>
      </p:sp>
      <p:pic>
        <p:nvPicPr>
          <p:cNvPr id="4" name="Picture 3">
            <a:extLst>
              <a:ext uri="{FF2B5EF4-FFF2-40B4-BE49-F238E27FC236}">
                <a16:creationId xmlns:a16="http://schemas.microsoft.com/office/drawing/2014/main" id="{BFE7A1F3-87C3-8945-8736-2B3F57BEECB8}"/>
              </a:ext>
            </a:extLst>
          </p:cNvPr>
          <p:cNvPicPr>
            <a:picLocks noChangeAspect="1"/>
          </p:cNvPicPr>
          <p:nvPr/>
        </p:nvPicPr>
        <p:blipFill>
          <a:blip r:embed="rId2"/>
          <a:stretch>
            <a:fillRect/>
          </a:stretch>
        </p:blipFill>
        <p:spPr>
          <a:xfrm>
            <a:off x="84568" y="1127991"/>
            <a:ext cx="10850910" cy="1089754"/>
          </a:xfrm>
          <a:prstGeom prst="rect">
            <a:avLst/>
          </a:prstGeom>
        </p:spPr>
      </p:pic>
      <p:pic>
        <p:nvPicPr>
          <p:cNvPr id="10" name="Picture 9">
            <a:extLst>
              <a:ext uri="{FF2B5EF4-FFF2-40B4-BE49-F238E27FC236}">
                <a16:creationId xmlns:a16="http://schemas.microsoft.com/office/drawing/2014/main" id="{264DD9FE-0B62-9132-8B6A-87273FD155B5}"/>
              </a:ext>
            </a:extLst>
          </p:cNvPr>
          <p:cNvPicPr>
            <a:picLocks noChangeAspect="1"/>
          </p:cNvPicPr>
          <p:nvPr/>
        </p:nvPicPr>
        <p:blipFill>
          <a:blip r:embed="rId3"/>
          <a:stretch>
            <a:fillRect/>
          </a:stretch>
        </p:blipFill>
        <p:spPr>
          <a:xfrm>
            <a:off x="84568" y="2217745"/>
            <a:ext cx="9876376" cy="2560542"/>
          </a:xfrm>
          <a:prstGeom prst="rect">
            <a:avLst/>
          </a:prstGeom>
        </p:spPr>
      </p:pic>
    </p:spTree>
    <p:extLst>
      <p:ext uri="{BB962C8B-B14F-4D97-AF65-F5344CB8AC3E}">
        <p14:creationId xmlns:p14="http://schemas.microsoft.com/office/powerpoint/2010/main" val="19060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histograms, bar charts, or box plots to visualize the distributions of variables. Create stacked bar charts or grouped bar charts to compare variable distributions across different scenarios. Create scatter plots or heatmaps to visualize the relationships between variables and the target variable. </a:t>
            </a:r>
          </a:p>
          <a:p>
            <a:pPr algn="just"/>
            <a:r>
              <a:rPr lang="en-GB" sz="1600" u="sng" dirty="0"/>
              <a:t>Data Visualization for application_data.csv</a:t>
            </a:r>
          </a:p>
          <a:p>
            <a:r>
              <a:rPr lang="en-GB" sz="1600" dirty="0"/>
              <a:t>	      			</a:t>
            </a:r>
          </a:p>
          <a:p>
            <a:endParaRPr lang="en-GB" sz="1600" dirty="0"/>
          </a:p>
          <a:p>
            <a:endParaRPr lang="en-GB" sz="1600" dirty="0"/>
          </a:p>
          <a:p>
            <a:endParaRPr lang="en-GB" sz="1600" dirty="0"/>
          </a:p>
          <a:p>
            <a:endParaRPr lang="en-AE" sz="1600" dirty="0"/>
          </a:p>
        </p:txBody>
      </p:sp>
      <p:pic>
        <p:nvPicPr>
          <p:cNvPr id="5" name="Picture 4">
            <a:extLst>
              <a:ext uri="{FF2B5EF4-FFF2-40B4-BE49-F238E27FC236}">
                <a16:creationId xmlns:a16="http://schemas.microsoft.com/office/drawing/2014/main" id="{0FDBC18C-D1D8-2734-F491-37CB1EB8398E}"/>
              </a:ext>
            </a:extLst>
          </p:cNvPr>
          <p:cNvPicPr>
            <a:picLocks noChangeAspect="1"/>
          </p:cNvPicPr>
          <p:nvPr/>
        </p:nvPicPr>
        <p:blipFill>
          <a:blip r:embed="rId2"/>
          <a:stretch>
            <a:fillRect/>
          </a:stretch>
        </p:blipFill>
        <p:spPr>
          <a:xfrm>
            <a:off x="1047311" y="1638495"/>
            <a:ext cx="10097375" cy="2751058"/>
          </a:xfrm>
          <a:prstGeom prst="rect">
            <a:avLst/>
          </a:prstGeom>
        </p:spPr>
      </p:pic>
      <p:pic>
        <p:nvPicPr>
          <p:cNvPr id="9" name="Picture 8">
            <a:extLst>
              <a:ext uri="{FF2B5EF4-FFF2-40B4-BE49-F238E27FC236}">
                <a16:creationId xmlns:a16="http://schemas.microsoft.com/office/drawing/2014/main" id="{93D0C7A8-7985-6468-9E11-85E4E55285CF}"/>
              </a:ext>
            </a:extLst>
          </p:cNvPr>
          <p:cNvPicPr>
            <a:picLocks noChangeAspect="1"/>
          </p:cNvPicPr>
          <p:nvPr/>
        </p:nvPicPr>
        <p:blipFill>
          <a:blip r:embed="rId3"/>
          <a:stretch>
            <a:fillRect/>
          </a:stretch>
        </p:blipFill>
        <p:spPr>
          <a:xfrm>
            <a:off x="186176" y="4389553"/>
            <a:ext cx="11819644" cy="2331922"/>
          </a:xfrm>
          <a:prstGeom prst="rect">
            <a:avLst/>
          </a:prstGeom>
        </p:spPr>
      </p:pic>
    </p:spTree>
    <p:extLst>
      <p:ext uri="{BB962C8B-B14F-4D97-AF65-F5344CB8AC3E}">
        <p14:creationId xmlns:p14="http://schemas.microsoft.com/office/powerpoint/2010/main" val="351194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histograms, bar charts, or box plots to visualize the distributions of variables. Create stacked bar charts or grouped bar charts to compare variable distributions across different scenarios. Create scatter plots or heatmaps to visualize the relationships between variables and the target variable. </a:t>
            </a:r>
          </a:p>
          <a:p>
            <a:pPr algn="just"/>
            <a:r>
              <a:rPr lang="en-GB" sz="1600" u="sng" dirty="0"/>
              <a:t>Data Visualization for previous_application.csv</a:t>
            </a:r>
          </a:p>
          <a:p>
            <a:r>
              <a:rPr lang="en-GB" sz="1600" dirty="0"/>
              <a:t>	      			</a:t>
            </a:r>
          </a:p>
          <a:p>
            <a:endParaRPr lang="en-GB" sz="1600" dirty="0"/>
          </a:p>
          <a:p>
            <a:endParaRPr lang="en-GB" sz="1600" dirty="0"/>
          </a:p>
          <a:p>
            <a:endParaRPr lang="en-GB" sz="1600" dirty="0"/>
          </a:p>
          <a:p>
            <a:endParaRPr lang="en-AE" sz="1600" dirty="0"/>
          </a:p>
        </p:txBody>
      </p:sp>
      <p:pic>
        <p:nvPicPr>
          <p:cNvPr id="3" name="Picture 2">
            <a:extLst>
              <a:ext uri="{FF2B5EF4-FFF2-40B4-BE49-F238E27FC236}">
                <a16:creationId xmlns:a16="http://schemas.microsoft.com/office/drawing/2014/main" id="{64A2154F-375C-8DD3-A1B3-5440B70C3138}"/>
              </a:ext>
            </a:extLst>
          </p:cNvPr>
          <p:cNvPicPr>
            <a:picLocks noChangeAspect="1"/>
          </p:cNvPicPr>
          <p:nvPr/>
        </p:nvPicPr>
        <p:blipFill>
          <a:blip r:embed="rId2"/>
          <a:stretch>
            <a:fillRect/>
          </a:stretch>
        </p:blipFill>
        <p:spPr>
          <a:xfrm>
            <a:off x="1250125" y="1437889"/>
            <a:ext cx="9286962" cy="2618095"/>
          </a:xfrm>
          <a:prstGeom prst="rect">
            <a:avLst/>
          </a:prstGeom>
        </p:spPr>
      </p:pic>
      <p:pic>
        <p:nvPicPr>
          <p:cNvPr id="8" name="Picture 7">
            <a:extLst>
              <a:ext uri="{FF2B5EF4-FFF2-40B4-BE49-F238E27FC236}">
                <a16:creationId xmlns:a16="http://schemas.microsoft.com/office/drawing/2014/main" id="{887C7A8A-1FDE-E005-4A79-FB86B25FA5F8}"/>
              </a:ext>
            </a:extLst>
          </p:cNvPr>
          <p:cNvPicPr>
            <a:picLocks noChangeAspect="1"/>
          </p:cNvPicPr>
          <p:nvPr/>
        </p:nvPicPr>
        <p:blipFill>
          <a:blip r:embed="rId3"/>
          <a:stretch>
            <a:fillRect/>
          </a:stretch>
        </p:blipFill>
        <p:spPr>
          <a:xfrm>
            <a:off x="1250125" y="4055984"/>
            <a:ext cx="9286962" cy="2600349"/>
          </a:xfrm>
          <a:prstGeom prst="rect">
            <a:avLst/>
          </a:prstGeom>
        </p:spPr>
      </p:pic>
    </p:spTree>
    <p:extLst>
      <p:ext uri="{BB962C8B-B14F-4D97-AF65-F5344CB8AC3E}">
        <p14:creationId xmlns:p14="http://schemas.microsoft.com/office/powerpoint/2010/main" val="89963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endParaRPr lang="en-GB" sz="1600" dirty="0"/>
          </a:p>
          <a:p>
            <a:pPr algn="just"/>
            <a:endParaRPr lang="en-GB" sz="1600" dirty="0"/>
          </a:p>
          <a:p>
            <a:pPr algn="just"/>
            <a:r>
              <a:rPr lang="en-GB" sz="1600" u="sng" dirty="0"/>
              <a:t>Performing Segmented Univariate Analysis on application_data.csv</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r>
              <a:rPr lang="en-GB" sz="1600" u="sng" dirty="0"/>
              <a:t>Performing Segmented Univariate Analysis on previous_application.csv</a:t>
            </a:r>
          </a:p>
          <a:p>
            <a:pPr algn="just"/>
            <a:endParaRPr lang="en-GB" sz="1600" dirty="0"/>
          </a:p>
          <a:p>
            <a:pPr algn="just"/>
            <a:endParaRPr lang="en-GB" sz="1600" dirty="0"/>
          </a:p>
          <a:p>
            <a:pPr algn="just"/>
            <a:endParaRPr lang="en-GB" sz="1600" dirty="0"/>
          </a:p>
        </p:txBody>
      </p:sp>
      <p:pic>
        <p:nvPicPr>
          <p:cNvPr id="3" name="Picture 2">
            <a:extLst>
              <a:ext uri="{FF2B5EF4-FFF2-40B4-BE49-F238E27FC236}">
                <a16:creationId xmlns:a16="http://schemas.microsoft.com/office/drawing/2014/main" id="{070690B1-926C-5336-E764-B1468D7B91E9}"/>
              </a:ext>
            </a:extLst>
          </p:cNvPr>
          <p:cNvPicPr>
            <a:picLocks noChangeAspect="1"/>
          </p:cNvPicPr>
          <p:nvPr/>
        </p:nvPicPr>
        <p:blipFill>
          <a:blip r:embed="rId2"/>
          <a:stretch>
            <a:fillRect/>
          </a:stretch>
        </p:blipFill>
        <p:spPr>
          <a:xfrm>
            <a:off x="3870174" y="670316"/>
            <a:ext cx="3779848" cy="236240"/>
          </a:xfrm>
          <a:prstGeom prst="rect">
            <a:avLst/>
          </a:prstGeom>
        </p:spPr>
      </p:pic>
      <p:pic>
        <p:nvPicPr>
          <p:cNvPr id="8" name="Picture 7">
            <a:extLst>
              <a:ext uri="{FF2B5EF4-FFF2-40B4-BE49-F238E27FC236}">
                <a16:creationId xmlns:a16="http://schemas.microsoft.com/office/drawing/2014/main" id="{3074067E-B0F7-56E8-4AE8-7303E157BB6E}"/>
              </a:ext>
            </a:extLst>
          </p:cNvPr>
          <p:cNvPicPr>
            <a:picLocks noChangeAspect="1"/>
          </p:cNvPicPr>
          <p:nvPr/>
        </p:nvPicPr>
        <p:blipFill>
          <a:blip r:embed="rId3"/>
          <a:stretch>
            <a:fillRect/>
          </a:stretch>
        </p:blipFill>
        <p:spPr>
          <a:xfrm>
            <a:off x="0" y="1637207"/>
            <a:ext cx="12192000" cy="1568174"/>
          </a:xfrm>
          <a:prstGeom prst="rect">
            <a:avLst/>
          </a:prstGeom>
        </p:spPr>
      </p:pic>
      <p:pic>
        <p:nvPicPr>
          <p:cNvPr id="11" name="Picture 10">
            <a:extLst>
              <a:ext uri="{FF2B5EF4-FFF2-40B4-BE49-F238E27FC236}">
                <a16:creationId xmlns:a16="http://schemas.microsoft.com/office/drawing/2014/main" id="{C0E5B4E3-E3EB-E576-6C60-2738B46B50BF}"/>
              </a:ext>
            </a:extLst>
          </p:cNvPr>
          <p:cNvPicPr>
            <a:picLocks noChangeAspect="1"/>
          </p:cNvPicPr>
          <p:nvPr/>
        </p:nvPicPr>
        <p:blipFill>
          <a:blip r:embed="rId4"/>
          <a:stretch>
            <a:fillRect/>
          </a:stretch>
        </p:blipFill>
        <p:spPr>
          <a:xfrm>
            <a:off x="0" y="4032657"/>
            <a:ext cx="12192000" cy="1496416"/>
          </a:xfrm>
          <a:prstGeom prst="rect">
            <a:avLst/>
          </a:prstGeom>
        </p:spPr>
      </p:pic>
    </p:spTree>
    <p:extLst>
      <p:ext uri="{BB962C8B-B14F-4D97-AF65-F5344CB8AC3E}">
        <p14:creationId xmlns:p14="http://schemas.microsoft.com/office/powerpoint/2010/main" val="290753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histograms, bar charts, or box plots to visualize the distributions of variables. Create stacked bar charts or grouped bar charts to compare variable distributions across different scenarios. Create scatter plots or heatmaps to visualize the relationships between variables and the target variable. </a:t>
            </a:r>
          </a:p>
          <a:p>
            <a:pPr algn="just"/>
            <a:r>
              <a:rPr lang="en-GB" sz="1600" dirty="0"/>
              <a:t>Data Visualization for </a:t>
            </a:r>
          </a:p>
          <a:p>
            <a:pPr algn="just"/>
            <a:r>
              <a:rPr lang="en-GB" sz="1600" u="sng" dirty="0"/>
              <a:t>application_data.csv</a:t>
            </a:r>
            <a:r>
              <a:rPr lang="en-GB" sz="1600" dirty="0"/>
              <a:t>				</a:t>
            </a:r>
            <a:r>
              <a:rPr lang="en-GB" sz="1600" u="sng" dirty="0"/>
              <a:t>previous_application.csv</a:t>
            </a:r>
            <a:r>
              <a:rPr lang="en-GB" sz="1600" dirty="0"/>
              <a:t>	</a:t>
            </a:r>
          </a:p>
          <a:p>
            <a:r>
              <a:rPr lang="en-GB" sz="1600" dirty="0"/>
              <a:t>	      			</a:t>
            </a:r>
          </a:p>
          <a:p>
            <a:endParaRPr lang="en-GB" sz="1600" dirty="0"/>
          </a:p>
          <a:p>
            <a:endParaRPr lang="en-GB" sz="1600" dirty="0"/>
          </a:p>
          <a:p>
            <a:endParaRPr lang="en-GB" sz="1600" dirty="0"/>
          </a:p>
          <a:p>
            <a:endParaRPr lang="en-AE" sz="1600" dirty="0"/>
          </a:p>
        </p:txBody>
      </p:sp>
      <p:pic>
        <p:nvPicPr>
          <p:cNvPr id="4" name="Picture 3">
            <a:extLst>
              <a:ext uri="{FF2B5EF4-FFF2-40B4-BE49-F238E27FC236}">
                <a16:creationId xmlns:a16="http://schemas.microsoft.com/office/drawing/2014/main" id="{2881FAE0-E3EC-11CE-CDCD-BD8B94F878B4}"/>
              </a:ext>
            </a:extLst>
          </p:cNvPr>
          <p:cNvPicPr>
            <a:picLocks noChangeAspect="1"/>
          </p:cNvPicPr>
          <p:nvPr/>
        </p:nvPicPr>
        <p:blipFill>
          <a:blip r:embed="rId2"/>
          <a:stretch>
            <a:fillRect/>
          </a:stretch>
        </p:blipFill>
        <p:spPr>
          <a:xfrm>
            <a:off x="388126" y="1987420"/>
            <a:ext cx="4995638" cy="2961366"/>
          </a:xfrm>
          <a:prstGeom prst="rect">
            <a:avLst/>
          </a:prstGeom>
        </p:spPr>
      </p:pic>
      <p:pic>
        <p:nvPicPr>
          <p:cNvPr id="9" name="Picture 8">
            <a:extLst>
              <a:ext uri="{FF2B5EF4-FFF2-40B4-BE49-F238E27FC236}">
                <a16:creationId xmlns:a16="http://schemas.microsoft.com/office/drawing/2014/main" id="{D319C20E-B832-D827-C58C-8190996E7C9B}"/>
              </a:ext>
            </a:extLst>
          </p:cNvPr>
          <p:cNvPicPr>
            <a:picLocks noChangeAspect="1"/>
          </p:cNvPicPr>
          <p:nvPr/>
        </p:nvPicPr>
        <p:blipFill>
          <a:blip r:embed="rId3"/>
          <a:stretch>
            <a:fillRect/>
          </a:stretch>
        </p:blipFill>
        <p:spPr>
          <a:xfrm>
            <a:off x="6420210" y="1987419"/>
            <a:ext cx="4901513" cy="2965416"/>
          </a:xfrm>
          <a:prstGeom prst="rect">
            <a:avLst/>
          </a:prstGeom>
        </p:spPr>
      </p:pic>
    </p:spTree>
    <p:extLst>
      <p:ext uri="{BB962C8B-B14F-4D97-AF65-F5344CB8AC3E}">
        <p14:creationId xmlns:p14="http://schemas.microsoft.com/office/powerpoint/2010/main" val="174475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endParaRPr lang="en-GB" sz="1600" dirty="0"/>
          </a:p>
          <a:p>
            <a:pPr algn="just"/>
            <a:r>
              <a:rPr lang="en-GB" sz="1600" u="sng" dirty="0"/>
              <a:t>Performing Bivariate Analysis on application_data.csv</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p:txBody>
      </p:sp>
      <p:pic>
        <p:nvPicPr>
          <p:cNvPr id="4" name="Picture 3">
            <a:extLst>
              <a:ext uri="{FF2B5EF4-FFF2-40B4-BE49-F238E27FC236}">
                <a16:creationId xmlns:a16="http://schemas.microsoft.com/office/drawing/2014/main" id="{8B9CC7C6-704E-0C69-23B3-6F0D8B56851E}"/>
              </a:ext>
            </a:extLst>
          </p:cNvPr>
          <p:cNvPicPr>
            <a:picLocks noChangeAspect="1"/>
          </p:cNvPicPr>
          <p:nvPr/>
        </p:nvPicPr>
        <p:blipFill>
          <a:blip r:embed="rId2"/>
          <a:stretch>
            <a:fillRect/>
          </a:stretch>
        </p:blipFill>
        <p:spPr>
          <a:xfrm>
            <a:off x="4779672" y="501650"/>
            <a:ext cx="2072820" cy="213378"/>
          </a:xfrm>
          <a:prstGeom prst="rect">
            <a:avLst/>
          </a:prstGeom>
        </p:spPr>
      </p:pic>
      <p:pic>
        <p:nvPicPr>
          <p:cNvPr id="9" name="Picture 8">
            <a:extLst>
              <a:ext uri="{FF2B5EF4-FFF2-40B4-BE49-F238E27FC236}">
                <a16:creationId xmlns:a16="http://schemas.microsoft.com/office/drawing/2014/main" id="{43C9AC3A-BD0D-478E-E12C-88B116232FFB}"/>
              </a:ext>
            </a:extLst>
          </p:cNvPr>
          <p:cNvPicPr>
            <a:picLocks noChangeAspect="1"/>
          </p:cNvPicPr>
          <p:nvPr/>
        </p:nvPicPr>
        <p:blipFill>
          <a:blip r:embed="rId3"/>
          <a:stretch>
            <a:fillRect/>
          </a:stretch>
        </p:blipFill>
        <p:spPr>
          <a:xfrm>
            <a:off x="789901" y="1083882"/>
            <a:ext cx="3894157" cy="1447925"/>
          </a:xfrm>
          <a:prstGeom prst="rect">
            <a:avLst/>
          </a:prstGeom>
        </p:spPr>
      </p:pic>
      <p:pic>
        <p:nvPicPr>
          <p:cNvPr id="12" name="Picture 11">
            <a:extLst>
              <a:ext uri="{FF2B5EF4-FFF2-40B4-BE49-F238E27FC236}">
                <a16:creationId xmlns:a16="http://schemas.microsoft.com/office/drawing/2014/main" id="{5DD2ECB1-0E02-131A-5E8D-812B60D50A79}"/>
              </a:ext>
            </a:extLst>
          </p:cNvPr>
          <p:cNvPicPr>
            <a:picLocks noChangeAspect="1"/>
          </p:cNvPicPr>
          <p:nvPr/>
        </p:nvPicPr>
        <p:blipFill>
          <a:blip r:embed="rId4"/>
          <a:stretch>
            <a:fillRect/>
          </a:stretch>
        </p:blipFill>
        <p:spPr>
          <a:xfrm>
            <a:off x="789901" y="2531807"/>
            <a:ext cx="8268417" cy="4214225"/>
          </a:xfrm>
          <a:prstGeom prst="rect">
            <a:avLst/>
          </a:prstGeom>
        </p:spPr>
      </p:pic>
      <p:sp>
        <p:nvSpPr>
          <p:cNvPr id="13" name="TextBox 12">
            <a:extLst>
              <a:ext uri="{FF2B5EF4-FFF2-40B4-BE49-F238E27FC236}">
                <a16:creationId xmlns:a16="http://schemas.microsoft.com/office/drawing/2014/main" id="{DF8C8126-A7C3-FE9E-B943-9A9E055563B9}"/>
              </a:ext>
            </a:extLst>
          </p:cNvPr>
          <p:cNvSpPr txBox="1"/>
          <p:nvPr/>
        </p:nvSpPr>
        <p:spPr>
          <a:xfrm>
            <a:off x="9324414" y="4269587"/>
            <a:ext cx="1657723" cy="369332"/>
          </a:xfrm>
          <a:prstGeom prst="rect">
            <a:avLst/>
          </a:prstGeom>
          <a:noFill/>
        </p:spPr>
        <p:txBody>
          <a:bodyPr wrap="square" rtlCol="0">
            <a:spAutoFit/>
          </a:bodyPr>
          <a:lstStyle/>
          <a:p>
            <a:r>
              <a:rPr lang="en-GB" dirty="0"/>
              <a:t>HEAT MAP</a:t>
            </a:r>
            <a:endParaRPr lang="en-AE" dirty="0"/>
          </a:p>
        </p:txBody>
      </p:sp>
    </p:spTree>
    <p:extLst>
      <p:ext uri="{BB962C8B-B14F-4D97-AF65-F5344CB8AC3E}">
        <p14:creationId xmlns:p14="http://schemas.microsoft.com/office/powerpoint/2010/main" val="239545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Project Description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algn="just"/>
            <a:r>
              <a:rPr lang="en-US" dirty="0"/>
              <a:t>As a data analyst at a finance company that specializes in lending various types of loans to urban customers, my primary responsibility is about using Exploratory Data Analysis (EDA) to analyze patterns in the data and ensure that capable applicants are not rejected.</a:t>
            </a:r>
          </a:p>
          <a:p>
            <a:pPr algn="just"/>
            <a:r>
              <a:rPr lang="en-US" dirty="0"/>
              <a:t>Some of the challenges faced by the company are : some customers who don’t have a sufficient credit history take advantage of this and default on their loans.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endParaRPr lang="en-GB" sz="1600" dirty="0"/>
          </a:p>
          <a:p>
            <a:pPr algn="just"/>
            <a:r>
              <a:rPr lang="en-GB" sz="1600" u="sng" dirty="0"/>
              <a:t>Performing Bivariate Analysis on previous_application.csv</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p:txBody>
      </p:sp>
      <p:pic>
        <p:nvPicPr>
          <p:cNvPr id="4" name="Picture 3">
            <a:extLst>
              <a:ext uri="{FF2B5EF4-FFF2-40B4-BE49-F238E27FC236}">
                <a16:creationId xmlns:a16="http://schemas.microsoft.com/office/drawing/2014/main" id="{8B9CC7C6-704E-0C69-23B3-6F0D8B56851E}"/>
              </a:ext>
            </a:extLst>
          </p:cNvPr>
          <p:cNvPicPr>
            <a:picLocks noChangeAspect="1"/>
          </p:cNvPicPr>
          <p:nvPr/>
        </p:nvPicPr>
        <p:blipFill>
          <a:blip r:embed="rId2"/>
          <a:stretch>
            <a:fillRect/>
          </a:stretch>
        </p:blipFill>
        <p:spPr>
          <a:xfrm>
            <a:off x="4779672" y="501650"/>
            <a:ext cx="2072820" cy="213378"/>
          </a:xfrm>
          <a:prstGeom prst="rect">
            <a:avLst/>
          </a:prstGeom>
        </p:spPr>
      </p:pic>
      <p:sp>
        <p:nvSpPr>
          <p:cNvPr id="13" name="TextBox 12">
            <a:extLst>
              <a:ext uri="{FF2B5EF4-FFF2-40B4-BE49-F238E27FC236}">
                <a16:creationId xmlns:a16="http://schemas.microsoft.com/office/drawing/2014/main" id="{DF8C8126-A7C3-FE9E-B943-9A9E055563B9}"/>
              </a:ext>
            </a:extLst>
          </p:cNvPr>
          <p:cNvSpPr txBox="1"/>
          <p:nvPr/>
        </p:nvSpPr>
        <p:spPr>
          <a:xfrm>
            <a:off x="10094946" y="3838440"/>
            <a:ext cx="1657723" cy="369332"/>
          </a:xfrm>
          <a:prstGeom prst="rect">
            <a:avLst/>
          </a:prstGeom>
          <a:noFill/>
        </p:spPr>
        <p:txBody>
          <a:bodyPr wrap="square" rtlCol="0">
            <a:spAutoFit/>
          </a:bodyPr>
          <a:lstStyle/>
          <a:p>
            <a:r>
              <a:rPr lang="en-GB" u="sng" dirty="0"/>
              <a:t>HEAT MAP</a:t>
            </a:r>
            <a:endParaRPr lang="en-AE" u="sng" dirty="0"/>
          </a:p>
        </p:txBody>
      </p:sp>
      <p:pic>
        <p:nvPicPr>
          <p:cNvPr id="3" name="Picture 2">
            <a:extLst>
              <a:ext uri="{FF2B5EF4-FFF2-40B4-BE49-F238E27FC236}">
                <a16:creationId xmlns:a16="http://schemas.microsoft.com/office/drawing/2014/main" id="{BA1761F5-65FF-4EF2-C92A-4E7E28AD6E90}"/>
              </a:ext>
            </a:extLst>
          </p:cNvPr>
          <p:cNvPicPr>
            <a:picLocks noChangeAspect="1"/>
          </p:cNvPicPr>
          <p:nvPr/>
        </p:nvPicPr>
        <p:blipFill>
          <a:blip r:embed="rId3"/>
          <a:stretch>
            <a:fillRect/>
          </a:stretch>
        </p:blipFill>
        <p:spPr>
          <a:xfrm>
            <a:off x="526905" y="1055585"/>
            <a:ext cx="9382611" cy="5565710"/>
          </a:xfrm>
          <a:prstGeom prst="rect">
            <a:avLst/>
          </a:prstGeom>
        </p:spPr>
      </p:pic>
    </p:spTree>
    <p:extLst>
      <p:ext uri="{BB962C8B-B14F-4D97-AF65-F5344CB8AC3E}">
        <p14:creationId xmlns:p14="http://schemas.microsoft.com/office/powerpoint/2010/main" val="141650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histograms, bar charts, or box plots to visualize the distributions of variables. Create stacked bar charts or grouped bar charts to compare variable distributions across different scenarios. Create scatter plots or heatmaps to visualize the relationships between variables and the target variable. </a:t>
            </a:r>
          </a:p>
          <a:p>
            <a:pPr algn="just"/>
            <a:r>
              <a:rPr lang="en-GB" sz="1600" dirty="0"/>
              <a:t>Data Visualization for </a:t>
            </a:r>
          </a:p>
          <a:p>
            <a:pPr algn="just"/>
            <a:r>
              <a:rPr lang="en-GB" sz="1600" u="sng" dirty="0"/>
              <a:t>application_data.csv</a:t>
            </a:r>
            <a:r>
              <a:rPr lang="en-GB" sz="1600" dirty="0"/>
              <a:t>			</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r>
              <a:rPr lang="en-GB" sz="1600" u="sng" dirty="0"/>
              <a:t>previous_application.csv </a:t>
            </a:r>
          </a:p>
          <a:p>
            <a:pPr algn="just"/>
            <a:r>
              <a:rPr lang="en-GB" sz="1600" dirty="0"/>
              <a:t>Due to the absence of the target variable the pivot table was not made. The only visualization for the dependability between the variables was shown through the heatmap in the previous slide.		</a:t>
            </a:r>
          </a:p>
          <a:p>
            <a:r>
              <a:rPr lang="en-GB" sz="1600" dirty="0"/>
              <a:t>	      			</a:t>
            </a:r>
          </a:p>
          <a:p>
            <a:endParaRPr lang="en-GB" sz="1600" dirty="0"/>
          </a:p>
          <a:p>
            <a:endParaRPr lang="en-GB" sz="1600" dirty="0"/>
          </a:p>
          <a:p>
            <a:endParaRPr lang="en-GB" sz="1600" dirty="0"/>
          </a:p>
          <a:p>
            <a:endParaRPr lang="en-AE" sz="1600" dirty="0"/>
          </a:p>
        </p:txBody>
      </p:sp>
      <p:pic>
        <p:nvPicPr>
          <p:cNvPr id="3" name="Picture 2">
            <a:extLst>
              <a:ext uri="{FF2B5EF4-FFF2-40B4-BE49-F238E27FC236}">
                <a16:creationId xmlns:a16="http://schemas.microsoft.com/office/drawing/2014/main" id="{05D4ADD3-56F6-8526-B959-68112DC8246B}"/>
              </a:ext>
            </a:extLst>
          </p:cNvPr>
          <p:cNvPicPr>
            <a:picLocks noChangeAspect="1"/>
          </p:cNvPicPr>
          <p:nvPr/>
        </p:nvPicPr>
        <p:blipFill>
          <a:blip r:embed="rId2"/>
          <a:stretch>
            <a:fillRect/>
          </a:stretch>
        </p:blipFill>
        <p:spPr>
          <a:xfrm>
            <a:off x="712335" y="1998978"/>
            <a:ext cx="6904318" cy="2712955"/>
          </a:xfrm>
          <a:prstGeom prst="rect">
            <a:avLst/>
          </a:prstGeom>
        </p:spPr>
      </p:pic>
    </p:spTree>
    <p:extLst>
      <p:ext uri="{BB962C8B-B14F-4D97-AF65-F5344CB8AC3E}">
        <p14:creationId xmlns:p14="http://schemas.microsoft.com/office/powerpoint/2010/main" val="236944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57176" y="381000"/>
            <a:ext cx="10689500" cy="1325563"/>
          </a:xfrm>
        </p:spPr>
        <p:txBody>
          <a:bodyPr/>
          <a:lstStyle/>
          <a:p>
            <a:r>
              <a:rPr lang="en-GB" sz="4400" dirty="0"/>
              <a:t>E. Identify Top Correlations for Different Scenarios:</a:t>
            </a:r>
            <a:endParaRPr lang="en-US" sz="4400"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1816975"/>
            <a:ext cx="9779182" cy="4288550"/>
          </a:xfrm>
        </p:spPr>
        <p:txBody>
          <a:bodyPr/>
          <a:lstStyle/>
          <a:p>
            <a:pPr algn="just"/>
            <a:r>
              <a:rPr lang="en-GB" sz="1600" dirty="0"/>
              <a:t>Segment the dataset based on different scenarios (e.g., clients with payment difficulties and all other cases) and identify the top correlations for each segmented data using Excel functions.</a:t>
            </a:r>
          </a:p>
          <a:p>
            <a:pPr algn="just"/>
            <a:r>
              <a:rPr lang="en-GB" sz="1600" u="sng" dirty="0"/>
              <a:t>Top 10 Correlated Variables of application_data.csv</a:t>
            </a:r>
          </a:p>
          <a:p>
            <a:pPr algn="just"/>
            <a:endParaRPr lang="en-GB" sz="1600" u="sng" dirty="0"/>
          </a:p>
          <a:p>
            <a:pPr algn="just"/>
            <a:endParaRPr lang="en-GB" sz="1600" u="sng" dirty="0"/>
          </a:p>
          <a:p>
            <a:pPr algn="just"/>
            <a:endParaRPr lang="en-GB" sz="1600" u="sng" dirty="0"/>
          </a:p>
          <a:p>
            <a:pPr algn="just"/>
            <a:endParaRPr lang="en-GB" sz="1600" u="sng" dirty="0"/>
          </a:p>
          <a:p>
            <a:pPr algn="just"/>
            <a:endParaRPr lang="en-GB" sz="1600" u="sng" dirty="0"/>
          </a:p>
          <a:p>
            <a:pPr algn="just"/>
            <a:endParaRPr lang="en-GB" sz="1600" u="sng" dirty="0"/>
          </a:p>
          <a:p>
            <a:pPr algn="just"/>
            <a:endParaRPr lang="en-GB" sz="1600" u="sng" dirty="0"/>
          </a:p>
          <a:p>
            <a:pPr algn="just"/>
            <a:r>
              <a:rPr lang="en-GB" sz="1600" u="sng" dirty="0"/>
              <a:t>Correlated Variables of previous_application.csv</a:t>
            </a:r>
          </a:p>
          <a:p>
            <a:pPr algn="just"/>
            <a:r>
              <a:rPr lang="en-GB" sz="1600" dirty="0"/>
              <a:t>Due to the absence of the target variable, there was no means to find out the correlation between the variables with the target variable.</a:t>
            </a:r>
          </a:p>
        </p:txBody>
      </p:sp>
      <p:pic>
        <p:nvPicPr>
          <p:cNvPr id="5" name="Picture 4">
            <a:extLst>
              <a:ext uri="{FF2B5EF4-FFF2-40B4-BE49-F238E27FC236}">
                <a16:creationId xmlns:a16="http://schemas.microsoft.com/office/drawing/2014/main" id="{E74EF9A5-18EF-A1D7-C3B8-3D2C314A8B67}"/>
              </a:ext>
            </a:extLst>
          </p:cNvPr>
          <p:cNvPicPr>
            <a:picLocks noChangeAspect="1"/>
          </p:cNvPicPr>
          <p:nvPr/>
        </p:nvPicPr>
        <p:blipFill>
          <a:blip r:embed="rId2"/>
          <a:stretch>
            <a:fillRect/>
          </a:stretch>
        </p:blipFill>
        <p:spPr>
          <a:xfrm>
            <a:off x="797911" y="2763718"/>
            <a:ext cx="3840813" cy="2004234"/>
          </a:xfrm>
          <a:prstGeom prst="rect">
            <a:avLst/>
          </a:prstGeom>
        </p:spPr>
      </p:pic>
    </p:spTree>
    <p:extLst>
      <p:ext uri="{BB962C8B-B14F-4D97-AF65-F5344CB8AC3E}">
        <p14:creationId xmlns:p14="http://schemas.microsoft.com/office/powerpoint/2010/main" val="393488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correlation matrices or heatmaps to visualize the correlations between variables within each segment. Highlight the top correlated variables for each scenario using different </a:t>
            </a:r>
            <a:r>
              <a:rPr lang="en-GB" sz="1600" dirty="0" err="1"/>
              <a:t>colors</a:t>
            </a:r>
            <a:r>
              <a:rPr lang="en-GB" sz="1600" dirty="0"/>
              <a:t> or </a:t>
            </a:r>
            <a:r>
              <a:rPr lang="en-GB" sz="1600" dirty="0" err="1"/>
              <a:t>shading.Data</a:t>
            </a:r>
            <a:r>
              <a:rPr lang="en-GB" sz="1600" dirty="0"/>
              <a:t> Visualization for </a:t>
            </a:r>
          </a:p>
          <a:p>
            <a:pPr algn="just"/>
            <a:r>
              <a:rPr lang="en-GB" sz="1600" u="sng" dirty="0"/>
              <a:t>application_data.csv</a:t>
            </a:r>
            <a:r>
              <a:rPr lang="en-GB" sz="1600" dirty="0"/>
              <a:t>	</a:t>
            </a:r>
          </a:p>
          <a:p>
            <a:pPr algn="just"/>
            <a:endParaRPr lang="en-GB" sz="1600" dirty="0"/>
          </a:p>
          <a:p>
            <a:pPr algn="just"/>
            <a:r>
              <a:rPr lang="en-GB" sz="1600" dirty="0"/>
              <a:t>		</a:t>
            </a:r>
          </a:p>
          <a:p>
            <a:pPr algn="just"/>
            <a:endParaRPr lang="en-GB" sz="1600" dirty="0"/>
          </a:p>
          <a:p>
            <a:pPr algn="just"/>
            <a:endParaRPr lang="en-GB" sz="1600" dirty="0"/>
          </a:p>
          <a:p>
            <a:pPr algn="just"/>
            <a:endParaRPr lang="en-GB" sz="1600" dirty="0"/>
          </a:p>
          <a:p>
            <a:pPr algn="just"/>
            <a:r>
              <a:rPr lang="en-GB" sz="1600" u="sng" dirty="0"/>
              <a:t>previous_application.csv </a:t>
            </a:r>
          </a:p>
          <a:p>
            <a:pPr algn="just"/>
            <a:endParaRPr lang="en-GB" sz="1600" dirty="0"/>
          </a:p>
          <a:p>
            <a:r>
              <a:rPr lang="en-GB" sz="1600" dirty="0"/>
              <a:t>	      			</a:t>
            </a:r>
          </a:p>
          <a:p>
            <a:endParaRPr lang="en-GB" sz="1600" dirty="0"/>
          </a:p>
          <a:p>
            <a:endParaRPr lang="en-GB" sz="1600" dirty="0"/>
          </a:p>
          <a:p>
            <a:endParaRPr lang="en-GB" sz="1600" dirty="0"/>
          </a:p>
          <a:p>
            <a:endParaRPr lang="en-AE" sz="1600" dirty="0"/>
          </a:p>
        </p:txBody>
      </p:sp>
      <p:pic>
        <p:nvPicPr>
          <p:cNvPr id="4" name="Picture 3">
            <a:extLst>
              <a:ext uri="{FF2B5EF4-FFF2-40B4-BE49-F238E27FC236}">
                <a16:creationId xmlns:a16="http://schemas.microsoft.com/office/drawing/2014/main" id="{13CFE5C7-5374-5AB7-FB7D-494C23506A0C}"/>
              </a:ext>
            </a:extLst>
          </p:cNvPr>
          <p:cNvPicPr>
            <a:picLocks noChangeAspect="1"/>
          </p:cNvPicPr>
          <p:nvPr/>
        </p:nvPicPr>
        <p:blipFill>
          <a:blip r:embed="rId2"/>
          <a:stretch>
            <a:fillRect/>
          </a:stretch>
        </p:blipFill>
        <p:spPr>
          <a:xfrm>
            <a:off x="494318" y="1720826"/>
            <a:ext cx="11316681" cy="1089754"/>
          </a:xfrm>
          <a:prstGeom prst="rect">
            <a:avLst/>
          </a:prstGeom>
        </p:spPr>
      </p:pic>
      <p:pic>
        <p:nvPicPr>
          <p:cNvPr id="8" name="Picture 7">
            <a:extLst>
              <a:ext uri="{FF2B5EF4-FFF2-40B4-BE49-F238E27FC236}">
                <a16:creationId xmlns:a16="http://schemas.microsoft.com/office/drawing/2014/main" id="{34C926CA-531A-9A2F-019A-A9AC09A59809}"/>
              </a:ext>
            </a:extLst>
          </p:cNvPr>
          <p:cNvPicPr>
            <a:picLocks noChangeAspect="1"/>
          </p:cNvPicPr>
          <p:nvPr/>
        </p:nvPicPr>
        <p:blipFill>
          <a:blip r:embed="rId3"/>
          <a:stretch>
            <a:fillRect/>
          </a:stretch>
        </p:blipFill>
        <p:spPr>
          <a:xfrm>
            <a:off x="494318" y="3723413"/>
            <a:ext cx="11316681" cy="1228728"/>
          </a:xfrm>
          <a:prstGeom prst="rect">
            <a:avLst/>
          </a:prstGeom>
        </p:spPr>
      </p:pic>
    </p:spTree>
    <p:extLst>
      <p:ext uri="{BB962C8B-B14F-4D97-AF65-F5344CB8AC3E}">
        <p14:creationId xmlns:p14="http://schemas.microsoft.com/office/powerpoint/2010/main" val="126211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Tech-Stack Used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559838" y="2261937"/>
            <a:ext cx="10386838" cy="4459538"/>
          </a:xfrm>
        </p:spPr>
        <p:txBody>
          <a:bodyPr vert="horz" lIns="91440" tIns="45720" rIns="91440" bIns="45720" rtlCol="0" anchor="t">
            <a:normAutofit fontScale="77500" lnSpcReduction="20000"/>
          </a:bodyPr>
          <a:lstStyle/>
          <a:p>
            <a:pPr marL="342900" indent="-342900" algn="just">
              <a:buFont typeface="Arial" panose="020B0604020202020204" pitchFamily="34" charset="0"/>
              <a:buChar char="•"/>
            </a:pPr>
            <a:r>
              <a:rPr lang="en-US" dirty="0"/>
              <a:t>Microsoft Excel: It is a spreadsheet program from Microsoft and a component of its Office product for business application. This enables users to format, calculate and organize data in a spreadsheet.</a:t>
            </a:r>
          </a:p>
          <a:p>
            <a:pPr marL="342900" indent="-342900" algn="just">
              <a:buFont typeface="Arial" panose="020B0604020202020204" pitchFamily="34" charset="0"/>
              <a:buChar char="•"/>
            </a:pPr>
            <a:r>
              <a:rPr lang="en-US" dirty="0"/>
              <a:t>MS  Excel Functions: They are predefined formulas that perform calculations by using specific values, called arguments, in a particular order or structure. Some of the functions are:</a:t>
            </a:r>
          </a:p>
          <a:p>
            <a:pPr marL="457200" indent="-457200" algn="just">
              <a:buAutoNum type="arabicPeriod"/>
            </a:pPr>
            <a:r>
              <a:rPr lang="en-US" dirty="0"/>
              <a:t>Text functions: clean(), substitute(), replace(), concatenate(), trim(), etc.</a:t>
            </a:r>
          </a:p>
          <a:p>
            <a:pPr marL="457200" indent="-457200" algn="just">
              <a:buAutoNum type="arabicPeriod"/>
            </a:pPr>
            <a:r>
              <a:rPr lang="en-US" dirty="0"/>
              <a:t>Mathematical and Statistical functions: sum(), </a:t>
            </a:r>
            <a:r>
              <a:rPr lang="en-US" dirty="0" err="1"/>
              <a:t>sumif</a:t>
            </a:r>
            <a:r>
              <a:rPr lang="en-US" dirty="0"/>
              <a:t>(), count(), max(), average(), median(), mode(), </a:t>
            </a:r>
            <a:r>
              <a:rPr lang="en-US" dirty="0" err="1"/>
              <a:t>stdev</a:t>
            </a:r>
            <a:r>
              <a:rPr lang="en-US" dirty="0"/>
              <a:t>(), etc.</a:t>
            </a:r>
          </a:p>
          <a:p>
            <a:pPr marL="342900" indent="-342900" algn="just">
              <a:buFont typeface="Arial" panose="020B0604020202020204" pitchFamily="34" charset="0"/>
              <a:buChar char="•"/>
            </a:pPr>
            <a:r>
              <a:rPr lang="en-US" dirty="0"/>
              <a:t>Data Visualization in Excel: Bar, Column, Scatter, Heatmap, Stacked Chart, etc.</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056270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Insights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47870" y="2261937"/>
            <a:ext cx="10498806" cy="4459538"/>
          </a:xfrm>
        </p:spPr>
        <p:txBody>
          <a:bodyPr vert="horz" lIns="91440" tIns="45720" rIns="91440" bIns="45720" rtlCol="0" anchor="t">
            <a:normAutofit fontScale="92500"/>
          </a:bodyPr>
          <a:lstStyle/>
          <a:p>
            <a:pPr marL="342900" indent="-342900" algn="just">
              <a:buFont typeface="Arial" panose="020B0604020202020204" pitchFamily="34" charset="0"/>
              <a:buChar char="•"/>
            </a:pPr>
            <a:r>
              <a:rPr lang="en-US" dirty="0"/>
              <a:t>We were able to identify the missing data and performed descriptive statistics with it. This is necessary to ensure the accuracy of the analysis.</a:t>
            </a:r>
          </a:p>
          <a:p>
            <a:pPr marL="342900" indent="-342900" algn="just">
              <a:buFont typeface="Arial" panose="020B0604020202020204" pitchFamily="34" charset="0"/>
              <a:buChar char="•"/>
            </a:pPr>
            <a:r>
              <a:rPr lang="en-US" dirty="0"/>
              <a:t>Identifying the Outliers in the dataset. They distort the results and can bring a significant impact to the analysis.</a:t>
            </a:r>
          </a:p>
          <a:p>
            <a:pPr marL="342900" indent="-342900" algn="just">
              <a:buFont typeface="Arial" panose="020B0604020202020204" pitchFamily="34" charset="0"/>
              <a:buChar char="•"/>
            </a:pPr>
            <a:r>
              <a:rPr lang="en-US" dirty="0"/>
              <a:t>Analyzing the data imbalance. To check for biases in the dataset this is a necessary step to be undertaken.</a:t>
            </a:r>
          </a:p>
          <a:p>
            <a:pPr marL="342900" indent="-342900" algn="just">
              <a:buFont typeface="Arial" panose="020B0604020202020204" pitchFamily="34" charset="0"/>
              <a:buChar char="•"/>
            </a:pPr>
            <a:r>
              <a:rPr lang="en-US" dirty="0"/>
              <a:t>Lastly performing the Univariate, Segmented Univariate, and Bivariate Analysis to gain factors driving for loan default.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167174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Results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1000" y="2261937"/>
            <a:ext cx="10565675" cy="4459538"/>
          </a:xfrm>
        </p:spPr>
        <p:txBody>
          <a:bodyPr vert="horz" lIns="91440" tIns="45720" rIns="91440" bIns="45720" rtlCol="0" anchor="t">
            <a:normAutofit fontScale="77500" lnSpcReduction="20000"/>
          </a:bodyPr>
          <a:lstStyle/>
          <a:p>
            <a:pPr marL="342900" indent="-342900" algn="just">
              <a:buFont typeface="Arial" panose="020B0604020202020204" pitchFamily="34" charset="0"/>
              <a:buChar char="•"/>
            </a:pPr>
            <a:r>
              <a:rPr lang="en-US" dirty="0"/>
              <a:t>Remembering to adapt excel functions on specific dataset.</a:t>
            </a:r>
          </a:p>
          <a:p>
            <a:pPr marL="342900" indent="-342900" algn="just">
              <a:buFont typeface="Arial" panose="020B0604020202020204" pitchFamily="34" charset="0"/>
              <a:buChar char="•"/>
            </a:pPr>
            <a:r>
              <a:rPr lang="en-US" dirty="0"/>
              <a:t>These learned insights helped me understand specific business questions which were addressed by MS Excel</a:t>
            </a:r>
          </a:p>
          <a:p>
            <a:pPr marL="342900" indent="-342900" algn="just">
              <a:buFont typeface="Arial" panose="020B0604020202020204" pitchFamily="34" charset="0"/>
              <a:buChar char="•"/>
            </a:pPr>
            <a:r>
              <a:rPr lang="en-US" dirty="0"/>
              <a:t>Learning about Excel Text and Statistical functions. The importance of average(), median(),mode(), text() functions.</a:t>
            </a:r>
          </a:p>
          <a:p>
            <a:pPr marL="342900" indent="-342900" algn="just">
              <a:buFont typeface="Arial" panose="020B0604020202020204" pitchFamily="34" charset="0"/>
              <a:buChar char="•"/>
            </a:pPr>
            <a:r>
              <a:rPr lang="en-US" dirty="0"/>
              <a:t>We were able to build  different charts for visualization for answering the business questions. Some of the charts used were bar graph, stacked Chart and heatmap.</a:t>
            </a:r>
          </a:p>
          <a:p>
            <a:pPr marL="342900" indent="-342900" algn="just">
              <a:buFont typeface="Arial" panose="020B0604020202020204" pitchFamily="34" charset="0"/>
              <a:buChar char="•"/>
            </a:pPr>
            <a:r>
              <a:rPr lang="en-US" dirty="0"/>
              <a:t>Achieving the ability to learn and write MS Excel functions to execute different business questions.</a:t>
            </a:r>
          </a:p>
          <a:p>
            <a:pPr marL="342900" indent="-342900" algn="just">
              <a:buFont typeface="Arial" panose="020B0604020202020204" pitchFamily="34" charset="0"/>
              <a:buChar char="•"/>
            </a:pPr>
            <a:r>
              <a:rPr lang="en-US" dirty="0"/>
              <a:t>Solving Company related problems using different visualization charts offered by Excel</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41583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Approach</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43151"/>
            <a:ext cx="9779183" cy="4378324"/>
          </a:xfrm>
        </p:spPr>
        <p:txBody>
          <a:bodyPr vert="horz" lIns="91440" tIns="45720" rIns="91440" bIns="45720" rtlCol="0" anchor="t">
            <a:normAutofit fontScale="92500"/>
          </a:bodyPr>
          <a:lstStyle/>
          <a:p>
            <a:pPr marL="342900" indent="-342900" algn="just">
              <a:buFont typeface="Arial" panose="020B0604020202020204" pitchFamily="34" charset="0"/>
              <a:buChar char="•"/>
            </a:pPr>
            <a:r>
              <a:rPr lang="en-US" dirty="0"/>
              <a:t>Downloading the dataset: The first step is downloading the excel file (.csv) into the local device. Make sure the downloaded file is having the extension (.xlsx)</a:t>
            </a:r>
          </a:p>
          <a:p>
            <a:pPr marL="342900" indent="-342900" algn="just">
              <a:buFont typeface="Arial" panose="020B0604020202020204" pitchFamily="34" charset="0"/>
              <a:buChar char="•"/>
            </a:pPr>
            <a:r>
              <a:rPr lang="en-US" dirty="0"/>
              <a:t>Understanding the worksheet: The next step is to examine the structure of the table holding the data in the Excel Sheet. (application_data.csv, columns_description.csv, previous_application.csv)</a:t>
            </a:r>
          </a:p>
          <a:p>
            <a:pPr marL="342900" indent="-342900" algn="just">
              <a:buFont typeface="Arial" panose="020B0604020202020204" pitchFamily="34" charset="0"/>
              <a:buChar char="•"/>
            </a:pPr>
            <a:r>
              <a:rPr lang="en-US" dirty="0"/>
              <a:t>Identifying the key tables: Identification of the primary key from the dataset of excel files.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92073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10" name="Content Placeholder 2">
            <a:extLst>
              <a:ext uri="{FF2B5EF4-FFF2-40B4-BE49-F238E27FC236}">
                <a16:creationId xmlns:a16="http://schemas.microsoft.com/office/drawing/2014/main" id="{6EB2D8C4-D47D-9844-745B-CA969CA39F1D}"/>
              </a:ext>
            </a:extLst>
          </p:cNvPr>
          <p:cNvSpPr txBox="1">
            <a:spLocks/>
          </p:cNvSpPr>
          <p:nvPr/>
        </p:nvSpPr>
        <p:spPr>
          <a:xfrm>
            <a:off x="1167492" y="391886"/>
            <a:ext cx="9779183" cy="632958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dirty="0"/>
              <a:t>Data Cleaning: This is the preprocessing step that makes the data suitable for analysis. It includes handling missing values, removing duplicates.</a:t>
            </a:r>
          </a:p>
          <a:p>
            <a:pPr algn="just"/>
            <a:r>
              <a:rPr lang="en-US" dirty="0"/>
              <a:t>Analyzing the four possible outcomes:</a:t>
            </a:r>
          </a:p>
          <a:p>
            <a:pPr marL="514350" indent="-514350" algn="just">
              <a:buAutoNum type="arabicPeriod"/>
            </a:pPr>
            <a:r>
              <a:rPr lang="en-US" dirty="0"/>
              <a:t>Approved: The company has approved the loan application.</a:t>
            </a:r>
          </a:p>
          <a:p>
            <a:pPr marL="514350" indent="-514350" algn="just">
              <a:buAutoNum type="arabicPeriod"/>
            </a:pPr>
            <a:r>
              <a:rPr lang="en-US" dirty="0"/>
              <a:t>Cancelled: The customer cancelled the application during the approval process. </a:t>
            </a:r>
          </a:p>
          <a:p>
            <a:pPr marL="514350" indent="-514350" algn="just">
              <a:buAutoNum type="arabicPeriod"/>
            </a:pPr>
            <a:r>
              <a:rPr lang="en-US" dirty="0"/>
              <a:t>Refused: The company rejected the loan.</a:t>
            </a:r>
          </a:p>
          <a:p>
            <a:pPr marL="514350" indent="-514350" algn="just">
              <a:buAutoNum type="arabicPeriod"/>
            </a:pPr>
            <a:r>
              <a:rPr lang="en-US" dirty="0"/>
              <a:t>Unused Offer: The loan was approved but the customer did not use it.</a:t>
            </a:r>
          </a:p>
          <a:p>
            <a:pPr marL="457200" indent="-457200" algn="just">
              <a:buFont typeface="Arial" panose="020B0604020202020204" pitchFamily="34" charset="0"/>
              <a:buChar char="•"/>
            </a:pPr>
            <a:r>
              <a:rPr lang="en-US" dirty="0"/>
              <a:t>Data Visualization: To use EDA to understand how customer attributes and loan attributes influence the likelihood of default.</a:t>
            </a:r>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96069" y="1659475"/>
            <a:ext cx="6245912" cy="2387600"/>
          </a:xfrm>
        </p:spPr>
        <p:txBody>
          <a:bodyPr/>
          <a:lstStyle/>
          <a:p>
            <a:r>
              <a:rPr lang="en-US" dirty="0"/>
              <a:t>DATA ANALYTICS TASKS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57176" y="381000"/>
            <a:ext cx="10689500" cy="1325563"/>
          </a:xfrm>
        </p:spPr>
        <p:txBody>
          <a:bodyPr/>
          <a:lstStyle/>
          <a:p>
            <a:r>
              <a:rPr lang="en-GB" sz="4400" dirty="0"/>
              <a:t>A. Identify Missing Data and Deal with it Appropriately:</a:t>
            </a:r>
            <a:endParaRPr lang="en-US" sz="4400"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1816975"/>
            <a:ext cx="9779182" cy="3366813"/>
          </a:xfrm>
        </p:spPr>
        <p:txBody>
          <a:bodyPr/>
          <a:lstStyle/>
          <a:p>
            <a:pPr algn="just"/>
            <a:r>
              <a:rPr lang="en-GB" sz="1600" dirty="0"/>
              <a:t>Identify the missing data in the dataset and decide on an appropriate method to deal with it using Excel built-in functions and features.</a:t>
            </a:r>
          </a:p>
          <a:p>
            <a:r>
              <a:rPr lang="en-GB" sz="1600" u="sng" dirty="0"/>
              <a:t>Missing Data for the dataset application_data.csv</a:t>
            </a:r>
          </a:p>
          <a:p>
            <a:endParaRPr lang="en-GB" sz="1600" dirty="0"/>
          </a:p>
          <a:p>
            <a:endParaRPr lang="en-GB" sz="1600" dirty="0"/>
          </a:p>
          <a:p>
            <a:endParaRPr lang="en-GB" sz="1600" dirty="0"/>
          </a:p>
          <a:p>
            <a:endParaRPr lang="en-GB" sz="1600" dirty="0"/>
          </a:p>
          <a:p>
            <a:r>
              <a:rPr lang="en-GB" sz="1600" u="sng" dirty="0"/>
              <a:t>Missing Data for the dataset previous_application.csv</a:t>
            </a:r>
          </a:p>
          <a:p>
            <a:endParaRPr lang="en-AE" sz="1600" dirty="0"/>
          </a:p>
        </p:txBody>
      </p:sp>
      <p:pic>
        <p:nvPicPr>
          <p:cNvPr id="9" name="Picture 8">
            <a:extLst>
              <a:ext uri="{FF2B5EF4-FFF2-40B4-BE49-F238E27FC236}">
                <a16:creationId xmlns:a16="http://schemas.microsoft.com/office/drawing/2014/main" id="{754AD7DA-98CD-C10C-ECF7-3990E8C87429}"/>
              </a:ext>
            </a:extLst>
          </p:cNvPr>
          <p:cNvPicPr>
            <a:picLocks noChangeAspect="1"/>
          </p:cNvPicPr>
          <p:nvPr/>
        </p:nvPicPr>
        <p:blipFill>
          <a:blip r:embed="rId2"/>
          <a:stretch>
            <a:fillRect/>
          </a:stretch>
        </p:blipFill>
        <p:spPr>
          <a:xfrm>
            <a:off x="242837" y="2792526"/>
            <a:ext cx="11568162" cy="1104996"/>
          </a:xfrm>
          <a:prstGeom prst="rect">
            <a:avLst/>
          </a:prstGeom>
        </p:spPr>
      </p:pic>
      <p:pic>
        <p:nvPicPr>
          <p:cNvPr id="11" name="Picture 10">
            <a:extLst>
              <a:ext uri="{FF2B5EF4-FFF2-40B4-BE49-F238E27FC236}">
                <a16:creationId xmlns:a16="http://schemas.microsoft.com/office/drawing/2014/main" id="{125848C3-6E1A-6E54-54B3-AF59C6A61508}"/>
              </a:ext>
            </a:extLst>
          </p:cNvPr>
          <p:cNvPicPr>
            <a:picLocks noChangeAspect="1"/>
          </p:cNvPicPr>
          <p:nvPr/>
        </p:nvPicPr>
        <p:blipFill>
          <a:blip r:embed="rId3"/>
          <a:stretch>
            <a:fillRect/>
          </a:stretch>
        </p:blipFill>
        <p:spPr>
          <a:xfrm>
            <a:off x="257176" y="4521906"/>
            <a:ext cx="4594742" cy="112701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pPr algn="just"/>
            <a:r>
              <a:rPr lang="en-GB" sz="1600" dirty="0"/>
              <a:t>Create a bar chart or column chart to visualize the proportion of missing values for each variable.</a:t>
            </a:r>
          </a:p>
          <a:p>
            <a:pPr algn="just"/>
            <a:r>
              <a:rPr lang="en-GB" sz="1600" dirty="0"/>
              <a:t>Missing Data Visualization for:</a:t>
            </a:r>
          </a:p>
          <a:p>
            <a:endParaRPr lang="en-GB" sz="1600" dirty="0"/>
          </a:p>
          <a:p>
            <a:r>
              <a:rPr lang="en-GB" sz="1600" dirty="0"/>
              <a:t> </a:t>
            </a:r>
            <a:r>
              <a:rPr lang="en-GB" sz="1600" u="sng" dirty="0"/>
              <a:t>dataset application_data.csv</a:t>
            </a:r>
            <a:r>
              <a:rPr lang="en-GB" sz="1600" dirty="0"/>
              <a:t>	      			</a:t>
            </a:r>
            <a:r>
              <a:rPr lang="en-GB" sz="1600" u="sng" dirty="0"/>
              <a:t>previous_application.csv</a:t>
            </a:r>
          </a:p>
          <a:p>
            <a:endParaRPr lang="en-GB" sz="1600" dirty="0"/>
          </a:p>
          <a:p>
            <a:endParaRPr lang="en-GB" sz="1600" dirty="0"/>
          </a:p>
          <a:p>
            <a:endParaRPr lang="en-GB" sz="1600" dirty="0"/>
          </a:p>
          <a:p>
            <a:endParaRPr lang="en-GB" sz="1600" dirty="0"/>
          </a:p>
          <a:p>
            <a:endParaRPr lang="en-AE" sz="1600" dirty="0"/>
          </a:p>
        </p:txBody>
      </p:sp>
      <p:pic>
        <p:nvPicPr>
          <p:cNvPr id="13" name="Picture 12">
            <a:extLst>
              <a:ext uri="{FF2B5EF4-FFF2-40B4-BE49-F238E27FC236}">
                <a16:creationId xmlns:a16="http://schemas.microsoft.com/office/drawing/2014/main" id="{78FA3331-E889-49C5-A8B8-7C824FBD3F0B}"/>
              </a:ext>
            </a:extLst>
          </p:cNvPr>
          <p:cNvPicPr>
            <a:picLocks noChangeAspect="1"/>
          </p:cNvPicPr>
          <p:nvPr/>
        </p:nvPicPr>
        <p:blipFill>
          <a:blip r:embed="rId2"/>
          <a:stretch>
            <a:fillRect/>
          </a:stretch>
        </p:blipFill>
        <p:spPr>
          <a:xfrm>
            <a:off x="423085" y="1838767"/>
            <a:ext cx="5383665" cy="3033377"/>
          </a:xfrm>
          <a:prstGeom prst="rect">
            <a:avLst/>
          </a:prstGeom>
        </p:spPr>
      </p:pic>
      <p:pic>
        <p:nvPicPr>
          <p:cNvPr id="15" name="Picture 14">
            <a:extLst>
              <a:ext uri="{FF2B5EF4-FFF2-40B4-BE49-F238E27FC236}">
                <a16:creationId xmlns:a16="http://schemas.microsoft.com/office/drawing/2014/main" id="{627E70CF-F74B-0446-1DDC-0DCD82B57C1E}"/>
              </a:ext>
            </a:extLst>
          </p:cNvPr>
          <p:cNvPicPr>
            <a:picLocks noChangeAspect="1"/>
          </p:cNvPicPr>
          <p:nvPr/>
        </p:nvPicPr>
        <p:blipFill>
          <a:blip r:embed="rId3"/>
          <a:stretch>
            <a:fillRect/>
          </a:stretch>
        </p:blipFill>
        <p:spPr>
          <a:xfrm>
            <a:off x="5911116" y="1838767"/>
            <a:ext cx="5669983" cy="3033377"/>
          </a:xfrm>
          <a:prstGeom prst="rect">
            <a:avLst/>
          </a:prstGeom>
        </p:spPr>
      </p:pic>
    </p:spTree>
    <p:extLst>
      <p:ext uri="{BB962C8B-B14F-4D97-AF65-F5344CB8AC3E}">
        <p14:creationId xmlns:p14="http://schemas.microsoft.com/office/powerpoint/2010/main" val="282912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57176" y="239001"/>
            <a:ext cx="10689500" cy="810824"/>
          </a:xfrm>
        </p:spPr>
        <p:txBody>
          <a:bodyPr/>
          <a:lstStyle/>
          <a:p>
            <a:r>
              <a:rPr lang="en-GB" sz="4400" dirty="0"/>
              <a:t>B. Identify Outliers in the Dataset:</a:t>
            </a:r>
            <a:endParaRPr lang="en-US" sz="4400"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1209083"/>
            <a:ext cx="9779182" cy="3974706"/>
          </a:xfrm>
        </p:spPr>
        <p:txBody>
          <a:bodyPr/>
          <a:lstStyle/>
          <a:p>
            <a:pPr algn="just"/>
            <a:r>
              <a:rPr lang="en-GB" sz="1600" dirty="0"/>
              <a:t>Detect and identify outliers in the dataset using Excel statistical functions and features, focusing on numerical variables.</a:t>
            </a:r>
          </a:p>
          <a:p>
            <a:r>
              <a:rPr lang="en-GB" sz="1600" u="sng" dirty="0"/>
              <a:t>Outlier check representation table for the dataset application_data.csv</a:t>
            </a:r>
          </a:p>
          <a:p>
            <a:endParaRPr lang="en-GB" sz="1600" dirty="0"/>
          </a:p>
          <a:p>
            <a:endParaRPr lang="en-GB" sz="1600" dirty="0"/>
          </a:p>
          <a:p>
            <a:endParaRPr lang="en-GB" sz="1600" dirty="0"/>
          </a:p>
          <a:p>
            <a:endParaRPr lang="en-GB" sz="1600" dirty="0"/>
          </a:p>
          <a:p>
            <a:endParaRPr lang="en-GB" sz="1600" dirty="0"/>
          </a:p>
          <a:p>
            <a:endParaRPr lang="en-GB" sz="1600" dirty="0"/>
          </a:p>
          <a:p>
            <a:r>
              <a:rPr lang="en-GB" sz="1600" u="sng" dirty="0"/>
              <a:t>Outlier check representation table for the dataset previous_application.csv</a:t>
            </a:r>
          </a:p>
          <a:p>
            <a:endParaRPr lang="en-AE" sz="1600" dirty="0"/>
          </a:p>
        </p:txBody>
      </p:sp>
      <p:pic>
        <p:nvPicPr>
          <p:cNvPr id="8" name="Picture 7">
            <a:extLst>
              <a:ext uri="{FF2B5EF4-FFF2-40B4-BE49-F238E27FC236}">
                <a16:creationId xmlns:a16="http://schemas.microsoft.com/office/drawing/2014/main" id="{EE2303BB-C88E-6322-49EC-128E5E2D63B1}"/>
              </a:ext>
            </a:extLst>
          </p:cNvPr>
          <p:cNvPicPr>
            <a:picLocks noChangeAspect="1"/>
          </p:cNvPicPr>
          <p:nvPr/>
        </p:nvPicPr>
        <p:blipFill>
          <a:blip r:embed="rId2"/>
          <a:stretch>
            <a:fillRect/>
          </a:stretch>
        </p:blipFill>
        <p:spPr>
          <a:xfrm>
            <a:off x="64247" y="4628190"/>
            <a:ext cx="7370343" cy="1380724"/>
          </a:xfrm>
          <a:prstGeom prst="rect">
            <a:avLst/>
          </a:prstGeom>
        </p:spPr>
      </p:pic>
      <p:pic>
        <p:nvPicPr>
          <p:cNvPr id="12" name="Picture 11">
            <a:extLst>
              <a:ext uri="{FF2B5EF4-FFF2-40B4-BE49-F238E27FC236}">
                <a16:creationId xmlns:a16="http://schemas.microsoft.com/office/drawing/2014/main" id="{5922BEC2-E1FF-FC46-08D4-767C2DB181CD}"/>
              </a:ext>
            </a:extLst>
          </p:cNvPr>
          <p:cNvPicPr>
            <a:picLocks noChangeAspect="1"/>
          </p:cNvPicPr>
          <p:nvPr/>
        </p:nvPicPr>
        <p:blipFill>
          <a:blip r:embed="rId3"/>
          <a:stretch>
            <a:fillRect/>
          </a:stretch>
        </p:blipFill>
        <p:spPr>
          <a:xfrm>
            <a:off x="60437" y="2153206"/>
            <a:ext cx="12071126" cy="1821338"/>
          </a:xfrm>
          <a:prstGeom prst="rect">
            <a:avLst/>
          </a:prstGeom>
        </p:spPr>
      </p:pic>
    </p:spTree>
    <p:extLst>
      <p:ext uri="{BB962C8B-B14F-4D97-AF65-F5344CB8AC3E}">
        <p14:creationId xmlns:p14="http://schemas.microsoft.com/office/powerpoint/2010/main" val="422325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a:extLst>
              <a:ext uri="{FF2B5EF4-FFF2-40B4-BE49-F238E27FC236}">
                <a16:creationId xmlns:a16="http://schemas.microsoft.com/office/drawing/2014/main" id="{0A92DBAB-A872-5669-9E32-0DD6D367F1DF}"/>
              </a:ext>
            </a:extLst>
          </p:cNvPr>
          <p:cNvSpPr>
            <a:spLocks noGrp="1"/>
          </p:cNvSpPr>
          <p:nvPr>
            <p:ph idx="1"/>
          </p:nvPr>
        </p:nvSpPr>
        <p:spPr>
          <a:xfrm>
            <a:off x="712335" y="354563"/>
            <a:ext cx="9779182" cy="6001787"/>
          </a:xfrm>
        </p:spPr>
        <p:txBody>
          <a:bodyPr/>
          <a:lstStyle/>
          <a:p>
            <a:r>
              <a:rPr lang="en-GB" sz="1600" dirty="0"/>
              <a:t>Create box plots or scatter plots to visualize the distribution of numerical variables and highlight the outliers.</a:t>
            </a:r>
          </a:p>
          <a:p>
            <a:r>
              <a:rPr lang="en-GB" sz="1600" dirty="0"/>
              <a:t>Data Visualization for:</a:t>
            </a:r>
          </a:p>
          <a:p>
            <a:endParaRPr lang="en-GB" sz="1600" dirty="0"/>
          </a:p>
          <a:p>
            <a:r>
              <a:rPr lang="en-GB" sz="1600" dirty="0"/>
              <a:t> </a:t>
            </a:r>
            <a:r>
              <a:rPr lang="en-GB" sz="1600" u="sng" dirty="0"/>
              <a:t>dataset application_data.csv</a:t>
            </a:r>
            <a:r>
              <a:rPr lang="en-GB" sz="1600" dirty="0"/>
              <a:t>	      			</a:t>
            </a:r>
            <a:r>
              <a:rPr lang="en-GB" sz="1600" u="sng" dirty="0"/>
              <a:t>previous_application.csv</a:t>
            </a:r>
          </a:p>
          <a:p>
            <a:endParaRPr lang="en-GB" sz="1600" dirty="0"/>
          </a:p>
          <a:p>
            <a:endParaRPr lang="en-GB" sz="1600" dirty="0"/>
          </a:p>
          <a:p>
            <a:endParaRPr lang="en-GB" sz="1600" dirty="0"/>
          </a:p>
          <a:p>
            <a:endParaRPr lang="en-GB" sz="1600" dirty="0"/>
          </a:p>
          <a:p>
            <a:endParaRPr lang="en-AE" sz="1600" dirty="0"/>
          </a:p>
        </p:txBody>
      </p:sp>
      <p:pic>
        <p:nvPicPr>
          <p:cNvPr id="3" name="Picture 2">
            <a:extLst>
              <a:ext uri="{FF2B5EF4-FFF2-40B4-BE49-F238E27FC236}">
                <a16:creationId xmlns:a16="http://schemas.microsoft.com/office/drawing/2014/main" id="{E07C4F9A-A494-B417-86EE-B9DE6B62B7F4}"/>
              </a:ext>
            </a:extLst>
          </p:cNvPr>
          <p:cNvPicPr>
            <a:picLocks noChangeAspect="1"/>
          </p:cNvPicPr>
          <p:nvPr/>
        </p:nvPicPr>
        <p:blipFill>
          <a:blip r:embed="rId2"/>
          <a:stretch>
            <a:fillRect/>
          </a:stretch>
        </p:blipFill>
        <p:spPr>
          <a:xfrm>
            <a:off x="184004" y="1745951"/>
            <a:ext cx="2831874" cy="1683050"/>
          </a:xfrm>
          <a:prstGeom prst="rect">
            <a:avLst/>
          </a:prstGeom>
        </p:spPr>
      </p:pic>
      <p:pic>
        <p:nvPicPr>
          <p:cNvPr id="5" name="Picture 4">
            <a:extLst>
              <a:ext uri="{FF2B5EF4-FFF2-40B4-BE49-F238E27FC236}">
                <a16:creationId xmlns:a16="http://schemas.microsoft.com/office/drawing/2014/main" id="{978804FE-6C70-8E0E-4BB6-4705DE073CC7}"/>
              </a:ext>
            </a:extLst>
          </p:cNvPr>
          <p:cNvPicPr>
            <a:picLocks noChangeAspect="1"/>
          </p:cNvPicPr>
          <p:nvPr/>
        </p:nvPicPr>
        <p:blipFill>
          <a:blip r:embed="rId3"/>
          <a:stretch>
            <a:fillRect/>
          </a:stretch>
        </p:blipFill>
        <p:spPr>
          <a:xfrm>
            <a:off x="3102591" y="1745951"/>
            <a:ext cx="2831874" cy="1698176"/>
          </a:xfrm>
          <a:prstGeom prst="rect">
            <a:avLst/>
          </a:prstGeom>
        </p:spPr>
      </p:pic>
      <p:pic>
        <p:nvPicPr>
          <p:cNvPr id="9" name="Picture 8">
            <a:extLst>
              <a:ext uri="{FF2B5EF4-FFF2-40B4-BE49-F238E27FC236}">
                <a16:creationId xmlns:a16="http://schemas.microsoft.com/office/drawing/2014/main" id="{5FE480C4-01C3-94BC-26AD-D06A47622F82}"/>
              </a:ext>
            </a:extLst>
          </p:cNvPr>
          <p:cNvPicPr>
            <a:picLocks noChangeAspect="1"/>
          </p:cNvPicPr>
          <p:nvPr/>
        </p:nvPicPr>
        <p:blipFill>
          <a:blip r:embed="rId4"/>
          <a:stretch>
            <a:fillRect/>
          </a:stretch>
        </p:blipFill>
        <p:spPr>
          <a:xfrm>
            <a:off x="184004" y="3524824"/>
            <a:ext cx="2849826" cy="1695647"/>
          </a:xfrm>
          <a:prstGeom prst="rect">
            <a:avLst/>
          </a:prstGeom>
        </p:spPr>
      </p:pic>
      <p:pic>
        <p:nvPicPr>
          <p:cNvPr id="11" name="Picture 10">
            <a:extLst>
              <a:ext uri="{FF2B5EF4-FFF2-40B4-BE49-F238E27FC236}">
                <a16:creationId xmlns:a16="http://schemas.microsoft.com/office/drawing/2014/main" id="{8FF2D52B-91CF-FA7D-733E-34313DAFA4B3}"/>
              </a:ext>
            </a:extLst>
          </p:cNvPr>
          <p:cNvPicPr>
            <a:picLocks noChangeAspect="1"/>
          </p:cNvPicPr>
          <p:nvPr/>
        </p:nvPicPr>
        <p:blipFill>
          <a:blip r:embed="rId5"/>
          <a:stretch>
            <a:fillRect/>
          </a:stretch>
        </p:blipFill>
        <p:spPr>
          <a:xfrm>
            <a:off x="3117807" y="3524824"/>
            <a:ext cx="2816658" cy="1695647"/>
          </a:xfrm>
          <a:prstGeom prst="rect">
            <a:avLst/>
          </a:prstGeom>
        </p:spPr>
      </p:pic>
      <p:pic>
        <p:nvPicPr>
          <p:cNvPr id="14" name="Picture 13">
            <a:extLst>
              <a:ext uri="{FF2B5EF4-FFF2-40B4-BE49-F238E27FC236}">
                <a16:creationId xmlns:a16="http://schemas.microsoft.com/office/drawing/2014/main" id="{ACA23ABB-CB69-FD2A-783E-3726DEFA7B0F}"/>
              </a:ext>
            </a:extLst>
          </p:cNvPr>
          <p:cNvPicPr>
            <a:picLocks noChangeAspect="1"/>
          </p:cNvPicPr>
          <p:nvPr/>
        </p:nvPicPr>
        <p:blipFill>
          <a:blip r:embed="rId6"/>
          <a:stretch>
            <a:fillRect/>
          </a:stretch>
        </p:blipFill>
        <p:spPr>
          <a:xfrm>
            <a:off x="6231282" y="3516627"/>
            <a:ext cx="2831874" cy="1703844"/>
          </a:xfrm>
          <a:prstGeom prst="rect">
            <a:avLst/>
          </a:prstGeom>
        </p:spPr>
      </p:pic>
      <p:pic>
        <p:nvPicPr>
          <p:cNvPr id="17" name="Picture 16">
            <a:extLst>
              <a:ext uri="{FF2B5EF4-FFF2-40B4-BE49-F238E27FC236}">
                <a16:creationId xmlns:a16="http://schemas.microsoft.com/office/drawing/2014/main" id="{EF60CD7E-3838-8715-48D4-1EB8035CE3A6}"/>
              </a:ext>
            </a:extLst>
          </p:cNvPr>
          <p:cNvPicPr>
            <a:picLocks noChangeAspect="1"/>
          </p:cNvPicPr>
          <p:nvPr/>
        </p:nvPicPr>
        <p:blipFill>
          <a:blip r:embed="rId7"/>
          <a:stretch>
            <a:fillRect/>
          </a:stretch>
        </p:blipFill>
        <p:spPr>
          <a:xfrm>
            <a:off x="6231282" y="1745951"/>
            <a:ext cx="2795731" cy="1683049"/>
          </a:xfrm>
          <a:prstGeom prst="rect">
            <a:avLst/>
          </a:prstGeom>
        </p:spPr>
      </p:pic>
      <p:pic>
        <p:nvPicPr>
          <p:cNvPr id="19" name="Picture 18">
            <a:extLst>
              <a:ext uri="{FF2B5EF4-FFF2-40B4-BE49-F238E27FC236}">
                <a16:creationId xmlns:a16="http://schemas.microsoft.com/office/drawing/2014/main" id="{67DD8E0C-FEB0-AAE1-005F-3B0410711089}"/>
              </a:ext>
            </a:extLst>
          </p:cNvPr>
          <p:cNvPicPr>
            <a:picLocks noChangeAspect="1"/>
          </p:cNvPicPr>
          <p:nvPr/>
        </p:nvPicPr>
        <p:blipFill>
          <a:blip r:embed="rId8"/>
          <a:stretch>
            <a:fillRect/>
          </a:stretch>
        </p:blipFill>
        <p:spPr>
          <a:xfrm>
            <a:off x="9115666" y="1745952"/>
            <a:ext cx="2817582" cy="1683048"/>
          </a:xfrm>
          <a:prstGeom prst="rect">
            <a:avLst/>
          </a:prstGeom>
        </p:spPr>
      </p:pic>
      <p:pic>
        <p:nvPicPr>
          <p:cNvPr id="21" name="Picture 20">
            <a:extLst>
              <a:ext uri="{FF2B5EF4-FFF2-40B4-BE49-F238E27FC236}">
                <a16:creationId xmlns:a16="http://schemas.microsoft.com/office/drawing/2014/main" id="{33ED1549-9FC4-5209-B565-C1017C3FE499}"/>
              </a:ext>
            </a:extLst>
          </p:cNvPr>
          <p:cNvPicPr>
            <a:picLocks noChangeAspect="1"/>
          </p:cNvPicPr>
          <p:nvPr/>
        </p:nvPicPr>
        <p:blipFill>
          <a:blip r:embed="rId9"/>
          <a:stretch>
            <a:fillRect/>
          </a:stretch>
        </p:blipFill>
        <p:spPr>
          <a:xfrm>
            <a:off x="9131917" y="3524824"/>
            <a:ext cx="2801947" cy="1683048"/>
          </a:xfrm>
          <a:prstGeom prst="rect">
            <a:avLst/>
          </a:prstGeom>
        </p:spPr>
      </p:pic>
    </p:spTree>
    <p:extLst>
      <p:ext uri="{BB962C8B-B14F-4D97-AF65-F5344CB8AC3E}">
        <p14:creationId xmlns:p14="http://schemas.microsoft.com/office/powerpoint/2010/main" val="374931558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{147D28DD-E1D8-4E82-B02C-E8B8D49E7F5C}tf45331398_win32</Template>
  <TotalTime>1331</TotalTime>
  <Words>1465</Words>
  <Application>Microsoft Office PowerPoint</Application>
  <PresentationFormat>Widescreen</PresentationFormat>
  <Paragraphs>201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Bank Loan Case Study</vt:lpstr>
      <vt:lpstr>Project Description</vt:lpstr>
      <vt:lpstr>Approach</vt:lpstr>
      <vt:lpstr>PowerPoint Presentation</vt:lpstr>
      <vt:lpstr>DATA ANALYTICS TASKS</vt:lpstr>
      <vt:lpstr>A. Identify Missing Data and Deal with it Appropriately:</vt:lpstr>
      <vt:lpstr>PowerPoint Presentation</vt:lpstr>
      <vt:lpstr>B. Identify Outliers in the Dataset:</vt:lpstr>
      <vt:lpstr>PowerPoint Presentation</vt:lpstr>
      <vt:lpstr>C. Analyze Data Imbalance:</vt:lpstr>
      <vt:lpstr>PowerPoint Presentation</vt:lpstr>
      <vt:lpstr>PowerPoint Presentation</vt:lpstr>
      <vt:lpstr>D. Perform Univariate, Segmented Univariate, and 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 Identify Top Correlations for Different Scenarios:</vt:lpstr>
      <vt:lpstr>PowerPoint Presentation</vt:lpstr>
      <vt:lpstr>Tech-Stack Used</vt:lpstr>
      <vt:lpstr>Insights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Victor Shah</dc:creator>
  <cp:lastModifiedBy>Victor Shah</cp:lastModifiedBy>
  <cp:revision>1</cp:revision>
  <dcterms:created xsi:type="dcterms:W3CDTF">2024-01-08T12:19:36Z</dcterms:created>
  <dcterms:modified xsi:type="dcterms:W3CDTF">2024-01-09T10:31:12Z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