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14" r:id="rId5"/>
    <p:sldId id="329" r:id="rId6"/>
    <p:sldId id="317" r:id="rId7"/>
    <p:sldId id="324" r:id="rId8"/>
    <p:sldId id="318" r:id="rId9"/>
    <p:sldId id="332" r:id="rId10"/>
    <p:sldId id="334" r:id="rId11"/>
    <p:sldId id="333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8" r:id="rId23"/>
    <p:sldId id="345" r:id="rId24"/>
    <p:sldId id="346" r:id="rId25"/>
    <p:sldId id="347" r:id="rId26"/>
    <p:sldId id="3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20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-aZ9bvKMX0BE7jhyfjr_1e2hStIKGSm/view?usp=drive_link" TargetMode="External"/><Relationship Id="rId2" Type="http://schemas.openxmlformats.org/officeDocument/2006/relationships/hyperlink" Target="https://docs.google.com/spreadsheets/d/1-UzV0aXl0rl3WalFDZteQvRa6xe1atgG/edit?usp=drive_link&amp;ouid=111667124296828215097&amp;rtpof=true&amp;sd=tru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app/profile/victor.shah/viz/AnalyzingtheImpactofCarFeaturesonPriceandProfitability_17050770668790/Dashboard1#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" y="610010"/>
            <a:ext cx="9285441" cy="3585753"/>
          </a:xfrm>
        </p:spPr>
        <p:txBody>
          <a:bodyPr/>
          <a:lstStyle/>
          <a:p>
            <a:r>
              <a:rPr lang="en-GB" sz="6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Analyzing</a:t>
            </a:r>
            <a:r>
              <a:rPr lang="en-GB" sz="6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Impact of Car Features on Price and Profitability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VICTOR SHAH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Dataset link 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https://docs.google.com/spreadsheets/d/1-UzV0aXl0rl3WalFDZteQvRa6xe1atgG/edit?usp=drive_link&amp;ouid=111667124296828215097&amp;rtpof=true&amp;sd=true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Video link: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https://drive.google.com/file/d/1G-aZ9bvKMX0BE7jhyfjr_1e2hStIKGSm/view?usp=drive_link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Tableau link: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https://public.tableau.com/app/profile/victor.shah/viz/AnalyzingtheImpactofCarFeaturesonPriceandProfitability_17050770668790/Dashboard1#2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235" y="659730"/>
            <a:ext cx="10128891" cy="3645569"/>
          </a:xfrm>
        </p:spPr>
        <p:txBody>
          <a:bodyPr>
            <a:normAutofit/>
          </a:bodyPr>
          <a:lstStyle/>
          <a:p>
            <a:pPr marL="0" lvl="0" indent="0" algn="just" rtl="0">
              <a:lnSpc>
                <a:spcPct val="115000"/>
              </a:lnSpc>
              <a:buNone/>
            </a:pPr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4.B: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Create a bar chart or a horizontal stacked bar chart that visualizes the relationship between manufacturer and average price.</a:t>
            </a:r>
          </a:p>
          <a:p>
            <a:pPr marL="0" lvl="0" indent="0" algn="just" rtl="0">
              <a:lnSpc>
                <a:spcPct val="115000"/>
              </a:lnSpc>
              <a:buNone/>
            </a:pPr>
            <a:r>
              <a:rPr lang="en-GB" dirty="0"/>
              <a:t>The chart below is a horizontal bar chart that visualizes the relationship between the manufacturer/brand and the average price.</a:t>
            </a:r>
            <a:endParaRPr lang="en-AE" u="none" strike="noStrike" dirty="0">
              <a:effectLst/>
            </a:endParaRPr>
          </a:p>
          <a:p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71E1C-F0FE-1868-A266-96493819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2" y="2390274"/>
            <a:ext cx="8555153" cy="43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5527261" cy="1944764"/>
          </a:xfrm>
        </p:spPr>
        <p:txBody>
          <a:bodyPr anchor="t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Insight Required:</a:t>
            </a:r>
            <a:r>
              <a:rPr lang="en-GB" sz="2000" dirty="0">
                <a:effectLst/>
                <a:ea typeface="Arial" panose="020B0604020202020204" pitchFamily="34" charset="0"/>
              </a:rPr>
              <a:t> What is the relationship between fuel efficiency and the number of cylinders in a car's engine?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642" y="2298031"/>
            <a:ext cx="5397414" cy="3785528"/>
          </a:xfrm>
        </p:spPr>
        <p:txBody>
          <a:bodyPr>
            <a:normAutofit/>
          </a:bodyPr>
          <a:lstStyle/>
          <a:p>
            <a:pPr marL="0" lvl="0" indent="0" algn="just" rtl="0">
              <a:lnSpc>
                <a:spcPct val="115000"/>
              </a:lnSpc>
              <a:buNone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5.A: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Create a scatter plot with the number of cylinders on the x-axis and highway MPG on the y-axis. Then create a trendline on the scatter plot to visually estimate the slope of the relationship and assess its significance.</a:t>
            </a:r>
            <a:endParaRPr lang="en-AE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" indent="0" algn="just">
              <a:buNone/>
            </a:pPr>
            <a:endParaRPr lang="en-GB" u="none" strike="noStrike" dirty="0">
              <a:effectLst/>
            </a:endParaRPr>
          </a:p>
          <a:p>
            <a:pPr marL="2286" indent="0" algn="just">
              <a:buNone/>
            </a:pPr>
            <a:r>
              <a:rPr lang="en-GB" dirty="0"/>
              <a:t>The chart beside shows the scatter plot with the number of cylinders on the x-axis and highway MPG on the y-axis.</a:t>
            </a:r>
          </a:p>
          <a:p>
            <a:pPr marL="2286" indent="0" algn="just">
              <a:buNone/>
            </a:pPr>
            <a:r>
              <a:rPr lang="en-GB" dirty="0"/>
              <a:t>The negative trendline shows that the increase in the engine cylinder leads towards the decrease in the Hight MPG</a:t>
            </a:r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4D92D-62C2-476D-491D-64693FDD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24" y="1798861"/>
            <a:ext cx="5412781" cy="32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235" y="659730"/>
            <a:ext cx="10128891" cy="3645569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5.B: 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Calculate the correlation coefficient between the number of cylinders and highway MPG to quantify the strength and direction of the relationship.</a:t>
            </a:r>
            <a:endParaRPr lang="en-AE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D9233-2DEC-26D9-DE79-A60847EA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5" y="3104220"/>
            <a:ext cx="10891455" cy="6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DDBB7-E576-F006-91ED-F186C29FC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C83381-5ACD-6CA1-2037-4DEDE6D022B8}"/>
              </a:ext>
            </a:extLst>
          </p:cNvPr>
          <p:cNvSpPr txBox="1">
            <a:spLocks/>
          </p:cNvSpPr>
          <p:nvPr/>
        </p:nvSpPr>
        <p:spPr>
          <a:xfrm>
            <a:off x="1180027" y="2413454"/>
            <a:ext cx="7450626" cy="238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6000" dirty="0">
                <a:latin typeface="+mn-lt"/>
              </a:rPr>
              <a:t>BUILDING THE DASHBOARD</a:t>
            </a:r>
          </a:p>
        </p:txBody>
      </p:sp>
    </p:spTree>
    <p:extLst>
      <p:ext uri="{BB962C8B-B14F-4D97-AF65-F5344CB8AC3E}">
        <p14:creationId xmlns:p14="http://schemas.microsoft.com/office/powerpoint/2010/main" val="256252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Task 1:</a:t>
            </a:r>
            <a:r>
              <a:rPr lang="en-GB" sz="2000" dirty="0">
                <a:effectLst/>
                <a:ea typeface="Arial" panose="020B0604020202020204" pitchFamily="34" charset="0"/>
              </a:rPr>
              <a:t> How does the distribution of car prices vary by brand and body style?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E11EC-AC84-348E-3A14-F6338699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5" y="1764598"/>
            <a:ext cx="2217612" cy="40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2DC193-B046-F938-1750-1EEAC51C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634" y="1466018"/>
            <a:ext cx="8311028" cy="4776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C439E-FC44-0EA5-E7A1-929C5D704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737" y="1466018"/>
            <a:ext cx="1447925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Task 2:</a:t>
            </a:r>
            <a:r>
              <a:rPr lang="en-GB" sz="2000" dirty="0">
                <a:effectLst/>
                <a:ea typeface="Arial" panose="020B0604020202020204" pitchFamily="34" charset="0"/>
              </a:rPr>
              <a:t> Which car brands have the highest and lowest average MSRPs, and how does this vary by body style?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DD470-518C-51E4-4F5E-619183F9D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5" y="1985173"/>
            <a:ext cx="2430991" cy="3871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8B85CC-FDD2-6E79-86CA-C17AF0F00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39" y="1466018"/>
            <a:ext cx="8268051" cy="4796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10ADA-5287-57D8-ADA7-0E8A0BD1A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745" y="1466018"/>
            <a:ext cx="1131419" cy="29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Task 3:</a:t>
            </a:r>
            <a:r>
              <a:rPr lang="en-GB" sz="2000" dirty="0">
                <a:effectLst/>
                <a:ea typeface="Arial" panose="020B0604020202020204" pitchFamily="34" charset="0"/>
              </a:rPr>
              <a:t> How do the different feature such as transmission type affect the MSRP, and how does this vary by body style?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FBCED-2739-C1EF-1DF2-7D68742C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" y="2333625"/>
            <a:ext cx="5609240" cy="3057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8ABC7-296B-A1C5-E511-E163BD19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96" y="1753825"/>
            <a:ext cx="6568790" cy="4379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EEE3D-67EE-840C-2CE4-39902AB4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78" y="1753825"/>
            <a:ext cx="1478408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7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>
                <a:effectLst/>
                <a:ea typeface="Arial" panose="020B0604020202020204" pitchFamily="34" charset="0"/>
              </a:rPr>
              <a:t>Task 4:</a:t>
            </a:r>
            <a:r>
              <a:rPr lang="en-GB" sz="2000">
                <a:effectLst/>
                <a:ea typeface="Arial" panose="020B0604020202020204" pitchFamily="34" charset="0"/>
              </a:rPr>
              <a:t> How does the fuel efficiency of cars vary across different body styles and model years? 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C0EF7-8EB1-4637-387E-3819AF7C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33" y="1183780"/>
            <a:ext cx="8820876" cy="274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589F0-5896-0243-B2FC-BE6BD712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325" y="3924553"/>
            <a:ext cx="5187723" cy="29301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A50C0-9BA6-5AD9-778E-4E674A9B0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048" y="3924552"/>
            <a:ext cx="1516152" cy="29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Task 5:</a:t>
            </a:r>
            <a:r>
              <a:rPr lang="en-GB" sz="2000" dirty="0">
                <a:effectLst/>
                <a:ea typeface="Arial" panose="020B0604020202020204" pitchFamily="34" charset="0"/>
              </a:rPr>
              <a:t> How does the car's horsepower, MPG, and price vary across different Brands?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5AC70-371D-C3D0-9368-97DFEDAB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229"/>
            <a:ext cx="4541914" cy="3871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481FF5-40D0-4A5D-CC1D-0E915276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168" y="1173967"/>
            <a:ext cx="5639289" cy="5364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2FA5F-0D7F-83ED-8D09-4665B916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457" y="1173967"/>
            <a:ext cx="1478408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3E09B-1336-7499-A8DC-2D3879AF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35" y="331818"/>
            <a:ext cx="6065865" cy="1695777"/>
          </a:xfrm>
        </p:spPr>
        <p:txBody>
          <a:bodyPr/>
          <a:lstStyle/>
          <a:p>
            <a:r>
              <a:rPr lang="en-GB" dirty="0"/>
              <a:t>Tableau Dashboard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89761-D454-745F-E5FE-FC6292EE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93" y="1179707"/>
            <a:ext cx="10916816" cy="55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6504015" cy="961899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E64338-2C38-2364-83E8-605A6D42F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668" y="1909012"/>
            <a:ext cx="8910332" cy="432701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As a data analyst my primary responsibility is how can a car manufacturer optimize pricing and product development decisions to maximize profitability while meeting consumer demand.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In recent years, there has been a growing trend towards electric and hybrid vehicles and increased interest in alternative fuel sources such as hydrogen and natural gas. At the same time, traditional gasoline-powered cars remain dominant in the market, with varying fuel types and grades available to consumers.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The automotive industry has been rapidly evolving over the past few decades, with a growing focus on fuel efficiency, environmental sustainability, and technological innovation.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 Used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38E45-D27D-D669-342F-C8393FCD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6" y="1476327"/>
            <a:ext cx="10003239" cy="524514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Microsoft Excel: It is a spreadsheet program from Microsoft and a component of its Office product for business application. This enables users to format, calculate and organize data in a spreadsheet.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MS Excel Functions: They are predefined formulas that perform calculations by using specific values, called arguments, in a particular order or structure. Some of the functions are: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1. Text function: clean(), substitute(), replace(), concatenate(), trim(), etc.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2. Mathematical and Statistical functions: sum(), </a:t>
            </a:r>
            <a:r>
              <a:rPr lang="en-GB" sz="1800" b="0" dirty="0" err="1">
                <a:latin typeface="+mn-lt"/>
              </a:rPr>
              <a:t>sumif</a:t>
            </a:r>
            <a:r>
              <a:rPr lang="en-GB" sz="1800" b="0" dirty="0">
                <a:latin typeface="+mn-lt"/>
              </a:rPr>
              <a:t>(), count(), max(), average(), median(), mode(), </a:t>
            </a:r>
            <a:r>
              <a:rPr lang="en-GB" sz="1800" b="0" dirty="0" err="1">
                <a:latin typeface="+mn-lt"/>
              </a:rPr>
              <a:t>stdev</a:t>
            </a:r>
            <a:r>
              <a:rPr lang="en-GB" sz="1800" b="0" dirty="0">
                <a:latin typeface="+mn-lt"/>
              </a:rPr>
              <a:t>(), </a:t>
            </a:r>
            <a:r>
              <a:rPr lang="en-GB" sz="1800" b="0" dirty="0" err="1">
                <a:latin typeface="+mn-lt"/>
              </a:rPr>
              <a:t>correl</a:t>
            </a:r>
            <a:r>
              <a:rPr lang="en-GB" sz="1800" b="0" dirty="0">
                <a:latin typeface="+mn-lt"/>
              </a:rPr>
              <a:t>(), etc.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Data Visualization in Excel: Bar, Column, Scatter, Stacked Chart, horizontal chart bubble chart.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Tableau: It is a software company that offers collaborative data visualization software for organizations working with business information analytics. </a:t>
            </a:r>
            <a:endParaRPr lang="en-AE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1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38E45-D27D-D669-342F-C8393FCD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6" y="1476327"/>
            <a:ext cx="10003239" cy="524514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We were able to find out the popularity of a car model varying across different market categories.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To find out the relationship between the car’s engine power and its price.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Which car features are most important in determining a car’s price?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How the average price of a car vary across different manufacturers?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What is the relationship between fuel efficiency and the number of cylinders in a car’s engine?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Which car brands have the highest and lowest average MSRP, and how does this vary by body style?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How does the distribution of car prices vary by brand and body style?</a:t>
            </a:r>
          </a:p>
        </p:txBody>
      </p:sp>
    </p:spTree>
    <p:extLst>
      <p:ext uri="{BB962C8B-B14F-4D97-AF65-F5344CB8AC3E}">
        <p14:creationId xmlns:p14="http://schemas.microsoft.com/office/powerpoint/2010/main" val="237995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38E45-D27D-D669-342F-C8393FCD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76" y="1476327"/>
            <a:ext cx="10003239" cy="524514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Remembering to adapt excel functions on specific dataset.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These learned insights helped me understand specific business questions which were addressed by MS Excel.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Learning about Excel Text and Statistical functions. The importance of average(), median(), mode(), text(), functions.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We were able to build different charts for visualization for answering the business questions. Some of the charts used were bar graph, stacked Chart and heatmap.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Achieving the ability to learn and write MS Excel functions to execute different business questions.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Solving Company related problems using different visualization charts offered by Tableau</a:t>
            </a:r>
          </a:p>
        </p:txBody>
      </p:sp>
    </p:spTree>
    <p:extLst>
      <p:ext uri="{BB962C8B-B14F-4D97-AF65-F5344CB8AC3E}">
        <p14:creationId xmlns:p14="http://schemas.microsoft.com/office/powerpoint/2010/main" val="4013551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38E45-D27D-D669-342F-C8393FCD5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434" y="1476327"/>
            <a:ext cx="9814008" cy="5245148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Downloading the dataset: The first step is downloading the excel file (.csv) into the local device. Make sure the downloaded file is having the extension (.xlsx).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Understanding the worksheet: The next step is to examine the structure of the table holding the data in the Excel Sheet. (Project 7 Dataset)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Identifying the key tables: Identification of the primary key from the dataset of excel files.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Data Cleaning: This is the preprocessing step that makes the data suitable for analysis. It includes handling missing values, removing duplicates.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Data Visualization: To use EDA to understand how car features affects the market prices for each brand.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latin typeface="+mn-lt"/>
              </a:rPr>
              <a:t>Using Tableau: To further enhance the visualization, the dashboard is made to represent the findings to the stakeholders or other employees.</a:t>
            </a:r>
            <a:endParaRPr lang="en-AE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DDBB7-E576-F006-91ED-F186C29FC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C83381-5ACD-6CA1-2037-4DEDE6D022B8}"/>
              </a:ext>
            </a:extLst>
          </p:cNvPr>
          <p:cNvSpPr txBox="1">
            <a:spLocks/>
          </p:cNvSpPr>
          <p:nvPr/>
        </p:nvSpPr>
        <p:spPr>
          <a:xfrm>
            <a:off x="1180027" y="2413454"/>
            <a:ext cx="7450626" cy="238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6000" dirty="0">
                <a:latin typeface="+mn-lt"/>
              </a:rPr>
              <a:t>DATA ANALYTICS TASKS</a:t>
            </a:r>
          </a:p>
        </p:txBody>
      </p:sp>
    </p:spTree>
    <p:extLst>
      <p:ext uri="{BB962C8B-B14F-4D97-AF65-F5344CB8AC3E}">
        <p14:creationId xmlns:p14="http://schemas.microsoft.com/office/powerpoint/2010/main" val="25365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5527261" cy="1944764"/>
          </a:xfrm>
        </p:spPr>
        <p:txBody>
          <a:bodyPr anchor="t">
            <a:normAutofit/>
          </a:bodyPr>
          <a:lstStyle/>
          <a:p>
            <a:pPr algn="just"/>
            <a:br>
              <a:rPr lang="en-AE" sz="1900" u="none" strike="noStrike" dirty="0">
                <a:effectLst/>
              </a:rPr>
            </a:br>
            <a:r>
              <a:rPr lang="en-GB" sz="2000" b="1" dirty="0">
                <a:effectLst/>
              </a:rPr>
              <a:t>Insight Required: </a:t>
            </a:r>
            <a:r>
              <a:rPr lang="en-GB" sz="2000" b="0" dirty="0">
                <a:effectLst/>
              </a:rPr>
              <a:t>How does the popularity of a car model vary across</a:t>
            </a:r>
            <a:r>
              <a:rPr lang="en-GB" sz="2000" b="0" dirty="0"/>
              <a:t> </a:t>
            </a:r>
            <a:r>
              <a:rPr lang="en-GB" sz="2000" b="0" dirty="0">
                <a:effectLst/>
              </a:rPr>
              <a:t>different market categories?</a:t>
            </a:r>
            <a:br>
              <a:rPr lang="en-AE" sz="1900" b="0" dirty="0">
                <a:effectLst/>
              </a:rPr>
            </a:br>
            <a:endParaRPr lang="en-AE" sz="1900" b="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642" y="2298031"/>
            <a:ext cx="5397414" cy="3645569"/>
          </a:xfrm>
        </p:spPr>
        <p:txBody>
          <a:bodyPr>
            <a:normAutofit/>
          </a:bodyPr>
          <a:lstStyle/>
          <a:p>
            <a:pPr marL="2286" indent="0" algn="just">
              <a:buNone/>
            </a:pPr>
            <a:r>
              <a:rPr lang="en-GB" b="1" u="none" strike="noStrike" dirty="0">
                <a:effectLst/>
              </a:rPr>
              <a:t>Task 1.A:</a:t>
            </a:r>
            <a:r>
              <a:rPr lang="en-GB" u="none" strike="noStrike" dirty="0">
                <a:effectLst/>
              </a:rPr>
              <a:t> Create a pivot table that shows the number of car models in each market category and their corresponding popularity scores.</a:t>
            </a:r>
          </a:p>
          <a:p>
            <a:pPr marL="2286" indent="0" algn="just">
              <a:buNone/>
            </a:pPr>
            <a:endParaRPr lang="en-GB" u="none" strike="noStrike" dirty="0">
              <a:effectLst/>
            </a:endParaRPr>
          </a:p>
          <a:p>
            <a:pPr marL="2286" indent="0" algn="just">
              <a:buNone/>
            </a:pPr>
            <a:r>
              <a:rPr lang="en-GB" dirty="0"/>
              <a:t>The table beside shows the top 20 Market Category’s corresponding to their popularity scores.</a:t>
            </a:r>
            <a:endParaRPr lang="en-AE" u="none" strike="noStrike" dirty="0">
              <a:effectLst/>
            </a:endParaRPr>
          </a:p>
          <a:p>
            <a:endParaRPr lang="en-AE" dirty="0"/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44B6193C-DE60-60DB-3253-F4D492B7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3" y="1054099"/>
            <a:ext cx="5527262" cy="4889501"/>
          </a:xfrm>
          <a:prstGeom prst="rect">
            <a:avLst/>
          </a:prstGeom>
          <a:noFill/>
        </p:spPr>
      </p:pic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9235" y="659730"/>
            <a:ext cx="10128891" cy="3645569"/>
          </a:xfrm>
        </p:spPr>
        <p:txBody>
          <a:bodyPr>
            <a:normAutofit/>
          </a:bodyPr>
          <a:lstStyle/>
          <a:p>
            <a:pPr marL="0" lvl="0" indent="0" algn="just" rtl="0">
              <a:lnSpc>
                <a:spcPct val="115000"/>
              </a:lnSpc>
              <a:buNone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1.B: 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combo chart that visualizes the relationship between market category and popularity.</a:t>
            </a:r>
            <a:endParaRPr lang="en-GB" u="none" strike="noStrike" dirty="0">
              <a:effectLst/>
            </a:endParaRPr>
          </a:p>
          <a:p>
            <a:pPr marL="2286" indent="0" algn="just">
              <a:buNone/>
            </a:pPr>
            <a:r>
              <a:rPr lang="en-GB" dirty="0"/>
              <a:t>The chart below is a combo chart that shows the top 20 market categories based on their popularity scores.</a:t>
            </a:r>
            <a:endParaRPr lang="en-AE" u="none" strike="noStrike" dirty="0">
              <a:effectLst/>
            </a:endParaRPr>
          </a:p>
          <a:p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C7DE1-1AB7-8FE4-7129-61C0694C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84" y="2245895"/>
            <a:ext cx="9822044" cy="4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Insight Required: </a:t>
            </a:r>
            <a:r>
              <a:rPr lang="en-GB" sz="2000" dirty="0">
                <a:effectLst/>
                <a:ea typeface="Arial" panose="020B0604020202020204" pitchFamily="34" charset="0"/>
              </a:rPr>
              <a:t>What is the relationship between a car's engine power and its price?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067" y="1357228"/>
            <a:ext cx="10946169" cy="3645569"/>
          </a:xfrm>
        </p:spPr>
        <p:txBody>
          <a:bodyPr>
            <a:normAutofit/>
          </a:bodyPr>
          <a:lstStyle/>
          <a:p>
            <a:pPr marL="0" lvl="0" indent="0" algn="just" rtl="0">
              <a:lnSpc>
                <a:spcPct val="115000"/>
              </a:lnSpc>
              <a:buNone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2: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Create a scatter chart that plots engine power on the x-axis and price on the y-axis. Add a trendline to the chart to visualize the relationship between these variables.</a:t>
            </a:r>
            <a:endParaRPr lang="en-GB" u="none" strike="noStrike" dirty="0">
              <a:effectLst/>
            </a:endParaRPr>
          </a:p>
          <a:p>
            <a:pPr marL="2286" indent="0" algn="just">
              <a:buNone/>
            </a:pPr>
            <a:r>
              <a:rPr lang="en-GB" dirty="0"/>
              <a:t>The chart below is a scatter chart having a rising trendline. This means the price increases with the engine power.</a:t>
            </a:r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0BD07-96F8-10BF-F797-5AFDA7FF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10" y="2482095"/>
            <a:ext cx="7279311" cy="43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11368714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>
                <a:effectLst/>
                <a:ea typeface="Arial" panose="020B0604020202020204" pitchFamily="34" charset="0"/>
              </a:rPr>
              <a:t>Insight Required:</a:t>
            </a:r>
            <a:r>
              <a:rPr lang="en-GB" sz="2000">
                <a:effectLst/>
                <a:ea typeface="Arial" panose="020B0604020202020204" pitchFamily="34" charset="0"/>
              </a:rPr>
              <a:t> Which car features are most important in determining a car's price? 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067" y="1357228"/>
            <a:ext cx="10946169" cy="3645569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15000"/>
              </a:lnSpc>
              <a:buNone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3: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Use regression analysis to identify the variables that have the strongest relationship with a car's price. Then create a bar chart that shows the coefficient values for each variable to visualize their relative importance.</a:t>
            </a:r>
            <a:endParaRPr lang="en-AE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" indent="0" algn="just">
              <a:buNone/>
            </a:pPr>
            <a:r>
              <a:rPr lang="en-GB" dirty="0"/>
              <a:t>The table below is the regression analysis to identify the relationship with the car’s price.</a:t>
            </a:r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8F614-CAF7-F841-BF25-AEAFF18B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2" y="2692772"/>
            <a:ext cx="7939495" cy="4165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76BF67-A924-40C8-E1CC-010776AA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2772"/>
            <a:ext cx="4602879" cy="2720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826F20-48A4-43BC-C26B-CF9F0560FA3E}"/>
              </a:ext>
            </a:extLst>
          </p:cNvPr>
          <p:cNvSpPr txBox="1"/>
          <p:nvPr/>
        </p:nvSpPr>
        <p:spPr>
          <a:xfrm>
            <a:off x="3213933" y="2935670"/>
            <a:ext cx="214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Bar Chart besides shows the coefficient values for each variable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272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2702D-B634-8013-3AEB-6065F19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95" y="493636"/>
            <a:ext cx="5527261" cy="194476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Insight Required:</a:t>
            </a:r>
            <a:r>
              <a:rPr lang="en-GB" sz="2000" dirty="0">
                <a:effectLst/>
                <a:ea typeface="Arial" panose="020B0604020202020204" pitchFamily="34" charset="0"/>
              </a:rPr>
              <a:t> How does the average price of a car vary across different manufacturers?</a:t>
            </a:r>
            <a:endParaRPr lang="en-AE" sz="2000" dirty="0">
              <a:effectLst/>
              <a:ea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4FA218-2DEF-6F4E-B28F-86D20672EB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642" y="2298031"/>
            <a:ext cx="5397414" cy="3645569"/>
          </a:xfrm>
        </p:spPr>
        <p:txBody>
          <a:bodyPr>
            <a:normAutofit/>
          </a:bodyPr>
          <a:lstStyle/>
          <a:p>
            <a:pPr marL="0" lvl="0" indent="0" algn="just" rtl="0">
              <a:lnSpc>
                <a:spcPct val="115000"/>
              </a:lnSpc>
              <a:buNone/>
            </a:pPr>
            <a:r>
              <a:rPr lang="en-GB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4.A:</a:t>
            </a: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Create a pivot table that shows the average price of cars for each manufacturer. </a:t>
            </a:r>
            <a:endParaRPr lang="en-AE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" indent="0" algn="just">
              <a:buNone/>
            </a:pPr>
            <a:endParaRPr lang="en-GB" u="none" strike="noStrike" dirty="0">
              <a:effectLst/>
            </a:endParaRPr>
          </a:p>
          <a:p>
            <a:pPr marL="2286" indent="0" algn="just">
              <a:buNone/>
            </a:pPr>
            <a:r>
              <a:rPr lang="en-GB" dirty="0"/>
              <a:t>The table beside shows the average price for each car brand/manufacturer.</a:t>
            </a:r>
            <a:endParaRPr lang="en-A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F6392765-4022-58EB-CD47-1164ECE1A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07309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E9791-ED4B-DEAD-20C8-EF35DAB6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3" y="438253"/>
            <a:ext cx="2989226" cy="59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{804E8429-6750-4E1E-AB4E-96DE50C0748A}tf03460604_win32</Template>
  <TotalTime>1942</TotalTime>
  <Words>1335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Office Theme</vt:lpstr>
      <vt:lpstr>Analyzing the Impact of Car Features on Price and Profitability</vt:lpstr>
      <vt:lpstr>Project Description</vt:lpstr>
      <vt:lpstr>Approach</vt:lpstr>
      <vt:lpstr>PowerPoint Presentation</vt:lpstr>
      <vt:lpstr> Insight Required: How does the popularity of a car model vary across different market categories? </vt:lpstr>
      <vt:lpstr>PowerPoint Presentation</vt:lpstr>
      <vt:lpstr>Insight Required: What is the relationship between a car's engine power and its price?</vt:lpstr>
      <vt:lpstr>Insight Required: Which car features are most important in determining a car's price? </vt:lpstr>
      <vt:lpstr>Insight Required: How does the average price of a car vary across different manufacturers?</vt:lpstr>
      <vt:lpstr>PowerPoint Presentation</vt:lpstr>
      <vt:lpstr>Insight Required: What is the relationship between fuel efficiency and the number of cylinders in a car's engine?</vt:lpstr>
      <vt:lpstr>PowerPoint Presentation</vt:lpstr>
      <vt:lpstr>PowerPoint Presentation</vt:lpstr>
      <vt:lpstr>Task 1: How does the distribution of car prices vary by brand and body style?</vt:lpstr>
      <vt:lpstr>Task 2: Which car brands have the highest and lowest average MSRPs, and how does this vary by body style?</vt:lpstr>
      <vt:lpstr>Task 3: How do the different feature such as transmission type affect the MSRP, and how does this vary by body style?</vt:lpstr>
      <vt:lpstr>Task 4: How does the fuel efficiency of cars vary across different body styles and model years? </vt:lpstr>
      <vt:lpstr>Task 5: How does the car's horsepower, MPG, and price vary across different Brands?</vt:lpstr>
      <vt:lpstr>Tableau Dashboard</vt:lpstr>
      <vt:lpstr>Tech-Stack Used</vt:lpstr>
      <vt:lpstr>Insights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Impact of Car Features on Price and Profitability</dc:title>
  <dc:creator>Victor Shah</dc:creator>
  <cp:lastModifiedBy>Victor Shah</cp:lastModifiedBy>
  <cp:revision>4</cp:revision>
  <dcterms:created xsi:type="dcterms:W3CDTF">2024-01-14T06:08:25Z</dcterms:created>
  <dcterms:modified xsi:type="dcterms:W3CDTF">2024-01-24T08:31:26Z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