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11" r:id="rId6"/>
    <p:sldId id="313" r:id="rId7"/>
    <p:sldId id="309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Rigty5PnSxKznv77CWylTwbbbRNtDMrG/edit?usp=drive_link&amp;ouid=111667124296828215097&amp;rtpof=true&amp;sd=tru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chemeClr val="bg1">
                    <a:lumMod val="95000"/>
                  </a:schemeClr>
                </a:solidFill>
                <a:effectLst/>
                <a:latin typeface="Manrope"/>
              </a:rPr>
              <a:t>Hiring Process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SHAH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276B10-BCDE-C666-2D18-90F01EE37D4F}"/>
              </a:ext>
            </a:extLst>
          </p:cNvPr>
          <p:cNvSpPr txBox="1">
            <a:spLocks/>
          </p:cNvSpPr>
          <p:nvPr/>
        </p:nvSpPr>
        <p:spPr>
          <a:xfrm>
            <a:off x="1298448" y="4700016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EXCEL SHEET:</a:t>
            </a:r>
          </a:p>
          <a:p>
            <a:pPr algn="l"/>
            <a:r>
              <a:rPr lang="en-US" sz="15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https://docs.google.com/spreadsheets/d/1Rigty5PnSxKznv77CWylTwbbbRNtDMrG/edit?usp=drive_link&amp;ouid=111667124296828215097&amp;rtpof=true&amp;sd=true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5944727" cy="886968"/>
          </a:xfrm>
        </p:spPr>
        <p:txBody>
          <a:bodyPr>
            <a:normAutofit/>
          </a:bodyPr>
          <a:lstStyle/>
          <a:p>
            <a:r>
              <a:rPr lang="en-US" dirty="0"/>
              <a:t>Tech-Stack Used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506354"/>
            <a:ext cx="11202527" cy="535164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Microsoft Excel: It is a spreadsheet program from Microsoft and a component of its Office product for business applications. MS Excel enables users to format, organize and calculate data in a spreadsheet.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MS Excel Functions: They are predefined formulas that perform calculations by using specific values, called arguments, in a particular order, or structure. Functions can be used to perform simple or complex calculations. Some of the functions are: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Text functions: clean(), substitute(), replace(), concatenate(), trim(), search(), find(), </a:t>
            </a:r>
            <a:r>
              <a:rPr lang="en-US" dirty="0" err="1"/>
              <a:t>textjoin</a:t>
            </a:r>
            <a:r>
              <a:rPr lang="en-US" dirty="0"/>
              <a:t>(), etc.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Mathematical and Statistical functions: sum(), </a:t>
            </a:r>
            <a:r>
              <a:rPr lang="en-US" dirty="0" err="1"/>
              <a:t>sumif</a:t>
            </a:r>
            <a:r>
              <a:rPr lang="en-US" dirty="0"/>
              <a:t>(), count(), </a:t>
            </a:r>
            <a:r>
              <a:rPr lang="en-US" dirty="0" err="1"/>
              <a:t>countif</a:t>
            </a:r>
            <a:r>
              <a:rPr lang="en-US" dirty="0"/>
              <a:t>(), round(), avg(), min(), max(), subtotal(), etc.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Date time functions: today(), now(), days(), month(), time(), hour(), etc.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Logical functions: and(), not(), or(), </a:t>
            </a:r>
            <a:r>
              <a:rPr lang="en-US" dirty="0" err="1"/>
              <a:t>xor</a:t>
            </a:r>
            <a:r>
              <a:rPr lang="en-US" dirty="0"/>
              <a:t>(), if(),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Data Visualization in Excel: Bar, column, line, histogram, pie, scatter, boxplot, </a:t>
            </a:r>
            <a:r>
              <a:rPr lang="en-US" dirty="0" err="1"/>
              <a:t>treemap</a:t>
            </a:r>
            <a:r>
              <a:rPr lang="en-US" dirty="0"/>
              <a:t>, etc.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5944727" cy="886968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506354"/>
            <a:ext cx="11202527" cy="535164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were able to determine the gender distribution of hires within the company.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were able to find out the average salary offered to applicants in the company holding both the hired and rejected applicants.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salary distribution was differentiated using class intervals. Through which it was clear what the maximum range of salary was offered by the company.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Visualizing the data through charts to find out the maximum number of hires in the which department.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Figuring out the different positions within the company having different tiers or levels.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3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5944727" cy="886968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506354"/>
            <a:ext cx="11202527" cy="535164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Remembering to adapt the excel functions on specific datasets.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These learned insights helped me understand specific business questions which were addressed by MS Excel.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Learning about Excel Text and Statistical functions. The importance of max() and min() functions.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were able to build different charts for visualization for answering the business questions. Some of the charts were pie chart, bar chart and funnel chart.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Achieving the ability to learn and write MS Excel functions to execute different business questions.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Solving company related problems using different visualization charts offered by MS Excel.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3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5944727" cy="88696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966595"/>
            <a:ext cx="11202527" cy="475488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As a data analyst in a multinational company like Google, my primary responsibility is about analyzing the company’s hiring process data and draw meaningful insights from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aspect of my role is to extract meaningful insights from the dataset. These insights will offer actionable information for various teams within the business.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hiring process is a crucial function of any company, and understanding trends such as the number of rejections, interviews, job types, and vacancies can provide valuable insights for the hiring department.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goal is to empower the product manager and the entire team with actionable insights that will shape the future development and user experience in the application.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5944727" cy="886968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732547"/>
            <a:ext cx="11202527" cy="498892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Downloading the Dataset: The first step is downloading the excel file (.csv) into the local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Understanding the Worksheet: The next step is to examine the structure of the table holding the data in the Excel sheet. (statistics.csv)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Identifying the key tables: Identification of the primary key from the dataset of Statistics.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Checking for null values: Before the analysis, it is necessary to check for null values in the given tables.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Clubbing Columns: If there are columns with multiple categories that can be combined, they are then clubbed together to simplify the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Outlier Detection: Checking for outliers is a must as they affect or skew the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Visually Appealing: The Excel worksheet should be properly formatted so that it can by understood any user.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 Tasks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6185359" cy="886968"/>
          </a:xfrm>
        </p:spPr>
        <p:txBody>
          <a:bodyPr>
            <a:normAutofit/>
          </a:bodyPr>
          <a:lstStyle/>
          <a:p>
            <a:r>
              <a:rPr lang="en-US" dirty="0"/>
              <a:t>A. Hiring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506354"/>
            <a:ext cx="11202527" cy="105877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Determine the gender distribution of hires. How many males and females have been hired by the company?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642B6FE3-0BF4-9EF8-13DF-932678797589}"/>
              </a:ext>
            </a:extLst>
          </p:cNvPr>
          <p:cNvSpPr txBox="1">
            <a:spLocks/>
          </p:cNvSpPr>
          <p:nvPr/>
        </p:nvSpPr>
        <p:spPr>
          <a:xfrm>
            <a:off x="183357" y="2878990"/>
            <a:ext cx="5335128" cy="347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There are a total of 4082 male hires and 2673 female hires in the company.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6DB6FE-6B12-1632-A40A-FC68CCB0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58" y="2037347"/>
            <a:ext cx="3851403" cy="47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6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6185359" cy="886968"/>
          </a:xfrm>
        </p:spPr>
        <p:txBody>
          <a:bodyPr>
            <a:normAutofit/>
          </a:bodyPr>
          <a:lstStyle/>
          <a:p>
            <a:r>
              <a:rPr lang="en-US" dirty="0"/>
              <a:t>B. Salary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506354"/>
            <a:ext cx="11202527" cy="105877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What is the average salary offered by this company?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642B6FE3-0BF4-9EF8-13DF-932678797589}"/>
              </a:ext>
            </a:extLst>
          </p:cNvPr>
          <p:cNvSpPr txBox="1">
            <a:spLocks/>
          </p:cNvSpPr>
          <p:nvPr/>
        </p:nvSpPr>
        <p:spPr>
          <a:xfrm>
            <a:off x="183357" y="2878990"/>
            <a:ext cx="5335128" cy="347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average after removing the outliers comes out to be 49881.14.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 this case the salary offered by both hired and rejected are considered.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50D01-021F-EBEB-1C2E-335EC009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17" y="2536892"/>
            <a:ext cx="4546373" cy="5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1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7324348" cy="886968"/>
          </a:xfrm>
        </p:spPr>
        <p:txBody>
          <a:bodyPr>
            <a:normAutofit/>
          </a:bodyPr>
          <a:lstStyle/>
          <a:p>
            <a:r>
              <a:rPr lang="en-US" dirty="0"/>
              <a:t>C. Salary Distribution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506354"/>
            <a:ext cx="11202527" cy="105877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Create class intervals for the salaries in the company. This will help you understand the salary distribution.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642B6FE3-0BF4-9EF8-13DF-932678797589}"/>
              </a:ext>
            </a:extLst>
          </p:cNvPr>
          <p:cNvSpPr txBox="1">
            <a:spLocks/>
          </p:cNvSpPr>
          <p:nvPr/>
        </p:nvSpPr>
        <p:spPr>
          <a:xfrm>
            <a:off x="183357" y="2878990"/>
            <a:ext cx="5335128" cy="347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There is the spike in salary offered between 40,000 and 60,000 in the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4768-18C3-283C-E68F-8BCC5F5C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85" y="2060160"/>
            <a:ext cx="6529251" cy="47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9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8459327" cy="886968"/>
          </a:xfrm>
        </p:spPr>
        <p:txBody>
          <a:bodyPr>
            <a:normAutofit/>
          </a:bodyPr>
          <a:lstStyle/>
          <a:p>
            <a:r>
              <a:rPr lang="en-US" dirty="0"/>
              <a:t>D. Departmental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506354"/>
            <a:ext cx="11202527" cy="105877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Use any suitable visualization to show the proportion of people working in different departments.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642B6FE3-0BF4-9EF8-13DF-932678797589}"/>
              </a:ext>
            </a:extLst>
          </p:cNvPr>
          <p:cNvSpPr txBox="1">
            <a:spLocks/>
          </p:cNvSpPr>
          <p:nvPr/>
        </p:nvSpPr>
        <p:spPr>
          <a:xfrm>
            <a:off x="183357" y="2878990"/>
            <a:ext cx="5335128" cy="347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proportion of people working the most is in the Operations Department.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E33F8-962B-0F3C-AF61-F30C874E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01" y="1904571"/>
            <a:ext cx="5753599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3" y="619386"/>
            <a:ext cx="8459327" cy="886968"/>
          </a:xfrm>
        </p:spPr>
        <p:txBody>
          <a:bodyPr>
            <a:normAutofit/>
          </a:bodyPr>
          <a:lstStyle/>
          <a:p>
            <a:r>
              <a:rPr lang="en-US" dirty="0"/>
              <a:t>E. Position Tier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73" y="1506354"/>
            <a:ext cx="11202527" cy="105877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Use any visual to represent the different position tiers within the company.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642B6FE3-0BF4-9EF8-13DF-932678797589}"/>
              </a:ext>
            </a:extLst>
          </p:cNvPr>
          <p:cNvSpPr txBox="1">
            <a:spLocks/>
          </p:cNvSpPr>
          <p:nvPr/>
        </p:nvSpPr>
        <p:spPr>
          <a:xfrm>
            <a:off x="183357" y="2878990"/>
            <a:ext cx="4452811" cy="347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proportion of people working the most post is in the C9 Post.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F6273-25DE-3062-A56E-B03D6D49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68" y="2245895"/>
            <a:ext cx="7426394" cy="46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292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{7F012AFA-3489-4A44-9D27-39C2BE8CB37A}tf89338750_win32</Template>
  <TotalTime>106</TotalTime>
  <Words>891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Manrope</vt:lpstr>
      <vt:lpstr>Univers</vt:lpstr>
      <vt:lpstr>GradientUnivers</vt:lpstr>
      <vt:lpstr>Hiring Process Analytics</vt:lpstr>
      <vt:lpstr>Project Description</vt:lpstr>
      <vt:lpstr>Approach</vt:lpstr>
      <vt:lpstr>Data Analytics Tasks</vt:lpstr>
      <vt:lpstr>A. Hiring Analysis</vt:lpstr>
      <vt:lpstr>B. Salary Analysis</vt:lpstr>
      <vt:lpstr>C. Salary Distribution</vt:lpstr>
      <vt:lpstr>D. Departmental Analysis</vt:lpstr>
      <vt:lpstr>E. Position Tier Analysis</vt:lpstr>
      <vt:lpstr>Tech-Stack Used</vt:lpstr>
      <vt:lpstr>Insights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Victor Shah</dc:creator>
  <cp:lastModifiedBy>Victor Shah</cp:lastModifiedBy>
  <cp:revision>2</cp:revision>
  <dcterms:created xsi:type="dcterms:W3CDTF">2023-12-15T06:07:25Z</dcterms:created>
  <dcterms:modified xsi:type="dcterms:W3CDTF">2023-12-15T07:56:24Z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