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0" r:id="rId4"/>
    <p:sldId id="262" r:id="rId5"/>
    <p:sldId id="259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9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yYDkeioQTEiojK5gEOOeqJCseFlV9zEH/view?usp=drive_link" TargetMode="External"/><Relationship Id="rId4" Type="http://schemas.openxmlformats.org/officeDocument/2006/relationships/hyperlink" Target="https://docs.google.com/spreadsheets/d/1UmGIcJnDVGAI83PuBVEEAl0U4nfdSgSw/edit?usp=drive_link&amp;ouid=111667124296828215097&amp;rtpof=true&amp;sd=tru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685800"/>
            <a:ext cx="5120640" cy="2560320"/>
          </a:xfrm>
        </p:spPr>
        <p:txBody>
          <a:bodyPr>
            <a:normAutofit/>
          </a:bodyPr>
          <a:lstStyle/>
          <a:p>
            <a:r>
              <a:rPr lang="en-US" sz="4400" dirty="0"/>
              <a:t>IMDB Movie Analysis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596" y="3611880"/>
            <a:ext cx="6173445" cy="2560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Excel Sheet: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hlinkClick r:id="rId4"/>
              </a:rPr>
              <a:t>https://docs.google.com/spreadsheets/d/1UmGIcJnDVGAI83PuBVEEAl0U4nfdSgSw/edit?usp=drive_link&amp;ouid=111667124296828215097&amp;rtpof=true&amp;sd=true</a:t>
            </a:r>
            <a:endParaRPr lang="en-US" sz="1300" dirty="0"/>
          </a:p>
          <a:p>
            <a:r>
              <a:rPr lang="en-US" dirty="0"/>
              <a:t>Video Link: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hlinkClick r:id="rId5"/>
              </a:rPr>
              <a:t>https://drive.google.com/file/d/1yYDkeioQTEiojK5gEOOeqJCseFlV9zEH/view?usp=drive_link</a:t>
            </a:r>
            <a:endParaRPr lang="en-US" sz="1300" dirty="0"/>
          </a:p>
          <a:p>
            <a:r>
              <a:rPr lang="en-US" dirty="0"/>
              <a:t>Victor Shah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57" y="1828800"/>
            <a:ext cx="10571747" cy="46040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Microsoft Excel: It is a spreadsheet program from Microsoft and a component of its Office product for business applications. This enables users to format, calculate and organize data in a spreadsheet.</a:t>
            </a:r>
          </a:p>
          <a:p>
            <a:pPr algn="just"/>
            <a:r>
              <a:rPr lang="en-US" dirty="0"/>
              <a:t>MS Excel Functions: They are predefined formulas that perform calculations by using specific values, called arguments, in a particular order or structure. Some of the functions are:</a:t>
            </a:r>
          </a:p>
          <a:p>
            <a:pPr marL="731520" lvl="1" indent="-457200" algn="just">
              <a:buAutoNum type="arabicPeriod"/>
            </a:pPr>
            <a:r>
              <a:rPr lang="en-US" dirty="0"/>
              <a:t>Text functions: clean(), substitute(), replace(), concatenate(), trim(), search(), find(), etc.</a:t>
            </a:r>
          </a:p>
          <a:p>
            <a:pPr marL="731520" lvl="1" indent="-457200" algn="just">
              <a:buAutoNum type="arabicPeriod"/>
            </a:pPr>
            <a:r>
              <a:rPr lang="en-US" dirty="0"/>
              <a:t>Mathematical and Statistical functions: sum(), </a:t>
            </a:r>
            <a:r>
              <a:rPr lang="en-US" dirty="0" err="1"/>
              <a:t>sumif</a:t>
            </a:r>
            <a:r>
              <a:rPr lang="en-US" dirty="0"/>
              <a:t>(), count(), </a:t>
            </a:r>
            <a:r>
              <a:rPr lang="en-US" dirty="0" err="1"/>
              <a:t>countif</a:t>
            </a:r>
            <a:r>
              <a:rPr lang="en-US" dirty="0"/>
              <a:t>(), round(), avg(), min(), max(), subtotal(), etc.</a:t>
            </a:r>
          </a:p>
          <a:p>
            <a:pPr algn="just"/>
            <a:r>
              <a:rPr lang="en-US" dirty="0"/>
              <a:t>Data Visualization in Excel: Bar, Column, Line, Histogram, Pie, Scatter, </a:t>
            </a:r>
            <a:r>
              <a:rPr lang="en-US" dirty="0" err="1"/>
              <a:t>Boxpot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895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57" y="1828800"/>
            <a:ext cx="10571747" cy="46040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were able to determine the most common genres of movies dataset. We also added the descriptive statistics for each genre.</a:t>
            </a:r>
          </a:p>
          <a:p>
            <a:pPr algn="just"/>
            <a:r>
              <a:rPr lang="en-US" dirty="0"/>
              <a:t>To identify the relationship between the movie duration and the IMDB score. The most mean movie duration came out to be 110 minutes.</a:t>
            </a:r>
          </a:p>
          <a:p>
            <a:pPr algn="just"/>
            <a:r>
              <a:rPr lang="en-US" dirty="0"/>
              <a:t>Determining the most common languages used in movies and how language impacts the IMDB score.</a:t>
            </a:r>
          </a:p>
          <a:p>
            <a:pPr algn="just"/>
            <a:r>
              <a:rPr lang="en-US" dirty="0"/>
              <a:t>Checking the influence of the movie directors on the IMDB ratings. The most popular director came out to be Akira Kurosawa.</a:t>
            </a:r>
          </a:p>
          <a:p>
            <a:pPr algn="just"/>
            <a:r>
              <a:rPr lang="en-US" dirty="0"/>
              <a:t>Analyzing the correlation between the movie budgets and their financial success. (gross income)</a:t>
            </a:r>
          </a:p>
        </p:txBody>
      </p:sp>
    </p:spTree>
    <p:extLst>
      <p:ext uri="{BB962C8B-B14F-4D97-AF65-F5344CB8AC3E}">
        <p14:creationId xmlns:p14="http://schemas.microsoft.com/office/powerpoint/2010/main" val="3373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5" y="1828800"/>
            <a:ext cx="11454063" cy="46040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Remembering to adapt excel functions on specific datasets. </a:t>
            </a:r>
          </a:p>
          <a:p>
            <a:pPr algn="just"/>
            <a:r>
              <a:rPr lang="en-US" dirty="0"/>
              <a:t>These learned insights helped me understand specific business questions which were addressed by MS Excel.</a:t>
            </a:r>
          </a:p>
          <a:p>
            <a:pPr algn="just"/>
            <a:r>
              <a:rPr lang="en-US" dirty="0"/>
              <a:t>Learning about Excel Text and Statistical functions. The importance of max(), average(), min(), text() functions.</a:t>
            </a:r>
          </a:p>
          <a:p>
            <a:pPr algn="just"/>
            <a:r>
              <a:rPr lang="en-US" dirty="0"/>
              <a:t>We were able to build different charts for visualization for answering the business questions. Some of the charts used were scatter plot and line graph.</a:t>
            </a:r>
          </a:p>
          <a:p>
            <a:pPr algn="just"/>
            <a:r>
              <a:rPr lang="en-US" dirty="0"/>
              <a:t>Achieving the ability to learn and write MS Excel functions to execute different business questions. </a:t>
            </a:r>
          </a:p>
          <a:p>
            <a:pPr algn="just"/>
            <a:r>
              <a:rPr lang="en-US" dirty="0"/>
              <a:t>Solving Company related problems using different visualization charts offered by MS Excel.</a:t>
            </a:r>
          </a:p>
        </p:txBody>
      </p:sp>
    </p:spTree>
    <p:extLst>
      <p:ext uri="{BB962C8B-B14F-4D97-AF65-F5344CB8AC3E}">
        <p14:creationId xmlns:p14="http://schemas.microsoft.com/office/powerpoint/2010/main" val="29608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a data analyst in a multinational company, my primary responsibility is about investigating “What factors influence the success of a movie on IMDB?”.</a:t>
            </a:r>
          </a:p>
          <a:p>
            <a:pPr algn="just"/>
            <a:r>
              <a:rPr lang="en-US" dirty="0"/>
              <a:t>The aspect of my role is to extract meaningful insights from the dataset. These insights will offer actionable information for various teams within the business.</a:t>
            </a:r>
          </a:p>
          <a:p>
            <a:pPr algn="just"/>
            <a:r>
              <a:rPr lang="en-US" dirty="0"/>
              <a:t>The impact of this problem is a significant turn for movie producers, directors, and investors who want to understand what makes a movie successful to make informed decisions in their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Downloading the dataset: The first step is downloading the excel file (.csv) into the local device. Make sure the downloaded file is having the extension (.xlsx)</a:t>
            </a:r>
          </a:p>
          <a:p>
            <a:pPr algn="just"/>
            <a:r>
              <a:rPr lang="en-US" dirty="0"/>
              <a:t>Understanding the worksheet: The next step is to examine the structure of the table holding the data in the Excel Sheet. (IMDB_movies.csv)</a:t>
            </a:r>
          </a:p>
          <a:p>
            <a:pPr algn="just"/>
            <a:r>
              <a:rPr lang="en-US" dirty="0"/>
              <a:t>Identifying the key tables: Identification of the primary key from the dataset of </a:t>
            </a:r>
            <a:r>
              <a:rPr lang="en-US" dirty="0" err="1"/>
              <a:t>IMDB_movies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Data Cleaning: This is the preprocessing step that makes the data suitable for analysis. It includes handling missing values, removing duplicates.</a:t>
            </a:r>
          </a:p>
          <a:p>
            <a:pPr algn="just"/>
            <a:r>
              <a:rPr lang="en-US" dirty="0"/>
              <a:t>Using the Five “Whys” Approach: This technique helps uncover the root cause of the problem dealing during analysis.</a:t>
            </a:r>
          </a:p>
        </p:txBody>
      </p:sp>
    </p:spTree>
    <p:extLst>
      <p:ext uri="{BB962C8B-B14F-4D97-AF65-F5344CB8AC3E}">
        <p14:creationId xmlns:p14="http://schemas.microsoft.com/office/powerpoint/2010/main" val="5053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ANALYTICS TASKS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4400" dirty="0"/>
              <a:t>A. Movie Genre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25A-3CAB-459B-A4A4-A045EA3B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1675536"/>
            <a:ext cx="9601200" cy="4927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dirty="0"/>
              <a:t>Determine the most common genres of movies in the dataset. Then, for each genre, calculate descriptive statistics (mean, median, mode, range, variance, standard deviation) of the IMDB scores.</a:t>
            </a:r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endParaRPr lang="en-GB" sz="1600" dirty="0"/>
          </a:p>
          <a:p>
            <a:pPr marL="0" indent="0" algn="just">
              <a:buNone/>
            </a:pPr>
            <a:r>
              <a:rPr lang="en-GB" sz="1600" dirty="0"/>
              <a:t>The red highlighted cells show the maximum values in the table whereas the yellow highlighted cells show the minimum values in the table.</a:t>
            </a:r>
          </a:p>
          <a:p>
            <a:pPr marL="0" indent="0" algn="just">
              <a:buNone/>
            </a:pPr>
            <a:r>
              <a:rPr lang="en-GB" sz="1600" dirty="0"/>
              <a:t>The most occurred Genre is “DRAMA”</a:t>
            </a:r>
            <a:endParaRPr lang="en-AE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11BD8-D5BF-305C-7F27-BC689AC2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050"/>
            <a:ext cx="7048500" cy="308610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4D6EB-0A44-12DD-7E40-A6CACA50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2305049"/>
            <a:ext cx="5143500" cy="30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4400" dirty="0"/>
              <a:t>B. Movie Duration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BF80F-1CF5-17F4-8744-29B8BF52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77" y="1828800"/>
            <a:ext cx="6512655" cy="4637314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25A-3CAB-459B-A4A4-A045EA3B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0975" y="1828800"/>
            <a:ext cx="4810903" cy="179147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dirty="0"/>
              <a:t>Analyse the distribution of movie durations and identify the relationship between movie duration and IMDB score.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EF9C1F9-84C9-9B14-1868-CB30FC058320}"/>
              </a:ext>
            </a:extLst>
          </p:cNvPr>
          <p:cNvSpPr txBox="1">
            <a:spLocks/>
          </p:cNvSpPr>
          <p:nvPr/>
        </p:nvSpPr>
        <p:spPr>
          <a:xfrm>
            <a:off x="180974" y="3791339"/>
            <a:ext cx="4810903" cy="1791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Most of the movies have a mean duration of 110 minutes (around 2 hours long).</a:t>
            </a:r>
          </a:p>
        </p:txBody>
      </p:sp>
    </p:spTree>
    <p:extLst>
      <p:ext uri="{BB962C8B-B14F-4D97-AF65-F5344CB8AC3E}">
        <p14:creationId xmlns:p14="http://schemas.microsoft.com/office/powerpoint/2010/main" val="3162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4400" dirty="0"/>
              <a:t>C. Language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25A-3CAB-459B-A4A4-A045EA3B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17562"/>
            <a:ext cx="7149043" cy="1811438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/>
              <a:t>Determine the most common languages used in movies and analyse their impact on the IMDB score using descriptive statistics.</a:t>
            </a:r>
          </a:p>
          <a:p>
            <a:pPr marL="0" indent="0" algn="just">
              <a:buNone/>
            </a:pPr>
            <a:r>
              <a:rPr lang="en-GB" dirty="0"/>
              <a:t>The most occurred language in movies is English. 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FF0000"/>
                </a:solidFill>
              </a:rPr>
              <a:t>#DIV/0! Error occurs due to STDEV function. This function can only perform with more than two available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17EFF-6624-F200-F92F-697E2318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19" y="1617562"/>
            <a:ext cx="4861981" cy="483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03EFB-EC88-7A30-AC7A-9C1BC69F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30" y="3429000"/>
            <a:ext cx="4861981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4400" dirty="0"/>
              <a:t>D. Director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25A-3CAB-459B-A4A4-A045EA3B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17562"/>
            <a:ext cx="12115906" cy="181143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dirty="0"/>
              <a:t>Identify the top directors based on their average IMDB score and analyse their contribution to the success of movies using percentile calculations.</a:t>
            </a:r>
          </a:p>
          <a:p>
            <a:pPr marL="0" indent="0" algn="just">
              <a:buNone/>
            </a:pPr>
            <a:r>
              <a:rPr lang="en-GB" dirty="0"/>
              <a:t>The most popular director based on their average movie rating is Akira Kurosawa. </a:t>
            </a:r>
          </a:p>
          <a:p>
            <a:pPr marL="0" indent="0" algn="just">
              <a:buNone/>
            </a:pPr>
            <a:r>
              <a:rPr lang="en-GB" dirty="0"/>
              <a:t>100 percentile score among the average movie ratings came out to be 8.7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A2B4-0BC8-200F-F842-5F632E25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9000"/>
            <a:ext cx="6764695" cy="317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170E5-FB16-98B4-4E12-F4B40832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516" y="2826837"/>
            <a:ext cx="2076168" cy="37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sz="4400" dirty="0"/>
              <a:t>E. Budget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725A-3CAB-459B-A4A4-A045EA3B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Analyse the correlation between movie budgets and gross earnings, and identify the movies with the highest profit margin.</a:t>
            </a:r>
          </a:p>
          <a:p>
            <a:pPr marL="0" indent="0">
              <a:buNone/>
            </a:pPr>
            <a:r>
              <a:rPr lang="en-GB" dirty="0"/>
              <a:t>The movie with the highest profit is </a:t>
            </a:r>
          </a:p>
          <a:p>
            <a:pPr marL="0" indent="0">
              <a:buNone/>
            </a:pPr>
            <a:r>
              <a:rPr lang="en-GB" dirty="0"/>
              <a:t>“Avatar” with a profit made of </a:t>
            </a:r>
          </a:p>
          <a:p>
            <a:pPr marL="0" indent="0">
              <a:buNone/>
            </a:pPr>
            <a:r>
              <a:rPr lang="en-GB" dirty="0"/>
              <a:t>523505847 dollars.</a:t>
            </a:r>
          </a:p>
          <a:p>
            <a:pPr marL="0" indent="0">
              <a:buNone/>
            </a:pPr>
            <a:r>
              <a:rPr lang="en-GB" dirty="0"/>
              <a:t>The correlation coefficient between </a:t>
            </a:r>
          </a:p>
          <a:p>
            <a:pPr marL="0" indent="0">
              <a:buNone/>
            </a:pPr>
            <a:r>
              <a:rPr lang="en-GB" dirty="0"/>
              <a:t>the gross and budget came out to be 0.099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2DE2E6E-2FD2-DA2B-E7E9-7A45C9A0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295054"/>
            <a:ext cx="4572000" cy="1410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1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207</TotalTime>
  <Words>944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IMDB Movie Analysis</vt:lpstr>
      <vt:lpstr>Project Description</vt:lpstr>
      <vt:lpstr>Approach</vt:lpstr>
      <vt:lpstr>DATA ANALYTICS TASKS</vt:lpstr>
      <vt:lpstr>A. Movie Genre Analysis</vt:lpstr>
      <vt:lpstr>B. Movie Duration Analysis</vt:lpstr>
      <vt:lpstr>C. Language Analysis</vt:lpstr>
      <vt:lpstr>D. Director Analysis</vt:lpstr>
      <vt:lpstr>E. Budget Analysis</vt:lpstr>
      <vt:lpstr>Tech-Stack Used</vt:lpstr>
      <vt:lpstr>Insights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Victor Shah</dc:creator>
  <cp:lastModifiedBy>Victor Shah</cp:lastModifiedBy>
  <cp:revision>3</cp:revision>
  <dcterms:created xsi:type="dcterms:W3CDTF">2023-12-29T08:02:58Z</dcterms:created>
  <dcterms:modified xsi:type="dcterms:W3CDTF">2023-12-29T16:03:03Z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