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63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079384-46F7-4BA2-996E-07C4F3A8596E}" type="doc">
      <dgm:prSet loTypeId="urn:microsoft.com/office/officeart/2005/8/layout/hProcess3" loCatId="process" qsTypeId="urn:microsoft.com/office/officeart/2005/8/quickstyle/simple1" qsCatId="simple" csTypeId="urn:microsoft.com/office/officeart/2005/8/colors/accent1_2" csCatId="accent1" phldr="1"/>
      <dgm:spPr/>
    </dgm:pt>
    <dgm:pt modelId="{9EA2EA18-8D23-470E-B4CB-61D253456154}">
      <dgm:prSet phldrT="[Text]"/>
      <dgm:spPr/>
      <dgm:t>
        <a:bodyPr/>
        <a:lstStyle/>
        <a:p>
          <a:r>
            <a:rPr lang="en-US" dirty="0" smtClean="0"/>
            <a:t>Value</a:t>
          </a:r>
          <a:endParaRPr lang="en-US" dirty="0"/>
        </a:p>
      </dgm:t>
    </dgm:pt>
    <dgm:pt modelId="{94E38402-86F3-40B6-8277-0B15811C31EF}" type="parTrans" cxnId="{9EB00D87-44DD-4AC1-A5F0-6427BC1569BB}">
      <dgm:prSet/>
      <dgm:spPr/>
      <dgm:t>
        <a:bodyPr/>
        <a:lstStyle/>
        <a:p>
          <a:endParaRPr lang="en-US"/>
        </a:p>
      </dgm:t>
    </dgm:pt>
    <dgm:pt modelId="{250EEFEB-949B-4F12-AFA5-491E9E9639F1}" type="sibTrans" cxnId="{9EB00D87-44DD-4AC1-A5F0-6427BC1569BB}">
      <dgm:prSet/>
      <dgm:spPr/>
      <dgm:t>
        <a:bodyPr/>
        <a:lstStyle/>
        <a:p>
          <a:endParaRPr lang="en-US"/>
        </a:p>
      </dgm:t>
    </dgm:pt>
    <dgm:pt modelId="{5D2C9BE2-F712-4AD1-8848-763F51ACBA6F}">
      <dgm:prSet phldrT="[Text]"/>
      <dgm:spPr/>
      <dgm:t>
        <a:bodyPr/>
        <a:lstStyle/>
        <a:p>
          <a:r>
            <a:rPr lang="en-US" dirty="0" smtClean="0"/>
            <a:t> </a:t>
          </a:r>
          <a:endParaRPr lang="en-US" dirty="0"/>
        </a:p>
      </dgm:t>
    </dgm:pt>
    <dgm:pt modelId="{A76F638D-63A7-41DB-93C2-94E46B392FAC}" type="parTrans" cxnId="{FE631EAB-B09A-426C-A856-0ACFEA759F32}">
      <dgm:prSet/>
      <dgm:spPr/>
      <dgm:t>
        <a:bodyPr/>
        <a:lstStyle/>
        <a:p>
          <a:endParaRPr lang="en-US"/>
        </a:p>
      </dgm:t>
    </dgm:pt>
    <dgm:pt modelId="{E7496D24-0829-429D-B188-B3D774B7FA67}" type="sibTrans" cxnId="{FE631EAB-B09A-426C-A856-0ACFEA759F32}">
      <dgm:prSet/>
      <dgm:spPr/>
      <dgm:t>
        <a:bodyPr/>
        <a:lstStyle/>
        <a:p>
          <a:endParaRPr lang="en-US"/>
        </a:p>
      </dgm:t>
    </dgm:pt>
    <dgm:pt modelId="{2391186A-974E-4139-85C4-124E58C1BA37}">
      <dgm:prSet phldrT="[Text]"/>
      <dgm:spPr/>
      <dgm:t>
        <a:bodyPr/>
        <a:lstStyle/>
        <a:p>
          <a:r>
            <a:rPr lang="en-US" dirty="0" smtClean="0"/>
            <a:t> </a:t>
          </a:r>
          <a:endParaRPr lang="en-US" dirty="0"/>
        </a:p>
      </dgm:t>
    </dgm:pt>
    <dgm:pt modelId="{735803F0-D373-4A16-B10B-9DAE898395A3}" type="parTrans" cxnId="{B48A4B55-BD18-438E-BCB0-4C8BB87142BC}">
      <dgm:prSet/>
      <dgm:spPr/>
      <dgm:t>
        <a:bodyPr/>
        <a:lstStyle/>
        <a:p>
          <a:endParaRPr lang="en-US"/>
        </a:p>
      </dgm:t>
    </dgm:pt>
    <dgm:pt modelId="{A32B98BB-D7CB-4E67-92C0-B0D02755F9DB}" type="sibTrans" cxnId="{B48A4B55-BD18-438E-BCB0-4C8BB87142BC}">
      <dgm:prSet/>
      <dgm:spPr/>
      <dgm:t>
        <a:bodyPr/>
        <a:lstStyle/>
        <a:p>
          <a:endParaRPr lang="en-US"/>
        </a:p>
      </dgm:t>
    </dgm:pt>
    <dgm:pt modelId="{DF22FFFB-5BE9-4806-ACC8-F857FFBE3FBF}" type="pres">
      <dgm:prSet presAssocID="{08079384-46F7-4BA2-996E-07C4F3A8596E}" presName="Name0" presStyleCnt="0">
        <dgm:presLayoutVars>
          <dgm:dir/>
          <dgm:animLvl val="lvl"/>
          <dgm:resizeHandles val="exact"/>
        </dgm:presLayoutVars>
      </dgm:prSet>
      <dgm:spPr/>
    </dgm:pt>
    <dgm:pt modelId="{6CC753BA-BBA0-4EA1-9EB2-6C29CACE9CAF}" type="pres">
      <dgm:prSet presAssocID="{08079384-46F7-4BA2-996E-07C4F3A8596E}" presName="dummy" presStyleCnt="0"/>
      <dgm:spPr/>
    </dgm:pt>
    <dgm:pt modelId="{059B4AD4-697B-4234-A263-901AF224D905}" type="pres">
      <dgm:prSet presAssocID="{08079384-46F7-4BA2-996E-07C4F3A8596E}" presName="linH" presStyleCnt="0"/>
      <dgm:spPr/>
    </dgm:pt>
    <dgm:pt modelId="{1A960829-C647-4973-9D8C-61D7005A5113}" type="pres">
      <dgm:prSet presAssocID="{08079384-46F7-4BA2-996E-07C4F3A8596E}" presName="padding1" presStyleCnt="0"/>
      <dgm:spPr/>
    </dgm:pt>
    <dgm:pt modelId="{B5727E11-D2AA-4906-B480-E970B5330AA9}" type="pres">
      <dgm:prSet presAssocID="{9EA2EA18-8D23-470E-B4CB-61D253456154}" presName="linV" presStyleCnt="0"/>
      <dgm:spPr/>
    </dgm:pt>
    <dgm:pt modelId="{323EF99F-B910-4B97-A7D5-37DC375CB4B6}" type="pres">
      <dgm:prSet presAssocID="{9EA2EA18-8D23-470E-B4CB-61D253456154}" presName="spVertical1" presStyleCnt="0"/>
      <dgm:spPr/>
    </dgm:pt>
    <dgm:pt modelId="{CFE21695-180F-4B08-BF0A-C34F401CA82F}" type="pres">
      <dgm:prSet presAssocID="{9EA2EA18-8D23-470E-B4CB-61D253456154}" presName="parTx" presStyleLbl="revTx" presStyleIdx="0" presStyleCnt="3">
        <dgm:presLayoutVars>
          <dgm:chMax val="0"/>
          <dgm:chPref val="0"/>
          <dgm:bulletEnabled val="1"/>
        </dgm:presLayoutVars>
      </dgm:prSet>
      <dgm:spPr/>
      <dgm:t>
        <a:bodyPr/>
        <a:lstStyle/>
        <a:p>
          <a:endParaRPr lang="en-US"/>
        </a:p>
      </dgm:t>
    </dgm:pt>
    <dgm:pt modelId="{ECAB5404-B664-44A2-A5AC-324AC31648F2}" type="pres">
      <dgm:prSet presAssocID="{9EA2EA18-8D23-470E-B4CB-61D253456154}" presName="spVertical2" presStyleCnt="0"/>
      <dgm:spPr/>
    </dgm:pt>
    <dgm:pt modelId="{3FB2EACB-2446-40A4-A5D8-D1DCFD37D288}" type="pres">
      <dgm:prSet presAssocID="{9EA2EA18-8D23-470E-B4CB-61D253456154}" presName="spVertical3" presStyleCnt="0"/>
      <dgm:spPr/>
    </dgm:pt>
    <dgm:pt modelId="{245402D0-3ACB-4DCF-80C0-F7B548E16BE7}" type="pres">
      <dgm:prSet presAssocID="{250EEFEB-949B-4F12-AFA5-491E9E9639F1}" presName="space" presStyleCnt="0"/>
      <dgm:spPr/>
    </dgm:pt>
    <dgm:pt modelId="{401ED4F9-359B-45B7-BB8C-CDC5EB845C4A}" type="pres">
      <dgm:prSet presAssocID="{5D2C9BE2-F712-4AD1-8848-763F51ACBA6F}" presName="linV" presStyleCnt="0"/>
      <dgm:spPr/>
    </dgm:pt>
    <dgm:pt modelId="{97FE03D0-CC45-43A0-A61E-BB6258BCF576}" type="pres">
      <dgm:prSet presAssocID="{5D2C9BE2-F712-4AD1-8848-763F51ACBA6F}" presName="spVertical1" presStyleCnt="0"/>
      <dgm:spPr/>
    </dgm:pt>
    <dgm:pt modelId="{E4B3F7E7-A843-4E9A-B39F-4D97CE93705B}" type="pres">
      <dgm:prSet presAssocID="{5D2C9BE2-F712-4AD1-8848-763F51ACBA6F}" presName="parTx" presStyleLbl="revTx" presStyleIdx="1" presStyleCnt="3">
        <dgm:presLayoutVars>
          <dgm:chMax val="0"/>
          <dgm:chPref val="0"/>
          <dgm:bulletEnabled val="1"/>
        </dgm:presLayoutVars>
      </dgm:prSet>
      <dgm:spPr/>
      <dgm:t>
        <a:bodyPr/>
        <a:lstStyle/>
        <a:p>
          <a:endParaRPr lang="en-US"/>
        </a:p>
      </dgm:t>
    </dgm:pt>
    <dgm:pt modelId="{86E7A211-F282-442D-AF76-AB3B3B051ED1}" type="pres">
      <dgm:prSet presAssocID="{5D2C9BE2-F712-4AD1-8848-763F51ACBA6F}" presName="spVertical2" presStyleCnt="0"/>
      <dgm:spPr/>
    </dgm:pt>
    <dgm:pt modelId="{82E67506-46B3-4AB0-9EAB-BAFFC31C7D53}" type="pres">
      <dgm:prSet presAssocID="{5D2C9BE2-F712-4AD1-8848-763F51ACBA6F}" presName="spVertical3" presStyleCnt="0"/>
      <dgm:spPr/>
    </dgm:pt>
    <dgm:pt modelId="{2DE107D7-7140-4A5E-9A80-C6AC8BCC711B}" type="pres">
      <dgm:prSet presAssocID="{E7496D24-0829-429D-B188-B3D774B7FA67}" presName="space" presStyleCnt="0"/>
      <dgm:spPr/>
    </dgm:pt>
    <dgm:pt modelId="{F9AA6657-1EE7-432F-8065-09736B4F999B}" type="pres">
      <dgm:prSet presAssocID="{2391186A-974E-4139-85C4-124E58C1BA37}" presName="linV" presStyleCnt="0"/>
      <dgm:spPr/>
    </dgm:pt>
    <dgm:pt modelId="{03D43747-F905-4FBD-A4D3-D9D9CEEF014D}" type="pres">
      <dgm:prSet presAssocID="{2391186A-974E-4139-85C4-124E58C1BA37}" presName="spVertical1" presStyleCnt="0"/>
      <dgm:spPr/>
    </dgm:pt>
    <dgm:pt modelId="{A4EF49FF-2CC2-4F40-AD1B-2F4D45B39EC5}" type="pres">
      <dgm:prSet presAssocID="{2391186A-974E-4139-85C4-124E58C1BA37}" presName="parTx" presStyleLbl="revTx" presStyleIdx="2" presStyleCnt="3" custLinFactX="-900000" custLinFactY="-100171" custLinFactNeighborX="-949947" custLinFactNeighborY="-200000">
        <dgm:presLayoutVars>
          <dgm:chMax val="0"/>
          <dgm:chPref val="0"/>
          <dgm:bulletEnabled val="1"/>
        </dgm:presLayoutVars>
      </dgm:prSet>
      <dgm:spPr/>
      <dgm:t>
        <a:bodyPr/>
        <a:lstStyle/>
        <a:p>
          <a:endParaRPr lang="en-US"/>
        </a:p>
      </dgm:t>
    </dgm:pt>
    <dgm:pt modelId="{4B46F8BA-77E8-4128-9E77-2218D8AB17EF}" type="pres">
      <dgm:prSet presAssocID="{2391186A-974E-4139-85C4-124E58C1BA37}" presName="spVertical2" presStyleCnt="0"/>
      <dgm:spPr/>
    </dgm:pt>
    <dgm:pt modelId="{6B83CD16-313E-4031-A447-32E9AEC1EF89}" type="pres">
      <dgm:prSet presAssocID="{2391186A-974E-4139-85C4-124E58C1BA37}" presName="spVertical3" presStyleCnt="0"/>
      <dgm:spPr/>
    </dgm:pt>
    <dgm:pt modelId="{5416E3BC-C4B1-4BEA-8C9E-2F09B21C2DB2}" type="pres">
      <dgm:prSet presAssocID="{08079384-46F7-4BA2-996E-07C4F3A8596E}" presName="padding2" presStyleCnt="0"/>
      <dgm:spPr/>
    </dgm:pt>
    <dgm:pt modelId="{32E68D11-9626-422B-8666-D4804E712C4B}" type="pres">
      <dgm:prSet presAssocID="{08079384-46F7-4BA2-996E-07C4F3A8596E}" presName="negArrow" presStyleCnt="0"/>
      <dgm:spPr/>
    </dgm:pt>
    <dgm:pt modelId="{097C0782-B53C-4300-9A4F-35A2425C081E}" type="pres">
      <dgm:prSet presAssocID="{08079384-46F7-4BA2-996E-07C4F3A8596E}" presName="backgroundArrow" presStyleLbl="node1" presStyleIdx="0" presStyleCnt="1" custLinFactY="-50000" custLinFactNeighborX="-6525" custLinFactNeighborY="-100000"/>
      <dgm:spPr/>
    </dgm:pt>
  </dgm:ptLst>
  <dgm:cxnLst>
    <dgm:cxn modelId="{AF88BD49-C8AD-5548-8CEE-2D436F530187}" type="presOf" srcId="{5D2C9BE2-F712-4AD1-8848-763F51ACBA6F}" destId="{E4B3F7E7-A843-4E9A-B39F-4D97CE93705B}" srcOrd="0" destOrd="0" presId="urn:microsoft.com/office/officeart/2005/8/layout/hProcess3"/>
    <dgm:cxn modelId="{9EB00D87-44DD-4AC1-A5F0-6427BC1569BB}" srcId="{08079384-46F7-4BA2-996E-07C4F3A8596E}" destId="{9EA2EA18-8D23-470E-B4CB-61D253456154}" srcOrd="0" destOrd="0" parTransId="{94E38402-86F3-40B6-8277-0B15811C31EF}" sibTransId="{250EEFEB-949B-4F12-AFA5-491E9E9639F1}"/>
    <dgm:cxn modelId="{FE631EAB-B09A-426C-A856-0ACFEA759F32}" srcId="{08079384-46F7-4BA2-996E-07C4F3A8596E}" destId="{5D2C9BE2-F712-4AD1-8848-763F51ACBA6F}" srcOrd="1" destOrd="0" parTransId="{A76F638D-63A7-41DB-93C2-94E46B392FAC}" sibTransId="{E7496D24-0829-429D-B188-B3D774B7FA67}"/>
    <dgm:cxn modelId="{B591ABCA-A22D-0E41-A68F-36D5037873BA}" type="presOf" srcId="{9EA2EA18-8D23-470E-B4CB-61D253456154}" destId="{CFE21695-180F-4B08-BF0A-C34F401CA82F}" srcOrd="0" destOrd="0" presId="urn:microsoft.com/office/officeart/2005/8/layout/hProcess3"/>
    <dgm:cxn modelId="{5A09B706-5171-8D46-91F0-00C9E30EC5F6}" type="presOf" srcId="{2391186A-974E-4139-85C4-124E58C1BA37}" destId="{A4EF49FF-2CC2-4F40-AD1B-2F4D45B39EC5}" srcOrd="0" destOrd="0" presId="urn:microsoft.com/office/officeart/2005/8/layout/hProcess3"/>
    <dgm:cxn modelId="{B48A4B55-BD18-438E-BCB0-4C8BB87142BC}" srcId="{08079384-46F7-4BA2-996E-07C4F3A8596E}" destId="{2391186A-974E-4139-85C4-124E58C1BA37}" srcOrd="2" destOrd="0" parTransId="{735803F0-D373-4A16-B10B-9DAE898395A3}" sibTransId="{A32B98BB-D7CB-4E67-92C0-B0D02755F9DB}"/>
    <dgm:cxn modelId="{4F560E60-A028-A044-8267-F33E9C8291C3}" type="presOf" srcId="{08079384-46F7-4BA2-996E-07C4F3A8596E}" destId="{DF22FFFB-5BE9-4806-ACC8-F857FFBE3FBF}" srcOrd="0" destOrd="0" presId="urn:microsoft.com/office/officeart/2005/8/layout/hProcess3"/>
    <dgm:cxn modelId="{3AFD80DC-2478-5046-BAAF-14741949C041}" type="presParOf" srcId="{DF22FFFB-5BE9-4806-ACC8-F857FFBE3FBF}" destId="{6CC753BA-BBA0-4EA1-9EB2-6C29CACE9CAF}" srcOrd="0" destOrd="0" presId="urn:microsoft.com/office/officeart/2005/8/layout/hProcess3"/>
    <dgm:cxn modelId="{03109E94-75DB-4840-9713-D5A4880B9891}" type="presParOf" srcId="{DF22FFFB-5BE9-4806-ACC8-F857FFBE3FBF}" destId="{059B4AD4-697B-4234-A263-901AF224D905}" srcOrd="1" destOrd="0" presId="urn:microsoft.com/office/officeart/2005/8/layout/hProcess3"/>
    <dgm:cxn modelId="{BB6317D6-C2B0-264A-9283-EE791650D9A7}" type="presParOf" srcId="{059B4AD4-697B-4234-A263-901AF224D905}" destId="{1A960829-C647-4973-9D8C-61D7005A5113}" srcOrd="0" destOrd="0" presId="urn:microsoft.com/office/officeart/2005/8/layout/hProcess3"/>
    <dgm:cxn modelId="{B761418C-02D7-6C4E-B7F3-2C63934E9556}" type="presParOf" srcId="{059B4AD4-697B-4234-A263-901AF224D905}" destId="{B5727E11-D2AA-4906-B480-E970B5330AA9}" srcOrd="1" destOrd="0" presId="urn:microsoft.com/office/officeart/2005/8/layout/hProcess3"/>
    <dgm:cxn modelId="{71053EAC-C128-A948-BD63-99CB07BC4B51}" type="presParOf" srcId="{B5727E11-D2AA-4906-B480-E970B5330AA9}" destId="{323EF99F-B910-4B97-A7D5-37DC375CB4B6}" srcOrd="0" destOrd="0" presId="urn:microsoft.com/office/officeart/2005/8/layout/hProcess3"/>
    <dgm:cxn modelId="{73FD55FE-80E4-E448-AF63-7F6E292003FA}" type="presParOf" srcId="{B5727E11-D2AA-4906-B480-E970B5330AA9}" destId="{CFE21695-180F-4B08-BF0A-C34F401CA82F}" srcOrd="1" destOrd="0" presId="urn:microsoft.com/office/officeart/2005/8/layout/hProcess3"/>
    <dgm:cxn modelId="{B1717F05-463F-3440-A567-35F22A2FAD77}" type="presParOf" srcId="{B5727E11-D2AA-4906-B480-E970B5330AA9}" destId="{ECAB5404-B664-44A2-A5AC-324AC31648F2}" srcOrd="2" destOrd="0" presId="urn:microsoft.com/office/officeart/2005/8/layout/hProcess3"/>
    <dgm:cxn modelId="{ED9AFA67-20EA-F749-A66E-D7F9E22B2BA2}" type="presParOf" srcId="{B5727E11-D2AA-4906-B480-E970B5330AA9}" destId="{3FB2EACB-2446-40A4-A5D8-D1DCFD37D288}" srcOrd="3" destOrd="0" presId="urn:microsoft.com/office/officeart/2005/8/layout/hProcess3"/>
    <dgm:cxn modelId="{211C853D-E321-234B-8D14-B71323C351C7}" type="presParOf" srcId="{059B4AD4-697B-4234-A263-901AF224D905}" destId="{245402D0-3ACB-4DCF-80C0-F7B548E16BE7}" srcOrd="2" destOrd="0" presId="urn:microsoft.com/office/officeart/2005/8/layout/hProcess3"/>
    <dgm:cxn modelId="{93443921-DE90-5C46-B8AA-D89951CB3716}" type="presParOf" srcId="{059B4AD4-697B-4234-A263-901AF224D905}" destId="{401ED4F9-359B-45B7-BB8C-CDC5EB845C4A}" srcOrd="3" destOrd="0" presId="urn:microsoft.com/office/officeart/2005/8/layout/hProcess3"/>
    <dgm:cxn modelId="{8BF853A6-846A-EB48-A8EA-E114B133DFA8}" type="presParOf" srcId="{401ED4F9-359B-45B7-BB8C-CDC5EB845C4A}" destId="{97FE03D0-CC45-43A0-A61E-BB6258BCF576}" srcOrd="0" destOrd="0" presId="urn:microsoft.com/office/officeart/2005/8/layout/hProcess3"/>
    <dgm:cxn modelId="{1E81DEA3-829D-2C48-BA4F-34E1B9CA880C}" type="presParOf" srcId="{401ED4F9-359B-45B7-BB8C-CDC5EB845C4A}" destId="{E4B3F7E7-A843-4E9A-B39F-4D97CE93705B}" srcOrd="1" destOrd="0" presId="urn:microsoft.com/office/officeart/2005/8/layout/hProcess3"/>
    <dgm:cxn modelId="{AC9FE80E-A0FD-AF45-B031-4F08EE8D8029}" type="presParOf" srcId="{401ED4F9-359B-45B7-BB8C-CDC5EB845C4A}" destId="{86E7A211-F282-442D-AF76-AB3B3B051ED1}" srcOrd="2" destOrd="0" presId="urn:microsoft.com/office/officeart/2005/8/layout/hProcess3"/>
    <dgm:cxn modelId="{7EE383F8-7297-2246-832A-15EB65872B65}" type="presParOf" srcId="{401ED4F9-359B-45B7-BB8C-CDC5EB845C4A}" destId="{82E67506-46B3-4AB0-9EAB-BAFFC31C7D53}" srcOrd="3" destOrd="0" presId="urn:microsoft.com/office/officeart/2005/8/layout/hProcess3"/>
    <dgm:cxn modelId="{44D710BE-03DF-E348-929E-0D23EB9E8747}" type="presParOf" srcId="{059B4AD4-697B-4234-A263-901AF224D905}" destId="{2DE107D7-7140-4A5E-9A80-C6AC8BCC711B}" srcOrd="4" destOrd="0" presId="urn:microsoft.com/office/officeart/2005/8/layout/hProcess3"/>
    <dgm:cxn modelId="{122AF821-5B2F-B645-A034-512B8CFFC140}" type="presParOf" srcId="{059B4AD4-697B-4234-A263-901AF224D905}" destId="{F9AA6657-1EE7-432F-8065-09736B4F999B}" srcOrd="5" destOrd="0" presId="urn:microsoft.com/office/officeart/2005/8/layout/hProcess3"/>
    <dgm:cxn modelId="{91DDCECD-474B-8248-8B6E-45615A9F44A9}" type="presParOf" srcId="{F9AA6657-1EE7-432F-8065-09736B4F999B}" destId="{03D43747-F905-4FBD-A4D3-D9D9CEEF014D}" srcOrd="0" destOrd="0" presId="urn:microsoft.com/office/officeart/2005/8/layout/hProcess3"/>
    <dgm:cxn modelId="{B31273A5-4932-B04F-9353-28AEBF304212}" type="presParOf" srcId="{F9AA6657-1EE7-432F-8065-09736B4F999B}" destId="{A4EF49FF-2CC2-4F40-AD1B-2F4D45B39EC5}" srcOrd="1" destOrd="0" presId="urn:microsoft.com/office/officeart/2005/8/layout/hProcess3"/>
    <dgm:cxn modelId="{A80F4A3D-F354-1247-B503-F5C09716A454}" type="presParOf" srcId="{F9AA6657-1EE7-432F-8065-09736B4F999B}" destId="{4B46F8BA-77E8-4128-9E77-2218D8AB17EF}" srcOrd="2" destOrd="0" presId="urn:microsoft.com/office/officeart/2005/8/layout/hProcess3"/>
    <dgm:cxn modelId="{39987DCB-84BA-7449-9C60-37F70D92532C}" type="presParOf" srcId="{F9AA6657-1EE7-432F-8065-09736B4F999B}" destId="{6B83CD16-313E-4031-A447-32E9AEC1EF89}" srcOrd="3" destOrd="0" presId="urn:microsoft.com/office/officeart/2005/8/layout/hProcess3"/>
    <dgm:cxn modelId="{2D906E72-CC3E-424B-8B64-3161E871C761}" type="presParOf" srcId="{059B4AD4-697B-4234-A263-901AF224D905}" destId="{5416E3BC-C4B1-4BEA-8C9E-2F09B21C2DB2}" srcOrd="6" destOrd="0" presId="urn:microsoft.com/office/officeart/2005/8/layout/hProcess3"/>
    <dgm:cxn modelId="{EE3D7A2B-A98E-C74F-9A4E-23B9480632DB}" type="presParOf" srcId="{059B4AD4-697B-4234-A263-901AF224D905}" destId="{32E68D11-9626-422B-8666-D4804E712C4B}" srcOrd="7" destOrd="0" presId="urn:microsoft.com/office/officeart/2005/8/layout/hProcess3"/>
    <dgm:cxn modelId="{D6F7210B-923D-5242-83BE-673D00AA568F}" type="presParOf" srcId="{059B4AD4-697B-4234-A263-901AF224D905}" destId="{097C0782-B53C-4300-9A4F-35A2425C081E}"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0782-B53C-4300-9A4F-35A2425C081E}">
      <dsp:nvSpPr>
        <dsp:cNvPr id="0" name=""/>
        <dsp:cNvSpPr/>
      </dsp:nvSpPr>
      <dsp:spPr>
        <a:xfrm>
          <a:off x="0" y="0"/>
          <a:ext cx="682457" cy="3048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EF49FF-2CC2-4F40-AD1B-2F4D45B39EC5}">
      <dsp:nvSpPr>
        <dsp:cNvPr id="0" name=""/>
        <dsp:cNvSpPr/>
      </dsp:nvSpPr>
      <dsp:spPr>
        <a:xfrm>
          <a:off x="0" y="0"/>
          <a:ext cx="164449" cy="15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lvl="0" algn="ctr" defTabSz="222250">
            <a:lnSpc>
              <a:spcPct val="90000"/>
            </a:lnSpc>
            <a:spcBef>
              <a:spcPct val="0"/>
            </a:spcBef>
            <a:spcAft>
              <a:spcPct val="35000"/>
            </a:spcAft>
          </a:pPr>
          <a:r>
            <a:rPr lang="en-US" sz="500" kern="1200" dirty="0" smtClean="0"/>
            <a:t> </a:t>
          </a:r>
          <a:endParaRPr lang="en-US" sz="500" kern="1200" dirty="0"/>
        </a:p>
      </dsp:txBody>
      <dsp:txXfrm>
        <a:off x="0" y="0"/>
        <a:ext cx="164449" cy="152226"/>
      </dsp:txXfrm>
    </dsp:sp>
    <dsp:sp modelId="{E4B3F7E7-A843-4E9A-B39F-4D97CE93705B}">
      <dsp:nvSpPr>
        <dsp:cNvPr id="0" name=""/>
        <dsp:cNvSpPr/>
      </dsp:nvSpPr>
      <dsp:spPr>
        <a:xfrm>
          <a:off x="254093" y="76113"/>
          <a:ext cx="164449" cy="15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lvl="0" algn="ctr" defTabSz="222250">
            <a:lnSpc>
              <a:spcPct val="90000"/>
            </a:lnSpc>
            <a:spcBef>
              <a:spcPct val="0"/>
            </a:spcBef>
            <a:spcAft>
              <a:spcPct val="35000"/>
            </a:spcAft>
          </a:pPr>
          <a:r>
            <a:rPr lang="en-US" sz="500" kern="1200" dirty="0" smtClean="0"/>
            <a:t> </a:t>
          </a:r>
          <a:endParaRPr lang="en-US" sz="500" kern="1200" dirty="0"/>
        </a:p>
      </dsp:txBody>
      <dsp:txXfrm>
        <a:off x="254093" y="76113"/>
        <a:ext cx="164449" cy="152226"/>
      </dsp:txXfrm>
    </dsp:sp>
    <dsp:sp modelId="{CFE21695-180F-4B08-BF0A-C34F401CA82F}">
      <dsp:nvSpPr>
        <dsp:cNvPr id="0" name=""/>
        <dsp:cNvSpPr/>
      </dsp:nvSpPr>
      <dsp:spPr>
        <a:xfrm>
          <a:off x="56754" y="76113"/>
          <a:ext cx="164449" cy="15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lvl="0" algn="ctr" defTabSz="222250">
            <a:lnSpc>
              <a:spcPct val="90000"/>
            </a:lnSpc>
            <a:spcBef>
              <a:spcPct val="0"/>
            </a:spcBef>
            <a:spcAft>
              <a:spcPct val="35000"/>
            </a:spcAft>
          </a:pPr>
          <a:r>
            <a:rPr lang="en-US" sz="500" kern="1200" dirty="0" smtClean="0"/>
            <a:t>Value</a:t>
          </a:r>
          <a:endParaRPr lang="en-US" sz="500" kern="1200" dirty="0"/>
        </a:p>
      </dsp:txBody>
      <dsp:txXfrm>
        <a:off x="56754" y="76113"/>
        <a:ext cx="164449" cy="1522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57DD8-F26A-2546-9D8F-740CDD7D3BDF}" type="datetimeFigureOut">
              <a:rPr lang="en-US" smtClean="0"/>
              <a:t>6/4/15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27FED-6D7E-EE40-9C09-BEC60A293BB0}" type="slidenum">
              <a:rPr lang="en-US" smtClean="0"/>
              <a:t>‹#›</a:t>
            </a:fld>
            <a:endParaRPr lang="en-US"/>
          </a:p>
        </p:txBody>
      </p:sp>
    </p:spTree>
    <p:extLst>
      <p:ext uri="{BB962C8B-B14F-4D97-AF65-F5344CB8AC3E}">
        <p14:creationId xmlns:p14="http://schemas.microsoft.com/office/powerpoint/2010/main" val="35965443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50B34F8E-FF3F-435B-A519-24CB37F04C50}" type="slidenum">
              <a:rPr lang="en-US"/>
              <a:pPr eaLnBrk="1" hangingPunct="1"/>
              <a:t>4</a:t>
            </a:fld>
            <a:endParaRPr lang="en-US"/>
          </a:p>
        </p:txBody>
      </p:sp>
      <p:sp>
        <p:nvSpPr>
          <p:cNvPr id="68611" name="Rectangle 2"/>
          <p:cNvSpPr>
            <a:spLocks noGrp="1" noRot="1" noChangeAspect="1" noChangeArrowheads="1" noTextEdit="1"/>
          </p:cNvSpPr>
          <p:nvPr>
            <p:ph type="sldImg"/>
          </p:nvPr>
        </p:nvSpPr>
        <p:spPr>
          <a:xfrm>
            <a:off x="1147763" y="687388"/>
            <a:ext cx="4567237" cy="3427412"/>
          </a:xfrm>
          <a:ln/>
        </p:spPr>
      </p:sp>
      <p:sp>
        <p:nvSpPr>
          <p:cNvPr id="68612"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The Java Persistence Architecture </a:t>
            </a:r>
          </a:p>
          <a:p>
            <a:r>
              <a:rPr lang="fr-FR" sz="1200" b="0" kern="1200" dirty="0" smtClean="0">
                <a:solidFill>
                  <a:schemeClr val="tx1"/>
                </a:solidFill>
                <a:latin typeface="+mn-lt"/>
                <a:ea typeface="+mn-ea"/>
                <a:cs typeface="+mn-cs"/>
              </a:rPr>
              <a:t>Enterprise Java </a:t>
            </a:r>
            <a:r>
              <a:rPr lang="fr-FR" sz="1200" b="0" kern="1200" dirty="0" err="1" smtClean="0">
                <a:solidFill>
                  <a:schemeClr val="tx1"/>
                </a:solidFill>
                <a:latin typeface="+mn-lt"/>
                <a:ea typeface="+mn-ea"/>
                <a:cs typeface="+mn-cs"/>
              </a:rPr>
              <a:t>Beans</a:t>
            </a:r>
            <a:r>
              <a:rPr lang="fr-FR" sz="1200" b="0" kern="1200" dirty="0" smtClean="0">
                <a:solidFill>
                  <a:schemeClr val="tx1"/>
                </a:solidFill>
                <a:latin typeface="+mn-lt"/>
                <a:ea typeface="+mn-ea"/>
                <a:cs typeface="+mn-cs"/>
              </a:rPr>
              <a:t> (EJB) 3.0</a:t>
            </a:r>
            <a:endParaRPr lang="en-US" dirty="0"/>
          </a:p>
        </p:txBody>
      </p:sp>
      <p:sp>
        <p:nvSpPr>
          <p:cNvPr id="4" name="Slide Number Placeholder 3"/>
          <p:cNvSpPr>
            <a:spLocks noGrp="1"/>
          </p:cNvSpPr>
          <p:nvPr>
            <p:ph type="sldNum" sz="quarter" idx="10"/>
          </p:nvPr>
        </p:nvSpPr>
        <p:spPr/>
        <p:txBody>
          <a:bodyPr/>
          <a:lstStyle/>
          <a:p>
            <a:fld id="{F2C2887D-35A3-4074-9C91-906990E489E8}" type="slidenum">
              <a:rPr lang="en-US" smtClean="0"/>
              <a:pPr/>
              <a:t>55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analytical query systems such as Hive and Pig remain a high-latency </a:t>
            </a:r>
            <a:endParaRPr lang="en-US" dirty="0"/>
          </a:p>
        </p:txBody>
      </p:sp>
      <p:sp>
        <p:nvSpPr>
          <p:cNvPr id="4" name="Slide Number Placeholder 3"/>
          <p:cNvSpPr>
            <a:spLocks noGrp="1"/>
          </p:cNvSpPr>
          <p:nvPr>
            <p:ph type="sldNum" sz="quarter" idx="10"/>
          </p:nvPr>
        </p:nvSpPr>
        <p:spPr/>
        <p:txBody>
          <a:bodyPr/>
          <a:lstStyle/>
          <a:p>
            <a:fld id="{F2C2887D-35A3-4074-9C91-906990E489E8}" type="slidenum">
              <a:rPr lang="en-US" smtClean="0"/>
              <a:pPr/>
              <a:t>66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a:lstStyle/>
          <a:p>
            <a:fld id="{C0FB3BD3-0BDB-4A6B-89F2-5B5C627840FC}" type="slidenum">
              <a:rPr lang="en-US"/>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8EA2C603-DD5D-4963-8EF0-E3758BC126D5}" type="slidenum">
              <a:rPr lang="en-US"/>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a:lstStyle/>
          <a:p>
            <a:fld id="{38B05C2F-3390-404E-97B0-9D44CB02BD49}" type="slidenum">
              <a:rPr lang="en-US"/>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ln>
            <a:miter lim="800000"/>
            <a:headEnd/>
            <a:tailEnd/>
          </a:ln>
        </p:spPr>
        <p:txBody>
          <a:bodyPr/>
          <a:lstStyle/>
          <a:p>
            <a:fld id="{18C9786A-CDA4-488E-B4BF-F950495A3170}" type="slidenum">
              <a:rPr lang="en-US"/>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642B3D6D-11DE-4916-A237-142D3709C7CF}" type="slidenum">
              <a:rPr lang="en-US"/>
              <a:pPr/>
              <a:t>39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a:lstStyle/>
          <a:p>
            <a:fld id="{4740208B-B465-4284-89BD-371A031DA3A1}" type="slidenum">
              <a:rPr lang="en-US"/>
              <a:pPr/>
              <a:t>42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a:lstStyle/>
          <a:p>
            <a:fld id="{7FECFD04-B040-4091-9E5C-79867A1B1C0F}" type="slidenum">
              <a:rPr lang="en-US"/>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a:lstStyle/>
          <a:p>
            <a:fld id="{BD845947-9ECE-4148-BC33-29D2980DA774}" type="slidenum">
              <a:rPr lang="en-US"/>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BA505-E0C2-BE4F-A817-F6D487ED3ACE}" type="datetimeFigureOut">
              <a:rPr lang="en-US" smtClean="0"/>
              <a:t>6/4/15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233269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BA505-E0C2-BE4F-A817-F6D487ED3ACE}" type="datetimeFigureOut">
              <a:rPr lang="en-US" smtClean="0"/>
              <a:t>6/4/15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48305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BA505-E0C2-BE4F-A817-F6D487ED3ACE}" type="datetimeFigureOut">
              <a:rPr lang="en-US" smtClean="0"/>
              <a:t>6/4/15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162316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BA505-E0C2-BE4F-A817-F6D487ED3ACE}" type="datetimeFigureOut">
              <a:rPr lang="en-US" smtClean="0"/>
              <a:t>6/4/15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367910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BA505-E0C2-BE4F-A817-F6D487ED3ACE}" type="datetimeFigureOut">
              <a:rPr lang="en-US" smtClean="0"/>
              <a:t>6/4/15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219730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BA505-E0C2-BE4F-A817-F6D487ED3ACE}" type="datetimeFigureOut">
              <a:rPr lang="en-US" smtClean="0"/>
              <a:t>6/4/15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3937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BA505-E0C2-BE4F-A817-F6D487ED3ACE}" type="datetimeFigureOut">
              <a:rPr lang="en-US" smtClean="0"/>
              <a:t>6/4/15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36272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BA505-E0C2-BE4F-A817-F6D487ED3ACE}" type="datetimeFigureOut">
              <a:rPr lang="en-US" smtClean="0"/>
              <a:t>6/4/15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65152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BA505-E0C2-BE4F-A817-F6D487ED3ACE}" type="datetimeFigureOut">
              <a:rPr lang="en-US" smtClean="0"/>
              <a:t>6/4/15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69643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BA505-E0C2-BE4F-A817-F6D487ED3ACE}" type="datetimeFigureOut">
              <a:rPr lang="en-US" smtClean="0"/>
              <a:t>6/4/15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170332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BA505-E0C2-BE4F-A817-F6D487ED3ACE}" type="datetimeFigureOut">
              <a:rPr lang="en-US" smtClean="0"/>
              <a:t>6/4/15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DE1E-7FB7-9044-ABC1-EC6998794B80}" type="slidenum">
              <a:rPr lang="en-US" smtClean="0"/>
              <a:t>‹#›</a:t>
            </a:fld>
            <a:endParaRPr lang="en-US"/>
          </a:p>
        </p:txBody>
      </p:sp>
    </p:spTree>
    <p:extLst>
      <p:ext uri="{BB962C8B-B14F-4D97-AF65-F5344CB8AC3E}">
        <p14:creationId xmlns:p14="http://schemas.microsoft.com/office/powerpoint/2010/main" val="20749497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BA505-E0C2-BE4F-A817-F6D487ED3ACE}" type="datetimeFigureOut">
              <a:rPr lang="en-US" smtClean="0"/>
              <a:t>6/4/15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DE1E-7FB7-9044-ABC1-EC6998794B80}" type="slidenum">
              <a:rPr lang="en-US" smtClean="0"/>
              <a:t>‹#›</a:t>
            </a:fld>
            <a:endParaRPr lang="en-US"/>
          </a:p>
        </p:txBody>
      </p:sp>
    </p:spTree>
    <p:extLst>
      <p:ext uri="{BB962C8B-B14F-4D97-AF65-F5344CB8AC3E}">
        <p14:creationId xmlns:p14="http://schemas.microsoft.com/office/powerpoint/2010/main" val="2402731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4" Type="http://schemas.openxmlformats.org/officeDocument/2006/relationships/hyperlink" Target="http://en.wikipedia.org/wiki/Metadata" TargetMode="External"/><Relationship Id="rId5" Type="http://schemas.openxmlformats.org/officeDocument/2006/relationships/hyperlink" Target="http://en.wikipedia.org/wiki/Data_model" TargetMode="External"/><Relationship Id="rId1" Type="http://schemas.openxmlformats.org/officeDocument/2006/relationships/slideLayout" Target="../slideLayouts/slideLayout2.xml"/><Relationship Id="rId2" Type="http://schemas.openxmlformats.org/officeDocument/2006/relationships/hyperlink" Target="http://en.wikipedia.org/wiki/World_Wide_Web_Consortiu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datamanagement.techtarget.com/definition/data" TargetMode="External"/><Relationship Id="rId3" Type="http://schemas.openxmlformats.org/officeDocument/2006/relationships/hyperlink" Target="http://searchsqlserver.techtarget.com/definition/data-warehou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xen.com/Customers/Tipp24" TargetMode="External"/><Relationship Id="rId3" Type="http://schemas.openxmlformats.org/officeDocument/2006/relationships/hyperlink" Target="http://www.computerweekly.com/news/2240081830/KXEN-is-the-art-of-analyti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walmart.com/news-archive/2012/08/30/walmart-announces-new-search-engine-to-power-walmar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redpo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mputerweekly.com/news/2240177918/Twitter-plans-pay-by-tweet-syste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datamanagement.techtarget.com/feature/Big-data-systems-shine-light-on-neglected-dark-data" TargetMode="External"/><Relationship Id="rId3" Type="http://schemas.openxmlformats.org/officeDocument/2006/relationships/hyperlink" Target="http://www.merriam-webster.com/dictionary/subrog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image" Target="../media/image5.jpeg"/><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pecial-purpose_programming_language" TargetMode="External"/><Relationship Id="rId3" Type="http://schemas.openxmlformats.org/officeDocument/2006/relationships/hyperlink" Target="http://en.wikipedia.org/wiki/Relational_database_management_syste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Software_framework" TargetMode="External"/><Relationship Id="rId4" Type="http://schemas.openxmlformats.org/officeDocument/2006/relationships/hyperlink" Target="http://en.wikipedia.org/wiki/Commodity_hardware" TargetMode="External"/><Relationship Id="rId5" Type="http://schemas.openxmlformats.org/officeDocument/2006/relationships/hyperlink" Target="http://en.wikipedia.org/wiki/List_of_Apache_Software_Foundation_projects" TargetMode="External"/><Relationship Id="rId1" Type="http://schemas.openxmlformats.org/officeDocument/2006/relationships/slideLayout" Target="../slideLayouts/slideLayout2.xml"/><Relationship Id="rId2" Type="http://schemas.openxmlformats.org/officeDocument/2006/relationships/hyperlink" Target="http://en.wikipedia.org/wiki/Open_source" TargetMode="External"/></Relationships>
</file>

<file path=ppt/slides/_rels/slide54.xml.rels><?xml version="1.0" encoding="UTF-8" standalone="yes"?>
<Relationships xmlns="http://schemas.openxmlformats.org/package/2006/relationships"><Relationship Id="rId11" Type="http://schemas.openxmlformats.org/officeDocument/2006/relationships/hyperlink" Target="http://hadoop.apache.org/" TargetMode="External"/><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en.wikipedia.org/wiki/Software_developer" TargetMode="External"/><Relationship Id="rId3" Type="http://schemas.openxmlformats.org/officeDocument/2006/relationships/hyperlink" Target="http://en.wikipedia.org/wiki/Apache_Software_Foundation" TargetMode="External"/><Relationship Id="rId4" Type="http://schemas.openxmlformats.org/officeDocument/2006/relationships/hyperlink" Target="http://en.wikipedia.org/wiki/Java_(programming_language)" TargetMode="External"/><Relationship Id="rId5" Type="http://schemas.openxmlformats.org/officeDocument/2006/relationships/hyperlink" Target="http://en.wikipedia.org/wiki/Operating_system" TargetMode="External"/><Relationship Id="rId6" Type="http://schemas.openxmlformats.org/officeDocument/2006/relationships/hyperlink" Target="http://en.wikipedia.org/wiki/Cross-platform" TargetMode="External"/><Relationship Id="rId7" Type="http://schemas.openxmlformats.org/officeDocument/2006/relationships/hyperlink" Target="http://en.wikipedia.org/wiki/List_of_software_categories" TargetMode="External"/><Relationship Id="rId8" Type="http://schemas.openxmlformats.org/officeDocument/2006/relationships/hyperlink" Target="http://en.wikipedia.org/wiki/Distributed_file_system" TargetMode="External"/><Relationship Id="rId9" Type="http://schemas.openxmlformats.org/officeDocument/2006/relationships/hyperlink" Target="http://en.wikipedia.org/wiki/Software_license" TargetMode="External"/><Relationship Id="rId10" Type="http://schemas.openxmlformats.org/officeDocument/2006/relationships/hyperlink" Target="http://en.wikipedia.org/wiki/Apache_Licens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en.wikipedia.org/wiki/Input/output" TargetMode="External"/><Relationship Id="rId4" Type="http://schemas.openxmlformats.org/officeDocument/2006/relationships/hyperlink" Target="http://en.wikipedia.org/wiki/Output" TargetMode="External"/><Relationship Id="rId5" Type="http://schemas.openxmlformats.org/officeDocument/2006/relationships/hyperlink" Target="http://en.wikipedia.org/wiki/Low_latency_(capital_markets)" TargetMode="External"/><Relationship Id="rId6" Type="http://schemas.openxmlformats.org/officeDocument/2006/relationships/hyperlink" Target="http://en.wikipedia.org/wiki/Online_game" TargetMode="External"/><Relationship Id="rId7" Type="http://schemas.openxmlformats.org/officeDocument/2006/relationships/hyperlink" Target="http://en.wikipedia.org/wiki/VOIP" TargetMode="External"/><Relationship Id="rId1" Type="http://schemas.openxmlformats.org/officeDocument/2006/relationships/slideLayout" Target="../slideLayouts/slideLayout2.xml"/><Relationship Id="rId2" Type="http://schemas.openxmlformats.org/officeDocument/2006/relationships/hyperlink" Target="http://en.wikipedia.org/wiki/Access_tim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PRINCIPLES OF</a:t>
            </a:r>
            <a:br>
              <a:rPr lang="en-US" dirty="0"/>
            </a:br>
            <a:r>
              <a:rPr lang="en-US" dirty="0"/>
              <a:t>BIG DATA</a:t>
            </a:r>
            <a:br>
              <a:rPr lang="en-US" dirty="0"/>
            </a:br>
            <a:endParaRPr lang="en-US" dirty="0"/>
          </a:p>
        </p:txBody>
      </p:sp>
      <p:sp>
        <p:nvSpPr>
          <p:cNvPr id="3" name="Subtitle 2"/>
          <p:cNvSpPr>
            <a:spLocks noGrp="1"/>
          </p:cNvSpPr>
          <p:nvPr>
            <p:ph type="subTitle" idx="1"/>
          </p:nvPr>
        </p:nvSpPr>
        <p:spPr/>
        <p:txBody>
          <a:bodyPr/>
          <a:lstStyle/>
          <a:p>
            <a:r>
              <a:rPr lang="en-US" dirty="0" err="1" smtClean="0"/>
              <a:t>Shunpu</a:t>
            </a:r>
            <a:r>
              <a:rPr lang="en-US" smtClean="0"/>
              <a:t> Zhang</a:t>
            </a:r>
            <a:endParaRPr lang="en-US" dirty="0"/>
          </a:p>
        </p:txBody>
      </p:sp>
    </p:spTree>
    <p:extLst>
      <p:ext uri="{BB962C8B-B14F-4D97-AF65-F5344CB8AC3E}">
        <p14:creationId xmlns:p14="http://schemas.microsoft.com/office/powerpoint/2010/main" val="15645830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How big are the data?</a:t>
            </a:r>
          </a:p>
        </p:txBody>
      </p:sp>
      <p:sp>
        <p:nvSpPr>
          <p:cNvPr id="10243" name="Content Placeholder 2"/>
          <p:cNvSpPr>
            <a:spLocks noGrp="1"/>
          </p:cNvSpPr>
          <p:nvPr>
            <p:ph idx="1"/>
          </p:nvPr>
        </p:nvSpPr>
        <p:spPr>
          <a:xfrm>
            <a:off x="152400" y="1219200"/>
            <a:ext cx="8534400" cy="4525963"/>
          </a:xfrm>
        </p:spPr>
        <p:txBody>
          <a:bodyPr/>
          <a:lstStyle/>
          <a:p>
            <a:r>
              <a:rPr lang="en-US" sz="2800" dirty="0" smtClean="0"/>
              <a:t>Google processes 20 PB a day (2008)</a:t>
            </a:r>
          </a:p>
          <a:p>
            <a:r>
              <a:rPr lang="en-US" sz="2800" dirty="0" smtClean="0"/>
              <a:t>Wayback Machine has 3 PB + 100 TB/month (3/2009)</a:t>
            </a:r>
          </a:p>
          <a:p>
            <a:r>
              <a:rPr lang="en-US" sz="2800" dirty="0" smtClean="0"/>
              <a:t>Facebook has 2.5 PB of user data + 15 TB/day (4/2009) </a:t>
            </a:r>
          </a:p>
          <a:p>
            <a:r>
              <a:rPr lang="en-US" sz="2800" dirty="0" smtClean="0"/>
              <a:t>eBay has 6.5 PB of user data + 50 TB/day (5/2009)</a:t>
            </a:r>
          </a:p>
          <a:p>
            <a:r>
              <a:rPr lang="en-US" sz="2800" dirty="0" smtClean="0"/>
              <a:t>CERN’s Large </a:t>
            </a:r>
            <a:r>
              <a:rPr lang="en-US" sz="2800" dirty="0" err="1" smtClean="0"/>
              <a:t>Hydron</a:t>
            </a:r>
            <a:r>
              <a:rPr lang="en-US" sz="2800" dirty="0" smtClean="0"/>
              <a:t> Collider (LHC) generates 15 PB a year </a:t>
            </a:r>
          </a:p>
          <a:p>
            <a:endParaRPr lang="en-US" dirty="0" smtClean="0"/>
          </a:p>
          <a:p>
            <a:endParaRPr lang="en-US" dirty="0" smtClean="0"/>
          </a:p>
          <a:p>
            <a:endParaRPr lang="en-US" dirty="0" smtClean="0"/>
          </a:p>
          <a:p>
            <a:endParaRPr lang="en-US" dirty="0" smtClean="0"/>
          </a:p>
        </p:txBody>
      </p:sp>
      <p:pic>
        <p:nvPicPr>
          <p:cNvPr id="8196" name="Picture 5" descr="bill_gates_01.jpg"/>
          <p:cNvPicPr>
            <a:picLocks noChangeAspect="1"/>
          </p:cNvPicPr>
          <p:nvPr/>
        </p:nvPicPr>
        <p:blipFill>
          <a:blip r:embed="rId2" cstate="print"/>
          <a:srcRect/>
          <a:stretch>
            <a:fillRect/>
          </a:stretch>
        </p:blipFill>
        <p:spPr bwMode="auto">
          <a:xfrm>
            <a:off x="1905000" y="43434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5334000" y="4724400"/>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dirty="0">
                <a:solidFill>
                  <a:srgbClr val="FF0000"/>
                </a:solidFill>
              </a:rPr>
              <a:t>640K</a:t>
            </a:r>
            <a:r>
              <a:rPr lang="en-US" dirty="0"/>
              <a:t> </a:t>
            </a:r>
            <a:r>
              <a:rPr lang="en-US" dirty="0">
                <a:solidFill>
                  <a:schemeClr val="bg2"/>
                </a:solidFill>
              </a:rPr>
              <a:t>ought to be enough for anybody.</a:t>
            </a:r>
          </a:p>
        </p:txBody>
      </p:sp>
    </p:spTree>
    <p:extLst>
      <p:ext uri="{BB962C8B-B14F-4D97-AF65-F5344CB8AC3E}">
        <p14:creationId xmlns:p14="http://schemas.microsoft.com/office/powerpoint/2010/main" val="327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Definition - What does </a:t>
            </a:r>
            <a:r>
              <a:rPr lang="en-US" b="1" dirty="0" err="1" smtClean="0"/>
              <a:t>Petabyte</a:t>
            </a:r>
            <a:r>
              <a:rPr lang="en-US" b="1" dirty="0" smtClean="0"/>
              <a:t> (PB) mean?</a:t>
            </a:r>
            <a:endParaRPr lang="en-US" dirty="0"/>
          </a:p>
        </p:txBody>
      </p:sp>
      <p:sp>
        <p:nvSpPr>
          <p:cNvPr id="3" name="Content Placeholder 2"/>
          <p:cNvSpPr>
            <a:spLocks noGrp="1"/>
          </p:cNvSpPr>
          <p:nvPr>
            <p:ph idx="1"/>
          </p:nvPr>
        </p:nvSpPr>
        <p:spPr>
          <a:xfrm>
            <a:off x="457200" y="1676400"/>
            <a:ext cx="8229600" cy="4449763"/>
          </a:xfrm>
        </p:spPr>
        <p:txBody>
          <a:bodyPr/>
          <a:lstStyle/>
          <a:p>
            <a:pPr>
              <a:buNone/>
            </a:pPr>
            <a:r>
              <a:rPr lang="en-US" dirty="0" smtClean="0"/>
              <a:t> </a:t>
            </a:r>
            <a:endParaRPr lang="en-US" dirty="0"/>
          </a:p>
        </p:txBody>
      </p:sp>
      <p:sp>
        <p:nvSpPr>
          <p:cNvPr id="4" name="Rectangle 3"/>
          <p:cNvSpPr/>
          <p:nvPr/>
        </p:nvSpPr>
        <p:spPr>
          <a:xfrm>
            <a:off x="457200" y="1600200"/>
            <a:ext cx="8229600" cy="2062103"/>
          </a:xfrm>
          <a:prstGeom prst="rect">
            <a:avLst/>
          </a:prstGeom>
        </p:spPr>
        <p:txBody>
          <a:bodyPr wrap="square">
            <a:spAutoFit/>
          </a:bodyPr>
          <a:lstStyle/>
          <a:p>
            <a:r>
              <a:rPr lang="en-US" sz="3200" dirty="0" smtClean="0"/>
              <a:t>A </a:t>
            </a:r>
            <a:r>
              <a:rPr lang="en-US" sz="3200" dirty="0" err="1" smtClean="0"/>
              <a:t>petabyte</a:t>
            </a:r>
            <a:r>
              <a:rPr lang="en-US" sz="3200" dirty="0" smtClean="0"/>
              <a:t> (PB) is a unit of digital information storage used to denote the size of data. It is equivalent to 1,024 terabytes or 1,000,000,000,000,000 bytes.</a:t>
            </a:r>
            <a:endParaRPr lang="en-US" sz="3200" dirty="0"/>
          </a:p>
        </p:txBody>
      </p:sp>
    </p:spTree>
    <p:extLst>
      <p:ext uri="{BB962C8B-B14F-4D97-AF65-F5344CB8AC3E}">
        <p14:creationId xmlns:p14="http://schemas.microsoft.com/office/powerpoint/2010/main" val="5452767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solidFill>
              </a:rPr>
              <a:t>A big data example-The </a:t>
            </a:r>
            <a:r>
              <a:rPr lang="en-US" dirty="0" err="1">
                <a:solidFill>
                  <a:schemeClr val="tx1"/>
                </a:solidFill>
              </a:rPr>
              <a:t>Earthscope</a:t>
            </a:r>
            <a:endParaRPr lang="en-US" dirty="0"/>
          </a:p>
        </p:txBody>
      </p:sp>
      <p:sp>
        <p:nvSpPr>
          <p:cNvPr id="3" name="Content Placeholder 2"/>
          <p:cNvSpPr>
            <a:spLocks noGrp="1"/>
          </p:cNvSpPr>
          <p:nvPr>
            <p:ph idx="1"/>
          </p:nvPr>
        </p:nvSpPr>
        <p:spPr>
          <a:xfrm>
            <a:off x="76200" y="1447800"/>
            <a:ext cx="5410200" cy="4876800"/>
          </a:xfrm>
        </p:spPr>
        <p:txBody>
          <a:bodyPr rtlCol="0">
            <a:normAutofit fontScale="62500" lnSpcReduction="20000"/>
          </a:bodyPr>
          <a:lstStyle/>
          <a:p>
            <a:pPr marL="182880" indent="-182880" fontAlgn="auto">
              <a:spcAft>
                <a:spcPts val="0"/>
              </a:spcAft>
              <a:buFont typeface="Arial" pitchFamily="34" charset="0"/>
              <a:buChar char="•"/>
              <a:defRPr/>
            </a:pPr>
            <a:r>
              <a:rPr lang="en-US" sz="3700" dirty="0"/>
              <a:t>The </a:t>
            </a:r>
            <a:r>
              <a:rPr lang="en-US" sz="3700" dirty="0" err="1"/>
              <a:t>Earthscope</a:t>
            </a:r>
            <a:r>
              <a:rPr lang="en-US" sz="3700" dirty="0"/>
              <a:t> is the world's largest science project. </a:t>
            </a:r>
            <a:endParaRPr lang="en-US" sz="3700" dirty="0" smtClean="0"/>
          </a:p>
          <a:p>
            <a:pPr marL="182880" indent="-182880" fontAlgn="auto">
              <a:spcAft>
                <a:spcPts val="0"/>
              </a:spcAft>
              <a:buFont typeface="Arial" pitchFamily="34" charset="0"/>
              <a:buChar char="•"/>
              <a:defRPr/>
            </a:pPr>
            <a:r>
              <a:rPr lang="en-US" sz="3700" dirty="0" smtClean="0"/>
              <a:t>Designed </a:t>
            </a:r>
            <a:r>
              <a:rPr lang="en-US" sz="3700" dirty="0"/>
              <a:t>to track North America's geological evolution, this observatory records data over 3.8 million square miles, amassing 67 terabytes of data</a:t>
            </a:r>
            <a:r>
              <a:rPr lang="en-US" sz="3700" dirty="0" smtClean="0"/>
              <a:t>.</a:t>
            </a:r>
          </a:p>
          <a:p>
            <a:pPr marL="182880" indent="-182880" fontAlgn="auto">
              <a:spcAft>
                <a:spcPts val="0"/>
              </a:spcAft>
              <a:buFont typeface="Arial" pitchFamily="34" charset="0"/>
              <a:buChar char="•"/>
              <a:defRPr/>
            </a:pPr>
            <a:r>
              <a:rPr lang="en-US" sz="3700" dirty="0" smtClean="0"/>
              <a:t> </a:t>
            </a:r>
            <a:r>
              <a:rPr lang="en-US" sz="3700" dirty="0"/>
              <a:t>It analyzes seismic slips in the San Andreas fault, sure, but also the plume of magma underneath Yellowstone and much, much more. </a:t>
            </a:r>
            <a:endParaRPr lang="en-US" sz="3700" dirty="0" smtClean="0"/>
          </a:p>
          <a:p>
            <a:pPr marL="182880" indent="-182880" fontAlgn="auto">
              <a:spcAft>
                <a:spcPts val="0"/>
              </a:spcAft>
              <a:buFont typeface="Arial" pitchFamily="34" charset="0"/>
              <a:buChar char="•"/>
              <a:defRPr/>
            </a:pPr>
            <a:r>
              <a:rPr lang="en-US" sz="3700" dirty="0" smtClean="0"/>
              <a:t>(</a:t>
            </a:r>
            <a:r>
              <a:rPr lang="en-US" sz="3700" dirty="0"/>
              <a:t>http://www.msnbc.msn.com/id/44363598/ns/technology_and_science-future_of_technology/#.TmetOdQ--</a:t>
            </a:r>
            <a:r>
              <a:rPr lang="en-US" sz="3700" dirty="0" smtClean="0"/>
              <a:t>uI)</a:t>
            </a:r>
            <a:endParaRPr lang="en-US" sz="3700" dirty="0"/>
          </a:p>
          <a:p>
            <a:pPr marL="182880" indent="-182880" fontAlgn="auto">
              <a:spcAft>
                <a:spcPts val="0"/>
              </a:spcAft>
              <a:buFont typeface="Arial" pitchFamily="34" charset="0"/>
              <a:buChar char="•"/>
              <a:defRPr/>
            </a:pPr>
            <a:endParaRPr lang="en-US" dirty="0"/>
          </a:p>
        </p:txBody>
      </p:sp>
      <p:sp>
        <p:nvSpPr>
          <p:cNvPr id="19460" name="Rectangle 1"/>
          <p:cNvSpPr>
            <a:spLocks noChangeArrowheads="1"/>
          </p:cNvSpPr>
          <p:nvPr/>
        </p:nvSpPr>
        <p:spPr bwMode="auto">
          <a:xfrm>
            <a:off x="0" y="-323850"/>
            <a:ext cx="441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t>1. </a:t>
            </a:r>
          </a:p>
          <a:p>
            <a:pPr eaLnBrk="0" hangingPunct="0"/>
            <a:r>
              <a:rPr lang="en-US"/>
              <a:t>  </a:t>
            </a:r>
          </a:p>
        </p:txBody>
      </p:sp>
      <p:pic>
        <p:nvPicPr>
          <p:cNvPr id="19461" name="Picture 2" descr="http://msnbcmedia3.msn.com/j/MSNBC/Components/Photo/_new/110901-Pop1Photo-hmed-0235p.grid-4x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828800"/>
            <a:ext cx="29337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6632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of Data</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Relational Data (Tables/Transaction/Legacy Data)</a:t>
            </a:r>
          </a:p>
          <a:p>
            <a:r>
              <a:rPr lang="en-US" dirty="0" smtClean="0"/>
              <a:t>Text Data (Web)</a:t>
            </a:r>
          </a:p>
          <a:p>
            <a:r>
              <a:rPr lang="en-US" dirty="0" smtClean="0"/>
              <a:t>Semi-structured Data (XML) </a:t>
            </a:r>
          </a:p>
          <a:p>
            <a:r>
              <a:rPr lang="en-US" dirty="0" smtClean="0"/>
              <a:t>Graph Data</a:t>
            </a:r>
          </a:p>
          <a:p>
            <a:pPr lvl="1"/>
            <a:r>
              <a:rPr lang="en-US" dirty="0" smtClean="0"/>
              <a:t>Social Network, Semantic Web (RDF), … </a:t>
            </a:r>
          </a:p>
          <a:p>
            <a:pPr marL="457200" lvl="1" indent="0">
              <a:buNone/>
            </a:pPr>
            <a:r>
              <a:rPr lang="en-US" dirty="0" smtClean="0"/>
              <a:t>(The </a:t>
            </a:r>
            <a:r>
              <a:rPr lang="en-US" b="1" dirty="0" smtClean="0"/>
              <a:t>Resource Description Framework</a:t>
            </a:r>
            <a:r>
              <a:rPr lang="en-US" dirty="0" smtClean="0"/>
              <a:t> (</a:t>
            </a:r>
            <a:r>
              <a:rPr lang="en-US" b="1" dirty="0" smtClean="0"/>
              <a:t>RDF</a:t>
            </a:r>
            <a:r>
              <a:rPr lang="en-US" dirty="0" smtClean="0"/>
              <a:t>) is a family of </a:t>
            </a:r>
            <a:r>
              <a:rPr lang="en-US" dirty="0" smtClean="0">
                <a:hlinkClick r:id="rId2" tooltip="World Wide Web Consortium"/>
              </a:rPr>
              <a:t>World Wide Web Consortium</a:t>
            </a:r>
            <a:r>
              <a:rPr lang="en-US" dirty="0" smtClean="0"/>
              <a:t> (W3C) </a:t>
            </a:r>
            <a:r>
              <a:rPr lang="en-US" dirty="0" smtClean="0">
                <a:hlinkClick r:id="rId3" tooltip="Specification"/>
              </a:rPr>
              <a:t>specifications</a:t>
            </a:r>
            <a:r>
              <a:rPr lang="en-US" dirty="0" smtClean="0"/>
              <a:t>  originally designed as a </a:t>
            </a:r>
            <a:r>
              <a:rPr lang="en-US" dirty="0" smtClean="0">
                <a:hlinkClick r:id="rId4" tooltip="Metadata"/>
              </a:rPr>
              <a:t>metadata</a:t>
            </a:r>
            <a:r>
              <a:rPr lang="en-US" dirty="0" smtClean="0"/>
              <a:t> </a:t>
            </a:r>
            <a:r>
              <a:rPr lang="en-US" dirty="0" smtClean="0">
                <a:hlinkClick r:id="rId5" tooltip="Data model"/>
              </a:rPr>
              <a:t>data model</a:t>
            </a:r>
            <a:r>
              <a:rPr lang="en-US" dirty="0" smtClean="0"/>
              <a:t>. )</a:t>
            </a:r>
          </a:p>
          <a:p>
            <a:r>
              <a:rPr lang="en-US" dirty="0" smtClean="0"/>
              <a:t>Streaming Data </a:t>
            </a:r>
          </a:p>
          <a:p>
            <a:pPr lvl="1"/>
            <a:r>
              <a:rPr lang="en-US" dirty="0" smtClean="0"/>
              <a:t>You can only scan the data once</a:t>
            </a:r>
          </a:p>
          <a:p>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22427801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these data?</a:t>
            </a:r>
            <a:endParaRPr lang="en-US" dirty="0"/>
          </a:p>
        </p:txBody>
      </p:sp>
      <p:sp>
        <p:nvSpPr>
          <p:cNvPr id="3" name="Content Placeholder 2"/>
          <p:cNvSpPr>
            <a:spLocks noGrp="1"/>
          </p:cNvSpPr>
          <p:nvPr>
            <p:ph idx="1"/>
          </p:nvPr>
        </p:nvSpPr>
        <p:spPr/>
        <p:txBody>
          <a:bodyPr>
            <a:normAutofit lnSpcReduction="10000"/>
          </a:bodyPr>
          <a:lstStyle/>
          <a:p>
            <a:r>
              <a:rPr lang="en-US" dirty="0" smtClean="0"/>
              <a:t>Aggregation and Statistics </a:t>
            </a:r>
          </a:p>
          <a:p>
            <a:pPr lvl="1"/>
            <a:r>
              <a:rPr lang="en-US" dirty="0" smtClean="0"/>
              <a:t>Data warehouse and </a:t>
            </a:r>
            <a:r>
              <a:rPr lang="en-US" b="1" dirty="0" smtClean="0"/>
              <a:t>online analytical processing (</a:t>
            </a:r>
            <a:r>
              <a:rPr lang="en-US" dirty="0" smtClean="0"/>
              <a:t>OLAP)</a:t>
            </a:r>
          </a:p>
          <a:p>
            <a:r>
              <a:rPr lang="en-US" dirty="0" smtClean="0"/>
              <a:t>Indexing, Searching, and Querying</a:t>
            </a:r>
          </a:p>
          <a:p>
            <a:pPr lvl="1"/>
            <a:r>
              <a:rPr lang="en-US" dirty="0" smtClean="0"/>
              <a:t>Keyword based search </a:t>
            </a:r>
          </a:p>
          <a:p>
            <a:pPr lvl="1"/>
            <a:r>
              <a:rPr lang="en-US" dirty="0" smtClean="0"/>
              <a:t>Pattern matching (XML/RDF)</a:t>
            </a:r>
          </a:p>
          <a:p>
            <a:r>
              <a:rPr lang="en-US" dirty="0" smtClean="0"/>
              <a:t>Knowledge discovery</a:t>
            </a:r>
          </a:p>
          <a:p>
            <a:pPr lvl="1"/>
            <a:r>
              <a:rPr lang="en-US" dirty="0" smtClean="0"/>
              <a:t>Data Mining</a:t>
            </a:r>
          </a:p>
          <a:p>
            <a:pPr lvl="1"/>
            <a:r>
              <a:rPr lang="en-US" dirty="0" smtClean="0"/>
              <a:t>Statistical Modeling</a:t>
            </a:r>
          </a:p>
          <a:p>
            <a:pPr lvl="1"/>
            <a:endParaRPr lang="en-US" dirty="0" smtClean="0"/>
          </a:p>
          <a:p>
            <a:endParaRPr lang="en-US" dirty="0"/>
          </a:p>
        </p:txBody>
      </p:sp>
    </p:spTree>
    <p:extLst>
      <p:ext uri="{BB962C8B-B14F-4D97-AF65-F5344CB8AC3E}">
        <p14:creationId xmlns:p14="http://schemas.microsoft.com/office/powerpoint/2010/main" val="1565066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OLAP (online analytical processing) is computer processing that enables a user to easily and selectively extract and view </a:t>
            </a:r>
            <a:r>
              <a:rPr lang="en-US" dirty="0" smtClean="0">
                <a:hlinkClick r:id="rId2"/>
              </a:rPr>
              <a:t>data</a:t>
            </a:r>
            <a:r>
              <a:rPr lang="en-US" dirty="0" smtClean="0"/>
              <a:t> from different points of view.</a:t>
            </a:r>
          </a:p>
          <a:p>
            <a:r>
              <a:rPr lang="en-US" dirty="0" smtClean="0"/>
              <a:t>For example, a user can request that data be analyzed to display a spreadsheet showing all of a company's beach ball products sold in Florida in the month of July, compare revenue figures with those for the same products in September, and then see a comparison of other product sales in Florida in the same time period. </a:t>
            </a:r>
          </a:p>
          <a:p>
            <a:r>
              <a:rPr lang="en-US" dirty="0" smtClean="0"/>
              <a:t>An OLAP database does not need to be as large as a </a:t>
            </a:r>
            <a:r>
              <a:rPr lang="en-US" dirty="0" smtClean="0">
                <a:hlinkClick r:id="rId3"/>
              </a:rPr>
              <a:t>data warehouse</a:t>
            </a:r>
            <a:r>
              <a:rPr lang="en-US" dirty="0" smtClean="0"/>
              <a:t>, since not all transactional data is needed for trend analysis.</a:t>
            </a:r>
            <a:endParaRPr lang="en-US" dirty="0"/>
          </a:p>
        </p:txBody>
      </p:sp>
    </p:spTree>
    <p:extLst>
      <p:ext uri="{BB962C8B-B14F-4D97-AF65-F5344CB8AC3E}">
        <p14:creationId xmlns:p14="http://schemas.microsoft.com/office/powerpoint/2010/main" val="296895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eaLnBrk="1" hangingPunct="1">
              <a:defRPr/>
            </a:pPr>
            <a:r>
              <a:rPr lang="en-US" dirty="0"/>
              <a:t>Big Data Characteristics</a:t>
            </a:r>
            <a:endParaRPr lang="en-US" cap="all" dirty="0"/>
          </a:p>
        </p:txBody>
      </p:sp>
      <p:sp>
        <p:nvSpPr>
          <p:cNvPr id="9219" name="TextBox 4"/>
          <p:cNvSpPr txBox="1">
            <a:spLocks noChangeArrowheads="1"/>
          </p:cNvSpPr>
          <p:nvPr/>
        </p:nvSpPr>
        <p:spPr bwMode="auto">
          <a:xfrm>
            <a:off x="8686800" y="457200"/>
            <a:ext cx="304800" cy="461963"/>
          </a:xfrm>
          <a:prstGeom prst="rect">
            <a:avLst/>
          </a:prstGeom>
          <a:noFill/>
          <a:ln w="9525">
            <a:noFill/>
            <a:miter lim="800000"/>
            <a:headEnd/>
            <a:tailEnd/>
          </a:ln>
        </p:spPr>
        <p:txBody>
          <a:bodyPr>
            <a:spAutoFit/>
          </a:bodyPr>
          <a:lstStyle/>
          <a:p>
            <a:r>
              <a:rPr lang="en-US" sz="2400" b="1"/>
              <a:t>6</a:t>
            </a:r>
          </a:p>
        </p:txBody>
      </p:sp>
      <p:sp>
        <p:nvSpPr>
          <p:cNvPr id="9221" name="TextBox 6"/>
          <p:cNvSpPr txBox="1">
            <a:spLocks noChangeArrowheads="1"/>
          </p:cNvSpPr>
          <p:nvPr/>
        </p:nvSpPr>
        <p:spPr bwMode="auto">
          <a:xfrm>
            <a:off x="609600" y="1447800"/>
            <a:ext cx="6700425" cy="523220"/>
          </a:xfrm>
          <a:prstGeom prst="rect">
            <a:avLst/>
          </a:prstGeom>
          <a:noFill/>
          <a:ln w="9525">
            <a:noFill/>
            <a:miter lim="800000"/>
            <a:headEnd/>
            <a:tailEnd/>
          </a:ln>
        </p:spPr>
        <p:txBody>
          <a:bodyPr wrap="none">
            <a:spAutoFit/>
          </a:bodyPr>
          <a:lstStyle/>
          <a:p>
            <a:pPr algn="ctr"/>
            <a:r>
              <a:rPr lang="en-US" sz="2800" dirty="0"/>
              <a:t>-  What is big today maybe not big tomorrow</a:t>
            </a:r>
          </a:p>
        </p:txBody>
      </p:sp>
      <p:sp>
        <p:nvSpPr>
          <p:cNvPr id="9223" name="TextBox 35"/>
          <p:cNvSpPr txBox="1">
            <a:spLocks noChangeArrowheads="1"/>
          </p:cNvSpPr>
          <p:nvPr/>
        </p:nvSpPr>
        <p:spPr bwMode="auto">
          <a:xfrm>
            <a:off x="762000" y="1981200"/>
            <a:ext cx="7772400" cy="2585323"/>
          </a:xfrm>
          <a:prstGeom prst="rect">
            <a:avLst/>
          </a:prstGeom>
          <a:noFill/>
          <a:ln w="9525">
            <a:noFill/>
            <a:miter lim="800000"/>
            <a:headEnd/>
            <a:tailEnd/>
          </a:ln>
        </p:spPr>
        <p:txBody>
          <a:bodyPr wrap="square">
            <a:spAutoFit/>
          </a:bodyPr>
          <a:lstStyle/>
          <a:p>
            <a:pPr marL="285750" indent="-285750">
              <a:buFontTx/>
              <a:buChar char="-"/>
            </a:pPr>
            <a:r>
              <a:rPr lang="en-US" sz="2400" dirty="0"/>
              <a:t>Any data that can challenge our current technology in some manner can consider as Big Data </a:t>
            </a:r>
          </a:p>
          <a:p>
            <a:pPr marL="742950" lvl="1" indent="-285750">
              <a:buFontTx/>
              <a:buChar char="-"/>
            </a:pPr>
            <a:r>
              <a:rPr lang="en-US" sz="2400" dirty="0"/>
              <a:t>Volume</a:t>
            </a:r>
          </a:p>
          <a:p>
            <a:pPr marL="742950" lvl="1" indent="-285750">
              <a:buFontTx/>
              <a:buChar char="-"/>
            </a:pPr>
            <a:r>
              <a:rPr lang="en-US" sz="2400" dirty="0"/>
              <a:t>Communication</a:t>
            </a:r>
          </a:p>
          <a:p>
            <a:pPr marL="742950" lvl="1" indent="-285750">
              <a:buFontTx/>
              <a:buChar char="-"/>
            </a:pPr>
            <a:r>
              <a:rPr lang="en-US" sz="2400" dirty="0"/>
              <a:t>Speed of Generating</a:t>
            </a:r>
          </a:p>
          <a:p>
            <a:pPr marL="742950" lvl="1" indent="-285750">
              <a:buFontTx/>
              <a:buChar char="-"/>
            </a:pPr>
            <a:r>
              <a:rPr lang="en-US" sz="2400" dirty="0"/>
              <a:t>Meaningful Analysis</a:t>
            </a:r>
          </a:p>
          <a:p>
            <a:pPr marL="742950" lvl="1" indent="-285750">
              <a:buFontTx/>
              <a:buChar char="-"/>
            </a:pPr>
            <a:endParaRPr lang="en-US" dirty="0"/>
          </a:p>
        </p:txBody>
      </p:sp>
    </p:spTree>
    <p:extLst>
      <p:ext uri="{BB962C8B-B14F-4D97-AF65-F5344CB8AC3E}">
        <p14:creationId xmlns:p14="http://schemas.microsoft.com/office/powerpoint/2010/main" val="35717261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bwMode="white">
          <a:prstGeom prst="rect">
            <a:avLst/>
          </a:prstGeom>
          <a:noFill/>
          <a:ln w="9525">
            <a:noFill/>
            <a:miter lim="800000"/>
            <a:headEnd/>
            <a:tailEnd/>
          </a:ln>
          <a:effectLst/>
        </p:spPr>
        <p:txBody>
          <a:bodyPr anchor="ctr"/>
          <a:lstStyle/>
          <a:p>
            <a:pPr>
              <a:defRPr/>
            </a:pPr>
            <a:r>
              <a:rPr lang="en-CA" sz="3200" kern="0" dirty="0">
                <a:latin typeface="Arial" charset="0"/>
                <a:cs typeface="+mn-cs"/>
              </a:rPr>
              <a:t>Big Data Vectors (3Vs)</a:t>
            </a:r>
            <a:endParaRPr lang="en-CA" sz="3200" kern="0" dirty="0">
              <a:latin typeface="+mj-lt"/>
              <a:ea typeface="+mj-ea"/>
              <a:cs typeface="+mj-cs"/>
            </a:endParaRPr>
          </a:p>
        </p:txBody>
      </p:sp>
      <p:sp>
        <p:nvSpPr>
          <p:cNvPr id="5" name="TextBox 1"/>
          <p:cNvSpPr txBox="1">
            <a:spLocks noGrp="1" noChangeArrowheads="1"/>
          </p:cNvSpPr>
          <p:nvPr>
            <p:ph idx="1"/>
          </p:nvPr>
        </p:nvSpPr>
        <p:spPr bwMode="auto">
          <a:xfrm>
            <a:off x="457200" y="1600200"/>
            <a:ext cx="8229600" cy="2554545"/>
          </a:xfrm>
          <a:prstGeom prst="rect">
            <a:avLst/>
          </a:prstGeom>
          <a:noFill/>
          <a:ln w="9525">
            <a:noFill/>
            <a:miter lim="800000"/>
            <a:headEnd/>
            <a:tailEnd/>
          </a:ln>
        </p:spPr>
        <p:txBody>
          <a:bodyPr>
            <a:spAutoFit/>
          </a:bodyPr>
          <a:lstStyle/>
          <a:p>
            <a:r>
              <a:rPr lang="en-US" dirty="0"/>
              <a:t>"Big Data are </a:t>
            </a:r>
            <a:r>
              <a:rPr lang="en-US" dirty="0">
                <a:solidFill>
                  <a:srgbClr val="C00000"/>
                </a:solidFill>
              </a:rPr>
              <a:t>high-volume</a:t>
            </a:r>
            <a:r>
              <a:rPr lang="en-US" dirty="0"/>
              <a:t>, </a:t>
            </a:r>
            <a:r>
              <a:rPr lang="en-US" dirty="0">
                <a:solidFill>
                  <a:srgbClr val="C00000"/>
                </a:solidFill>
              </a:rPr>
              <a:t>high-velocity</a:t>
            </a:r>
            <a:r>
              <a:rPr lang="en-US" dirty="0"/>
              <a:t>, and/or </a:t>
            </a:r>
            <a:r>
              <a:rPr lang="en-US" dirty="0">
                <a:solidFill>
                  <a:srgbClr val="C00000"/>
                </a:solidFill>
              </a:rPr>
              <a:t>high-variety</a:t>
            </a:r>
            <a:r>
              <a:rPr lang="en-US" dirty="0"/>
              <a:t> information assets that require new forms of processing to enable enhanced decision making, insight discovery and process </a:t>
            </a:r>
            <a:r>
              <a:rPr lang="en-US" dirty="0" smtClean="0"/>
              <a:t>optimization” Gartner </a:t>
            </a:r>
            <a:r>
              <a:rPr lang="en-US" dirty="0"/>
              <a:t>2012</a:t>
            </a:r>
          </a:p>
        </p:txBody>
      </p:sp>
    </p:spTree>
    <p:extLst>
      <p:ext uri="{BB962C8B-B14F-4D97-AF65-F5344CB8AC3E}">
        <p14:creationId xmlns:p14="http://schemas.microsoft.com/office/powerpoint/2010/main" val="12301087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recently,</a:t>
            </a:r>
            <a:endParaRPr lang="en-US" dirty="0"/>
          </a:p>
        </p:txBody>
      </p:sp>
      <p:sp>
        <p:nvSpPr>
          <p:cNvPr id="3" name="Content Placeholder 2"/>
          <p:cNvSpPr>
            <a:spLocks noGrp="1"/>
          </p:cNvSpPr>
          <p:nvPr>
            <p:ph idx="1"/>
          </p:nvPr>
        </p:nvSpPr>
        <p:spPr/>
        <p:txBody>
          <a:bodyPr/>
          <a:lstStyle/>
          <a:p>
            <a:r>
              <a:rPr lang="en-US" dirty="0" smtClean="0"/>
              <a:t>Veracity (or value) has been added as another characteristic of big data-4Vs</a:t>
            </a:r>
            <a:endParaRPr lang="en-US" dirty="0"/>
          </a:p>
        </p:txBody>
      </p:sp>
    </p:spTree>
    <p:extLst>
      <p:ext uri="{BB962C8B-B14F-4D97-AF65-F5344CB8AC3E}">
        <p14:creationId xmlns:p14="http://schemas.microsoft.com/office/powerpoint/2010/main" val="29096581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4Vs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96492" y="1521839"/>
            <a:ext cx="8014107" cy="4408267"/>
          </a:xfrm>
          <a:prstGeom prst="rect">
            <a:avLst/>
          </a:prstGeom>
          <a:noFill/>
          <a:ln w="9525">
            <a:noFill/>
            <a:miter lim="800000"/>
            <a:headEnd/>
            <a:tailEnd/>
          </a:ln>
        </p:spPr>
      </p:pic>
      <p:graphicFrame>
        <p:nvGraphicFramePr>
          <p:cNvPr id="5" name="Diagram 4"/>
          <p:cNvGraphicFramePr/>
          <p:nvPr/>
        </p:nvGraphicFramePr>
        <p:xfrm>
          <a:off x="228600" y="5029200"/>
          <a:ext cx="685800"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4495800"/>
            <a:ext cx="914400" cy="461665"/>
          </a:xfrm>
          <a:prstGeom prst="rect">
            <a:avLst/>
          </a:prstGeom>
          <a:noFill/>
        </p:spPr>
        <p:txBody>
          <a:bodyPr wrap="square" rtlCol="0">
            <a:spAutoFit/>
          </a:bodyPr>
          <a:lstStyle/>
          <a:p>
            <a:r>
              <a:rPr lang="en-US" sz="2400" b="1" dirty="0" smtClean="0"/>
              <a:t>Value</a:t>
            </a:r>
            <a:endParaRPr lang="en-US" sz="2400" b="1" dirty="0"/>
          </a:p>
        </p:txBody>
      </p:sp>
    </p:spTree>
    <p:extLst>
      <p:ext uri="{BB962C8B-B14F-4D97-AF65-F5344CB8AC3E}">
        <p14:creationId xmlns:p14="http://schemas.microsoft.com/office/powerpoint/2010/main" val="11971443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Age of Big Data</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a:t>Data is a new class of economic </a:t>
            </a:r>
            <a:r>
              <a:rPr lang="en-US" dirty="0" smtClean="0"/>
              <a:t>asset, like </a:t>
            </a:r>
            <a:r>
              <a:rPr lang="en-US" dirty="0"/>
              <a:t>currency and gold.”</a:t>
            </a:r>
          </a:p>
          <a:p>
            <a:r>
              <a:rPr lang="en-US" i="1" dirty="0"/>
              <a:t>Source: World Economic Forum 2012</a:t>
            </a:r>
            <a:endParaRPr lang="en-US" dirty="0"/>
          </a:p>
        </p:txBody>
      </p:sp>
    </p:spTree>
    <p:extLst>
      <p:ext uri="{BB962C8B-B14F-4D97-AF65-F5344CB8AC3E}">
        <p14:creationId xmlns:p14="http://schemas.microsoft.com/office/powerpoint/2010/main" val="7112512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SAS, two additional dimensions when thinking about big data:</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Variability.</a:t>
            </a:r>
            <a:r>
              <a:rPr lang="en-US" dirty="0" smtClean="0"/>
              <a:t> In addition to the increasing velocities and varieties of data, data flows can be highly inconsistent with periodic peaks. Is something trending in social media? Daily, seasonal and event-triggered peak data loads can be challenging to manage. Even more so with unstructured data involved.</a:t>
            </a:r>
          </a:p>
          <a:p>
            <a:pPr>
              <a:buNone/>
            </a:pPr>
            <a:endParaRPr lang="en-US" dirty="0" smtClean="0"/>
          </a:p>
          <a:p>
            <a:r>
              <a:rPr lang="en-US" b="1" dirty="0" smtClean="0"/>
              <a:t>Complexity.</a:t>
            </a:r>
            <a:r>
              <a:rPr lang="en-US" dirty="0" smtClean="0"/>
              <a:t> Today's data comes from multiple sources. And it is still an undertaking to link, match, cleanse and transform data across systems. However, it is necessary to connect and correlate relationships, hierarchies and multiple data linkages or your data can quickly spiral out of control.</a:t>
            </a:r>
          </a:p>
          <a:p>
            <a:endParaRPr lang="en-US" dirty="0"/>
          </a:p>
        </p:txBody>
      </p:sp>
    </p:spTree>
    <p:extLst>
      <p:ext uri="{BB962C8B-B14F-4D97-AF65-F5344CB8AC3E}">
        <p14:creationId xmlns:p14="http://schemas.microsoft.com/office/powerpoint/2010/main" val="178282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eaLnBrk="1" hangingPunct="1">
              <a:defRPr/>
            </a:pPr>
            <a:r>
              <a:rPr lang="en-US" dirty="0" smtClean="0"/>
              <a:t>Importance of Big Data</a:t>
            </a:r>
            <a:endParaRPr lang="en-US" cap="all" dirty="0"/>
          </a:p>
        </p:txBody>
      </p:sp>
      <p:sp>
        <p:nvSpPr>
          <p:cNvPr id="12291" name="TextBox 4"/>
          <p:cNvSpPr txBox="1">
            <a:spLocks noChangeArrowheads="1"/>
          </p:cNvSpPr>
          <p:nvPr/>
        </p:nvSpPr>
        <p:spPr bwMode="auto">
          <a:xfrm>
            <a:off x="8686800" y="457200"/>
            <a:ext cx="304800" cy="461963"/>
          </a:xfrm>
          <a:prstGeom prst="rect">
            <a:avLst/>
          </a:prstGeom>
          <a:noFill/>
          <a:ln w="9525">
            <a:noFill/>
            <a:miter lim="800000"/>
            <a:headEnd/>
            <a:tailEnd/>
          </a:ln>
        </p:spPr>
        <p:txBody>
          <a:bodyPr>
            <a:spAutoFit/>
          </a:bodyPr>
          <a:lstStyle/>
          <a:p>
            <a:r>
              <a:rPr lang="en-CA" sz="2400" b="1"/>
              <a:t>9</a:t>
            </a:r>
            <a:endParaRPr lang="en-US" sz="2400" b="1"/>
          </a:p>
        </p:txBody>
      </p:sp>
      <p:sp>
        <p:nvSpPr>
          <p:cNvPr id="7" name="TextBox 6"/>
          <p:cNvSpPr txBox="1"/>
          <p:nvPr/>
        </p:nvSpPr>
        <p:spPr>
          <a:xfrm>
            <a:off x="111125" y="1219200"/>
            <a:ext cx="8575675" cy="5078413"/>
          </a:xfrm>
          <a:prstGeom prst="rect">
            <a:avLst/>
          </a:prstGeom>
          <a:noFill/>
        </p:spPr>
        <p:txBody>
          <a:bodyPr wrap="none">
            <a:spAutoFit/>
          </a:bodyPr>
          <a:lstStyle/>
          <a:p>
            <a:pPr marL="285750" indent="-285750">
              <a:buFontTx/>
              <a:buChar char="-"/>
              <a:defRPr/>
            </a:pPr>
            <a:r>
              <a:rPr lang="en-US" dirty="0">
                <a:latin typeface="Arial" charset="0"/>
                <a:cs typeface="+mn-cs"/>
              </a:rPr>
              <a:t>Government</a:t>
            </a:r>
          </a:p>
          <a:p>
            <a:pPr>
              <a:defRPr/>
            </a:pPr>
            <a:r>
              <a:rPr lang="en-US" dirty="0">
                <a:latin typeface="Arial" charset="0"/>
                <a:cs typeface="+mn-cs"/>
              </a:rPr>
              <a:t>	In 2012, the Obama administration announced the Big Data Research </a:t>
            </a:r>
          </a:p>
          <a:p>
            <a:pPr>
              <a:defRPr/>
            </a:pPr>
            <a:r>
              <a:rPr lang="en-US" dirty="0">
                <a:latin typeface="Arial" charset="0"/>
                <a:cs typeface="+mn-cs"/>
              </a:rPr>
              <a:t>	and Development Initiative</a:t>
            </a:r>
          </a:p>
          <a:p>
            <a:pPr>
              <a:defRPr/>
            </a:pPr>
            <a:r>
              <a:rPr lang="en-US" dirty="0">
                <a:latin typeface="Arial" charset="0"/>
                <a:cs typeface="+mn-cs"/>
              </a:rPr>
              <a:t>	84 different big data programs spread across six departments</a:t>
            </a:r>
          </a:p>
          <a:p>
            <a:pPr marL="285750" indent="-285750">
              <a:buFontTx/>
              <a:buChar char="-"/>
              <a:defRPr/>
            </a:pPr>
            <a:r>
              <a:rPr lang="en-US" dirty="0">
                <a:latin typeface="Arial" charset="0"/>
                <a:cs typeface="+mn-cs"/>
              </a:rPr>
              <a:t>Private Sector</a:t>
            </a:r>
          </a:p>
          <a:p>
            <a:pPr>
              <a:defRPr/>
            </a:pPr>
            <a:r>
              <a:rPr lang="en-US" dirty="0">
                <a:latin typeface="Arial" charset="0"/>
                <a:cs typeface="+mn-cs"/>
              </a:rPr>
              <a:t>	- </a:t>
            </a:r>
            <a:r>
              <a:rPr lang="en-US" dirty="0" err="1">
                <a:latin typeface="Arial" charset="0"/>
                <a:cs typeface="+mn-cs"/>
              </a:rPr>
              <a:t>Walmart</a:t>
            </a:r>
            <a:r>
              <a:rPr lang="en-US" dirty="0">
                <a:latin typeface="Arial" charset="0"/>
                <a:cs typeface="+mn-cs"/>
              </a:rPr>
              <a:t> handles more than 1 million customer transactions every hour, </a:t>
            </a:r>
          </a:p>
          <a:p>
            <a:pPr>
              <a:defRPr/>
            </a:pPr>
            <a:r>
              <a:rPr lang="en-US" dirty="0">
                <a:latin typeface="Arial" charset="0"/>
                <a:cs typeface="+mn-cs"/>
              </a:rPr>
              <a:t>	which is imported into databases estimated to contain more than</a:t>
            </a:r>
          </a:p>
          <a:p>
            <a:pPr>
              <a:defRPr/>
            </a:pPr>
            <a:r>
              <a:rPr lang="en-US" dirty="0">
                <a:latin typeface="Arial" charset="0"/>
                <a:cs typeface="+mn-cs"/>
              </a:rPr>
              <a:t>	 2.5 petabytes of data</a:t>
            </a:r>
          </a:p>
          <a:p>
            <a:pPr>
              <a:defRPr/>
            </a:pPr>
            <a:r>
              <a:rPr lang="en-US" dirty="0">
                <a:latin typeface="Arial" charset="0"/>
                <a:cs typeface="+mn-cs"/>
              </a:rPr>
              <a:t>	- Facebook handles 40 billion photos from its user base.</a:t>
            </a:r>
          </a:p>
          <a:p>
            <a:pPr>
              <a:defRPr/>
            </a:pPr>
            <a:r>
              <a:rPr lang="en-US" dirty="0">
                <a:latin typeface="Arial" charset="0"/>
                <a:cs typeface="+mn-cs"/>
              </a:rPr>
              <a:t>	- Falcon Credit Card Fraud Detection System protects 2.1 billion active </a:t>
            </a:r>
          </a:p>
          <a:p>
            <a:pPr>
              <a:defRPr/>
            </a:pPr>
            <a:r>
              <a:rPr lang="en-US" dirty="0">
                <a:latin typeface="Arial" charset="0"/>
                <a:cs typeface="+mn-cs"/>
              </a:rPr>
              <a:t>	accounts world-wide</a:t>
            </a:r>
          </a:p>
          <a:p>
            <a:pPr marL="285750" indent="-285750">
              <a:buFontTx/>
              <a:buChar char="-"/>
              <a:defRPr/>
            </a:pPr>
            <a:r>
              <a:rPr lang="en-US" dirty="0">
                <a:latin typeface="Arial" charset="0"/>
                <a:cs typeface="+mn-cs"/>
              </a:rPr>
              <a:t>Science</a:t>
            </a:r>
          </a:p>
          <a:p>
            <a:pPr>
              <a:defRPr/>
            </a:pPr>
            <a:r>
              <a:rPr lang="en-US" dirty="0">
                <a:latin typeface="Arial" charset="0"/>
                <a:cs typeface="+mn-cs"/>
              </a:rPr>
              <a:t>	- Large Synoptic Survey Telescope will generate</a:t>
            </a:r>
          </a:p>
          <a:p>
            <a:pPr>
              <a:defRPr/>
            </a:pPr>
            <a:r>
              <a:rPr lang="en-US" dirty="0">
                <a:latin typeface="Arial" charset="0"/>
                <a:cs typeface="+mn-cs"/>
              </a:rPr>
              <a:t>	 140 Terabyte of data every 5 days.</a:t>
            </a:r>
          </a:p>
          <a:p>
            <a:pPr>
              <a:defRPr/>
            </a:pPr>
            <a:r>
              <a:rPr lang="en-US" dirty="0">
                <a:latin typeface="Arial" charset="0"/>
                <a:cs typeface="+mn-cs"/>
              </a:rPr>
              <a:t>	- Large </a:t>
            </a:r>
            <a:r>
              <a:rPr lang="en-US" dirty="0" err="1">
                <a:latin typeface="Arial" charset="0"/>
                <a:cs typeface="+mn-cs"/>
              </a:rPr>
              <a:t>Hardon</a:t>
            </a:r>
            <a:r>
              <a:rPr lang="en-US" dirty="0">
                <a:latin typeface="Arial" charset="0"/>
                <a:cs typeface="+mn-cs"/>
              </a:rPr>
              <a:t> </a:t>
            </a:r>
            <a:r>
              <a:rPr lang="en-US" dirty="0" err="1">
                <a:latin typeface="Arial" charset="0"/>
                <a:cs typeface="+mn-cs"/>
              </a:rPr>
              <a:t>Colider</a:t>
            </a:r>
            <a:r>
              <a:rPr lang="en-US" dirty="0">
                <a:latin typeface="Arial" charset="0"/>
                <a:cs typeface="+mn-cs"/>
              </a:rPr>
              <a:t> 13 Petabyte data produced in 2010</a:t>
            </a:r>
          </a:p>
          <a:p>
            <a:pPr>
              <a:defRPr/>
            </a:pPr>
            <a:r>
              <a:rPr lang="en-US" dirty="0">
                <a:latin typeface="Arial" charset="0"/>
                <a:cs typeface="+mn-cs"/>
              </a:rPr>
              <a:t>	- Medical computation like decoding human Genome</a:t>
            </a:r>
          </a:p>
          <a:p>
            <a:pPr>
              <a:defRPr/>
            </a:pPr>
            <a:r>
              <a:rPr lang="en-US" dirty="0">
                <a:latin typeface="Arial" charset="0"/>
                <a:cs typeface="+mn-cs"/>
              </a:rPr>
              <a:t>	- Social science revolution</a:t>
            </a:r>
          </a:p>
          <a:p>
            <a:pPr>
              <a:defRPr/>
            </a:pPr>
            <a:r>
              <a:rPr lang="en-US" dirty="0">
                <a:latin typeface="Arial" charset="0"/>
                <a:cs typeface="+mn-cs"/>
              </a:rPr>
              <a:t>	- New way of science (Microscope example)</a:t>
            </a:r>
          </a:p>
        </p:txBody>
      </p:sp>
      <p:pic>
        <p:nvPicPr>
          <p:cNvPr id="12293" name="Picture 4" descr="C:\Users\roya\Pictures\Microsoft Clip Organizer\j0196538.wmf"/>
          <p:cNvPicPr>
            <a:picLocks noChangeAspect="1" noChangeArrowheads="1"/>
          </p:cNvPicPr>
          <p:nvPr/>
        </p:nvPicPr>
        <p:blipFill>
          <a:blip r:embed="rId3" cstate="print"/>
          <a:srcRect/>
          <a:stretch>
            <a:fillRect/>
          </a:stretch>
        </p:blipFill>
        <p:spPr bwMode="auto">
          <a:xfrm>
            <a:off x="7391400" y="4876800"/>
            <a:ext cx="914400" cy="1022350"/>
          </a:xfrm>
          <a:prstGeom prst="rect">
            <a:avLst/>
          </a:prstGeom>
          <a:noFill/>
          <a:ln w="9525">
            <a:noFill/>
            <a:miter lim="800000"/>
            <a:headEnd/>
            <a:tailEnd/>
          </a:ln>
        </p:spPr>
      </p:pic>
    </p:spTree>
    <p:extLst>
      <p:ext uri="{BB962C8B-B14F-4D97-AF65-F5344CB8AC3E}">
        <p14:creationId xmlns:p14="http://schemas.microsoft.com/office/powerpoint/2010/main" val="22824811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mtClean="0"/>
              <a:t>Importance of Big Data</a:t>
            </a:r>
          </a:p>
        </p:txBody>
      </p:sp>
      <p:sp>
        <p:nvSpPr>
          <p:cNvPr id="3" name="Content Placeholder 2"/>
          <p:cNvSpPr>
            <a:spLocks noGrp="1"/>
          </p:cNvSpPr>
          <p:nvPr>
            <p:ph idx="1"/>
          </p:nvPr>
        </p:nvSpPr>
        <p:spPr>
          <a:xfrm>
            <a:off x="457200" y="1066800"/>
            <a:ext cx="8229600" cy="2514600"/>
          </a:xfrm>
        </p:spPr>
        <p:txBody>
          <a:bodyPr/>
          <a:lstStyle/>
          <a:p>
            <a:pPr eaLnBrk="1" hangingPunct="1">
              <a:defRPr/>
            </a:pPr>
            <a:r>
              <a:rPr lang="en-US" dirty="0" smtClean="0"/>
              <a:t>Job</a:t>
            </a:r>
          </a:p>
          <a:p>
            <a:pPr eaLnBrk="1" hangingPunct="1">
              <a:buFontTx/>
              <a:buChar char="-"/>
              <a:defRPr/>
            </a:pPr>
            <a:r>
              <a:rPr lang="en-US" sz="1800" dirty="0" smtClean="0"/>
              <a:t>The </a:t>
            </a:r>
            <a:r>
              <a:rPr lang="en-US" sz="1800" dirty="0"/>
              <a:t>U.S. could face a shortage by 2018 of 140,000 to 190,000 people with "deep analytical talent" and of 1.5 million people capable of analyzing data in ways that enable business decisions</a:t>
            </a:r>
            <a:r>
              <a:rPr lang="en-US" sz="1800" dirty="0" smtClean="0"/>
              <a:t>. (McKinsey </a:t>
            </a:r>
            <a:r>
              <a:rPr lang="en-US" sz="1800" dirty="0"/>
              <a:t>&amp; </a:t>
            </a:r>
            <a:r>
              <a:rPr lang="en-US" sz="1800" dirty="0" smtClean="0"/>
              <a:t>Co</a:t>
            </a:r>
            <a:r>
              <a:rPr lang="en-US" sz="1800" dirty="0"/>
              <a:t>)</a:t>
            </a:r>
            <a:endParaRPr lang="en-US" sz="1800" dirty="0" smtClean="0"/>
          </a:p>
          <a:p>
            <a:pPr eaLnBrk="1" hangingPunct="1">
              <a:buFontTx/>
              <a:buChar char="-"/>
              <a:defRPr/>
            </a:pPr>
            <a:r>
              <a:rPr lang="en-US" sz="1800" dirty="0" smtClean="0"/>
              <a:t>Big Data </a:t>
            </a:r>
            <a:r>
              <a:rPr lang="en-US" sz="1800" dirty="0"/>
              <a:t>industry </a:t>
            </a:r>
            <a:r>
              <a:rPr lang="en-US" sz="1800" dirty="0" smtClean="0"/>
              <a:t>is </a:t>
            </a:r>
            <a:r>
              <a:rPr lang="en-US" sz="1800" dirty="0"/>
              <a:t>worth more than $100 </a:t>
            </a:r>
            <a:r>
              <a:rPr lang="en-US" sz="1800" dirty="0" smtClean="0"/>
              <a:t>billion</a:t>
            </a:r>
          </a:p>
          <a:p>
            <a:pPr marL="0" indent="0" eaLnBrk="1" hangingPunct="1">
              <a:buFont typeface="Wingdings" pitchFamily="2" charset="2"/>
              <a:buNone/>
              <a:defRPr/>
            </a:pPr>
            <a:r>
              <a:rPr lang="en-US" sz="1800" dirty="0" smtClean="0"/>
              <a:t>       Growing </a:t>
            </a:r>
            <a:r>
              <a:rPr lang="en-US" sz="1800" dirty="0"/>
              <a:t>at almost 10% a year (</a:t>
            </a:r>
            <a:r>
              <a:rPr lang="en-US" sz="1800" dirty="0" smtClean="0"/>
              <a:t>roughly </a:t>
            </a:r>
            <a:r>
              <a:rPr lang="en-US" sz="1800" dirty="0"/>
              <a:t>twice as </a:t>
            </a:r>
            <a:r>
              <a:rPr lang="en-US" sz="1800" dirty="0" smtClean="0"/>
              <a:t>fast</a:t>
            </a:r>
            <a:r>
              <a:rPr lang="en-US" sz="1800" dirty="0"/>
              <a:t> </a:t>
            </a:r>
            <a:r>
              <a:rPr lang="en-US" sz="1800" dirty="0" smtClean="0"/>
              <a:t>as </a:t>
            </a:r>
            <a:r>
              <a:rPr lang="en-US" sz="1800" dirty="0"/>
              <a:t>the software </a:t>
            </a:r>
            <a:r>
              <a:rPr lang="en-US" sz="1800" dirty="0" smtClean="0"/>
              <a:t>business)</a:t>
            </a:r>
            <a:endParaRPr lang="en-US" sz="1800" dirty="0"/>
          </a:p>
        </p:txBody>
      </p:sp>
      <p:sp>
        <p:nvSpPr>
          <p:cNvPr id="13316" name="TextBox 3"/>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10</a:t>
            </a:r>
            <a:endParaRPr lang="en-US" sz="2400" b="1"/>
          </a:p>
        </p:txBody>
      </p:sp>
      <p:sp>
        <p:nvSpPr>
          <p:cNvPr id="13317" name="Content Placeholder 2"/>
          <p:cNvSpPr txBox="1">
            <a:spLocks/>
          </p:cNvSpPr>
          <p:nvPr/>
        </p:nvSpPr>
        <p:spPr bwMode="auto">
          <a:xfrm>
            <a:off x="609600" y="3429000"/>
            <a:ext cx="8229600" cy="2514600"/>
          </a:xfrm>
          <a:prstGeom prst="rect">
            <a:avLst/>
          </a:prstGeom>
          <a:noFill/>
          <a:ln w="9525">
            <a:noFill/>
            <a:miter lim="800000"/>
            <a:headEnd/>
            <a:tailEnd/>
          </a:ln>
        </p:spPr>
        <p:txBody>
          <a:bodyPr/>
          <a:lstStyle/>
          <a:p>
            <a:pPr marL="342900" indent="-342900">
              <a:spcBef>
                <a:spcPct val="20000"/>
              </a:spcBef>
              <a:buClr>
                <a:schemeClr val="tx2"/>
              </a:buClr>
              <a:buSzPct val="115000"/>
              <a:buFont typeface="Wingdings" pitchFamily="2" charset="2"/>
              <a:buChar char="§"/>
            </a:pPr>
            <a:r>
              <a:rPr lang="en-US" sz="3200"/>
              <a:t>Technology Player in this field</a:t>
            </a:r>
          </a:p>
          <a:p>
            <a:pPr marL="342900" indent="-342900">
              <a:spcBef>
                <a:spcPct val="20000"/>
              </a:spcBef>
              <a:buClr>
                <a:schemeClr val="tx2"/>
              </a:buClr>
              <a:buSzPct val="115000"/>
              <a:buFont typeface="Wingdings" pitchFamily="2" charset="2"/>
              <a:buChar char="§"/>
            </a:pPr>
            <a:r>
              <a:rPr lang="en-US" sz="2800"/>
              <a:t>Oracle</a:t>
            </a:r>
          </a:p>
          <a:p>
            <a:pPr marL="742950" lvl="1" indent="-285750">
              <a:spcBef>
                <a:spcPct val="20000"/>
              </a:spcBef>
              <a:buClr>
                <a:schemeClr val="accent1"/>
              </a:buClr>
              <a:buFont typeface="Wingdings" pitchFamily="2" charset="2"/>
              <a:buChar char="§"/>
            </a:pPr>
            <a:r>
              <a:rPr lang="en-US" sz="2400"/>
              <a:t>Exadata</a:t>
            </a:r>
          </a:p>
          <a:p>
            <a:pPr marL="342900" indent="-342900">
              <a:spcBef>
                <a:spcPct val="20000"/>
              </a:spcBef>
              <a:buClr>
                <a:schemeClr val="tx2"/>
              </a:buClr>
              <a:buSzPct val="115000"/>
              <a:buFont typeface="Wingdings" pitchFamily="2" charset="2"/>
              <a:buChar char="§"/>
            </a:pPr>
            <a:r>
              <a:rPr lang="en-US" sz="2800"/>
              <a:t>Microsoft</a:t>
            </a:r>
          </a:p>
          <a:p>
            <a:pPr marL="742950" lvl="1" indent="-285750">
              <a:spcBef>
                <a:spcPct val="20000"/>
              </a:spcBef>
              <a:buClr>
                <a:schemeClr val="accent1"/>
              </a:buClr>
              <a:buFont typeface="Wingdings" pitchFamily="2" charset="2"/>
              <a:buChar char="§"/>
            </a:pPr>
            <a:r>
              <a:rPr lang="en-US" sz="2400"/>
              <a:t>HDInsight Server</a:t>
            </a:r>
          </a:p>
          <a:p>
            <a:pPr marL="342900" indent="-342900">
              <a:spcBef>
                <a:spcPct val="20000"/>
              </a:spcBef>
              <a:buClr>
                <a:schemeClr val="tx2"/>
              </a:buClr>
              <a:buSzPct val="115000"/>
              <a:buFont typeface="Wingdings" pitchFamily="2" charset="2"/>
              <a:buChar char="§"/>
            </a:pPr>
            <a:r>
              <a:rPr lang="en-US" sz="2800"/>
              <a:t>IBM</a:t>
            </a:r>
          </a:p>
          <a:p>
            <a:pPr marL="742950" lvl="1" indent="-285750">
              <a:spcBef>
                <a:spcPct val="20000"/>
              </a:spcBef>
              <a:buClr>
                <a:schemeClr val="accent1"/>
              </a:buClr>
              <a:buFont typeface="Wingdings" pitchFamily="2" charset="2"/>
              <a:buChar char="§"/>
            </a:pPr>
            <a:r>
              <a:rPr lang="en-US" sz="2400"/>
              <a:t>Netezza</a:t>
            </a:r>
          </a:p>
        </p:txBody>
      </p:sp>
    </p:spTree>
    <p:extLst>
      <p:ext uri="{BB962C8B-B14F-4D97-AF65-F5344CB8AC3E}">
        <p14:creationId xmlns:p14="http://schemas.microsoft.com/office/powerpoint/2010/main" val="4885604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value of big data</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47829" y="2133600"/>
            <a:ext cx="8087096" cy="3657600"/>
          </a:xfrm>
          <a:prstGeom prst="rect">
            <a:avLst/>
          </a:prstGeom>
          <a:noFill/>
          <a:ln w="9525">
            <a:noFill/>
            <a:miter lim="800000"/>
            <a:headEnd/>
            <a:tailEnd/>
          </a:ln>
        </p:spPr>
      </p:pic>
    </p:spTree>
    <p:extLst>
      <p:ext uri="{BB962C8B-B14F-4D97-AF65-F5344CB8AC3E}">
        <p14:creationId xmlns:p14="http://schemas.microsoft.com/office/powerpoint/2010/main" val="38900131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381000"/>
            <a:ext cx="7086600" cy="563563"/>
          </a:xfrm>
        </p:spPr>
        <p:txBody>
          <a:bodyPr>
            <a:normAutofit fontScale="90000"/>
          </a:bodyPr>
          <a:lstStyle/>
          <a:p>
            <a:pPr algn="l" eaLnBrk="1" hangingPunct="1">
              <a:defRPr/>
            </a:pPr>
            <a:r>
              <a:rPr lang="en-US" dirty="0"/>
              <a:t>Usage Example in Big Data</a:t>
            </a:r>
            <a:endParaRPr lang="en-US" cap="all" dirty="0"/>
          </a:p>
        </p:txBody>
      </p:sp>
      <p:sp>
        <p:nvSpPr>
          <p:cNvPr id="14339" name="TextBox 5"/>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11</a:t>
            </a:r>
            <a:endParaRPr lang="en-US" sz="2400" b="1"/>
          </a:p>
        </p:txBody>
      </p:sp>
      <p:sp>
        <p:nvSpPr>
          <p:cNvPr id="14340" name="TextBox 16"/>
          <p:cNvSpPr txBox="1">
            <a:spLocks noChangeArrowheads="1"/>
          </p:cNvSpPr>
          <p:nvPr/>
        </p:nvSpPr>
        <p:spPr bwMode="auto">
          <a:xfrm>
            <a:off x="111125" y="1219200"/>
            <a:ext cx="7237413" cy="4616450"/>
          </a:xfrm>
          <a:prstGeom prst="rect">
            <a:avLst/>
          </a:prstGeom>
          <a:noFill/>
          <a:ln w="9525">
            <a:noFill/>
            <a:miter lim="800000"/>
            <a:headEnd/>
            <a:tailEnd/>
          </a:ln>
        </p:spPr>
        <p:txBody>
          <a:bodyPr wrap="none">
            <a:spAutoFit/>
          </a:bodyPr>
          <a:lstStyle/>
          <a:p>
            <a:pPr marL="285750" indent="-285750">
              <a:buFontTx/>
              <a:buChar char="-"/>
            </a:pPr>
            <a:r>
              <a:rPr lang="en-US" sz="2400" dirty="0" err="1"/>
              <a:t>Moneyball</a:t>
            </a:r>
            <a:r>
              <a:rPr lang="en-US" sz="2400" dirty="0"/>
              <a:t>: The Art of Winning an Unfair Game</a:t>
            </a:r>
          </a:p>
          <a:p>
            <a:pPr marL="285750" indent="-285750"/>
            <a:r>
              <a:rPr lang="en-US" dirty="0"/>
              <a:t>Oakland Athletics baseball team and its general manager Billy </a:t>
            </a:r>
            <a:r>
              <a:rPr lang="en-US" dirty="0" err="1"/>
              <a:t>Beane</a:t>
            </a:r>
            <a:endParaRPr lang="en-US" dirty="0"/>
          </a:p>
          <a:p>
            <a:pPr marL="285750" indent="-285750"/>
            <a:endParaRPr lang="en-US" dirty="0"/>
          </a:p>
          <a:p>
            <a:pPr marL="285750" indent="-285750"/>
            <a:r>
              <a:rPr lang="en-US" dirty="0"/>
              <a:t>- Oakland A's' front office took advantage of more analytical gauges </a:t>
            </a:r>
          </a:p>
          <a:p>
            <a:pPr marL="285750" indent="-285750"/>
            <a:r>
              <a:rPr lang="en-US" dirty="0"/>
              <a:t>of player performance to field a team that could compete </a:t>
            </a:r>
          </a:p>
          <a:p>
            <a:pPr marL="285750" indent="-285750"/>
            <a:r>
              <a:rPr lang="en-US" dirty="0"/>
              <a:t>successfully against richer competitors in MLB</a:t>
            </a:r>
          </a:p>
          <a:p>
            <a:pPr marL="285750" indent="-285750"/>
            <a:endParaRPr lang="en-US" dirty="0"/>
          </a:p>
          <a:p>
            <a:pPr marL="285750" indent="-285750"/>
            <a:r>
              <a:rPr lang="en-US" dirty="0"/>
              <a:t>- Oakland approximately $41 million in salary, </a:t>
            </a:r>
          </a:p>
          <a:p>
            <a:pPr marL="285750" indent="-285750"/>
            <a:r>
              <a:rPr lang="en-US" dirty="0"/>
              <a:t>New York Yankees, $125 million in payroll that same season.</a:t>
            </a:r>
          </a:p>
          <a:p>
            <a:pPr marL="285750" indent="-285750"/>
            <a:r>
              <a:rPr lang="en-US" dirty="0"/>
              <a:t>Oakland is forced to find players undervalued by the market, </a:t>
            </a:r>
          </a:p>
          <a:p>
            <a:pPr marL="285750" indent="-285750"/>
            <a:endParaRPr lang="en-US" dirty="0"/>
          </a:p>
          <a:p>
            <a:pPr marL="285750" indent="-285750"/>
            <a:endParaRPr lang="en-US" dirty="0"/>
          </a:p>
          <a:p>
            <a:pPr marL="285750" indent="-285750"/>
            <a:r>
              <a:rPr lang="en-US" dirty="0"/>
              <a:t>- </a:t>
            </a:r>
            <a:r>
              <a:rPr lang="en-US" dirty="0" err="1"/>
              <a:t>Moneyball</a:t>
            </a:r>
            <a:r>
              <a:rPr lang="en-US" dirty="0"/>
              <a:t> had a huge impact in other teams in MLB</a:t>
            </a:r>
          </a:p>
          <a:p>
            <a:pPr marL="285750" indent="-285750"/>
            <a:endParaRPr lang="en-US" dirty="0"/>
          </a:p>
          <a:p>
            <a:pPr marL="285750" indent="-285750"/>
            <a:r>
              <a:rPr lang="en-US" dirty="0"/>
              <a:t>And there is a </a:t>
            </a:r>
            <a:r>
              <a:rPr lang="en-US" dirty="0" err="1"/>
              <a:t>moneyball</a:t>
            </a:r>
            <a:r>
              <a:rPr lang="en-US" dirty="0"/>
              <a:t> movie!!!!!</a:t>
            </a:r>
          </a:p>
          <a:p>
            <a:pPr marL="285750" indent="-285750"/>
            <a:r>
              <a:rPr lang="en-US" dirty="0"/>
              <a:t>	</a:t>
            </a:r>
          </a:p>
        </p:txBody>
      </p:sp>
      <p:pic>
        <p:nvPicPr>
          <p:cNvPr id="14341" name="Picture 2" descr="C:\Users\Ardavan\Desktop\Billy_Beane_2006.jpg"/>
          <p:cNvPicPr>
            <a:picLocks noChangeAspect="1" noChangeArrowheads="1"/>
          </p:cNvPicPr>
          <p:nvPr/>
        </p:nvPicPr>
        <p:blipFill>
          <a:blip r:embed="rId3" cstate="print"/>
          <a:srcRect/>
          <a:stretch>
            <a:fillRect/>
          </a:stretch>
        </p:blipFill>
        <p:spPr bwMode="auto">
          <a:xfrm>
            <a:off x="7292975" y="1531938"/>
            <a:ext cx="1690688" cy="2605087"/>
          </a:xfrm>
          <a:prstGeom prst="rect">
            <a:avLst/>
          </a:prstGeom>
          <a:noFill/>
          <a:ln w="9525">
            <a:noFill/>
            <a:miter lim="800000"/>
            <a:headEnd/>
            <a:tailEnd/>
          </a:ln>
        </p:spPr>
      </p:pic>
      <p:pic>
        <p:nvPicPr>
          <p:cNvPr id="14342" name="Picture 3" descr="C:\Users\Ardavan\Desktop\220px-Moneyball_Poster.jpg"/>
          <p:cNvPicPr>
            <a:picLocks noChangeAspect="1" noChangeArrowheads="1"/>
          </p:cNvPicPr>
          <p:nvPr/>
        </p:nvPicPr>
        <p:blipFill>
          <a:blip r:embed="rId4" cstate="print"/>
          <a:srcRect/>
          <a:stretch>
            <a:fillRect/>
          </a:stretch>
        </p:blipFill>
        <p:spPr bwMode="auto">
          <a:xfrm>
            <a:off x="7292975" y="4267200"/>
            <a:ext cx="1720850" cy="2362200"/>
          </a:xfrm>
          <a:prstGeom prst="rect">
            <a:avLst/>
          </a:prstGeom>
          <a:noFill/>
          <a:ln w="9525">
            <a:noFill/>
            <a:miter lim="800000"/>
            <a:headEnd/>
            <a:tailEnd/>
          </a:ln>
        </p:spPr>
      </p:pic>
    </p:spTree>
    <p:extLst>
      <p:ext uri="{BB962C8B-B14F-4D97-AF65-F5344CB8AC3E}">
        <p14:creationId xmlns:p14="http://schemas.microsoft.com/office/powerpoint/2010/main" val="400231141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381000"/>
            <a:ext cx="7086600" cy="563563"/>
          </a:xfrm>
        </p:spPr>
        <p:txBody>
          <a:bodyPr>
            <a:normAutofit fontScale="90000"/>
          </a:bodyPr>
          <a:lstStyle/>
          <a:p>
            <a:pPr algn="l" eaLnBrk="1" hangingPunct="1">
              <a:defRPr/>
            </a:pPr>
            <a:r>
              <a:rPr lang="en-US" dirty="0"/>
              <a:t>Usage Example </a:t>
            </a:r>
            <a:r>
              <a:rPr lang="en-US" dirty="0" smtClean="0"/>
              <a:t>of </a:t>
            </a:r>
            <a:r>
              <a:rPr lang="en-US" dirty="0"/>
              <a:t>Big Data</a:t>
            </a:r>
            <a:endParaRPr lang="en-US" cap="all" dirty="0"/>
          </a:p>
        </p:txBody>
      </p:sp>
      <p:sp>
        <p:nvSpPr>
          <p:cNvPr id="15363" name="TextBox 4"/>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12</a:t>
            </a:r>
            <a:endParaRPr lang="en-US" sz="2400" b="1"/>
          </a:p>
        </p:txBody>
      </p:sp>
      <p:sp>
        <p:nvSpPr>
          <p:cNvPr id="15364" name="TextBox 5"/>
          <p:cNvSpPr txBox="1">
            <a:spLocks noChangeArrowheads="1"/>
          </p:cNvSpPr>
          <p:nvPr/>
        </p:nvSpPr>
        <p:spPr bwMode="auto">
          <a:xfrm>
            <a:off x="3048000" y="1211263"/>
            <a:ext cx="2565400" cy="738187"/>
          </a:xfrm>
          <a:prstGeom prst="rect">
            <a:avLst/>
          </a:prstGeom>
          <a:noFill/>
          <a:ln w="9525">
            <a:noFill/>
            <a:miter lim="800000"/>
            <a:headEnd/>
            <a:tailEnd/>
          </a:ln>
        </p:spPr>
        <p:txBody>
          <a:bodyPr wrap="none">
            <a:spAutoFit/>
          </a:bodyPr>
          <a:lstStyle/>
          <a:p>
            <a:r>
              <a:rPr lang="en-US" sz="2400"/>
              <a:t>US 2012 Election</a:t>
            </a:r>
            <a:endParaRPr lang="en-US"/>
          </a:p>
          <a:p>
            <a:r>
              <a:rPr lang="en-US"/>
              <a:t>	</a:t>
            </a:r>
          </a:p>
        </p:txBody>
      </p:sp>
      <p:pic>
        <p:nvPicPr>
          <p:cNvPr id="15365" name="Picture 2" descr="C:\Users\Ardavan\Desktop\mitt_romney.jpg"/>
          <p:cNvPicPr>
            <a:picLocks noChangeAspect="1" noChangeArrowheads="1"/>
          </p:cNvPicPr>
          <p:nvPr/>
        </p:nvPicPr>
        <p:blipFill>
          <a:blip r:embed="rId2" cstate="print"/>
          <a:srcRect/>
          <a:stretch>
            <a:fillRect/>
          </a:stretch>
        </p:blipFill>
        <p:spPr bwMode="auto">
          <a:xfrm>
            <a:off x="6553200" y="1579563"/>
            <a:ext cx="793750" cy="1295400"/>
          </a:xfrm>
          <a:prstGeom prst="rect">
            <a:avLst/>
          </a:prstGeom>
          <a:noFill/>
          <a:ln w="9525">
            <a:noFill/>
            <a:miter lim="800000"/>
            <a:headEnd/>
            <a:tailEnd/>
          </a:ln>
        </p:spPr>
      </p:pic>
      <p:pic>
        <p:nvPicPr>
          <p:cNvPr id="15366" name="Picture 3" descr="C:\Users\Ardavan\Desktop\obama1.jpg"/>
          <p:cNvPicPr>
            <a:picLocks noChangeAspect="1" noChangeArrowheads="1"/>
          </p:cNvPicPr>
          <p:nvPr/>
        </p:nvPicPr>
        <p:blipFill>
          <a:blip r:embed="rId3" cstate="print"/>
          <a:srcRect/>
          <a:stretch>
            <a:fillRect/>
          </a:stretch>
        </p:blipFill>
        <p:spPr bwMode="auto">
          <a:xfrm>
            <a:off x="1447800" y="1555750"/>
            <a:ext cx="871538" cy="1295400"/>
          </a:xfrm>
          <a:prstGeom prst="rect">
            <a:avLst/>
          </a:prstGeom>
          <a:noFill/>
          <a:ln w="9525">
            <a:noFill/>
            <a:miter lim="800000"/>
            <a:headEnd/>
            <a:tailEnd/>
          </a:ln>
        </p:spPr>
      </p:pic>
      <p:sp>
        <p:nvSpPr>
          <p:cNvPr id="15367" name="TextBox 8"/>
          <p:cNvSpPr txBox="1">
            <a:spLocks noChangeArrowheads="1"/>
          </p:cNvSpPr>
          <p:nvPr/>
        </p:nvSpPr>
        <p:spPr bwMode="auto">
          <a:xfrm>
            <a:off x="4922838" y="3030538"/>
            <a:ext cx="4191000" cy="2862262"/>
          </a:xfrm>
          <a:prstGeom prst="rect">
            <a:avLst/>
          </a:prstGeom>
          <a:noFill/>
          <a:ln w="9525">
            <a:noFill/>
            <a:miter lim="800000"/>
            <a:headEnd/>
            <a:tailEnd/>
          </a:ln>
        </p:spPr>
        <p:txBody>
          <a:bodyPr wrap="none">
            <a:spAutoFit/>
          </a:bodyPr>
          <a:lstStyle/>
          <a:p>
            <a:r>
              <a:rPr lang="en-US"/>
              <a:t>- data mining for </a:t>
            </a:r>
          </a:p>
          <a:p>
            <a:r>
              <a:rPr lang="en-US"/>
              <a:t>individualized ad targeting	</a:t>
            </a:r>
          </a:p>
          <a:p>
            <a:endParaRPr lang="en-US"/>
          </a:p>
          <a:p>
            <a:r>
              <a:rPr lang="en-US"/>
              <a:t>- Orca big-data app</a:t>
            </a:r>
          </a:p>
          <a:p>
            <a:endParaRPr lang="en-US"/>
          </a:p>
          <a:p>
            <a:r>
              <a:rPr lang="en-US"/>
              <a:t>- YouTube channel( 23,700 subscribers</a:t>
            </a:r>
          </a:p>
          <a:p>
            <a:r>
              <a:rPr lang="en-US"/>
              <a:t> and 26 million page views)</a:t>
            </a:r>
          </a:p>
          <a:p>
            <a:endParaRPr lang="en-US"/>
          </a:p>
          <a:p>
            <a:r>
              <a:rPr lang="en-US"/>
              <a:t>- Ace of Spades HQ</a:t>
            </a:r>
          </a:p>
          <a:p>
            <a:endParaRPr lang="en-US"/>
          </a:p>
        </p:txBody>
      </p:sp>
      <p:sp>
        <p:nvSpPr>
          <p:cNvPr id="15368" name="TextBox 9"/>
          <p:cNvSpPr txBox="1">
            <a:spLocks noChangeArrowheads="1"/>
          </p:cNvSpPr>
          <p:nvPr/>
        </p:nvSpPr>
        <p:spPr bwMode="auto">
          <a:xfrm>
            <a:off x="228600" y="3040063"/>
            <a:ext cx="4254754" cy="2862322"/>
          </a:xfrm>
          <a:prstGeom prst="rect">
            <a:avLst/>
          </a:prstGeom>
          <a:noFill/>
          <a:ln w="9525">
            <a:noFill/>
            <a:miter lim="800000"/>
            <a:headEnd/>
            <a:tailEnd/>
          </a:ln>
        </p:spPr>
        <p:txBody>
          <a:bodyPr wrap="none">
            <a:spAutoFit/>
          </a:bodyPr>
          <a:lstStyle/>
          <a:p>
            <a:r>
              <a:rPr lang="en-US" dirty="0"/>
              <a:t>- predictive modeling</a:t>
            </a:r>
          </a:p>
          <a:p>
            <a:r>
              <a:rPr lang="en-US" dirty="0"/>
              <a:t>- mybarackobama.com </a:t>
            </a:r>
          </a:p>
          <a:p>
            <a:r>
              <a:rPr lang="en-US" dirty="0"/>
              <a:t>- drive traffic to other campaign sites</a:t>
            </a:r>
          </a:p>
          <a:p>
            <a:r>
              <a:rPr lang="en-US" dirty="0"/>
              <a:t> </a:t>
            </a:r>
            <a:r>
              <a:rPr lang="en-US" dirty="0" err="1"/>
              <a:t>Facebook</a:t>
            </a:r>
            <a:r>
              <a:rPr lang="en-US" dirty="0"/>
              <a:t> page (33 million "likes")</a:t>
            </a:r>
          </a:p>
          <a:p>
            <a:r>
              <a:rPr lang="en-US" dirty="0"/>
              <a:t> YouTube channel (240,000 subscribers</a:t>
            </a:r>
          </a:p>
          <a:p>
            <a:r>
              <a:rPr lang="en-US" dirty="0"/>
              <a:t> and 246 million page views).</a:t>
            </a:r>
          </a:p>
          <a:p>
            <a:r>
              <a:rPr lang="en-US" dirty="0"/>
              <a:t>- a contest to dine with Sarah Jessica Parker</a:t>
            </a:r>
          </a:p>
          <a:p>
            <a:r>
              <a:rPr lang="en-US" dirty="0"/>
              <a:t>- Every single night, the team ran 66,000 </a:t>
            </a:r>
          </a:p>
          <a:p>
            <a:r>
              <a:rPr lang="en-US" dirty="0"/>
              <a:t>computer </a:t>
            </a:r>
            <a:r>
              <a:rPr lang="en-US" dirty="0" smtClean="0"/>
              <a:t>simulations!!!</a:t>
            </a:r>
            <a:endParaRPr lang="en-US" dirty="0"/>
          </a:p>
          <a:p>
            <a:r>
              <a:rPr lang="en-US" dirty="0"/>
              <a:t>- Amazon web services 	</a:t>
            </a:r>
          </a:p>
        </p:txBody>
      </p:sp>
    </p:spTree>
    <p:extLst>
      <p:ext uri="{BB962C8B-B14F-4D97-AF65-F5344CB8AC3E}">
        <p14:creationId xmlns:p14="http://schemas.microsoft.com/office/powerpoint/2010/main" val="1819676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381000"/>
            <a:ext cx="7086600" cy="563563"/>
          </a:xfrm>
        </p:spPr>
        <p:txBody>
          <a:bodyPr>
            <a:normAutofit fontScale="90000"/>
          </a:bodyPr>
          <a:lstStyle/>
          <a:p>
            <a:pPr algn="l" eaLnBrk="1" hangingPunct="1">
              <a:defRPr/>
            </a:pPr>
            <a:r>
              <a:rPr lang="en-US" dirty="0"/>
              <a:t>Usage Example in Big Data</a:t>
            </a:r>
            <a:endParaRPr lang="en-US" cap="all" dirty="0"/>
          </a:p>
        </p:txBody>
      </p:sp>
      <p:sp>
        <p:nvSpPr>
          <p:cNvPr id="16387" name="TextBox 4"/>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13</a:t>
            </a:r>
            <a:endParaRPr lang="en-US" sz="2400" b="1"/>
          </a:p>
        </p:txBody>
      </p:sp>
      <p:sp>
        <p:nvSpPr>
          <p:cNvPr id="16388" name="TextBox 5"/>
          <p:cNvSpPr txBox="1">
            <a:spLocks noChangeArrowheads="1"/>
          </p:cNvSpPr>
          <p:nvPr/>
        </p:nvSpPr>
        <p:spPr bwMode="auto">
          <a:xfrm>
            <a:off x="1600200" y="1211263"/>
            <a:ext cx="6381750" cy="738187"/>
          </a:xfrm>
          <a:prstGeom prst="rect">
            <a:avLst/>
          </a:prstGeom>
          <a:noFill/>
          <a:ln w="9525">
            <a:noFill/>
            <a:miter lim="800000"/>
            <a:headEnd/>
            <a:tailEnd/>
          </a:ln>
        </p:spPr>
        <p:txBody>
          <a:bodyPr wrap="none">
            <a:spAutoFit/>
          </a:bodyPr>
          <a:lstStyle/>
          <a:p>
            <a:r>
              <a:rPr lang="en-US" sz="2400"/>
              <a:t>Data Analysis prediction for US 2012 Election</a:t>
            </a:r>
            <a:endParaRPr lang="en-US"/>
          </a:p>
          <a:p>
            <a:r>
              <a:rPr lang="en-US"/>
              <a:t>	</a:t>
            </a:r>
          </a:p>
        </p:txBody>
      </p:sp>
      <p:sp>
        <p:nvSpPr>
          <p:cNvPr id="16389" name="TextBox 6"/>
          <p:cNvSpPr txBox="1">
            <a:spLocks noChangeArrowheads="1"/>
          </p:cNvSpPr>
          <p:nvPr/>
        </p:nvSpPr>
        <p:spPr bwMode="auto">
          <a:xfrm>
            <a:off x="239713" y="2130425"/>
            <a:ext cx="2671762" cy="923925"/>
          </a:xfrm>
          <a:prstGeom prst="rect">
            <a:avLst/>
          </a:prstGeom>
          <a:noFill/>
          <a:ln w="9525">
            <a:noFill/>
            <a:miter lim="800000"/>
            <a:headEnd/>
            <a:tailEnd/>
          </a:ln>
        </p:spPr>
        <p:txBody>
          <a:bodyPr wrap="none">
            <a:spAutoFit/>
          </a:bodyPr>
          <a:lstStyle/>
          <a:p>
            <a:r>
              <a:rPr lang="en-US"/>
              <a:t>Drew Linzer, June 2012 </a:t>
            </a:r>
          </a:p>
          <a:p>
            <a:r>
              <a:rPr lang="en-US"/>
              <a:t>332 for Obama, </a:t>
            </a:r>
          </a:p>
          <a:p>
            <a:r>
              <a:rPr lang="en-US"/>
              <a:t>206 for Romney	</a:t>
            </a:r>
          </a:p>
        </p:txBody>
      </p:sp>
      <p:sp>
        <p:nvSpPr>
          <p:cNvPr id="16390" name="TextBox 7"/>
          <p:cNvSpPr txBox="1">
            <a:spLocks noChangeArrowheads="1"/>
          </p:cNvSpPr>
          <p:nvPr/>
        </p:nvSpPr>
        <p:spPr bwMode="auto">
          <a:xfrm>
            <a:off x="239713" y="3276600"/>
            <a:ext cx="4800600" cy="923925"/>
          </a:xfrm>
          <a:prstGeom prst="rect">
            <a:avLst/>
          </a:prstGeom>
          <a:noFill/>
          <a:ln w="9525">
            <a:noFill/>
            <a:miter lim="800000"/>
            <a:headEnd/>
            <a:tailEnd/>
          </a:ln>
        </p:spPr>
        <p:txBody>
          <a:bodyPr wrap="none">
            <a:spAutoFit/>
          </a:bodyPr>
          <a:lstStyle/>
          <a:p>
            <a:r>
              <a:rPr lang="en-US"/>
              <a:t>Nate Silver’s, Five thirty Eight blog</a:t>
            </a:r>
          </a:p>
          <a:p>
            <a:r>
              <a:rPr lang="en-US"/>
              <a:t>Predict Obama had a 86% chance of winning</a:t>
            </a:r>
          </a:p>
          <a:p>
            <a:r>
              <a:rPr lang="en-US"/>
              <a:t>Predicted all 50 state correctly 	</a:t>
            </a:r>
          </a:p>
        </p:txBody>
      </p:sp>
      <p:sp>
        <p:nvSpPr>
          <p:cNvPr id="16391" name="TextBox 8"/>
          <p:cNvSpPr txBox="1">
            <a:spLocks noChangeArrowheads="1"/>
          </p:cNvSpPr>
          <p:nvPr/>
        </p:nvSpPr>
        <p:spPr bwMode="auto">
          <a:xfrm>
            <a:off x="239713" y="4267200"/>
            <a:ext cx="4933950" cy="923925"/>
          </a:xfrm>
          <a:prstGeom prst="rect">
            <a:avLst/>
          </a:prstGeom>
          <a:noFill/>
          <a:ln w="9525">
            <a:noFill/>
            <a:miter lim="800000"/>
            <a:headEnd/>
            <a:tailEnd/>
          </a:ln>
        </p:spPr>
        <p:txBody>
          <a:bodyPr wrap="none">
            <a:spAutoFit/>
          </a:bodyPr>
          <a:lstStyle/>
          <a:p>
            <a:r>
              <a:rPr lang="en-US"/>
              <a:t>Sam Wang, the Princeton Election Consortium</a:t>
            </a:r>
          </a:p>
          <a:p>
            <a:r>
              <a:rPr lang="en-US"/>
              <a:t> The probability of Obama's re-election</a:t>
            </a:r>
          </a:p>
          <a:p>
            <a:r>
              <a:rPr lang="en-US"/>
              <a:t> at more than 98%	</a:t>
            </a:r>
          </a:p>
        </p:txBody>
      </p:sp>
      <p:sp>
        <p:nvSpPr>
          <p:cNvPr id="16392" name="Rectangle 9"/>
          <p:cNvSpPr>
            <a:spLocks noChangeArrowheads="1"/>
          </p:cNvSpPr>
          <p:nvPr/>
        </p:nvSpPr>
        <p:spPr bwMode="auto">
          <a:xfrm>
            <a:off x="4289425" y="2106613"/>
            <a:ext cx="4572000" cy="646112"/>
          </a:xfrm>
          <a:prstGeom prst="rect">
            <a:avLst/>
          </a:prstGeom>
          <a:noFill/>
          <a:ln w="9525">
            <a:noFill/>
            <a:miter lim="800000"/>
            <a:headEnd/>
            <a:tailEnd/>
          </a:ln>
        </p:spPr>
        <p:txBody>
          <a:bodyPr>
            <a:spAutoFit/>
          </a:bodyPr>
          <a:lstStyle/>
          <a:p>
            <a:r>
              <a:rPr lang="en-US"/>
              <a:t>media continue reporting the race as very tight</a:t>
            </a:r>
          </a:p>
        </p:txBody>
      </p:sp>
      <p:pic>
        <p:nvPicPr>
          <p:cNvPr id="16393" name="Picture 2" descr="C:\Users\Ardavan\Desktop\11-08-2012-10-35-44-AM.jpg"/>
          <p:cNvPicPr>
            <a:picLocks noChangeAspect="1" noChangeArrowheads="1"/>
          </p:cNvPicPr>
          <p:nvPr/>
        </p:nvPicPr>
        <p:blipFill>
          <a:blip r:embed="rId2" cstate="print"/>
          <a:srcRect/>
          <a:stretch>
            <a:fillRect/>
          </a:stretch>
        </p:blipFill>
        <p:spPr bwMode="auto">
          <a:xfrm>
            <a:off x="5343525" y="2819400"/>
            <a:ext cx="3505200" cy="3076575"/>
          </a:xfrm>
          <a:prstGeom prst="rect">
            <a:avLst/>
          </a:prstGeom>
          <a:noFill/>
          <a:ln w="9525">
            <a:noFill/>
            <a:miter lim="800000"/>
            <a:headEnd/>
            <a:tailEnd/>
          </a:ln>
        </p:spPr>
      </p:pic>
    </p:spTree>
    <p:extLst>
      <p:ext uri="{BB962C8B-B14F-4D97-AF65-F5344CB8AC3E}">
        <p14:creationId xmlns:p14="http://schemas.microsoft.com/office/powerpoint/2010/main" val="18038936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1. </a:t>
            </a:r>
            <a:r>
              <a:rPr lang="en-US" b="1" i="1" dirty="0" smtClean="0"/>
              <a:t>Macy's Inc.</a:t>
            </a:r>
            <a:r>
              <a:rPr lang="en-US" i="1" dirty="0" smtClean="0"/>
              <a:t> and real-time pricing</a:t>
            </a:r>
            <a:r>
              <a:rPr lang="en-US" dirty="0" smtClean="0"/>
              <a:t>. The retailer adjusts pricing in near-real time for 73 million (!) items, based on demand and inventory, using technology from </a:t>
            </a:r>
            <a:r>
              <a:rPr lang="en-US" b="1" dirty="0" smtClean="0"/>
              <a:t>SAS Institute</a:t>
            </a:r>
            <a:r>
              <a:rPr lang="en-US" dirty="0" smtClean="0"/>
              <a:t>.</a:t>
            </a:r>
          </a:p>
          <a:p>
            <a:r>
              <a:rPr lang="en-US" b="1" dirty="0" smtClean="0"/>
              <a:t>2. </a:t>
            </a:r>
            <a:r>
              <a:rPr lang="en-US" b="1" i="1" dirty="0" smtClean="0"/>
              <a:t>Tipp24 AG</a:t>
            </a:r>
            <a:r>
              <a:rPr lang="en-US" i="1" dirty="0" smtClean="0"/>
              <a:t>, a platform for placing bets on European lotteries, and prediction</a:t>
            </a:r>
            <a:r>
              <a:rPr lang="en-US" dirty="0" smtClean="0"/>
              <a:t>. </a:t>
            </a:r>
            <a:r>
              <a:rPr lang="en-US" dirty="0" smtClean="0">
                <a:hlinkClick r:id="rId2"/>
              </a:rPr>
              <a:t>The company uses</a:t>
            </a:r>
            <a:r>
              <a:rPr lang="en-US" dirty="0" smtClean="0"/>
              <a:t> </a:t>
            </a:r>
            <a:r>
              <a:rPr lang="en-US" b="1" dirty="0" smtClean="0"/>
              <a:t>KXEN</a:t>
            </a:r>
            <a:r>
              <a:rPr lang="en-US" dirty="0" smtClean="0"/>
              <a:t> software to analyze billions of transactions and hundreds of customer attributes, and to develop predictive models that target customers and personalize marketing messages </a:t>
            </a:r>
            <a:r>
              <a:rPr lang="en-US" i="1" dirty="0" smtClean="0"/>
              <a:t>on the fly</a:t>
            </a:r>
            <a:r>
              <a:rPr lang="en-US" dirty="0" smtClean="0"/>
              <a:t>. That led to a 90% decrease in the time it took to build predictive models. </a:t>
            </a:r>
            <a:r>
              <a:rPr lang="en-US" b="1" dirty="0" smtClean="0"/>
              <a:t>SAP </a:t>
            </a:r>
            <a:r>
              <a:rPr lang="en-US" dirty="0" smtClean="0"/>
              <a:t>is in the process of acquiring </a:t>
            </a:r>
            <a:r>
              <a:rPr lang="en-US" dirty="0" smtClean="0">
                <a:hlinkClick r:id="rId3"/>
              </a:rPr>
              <a:t>KXEN</a:t>
            </a:r>
            <a:r>
              <a:rPr lang="en-US" dirty="0" smtClean="0"/>
              <a:t>. </a:t>
            </a:r>
          </a:p>
        </p:txBody>
      </p:sp>
    </p:spTree>
    <p:extLst>
      <p:ext uri="{BB962C8B-B14F-4D97-AF65-F5344CB8AC3E}">
        <p14:creationId xmlns:p14="http://schemas.microsoft.com/office/powerpoint/2010/main" val="38646342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3. </a:t>
            </a:r>
            <a:r>
              <a:rPr lang="en-US" b="1" i="1" dirty="0" smtClean="0"/>
              <a:t>Wal-Mart Stores Inc. </a:t>
            </a:r>
            <a:r>
              <a:rPr lang="en-US" i="1" dirty="0" smtClean="0"/>
              <a:t>and search</a:t>
            </a:r>
            <a:r>
              <a:rPr lang="en-US" dirty="0" smtClean="0"/>
              <a:t>. The mega-retailer's latest search engine for Walmart.com includes semantic data. </a:t>
            </a:r>
            <a:r>
              <a:rPr lang="en-US" b="1" dirty="0" smtClean="0"/>
              <a:t>Polaris</a:t>
            </a:r>
            <a:r>
              <a:rPr lang="en-US" dirty="0" smtClean="0"/>
              <a:t>, </a:t>
            </a:r>
            <a:r>
              <a:rPr lang="en-US" dirty="0" smtClean="0">
                <a:hlinkClick r:id="rId2"/>
              </a:rPr>
              <a:t>a platform that was designed</a:t>
            </a:r>
            <a:r>
              <a:rPr lang="en-US" dirty="0" smtClean="0"/>
              <a:t> in-house, relies on text analysis, machine learning and even synonym mining to produce relevant search results. Wal-Mart says adding semantic search has improved online shoppers completing a purchase by 10% to 15%. "In Wal-Mart terms, that is billions of dollars," Laney said.</a:t>
            </a:r>
          </a:p>
          <a:p>
            <a:r>
              <a:rPr lang="en-US" b="1" dirty="0" smtClean="0"/>
              <a:t>4.</a:t>
            </a:r>
            <a:r>
              <a:rPr lang="en-US" dirty="0" smtClean="0"/>
              <a:t> </a:t>
            </a:r>
            <a:r>
              <a:rPr lang="en-US" b="1" i="1" dirty="0" smtClean="0"/>
              <a:t>Fast food</a:t>
            </a:r>
            <a:r>
              <a:rPr lang="en-US" i="1" dirty="0" smtClean="0"/>
              <a:t> and video</a:t>
            </a:r>
            <a:r>
              <a:rPr lang="en-US" dirty="0" smtClean="0"/>
              <a:t>. This company (Laney wasn't giving up who) is training cameras on drive-through lanes to determine what to display on its digital menu board. When the lines are longer, the menu features products that can be served up quickly; when the lines are shorter, the menu features higher-margin items that take longer to prepare.</a:t>
            </a:r>
            <a:endParaRPr lang="en-US" dirty="0"/>
          </a:p>
        </p:txBody>
      </p:sp>
    </p:spTree>
    <p:extLst>
      <p:ext uri="{BB962C8B-B14F-4D97-AF65-F5344CB8AC3E}">
        <p14:creationId xmlns:p14="http://schemas.microsoft.com/office/powerpoint/2010/main" val="4497028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5. </a:t>
            </a:r>
            <a:r>
              <a:rPr lang="en-US" b="1" i="1" dirty="0" smtClean="0"/>
              <a:t>Morton's The Steakhouse </a:t>
            </a:r>
            <a:r>
              <a:rPr lang="en-US" i="1" dirty="0" smtClean="0"/>
              <a:t>and brand recognition</a:t>
            </a:r>
            <a:r>
              <a:rPr lang="en-US" dirty="0" smtClean="0"/>
              <a:t>. When a customer jokingly tweeted the Chicago-based steakhouse chain and requested that dinner be sent to the Newark airport, where he would be getting in late after a long day of work, Morton's became a player in a social media stunt heard 'round the </a:t>
            </a:r>
            <a:r>
              <a:rPr lang="en-US" dirty="0" err="1" smtClean="0"/>
              <a:t>Interwebs</a:t>
            </a:r>
            <a:r>
              <a:rPr lang="en-US" dirty="0" smtClean="0"/>
              <a:t>. The steakhouse saw the tweet, discovered he was a frequent customer (and frequent tweeter), pulled data on what he typically ordered, figured out which flight he was on, and then sent a tuxedo-clad delivery person to serve him his dinner. Sure, the whole thing was a publicity stunt (that went viral), but that's not the point. The question businesses should be asking themselves: "Is your company even capable of something like this?" Laney said.</a:t>
            </a:r>
            <a:endParaRPr lang="en-US" dirty="0"/>
          </a:p>
        </p:txBody>
      </p:sp>
    </p:spTree>
    <p:extLst>
      <p:ext uri="{BB962C8B-B14F-4D97-AF65-F5344CB8AC3E}">
        <p14:creationId xmlns:p14="http://schemas.microsoft.com/office/powerpoint/2010/main" val="15086116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r>
              <a:rPr lang="en-US" dirty="0"/>
              <a:t>“A massive volume of both </a:t>
            </a:r>
            <a:r>
              <a:rPr lang="en-US" i="1" u="sng" dirty="0"/>
              <a:t>structured</a:t>
            </a:r>
            <a:r>
              <a:rPr lang="en-US" i="1" dirty="0"/>
              <a:t> </a:t>
            </a:r>
            <a:r>
              <a:rPr lang="en-US" dirty="0" smtClean="0"/>
              <a:t>and</a:t>
            </a:r>
            <a:r>
              <a:rPr lang="en-US" i="1" dirty="0" smtClean="0"/>
              <a:t> </a:t>
            </a:r>
            <a:r>
              <a:rPr lang="en-US" i="1" u="sng" dirty="0" smtClean="0"/>
              <a:t>unstructured</a:t>
            </a:r>
            <a:r>
              <a:rPr lang="en-US" dirty="0" smtClean="0"/>
              <a:t> </a:t>
            </a:r>
            <a:r>
              <a:rPr lang="en-US" dirty="0"/>
              <a:t>data that is so large that it's </a:t>
            </a:r>
            <a:r>
              <a:rPr lang="en-US" dirty="0" smtClean="0"/>
              <a:t>difficult to </a:t>
            </a:r>
            <a:r>
              <a:rPr lang="en-US" dirty="0"/>
              <a:t>process with traditional database </a:t>
            </a:r>
            <a:r>
              <a:rPr lang="en-US" dirty="0" smtClean="0"/>
              <a:t>and software </a:t>
            </a:r>
            <a:r>
              <a:rPr lang="en-US" dirty="0"/>
              <a:t>techniques.”</a:t>
            </a:r>
          </a:p>
        </p:txBody>
      </p:sp>
    </p:spTree>
    <p:extLst>
      <p:ext uri="{BB962C8B-B14F-4D97-AF65-F5344CB8AC3E}">
        <p14:creationId xmlns:p14="http://schemas.microsoft.com/office/powerpoint/2010/main" val="30000063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6.</a:t>
            </a:r>
            <a:r>
              <a:rPr lang="en-US" dirty="0" smtClean="0"/>
              <a:t> </a:t>
            </a:r>
            <a:r>
              <a:rPr lang="en-US" b="1" i="1" dirty="0" err="1" smtClean="0"/>
              <a:t>PredPol</a:t>
            </a:r>
            <a:r>
              <a:rPr lang="en-US" b="1" i="1" dirty="0" smtClean="0"/>
              <a:t> Inc.</a:t>
            </a:r>
            <a:r>
              <a:rPr lang="en-US" i="1" dirty="0" smtClean="0"/>
              <a:t> and repurposing</a:t>
            </a:r>
            <a:r>
              <a:rPr lang="en-US" dirty="0" smtClean="0"/>
              <a:t>. The </a:t>
            </a:r>
            <a:r>
              <a:rPr lang="en-US" b="1" dirty="0" smtClean="0"/>
              <a:t>Los Angeles</a:t>
            </a:r>
            <a:r>
              <a:rPr lang="en-US" dirty="0" smtClean="0"/>
              <a:t> and </a:t>
            </a:r>
            <a:r>
              <a:rPr lang="en-US" b="1" dirty="0" smtClean="0"/>
              <a:t>Santa Cruz police departments</a:t>
            </a:r>
            <a:r>
              <a:rPr lang="en-US" dirty="0" smtClean="0"/>
              <a:t>, a team of educators and a company called </a:t>
            </a:r>
            <a:r>
              <a:rPr lang="en-US" b="1" dirty="0" err="1" smtClean="0"/>
              <a:t>PredPol</a:t>
            </a:r>
            <a:r>
              <a:rPr lang="en-US" dirty="0" smtClean="0"/>
              <a:t> have taken an algorithm used to predict earthquakes, tweaked it and started feeding it crime data. The </a:t>
            </a:r>
            <a:r>
              <a:rPr lang="en-US" dirty="0" smtClean="0">
                <a:hlinkClick r:id="rId2"/>
              </a:rPr>
              <a:t>software can predict</a:t>
            </a:r>
            <a:r>
              <a:rPr lang="en-US" dirty="0" smtClean="0"/>
              <a:t> where crimes are likely to occur down to 500 square feet. In LA, there's been a 33% reduction in burglaries and 21% reduction in violent crimes in areas where the software is being used.</a:t>
            </a:r>
            <a:endParaRPr lang="en-US" dirty="0"/>
          </a:p>
        </p:txBody>
      </p:sp>
    </p:spTree>
    <p:extLst>
      <p:ext uri="{BB962C8B-B14F-4D97-AF65-F5344CB8AC3E}">
        <p14:creationId xmlns:p14="http://schemas.microsoft.com/office/powerpoint/2010/main" val="17852027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7. </a:t>
            </a:r>
            <a:r>
              <a:rPr lang="en-US" b="1" i="1" dirty="0" smtClean="0"/>
              <a:t>Tesco PLC</a:t>
            </a:r>
            <a:r>
              <a:rPr lang="en-US" i="1" dirty="0" smtClean="0"/>
              <a:t> and performance efficiency</a:t>
            </a:r>
            <a:r>
              <a:rPr lang="en-US" dirty="0" smtClean="0"/>
              <a:t>: The supermarket chain collected 70 million refrigerator-related data points coming off its units and fed them into a dedicated data warehouse. Those data points were analyzed to keep better tabs on performance, gauge when the machines might need to be serviced and do more proactive maintenance to cut down on energy costs.</a:t>
            </a:r>
          </a:p>
          <a:p>
            <a:r>
              <a:rPr lang="en-US" b="1" dirty="0" smtClean="0"/>
              <a:t>8.</a:t>
            </a:r>
            <a:r>
              <a:rPr lang="en-US" dirty="0" smtClean="0"/>
              <a:t> </a:t>
            </a:r>
            <a:r>
              <a:rPr lang="en-US" b="1" i="1" dirty="0" smtClean="0"/>
              <a:t>American Express Co.</a:t>
            </a:r>
            <a:r>
              <a:rPr lang="en-US" i="1" dirty="0" smtClean="0"/>
              <a:t> and business intelligence</a:t>
            </a:r>
            <a:r>
              <a:rPr lang="en-US" dirty="0" smtClean="0"/>
              <a:t>. Hindsight reporting and trailing indicators can only take a business so far, </a:t>
            </a:r>
            <a:r>
              <a:rPr lang="en-US" dirty="0" err="1" smtClean="0">
                <a:hlinkClick r:id="rId2"/>
              </a:rPr>
              <a:t>AmEx</a:t>
            </a:r>
            <a:r>
              <a:rPr lang="en-US" dirty="0" smtClean="0"/>
              <a:t> realized. "Traditional BI [business intelligence] hindsight-oriented reporting and trailing indicators aren't moving the needle on the business," Laney said. So </a:t>
            </a:r>
            <a:r>
              <a:rPr lang="en-US" dirty="0" err="1" smtClean="0"/>
              <a:t>AmEx</a:t>
            </a:r>
            <a:r>
              <a:rPr lang="en-US" dirty="0" smtClean="0"/>
              <a:t> started looking for indicators that could really predict loyalty and developed sophisticated predictive models to analyze historical transactions and 115 variables to forecast potential churn. The company believes it can now identify 24% of Australian accounts that will close within the next four months.</a:t>
            </a:r>
          </a:p>
          <a:p>
            <a:pPr>
              <a:buNone/>
            </a:pPr>
            <a:endParaRPr lang="en-US" dirty="0"/>
          </a:p>
        </p:txBody>
      </p:sp>
    </p:spTree>
    <p:extLst>
      <p:ext uri="{BB962C8B-B14F-4D97-AF65-F5344CB8AC3E}">
        <p14:creationId xmlns:p14="http://schemas.microsoft.com/office/powerpoint/2010/main" val="3032740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Ten big data case studies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9. </a:t>
            </a:r>
            <a:r>
              <a:rPr lang="en-US" b="1" i="1" dirty="0" smtClean="0"/>
              <a:t>Express Scripts Holding Co.</a:t>
            </a:r>
            <a:r>
              <a:rPr lang="en-US" i="1" dirty="0" smtClean="0"/>
              <a:t> and product generation</a:t>
            </a:r>
            <a:r>
              <a:rPr lang="en-US" dirty="0" smtClean="0"/>
              <a:t>. Express Scripts, which processes pharmaceutical claims, realized that those who most need to take their medications were also those most likely to forget to take their medications. So they created a new product: Beeping medicine caps and automated phone calls reminding patients it's time to take the next dose.</a:t>
            </a:r>
          </a:p>
          <a:p>
            <a:pPr>
              <a:buNone/>
            </a:pPr>
            <a:endParaRPr lang="en-US" dirty="0" smtClean="0"/>
          </a:p>
          <a:p>
            <a:r>
              <a:rPr lang="en-US" b="1" dirty="0" smtClean="0"/>
              <a:t>10. </a:t>
            </a:r>
            <a:r>
              <a:rPr lang="en-US" b="1" i="1" dirty="0" smtClean="0"/>
              <a:t>Infinity</a:t>
            </a:r>
            <a:r>
              <a:rPr lang="en-US" i="1" dirty="0" smtClean="0"/>
              <a:t> </a:t>
            </a:r>
            <a:r>
              <a:rPr lang="en-US" b="1" i="1" dirty="0" smtClean="0"/>
              <a:t>Property &amp; Casualty Corp.</a:t>
            </a:r>
            <a:r>
              <a:rPr lang="en-US" i="1" dirty="0" smtClean="0"/>
              <a:t> and </a:t>
            </a:r>
            <a:r>
              <a:rPr lang="en-US" i="1" dirty="0" smtClean="0">
                <a:hlinkClick r:id="rId2"/>
              </a:rPr>
              <a:t>dark data</a:t>
            </a:r>
            <a:r>
              <a:rPr lang="en-US" dirty="0" smtClean="0"/>
              <a:t>. Laney defines </a:t>
            </a:r>
            <a:r>
              <a:rPr lang="en-US" i="1" dirty="0" smtClean="0"/>
              <a:t>dark data</a:t>
            </a:r>
            <a:r>
              <a:rPr lang="en-US" dirty="0" smtClean="0"/>
              <a:t> as underutilized information assets that have been collected for single purpose and then archived. But given the right circumstances, that data can be mined for other reasons. Infinity, for example, realized it had years of adjusters' reports that could be analyzed and correlated to instances of fraud. It built an algorithm out of that project and used the data to reap $12 million in </a:t>
            </a:r>
            <a:r>
              <a:rPr lang="en-US" dirty="0" smtClean="0">
                <a:hlinkClick r:id="rId3"/>
              </a:rPr>
              <a:t>subrogation</a:t>
            </a:r>
            <a:r>
              <a:rPr lang="en-US" dirty="0" smtClean="0"/>
              <a:t> recoveries.</a:t>
            </a:r>
          </a:p>
          <a:p>
            <a:pPr>
              <a:buNone/>
            </a:pPr>
            <a:endParaRPr lang="en-US" dirty="0"/>
          </a:p>
        </p:txBody>
      </p:sp>
    </p:spTree>
    <p:extLst>
      <p:ext uri="{BB962C8B-B14F-4D97-AF65-F5344CB8AC3E}">
        <p14:creationId xmlns:p14="http://schemas.microsoft.com/office/powerpoint/2010/main" val="31813157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dirty="0"/>
              <a:t>微软亚洲研究</a:t>
            </a:r>
            <a:r>
              <a:rPr lang="zh-CN" altLang="en-US" dirty="0" smtClean="0"/>
              <a:t>院常</a:t>
            </a:r>
            <a:r>
              <a:rPr lang="zh-CN" altLang="en-US" dirty="0"/>
              <a:t>务副院长 马维</a:t>
            </a:r>
            <a:r>
              <a:rPr lang="zh-CN" altLang="en-US" dirty="0" smtClean="0"/>
              <a:t>英）</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空气质</a:t>
            </a:r>
            <a:r>
              <a:rPr lang="zh-CN" altLang="en-US" dirty="0" smtClean="0"/>
              <a:t>量</a:t>
            </a:r>
            <a:endParaRPr lang="en-US" altLang="zh-CN" dirty="0" smtClean="0"/>
          </a:p>
          <a:p>
            <a:r>
              <a:rPr lang="zh-CN" altLang="en-US" dirty="0" smtClean="0"/>
              <a:t>北京只</a:t>
            </a:r>
            <a:r>
              <a:rPr lang="zh-CN" altLang="en-US" dirty="0"/>
              <a:t>有</a:t>
            </a:r>
            <a:r>
              <a:rPr lang="en-US" dirty="0"/>
              <a:t>15</a:t>
            </a:r>
            <a:r>
              <a:rPr lang="zh-CN" altLang="en-US" dirty="0"/>
              <a:t>个空气检测站点，非常稀疏，每个站点的投入和花费与运营非常高。这些站点在任何时刻给的数据都是非常不一样的，说明一个城市里面空气质量分布是不均匀的</a:t>
            </a:r>
            <a:r>
              <a:rPr lang="zh-CN" altLang="en-US" dirty="0" smtClean="0"/>
              <a:t>。</a:t>
            </a:r>
            <a:endParaRPr lang="en-US" altLang="zh-CN" dirty="0" smtClean="0"/>
          </a:p>
          <a:p>
            <a:r>
              <a:rPr lang="zh-CN" altLang="en-US" dirty="0" smtClean="0"/>
              <a:t>问</a:t>
            </a:r>
            <a:r>
              <a:rPr lang="zh-CN" altLang="en-US" dirty="0"/>
              <a:t>题是</a:t>
            </a:r>
            <a:r>
              <a:rPr lang="zh-CN" altLang="en-US" u="sng" dirty="0"/>
              <a:t>能不能</a:t>
            </a:r>
            <a:r>
              <a:rPr lang="zh-CN" altLang="en-US" dirty="0"/>
              <a:t>用大数据，用机器学</a:t>
            </a:r>
            <a:r>
              <a:rPr lang="zh-CN" altLang="en-US" dirty="0" smtClean="0"/>
              <a:t>习或其他方</a:t>
            </a:r>
            <a:r>
              <a:rPr lang="zh-CN" altLang="en-US" dirty="0"/>
              <a:t>法预测那些没有空气站点的地点的空气质量</a:t>
            </a:r>
            <a:r>
              <a:rPr lang="zh-CN" altLang="en-US" dirty="0" smtClean="0"/>
              <a:t>。利用大</a:t>
            </a:r>
            <a:r>
              <a:rPr lang="zh-CN" altLang="en-US" dirty="0"/>
              <a:t>数据把历史上所有这些我们可以收集到的，关于侦测带里的历史的数据、气象数据、交通数据、人员流动等数据，建一</a:t>
            </a:r>
            <a:r>
              <a:rPr lang="zh-CN" altLang="en-US" dirty="0" smtClean="0"/>
              <a:t>个大模</a:t>
            </a:r>
            <a:r>
              <a:rPr lang="zh-CN" altLang="en-US" dirty="0"/>
              <a:t>型，包含空间和时间的预测，能够在有限的</a:t>
            </a:r>
            <a:r>
              <a:rPr lang="en-US" dirty="0"/>
              <a:t>15</a:t>
            </a:r>
            <a:r>
              <a:rPr lang="zh-CN" altLang="en-US" dirty="0"/>
              <a:t>个站点之上，进一步预测所有的位置</a:t>
            </a:r>
            <a:r>
              <a:rPr lang="zh-CN" altLang="en-US" dirty="0" smtClean="0"/>
              <a:t>。</a:t>
            </a:r>
            <a:endParaRPr lang="en-US" dirty="0"/>
          </a:p>
        </p:txBody>
      </p:sp>
    </p:spTree>
    <p:extLst>
      <p:ext uri="{BB962C8B-B14F-4D97-AF65-F5344CB8AC3E}">
        <p14:creationId xmlns:p14="http://schemas.microsoft.com/office/powerpoint/2010/main" val="1569111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b="1" dirty="0"/>
              <a:t>亚马逊副总裁 方淦</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zh-CN" altLang="en-US" dirty="0"/>
              <a:t>美国的</a:t>
            </a:r>
            <a:r>
              <a:rPr lang="en-US" dirty="0"/>
              <a:t>70</a:t>
            </a:r>
            <a:r>
              <a:rPr lang="zh-CN" altLang="en-US" dirty="0"/>
              <a:t>、</a:t>
            </a:r>
            <a:r>
              <a:rPr lang="en-US" dirty="0"/>
              <a:t>80</a:t>
            </a:r>
            <a:r>
              <a:rPr lang="zh-CN" altLang="en-US" dirty="0"/>
              <a:t>、</a:t>
            </a:r>
            <a:r>
              <a:rPr lang="en-US" dirty="0"/>
              <a:t>90</a:t>
            </a:r>
            <a:r>
              <a:rPr lang="zh-CN" altLang="en-US" dirty="0"/>
              <a:t>年代，是美国线下的零售巨头出现的时间，沃尔马等有名的线下零售公司崛起。但沃尔玛也是在</a:t>
            </a:r>
            <a:r>
              <a:rPr lang="en-US" dirty="0"/>
              <a:t>90</a:t>
            </a:r>
            <a:r>
              <a:rPr lang="zh-CN" altLang="en-US" dirty="0"/>
              <a:t>年代末才在美国变成最大的零售巨头，它的股价在</a:t>
            </a:r>
            <a:r>
              <a:rPr lang="en-US" dirty="0"/>
              <a:t>1999</a:t>
            </a:r>
            <a:r>
              <a:rPr lang="zh-CN" altLang="en-US" dirty="0"/>
              <a:t>年才爆发上涨</a:t>
            </a:r>
            <a:r>
              <a:rPr lang="zh-CN" altLang="en-US" dirty="0" smtClean="0"/>
              <a:t>。</a:t>
            </a:r>
            <a:endParaRPr lang="en-US" altLang="zh-CN" dirty="0" smtClean="0"/>
          </a:p>
          <a:p>
            <a:endParaRPr lang="en-US" dirty="0"/>
          </a:p>
          <a:p>
            <a:r>
              <a:rPr lang="zh-CN" altLang="en-US" dirty="0" smtClean="0"/>
              <a:t>？？？</a:t>
            </a:r>
            <a:endParaRPr lang="en-US" dirty="0"/>
          </a:p>
        </p:txBody>
      </p:sp>
    </p:spTree>
    <p:extLst>
      <p:ext uri="{BB962C8B-B14F-4D97-AF65-F5344CB8AC3E}">
        <p14:creationId xmlns:p14="http://schemas.microsoft.com/office/powerpoint/2010/main" val="35349202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b="1" dirty="0"/>
              <a:t>亚马逊副总裁 方淦</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zh-CN" altLang="en-US" dirty="0" smtClean="0"/>
              <a:t>在</a:t>
            </a:r>
            <a:r>
              <a:rPr lang="zh-CN" altLang="en-US" dirty="0"/>
              <a:t>这个阶段，沃尔马做了一些事情，首先，它建了</a:t>
            </a:r>
            <a:r>
              <a:rPr lang="en-US" dirty="0"/>
              <a:t>“</a:t>
            </a:r>
            <a:r>
              <a:rPr lang="zh-CN" altLang="en-US" dirty="0"/>
              <a:t>大数据</a:t>
            </a:r>
            <a:r>
              <a:rPr lang="en-US" dirty="0"/>
              <a:t>”</a:t>
            </a:r>
            <a:r>
              <a:rPr lang="zh-CN" altLang="en-US" dirty="0"/>
              <a:t>，它的大数据是把供应链全部</a:t>
            </a:r>
            <a:r>
              <a:rPr lang="en-US" dirty="0"/>
              <a:t>IT</a:t>
            </a:r>
            <a:r>
              <a:rPr lang="zh-CN" altLang="en-US" dirty="0"/>
              <a:t>化，这样便可以实现全国调货。它实现了在</a:t>
            </a:r>
            <a:r>
              <a:rPr lang="en-US" dirty="0"/>
              <a:t>48</a:t>
            </a:r>
            <a:r>
              <a:rPr lang="zh-CN" altLang="en-US" dirty="0"/>
              <a:t>个小时之内全美国任何一个店都可以供货，这是一个很有价值的供应链系统。</a:t>
            </a:r>
            <a:endParaRPr lang="en-US" dirty="0"/>
          </a:p>
          <a:p>
            <a:endParaRPr lang="en-US" dirty="0"/>
          </a:p>
        </p:txBody>
      </p:sp>
    </p:spTree>
    <p:extLst>
      <p:ext uri="{BB962C8B-B14F-4D97-AF65-F5344CB8AC3E}">
        <p14:creationId xmlns:p14="http://schemas.microsoft.com/office/powerpoint/2010/main" val="6725249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b="1" dirty="0"/>
              <a:t>亚马逊副总裁 方淦</a:t>
            </a:r>
            <a:r>
              <a:rPr lang="zh-CN" altLang="en-US" dirty="0" smtClean="0"/>
              <a:t>）</a:t>
            </a:r>
            <a:endParaRPr lang="en-US" dirty="0"/>
          </a:p>
        </p:txBody>
      </p:sp>
      <p:sp>
        <p:nvSpPr>
          <p:cNvPr id="3" name="Content Placeholder 2"/>
          <p:cNvSpPr>
            <a:spLocks noGrp="1"/>
          </p:cNvSpPr>
          <p:nvPr>
            <p:ph idx="1"/>
          </p:nvPr>
        </p:nvSpPr>
        <p:spPr/>
        <p:txBody>
          <a:bodyPr>
            <a:normAutofit lnSpcReduction="10000"/>
          </a:bodyPr>
          <a:lstStyle/>
          <a:p>
            <a:r>
              <a:rPr lang="zh-CN" altLang="en-US" dirty="0"/>
              <a:t>从</a:t>
            </a:r>
            <a:r>
              <a:rPr lang="en-US" dirty="0"/>
              <a:t>1997</a:t>
            </a:r>
            <a:r>
              <a:rPr lang="zh-CN" altLang="en-US" dirty="0"/>
              <a:t>年到</a:t>
            </a:r>
            <a:r>
              <a:rPr lang="en-US" dirty="0"/>
              <a:t>2005</a:t>
            </a:r>
            <a:r>
              <a:rPr lang="zh-CN" altLang="en-US" dirty="0"/>
              <a:t>年，沃尔玛实现了快速扩张，股价上</a:t>
            </a:r>
            <a:r>
              <a:rPr lang="zh-CN" altLang="en-US" dirty="0" smtClean="0"/>
              <a:t>涨。</a:t>
            </a:r>
            <a:endParaRPr lang="en-US" altLang="zh-CN" dirty="0" smtClean="0"/>
          </a:p>
          <a:p>
            <a:endParaRPr lang="en-US" altLang="zh-CN" dirty="0" smtClean="0"/>
          </a:p>
          <a:p>
            <a:r>
              <a:rPr lang="zh-CN" altLang="en-US" dirty="0" smtClean="0"/>
              <a:t>但</a:t>
            </a:r>
            <a:r>
              <a:rPr lang="zh-CN" altLang="en-US" dirty="0"/>
              <a:t>是</a:t>
            </a:r>
            <a:r>
              <a:rPr lang="zh-CN" altLang="en-US" dirty="0" smtClean="0"/>
              <a:t>，在</a:t>
            </a:r>
            <a:r>
              <a:rPr lang="en-US" dirty="0"/>
              <a:t>2000</a:t>
            </a:r>
            <a:r>
              <a:rPr lang="zh-CN" altLang="en-US" dirty="0"/>
              <a:t>年的时候成长速度又平稳</a:t>
            </a:r>
            <a:r>
              <a:rPr lang="zh-CN" altLang="en-US" dirty="0" smtClean="0"/>
              <a:t>了。？</a:t>
            </a:r>
            <a:endParaRPr lang="en-US" altLang="zh-CN" dirty="0" smtClean="0"/>
          </a:p>
          <a:p>
            <a:endParaRPr lang="en-US" altLang="zh-CN" dirty="0"/>
          </a:p>
          <a:p>
            <a:r>
              <a:rPr lang="zh-CN" altLang="en-US" dirty="0" smtClean="0"/>
              <a:t>从</a:t>
            </a:r>
            <a:r>
              <a:rPr lang="en-US" dirty="0"/>
              <a:t>1997</a:t>
            </a:r>
            <a:r>
              <a:rPr lang="zh-CN" altLang="en-US" dirty="0"/>
              <a:t>年开始，美国的电商在互联网里就开始了进攻。亚马逊是</a:t>
            </a:r>
            <a:r>
              <a:rPr lang="en-US" dirty="0"/>
              <a:t>1997</a:t>
            </a:r>
            <a:r>
              <a:rPr lang="zh-CN" altLang="en-US" dirty="0"/>
              <a:t>年上市的，此后把电商攻势做了起</a:t>
            </a:r>
            <a:r>
              <a:rPr lang="zh-CN" altLang="en-US" dirty="0" smtClean="0"/>
              <a:t>来</a:t>
            </a:r>
            <a:r>
              <a:rPr lang="zh-CN" altLang="en-US" dirty="0"/>
              <a:t>。</a:t>
            </a:r>
            <a:endParaRPr lang="en-US" dirty="0"/>
          </a:p>
          <a:p>
            <a:endParaRPr lang="en-US" dirty="0"/>
          </a:p>
        </p:txBody>
      </p:sp>
    </p:spTree>
    <p:extLst>
      <p:ext uri="{BB962C8B-B14F-4D97-AF65-F5344CB8AC3E}">
        <p14:creationId xmlns:p14="http://schemas.microsoft.com/office/powerpoint/2010/main" val="5902600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b="1" dirty="0"/>
              <a:t>亚马逊副总裁 方淦</a:t>
            </a:r>
            <a:r>
              <a:rPr lang="zh-CN" altLang="en-US" dirty="0" smtClean="0"/>
              <a:t>）</a:t>
            </a:r>
            <a:endParaRPr lang="en-US" dirty="0"/>
          </a:p>
        </p:txBody>
      </p:sp>
      <p:sp>
        <p:nvSpPr>
          <p:cNvPr id="3" name="Content Placeholder 2"/>
          <p:cNvSpPr>
            <a:spLocks noGrp="1"/>
          </p:cNvSpPr>
          <p:nvPr>
            <p:ph idx="1"/>
          </p:nvPr>
        </p:nvSpPr>
        <p:spPr/>
        <p:txBody>
          <a:bodyPr>
            <a:normAutofit lnSpcReduction="10000"/>
          </a:bodyPr>
          <a:lstStyle/>
          <a:p>
            <a:r>
              <a:rPr lang="zh-CN" altLang="en-US" dirty="0"/>
              <a:t>仅把线下的方式移到线上还不够，因为线下跟线上消费不一样。</a:t>
            </a:r>
            <a:r>
              <a:rPr lang="en-US" dirty="0"/>
              <a:t>1999</a:t>
            </a:r>
            <a:r>
              <a:rPr lang="zh-CN" altLang="en-US" dirty="0"/>
              <a:t>年的互联网付款不是很方便，配送也不像现在这么方便。网上消费从头疼两个事，第一是付款，第二是配送</a:t>
            </a:r>
            <a:r>
              <a:rPr lang="zh-CN" altLang="en-US" dirty="0" smtClean="0"/>
              <a:t>。</a:t>
            </a:r>
            <a:endParaRPr lang="en-US" altLang="zh-CN" dirty="0" smtClean="0"/>
          </a:p>
          <a:p>
            <a:endParaRPr lang="en-US" altLang="zh-CN" dirty="0" smtClean="0"/>
          </a:p>
          <a:p>
            <a:r>
              <a:rPr lang="zh-CN" altLang="en-US" dirty="0"/>
              <a:t>从亚马逊的股价走势图可以看到，亚马逊</a:t>
            </a:r>
            <a:r>
              <a:rPr lang="en-US" dirty="0"/>
              <a:t>1995</a:t>
            </a:r>
            <a:r>
              <a:rPr lang="zh-CN" altLang="en-US" dirty="0"/>
              <a:t>年成立，</a:t>
            </a:r>
            <a:r>
              <a:rPr lang="en-US" dirty="0"/>
              <a:t>1997</a:t>
            </a:r>
            <a:r>
              <a:rPr lang="zh-CN" altLang="en-US" dirty="0"/>
              <a:t>年上市，刚刚开始的几年都在亏钱</a:t>
            </a:r>
            <a:r>
              <a:rPr lang="zh-CN" altLang="en-US" dirty="0" smtClean="0"/>
              <a:t>。</a:t>
            </a:r>
            <a:endParaRPr lang="en-US" altLang="zh-CN" dirty="0"/>
          </a:p>
        </p:txBody>
      </p:sp>
    </p:spTree>
    <p:extLst>
      <p:ext uri="{BB962C8B-B14F-4D97-AF65-F5344CB8AC3E}">
        <p14:creationId xmlns:p14="http://schemas.microsoft.com/office/powerpoint/2010/main" val="10154651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大数据在中国的应用（</a:t>
            </a:r>
            <a:r>
              <a:rPr lang="zh-CN" altLang="en-US" b="1" dirty="0"/>
              <a:t>亚马逊副总裁 方淦</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2000</a:t>
            </a:r>
            <a:r>
              <a:rPr lang="zh-CN" altLang="en-US" dirty="0" smtClean="0"/>
              <a:t>年左右，亚马逊做了一个决定，建立自己的库房，并把沃尔马最强的</a:t>
            </a:r>
            <a:r>
              <a:rPr lang="en-US" dirty="0" smtClean="0"/>
              <a:t>IT</a:t>
            </a:r>
            <a:r>
              <a:rPr lang="zh-CN" altLang="en-US" dirty="0" smtClean="0"/>
              <a:t>人才请到公司当</a:t>
            </a:r>
            <a:r>
              <a:rPr lang="en-US" dirty="0" smtClean="0"/>
              <a:t>CIO</a:t>
            </a:r>
            <a:r>
              <a:rPr lang="zh-CN" altLang="en-US" dirty="0" smtClean="0"/>
              <a:t>，建立起了供应链，客户体验方面也做了调整，把线下与线上客户体验的概念融合到电商的模型里去。</a:t>
            </a:r>
            <a:endParaRPr lang="en-US" dirty="0"/>
          </a:p>
        </p:txBody>
      </p:sp>
    </p:spTree>
    <p:extLst>
      <p:ext uri="{BB962C8B-B14F-4D97-AF65-F5344CB8AC3E}">
        <p14:creationId xmlns:p14="http://schemas.microsoft.com/office/powerpoint/2010/main" val="114194272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en-US" dirty="0" smtClean="0"/>
              <a:t>Some Challenges in Big Data</a:t>
            </a:r>
          </a:p>
        </p:txBody>
      </p:sp>
      <p:sp>
        <p:nvSpPr>
          <p:cNvPr id="17411" name="TextBox 3"/>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14</a:t>
            </a:r>
            <a:endParaRPr lang="en-US" sz="2400" b="1"/>
          </a:p>
        </p:txBody>
      </p:sp>
      <p:sp>
        <p:nvSpPr>
          <p:cNvPr id="17412" name="TextBox 22"/>
          <p:cNvSpPr txBox="1">
            <a:spLocks noChangeArrowheads="1"/>
          </p:cNvSpPr>
          <p:nvPr/>
        </p:nvSpPr>
        <p:spPr bwMode="auto">
          <a:xfrm>
            <a:off x="1066800" y="1371600"/>
            <a:ext cx="7162800" cy="1477963"/>
          </a:xfrm>
          <a:prstGeom prst="rect">
            <a:avLst/>
          </a:prstGeom>
          <a:noFill/>
          <a:ln w="9525">
            <a:noFill/>
            <a:miter lim="800000"/>
            <a:headEnd/>
            <a:tailEnd/>
          </a:ln>
        </p:spPr>
        <p:txBody>
          <a:bodyPr>
            <a:spAutoFit/>
          </a:bodyPr>
          <a:lstStyle/>
          <a:p>
            <a:pPr>
              <a:buFont typeface="Wingdings" pitchFamily="2" charset="2"/>
              <a:buChar char="Ø"/>
            </a:pPr>
            <a:r>
              <a:rPr lang="en-US"/>
              <a:t> Big Data Integration is Multidisciplinary</a:t>
            </a:r>
          </a:p>
          <a:p>
            <a:pPr lvl="1">
              <a:buFont typeface="Wingdings" pitchFamily="2" charset="2"/>
              <a:buChar char="Ø"/>
            </a:pPr>
            <a:r>
              <a:rPr lang="en-US"/>
              <a:t>Less than 10% of Big Data world are genuinely relational</a:t>
            </a:r>
          </a:p>
          <a:p>
            <a:pPr lvl="1">
              <a:buFont typeface="Wingdings" pitchFamily="2" charset="2"/>
              <a:buChar char="Ø"/>
            </a:pPr>
            <a:r>
              <a:rPr lang="en-US"/>
              <a:t>Meaningful data integration in the real, messy, schema-less and complex Big Data world of database and semantic web using multidisciplinary and multi-technology methode </a:t>
            </a:r>
          </a:p>
        </p:txBody>
      </p:sp>
      <p:sp>
        <p:nvSpPr>
          <p:cNvPr id="17413" name="TextBox 23"/>
          <p:cNvSpPr txBox="1">
            <a:spLocks noChangeArrowheads="1"/>
          </p:cNvSpPr>
          <p:nvPr/>
        </p:nvSpPr>
        <p:spPr bwMode="auto">
          <a:xfrm>
            <a:off x="1143000" y="2971800"/>
            <a:ext cx="7337425" cy="1477328"/>
          </a:xfrm>
          <a:prstGeom prst="rect">
            <a:avLst/>
          </a:prstGeom>
          <a:noFill/>
          <a:ln w="9525">
            <a:noFill/>
            <a:miter lim="800000"/>
            <a:headEnd/>
            <a:tailEnd/>
          </a:ln>
        </p:spPr>
        <p:txBody>
          <a:bodyPr wrap="square">
            <a:spAutoFit/>
          </a:bodyPr>
          <a:lstStyle/>
          <a:p>
            <a:pPr>
              <a:buFont typeface="Wingdings" pitchFamily="2" charset="2"/>
              <a:buChar char="Ø"/>
            </a:pPr>
            <a:r>
              <a:rPr lang="en-US" dirty="0"/>
              <a:t> The Billion Triple Challenge</a:t>
            </a:r>
          </a:p>
          <a:p>
            <a:pPr lvl="1">
              <a:buFont typeface="Wingdings" pitchFamily="2" charset="2"/>
              <a:buChar char="Ø"/>
            </a:pPr>
            <a:r>
              <a:rPr lang="en-US" dirty="0"/>
              <a:t>Web of data contain 31 billion </a:t>
            </a:r>
            <a:r>
              <a:rPr lang="en-US" b="1" dirty="0" smtClean="0"/>
              <a:t>Resource Description Framework (</a:t>
            </a:r>
            <a:r>
              <a:rPr lang="en-US" dirty="0" err="1" smtClean="0"/>
              <a:t>RDf</a:t>
            </a:r>
            <a:r>
              <a:rPr lang="en-US" dirty="0" smtClean="0"/>
              <a:t> ) triples</a:t>
            </a:r>
            <a:r>
              <a:rPr lang="en-US" dirty="0"/>
              <a:t>, that 446million of them are RDF links, 13 Billion government data, 6 Billion geographic data, 4.6 Billion Publication and Media data, 3 Billion life science </a:t>
            </a:r>
            <a:r>
              <a:rPr lang="en-US" dirty="0" smtClean="0"/>
              <a:t>data</a:t>
            </a:r>
            <a:endParaRPr lang="en-US" dirty="0"/>
          </a:p>
        </p:txBody>
      </p:sp>
      <p:sp>
        <p:nvSpPr>
          <p:cNvPr id="17414" name="TextBox 24"/>
          <p:cNvSpPr txBox="1">
            <a:spLocks noChangeArrowheads="1"/>
          </p:cNvSpPr>
          <p:nvPr/>
        </p:nvSpPr>
        <p:spPr bwMode="auto">
          <a:xfrm>
            <a:off x="1219200" y="4724400"/>
            <a:ext cx="6981825" cy="646113"/>
          </a:xfrm>
          <a:prstGeom prst="rect">
            <a:avLst/>
          </a:prstGeom>
          <a:noFill/>
          <a:ln w="9525">
            <a:noFill/>
            <a:miter lim="800000"/>
            <a:headEnd/>
            <a:tailEnd/>
          </a:ln>
        </p:spPr>
        <p:txBody>
          <a:bodyPr>
            <a:spAutoFit/>
          </a:bodyPr>
          <a:lstStyle/>
          <a:p>
            <a:pPr>
              <a:buFont typeface="Wingdings" pitchFamily="2" charset="2"/>
              <a:buChar char="Ø"/>
            </a:pPr>
            <a:r>
              <a:rPr lang="en-US" dirty="0"/>
              <a:t> The Linked Open Data Ripper</a:t>
            </a:r>
          </a:p>
          <a:p>
            <a:pPr lvl="1">
              <a:buFont typeface="Wingdings" pitchFamily="2" charset="2"/>
              <a:buChar char="Ø"/>
            </a:pPr>
            <a:r>
              <a:rPr lang="en-US" dirty="0"/>
              <a:t>Mapping, Ranking, Visualization, Key Matching, Snappiness</a:t>
            </a:r>
          </a:p>
        </p:txBody>
      </p:sp>
      <p:sp>
        <p:nvSpPr>
          <p:cNvPr id="17415" name="TextBox 25"/>
          <p:cNvSpPr txBox="1">
            <a:spLocks noChangeArrowheads="1"/>
          </p:cNvSpPr>
          <p:nvPr/>
        </p:nvSpPr>
        <p:spPr bwMode="auto">
          <a:xfrm>
            <a:off x="1219200" y="5638800"/>
            <a:ext cx="7232650" cy="923925"/>
          </a:xfrm>
          <a:prstGeom prst="rect">
            <a:avLst/>
          </a:prstGeom>
          <a:noFill/>
          <a:ln w="9525">
            <a:noFill/>
            <a:miter lim="800000"/>
            <a:headEnd/>
            <a:tailEnd/>
          </a:ln>
        </p:spPr>
        <p:txBody>
          <a:bodyPr>
            <a:spAutoFit/>
          </a:bodyPr>
          <a:lstStyle/>
          <a:p>
            <a:pPr>
              <a:buFont typeface="Wingdings" pitchFamily="2" charset="2"/>
              <a:buChar char="Ø"/>
            </a:pPr>
            <a:r>
              <a:rPr lang="en-US" dirty="0"/>
              <a:t> Demonstrate the Value of Semantics: let data integration drive </a:t>
            </a:r>
            <a:r>
              <a:rPr lang="en-US" b="1" dirty="0" smtClean="0"/>
              <a:t>database management system (</a:t>
            </a:r>
            <a:r>
              <a:rPr lang="en-US" dirty="0" smtClean="0"/>
              <a:t>DBMS) </a:t>
            </a:r>
            <a:r>
              <a:rPr lang="en-US" dirty="0"/>
              <a:t>technology</a:t>
            </a:r>
          </a:p>
          <a:p>
            <a:pPr lvl="1">
              <a:buFont typeface="Wingdings" pitchFamily="2" charset="2"/>
              <a:buChar char="Ø"/>
            </a:pPr>
            <a:r>
              <a:rPr lang="en-US" dirty="0"/>
              <a:t>Large volumes of heterogeneous data, like link data and RDF</a:t>
            </a:r>
          </a:p>
        </p:txBody>
      </p:sp>
    </p:spTree>
    <p:extLst>
      <p:ext uri="{BB962C8B-B14F-4D97-AF65-F5344CB8AC3E}">
        <p14:creationId xmlns:p14="http://schemas.microsoft.com/office/powerpoint/2010/main" val="13249499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228600" y="838200"/>
            <a:ext cx="8763000" cy="609600"/>
          </a:xfrm>
        </p:spPr>
        <p:txBody>
          <a:bodyPr lIns="0" rIns="0">
            <a:normAutofit fontScale="90000"/>
          </a:bodyPr>
          <a:lstStyle/>
          <a:p>
            <a:pPr fontAlgn="auto">
              <a:spcAft>
                <a:spcPts val="0"/>
              </a:spcAft>
              <a:defRPr/>
            </a:pPr>
            <a:r>
              <a:rPr lang="en-US" dirty="0" smtClean="0"/>
              <a:t>Big Data are everywhere! </a:t>
            </a:r>
            <a:endParaRPr lang="en-US" dirty="0"/>
          </a:p>
        </p:txBody>
      </p:sp>
      <p:sp>
        <p:nvSpPr>
          <p:cNvPr id="16387" name="Rectangle 2"/>
          <p:cNvSpPr>
            <a:spLocks noGrp="1" noChangeArrowheads="1"/>
          </p:cNvSpPr>
          <p:nvPr>
            <p:ph idx="1"/>
          </p:nvPr>
        </p:nvSpPr>
        <p:spPr>
          <a:xfrm>
            <a:off x="152400" y="1752600"/>
            <a:ext cx="8763000" cy="5334000"/>
          </a:xfrm>
        </p:spPr>
        <p:txBody>
          <a:bodyPr>
            <a:normAutofit/>
          </a:bodyPr>
          <a:lstStyle/>
          <a:p>
            <a:r>
              <a:rPr lang="en-US" dirty="0" smtClean="0"/>
              <a:t>Large amounts of data are being collected </a:t>
            </a:r>
            <a:br>
              <a:rPr lang="en-US" dirty="0" smtClean="0"/>
            </a:br>
            <a:r>
              <a:rPr lang="en-US" dirty="0" smtClean="0"/>
              <a:t>and warehoused </a:t>
            </a:r>
          </a:p>
          <a:p>
            <a:pPr lvl="1"/>
            <a:r>
              <a:rPr lang="en-US" dirty="0" smtClean="0"/>
              <a:t>Web data, e-commerce</a:t>
            </a:r>
          </a:p>
          <a:p>
            <a:pPr lvl="1"/>
            <a:r>
              <a:rPr lang="en-US" dirty="0" smtClean="0"/>
              <a:t>purchases at department/</a:t>
            </a:r>
            <a:br>
              <a:rPr lang="en-US" dirty="0" smtClean="0"/>
            </a:br>
            <a:r>
              <a:rPr lang="en-US" dirty="0" smtClean="0"/>
              <a:t>grocery stores</a:t>
            </a:r>
          </a:p>
          <a:p>
            <a:pPr lvl="1"/>
            <a:r>
              <a:rPr lang="en-US" dirty="0" smtClean="0"/>
              <a:t>Bank/Credit Card </a:t>
            </a:r>
            <a:br>
              <a:rPr lang="en-US" dirty="0" smtClean="0"/>
            </a:br>
            <a:r>
              <a:rPr lang="en-US" dirty="0" smtClean="0"/>
              <a:t>transactions</a:t>
            </a:r>
          </a:p>
          <a:p>
            <a:pPr lvl="1"/>
            <a:r>
              <a:rPr lang="en-US" dirty="0" smtClean="0"/>
              <a:t>Social Network</a:t>
            </a:r>
          </a:p>
        </p:txBody>
      </p:sp>
      <p:graphicFrame>
        <p:nvGraphicFramePr>
          <p:cNvPr id="16388" name="Object 3"/>
          <p:cNvGraphicFramePr>
            <a:graphicFrameLocks noChangeAspect="1"/>
          </p:cNvGraphicFramePr>
          <p:nvPr>
            <p:extLst>
              <p:ext uri="{D42A27DB-BD31-4B8C-83A1-F6EECF244321}">
                <p14:modId xmlns:p14="http://schemas.microsoft.com/office/powerpoint/2010/main" val="3814060054"/>
              </p:ext>
            </p:extLst>
          </p:nvPr>
        </p:nvGraphicFramePr>
        <p:xfrm>
          <a:off x="6692900" y="3429000"/>
          <a:ext cx="2146300" cy="2341562"/>
        </p:xfrm>
        <a:graphic>
          <a:graphicData uri="http://schemas.openxmlformats.org/presentationml/2006/ole">
            <mc:AlternateContent xmlns:mc="http://schemas.openxmlformats.org/markup-compatibility/2006">
              <mc:Choice xmlns:v="urn:schemas-microsoft-com:vml" Requires="v">
                <p:oleObj spid="_x0000_s1025" name="VISIO" r:id="rId4" imgW="2142744" imgH="2343912" progId="">
                  <p:embed/>
                </p:oleObj>
              </mc:Choice>
              <mc:Fallback>
                <p:oleObj name="VISIO" r:id="rId4" imgW="2142744" imgH="234391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0" y="3429000"/>
                        <a:ext cx="214630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6389" name="Picture 5" descr="story-3dimensional-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3375" y="2667000"/>
            <a:ext cx="19653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90" name="Object 6"/>
          <p:cNvGraphicFramePr>
            <a:graphicFrameLocks noChangeAspect="1"/>
          </p:cNvGraphicFramePr>
          <p:nvPr>
            <p:extLst>
              <p:ext uri="{D42A27DB-BD31-4B8C-83A1-F6EECF244321}">
                <p14:modId xmlns:p14="http://schemas.microsoft.com/office/powerpoint/2010/main" val="3393971637"/>
              </p:ext>
            </p:extLst>
          </p:nvPr>
        </p:nvGraphicFramePr>
        <p:xfrm>
          <a:off x="5273675" y="3413125"/>
          <a:ext cx="685800" cy="681037"/>
        </p:xfrm>
        <a:graphic>
          <a:graphicData uri="http://schemas.openxmlformats.org/presentationml/2006/ole">
            <mc:AlternateContent xmlns:mc="http://schemas.openxmlformats.org/markup-compatibility/2006">
              <mc:Choice xmlns:v="urn:schemas-microsoft-com:vml" Requires="v">
                <p:oleObj spid="_x0000_s1026" name="VISIO" r:id="rId7" imgW="617220" imgH="615696" progId="">
                  <p:embed/>
                </p:oleObj>
              </mc:Choice>
              <mc:Fallback>
                <p:oleObj name="VISIO" r:id="rId7" imgW="617220" imgH="61569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3675" y="3413125"/>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91" name="Object 7"/>
          <p:cNvGraphicFramePr>
            <a:graphicFrameLocks noChangeAspect="1"/>
          </p:cNvGraphicFramePr>
          <p:nvPr>
            <p:extLst>
              <p:ext uri="{D42A27DB-BD31-4B8C-83A1-F6EECF244321}">
                <p14:modId xmlns:p14="http://schemas.microsoft.com/office/powerpoint/2010/main" val="1970342657"/>
              </p:ext>
            </p:extLst>
          </p:nvPr>
        </p:nvGraphicFramePr>
        <p:xfrm>
          <a:off x="5257800" y="3027362"/>
          <a:ext cx="685800" cy="563563"/>
        </p:xfrm>
        <a:graphic>
          <a:graphicData uri="http://schemas.openxmlformats.org/presentationml/2006/ole">
            <mc:AlternateContent xmlns:mc="http://schemas.openxmlformats.org/markup-compatibility/2006">
              <mc:Choice xmlns:v="urn:schemas-microsoft-com:vml" Requires="v">
                <p:oleObj spid="_x0000_s1027" name="VISIO" r:id="rId9" imgW="806196" imgH="662940" progId="">
                  <p:embed/>
                </p:oleObj>
              </mc:Choice>
              <mc:Fallback>
                <p:oleObj name="VISIO" r:id="rId9" imgW="806196" imgH="6629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3027362"/>
                        <a:ext cx="685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92" name="Object 8"/>
          <p:cNvGraphicFramePr>
            <a:graphicFrameLocks noChangeAspect="1"/>
          </p:cNvGraphicFramePr>
          <p:nvPr>
            <p:extLst>
              <p:ext uri="{D42A27DB-BD31-4B8C-83A1-F6EECF244321}">
                <p14:modId xmlns:p14="http://schemas.microsoft.com/office/powerpoint/2010/main" val="1223072743"/>
              </p:ext>
            </p:extLst>
          </p:nvPr>
        </p:nvGraphicFramePr>
        <p:xfrm>
          <a:off x="5168900" y="4114800"/>
          <a:ext cx="1485900" cy="1558925"/>
        </p:xfrm>
        <a:graphic>
          <a:graphicData uri="http://schemas.openxmlformats.org/presentationml/2006/ole">
            <mc:AlternateContent xmlns:mc="http://schemas.openxmlformats.org/markup-compatibility/2006">
              <mc:Choice xmlns:v="urn:schemas-microsoft-com:vml" Requires="v">
                <p:oleObj spid="_x0000_s1028" name="VISIO" r:id="rId11" imgW="1661160" imgH="1748028" progId="">
                  <p:embed/>
                </p:oleObj>
              </mc:Choice>
              <mc:Fallback>
                <p:oleObj name="VISIO" r:id="rId11" imgW="1661160" imgH="1748028"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900" y="41148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5247300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Resource Description Framework (RDF)</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RDF is a standard model for data interchange on the Web. RDF has features that facilitate data merging even if the underlying schemas differ, and it specifically supports the evolution of schemas over time without requiring all the data consumers to be changed. </a:t>
            </a:r>
          </a:p>
          <a:p>
            <a:r>
              <a:rPr lang="en-US" dirty="0" smtClean="0"/>
              <a:t>RDF extends the linking structure of the Web to use Uniform Resource Identifiers (URI)s to name the relationship between things as well as the two ends of the link (this is usually referred to as a “triple”). Using this simple model, it allows structured and semi-structured data to be mixed, exposed, and shared across different applications. </a:t>
            </a:r>
          </a:p>
          <a:p>
            <a:endParaRPr lang="en-US" dirty="0"/>
          </a:p>
        </p:txBody>
      </p:sp>
    </p:spTree>
    <p:extLst>
      <p:ext uri="{BB962C8B-B14F-4D97-AF65-F5344CB8AC3E}">
        <p14:creationId xmlns:p14="http://schemas.microsoft.com/office/powerpoint/2010/main" val="10869780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134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pPr algn="l">
              <a:defRPr/>
            </a:pPr>
            <a:r>
              <a:rPr lang="en-US" dirty="0"/>
              <a:t>Some Challenges in Big </a:t>
            </a:r>
            <a:r>
              <a:rPr lang="en-US" dirty="0" smtClean="0"/>
              <a:t>Data: Cost Problem</a:t>
            </a:r>
            <a:endParaRPr lang="en-US" cap="all" dirty="0"/>
          </a:p>
        </p:txBody>
      </p:sp>
      <p:sp>
        <p:nvSpPr>
          <p:cNvPr id="11267" name="TextBox 4"/>
          <p:cNvSpPr txBox="1">
            <a:spLocks noChangeArrowheads="1"/>
          </p:cNvSpPr>
          <p:nvPr/>
        </p:nvSpPr>
        <p:spPr bwMode="auto">
          <a:xfrm>
            <a:off x="8686800" y="457200"/>
            <a:ext cx="304800" cy="461963"/>
          </a:xfrm>
          <a:prstGeom prst="rect">
            <a:avLst/>
          </a:prstGeom>
          <a:noFill/>
          <a:ln w="9525">
            <a:noFill/>
            <a:miter lim="800000"/>
            <a:headEnd/>
            <a:tailEnd/>
          </a:ln>
        </p:spPr>
        <p:txBody>
          <a:bodyPr>
            <a:spAutoFit/>
          </a:bodyPr>
          <a:lstStyle/>
          <a:p>
            <a:r>
              <a:rPr lang="en-US" sz="2400" b="1"/>
              <a:t>8</a:t>
            </a:r>
          </a:p>
        </p:txBody>
      </p:sp>
      <p:sp>
        <p:nvSpPr>
          <p:cNvPr id="34" name="Rectangle 2"/>
          <p:cNvSpPr txBox="1">
            <a:spLocks noChangeArrowheads="1"/>
          </p:cNvSpPr>
          <p:nvPr/>
        </p:nvSpPr>
        <p:spPr bwMode="white">
          <a:xfrm>
            <a:off x="685800" y="1447800"/>
            <a:ext cx="6629400" cy="563563"/>
          </a:xfrm>
          <a:prstGeom prst="rect">
            <a:avLst/>
          </a:prstGeom>
          <a:noFill/>
          <a:ln w="9525">
            <a:noFill/>
            <a:miter lim="800000"/>
            <a:headEnd/>
            <a:tailEnd/>
          </a:ln>
          <a:effectLst/>
        </p:spPr>
        <p:txBody>
          <a:bodyPr anchor="ctr"/>
          <a:lstStyle/>
          <a:p>
            <a:pPr>
              <a:defRPr/>
            </a:pPr>
            <a:r>
              <a:rPr lang="en-CA" sz="3200" kern="0" dirty="0">
                <a:latin typeface="+mj-lt"/>
                <a:ea typeface="+mj-ea"/>
                <a:cs typeface="+mj-cs"/>
              </a:rPr>
              <a:t>Cost of processing 1 Petabyte of data with 1000 node ?</a:t>
            </a:r>
          </a:p>
        </p:txBody>
      </p:sp>
      <p:sp>
        <p:nvSpPr>
          <p:cNvPr id="11269" name="Rectangle 1"/>
          <p:cNvSpPr>
            <a:spLocks noChangeArrowheads="1"/>
          </p:cNvSpPr>
          <p:nvPr/>
        </p:nvSpPr>
        <p:spPr bwMode="auto">
          <a:xfrm>
            <a:off x="685800" y="2362200"/>
            <a:ext cx="6172200" cy="369888"/>
          </a:xfrm>
          <a:prstGeom prst="rect">
            <a:avLst/>
          </a:prstGeom>
          <a:noFill/>
          <a:ln w="9525">
            <a:noFill/>
            <a:miter lim="800000"/>
            <a:headEnd/>
            <a:tailEnd/>
          </a:ln>
        </p:spPr>
        <p:txBody>
          <a:bodyPr>
            <a:spAutoFit/>
          </a:bodyPr>
          <a:lstStyle/>
          <a:p>
            <a:r>
              <a:rPr lang="en-US"/>
              <a:t>1 PB = 10</a:t>
            </a:r>
            <a:r>
              <a:rPr lang="en-US" baseline="30000"/>
              <a:t>15</a:t>
            </a:r>
            <a:r>
              <a:rPr lang="en-US"/>
              <a:t> B = 1 million gigabytes = 1 thousand terabytes</a:t>
            </a:r>
          </a:p>
        </p:txBody>
      </p:sp>
      <p:sp>
        <p:nvSpPr>
          <p:cNvPr id="11270" name="Rectangle 34"/>
          <p:cNvSpPr>
            <a:spLocks noChangeArrowheads="1"/>
          </p:cNvSpPr>
          <p:nvPr/>
        </p:nvSpPr>
        <p:spPr bwMode="auto">
          <a:xfrm>
            <a:off x="685800" y="3048000"/>
            <a:ext cx="6629400" cy="923925"/>
          </a:xfrm>
          <a:prstGeom prst="rect">
            <a:avLst/>
          </a:prstGeom>
          <a:noFill/>
          <a:ln w="9525">
            <a:noFill/>
            <a:miter lim="800000"/>
            <a:headEnd/>
            <a:tailEnd/>
          </a:ln>
        </p:spPr>
        <p:txBody>
          <a:bodyPr>
            <a:spAutoFit/>
          </a:bodyPr>
          <a:lstStyle/>
          <a:p>
            <a:pPr marL="285750" indent="-285750">
              <a:buFontTx/>
              <a:buChar char="-"/>
            </a:pPr>
            <a:r>
              <a:rPr lang="en-US"/>
              <a:t>9 hours for each node to process 500GB at rate of 15MB/S</a:t>
            </a:r>
          </a:p>
          <a:p>
            <a:pPr marL="285750" indent="-285750">
              <a:buFontTx/>
              <a:buChar char="-"/>
            </a:pPr>
            <a:r>
              <a:rPr lang="en-US"/>
              <a:t>15*60*60*9 = 486000MB ~ 500 GB</a:t>
            </a:r>
          </a:p>
          <a:p>
            <a:pPr marL="285750" indent="-285750">
              <a:buFontTx/>
              <a:buChar char="-"/>
            </a:pPr>
            <a:r>
              <a:rPr lang="en-US"/>
              <a:t>1000 * 9 * 0.34$ = 3060$  for single run</a:t>
            </a:r>
          </a:p>
        </p:txBody>
      </p:sp>
      <p:sp>
        <p:nvSpPr>
          <p:cNvPr id="11271" name="Rectangle 35"/>
          <p:cNvSpPr>
            <a:spLocks noChangeArrowheads="1"/>
          </p:cNvSpPr>
          <p:nvPr/>
        </p:nvSpPr>
        <p:spPr bwMode="auto">
          <a:xfrm>
            <a:off x="715963" y="4419600"/>
            <a:ext cx="4770437" cy="1754188"/>
          </a:xfrm>
          <a:prstGeom prst="rect">
            <a:avLst/>
          </a:prstGeom>
          <a:noFill/>
          <a:ln w="9525">
            <a:noFill/>
            <a:miter lim="800000"/>
            <a:headEnd/>
            <a:tailEnd/>
          </a:ln>
        </p:spPr>
        <p:txBody>
          <a:bodyPr>
            <a:spAutoFit/>
          </a:bodyPr>
          <a:lstStyle/>
          <a:p>
            <a:pPr marL="285750" indent="-285750">
              <a:buFontTx/>
              <a:buChar char="-"/>
            </a:pPr>
            <a:r>
              <a:rPr lang="en-US"/>
              <a:t>1 PB = 1000000  / 500 = 2000  * 9 = 18000 h /24 = 750 Day</a:t>
            </a:r>
          </a:p>
          <a:p>
            <a:pPr marL="285750" indent="-285750">
              <a:buFontTx/>
              <a:buChar char="-"/>
            </a:pPr>
            <a:endParaRPr lang="en-US"/>
          </a:p>
          <a:p>
            <a:pPr marL="285750" indent="-285750">
              <a:buFontTx/>
              <a:buChar char="-"/>
            </a:pPr>
            <a:r>
              <a:rPr lang="en-US"/>
              <a:t>The cost for 1000 cloud node each processing 1PB</a:t>
            </a:r>
          </a:p>
          <a:p>
            <a:pPr marL="285750" indent="-285750"/>
            <a:r>
              <a:rPr lang="en-US"/>
              <a:t>	2000 * 3060$ = 6,120,000$</a:t>
            </a:r>
          </a:p>
        </p:txBody>
      </p:sp>
      <p:pic>
        <p:nvPicPr>
          <p:cNvPr id="11272" name="Picture 2"/>
          <p:cNvPicPr>
            <a:picLocks noChangeAspect="1" noChangeArrowheads="1"/>
          </p:cNvPicPr>
          <p:nvPr/>
        </p:nvPicPr>
        <p:blipFill>
          <a:blip r:embed="rId3" cstate="print"/>
          <a:srcRect/>
          <a:stretch>
            <a:fillRect/>
          </a:stretch>
        </p:blipFill>
        <p:spPr bwMode="auto">
          <a:xfrm>
            <a:off x="5610225" y="3733800"/>
            <a:ext cx="3228975" cy="2619375"/>
          </a:xfrm>
          <a:prstGeom prst="rect">
            <a:avLst/>
          </a:prstGeom>
          <a:noFill/>
          <a:ln w="9525">
            <a:noFill/>
            <a:miter lim="800000"/>
            <a:headEnd/>
            <a:tailEnd/>
          </a:ln>
        </p:spPr>
      </p:pic>
    </p:spTree>
    <p:extLst>
      <p:ext uri="{BB962C8B-B14F-4D97-AF65-F5344CB8AC3E}">
        <p14:creationId xmlns:p14="http://schemas.microsoft.com/office/powerpoint/2010/main" val="285669291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eaLnBrk="1" hangingPunct="1"/>
            <a:r>
              <a:rPr lang="en-US" smtClean="0"/>
              <a:t>Other Aspects of Big Data</a:t>
            </a:r>
          </a:p>
        </p:txBody>
      </p:sp>
      <p:sp>
        <p:nvSpPr>
          <p:cNvPr id="19459" name="Content Placeholder 2"/>
          <p:cNvSpPr>
            <a:spLocks noGrp="1"/>
          </p:cNvSpPr>
          <p:nvPr>
            <p:ph idx="1"/>
          </p:nvPr>
        </p:nvSpPr>
        <p:spPr/>
        <p:txBody>
          <a:bodyPr/>
          <a:lstStyle/>
          <a:p>
            <a:pPr eaLnBrk="1" hangingPunct="1"/>
            <a:r>
              <a:rPr lang="en-US" sz="2400" smtClean="0"/>
              <a:t>Five Big Question about big Data:</a:t>
            </a:r>
          </a:p>
          <a:p>
            <a:pPr eaLnBrk="1" hangingPunct="1">
              <a:buFont typeface="Wingdings" pitchFamily="2" charset="2"/>
              <a:buNone/>
            </a:pPr>
            <a:r>
              <a:rPr lang="en-US" sz="1800" smtClean="0"/>
              <a:t>1-</a:t>
            </a:r>
            <a:r>
              <a:rPr lang="en-US" smtClean="0"/>
              <a:t> </a:t>
            </a:r>
            <a:r>
              <a:rPr lang="en-US" sz="1800" smtClean="0"/>
              <a:t>What happens in a world of radical transparency, with data widely available?</a:t>
            </a:r>
          </a:p>
          <a:p>
            <a:pPr eaLnBrk="1" hangingPunct="1">
              <a:buFont typeface="Wingdings" pitchFamily="2" charset="2"/>
              <a:buNone/>
            </a:pPr>
            <a:endParaRPr lang="en-US" sz="1800" smtClean="0"/>
          </a:p>
          <a:p>
            <a:pPr eaLnBrk="1" hangingPunct="1">
              <a:buFont typeface="Wingdings" pitchFamily="2" charset="2"/>
              <a:buNone/>
            </a:pPr>
            <a:r>
              <a:rPr lang="en-US" sz="1800" smtClean="0"/>
              <a:t>2- If you could test all your decisions, how would that change the way you compete?</a:t>
            </a:r>
          </a:p>
          <a:p>
            <a:pPr eaLnBrk="1" hangingPunct="1">
              <a:buFont typeface="Wingdings" pitchFamily="2" charset="2"/>
              <a:buNone/>
            </a:pPr>
            <a:endParaRPr lang="en-US" sz="1800" smtClean="0"/>
          </a:p>
          <a:p>
            <a:pPr eaLnBrk="1" hangingPunct="1">
              <a:buFont typeface="Wingdings" pitchFamily="2" charset="2"/>
              <a:buNone/>
            </a:pPr>
            <a:r>
              <a:rPr lang="en-US" sz="1800" smtClean="0"/>
              <a:t>3- How would your business change if you used big data for widespread, real time customization?</a:t>
            </a:r>
          </a:p>
          <a:p>
            <a:pPr eaLnBrk="1" hangingPunct="1">
              <a:buFont typeface="Wingdings" pitchFamily="2" charset="2"/>
              <a:buNone/>
            </a:pPr>
            <a:endParaRPr lang="en-US" sz="1800" smtClean="0"/>
          </a:p>
          <a:p>
            <a:pPr eaLnBrk="1" hangingPunct="1">
              <a:buFont typeface="Wingdings" pitchFamily="2" charset="2"/>
              <a:buNone/>
            </a:pPr>
            <a:r>
              <a:rPr lang="en-US" sz="1800" smtClean="0"/>
              <a:t>4- How can big data augment or even replace Management?</a:t>
            </a:r>
          </a:p>
          <a:p>
            <a:pPr eaLnBrk="1" hangingPunct="1">
              <a:buFont typeface="Wingdings" pitchFamily="2" charset="2"/>
              <a:buNone/>
            </a:pPr>
            <a:endParaRPr lang="en-US" sz="1800" smtClean="0"/>
          </a:p>
          <a:p>
            <a:pPr eaLnBrk="1" hangingPunct="1">
              <a:buFont typeface="Wingdings" pitchFamily="2" charset="2"/>
              <a:buNone/>
            </a:pPr>
            <a:r>
              <a:rPr lang="en-US" sz="1800" smtClean="0"/>
              <a:t>5-Could you create a new business model based on data? </a:t>
            </a:r>
          </a:p>
        </p:txBody>
      </p:sp>
    </p:spTree>
    <p:extLst>
      <p:ext uri="{BB962C8B-B14F-4D97-AF65-F5344CB8AC3E}">
        <p14:creationId xmlns:p14="http://schemas.microsoft.com/office/powerpoint/2010/main" val="146703341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pPr algn="l" eaLnBrk="1" hangingPunct="1">
              <a:defRPr/>
            </a:pPr>
            <a:r>
              <a:rPr lang="en-US" dirty="0"/>
              <a:t>Implementation of Big Data</a:t>
            </a:r>
            <a:endParaRPr lang="en-US" cap="all" dirty="0"/>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8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486"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87" name="Rectangle 9"/>
          <p:cNvSpPr>
            <a:spLocks noChangeArrowheads="1"/>
          </p:cNvSpPr>
          <p:nvPr/>
        </p:nvSpPr>
        <p:spPr bwMode="auto">
          <a:xfrm>
            <a:off x="0" y="971550"/>
            <a:ext cx="9144000" cy="0"/>
          </a:xfrm>
          <a:prstGeom prst="rect">
            <a:avLst/>
          </a:prstGeom>
          <a:noFill/>
          <a:ln w="9525">
            <a:noFill/>
            <a:miter lim="800000"/>
            <a:headEnd/>
            <a:tailEnd/>
          </a:ln>
        </p:spPr>
        <p:txBody>
          <a:bodyPr wrap="none" anchor="ctr">
            <a:spAutoFit/>
          </a:bodyPr>
          <a:lstStyle/>
          <a:p>
            <a:endParaRPr lang="en-US"/>
          </a:p>
        </p:txBody>
      </p:sp>
      <p:sp>
        <p:nvSpPr>
          <p:cNvPr id="2048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489" name="Rectangle 1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0" name="Rectangle 14"/>
          <p:cNvSpPr>
            <a:spLocks noChangeArrowheads="1"/>
          </p:cNvSpPr>
          <p:nvPr/>
        </p:nvSpPr>
        <p:spPr bwMode="auto">
          <a:xfrm>
            <a:off x="0" y="1581150"/>
            <a:ext cx="9144000" cy="0"/>
          </a:xfrm>
          <a:prstGeom prst="rect">
            <a:avLst/>
          </a:prstGeom>
          <a:noFill/>
          <a:ln w="9525">
            <a:noFill/>
            <a:miter lim="800000"/>
            <a:headEnd/>
            <a:tailEnd/>
          </a:ln>
        </p:spPr>
        <p:txBody>
          <a:bodyPr wrap="none" anchor="ctr">
            <a:spAutoFit/>
          </a:bodyPr>
          <a:lstStyle/>
          <a:p>
            <a:endParaRPr lang="en-US"/>
          </a:p>
        </p:txBody>
      </p:sp>
      <p:sp>
        <p:nvSpPr>
          <p:cNvPr id="20491" name="Rectangle 1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2" name="Rectangle 17"/>
          <p:cNvSpPr>
            <a:spLocks noChangeArrowheads="1"/>
          </p:cNvSpPr>
          <p:nvPr/>
        </p:nvSpPr>
        <p:spPr bwMode="auto">
          <a:xfrm>
            <a:off x="0" y="1581150"/>
            <a:ext cx="9144000" cy="0"/>
          </a:xfrm>
          <a:prstGeom prst="rect">
            <a:avLst/>
          </a:prstGeom>
          <a:noFill/>
          <a:ln w="9525">
            <a:noFill/>
            <a:miter lim="800000"/>
            <a:headEnd/>
            <a:tailEnd/>
          </a:ln>
        </p:spPr>
        <p:txBody>
          <a:bodyPr wrap="none" anchor="ctr">
            <a:spAutoFit/>
          </a:bodyPr>
          <a:lstStyle/>
          <a:p>
            <a:endParaRPr lang="en-US"/>
          </a:p>
        </p:txBody>
      </p:sp>
      <p:sp>
        <p:nvSpPr>
          <p:cNvPr id="20493" name="Rectangle 1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4" name="Rectangle 20"/>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en-US"/>
          </a:p>
        </p:txBody>
      </p:sp>
      <p:sp>
        <p:nvSpPr>
          <p:cNvPr id="20495" name="Rectangle 2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6" name="Rectangle 23"/>
          <p:cNvSpPr>
            <a:spLocks noChangeArrowheads="1"/>
          </p:cNvSpPr>
          <p:nvPr/>
        </p:nvSpPr>
        <p:spPr bwMode="auto">
          <a:xfrm>
            <a:off x="0" y="876300"/>
            <a:ext cx="9144000" cy="0"/>
          </a:xfrm>
          <a:prstGeom prst="rect">
            <a:avLst/>
          </a:prstGeom>
          <a:noFill/>
          <a:ln w="9525">
            <a:noFill/>
            <a:miter lim="800000"/>
            <a:headEnd/>
            <a:tailEnd/>
          </a:ln>
        </p:spPr>
        <p:txBody>
          <a:bodyPr wrap="none" anchor="ctr">
            <a:spAutoFit/>
          </a:bodyPr>
          <a:lstStyle/>
          <a:p>
            <a:endParaRPr lang="en-US"/>
          </a:p>
        </p:txBody>
      </p:sp>
      <p:sp>
        <p:nvSpPr>
          <p:cNvPr id="20497" name="Rectangle 2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8" name="Rectangle 26"/>
          <p:cNvSpPr>
            <a:spLocks noChangeArrowheads="1"/>
          </p:cNvSpPr>
          <p:nvPr/>
        </p:nvSpPr>
        <p:spPr bwMode="auto">
          <a:xfrm>
            <a:off x="0" y="876300"/>
            <a:ext cx="9144000" cy="0"/>
          </a:xfrm>
          <a:prstGeom prst="rect">
            <a:avLst/>
          </a:prstGeom>
          <a:noFill/>
          <a:ln w="9525">
            <a:noFill/>
            <a:miter lim="800000"/>
            <a:headEnd/>
            <a:tailEnd/>
          </a:ln>
        </p:spPr>
        <p:txBody>
          <a:bodyPr wrap="none" anchor="ctr">
            <a:spAutoFit/>
          </a:bodyPr>
          <a:lstStyle/>
          <a:p>
            <a:endParaRPr lang="en-US"/>
          </a:p>
        </p:txBody>
      </p:sp>
      <p:sp>
        <p:nvSpPr>
          <p:cNvPr id="20499" name="Rectangle 2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500" name="Rectangle 29"/>
          <p:cNvSpPr>
            <a:spLocks noChangeArrowheads="1"/>
          </p:cNvSpPr>
          <p:nvPr/>
        </p:nvSpPr>
        <p:spPr bwMode="auto">
          <a:xfrm>
            <a:off x="0" y="1914525"/>
            <a:ext cx="9144000" cy="0"/>
          </a:xfrm>
          <a:prstGeom prst="rect">
            <a:avLst/>
          </a:prstGeom>
          <a:noFill/>
          <a:ln w="9525">
            <a:noFill/>
            <a:miter lim="800000"/>
            <a:headEnd/>
            <a:tailEnd/>
          </a:ln>
        </p:spPr>
        <p:txBody>
          <a:bodyPr wrap="none" anchor="ctr">
            <a:spAutoFit/>
          </a:bodyPr>
          <a:lstStyle/>
          <a:p>
            <a:endParaRPr lang="en-US"/>
          </a:p>
        </p:txBody>
      </p:sp>
      <p:sp>
        <p:nvSpPr>
          <p:cNvPr id="20501" name="Rectangle 3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502" name="Rectangle 32"/>
          <p:cNvSpPr>
            <a:spLocks noChangeArrowheads="1"/>
          </p:cNvSpPr>
          <p:nvPr/>
        </p:nvSpPr>
        <p:spPr bwMode="auto">
          <a:xfrm>
            <a:off x="0" y="1276350"/>
            <a:ext cx="9144000" cy="0"/>
          </a:xfrm>
          <a:prstGeom prst="rect">
            <a:avLst/>
          </a:prstGeom>
          <a:noFill/>
          <a:ln w="9525">
            <a:noFill/>
            <a:miter lim="800000"/>
            <a:headEnd/>
            <a:tailEnd/>
          </a:ln>
        </p:spPr>
        <p:txBody>
          <a:bodyPr wrap="none" anchor="ctr">
            <a:spAutoFit/>
          </a:bodyPr>
          <a:lstStyle/>
          <a:p>
            <a:endParaRPr lang="en-US"/>
          </a:p>
        </p:txBody>
      </p:sp>
      <p:sp>
        <p:nvSpPr>
          <p:cNvPr id="20503"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504" name="Rectangle 1"/>
          <p:cNvSpPr>
            <a:spLocks noChangeArrowheads="1"/>
          </p:cNvSpPr>
          <p:nvPr/>
        </p:nvSpPr>
        <p:spPr bwMode="auto">
          <a:xfrm>
            <a:off x="609600" y="1276350"/>
            <a:ext cx="7912100" cy="584200"/>
          </a:xfrm>
          <a:prstGeom prst="rect">
            <a:avLst/>
          </a:prstGeom>
          <a:noFill/>
          <a:ln w="9525">
            <a:noFill/>
            <a:miter lim="800000"/>
            <a:headEnd/>
            <a:tailEnd/>
          </a:ln>
        </p:spPr>
        <p:txBody>
          <a:bodyPr wrap="none">
            <a:spAutoFit/>
          </a:bodyPr>
          <a:lstStyle/>
          <a:p>
            <a:r>
              <a:rPr lang="en-US" sz="3200" b="1"/>
              <a:t>Platforms for Large-scale Data Analysis</a:t>
            </a:r>
          </a:p>
        </p:txBody>
      </p:sp>
      <p:sp>
        <p:nvSpPr>
          <p:cNvPr id="20505" name="Content Placeholder 2"/>
          <p:cNvSpPr>
            <a:spLocks noGrp="1"/>
          </p:cNvSpPr>
          <p:nvPr>
            <p:ph sz="quarter" idx="1"/>
          </p:nvPr>
        </p:nvSpPr>
        <p:spPr>
          <a:xfrm>
            <a:off x="457200" y="1774825"/>
            <a:ext cx="8229600" cy="4625975"/>
          </a:xfrm>
        </p:spPr>
        <p:txBody>
          <a:bodyPr>
            <a:normAutofit/>
          </a:bodyPr>
          <a:lstStyle/>
          <a:p>
            <a:r>
              <a:rPr lang="en-US" sz="2400" b="1" dirty="0" smtClean="0"/>
              <a:t>Parallel </a:t>
            </a:r>
            <a:r>
              <a:rPr lang="en-US" sz="2400" i="1" dirty="0" smtClean="0"/>
              <a:t>Database Management System (</a:t>
            </a:r>
            <a:r>
              <a:rPr lang="en-US" sz="2400" b="1" dirty="0" smtClean="0"/>
              <a:t>DBMS) technologies</a:t>
            </a:r>
          </a:p>
          <a:p>
            <a:pPr lvl="1" eaLnBrk="1" hangingPunct="1"/>
            <a:r>
              <a:rPr lang="en-US" sz="2400" dirty="0" smtClean="0"/>
              <a:t>Proposed in late eighties</a:t>
            </a:r>
          </a:p>
          <a:p>
            <a:pPr lvl="1" eaLnBrk="1" hangingPunct="1"/>
            <a:r>
              <a:rPr lang="en-US" sz="2400" dirty="0" smtClean="0"/>
              <a:t>Matured over the last two decades</a:t>
            </a:r>
          </a:p>
          <a:p>
            <a:pPr lvl="1" eaLnBrk="1" hangingPunct="1"/>
            <a:r>
              <a:rPr lang="en-US" sz="2400" dirty="0" smtClean="0"/>
              <a:t>Multi-billion dollar industry: Proprietary DBMS Engines intended as Data Warehousing solutions for very large enterprises</a:t>
            </a:r>
            <a:endParaRPr lang="en-US" sz="2400" b="1" dirty="0" smtClean="0"/>
          </a:p>
          <a:p>
            <a:pPr eaLnBrk="1" hangingPunct="1"/>
            <a:r>
              <a:rPr lang="en-US" sz="2400" b="1" dirty="0" smtClean="0"/>
              <a:t>Map Reduce</a:t>
            </a:r>
            <a:r>
              <a:rPr lang="en-US" sz="2400" dirty="0" smtClean="0"/>
              <a:t> </a:t>
            </a:r>
          </a:p>
          <a:p>
            <a:pPr lvl="1" eaLnBrk="1" hangingPunct="1"/>
            <a:r>
              <a:rPr lang="en-US" sz="2400" dirty="0" smtClean="0"/>
              <a:t>pioneered by Google</a:t>
            </a:r>
          </a:p>
          <a:p>
            <a:pPr lvl="1" eaLnBrk="1" hangingPunct="1"/>
            <a:r>
              <a:rPr lang="en-US" sz="2400" dirty="0" smtClean="0"/>
              <a:t>popularized by Yahoo! (</a:t>
            </a:r>
            <a:r>
              <a:rPr lang="en-US" sz="2400" dirty="0" err="1" smtClean="0"/>
              <a:t>Hadoop</a:t>
            </a:r>
            <a:r>
              <a:rPr lang="en-US" sz="2400" dirty="0" smtClean="0"/>
              <a:t>)</a:t>
            </a:r>
          </a:p>
        </p:txBody>
      </p:sp>
    </p:spTree>
    <p:extLst>
      <p:ext uri="{BB962C8B-B14F-4D97-AF65-F5344CB8AC3E}">
        <p14:creationId xmlns:p14="http://schemas.microsoft.com/office/powerpoint/2010/main" val="210369265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l" eaLnBrk="1" hangingPunct="1">
              <a:defRPr/>
            </a:pPr>
            <a:r>
              <a:rPr lang="en-US" dirty="0"/>
              <a:t>Implementation of Big Data</a:t>
            </a:r>
            <a:endParaRPr lang="en-US" cap="all" dirty="0"/>
          </a:p>
        </p:txBody>
      </p:sp>
      <p:sp>
        <p:nvSpPr>
          <p:cNvPr id="21507" name="TextBox 5"/>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18</a:t>
            </a:r>
            <a:endParaRPr lang="en-US" sz="2400" b="1"/>
          </a:p>
        </p:txBody>
      </p:sp>
      <p:sp>
        <p:nvSpPr>
          <p:cNvPr id="21508" name="TextBox 6"/>
          <p:cNvSpPr txBox="1">
            <a:spLocks noChangeArrowheads="1"/>
          </p:cNvSpPr>
          <p:nvPr/>
        </p:nvSpPr>
        <p:spPr bwMode="auto">
          <a:xfrm>
            <a:off x="1371600" y="1371600"/>
            <a:ext cx="2125663" cy="523875"/>
          </a:xfrm>
          <a:prstGeom prst="rect">
            <a:avLst/>
          </a:prstGeom>
          <a:noFill/>
          <a:ln w="9525">
            <a:noFill/>
            <a:miter lim="800000"/>
            <a:headEnd/>
            <a:tailEnd/>
          </a:ln>
        </p:spPr>
        <p:txBody>
          <a:bodyPr wrap="none">
            <a:spAutoFit/>
          </a:bodyPr>
          <a:lstStyle/>
          <a:p>
            <a:r>
              <a:rPr lang="en-US" sz="2800"/>
              <a:t>MapReduce</a:t>
            </a:r>
          </a:p>
        </p:txBody>
      </p:sp>
      <p:sp>
        <p:nvSpPr>
          <p:cNvPr id="21509" name="Content Placeholder 2"/>
          <p:cNvSpPr>
            <a:spLocks noGrp="1"/>
          </p:cNvSpPr>
          <p:nvPr>
            <p:ph idx="1"/>
          </p:nvPr>
        </p:nvSpPr>
        <p:spPr>
          <a:xfrm>
            <a:off x="-53975" y="2262188"/>
            <a:ext cx="5257800" cy="3276600"/>
          </a:xfrm>
        </p:spPr>
        <p:txBody>
          <a:bodyPr/>
          <a:lstStyle/>
          <a:p>
            <a:pPr eaLnBrk="1" hangingPunct="1"/>
            <a:r>
              <a:rPr lang="en-US" sz="1800" smtClean="0"/>
              <a:t>Overview:</a:t>
            </a:r>
          </a:p>
          <a:p>
            <a:pPr lvl="1" eaLnBrk="1" hangingPunct="1"/>
            <a:r>
              <a:rPr lang="en-US" sz="1800" smtClean="0"/>
              <a:t>Data-parallel programming model </a:t>
            </a:r>
          </a:p>
          <a:p>
            <a:pPr lvl="1" eaLnBrk="1" hangingPunct="1"/>
            <a:r>
              <a:rPr lang="en-US" sz="1800" smtClean="0"/>
              <a:t>An associated parallel and distributed</a:t>
            </a:r>
          </a:p>
          <a:p>
            <a:pPr lvl="1" eaLnBrk="1" hangingPunct="1">
              <a:buFont typeface="Wingdings" pitchFamily="2" charset="2"/>
              <a:buNone/>
            </a:pPr>
            <a:r>
              <a:rPr lang="en-US" sz="1800" smtClean="0"/>
              <a:t> implementation for commodity clusters</a:t>
            </a:r>
          </a:p>
          <a:p>
            <a:pPr eaLnBrk="1" hangingPunct="1"/>
            <a:r>
              <a:rPr lang="en-US" sz="1800" smtClean="0"/>
              <a:t>Pioneered by Google</a:t>
            </a:r>
          </a:p>
          <a:p>
            <a:pPr lvl="1" eaLnBrk="1" hangingPunct="1"/>
            <a:r>
              <a:rPr lang="en-US" sz="1800" smtClean="0"/>
              <a:t>Processes 20 PB of data per day</a:t>
            </a:r>
          </a:p>
          <a:p>
            <a:pPr eaLnBrk="1" hangingPunct="1"/>
            <a:r>
              <a:rPr lang="en-US" sz="1800" smtClean="0"/>
              <a:t>Popularized by open-source Hadoop</a:t>
            </a:r>
          </a:p>
          <a:p>
            <a:pPr lvl="1" eaLnBrk="1" hangingPunct="1"/>
            <a:r>
              <a:rPr lang="en-US" sz="1800" smtClean="0"/>
              <a:t>Used by Yahoo!, Facebook,</a:t>
            </a:r>
          </a:p>
          <a:p>
            <a:pPr lvl="1" eaLnBrk="1" hangingPunct="1">
              <a:buFont typeface="Wingdings" pitchFamily="2" charset="2"/>
              <a:buNone/>
            </a:pPr>
            <a:r>
              <a:rPr lang="en-US" sz="1800" smtClean="0"/>
              <a:t> Amazon, and the list is growing …</a:t>
            </a:r>
          </a:p>
        </p:txBody>
      </p:sp>
      <p:sp>
        <p:nvSpPr>
          <p:cNvPr id="21510" name="Title 1"/>
          <p:cNvSpPr txBox="1">
            <a:spLocks/>
          </p:cNvSpPr>
          <p:nvPr/>
        </p:nvSpPr>
        <p:spPr bwMode="white">
          <a:xfrm>
            <a:off x="4267200" y="1006475"/>
            <a:ext cx="4762500" cy="1252538"/>
          </a:xfrm>
          <a:prstGeom prst="rect">
            <a:avLst/>
          </a:prstGeom>
          <a:noFill/>
          <a:ln w="9525">
            <a:noFill/>
            <a:miter lim="800000"/>
            <a:headEnd/>
            <a:tailEnd/>
          </a:ln>
        </p:spPr>
        <p:txBody>
          <a:bodyPr anchor="ctr"/>
          <a:lstStyle/>
          <a:p>
            <a:pPr algn="ctr"/>
            <a:r>
              <a:rPr lang="en-US" sz="2800"/>
              <a:t>Parallel DBMS technologies</a:t>
            </a:r>
          </a:p>
        </p:txBody>
      </p:sp>
      <p:sp>
        <p:nvSpPr>
          <p:cNvPr id="21511" name="Content Placeholder 2"/>
          <p:cNvSpPr txBox="1">
            <a:spLocks/>
          </p:cNvSpPr>
          <p:nvPr/>
        </p:nvSpPr>
        <p:spPr bwMode="auto">
          <a:xfrm>
            <a:off x="4279900" y="2087563"/>
            <a:ext cx="4876800" cy="3254375"/>
          </a:xfrm>
          <a:prstGeom prst="rect">
            <a:avLst/>
          </a:prstGeom>
          <a:noFill/>
          <a:ln w="9525">
            <a:noFill/>
            <a:miter lim="800000"/>
            <a:headEnd/>
            <a:tailEnd/>
          </a:ln>
        </p:spPr>
        <p:txBody>
          <a:bodyPr/>
          <a:lstStyle/>
          <a:p>
            <a:pPr marL="342900" indent="-342900">
              <a:spcBef>
                <a:spcPct val="20000"/>
              </a:spcBef>
              <a:buClr>
                <a:schemeClr val="tx2"/>
              </a:buClr>
              <a:buSzPct val="115000"/>
              <a:buFont typeface="Wingdings" pitchFamily="2" charset="2"/>
              <a:buChar char="§"/>
            </a:pPr>
            <a:r>
              <a:rPr lang="en-US"/>
              <a:t>Popularly used for more than two decades</a:t>
            </a:r>
          </a:p>
          <a:p>
            <a:pPr marL="742950" lvl="1" indent="-285750">
              <a:spcBef>
                <a:spcPct val="20000"/>
              </a:spcBef>
              <a:buClr>
                <a:schemeClr val="accent1"/>
              </a:buClr>
              <a:buFont typeface="Wingdings" pitchFamily="2" charset="2"/>
              <a:buChar char="§"/>
            </a:pPr>
            <a:r>
              <a:rPr lang="en-US"/>
              <a:t>Research Projects: Gamma, Grace, …</a:t>
            </a:r>
          </a:p>
          <a:p>
            <a:pPr marL="742950" lvl="1" indent="-285750">
              <a:spcBef>
                <a:spcPct val="20000"/>
              </a:spcBef>
              <a:buClr>
                <a:schemeClr val="accent1"/>
              </a:buClr>
              <a:buFont typeface="Wingdings" pitchFamily="2" charset="2"/>
              <a:buChar char="§"/>
            </a:pPr>
            <a:r>
              <a:rPr lang="en-US"/>
              <a:t>Commercial: Multi-billion dollar industry but access to only a privileged few</a:t>
            </a:r>
          </a:p>
          <a:p>
            <a:pPr marL="342900" indent="-342900">
              <a:spcBef>
                <a:spcPct val="20000"/>
              </a:spcBef>
              <a:buClr>
                <a:schemeClr val="tx2"/>
              </a:buClr>
              <a:buSzPct val="115000"/>
              <a:buFont typeface="Wingdings" pitchFamily="2" charset="2"/>
              <a:buChar char="§"/>
            </a:pPr>
            <a:r>
              <a:rPr lang="en-US"/>
              <a:t>Relational Data Model</a:t>
            </a:r>
          </a:p>
          <a:p>
            <a:pPr marL="342900" indent="-342900">
              <a:spcBef>
                <a:spcPct val="20000"/>
              </a:spcBef>
              <a:buClr>
                <a:schemeClr val="tx2"/>
              </a:buClr>
              <a:buSzPct val="115000"/>
              <a:buFont typeface="Wingdings" pitchFamily="2" charset="2"/>
              <a:buChar char="§"/>
            </a:pPr>
            <a:r>
              <a:rPr lang="en-US"/>
              <a:t>Indexing</a:t>
            </a:r>
          </a:p>
          <a:p>
            <a:pPr marL="342900" indent="-342900">
              <a:spcBef>
                <a:spcPct val="20000"/>
              </a:spcBef>
              <a:buClr>
                <a:schemeClr val="tx2"/>
              </a:buClr>
              <a:buSzPct val="115000"/>
              <a:buFont typeface="Wingdings" pitchFamily="2" charset="2"/>
              <a:buChar char="§"/>
            </a:pPr>
            <a:r>
              <a:rPr lang="en-US"/>
              <a:t>Familiar SQL interface</a:t>
            </a:r>
          </a:p>
          <a:p>
            <a:pPr marL="342900" indent="-342900">
              <a:spcBef>
                <a:spcPct val="20000"/>
              </a:spcBef>
              <a:buClr>
                <a:schemeClr val="tx2"/>
              </a:buClr>
              <a:buSzPct val="115000"/>
              <a:buFont typeface="Wingdings" pitchFamily="2" charset="2"/>
              <a:buChar char="§"/>
            </a:pPr>
            <a:r>
              <a:rPr lang="en-US"/>
              <a:t>Advanced query optimization</a:t>
            </a:r>
          </a:p>
          <a:p>
            <a:pPr marL="342900" indent="-342900">
              <a:spcBef>
                <a:spcPct val="20000"/>
              </a:spcBef>
              <a:buClr>
                <a:schemeClr val="tx2"/>
              </a:buClr>
              <a:buSzPct val="115000"/>
              <a:buFont typeface="Wingdings" pitchFamily="2" charset="2"/>
              <a:buChar char="§"/>
            </a:pPr>
            <a:r>
              <a:rPr lang="en-US" i="1"/>
              <a:t>Well understood and studied</a:t>
            </a:r>
          </a:p>
        </p:txBody>
      </p:sp>
    </p:spTree>
    <p:extLst>
      <p:ext uri="{BB962C8B-B14F-4D97-AF65-F5344CB8AC3E}">
        <p14:creationId xmlns:p14="http://schemas.microsoft.com/office/powerpoint/2010/main" val="271549041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eaLnBrk="1" hangingPunct="1">
              <a:defRPr/>
            </a:pPr>
            <a:r>
              <a:rPr lang="en-US" dirty="0"/>
              <a:t>Implementation of Big Data</a:t>
            </a:r>
            <a:endParaRPr lang="en-US" cap="all" dirty="0"/>
          </a:p>
        </p:txBody>
      </p:sp>
      <p:sp>
        <p:nvSpPr>
          <p:cNvPr id="22531" name="TextBox 4"/>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19</a:t>
            </a:r>
            <a:endParaRPr lang="en-US" sz="2400" b="1"/>
          </a:p>
        </p:txBody>
      </p:sp>
      <p:sp>
        <p:nvSpPr>
          <p:cNvPr id="22532" name="TextBox 5"/>
          <p:cNvSpPr txBox="1">
            <a:spLocks noChangeArrowheads="1"/>
          </p:cNvSpPr>
          <p:nvPr/>
        </p:nvSpPr>
        <p:spPr bwMode="auto">
          <a:xfrm>
            <a:off x="533400" y="1219200"/>
            <a:ext cx="2125663" cy="523875"/>
          </a:xfrm>
          <a:prstGeom prst="rect">
            <a:avLst/>
          </a:prstGeom>
          <a:noFill/>
          <a:ln w="9525">
            <a:noFill/>
            <a:miter lim="800000"/>
            <a:headEnd/>
            <a:tailEnd/>
          </a:ln>
        </p:spPr>
        <p:txBody>
          <a:bodyPr wrap="none">
            <a:spAutoFit/>
          </a:bodyPr>
          <a:lstStyle/>
          <a:p>
            <a:r>
              <a:rPr lang="en-US" sz="2800" dirty="0" err="1"/>
              <a:t>MapReduce</a:t>
            </a:r>
            <a:endParaRPr lang="en-US" sz="2800" dirty="0"/>
          </a:p>
        </p:txBody>
      </p:sp>
      <p:sp>
        <p:nvSpPr>
          <p:cNvPr id="7" name="TextBox 6"/>
          <p:cNvSpPr txBox="1"/>
          <p:nvPr/>
        </p:nvSpPr>
        <p:spPr>
          <a:xfrm>
            <a:off x="2767013" y="1481138"/>
            <a:ext cx="3687762" cy="46196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latin typeface="+mj-lt"/>
                <a:cs typeface="Abadi MT Condensed Extra Bold"/>
              </a:rPr>
              <a:t>Raw Input: &lt;key, value&gt;</a:t>
            </a:r>
          </a:p>
        </p:txBody>
      </p:sp>
      <p:cxnSp>
        <p:nvCxnSpPr>
          <p:cNvPr id="8" name="Straight Arrow Connector 7"/>
          <p:cNvCxnSpPr/>
          <p:nvPr/>
        </p:nvCxnSpPr>
        <p:spPr>
          <a:xfrm rot="5400000">
            <a:off x="4321175" y="2216150"/>
            <a:ext cx="547688" cy="1588"/>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9" name="Trapezoid 8"/>
          <p:cNvSpPr/>
          <p:nvPr/>
        </p:nvSpPr>
        <p:spPr>
          <a:xfrm>
            <a:off x="3375025" y="2471738"/>
            <a:ext cx="2516188" cy="838200"/>
          </a:xfrm>
          <a:prstGeom prst="trapezoi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latin typeface="Arial Black"/>
                <a:cs typeface="Arial Black"/>
              </a:rPr>
              <a:t>MAP</a:t>
            </a:r>
          </a:p>
        </p:txBody>
      </p:sp>
      <p:cxnSp>
        <p:nvCxnSpPr>
          <p:cNvPr id="10" name="Straight Arrow Connector 9"/>
          <p:cNvCxnSpPr>
            <a:stCxn id="9" idx="2"/>
          </p:cNvCxnSpPr>
          <p:nvPr/>
        </p:nvCxnSpPr>
        <p:spPr>
          <a:xfrm rot="5400000">
            <a:off x="3014663" y="2757488"/>
            <a:ext cx="1066800" cy="2171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p:cNvCxnSpPr>
          <p:nvPr/>
        </p:nvCxnSpPr>
        <p:spPr>
          <a:xfrm rot="5400000">
            <a:off x="4099719" y="3842544"/>
            <a:ext cx="1066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2"/>
          </p:cNvCxnSpPr>
          <p:nvPr/>
        </p:nvCxnSpPr>
        <p:spPr>
          <a:xfrm rot="16200000" flipH="1">
            <a:off x="5110163" y="2833688"/>
            <a:ext cx="1066800" cy="201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795713" y="4376738"/>
            <a:ext cx="17145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&lt;K2,V2&gt;</a:t>
            </a:r>
          </a:p>
        </p:txBody>
      </p:sp>
      <p:sp>
        <p:nvSpPr>
          <p:cNvPr id="14" name="Rectangle 13"/>
          <p:cNvSpPr/>
          <p:nvPr/>
        </p:nvSpPr>
        <p:spPr>
          <a:xfrm>
            <a:off x="1662113" y="4376738"/>
            <a:ext cx="17145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&lt;K1, V1&gt;</a:t>
            </a:r>
          </a:p>
        </p:txBody>
      </p:sp>
      <p:sp>
        <p:nvSpPr>
          <p:cNvPr id="15" name="Rectangle 14"/>
          <p:cNvSpPr/>
          <p:nvPr/>
        </p:nvSpPr>
        <p:spPr>
          <a:xfrm>
            <a:off x="5815013" y="4452938"/>
            <a:ext cx="17145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&lt;K3,V3&gt;</a:t>
            </a:r>
          </a:p>
        </p:txBody>
      </p:sp>
      <p:sp>
        <p:nvSpPr>
          <p:cNvPr id="16" name="Trapezoid 15"/>
          <p:cNvSpPr/>
          <p:nvPr/>
        </p:nvSpPr>
        <p:spPr>
          <a:xfrm flipV="1">
            <a:off x="3605213" y="5367338"/>
            <a:ext cx="2133600" cy="762000"/>
          </a:xfrm>
          <a:prstGeom prst="trapezoi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latin typeface="Arial Black"/>
                <a:cs typeface="Arial Black"/>
              </a:rPr>
              <a:t>REDUCE</a:t>
            </a:r>
          </a:p>
        </p:txBody>
      </p:sp>
      <p:cxnSp>
        <p:nvCxnSpPr>
          <p:cNvPr id="17" name="Straight Arrow Connector 16"/>
          <p:cNvCxnSpPr>
            <a:stCxn id="14" idx="2"/>
            <a:endCxn id="16" idx="2"/>
          </p:cNvCxnSpPr>
          <p:nvPr/>
        </p:nvCxnSpPr>
        <p:spPr>
          <a:xfrm rot="16200000" flipH="1">
            <a:off x="3367088" y="4062413"/>
            <a:ext cx="457200" cy="2152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a:endCxn id="16" idx="2"/>
          </p:cNvCxnSpPr>
          <p:nvPr/>
        </p:nvCxnSpPr>
        <p:spPr>
          <a:xfrm rot="16200000" flipH="1">
            <a:off x="4433888" y="5129213"/>
            <a:ext cx="457200" cy="19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5" idx="2"/>
          </p:cNvCxnSpPr>
          <p:nvPr/>
        </p:nvCxnSpPr>
        <p:spPr>
          <a:xfrm rot="5400000">
            <a:off x="5491163" y="4186238"/>
            <a:ext cx="38100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0"/>
          </p:cNvCxnSpPr>
          <p:nvPr/>
        </p:nvCxnSpPr>
        <p:spPr>
          <a:xfrm rot="16200000" flipH="1">
            <a:off x="4491038" y="6310313"/>
            <a:ext cx="381000" cy="19050"/>
          </a:xfrm>
          <a:prstGeom prst="straightConnector1">
            <a:avLst/>
          </a:prstGeom>
          <a:ln w="762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32582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MapReduce</a:t>
            </a:r>
            <a:r>
              <a:rPr lang="en-US" dirty="0" smtClean="0"/>
              <a:t> program is composed of a </a:t>
            </a:r>
            <a:r>
              <a:rPr lang="en-US" b="1" dirty="0" smtClean="0"/>
              <a:t>Map()</a:t>
            </a:r>
            <a:r>
              <a:rPr lang="en-US" dirty="0" smtClean="0"/>
              <a:t> procedure that performs filtering and sorting (such as sorting students by first name into queues, one queue for each name).</a:t>
            </a:r>
          </a:p>
          <a:p>
            <a:pPr>
              <a:buNone/>
            </a:pPr>
            <a:endParaRPr lang="en-US" dirty="0" smtClean="0"/>
          </a:p>
          <a:p>
            <a:r>
              <a:rPr lang="en-US" dirty="0" smtClean="0"/>
              <a:t>A </a:t>
            </a:r>
            <a:r>
              <a:rPr lang="en-US" b="1" dirty="0" smtClean="0"/>
              <a:t>Reduce()</a:t>
            </a:r>
            <a:r>
              <a:rPr lang="en-US" dirty="0" smtClean="0"/>
              <a:t> procedure that performs a summary operation (such as counting the number of students in each queue, yielding name frequencies). </a:t>
            </a:r>
          </a:p>
          <a:p>
            <a:endParaRPr lang="en-US" dirty="0" smtClean="0"/>
          </a:p>
        </p:txBody>
      </p:sp>
    </p:spTree>
    <p:extLst>
      <p:ext uri="{BB962C8B-B14F-4D97-AF65-F5344CB8AC3E}">
        <p14:creationId xmlns:p14="http://schemas.microsoft.com/office/powerpoint/2010/main" val="1840958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eaLnBrk="1" hangingPunct="1">
              <a:defRPr/>
            </a:pPr>
            <a:r>
              <a:rPr lang="en-US" dirty="0"/>
              <a:t>Implementation of Big Data</a:t>
            </a:r>
            <a:endParaRPr lang="en-US" cap="all" dirty="0"/>
          </a:p>
        </p:txBody>
      </p:sp>
      <p:sp>
        <p:nvSpPr>
          <p:cNvPr id="23555" name="TextBox 4"/>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20</a:t>
            </a:r>
            <a:endParaRPr lang="en-US" sz="2400" b="1"/>
          </a:p>
        </p:txBody>
      </p:sp>
      <p:sp>
        <p:nvSpPr>
          <p:cNvPr id="23556" name="Title 2"/>
          <p:cNvSpPr txBox="1">
            <a:spLocks/>
          </p:cNvSpPr>
          <p:nvPr/>
        </p:nvSpPr>
        <p:spPr bwMode="white">
          <a:xfrm>
            <a:off x="395288" y="1143000"/>
            <a:ext cx="8229600" cy="838200"/>
          </a:xfrm>
          <a:prstGeom prst="rect">
            <a:avLst/>
          </a:prstGeom>
          <a:noFill/>
          <a:ln w="9525">
            <a:noFill/>
            <a:miter lim="800000"/>
            <a:headEnd/>
            <a:tailEnd/>
          </a:ln>
        </p:spPr>
        <p:txBody>
          <a:bodyPr anchor="ctr"/>
          <a:lstStyle/>
          <a:p>
            <a:pPr algn="ctr"/>
            <a:r>
              <a:rPr lang="en-US" sz="2800" b="1"/>
              <a:t>MapReduce Advantages</a:t>
            </a:r>
          </a:p>
        </p:txBody>
      </p:sp>
      <p:sp>
        <p:nvSpPr>
          <p:cNvPr id="23557" name="Content Placeholder 3"/>
          <p:cNvSpPr>
            <a:spLocks noGrp="1"/>
          </p:cNvSpPr>
          <p:nvPr>
            <p:ph idx="1"/>
          </p:nvPr>
        </p:nvSpPr>
        <p:spPr>
          <a:xfrm>
            <a:off x="457200" y="1962150"/>
            <a:ext cx="8229600" cy="4625975"/>
          </a:xfrm>
        </p:spPr>
        <p:txBody>
          <a:bodyPr/>
          <a:lstStyle/>
          <a:p>
            <a:pPr eaLnBrk="1" hangingPunct="1">
              <a:lnSpc>
                <a:spcPct val="80000"/>
              </a:lnSpc>
            </a:pPr>
            <a:r>
              <a:rPr lang="en-US" sz="2500" smtClean="0"/>
              <a:t>Automatic Parallelization:</a:t>
            </a:r>
          </a:p>
          <a:p>
            <a:pPr lvl="1" eaLnBrk="1" hangingPunct="1">
              <a:lnSpc>
                <a:spcPct val="80000"/>
              </a:lnSpc>
            </a:pPr>
            <a:r>
              <a:rPr lang="en-US" sz="2200" smtClean="0"/>
              <a:t>Depending on the size of RAW INPUT DATA </a:t>
            </a:r>
            <a:r>
              <a:rPr lang="en-US" sz="2200" smtClean="0">
                <a:sym typeface="Wingdings" pitchFamily="2" charset="2"/>
              </a:rPr>
              <a:t> instantiate multiple MAP tasks</a:t>
            </a:r>
          </a:p>
          <a:p>
            <a:pPr lvl="1" eaLnBrk="1" hangingPunct="1">
              <a:lnSpc>
                <a:spcPct val="80000"/>
              </a:lnSpc>
            </a:pPr>
            <a:r>
              <a:rPr lang="en-US" sz="2200" smtClean="0">
                <a:sym typeface="Wingdings" pitchFamily="2" charset="2"/>
              </a:rPr>
              <a:t>Similarly, depending upon the number of intermediate &lt;key, value&gt; partitions  instantiate multiple REDUCE tasks</a:t>
            </a:r>
          </a:p>
          <a:p>
            <a:pPr eaLnBrk="1" hangingPunct="1">
              <a:lnSpc>
                <a:spcPct val="80000"/>
              </a:lnSpc>
            </a:pPr>
            <a:r>
              <a:rPr lang="en-US" sz="2500" smtClean="0">
                <a:sym typeface="Wingdings" pitchFamily="2" charset="2"/>
              </a:rPr>
              <a:t>Run-time:</a:t>
            </a:r>
          </a:p>
          <a:p>
            <a:pPr lvl="1" eaLnBrk="1" hangingPunct="1">
              <a:lnSpc>
                <a:spcPct val="80000"/>
              </a:lnSpc>
            </a:pPr>
            <a:r>
              <a:rPr lang="en-US" sz="2200" smtClean="0">
                <a:sym typeface="Wingdings" pitchFamily="2" charset="2"/>
              </a:rPr>
              <a:t>Data partitioning</a:t>
            </a:r>
          </a:p>
          <a:p>
            <a:pPr lvl="1" eaLnBrk="1" hangingPunct="1">
              <a:lnSpc>
                <a:spcPct val="80000"/>
              </a:lnSpc>
            </a:pPr>
            <a:r>
              <a:rPr lang="en-US" sz="2200" smtClean="0">
                <a:sym typeface="Wingdings" pitchFamily="2" charset="2"/>
              </a:rPr>
              <a:t>Task scheduling</a:t>
            </a:r>
          </a:p>
          <a:p>
            <a:pPr lvl="1" eaLnBrk="1" hangingPunct="1">
              <a:lnSpc>
                <a:spcPct val="80000"/>
              </a:lnSpc>
            </a:pPr>
            <a:r>
              <a:rPr lang="en-US" sz="2200" smtClean="0">
                <a:sym typeface="Wingdings" pitchFamily="2" charset="2"/>
              </a:rPr>
              <a:t>Handling machine failures</a:t>
            </a:r>
          </a:p>
          <a:p>
            <a:pPr lvl="1" eaLnBrk="1" hangingPunct="1">
              <a:lnSpc>
                <a:spcPct val="80000"/>
              </a:lnSpc>
            </a:pPr>
            <a:r>
              <a:rPr lang="en-US" sz="2200" smtClean="0">
                <a:sym typeface="Wingdings" pitchFamily="2" charset="2"/>
              </a:rPr>
              <a:t>Managing inter-machine communication</a:t>
            </a:r>
          </a:p>
          <a:p>
            <a:pPr eaLnBrk="1" hangingPunct="1">
              <a:lnSpc>
                <a:spcPct val="80000"/>
              </a:lnSpc>
            </a:pPr>
            <a:r>
              <a:rPr lang="en-US" sz="2500" smtClean="0">
                <a:sym typeface="Wingdings" pitchFamily="2" charset="2"/>
              </a:rPr>
              <a:t>Completely transparent to the programmer/analyst/user</a:t>
            </a:r>
          </a:p>
          <a:p>
            <a:pPr lvl="1" eaLnBrk="1" hangingPunct="1">
              <a:lnSpc>
                <a:spcPct val="80000"/>
              </a:lnSpc>
            </a:pPr>
            <a:endParaRPr lang="en-US" sz="2200" smtClean="0"/>
          </a:p>
        </p:txBody>
      </p:sp>
    </p:spTree>
    <p:extLst>
      <p:ext uri="{BB962C8B-B14F-4D97-AF65-F5344CB8AC3E}">
        <p14:creationId xmlns:p14="http://schemas.microsoft.com/office/powerpoint/2010/main" val="1018737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pPr algn="l" eaLnBrk="1" hangingPunct="1">
              <a:defRPr/>
            </a:pPr>
            <a:r>
              <a:rPr lang="en-US" dirty="0"/>
              <a:t>Implementation of Big Data</a:t>
            </a:r>
            <a:endParaRPr lang="en-US" cap="all" dirty="0"/>
          </a:p>
        </p:txBody>
      </p:sp>
      <p:sp>
        <p:nvSpPr>
          <p:cNvPr id="24579" name="TextBox 18"/>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21</a:t>
            </a:r>
            <a:endParaRPr lang="en-US" sz="2400" b="1"/>
          </a:p>
        </p:txBody>
      </p:sp>
      <p:sp>
        <p:nvSpPr>
          <p:cNvPr id="24580" name="Title 1"/>
          <p:cNvSpPr txBox="1">
            <a:spLocks/>
          </p:cNvSpPr>
          <p:nvPr/>
        </p:nvSpPr>
        <p:spPr bwMode="white">
          <a:xfrm>
            <a:off x="457200" y="919163"/>
            <a:ext cx="8229600" cy="1062037"/>
          </a:xfrm>
          <a:prstGeom prst="rect">
            <a:avLst/>
          </a:prstGeom>
          <a:noFill/>
          <a:ln w="9525">
            <a:noFill/>
            <a:miter lim="800000"/>
            <a:headEnd/>
            <a:tailEnd/>
          </a:ln>
        </p:spPr>
        <p:txBody>
          <a:bodyPr anchor="ctr"/>
          <a:lstStyle/>
          <a:p>
            <a:pPr algn="ctr"/>
            <a:r>
              <a:rPr lang="en-US" sz="3200" b="1" dirty="0">
                <a:solidFill>
                  <a:srgbClr val="FFC000"/>
                </a:solidFill>
              </a:rPr>
              <a:t>Map Reduce </a:t>
            </a:r>
            <a:r>
              <a:rPr lang="en-US" sz="3200" b="1" dirty="0" err="1">
                <a:solidFill>
                  <a:srgbClr val="FFC000"/>
                </a:solidFill>
              </a:rPr>
              <a:t>vs</a:t>
            </a:r>
            <a:r>
              <a:rPr lang="en-US" sz="3200" b="1" dirty="0">
                <a:solidFill>
                  <a:srgbClr val="FFC000"/>
                </a:solidFill>
              </a:rPr>
              <a:t> Parallel DBMS</a:t>
            </a:r>
            <a:endParaRPr lang="ko-KR" altLang="en-US" b="1" dirty="0">
              <a:solidFill>
                <a:srgbClr val="FFC000"/>
              </a:solidFill>
              <a:ea typeface="Gulim" pitchFamily="34" charset="-127"/>
            </a:endParaRPr>
          </a:p>
        </p:txBody>
      </p:sp>
      <p:graphicFrame>
        <p:nvGraphicFramePr>
          <p:cNvPr id="21" name="Content Placeholder 4"/>
          <p:cNvGraphicFramePr>
            <a:graphicFrameLocks noGrp="1"/>
          </p:cNvGraphicFramePr>
          <p:nvPr>
            <p:ph idx="1"/>
          </p:nvPr>
        </p:nvGraphicFramePr>
        <p:xfrm>
          <a:off x="461963" y="1828800"/>
          <a:ext cx="8001000" cy="4819706"/>
        </p:xfrm>
        <a:graphic>
          <a:graphicData uri="http://schemas.openxmlformats.org/drawingml/2006/table">
            <a:tbl>
              <a:tblPr/>
              <a:tblGrid>
                <a:gridCol w="2667000"/>
                <a:gridCol w="2667000"/>
                <a:gridCol w="2667000"/>
              </a:tblGrid>
              <a:tr h="51911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1800" b="1" i="0" u="none" strike="noStrike" cap="none" normalizeH="0" baseline="0" dirty="0" smtClean="0">
                        <a:ln>
                          <a:noFill/>
                        </a:ln>
                        <a:solidFill>
                          <a:srgbClr val="FFFFFF"/>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FFFFFF"/>
                          </a:solidFill>
                          <a:effectLst/>
                          <a:latin typeface="Tahoma" pitchFamily="34" charset="0"/>
                          <a:ea typeface="Gulim" pitchFamily="34" charset="-127"/>
                        </a:rPr>
                        <a:t>Parallel DBMS</a:t>
                      </a:r>
                      <a:endParaRPr kumimoji="0" lang="ko-KR" altLang="en-US" sz="1800" b="1" i="0" u="none" strike="noStrike" cap="none" normalizeH="0" baseline="0" smtClean="0">
                        <a:ln>
                          <a:noFill/>
                        </a:ln>
                        <a:solidFill>
                          <a:srgbClr val="FFFFFF"/>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FFFFFF"/>
                          </a:solidFill>
                          <a:effectLst/>
                          <a:latin typeface="Tahoma" pitchFamily="34" charset="0"/>
                          <a:ea typeface="Gulim" pitchFamily="34" charset="-127"/>
                        </a:rPr>
                        <a:t>MapReduce</a:t>
                      </a:r>
                      <a:endParaRPr kumimoji="0" lang="ko-KR" altLang="en-US" sz="1800" b="1" i="0" u="none" strike="noStrike" cap="none" normalizeH="0" baseline="0" smtClean="0">
                        <a:ln>
                          <a:noFill/>
                        </a:ln>
                        <a:solidFill>
                          <a:srgbClr val="FFFFFF"/>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Schema Support</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sym typeface="Wingdings" pitchFamily="2" charset="2"/>
                        </a:rPr>
                        <a:t></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Not out of the box</a:t>
                      </a: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1911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Indexing</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sym typeface="Wingdings" pitchFamily="2" charset="2"/>
                        </a:rPr>
                        <a:t></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Not out of the box</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15093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Programming Model</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rgbClr val="000000"/>
                          </a:solidFill>
                          <a:effectLst/>
                          <a:latin typeface="Tahoma" pitchFamily="34" charset="0"/>
                          <a:ea typeface="Gulim" pitchFamily="34" charset="-127"/>
                        </a:rPr>
                        <a:t>Declarative</a:t>
                      </a:r>
                    </a:p>
                    <a:p>
                      <a:pPr marL="0" marR="0" lvl="0" indent="0" algn="ctr" defTabSz="914400" rtl="0" eaLnBrk="1" fontAlgn="base" latinLnBrk="1" hangingPunct="1">
                        <a:lnSpc>
                          <a:spcPct val="100000"/>
                        </a:lnSpc>
                        <a:spcBef>
                          <a:spcPct val="0"/>
                        </a:spcBef>
                        <a:spcAft>
                          <a:spcPct val="0"/>
                        </a:spcAft>
                        <a:buClrTx/>
                        <a:buSzTx/>
                        <a:buFontTx/>
                        <a:buNone/>
                        <a:tabLst/>
                      </a:pPr>
                      <a:r>
                        <a:rPr lang="en-US" b="1" dirty="0" smtClean="0"/>
                        <a:t>Structured Query </a:t>
                      </a:r>
                    </a:p>
                    <a:p>
                      <a:pPr marL="0" marR="0" lvl="0" indent="0" algn="ctr" defTabSz="914400" rtl="0" eaLnBrk="1" fontAlgn="base" latinLnBrk="1" hangingPunct="1">
                        <a:lnSpc>
                          <a:spcPct val="100000"/>
                        </a:lnSpc>
                        <a:spcBef>
                          <a:spcPct val="0"/>
                        </a:spcBef>
                        <a:spcAft>
                          <a:spcPct val="0"/>
                        </a:spcAft>
                        <a:buClrTx/>
                        <a:buSzTx/>
                        <a:buFontTx/>
                        <a:buNone/>
                        <a:tabLst/>
                      </a:pPr>
                      <a:r>
                        <a:rPr lang="en-US" b="1" dirty="0" smtClean="0"/>
                        <a:t>Language</a:t>
                      </a:r>
                      <a:r>
                        <a:rPr lang="en-US" dirty="0" smtClean="0"/>
                        <a:t> </a:t>
                      </a:r>
                      <a:r>
                        <a:rPr kumimoji="0" lang="en-US" altLang="ko-KR" sz="1800" b="0" i="0" u="none" strike="noStrike" cap="none" normalizeH="0" baseline="0" dirty="0" smtClean="0">
                          <a:ln>
                            <a:noFill/>
                          </a:ln>
                          <a:solidFill>
                            <a:srgbClr val="000000"/>
                          </a:solidFill>
                          <a:effectLst/>
                          <a:latin typeface="Tahoma" pitchFamily="34" charset="0"/>
                          <a:ea typeface="Gulim" pitchFamily="34" charset="-127"/>
                        </a:rPr>
                        <a:t>(SQL)</a:t>
                      </a:r>
                      <a:endParaRPr kumimoji="0" lang="ko-KR" altLang="en-US" sz="1800" b="0" i="0" u="none" strike="noStrike" cap="none" normalizeH="0" baseline="0" dirty="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Imperative</a:t>
                      </a:r>
                    </a:p>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(C/C++, Java, …)</a:t>
                      </a:r>
                    </a:p>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Extensions through </a:t>
                      </a:r>
                    </a:p>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FF0000"/>
                          </a:solidFill>
                          <a:effectLst/>
                          <a:latin typeface="Tahoma" pitchFamily="34" charset="0"/>
                          <a:ea typeface="Gulim" pitchFamily="34" charset="-127"/>
                        </a:rPr>
                        <a:t>Pig</a:t>
                      </a:r>
                      <a:r>
                        <a:rPr kumimoji="0" lang="en-US" altLang="ko-KR" sz="1800" b="1" i="0" u="none" strike="noStrike" cap="none" normalizeH="0" baseline="0" smtClean="0">
                          <a:ln>
                            <a:noFill/>
                          </a:ln>
                          <a:solidFill>
                            <a:srgbClr val="000000"/>
                          </a:solidFill>
                          <a:effectLst/>
                          <a:latin typeface="Tahoma" pitchFamily="34" charset="0"/>
                          <a:ea typeface="Gulim" pitchFamily="34" charset="-127"/>
                        </a:rPr>
                        <a:t> and </a:t>
                      </a:r>
                      <a:r>
                        <a:rPr kumimoji="0" lang="en-US" altLang="ko-KR" sz="1800" b="1" i="0" u="none" strike="noStrike" cap="none" normalizeH="0" baseline="0" smtClean="0">
                          <a:ln>
                            <a:noFill/>
                          </a:ln>
                          <a:solidFill>
                            <a:srgbClr val="FF0000"/>
                          </a:solidFill>
                          <a:effectLst/>
                          <a:latin typeface="Tahoma" pitchFamily="34" charset="0"/>
                          <a:ea typeface="Gulim" pitchFamily="34" charset="-127"/>
                        </a:rPr>
                        <a:t>Hive</a:t>
                      </a:r>
                      <a:endParaRPr kumimoji="0" lang="ko-KR" altLang="en-US" sz="1800" b="1" i="0" u="none" strike="noStrike" cap="none" normalizeH="0" baseline="0" smtClean="0">
                        <a:ln>
                          <a:noFill/>
                        </a:ln>
                        <a:solidFill>
                          <a:srgbClr val="FF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582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Optimizations (Compression, Query Optimization)</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sym typeface="Wingdings" pitchFamily="2" charset="2"/>
                        </a:rPr>
                        <a:t></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Not out of the box</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911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Flexibility</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Not out of the box</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sym typeface="Wingdings" pitchFamily="2" charset="2"/>
                        </a:rPr>
                        <a:t></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071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smtClean="0">
                          <a:ln>
                            <a:noFill/>
                          </a:ln>
                          <a:solidFill>
                            <a:srgbClr val="000000"/>
                          </a:solidFill>
                          <a:effectLst/>
                          <a:latin typeface="Tahoma" pitchFamily="34" charset="0"/>
                          <a:ea typeface="Gulim" pitchFamily="34" charset="-127"/>
                        </a:rPr>
                        <a:t>Fault Tolerance</a:t>
                      </a:r>
                      <a:endParaRPr kumimoji="0" lang="ko-KR" altLang="en-US" sz="1800" b="1"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rPr>
                        <a:t>Coarse grained techniques</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rgbClr val="000000"/>
                          </a:solidFill>
                          <a:effectLst/>
                          <a:latin typeface="Tahoma" pitchFamily="34" charset="0"/>
                          <a:ea typeface="Gulim" pitchFamily="34" charset="-127"/>
                          <a:sym typeface="Wingdings" pitchFamily="2" charset="2"/>
                        </a:rPr>
                        <a:t></a:t>
                      </a:r>
                      <a:endParaRPr kumimoji="0" lang="ko-KR" altLang="en-US" sz="1800" b="0" i="0" u="none" strike="noStrike" cap="none" normalizeH="0" baseline="0" smtClean="0">
                        <a:ln>
                          <a:noFill/>
                        </a:ln>
                        <a:solidFill>
                          <a:srgbClr val="000000"/>
                        </a:solidFill>
                        <a:effectLst/>
                        <a:latin typeface="Tahoma" pitchFamily="34" charset="0"/>
                        <a:ea typeface="Gulim" pitchFamily="34" charset="-127"/>
                      </a:endParaRPr>
                    </a:p>
                  </a:txBody>
                  <a:tcPr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4284296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txBox="1">
            <a:spLocks noChangeArrowheads="1"/>
          </p:cNvSpPr>
          <p:nvPr/>
        </p:nvSpPr>
        <p:spPr bwMode="auto">
          <a:xfrm>
            <a:off x="8686800" y="457200"/>
            <a:ext cx="304800" cy="461963"/>
          </a:xfrm>
          <a:prstGeom prst="rect">
            <a:avLst/>
          </a:prstGeom>
          <a:noFill/>
          <a:ln w="9525">
            <a:noFill/>
            <a:miter lim="800000"/>
            <a:headEnd/>
            <a:tailEnd/>
          </a:ln>
        </p:spPr>
        <p:txBody>
          <a:bodyPr>
            <a:spAutoFit/>
          </a:bodyPr>
          <a:lstStyle/>
          <a:p>
            <a:r>
              <a:rPr lang="en-US" sz="2400" b="1"/>
              <a:t>3</a:t>
            </a:r>
          </a:p>
        </p:txBody>
      </p:sp>
      <p:sp>
        <p:nvSpPr>
          <p:cNvPr id="41" name="Rectangle 2"/>
          <p:cNvSpPr txBox="1">
            <a:spLocks noChangeArrowheads="1"/>
          </p:cNvSpPr>
          <p:nvPr/>
        </p:nvSpPr>
        <p:spPr bwMode="white">
          <a:xfrm>
            <a:off x="746125" y="2565400"/>
            <a:ext cx="2895600" cy="469900"/>
          </a:xfrm>
          <a:prstGeom prst="rect">
            <a:avLst/>
          </a:prstGeom>
          <a:noFill/>
          <a:ln w="9525">
            <a:noFill/>
            <a:miter lim="800000"/>
            <a:headEnd/>
            <a:tailEnd/>
          </a:ln>
          <a:effectLst/>
        </p:spPr>
        <p:txBody>
          <a:bodyPr anchor="ctr"/>
          <a:lstStyle/>
          <a:p>
            <a:pPr algn="ctr">
              <a:defRPr/>
            </a:pPr>
            <a:r>
              <a:rPr lang="en-CA" sz="2400" kern="0" dirty="0">
                <a:latin typeface="+mj-lt"/>
                <a:ea typeface="+mj-ea"/>
                <a:cs typeface="+mj-cs"/>
              </a:rPr>
              <a:t>Air Bus A380</a:t>
            </a:r>
          </a:p>
        </p:txBody>
      </p:sp>
      <p:sp>
        <p:nvSpPr>
          <p:cNvPr id="42" name="Rectangle 2"/>
          <p:cNvSpPr txBox="1">
            <a:spLocks noChangeArrowheads="1"/>
          </p:cNvSpPr>
          <p:nvPr/>
        </p:nvSpPr>
        <p:spPr bwMode="white">
          <a:xfrm>
            <a:off x="881063" y="2925763"/>
            <a:ext cx="4800600" cy="1295400"/>
          </a:xfrm>
          <a:prstGeom prst="rect">
            <a:avLst/>
          </a:prstGeom>
          <a:noFill/>
          <a:ln w="9525">
            <a:noFill/>
            <a:miter lim="800000"/>
            <a:headEnd/>
            <a:tailEnd/>
          </a:ln>
          <a:effectLst/>
        </p:spPr>
        <p:txBody>
          <a:bodyPr anchor="ctr"/>
          <a:lstStyle/>
          <a:p>
            <a:pPr>
              <a:defRPr/>
            </a:pPr>
            <a:r>
              <a:rPr lang="en-CA" sz="2400" kern="0" dirty="0">
                <a:latin typeface="+mj-lt"/>
                <a:ea typeface="+mj-ea"/>
                <a:cs typeface="+mj-cs"/>
              </a:rPr>
              <a:t>- 1 billion line of code</a:t>
            </a:r>
          </a:p>
          <a:p>
            <a:pPr>
              <a:defRPr/>
            </a:pPr>
            <a:r>
              <a:rPr lang="en-CA" sz="2400" kern="0" dirty="0">
                <a:latin typeface="+mj-lt"/>
                <a:ea typeface="+mj-ea"/>
                <a:cs typeface="+mj-cs"/>
              </a:rPr>
              <a:t>- each engine generate 10 TB every 30 min</a:t>
            </a:r>
          </a:p>
        </p:txBody>
      </p:sp>
      <p:sp>
        <p:nvSpPr>
          <p:cNvPr id="43" name="Rectangle 2"/>
          <p:cNvSpPr txBox="1">
            <a:spLocks noChangeArrowheads="1"/>
          </p:cNvSpPr>
          <p:nvPr/>
        </p:nvSpPr>
        <p:spPr bwMode="white">
          <a:xfrm>
            <a:off x="6191250" y="2938463"/>
            <a:ext cx="2286000" cy="655637"/>
          </a:xfrm>
          <a:prstGeom prst="rect">
            <a:avLst/>
          </a:prstGeom>
          <a:noFill/>
          <a:ln w="9525">
            <a:noFill/>
            <a:miter lim="800000"/>
            <a:headEnd/>
            <a:tailEnd/>
          </a:ln>
          <a:effectLst/>
        </p:spPr>
        <p:txBody>
          <a:bodyPr anchor="ctr"/>
          <a:lstStyle/>
          <a:p>
            <a:pPr algn="ctr">
              <a:defRPr/>
            </a:pPr>
            <a:r>
              <a:rPr lang="en-CA" sz="2400" kern="0" dirty="0">
                <a:latin typeface="+mj-lt"/>
                <a:ea typeface="+mj-ea"/>
                <a:cs typeface="+mj-cs"/>
              </a:rPr>
              <a:t>640TB per Flight </a:t>
            </a:r>
          </a:p>
        </p:txBody>
      </p:sp>
      <p:cxnSp>
        <p:nvCxnSpPr>
          <p:cNvPr id="46" name="Straight Connector 45"/>
          <p:cNvCxnSpPr/>
          <p:nvPr/>
        </p:nvCxnSpPr>
        <p:spPr>
          <a:xfrm>
            <a:off x="746125" y="4225925"/>
            <a:ext cx="7815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6125" y="5135563"/>
            <a:ext cx="7815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2"/>
          <p:cNvSpPr txBox="1">
            <a:spLocks noChangeArrowheads="1"/>
          </p:cNvSpPr>
          <p:nvPr/>
        </p:nvSpPr>
        <p:spPr bwMode="white">
          <a:xfrm>
            <a:off x="1311275" y="4373563"/>
            <a:ext cx="6494463" cy="563562"/>
          </a:xfrm>
          <a:prstGeom prst="rect">
            <a:avLst/>
          </a:prstGeom>
          <a:noFill/>
          <a:ln w="9525">
            <a:noFill/>
            <a:miter lim="800000"/>
            <a:headEnd/>
            <a:tailEnd/>
          </a:ln>
          <a:effectLst/>
        </p:spPr>
        <p:txBody>
          <a:bodyPr anchor="ctr"/>
          <a:lstStyle/>
          <a:p>
            <a:pPr algn="ctr">
              <a:defRPr/>
            </a:pPr>
            <a:r>
              <a:rPr lang="en-CA" sz="2400" kern="0" dirty="0">
                <a:latin typeface="+mj-lt"/>
                <a:ea typeface="+mj-ea"/>
                <a:cs typeface="+mj-cs"/>
              </a:rPr>
              <a:t>Twitter Generate approximately 12 TB of data per day </a:t>
            </a:r>
          </a:p>
        </p:txBody>
      </p:sp>
      <p:sp>
        <p:nvSpPr>
          <p:cNvPr id="49" name="Rectangle 2"/>
          <p:cNvSpPr txBox="1">
            <a:spLocks noChangeArrowheads="1"/>
          </p:cNvSpPr>
          <p:nvPr/>
        </p:nvSpPr>
        <p:spPr bwMode="white">
          <a:xfrm>
            <a:off x="1435100" y="5287963"/>
            <a:ext cx="6494463" cy="563562"/>
          </a:xfrm>
          <a:prstGeom prst="rect">
            <a:avLst/>
          </a:prstGeom>
          <a:noFill/>
          <a:ln w="9525">
            <a:noFill/>
            <a:miter lim="800000"/>
            <a:headEnd/>
            <a:tailEnd/>
          </a:ln>
          <a:effectLst/>
        </p:spPr>
        <p:txBody>
          <a:bodyPr anchor="ctr"/>
          <a:lstStyle/>
          <a:p>
            <a:pPr algn="ctr">
              <a:defRPr/>
            </a:pPr>
            <a:r>
              <a:rPr lang="en-CA" sz="2400" kern="0" dirty="0">
                <a:latin typeface="+mj-lt"/>
                <a:ea typeface="+mj-ea"/>
                <a:cs typeface="+mj-cs"/>
              </a:rPr>
              <a:t>New York Stock Exchange 1TB of data everyday</a:t>
            </a:r>
          </a:p>
        </p:txBody>
      </p:sp>
      <p:cxnSp>
        <p:nvCxnSpPr>
          <p:cNvPr id="50" name="Straight Connector 49"/>
          <p:cNvCxnSpPr/>
          <p:nvPr/>
        </p:nvCxnSpPr>
        <p:spPr>
          <a:xfrm>
            <a:off x="774700" y="6019800"/>
            <a:ext cx="7815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00200" y="6096000"/>
            <a:ext cx="6477000" cy="830263"/>
          </a:xfrm>
          <a:prstGeom prst="rect">
            <a:avLst/>
          </a:prstGeom>
        </p:spPr>
        <p:txBody>
          <a:bodyPr>
            <a:spAutoFit/>
          </a:bodyPr>
          <a:lstStyle/>
          <a:p>
            <a:pPr>
              <a:defRPr/>
            </a:pPr>
            <a:r>
              <a:rPr lang="en-US" sz="2400" dirty="0">
                <a:latin typeface="+mj-lt"/>
                <a:cs typeface="+mn-cs"/>
              </a:rPr>
              <a:t>storage capacity has doubled roughly every three years since the 1980s</a:t>
            </a:r>
          </a:p>
        </p:txBody>
      </p:sp>
      <p:sp>
        <p:nvSpPr>
          <p:cNvPr id="18" name="Title 17"/>
          <p:cNvSpPr>
            <a:spLocks noGrp="1"/>
          </p:cNvSpPr>
          <p:nvPr>
            <p:ph type="title"/>
          </p:nvPr>
        </p:nvSpPr>
        <p:spPr/>
        <p:txBody>
          <a:bodyPr/>
          <a:lstStyle/>
          <a:p>
            <a:endParaRPr lang="en-US" dirty="0"/>
          </a:p>
        </p:txBody>
      </p:sp>
    </p:spTree>
    <p:extLst>
      <p:ext uri="{BB962C8B-B14F-4D97-AF65-F5344CB8AC3E}">
        <p14:creationId xmlns:p14="http://schemas.microsoft.com/office/powerpoint/2010/main" val="269436492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b="1" dirty="0" smtClean="0"/>
              <a:t>SQL</a:t>
            </a:r>
            <a:r>
              <a:rPr lang="en-US" dirty="0" smtClean="0"/>
              <a:t> </a:t>
            </a:r>
            <a:r>
              <a:rPr lang="en-US" dirty="0"/>
              <a:t>(</a:t>
            </a:r>
            <a:r>
              <a:rPr lang="en-US" b="1" dirty="0" smtClean="0"/>
              <a:t>Structured Query Language</a:t>
            </a:r>
            <a:r>
              <a:rPr lang="en-US" dirty="0" smtClean="0"/>
              <a:t>) is a </a:t>
            </a:r>
            <a:r>
              <a:rPr lang="en-US" dirty="0" smtClean="0">
                <a:hlinkClick r:id="rId2" tooltip="Special-purpose programming language"/>
              </a:rPr>
              <a:t>special-purpose programming language</a:t>
            </a:r>
            <a:r>
              <a:rPr lang="en-US" dirty="0" smtClean="0"/>
              <a:t> designed for managing data held in a </a:t>
            </a:r>
            <a:r>
              <a:rPr lang="en-US" dirty="0" smtClean="0">
                <a:hlinkClick r:id="rId3" tooltip="Relational database management system"/>
              </a:rPr>
              <a:t>relational database management system</a:t>
            </a:r>
            <a:r>
              <a:rPr lang="en-US" dirty="0" smtClean="0"/>
              <a:t> (RDBMS).</a:t>
            </a:r>
            <a:endParaRPr lang="en-US" dirty="0"/>
          </a:p>
        </p:txBody>
      </p:sp>
    </p:spTree>
    <p:extLst>
      <p:ext uri="{BB962C8B-B14F-4D97-AF65-F5344CB8AC3E}">
        <p14:creationId xmlns:p14="http://schemas.microsoft.com/office/powerpoint/2010/main" val="2458945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Left-Right Arrow 40"/>
          <p:cNvSpPr/>
          <p:nvPr/>
        </p:nvSpPr>
        <p:spPr>
          <a:xfrm>
            <a:off x="2840038" y="3810000"/>
            <a:ext cx="3124200" cy="381000"/>
          </a:xfrm>
          <a:prstGeom prst="leftRightArrow">
            <a:avLst/>
          </a:prstGeom>
          <a:solidFill>
            <a:srgbClr val="FFFF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4" name="Title 1"/>
          <p:cNvSpPr>
            <a:spLocks noGrp="1"/>
          </p:cNvSpPr>
          <p:nvPr>
            <p:ph type="title"/>
          </p:nvPr>
        </p:nvSpPr>
        <p:spPr/>
        <p:txBody>
          <a:bodyPr/>
          <a:lstStyle/>
          <a:p>
            <a:pPr algn="l" eaLnBrk="1" hangingPunct="1">
              <a:defRPr/>
            </a:pPr>
            <a:r>
              <a:rPr lang="en-US" dirty="0"/>
              <a:t>Zeta-Byte Horizon</a:t>
            </a:r>
            <a:endParaRPr lang="en-US" cap="all" dirty="0"/>
          </a:p>
        </p:txBody>
      </p:sp>
      <p:sp>
        <p:nvSpPr>
          <p:cNvPr id="25604" name="TextBox 44"/>
          <p:cNvSpPr txBox="1">
            <a:spLocks noChangeArrowheads="1"/>
          </p:cNvSpPr>
          <p:nvPr/>
        </p:nvSpPr>
        <p:spPr bwMode="auto">
          <a:xfrm>
            <a:off x="8610600" y="457200"/>
            <a:ext cx="533400" cy="461963"/>
          </a:xfrm>
          <a:prstGeom prst="rect">
            <a:avLst/>
          </a:prstGeom>
          <a:noFill/>
          <a:ln w="9525">
            <a:noFill/>
            <a:miter lim="800000"/>
            <a:headEnd/>
            <a:tailEnd/>
          </a:ln>
        </p:spPr>
        <p:txBody>
          <a:bodyPr>
            <a:spAutoFit/>
          </a:bodyPr>
          <a:lstStyle/>
          <a:p>
            <a:r>
              <a:rPr lang="en-CA" sz="2400" b="1"/>
              <a:t>22</a:t>
            </a:r>
            <a:endParaRPr lang="en-US" sz="2400" b="1"/>
          </a:p>
        </p:txBody>
      </p:sp>
      <p:sp>
        <p:nvSpPr>
          <p:cNvPr id="25605" name="TextBox 45"/>
          <p:cNvSpPr txBox="1">
            <a:spLocks noChangeArrowheads="1"/>
          </p:cNvSpPr>
          <p:nvPr/>
        </p:nvSpPr>
        <p:spPr bwMode="auto">
          <a:xfrm>
            <a:off x="665163" y="2362200"/>
            <a:ext cx="7391400" cy="646113"/>
          </a:xfrm>
          <a:prstGeom prst="rect">
            <a:avLst/>
          </a:prstGeom>
          <a:noFill/>
          <a:ln w="9525">
            <a:noFill/>
            <a:miter lim="800000"/>
            <a:headEnd/>
            <a:tailEnd/>
          </a:ln>
        </p:spPr>
        <p:txBody>
          <a:bodyPr>
            <a:spAutoFit/>
          </a:bodyPr>
          <a:lstStyle/>
          <a:p>
            <a:pPr>
              <a:buFont typeface="Wingdings" pitchFamily="2" charset="2"/>
              <a:buChar char="Ø"/>
            </a:pPr>
            <a:r>
              <a:rPr lang="en-US"/>
              <a:t> the total amount of global data is expected to grow to 2.7 zettabytes during 2012. This is 48% up from 2011</a:t>
            </a:r>
          </a:p>
        </p:txBody>
      </p:sp>
      <p:sp>
        <p:nvSpPr>
          <p:cNvPr id="25607" name="TextBox 1"/>
          <p:cNvSpPr txBox="1">
            <a:spLocks noChangeArrowheads="1"/>
          </p:cNvSpPr>
          <p:nvPr/>
        </p:nvSpPr>
        <p:spPr bwMode="auto">
          <a:xfrm>
            <a:off x="1316038" y="3821113"/>
            <a:ext cx="698500" cy="369887"/>
          </a:xfrm>
          <a:prstGeom prst="rect">
            <a:avLst/>
          </a:prstGeom>
          <a:noFill/>
          <a:ln w="9525">
            <a:noFill/>
            <a:miter lim="800000"/>
            <a:headEnd/>
            <a:tailEnd/>
          </a:ln>
        </p:spPr>
        <p:txBody>
          <a:bodyPr wrap="none">
            <a:spAutoFit/>
          </a:bodyPr>
          <a:lstStyle/>
          <a:p>
            <a:r>
              <a:rPr lang="en-US"/>
              <a:t>2012</a:t>
            </a:r>
          </a:p>
        </p:txBody>
      </p:sp>
      <p:sp>
        <p:nvSpPr>
          <p:cNvPr id="25608" name="TextBox 48"/>
          <p:cNvSpPr txBox="1">
            <a:spLocks noChangeArrowheads="1"/>
          </p:cNvSpPr>
          <p:nvPr/>
        </p:nvSpPr>
        <p:spPr bwMode="auto">
          <a:xfrm>
            <a:off x="6192838" y="3856038"/>
            <a:ext cx="698500" cy="369887"/>
          </a:xfrm>
          <a:prstGeom prst="rect">
            <a:avLst/>
          </a:prstGeom>
          <a:noFill/>
          <a:ln w="9525">
            <a:noFill/>
            <a:miter lim="800000"/>
            <a:headEnd/>
            <a:tailEnd/>
          </a:ln>
        </p:spPr>
        <p:txBody>
          <a:bodyPr wrap="none">
            <a:spAutoFit/>
          </a:bodyPr>
          <a:lstStyle/>
          <a:p>
            <a:r>
              <a:rPr lang="en-US"/>
              <a:t>2020</a:t>
            </a:r>
          </a:p>
        </p:txBody>
      </p:sp>
      <p:sp>
        <p:nvSpPr>
          <p:cNvPr id="25609" name="TextBox 49"/>
          <p:cNvSpPr txBox="1">
            <a:spLocks noChangeArrowheads="1"/>
          </p:cNvSpPr>
          <p:nvPr/>
        </p:nvSpPr>
        <p:spPr bwMode="auto">
          <a:xfrm>
            <a:off x="4083050" y="3440113"/>
            <a:ext cx="555625" cy="369887"/>
          </a:xfrm>
          <a:prstGeom prst="rect">
            <a:avLst/>
          </a:prstGeom>
          <a:noFill/>
          <a:ln w="9525">
            <a:noFill/>
            <a:miter lim="800000"/>
            <a:headEnd/>
            <a:tailEnd/>
          </a:ln>
        </p:spPr>
        <p:txBody>
          <a:bodyPr wrap="none">
            <a:spAutoFit/>
          </a:bodyPr>
          <a:lstStyle/>
          <a:p>
            <a:r>
              <a:rPr lang="en-US"/>
              <a:t>x50</a:t>
            </a:r>
          </a:p>
        </p:txBody>
      </p:sp>
      <p:sp>
        <p:nvSpPr>
          <p:cNvPr id="25610" name="Rectangle 2"/>
          <p:cNvSpPr>
            <a:spLocks noChangeArrowheads="1"/>
          </p:cNvSpPr>
          <p:nvPr/>
        </p:nvSpPr>
        <p:spPr bwMode="auto">
          <a:xfrm>
            <a:off x="665163" y="1531938"/>
            <a:ext cx="6337300" cy="646112"/>
          </a:xfrm>
          <a:prstGeom prst="rect">
            <a:avLst/>
          </a:prstGeom>
          <a:noFill/>
          <a:ln w="9525">
            <a:noFill/>
            <a:miter lim="800000"/>
            <a:headEnd/>
            <a:tailEnd/>
          </a:ln>
        </p:spPr>
        <p:txBody>
          <a:bodyPr>
            <a:spAutoFit/>
          </a:bodyPr>
          <a:lstStyle/>
          <a:p>
            <a:pPr marL="285750" indent="-285750">
              <a:buFont typeface="Wingdings" pitchFamily="2" charset="2"/>
              <a:buChar char="Ø"/>
            </a:pPr>
            <a:r>
              <a:rPr lang="en-US"/>
              <a:t>As of 2009, the entire World Wide Web was estimated to contain close to 500 exabytes. This is a half zettabyte</a:t>
            </a:r>
          </a:p>
        </p:txBody>
      </p:sp>
    </p:spTree>
    <p:extLst>
      <p:ext uri="{BB962C8B-B14F-4D97-AF65-F5344CB8AC3E}">
        <p14:creationId xmlns:p14="http://schemas.microsoft.com/office/powerpoint/2010/main" val="262447760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01355" y="1981200"/>
            <a:ext cx="8553285" cy="3234531"/>
          </a:xfrm>
          <a:prstGeom prst="rect">
            <a:avLst/>
          </a:prstGeom>
          <a:noFill/>
          <a:ln w="9525">
            <a:noFill/>
            <a:miter lim="800000"/>
            <a:headEnd/>
            <a:tailEnd/>
          </a:ln>
        </p:spPr>
      </p:pic>
    </p:spTree>
    <p:extLst>
      <p:ext uri="{BB962C8B-B14F-4D97-AF65-F5344CB8AC3E}">
        <p14:creationId xmlns:p14="http://schemas.microsoft.com/office/powerpoint/2010/main" val="2889068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Apache </a:t>
            </a:r>
            <a:r>
              <a:rPr lang="en-US" b="1" dirty="0" err="1" smtClean="0"/>
              <a:t>Hadoop</a:t>
            </a:r>
            <a:endParaRPr lang="en-US" dirty="0"/>
          </a:p>
        </p:txBody>
      </p:sp>
      <p:sp>
        <p:nvSpPr>
          <p:cNvPr id="3" name="Content Placeholder 2"/>
          <p:cNvSpPr>
            <a:spLocks noGrp="1"/>
          </p:cNvSpPr>
          <p:nvPr>
            <p:ph idx="1"/>
          </p:nvPr>
        </p:nvSpPr>
        <p:spPr/>
        <p:txBody>
          <a:bodyPr/>
          <a:lstStyle/>
          <a:p>
            <a:r>
              <a:rPr lang="en-US" b="1" dirty="0" smtClean="0"/>
              <a:t>Apache </a:t>
            </a:r>
            <a:r>
              <a:rPr lang="en-US" b="1" dirty="0" err="1" smtClean="0"/>
              <a:t>Hadoop</a:t>
            </a:r>
            <a:r>
              <a:rPr lang="en-US" dirty="0" smtClean="0"/>
              <a:t> is an </a:t>
            </a:r>
            <a:r>
              <a:rPr lang="en-US" dirty="0" smtClean="0">
                <a:hlinkClick r:id="rId2" tooltip="Open source"/>
              </a:rPr>
              <a:t>open-source</a:t>
            </a:r>
            <a:r>
              <a:rPr lang="en-US" dirty="0" smtClean="0"/>
              <a:t> </a:t>
            </a:r>
            <a:r>
              <a:rPr lang="en-US" dirty="0" smtClean="0">
                <a:hlinkClick r:id="rId3" tooltip="Software framework"/>
              </a:rPr>
              <a:t>software framework</a:t>
            </a:r>
            <a:r>
              <a:rPr lang="en-US" dirty="0" smtClean="0"/>
              <a:t> for storage and large-scale processing of data-sets on clusters of </a:t>
            </a:r>
            <a:r>
              <a:rPr lang="en-US" dirty="0" smtClean="0">
                <a:hlinkClick r:id="rId4" tooltip="Commodity hardware"/>
              </a:rPr>
              <a:t>commodity hardware</a:t>
            </a:r>
            <a:r>
              <a:rPr lang="en-US" dirty="0" smtClean="0"/>
              <a:t>. </a:t>
            </a:r>
          </a:p>
          <a:p>
            <a:r>
              <a:rPr lang="en-US" dirty="0" err="1" smtClean="0"/>
              <a:t>Hadoop</a:t>
            </a:r>
            <a:r>
              <a:rPr lang="en-US" dirty="0" smtClean="0"/>
              <a:t> is an </a:t>
            </a:r>
            <a:r>
              <a:rPr lang="en-US" dirty="0" smtClean="0">
                <a:hlinkClick r:id="rId5" tooltip="List of Apache Software Foundation projects"/>
              </a:rPr>
              <a:t>Apache top-level project</a:t>
            </a:r>
            <a:r>
              <a:rPr lang="en-US" dirty="0" smtClean="0"/>
              <a:t> being built and used by a global community of contributors and users.</a:t>
            </a:r>
            <a:endParaRPr lang="en-US" dirty="0"/>
          </a:p>
        </p:txBody>
      </p:sp>
    </p:spTree>
    <p:extLst>
      <p:ext uri="{BB962C8B-B14F-4D97-AF65-F5344CB8AC3E}">
        <p14:creationId xmlns:p14="http://schemas.microsoft.com/office/powerpoint/2010/main" val="557387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Apache </a:t>
            </a:r>
            <a:r>
              <a:rPr lang="en-US" b="1" dirty="0" err="1" smtClean="0"/>
              <a:t>Hadoop</a:t>
            </a:r>
            <a:endParaRPr lang="en-US" dirty="0"/>
          </a:p>
        </p:txBody>
      </p:sp>
      <p:sp>
        <p:nvSpPr>
          <p:cNvPr id="3" name="Content Placeholder 2"/>
          <p:cNvSpPr>
            <a:spLocks noGrp="1"/>
          </p:cNvSpPr>
          <p:nvPr>
            <p:ph idx="1"/>
          </p:nvPr>
        </p:nvSpPr>
        <p:spPr/>
        <p:txBody>
          <a:bodyPr/>
          <a:lstStyle/>
          <a:p>
            <a:pPr>
              <a:buNone/>
            </a:pPr>
            <a:endParaRPr lang="en-US" dirty="0" smtClean="0">
              <a:hlinkClick r:id="rId2" tooltip="Software developer"/>
            </a:endParaRPr>
          </a:p>
          <a:p>
            <a:pPr>
              <a:buNone/>
            </a:pPr>
            <a:r>
              <a:rPr lang="en-US" dirty="0" smtClean="0">
                <a:hlinkClick r:id="rId2" tooltip="Software developer"/>
              </a:rPr>
              <a:t> Developer(s)</a:t>
            </a:r>
            <a:r>
              <a:rPr lang="en-US" dirty="0" smtClean="0"/>
              <a:t>	</a:t>
            </a:r>
            <a:r>
              <a:rPr lang="en-US" dirty="0" smtClean="0">
                <a:hlinkClick r:id="rId3" tooltip="Apache Software Foundation"/>
              </a:rPr>
              <a:t>Apache Software Foundation</a:t>
            </a:r>
            <a:endParaRPr lang="en-US" dirty="0" smtClean="0"/>
          </a:p>
          <a:p>
            <a:pPr>
              <a:buNone/>
            </a:pPr>
            <a:r>
              <a:rPr lang="en-US" dirty="0" smtClean="0"/>
              <a:t>Written </a:t>
            </a:r>
            <a:r>
              <a:rPr lang="en-US" dirty="0" err="1" smtClean="0"/>
              <a:t>in</a:t>
            </a:r>
            <a:r>
              <a:rPr lang="en-US" dirty="0" err="1" smtClean="0">
                <a:hlinkClick r:id="rId4" tooltip="Java (programming language)"/>
              </a:rPr>
              <a:t>Java</a:t>
            </a:r>
            <a:endParaRPr lang="en-US" dirty="0" smtClean="0"/>
          </a:p>
          <a:p>
            <a:pPr>
              <a:buNone/>
            </a:pPr>
            <a:r>
              <a:rPr lang="en-US" dirty="0" smtClean="0">
                <a:hlinkClick r:id="rId5" tooltip="Operating system"/>
              </a:rPr>
              <a:t>Operating system</a:t>
            </a:r>
            <a:r>
              <a:rPr lang="en-US" dirty="0" smtClean="0"/>
              <a:t>	</a:t>
            </a:r>
            <a:r>
              <a:rPr lang="en-US" dirty="0" smtClean="0">
                <a:hlinkClick r:id="rId6" tooltip="Cross-platform"/>
              </a:rPr>
              <a:t>Cross-platform</a:t>
            </a:r>
            <a:endParaRPr lang="en-US" dirty="0" smtClean="0"/>
          </a:p>
          <a:p>
            <a:pPr>
              <a:buNone/>
            </a:pPr>
            <a:r>
              <a:rPr lang="en-US" dirty="0" smtClean="0">
                <a:hlinkClick r:id="rId7" tooltip="List of software categories"/>
              </a:rPr>
              <a:t>Type</a:t>
            </a:r>
            <a:r>
              <a:rPr lang="en-US" dirty="0" smtClean="0"/>
              <a:t>				</a:t>
            </a:r>
            <a:r>
              <a:rPr lang="en-US" dirty="0" smtClean="0">
                <a:hlinkClick r:id="rId8" tooltip="Distributed file system"/>
              </a:rPr>
              <a:t>Distributed file system</a:t>
            </a:r>
            <a:endParaRPr lang="en-US" dirty="0" smtClean="0"/>
          </a:p>
          <a:p>
            <a:pPr>
              <a:buNone/>
            </a:pPr>
            <a:r>
              <a:rPr lang="en-US" dirty="0" smtClean="0">
                <a:hlinkClick r:id="rId9" tooltip="Software license"/>
              </a:rPr>
              <a:t>License</a:t>
            </a:r>
            <a:r>
              <a:rPr lang="en-US" dirty="0" smtClean="0"/>
              <a:t>			</a:t>
            </a:r>
            <a:r>
              <a:rPr lang="en-US" dirty="0" smtClean="0">
                <a:hlinkClick r:id="rId10" tooltip="Apache License"/>
              </a:rPr>
              <a:t>Apache License</a:t>
            </a:r>
            <a:r>
              <a:rPr lang="en-US" dirty="0"/>
              <a:t> </a:t>
            </a:r>
            <a:r>
              <a:rPr lang="en-US" dirty="0" smtClean="0"/>
              <a:t>2.0</a:t>
            </a:r>
          </a:p>
          <a:p>
            <a:pPr>
              <a:buNone/>
            </a:pPr>
            <a:r>
              <a:rPr lang="en-US" dirty="0" smtClean="0"/>
              <a:t>Website: </a:t>
            </a:r>
            <a:r>
              <a:rPr lang="en-US" dirty="0" smtClean="0">
                <a:hlinkClick r:id="rId11"/>
              </a:rPr>
              <a:t>hadoop.apache.org</a:t>
            </a:r>
            <a:endParaRPr lang="en-US" dirty="0"/>
          </a:p>
        </p:txBody>
      </p:sp>
      <p:pic>
        <p:nvPicPr>
          <p:cNvPr id="5123" name="Picture 3"/>
          <p:cNvPicPr>
            <a:picLocks noChangeAspect="1" noChangeArrowheads="1"/>
          </p:cNvPicPr>
          <p:nvPr/>
        </p:nvPicPr>
        <p:blipFill>
          <a:blip r:embed="rId12" cstate="print"/>
          <a:srcRect/>
          <a:stretch>
            <a:fillRect/>
          </a:stretch>
        </p:blipFill>
        <p:spPr bwMode="auto">
          <a:xfrm>
            <a:off x="2667000" y="1143000"/>
            <a:ext cx="4376738" cy="1135443"/>
          </a:xfrm>
          <a:prstGeom prst="rect">
            <a:avLst/>
          </a:prstGeom>
          <a:noFill/>
          <a:ln w="9525">
            <a:noFill/>
            <a:miter lim="800000"/>
            <a:headEnd/>
            <a:tailEnd/>
          </a:ln>
        </p:spPr>
      </p:pic>
    </p:spTree>
    <p:extLst>
      <p:ext uri="{BB962C8B-B14F-4D97-AF65-F5344CB8AC3E}">
        <p14:creationId xmlns:p14="http://schemas.microsoft.com/office/powerpoint/2010/main" val="2798229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3" cstate="print"/>
          <a:srcRect/>
          <a:stretch>
            <a:fillRect/>
          </a:stretch>
        </p:blipFill>
        <p:spPr bwMode="auto">
          <a:xfrm>
            <a:off x="609600" y="228600"/>
            <a:ext cx="7948265" cy="5956364"/>
          </a:xfrm>
          <a:prstGeom prst="rect">
            <a:avLst/>
          </a:prstGeom>
          <a:noFill/>
          <a:ln w="9525">
            <a:noFill/>
            <a:miter lim="800000"/>
            <a:headEnd/>
            <a:tailEnd/>
          </a:ln>
        </p:spPr>
      </p:pic>
    </p:spTree>
    <p:extLst>
      <p:ext uri="{BB962C8B-B14F-4D97-AF65-F5344CB8AC3E}">
        <p14:creationId xmlns:p14="http://schemas.microsoft.com/office/powerpoint/2010/main" val="1638911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cstate="print"/>
          <a:srcRect/>
          <a:stretch>
            <a:fillRect/>
          </a:stretch>
        </p:blipFill>
        <p:spPr bwMode="auto">
          <a:xfrm>
            <a:off x="533400" y="228600"/>
            <a:ext cx="7996728" cy="6068858"/>
          </a:xfrm>
          <a:prstGeom prst="rect">
            <a:avLst/>
          </a:prstGeom>
          <a:noFill/>
          <a:ln w="9525">
            <a:noFill/>
            <a:miter lim="800000"/>
            <a:headEnd/>
            <a:tailEnd/>
          </a:ln>
        </p:spPr>
      </p:pic>
    </p:spTree>
    <p:extLst>
      <p:ext uri="{BB962C8B-B14F-4D97-AF65-F5344CB8AC3E}">
        <p14:creationId xmlns:p14="http://schemas.microsoft.com/office/powerpoint/2010/main" val="1736204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cstate="print"/>
          <a:srcRect/>
          <a:stretch>
            <a:fillRect/>
          </a:stretch>
        </p:blipFill>
        <p:spPr bwMode="auto">
          <a:xfrm>
            <a:off x="533400" y="304800"/>
            <a:ext cx="7984812" cy="6077110"/>
          </a:xfrm>
          <a:prstGeom prst="rect">
            <a:avLst/>
          </a:prstGeom>
          <a:noFill/>
          <a:ln w="9525">
            <a:noFill/>
            <a:miter lim="800000"/>
            <a:headEnd/>
            <a:tailEnd/>
          </a:ln>
        </p:spPr>
      </p:pic>
    </p:spTree>
    <p:extLst>
      <p:ext uri="{BB962C8B-B14F-4D97-AF65-F5344CB8AC3E}">
        <p14:creationId xmlns:p14="http://schemas.microsoft.com/office/powerpoint/2010/main" val="3416615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cstate="print"/>
          <a:srcRect/>
          <a:stretch>
            <a:fillRect/>
          </a:stretch>
        </p:blipFill>
        <p:spPr bwMode="auto">
          <a:xfrm>
            <a:off x="533400" y="304800"/>
            <a:ext cx="8219600" cy="6209918"/>
          </a:xfrm>
          <a:prstGeom prst="rect">
            <a:avLst/>
          </a:prstGeom>
          <a:noFill/>
          <a:ln w="9525">
            <a:noFill/>
            <a:miter lim="800000"/>
            <a:headEnd/>
            <a:tailEnd/>
          </a:ln>
        </p:spPr>
      </p:pic>
    </p:spTree>
    <p:extLst>
      <p:ext uri="{BB962C8B-B14F-4D97-AF65-F5344CB8AC3E}">
        <p14:creationId xmlns:p14="http://schemas.microsoft.com/office/powerpoint/2010/main" val="46785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cstate="print"/>
          <a:srcRect/>
          <a:stretch>
            <a:fillRect/>
          </a:stretch>
        </p:blipFill>
        <p:spPr bwMode="auto">
          <a:xfrm>
            <a:off x="685800" y="228600"/>
            <a:ext cx="8043695" cy="6112019"/>
          </a:xfrm>
          <a:prstGeom prst="rect">
            <a:avLst/>
          </a:prstGeom>
          <a:noFill/>
          <a:ln w="9525">
            <a:noFill/>
            <a:miter lim="800000"/>
            <a:headEnd/>
            <a:tailEnd/>
          </a:ln>
        </p:spPr>
      </p:pic>
    </p:spTree>
    <p:extLst>
      <p:ext uri="{BB962C8B-B14F-4D97-AF65-F5344CB8AC3E}">
        <p14:creationId xmlns:p14="http://schemas.microsoft.com/office/powerpoint/2010/main" val="102369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data is big!</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en-US" sz="2800" dirty="0" smtClean="0"/>
              <a:t>It </a:t>
            </a:r>
            <a:r>
              <a:rPr lang="en-US" sz="2800" dirty="0"/>
              <a:t>is a fundamental </a:t>
            </a:r>
            <a:r>
              <a:rPr lang="en-US" sz="2800" dirty="0" smtClean="0"/>
              <a:t>fact </a:t>
            </a:r>
            <a:r>
              <a:rPr lang="en-US" sz="2800" dirty="0"/>
              <a:t>that data that is too big </a:t>
            </a:r>
            <a:r>
              <a:rPr lang="en-US" sz="2800" dirty="0" smtClean="0"/>
              <a:t>to</a:t>
            </a:r>
            <a:r>
              <a:rPr lang="zh-CN" altLang="en-US" sz="2800" dirty="0" smtClean="0"/>
              <a:t> </a:t>
            </a:r>
            <a:r>
              <a:rPr lang="en-US" sz="2800" dirty="0" smtClean="0"/>
              <a:t>process </a:t>
            </a:r>
            <a:r>
              <a:rPr lang="en-US" sz="2800" dirty="0"/>
              <a:t>conventionally </a:t>
            </a:r>
            <a:r>
              <a:rPr lang="en-US" sz="2800" dirty="0" smtClean="0"/>
              <a:t>is</a:t>
            </a:r>
            <a:r>
              <a:rPr lang="zh-CN" altLang="en-US" sz="2800" dirty="0" smtClean="0"/>
              <a:t> </a:t>
            </a:r>
            <a:r>
              <a:rPr lang="en-US" sz="2800" dirty="0" smtClean="0"/>
              <a:t>also </a:t>
            </a:r>
            <a:r>
              <a:rPr lang="en-US" sz="2800" dirty="0"/>
              <a:t>too big to transport anywhere. </a:t>
            </a:r>
            <a:endParaRPr lang="en-US" sz="2800" dirty="0" smtClean="0"/>
          </a:p>
          <a:p>
            <a:pPr>
              <a:buNone/>
            </a:pPr>
            <a:r>
              <a:rPr lang="en-US" sz="2800" dirty="0" smtClean="0"/>
              <a:t>IT </a:t>
            </a:r>
            <a:r>
              <a:rPr lang="en-US" sz="2800" dirty="0"/>
              <a:t>is undergoing an inversion of </a:t>
            </a:r>
            <a:r>
              <a:rPr lang="en-US" sz="2800" dirty="0" smtClean="0"/>
              <a:t>priorities:</a:t>
            </a:r>
            <a:r>
              <a:rPr lang="zh-CN" altLang="en-US" sz="2800" dirty="0" smtClean="0"/>
              <a:t> </a:t>
            </a:r>
            <a:r>
              <a:rPr lang="en-US" sz="2800" dirty="0" smtClean="0"/>
              <a:t>it’s </a:t>
            </a:r>
            <a:r>
              <a:rPr lang="en-US" sz="2800" dirty="0"/>
              <a:t>the </a:t>
            </a:r>
            <a:r>
              <a:rPr lang="en-US" sz="2800" u="sng" dirty="0"/>
              <a:t>program that needs to move</a:t>
            </a:r>
            <a:r>
              <a:rPr lang="en-US" sz="2800" dirty="0"/>
              <a:t>, not the data. If you want to analyze </a:t>
            </a:r>
            <a:r>
              <a:rPr lang="en-US" sz="2800" dirty="0" smtClean="0"/>
              <a:t>data</a:t>
            </a:r>
            <a:r>
              <a:rPr lang="zh-CN" altLang="en-US" sz="2800" dirty="0" smtClean="0"/>
              <a:t> </a:t>
            </a:r>
            <a:r>
              <a:rPr lang="en-US" sz="2800" dirty="0" smtClean="0"/>
              <a:t>from </a:t>
            </a:r>
            <a:r>
              <a:rPr lang="en-US" sz="2800" dirty="0"/>
              <a:t>the U.S. Census, it’s a lot easier to run your code on Amazon’s </a:t>
            </a:r>
            <a:r>
              <a:rPr lang="en-US" sz="2800" dirty="0" smtClean="0"/>
              <a:t>web</a:t>
            </a:r>
            <a:r>
              <a:rPr lang="zh-CN" altLang="en-US" sz="2800" dirty="0" smtClean="0"/>
              <a:t> </a:t>
            </a:r>
            <a:r>
              <a:rPr lang="en-US" sz="2800" dirty="0" smtClean="0"/>
              <a:t>services </a:t>
            </a:r>
            <a:r>
              <a:rPr lang="en-US" sz="2800" dirty="0"/>
              <a:t>platform, which hosts such data locally, and won’t cost you time </a:t>
            </a:r>
            <a:r>
              <a:rPr lang="en-US" sz="2800" dirty="0" smtClean="0"/>
              <a:t>or</a:t>
            </a:r>
            <a:r>
              <a:rPr lang="zh-CN" altLang="en-US" sz="2800" dirty="0" smtClean="0"/>
              <a:t> </a:t>
            </a:r>
            <a:r>
              <a:rPr lang="en-US" sz="2800" dirty="0" smtClean="0"/>
              <a:t>money </a:t>
            </a:r>
            <a:r>
              <a:rPr lang="en-US" sz="2800" dirty="0"/>
              <a:t>to transfer </a:t>
            </a:r>
            <a:r>
              <a:rPr lang="en-US" sz="2800" dirty="0" smtClean="0"/>
              <a:t>it.</a:t>
            </a:r>
          </a:p>
        </p:txBody>
      </p:sp>
    </p:spTree>
    <p:extLst>
      <p:ext uri="{BB962C8B-B14F-4D97-AF65-F5344CB8AC3E}">
        <p14:creationId xmlns:p14="http://schemas.microsoft.com/office/powerpoint/2010/main" val="60291071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cstate="print"/>
          <a:srcRect/>
          <a:stretch>
            <a:fillRect/>
          </a:stretch>
        </p:blipFill>
        <p:spPr bwMode="auto">
          <a:xfrm>
            <a:off x="533400" y="304800"/>
            <a:ext cx="8153399" cy="6169603"/>
          </a:xfrm>
          <a:prstGeom prst="rect">
            <a:avLst/>
          </a:prstGeom>
          <a:noFill/>
          <a:ln w="9525">
            <a:noFill/>
            <a:miter lim="800000"/>
            <a:headEnd/>
            <a:tailEnd/>
          </a:ln>
        </p:spPr>
      </p:pic>
    </p:spTree>
    <p:extLst>
      <p:ext uri="{BB962C8B-B14F-4D97-AF65-F5344CB8AC3E}">
        <p14:creationId xmlns:p14="http://schemas.microsoft.com/office/powerpoint/2010/main" val="1182479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cstate="print"/>
          <a:srcRect/>
          <a:stretch>
            <a:fillRect/>
          </a:stretch>
        </p:blipFill>
        <p:spPr bwMode="auto">
          <a:xfrm>
            <a:off x="457200" y="228600"/>
            <a:ext cx="8102377" cy="6069344"/>
          </a:xfrm>
          <a:prstGeom prst="rect">
            <a:avLst/>
          </a:prstGeom>
          <a:noFill/>
          <a:ln w="9525">
            <a:noFill/>
            <a:miter lim="800000"/>
            <a:headEnd/>
            <a:tailEnd/>
          </a:ln>
        </p:spPr>
      </p:pic>
    </p:spTree>
    <p:extLst>
      <p:ext uri="{BB962C8B-B14F-4D97-AF65-F5344CB8AC3E}">
        <p14:creationId xmlns:p14="http://schemas.microsoft.com/office/powerpoint/2010/main" val="1711761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cstate="print"/>
          <a:srcRect/>
          <a:stretch>
            <a:fillRect/>
          </a:stretch>
        </p:blipFill>
        <p:spPr bwMode="auto">
          <a:xfrm>
            <a:off x="533400" y="457200"/>
            <a:ext cx="8153400" cy="5966153"/>
          </a:xfrm>
          <a:prstGeom prst="rect">
            <a:avLst/>
          </a:prstGeom>
          <a:noFill/>
          <a:ln w="9525">
            <a:noFill/>
            <a:miter lim="800000"/>
            <a:headEnd/>
            <a:tailEnd/>
          </a:ln>
        </p:spPr>
      </p:pic>
    </p:spTree>
    <p:extLst>
      <p:ext uri="{BB962C8B-B14F-4D97-AF65-F5344CB8AC3E}">
        <p14:creationId xmlns:p14="http://schemas.microsoft.com/office/powerpoint/2010/main" val="640828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cstate="print"/>
          <a:srcRect/>
          <a:stretch>
            <a:fillRect/>
          </a:stretch>
        </p:blipFill>
        <p:spPr bwMode="auto">
          <a:xfrm>
            <a:off x="381000" y="121603"/>
            <a:ext cx="8229600" cy="6004561"/>
          </a:xfrm>
          <a:prstGeom prst="rect">
            <a:avLst/>
          </a:prstGeom>
          <a:noFill/>
          <a:ln w="9525">
            <a:noFill/>
            <a:miter lim="800000"/>
            <a:headEnd/>
            <a:tailEnd/>
          </a:ln>
        </p:spPr>
      </p:pic>
    </p:spTree>
    <p:extLst>
      <p:ext uri="{BB962C8B-B14F-4D97-AF65-F5344CB8AC3E}">
        <p14:creationId xmlns:p14="http://schemas.microsoft.com/office/powerpoint/2010/main" val="3053978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race condition occurs when two or more threads can access shared data and they try to change it at the same time. Because the thread scheduling algorithm can swap between threads at any time, you don't know the order in which the threads will attempt to access the shared data. Therefore, the result of the change in data is dependent on the thread scheduling algorithm, i.e. both threads are "racing" to access/change the data. </a:t>
            </a:r>
          </a:p>
          <a:p>
            <a:endParaRPr lang="en-US" dirty="0"/>
          </a:p>
        </p:txBody>
      </p:sp>
    </p:spTree>
    <p:extLst>
      <p:ext uri="{BB962C8B-B14F-4D97-AF65-F5344CB8AC3E}">
        <p14:creationId xmlns:p14="http://schemas.microsoft.com/office/powerpoint/2010/main" val="2904069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Problems often occur when one thread does a "check-then-act" (e.g. "check" if the value is X, then "act" to do something that depends on the value being X) and another thread does something to the value in between the "check" and the "act". </a:t>
            </a:r>
          </a:p>
          <a:p>
            <a:r>
              <a:rPr lang="en-US" dirty="0" err="1" smtClean="0"/>
              <a:t>E.g</a:t>
            </a:r>
            <a:r>
              <a:rPr lang="en-US" dirty="0" smtClean="0"/>
              <a:t>: if (x == 5) // The "Check" { y = x * 2; // The "Act" // If another thread changed x in between "if (x == 5)" and "y = x * 2" above, // y will not be equal to 10. } </a:t>
            </a:r>
          </a:p>
          <a:p>
            <a:r>
              <a:rPr lang="en-US" dirty="0" smtClean="0"/>
              <a:t>The point being, y could be 10, or it could be anything, depending on whether another thread changed x in between the check and act. You have no real way of knowing.</a:t>
            </a:r>
          </a:p>
          <a:p>
            <a:endParaRPr lang="en-US" dirty="0"/>
          </a:p>
        </p:txBody>
      </p:sp>
    </p:spTree>
    <p:extLst>
      <p:ext uri="{BB962C8B-B14F-4D97-AF65-F5344CB8AC3E}">
        <p14:creationId xmlns:p14="http://schemas.microsoft.com/office/powerpoint/2010/main" val="107170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a:t>
            </a:r>
            <a:endParaRPr lang="en-US" dirty="0"/>
          </a:p>
        </p:txBody>
      </p:sp>
      <p:sp>
        <p:nvSpPr>
          <p:cNvPr id="3" name="Content Placeholder 2"/>
          <p:cNvSpPr>
            <a:spLocks noGrp="1"/>
          </p:cNvSpPr>
          <p:nvPr>
            <p:ph idx="1"/>
          </p:nvPr>
        </p:nvSpPr>
        <p:spPr/>
        <p:txBody>
          <a:bodyPr/>
          <a:lstStyle/>
          <a:p>
            <a:r>
              <a:rPr lang="en-US" dirty="0" smtClean="0"/>
              <a:t>Starvation refers to the use of all resources. In a  poorly constructed database, poor concurrency controls will result in DBMS starvation.</a:t>
            </a:r>
            <a:endParaRPr lang="en-US" dirty="0"/>
          </a:p>
        </p:txBody>
      </p:sp>
    </p:spTree>
    <p:extLst>
      <p:ext uri="{BB962C8B-B14F-4D97-AF65-F5344CB8AC3E}">
        <p14:creationId xmlns:p14="http://schemas.microsoft.com/office/powerpoint/2010/main" val="3472664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cstate="print"/>
          <a:srcRect/>
          <a:stretch>
            <a:fillRect/>
          </a:stretch>
        </p:blipFill>
        <p:spPr bwMode="auto">
          <a:xfrm>
            <a:off x="609600" y="228600"/>
            <a:ext cx="7903032" cy="6022919"/>
          </a:xfrm>
          <a:prstGeom prst="rect">
            <a:avLst/>
          </a:prstGeom>
          <a:noFill/>
          <a:ln w="9525">
            <a:noFill/>
            <a:miter lim="800000"/>
            <a:headEnd/>
            <a:tailEnd/>
          </a:ln>
        </p:spPr>
      </p:pic>
    </p:spTree>
    <p:extLst>
      <p:ext uri="{BB962C8B-B14F-4D97-AF65-F5344CB8AC3E}">
        <p14:creationId xmlns:p14="http://schemas.microsoft.com/office/powerpoint/2010/main" val="785237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cstate="print"/>
          <a:srcRect/>
          <a:stretch>
            <a:fillRect/>
          </a:stretch>
        </p:blipFill>
        <p:spPr bwMode="auto">
          <a:xfrm>
            <a:off x="228600" y="914400"/>
            <a:ext cx="8649946" cy="3801269"/>
          </a:xfrm>
          <a:prstGeom prst="rect">
            <a:avLst/>
          </a:prstGeom>
          <a:noFill/>
          <a:ln w="9525">
            <a:noFill/>
            <a:miter lim="800000"/>
            <a:headEnd/>
            <a:tailEnd/>
          </a:ln>
        </p:spPr>
      </p:pic>
    </p:spTree>
    <p:extLst>
      <p:ext uri="{BB962C8B-B14F-4D97-AF65-F5344CB8AC3E}">
        <p14:creationId xmlns:p14="http://schemas.microsoft.com/office/powerpoint/2010/main" val="1296863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cstate="print"/>
          <a:srcRect/>
          <a:stretch>
            <a:fillRect/>
          </a:stretch>
        </p:blipFill>
        <p:spPr bwMode="auto">
          <a:xfrm>
            <a:off x="539108" y="224428"/>
            <a:ext cx="8071492" cy="5901736"/>
          </a:xfrm>
          <a:prstGeom prst="rect">
            <a:avLst/>
          </a:prstGeom>
          <a:noFill/>
          <a:ln w="9525">
            <a:noFill/>
            <a:miter lim="800000"/>
            <a:headEnd/>
            <a:tailEnd/>
          </a:ln>
        </p:spPr>
      </p:pic>
    </p:spTree>
    <p:extLst>
      <p:ext uri="{BB962C8B-B14F-4D97-AF65-F5344CB8AC3E}">
        <p14:creationId xmlns:p14="http://schemas.microsoft.com/office/powerpoint/2010/main" val="132686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Autofit/>
          </a:bodyPr>
          <a:lstStyle/>
          <a:p>
            <a:pPr>
              <a:buNone/>
            </a:pPr>
            <a:r>
              <a:rPr lang="en-US" sz="2800" dirty="0" smtClean="0"/>
              <a:t>Even if the data isn’t too big to move, locality can still be an issue, especially</a:t>
            </a:r>
            <a:r>
              <a:rPr lang="zh-CN" altLang="en-US" sz="2800" dirty="0" smtClean="0"/>
              <a:t> </a:t>
            </a:r>
            <a:r>
              <a:rPr lang="en-US" sz="2800" dirty="0" smtClean="0"/>
              <a:t>with rapidly updating data. </a:t>
            </a:r>
            <a:r>
              <a:rPr lang="zh-CN" altLang="en-US" sz="2800" dirty="0" smtClean="0"/>
              <a:t>、</a:t>
            </a:r>
            <a:endParaRPr lang="en-US" altLang="zh-CN" sz="2800" dirty="0" smtClean="0"/>
          </a:p>
          <a:p>
            <a:pPr>
              <a:buNone/>
            </a:pPr>
            <a:endParaRPr lang="en-US" sz="2800" dirty="0" smtClean="0"/>
          </a:p>
          <a:p>
            <a:pPr>
              <a:buNone/>
            </a:pPr>
            <a:r>
              <a:rPr lang="en-US" sz="2800" dirty="0" smtClean="0"/>
              <a:t>Financial trading systems crowd into data centers</a:t>
            </a:r>
            <a:r>
              <a:rPr lang="zh-CN" altLang="en-US" sz="2800" dirty="0" smtClean="0"/>
              <a:t> </a:t>
            </a:r>
            <a:r>
              <a:rPr lang="en-US" sz="2800" dirty="0" smtClean="0"/>
              <a:t>to get the fastest connection to source data, because that millisecond difference</a:t>
            </a:r>
            <a:r>
              <a:rPr lang="zh-CN" altLang="en-US" sz="2800" dirty="0" smtClean="0"/>
              <a:t> </a:t>
            </a:r>
            <a:r>
              <a:rPr lang="en-US" sz="2800" dirty="0" smtClean="0"/>
              <a:t>in processing time equates to competitive advantage.</a:t>
            </a:r>
            <a:endParaRPr lang="en-US" sz="2800" dirty="0"/>
          </a:p>
        </p:txBody>
      </p:sp>
    </p:spTree>
    <p:extLst>
      <p:ext uri="{BB962C8B-B14F-4D97-AF65-F5344CB8AC3E}">
        <p14:creationId xmlns:p14="http://schemas.microsoft.com/office/powerpoint/2010/main" val="106857266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cstate="print"/>
          <a:srcRect/>
          <a:stretch>
            <a:fillRect/>
          </a:stretch>
        </p:blipFill>
        <p:spPr bwMode="auto">
          <a:xfrm>
            <a:off x="572380" y="199862"/>
            <a:ext cx="8038220" cy="5926301"/>
          </a:xfrm>
          <a:prstGeom prst="rect">
            <a:avLst/>
          </a:prstGeom>
          <a:noFill/>
          <a:ln w="9525">
            <a:noFill/>
            <a:miter lim="800000"/>
            <a:headEnd/>
            <a:tailEnd/>
          </a:ln>
        </p:spPr>
      </p:pic>
    </p:spTree>
    <p:extLst>
      <p:ext uri="{BB962C8B-B14F-4D97-AF65-F5344CB8AC3E}">
        <p14:creationId xmlns:p14="http://schemas.microsoft.com/office/powerpoint/2010/main" val="2136537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 to RDBMS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Offline batch vs. online transactions</a:t>
            </a:r>
          </a:p>
          <a:p>
            <a:r>
              <a:rPr lang="en-US" dirty="0" smtClean="0"/>
              <a:t>– </a:t>
            </a:r>
            <a:r>
              <a:rPr lang="en-US" dirty="0" err="1" smtClean="0"/>
              <a:t>Hadoop</a:t>
            </a:r>
            <a:r>
              <a:rPr lang="en-US" dirty="0" smtClean="0"/>
              <a:t> was not designed for real-time or low latency queries</a:t>
            </a:r>
          </a:p>
          <a:p>
            <a:r>
              <a:rPr lang="en-US" dirty="0" smtClean="0"/>
              <a:t>– </a:t>
            </a:r>
            <a:r>
              <a:rPr lang="en-US" dirty="0" err="1" smtClean="0"/>
              <a:t>Hadoop</a:t>
            </a:r>
            <a:r>
              <a:rPr lang="en-US" dirty="0" smtClean="0"/>
              <a:t> performs best for offline batch processing on large amounts of data</a:t>
            </a:r>
          </a:p>
          <a:p>
            <a:r>
              <a:rPr lang="en-US" dirty="0" smtClean="0"/>
              <a:t>– RDBMS is best for online transactions and low-latency queries</a:t>
            </a:r>
          </a:p>
          <a:p>
            <a:r>
              <a:rPr lang="en-US" dirty="0" smtClean="0"/>
              <a:t>– </a:t>
            </a:r>
            <a:r>
              <a:rPr lang="en-US" dirty="0" err="1" smtClean="0"/>
              <a:t>Hadoop</a:t>
            </a:r>
            <a:r>
              <a:rPr lang="en-US" dirty="0" smtClean="0"/>
              <a:t> is designed to stream large files and large amounts of data</a:t>
            </a:r>
          </a:p>
          <a:p>
            <a:r>
              <a:rPr lang="en-US" dirty="0" smtClean="0"/>
              <a:t>– RDBMS works best with small records</a:t>
            </a:r>
            <a:endParaRPr lang="en-US" dirty="0"/>
          </a:p>
        </p:txBody>
      </p:sp>
    </p:spTree>
    <p:extLst>
      <p:ext uri="{BB962C8B-B14F-4D97-AF65-F5344CB8AC3E}">
        <p14:creationId xmlns:p14="http://schemas.microsoft.com/office/powerpoint/2010/main" val="1559442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latency</a:t>
            </a:r>
            <a:endParaRPr lang="en-US" dirty="0"/>
          </a:p>
        </p:txBody>
      </p:sp>
      <p:sp>
        <p:nvSpPr>
          <p:cNvPr id="3" name="Content Placeholder 2"/>
          <p:cNvSpPr>
            <a:spLocks noGrp="1"/>
          </p:cNvSpPr>
          <p:nvPr>
            <p:ph idx="1"/>
          </p:nvPr>
        </p:nvSpPr>
        <p:spPr/>
        <p:txBody>
          <a:bodyPr/>
          <a:lstStyle/>
          <a:p>
            <a:r>
              <a:rPr lang="en-US" b="1" dirty="0" smtClean="0"/>
              <a:t>Low latency</a:t>
            </a:r>
            <a:r>
              <a:rPr lang="en-US" dirty="0" smtClean="0"/>
              <a:t> allows human-unnoticeable </a:t>
            </a:r>
            <a:r>
              <a:rPr lang="en-US" dirty="0" smtClean="0">
                <a:hlinkClick r:id="rId2" tooltip="Access time"/>
              </a:rPr>
              <a:t>delays</a:t>
            </a:r>
            <a:r>
              <a:rPr lang="en-US" dirty="0" smtClean="0"/>
              <a:t> between an </a:t>
            </a:r>
            <a:r>
              <a:rPr lang="en-US" dirty="0" smtClean="0">
                <a:hlinkClick r:id="rId3" tooltip="Input/output"/>
              </a:rPr>
              <a:t>input</a:t>
            </a:r>
            <a:r>
              <a:rPr lang="en-US" dirty="0" smtClean="0"/>
              <a:t> being processed and the corresponding </a:t>
            </a:r>
            <a:r>
              <a:rPr lang="en-US" dirty="0" smtClean="0">
                <a:hlinkClick r:id="rId4" tooltip="Output"/>
              </a:rPr>
              <a:t>output</a:t>
            </a:r>
            <a:r>
              <a:rPr lang="en-US" dirty="0" smtClean="0"/>
              <a:t> providing real time characteristics. This can be especially important for internet connections utilizing services such as </a:t>
            </a:r>
            <a:r>
              <a:rPr lang="en-US" dirty="0" smtClean="0">
                <a:hlinkClick r:id="rId5" tooltip="Low latency (capital markets)"/>
              </a:rPr>
              <a:t>Trading</a:t>
            </a:r>
            <a:r>
              <a:rPr lang="en-US" dirty="0" smtClean="0"/>
              <a:t>, </a:t>
            </a:r>
            <a:r>
              <a:rPr lang="en-US" dirty="0" smtClean="0">
                <a:hlinkClick r:id="rId6" tooltip="Online game"/>
              </a:rPr>
              <a:t>online gaming</a:t>
            </a:r>
            <a:r>
              <a:rPr lang="en-US" dirty="0" smtClean="0"/>
              <a:t> and </a:t>
            </a:r>
            <a:r>
              <a:rPr lang="en-US" dirty="0" smtClean="0">
                <a:hlinkClick r:id="rId7" tooltip="VOIP"/>
              </a:rPr>
              <a:t>VOIP</a:t>
            </a:r>
            <a:r>
              <a:rPr lang="en-US" dirty="0" smtClean="0"/>
              <a:t>.</a:t>
            </a:r>
            <a:endParaRPr lang="en-US" dirty="0"/>
          </a:p>
        </p:txBody>
      </p:sp>
    </p:spTree>
    <p:extLst>
      <p:ext uri="{BB962C8B-B14F-4D97-AF65-F5344CB8AC3E}">
        <p14:creationId xmlns:p14="http://schemas.microsoft.com/office/powerpoint/2010/main" val="11146311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cstate="print"/>
          <a:srcRect/>
          <a:stretch>
            <a:fillRect/>
          </a:stretch>
        </p:blipFill>
        <p:spPr bwMode="auto">
          <a:xfrm>
            <a:off x="381001" y="474088"/>
            <a:ext cx="8543058" cy="5379818"/>
          </a:xfrm>
          <a:prstGeom prst="rect">
            <a:avLst/>
          </a:prstGeom>
          <a:noFill/>
          <a:ln w="9525">
            <a:noFill/>
            <a:miter lim="800000"/>
            <a:headEnd/>
            <a:tailEnd/>
          </a:ln>
        </p:spPr>
      </p:pic>
    </p:spTree>
    <p:extLst>
      <p:ext uri="{BB962C8B-B14F-4D97-AF65-F5344CB8AC3E}">
        <p14:creationId xmlns:p14="http://schemas.microsoft.com/office/powerpoint/2010/main" val="3054295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Eco System</a:t>
            </a:r>
            <a:endParaRPr lang="en-US" dirty="0"/>
          </a:p>
        </p:txBody>
      </p:sp>
      <p:pic>
        <p:nvPicPr>
          <p:cNvPr id="32770" name="Picture 2"/>
          <p:cNvPicPr>
            <a:picLocks noGrp="1" noChangeAspect="1" noChangeArrowheads="1"/>
          </p:cNvPicPr>
          <p:nvPr>
            <p:ph idx="1"/>
          </p:nvPr>
        </p:nvPicPr>
        <p:blipFill>
          <a:blip r:embed="rId2" cstate="print"/>
          <a:srcRect/>
          <a:stretch>
            <a:fillRect/>
          </a:stretch>
        </p:blipFill>
        <p:spPr bwMode="auto">
          <a:xfrm>
            <a:off x="609600" y="1524000"/>
            <a:ext cx="8077199" cy="4476253"/>
          </a:xfrm>
          <a:prstGeom prst="rect">
            <a:avLst/>
          </a:prstGeom>
          <a:noFill/>
          <a:ln w="9525">
            <a:noFill/>
            <a:miter lim="800000"/>
            <a:headEnd/>
            <a:tailEnd/>
          </a:ln>
        </p:spPr>
      </p:pic>
    </p:spTree>
    <p:extLst>
      <p:ext uri="{BB962C8B-B14F-4D97-AF65-F5344CB8AC3E}">
        <p14:creationId xmlns:p14="http://schemas.microsoft.com/office/powerpoint/2010/main" val="25820742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Is a supercomputer +</a:t>
            </a:r>
            <a:r>
              <a:rPr lang="en-US" b="1" dirty="0" smtClean="0">
                <a:solidFill>
                  <a:srgbClr val="FFC000"/>
                </a:solidFill>
              </a:rPr>
              <a:t>Map Reduce or Parallel DBMS</a:t>
            </a:r>
            <a:r>
              <a:rPr lang="ko-KR" altLang="en-US" b="1" dirty="0">
                <a:solidFill>
                  <a:srgbClr val="FFC000"/>
                </a:solidFill>
                <a:ea typeface="Gulim" pitchFamily="34" charset="-127"/>
              </a:rPr>
              <a:t> </a:t>
            </a:r>
            <a:r>
              <a:rPr lang="en-US" dirty="0" smtClean="0"/>
              <a:t>enough for big data analysis?</a:t>
            </a:r>
            <a:endParaRPr lang="en-US" dirty="0"/>
          </a:p>
        </p:txBody>
      </p:sp>
      <p:sp>
        <p:nvSpPr>
          <p:cNvPr id="3" name="Content Placeholder 2"/>
          <p:cNvSpPr>
            <a:spLocks noGrp="1"/>
          </p:cNvSpPr>
          <p:nvPr>
            <p:ph idx="1"/>
          </p:nvPr>
        </p:nvSpPr>
        <p:spPr>
          <a:xfrm>
            <a:off x="457200" y="2133600"/>
            <a:ext cx="8229600" cy="3992563"/>
          </a:xfrm>
        </p:spPr>
        <p:txBody>
          <a:bodyPr/>
          <a:lstStyle/>
          <a:p>
            <a:endParaRPr lang="en-US" dirty="0"/>
          </a:p>
        </p:txBody>
      </p:sp>
    </p:spTree>
    <p:extLst>
      <p:ext uri="{BB962C8B-B14F-4D97-AF65-F5344CB8AC3E}">
        <p14:creationId xmlns:p14="http://schemas.microsoft.com/office/powerpoint/2010/main" val="1728918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Is a supercomputer +</a:t>
            </a:r>
            <a:r>
              <a:rPr lang="en-US" b="1" dirty="0" smtClean="0">
                <a:solidFill>
                  <a:srgbClr val="FFC000"/>
                </a:solidFill>
              </a:rPr>
              <a:t>Map Reduce or Parallel DBMS</a:t>
            </a:r>
            <a:r>
              <a:rPr lang="ko-KR" altLang="en-US" b="1" dirty="0">
                <a:solidFill>
                  <a:srgbClr val="FFC000"/>
                </a:solidFill>
                <a:ea typeface="Gulim" pitchFamily="34" charset="-127"/>
              </a:rPr>
              <a:t> </a:t>
            </a:r>
            <a:r>
              <a:rPr lang="en-US" dirty="0" smtClean="0"/>
              <a:t>enough for big data analysis?</a:t>
            </a:r>
            <a:endParaRPr lang="en-US" dirty="0"/>
          </a:p>
        </p:txBody>
      </p:sp>
      <p:sp>
        <p:nvSpPr>
          <p:cNvPr id="3" name="Content Placeholder 2"/>
          <p:cNvSpPr>
            <a:spLocks noGrp="1"/>
          </p:cNvSpPr>
          <p:nvPr>
            <p:ph idx="1"/>
          </p:nvPr>
        </p:nvSpPr>
        <p:spPr>
          <a:xfrm>
            <a:off x="457200" y="2133600"/>
            <a:ext cx="8229600" cy="3992563"/>
          </a:xfrm>
        </p:spPr>
        <p:txBody>
          <a:bodyPr>
            <a:normAutofit lnSpcReduction="10000"/>
          </a:bodyPr>
          <a:lstStyle/>
          <a:p>
            <a:pPr>
              <a:buNone/>
            </a:pPr>
            <a:r>
              <a:rPr lang="en-US" dirty="0" smtClean="0"/>
              <a:t>NIH example: Funded </a:t>
            </a:r>
            <a:r>
              <a:rPr lang="en-US" dirty="0"/>
              <a:t>investigators </a:t>
            </a:r>
            <a:r>
              <a:rPr lang="en-US" dirty="0" smtClean="0"/>
              <a:t>are using </a:t>
            </a:r>
            <a:r>
              <a:rPr lang="en-US" dirty="0"/>
              <a:t>high-throughput molecular </a:t>
            </a:r>
            <a:r>
              <a:rPr lang="en-US" dirty="0" smtClean="0"/>
              <a:t>methods that </a:t>
            </a:r>
            <a:r>
              <a:rPr lang="en-US" dirty="0"/>
              <a:t>produce mountains of data for every </a:t>
            </a:r>
            <a:r>
              <a:rPr lang="en-US" dirty="0" smtClean="0"/>
              <a:t>tissue sample </a:t>
            </a:r>
            <a:r>
              <a:rPr lang="en-US" dirty="0"/>
              <a:t>in a matter of minutes. </a:t>
            </a:r>
            <a:endParaRPr lang="en-US" dirty="0" smtClean="0"/>
          </a:p>
          <a:p>
            <a:pPr>
              <a:buNone/>
            </a:pPr>
            <a:r>
              <a:rPr lang="en-US" dirty="0" smtClean="0"/>
              <a:t>There is only </a:t>
            </a:r>
            <a:r>
              <a:rPr lang="en-US" dirty="0"/>
              <a:t>one solution: </a:t>
            </a:r>
            <a:r>
              <a:rPr lang="en-US" dirty="0" smtClean="0"/>
              <a:t>we must acquire supercomputers and </a:t>
            </a:r>
            <a:r>
              <a:rPr lang="en-US" dirty="0"/>
              <a:t>a staff of talented </a:t>
            </a:r>
            <a:r>
              <a:rPr lang="en-US" dirty="0" smtClean="0"/>
              <a:t>programmers who </a:t>
            </a:r>
            <a:r>
              <a:rPr lang="en-US" dirty="0"/>
              <a:t>can analyze all our data and tell us </a:t>
            </a:r>
            <a:r>
              <a:rPr lang="en-US" dirty="0" smtClean="0"/>
              <a:t>what it </a:t>
            </a:r>
            <a:r>
              <a:rPr lang="en-US" dirty="0"/>
              <a:t>all means</a:t>
            </a:r>
            <a:r>
              <a:rPr lang="en-US" dirty="0" smtClean="0"/>
              <a:t>!</a:t>
            </a:r>
            <a:endParaRPr lang="en-US" dirty="0"/>
          </a:p>
        </p:txBody>
      </p:sp>
    </p:spTree>
    <p:extLst>
      <p:ext uri="{BB962C8B-B14F-4D97-AF65-F5344CB8AC3E}">
        <p14:creationId xmlns:p14="http://schemas.microsoft.com/office/powerpoint/2010/main" val="31203614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Is a supercomputer +</a:t>
            </a:r>
            <a:r>
              <a:rPr lang="en-US" b="1" dirty="0" smtClean="0">
                <a:solidFill>
                  <a:srgbClr val="FFC000"/>
                </a:solidFill>
              </a:rPr>
              <a:t>Map Reduce or Parallel DBMS</a:t>
            </a:r>
            <a:r>
              <a:rPr lang="ko-KR" altLang="en-US" b="1" dirty="0">
                <a:solidFill>
                  <a:srgbClr val="FFC000"/>
                </a:solidFill>
                <a:ea typeface="Gulim" pitchFamily="34" charset="-127"/>
              </a:rPr>
              <a:t> </a:t>
            </a:r>
            <a:r>
              <a:rPr lang="en-US" dirty="0" smtClean="0"/>
              <a:t>enough for big data analysis?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dirty="0" smtClean="0"/>
              <a:t>Then we can diagnose all cancers and  cure them! Hooray!</a:t>
            </a:r>
            <a:endParaRPr lang="en-US" dirty="0"/>
          </a:p>
        </p:txBody>
      </p:sp>
    </p:spTree>
    <p:extLst>
      <p:ext uri="{BB962C8B-B14F-4D97-AF65-F5344CB8AC3E}">
        <p14:creationId xmlns:p14="http://schemas.microsoft.com/office/powerpoint/2010/main" val="213350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Is a supercomputer +</a:t>
            </a:r>
            <a:r>
              <a:rPr lang="en-US" b="1" dirty="0" smtClean="0">
                <a:solidFill>
                  <a:srgbClr val="FFC000"/>
                </a:solidFill>
              </a:rPr>
              <a:t>Map Reduce or Parallel DBMS</a:t>
            </a:r>
            <a:r>
              <a:rPr lang="ko-KR" altLang="en-US" b="1" dirty="0">
                <a:solidFill>
                  <a:srgbClr val="FFC000"/>
                </a:solidFill>
                <a:ea typeface="Gulim" pitchFamily="34" charset="-127"/>
              </a:rPr>
              <a:t> </a:t>
            </a:r>
            <a:r>
              <a:rPr lang="en-US" dirty="0" smtClean="0"/>
              <a:t>enough for big data analysis?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dirty="0" smtClean="0"/>
              <a:t>	The </a:t>
            </a:r>
            <a:r>
              <a:rPr lang="en-US" dirty="0"/>
              <a:t>NIH leadership </a:t>
            </a:r>
            <a:r>
              <a:rPr lang="en-US" dirty="0" smtClean="0"/>
              <a:t>believed it and hence supercomputers are given to researchers at NIH and universities around the country.</a:t>
            </a:r>
          </a:p>
        </p:txBody>
      </p:sp>
    </p:spTree>
    <p:extLst>
      <p:ext uri="{BB962C8B-B14F-4D97-AF65-F5344CB8AC3E}">
        <p14:creationId xmlns:p14="http://schemas.microsoft.com/office/powerpoint/2010/main" val="13668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Is a supercomputer +</a:t>
            </a:r>
            <a:r>
              <a:rPr lang="en-US" b="1" dirty="0" smtClean="0">
                <a:solidFill>
                  <a:srgbClr val="FFC000"/>
                </a:solidFill>
              </a:rPr>
              <a:t>Map Reduce or Parallel DBMS</a:t>
            </a:r>
            <a:r>
              <a:rPr lang="ko-KR" altLang="en-US" b="1" dirty="0">
                <a:solidFill>
                  <a:srgbClr val="FFC000"/>
                </a:solidFill>
                <a:ea typeface="Gulim" pitchFamily="34" charset="-127"/>
              </a:rPr>
              <a:t> </a:t>
            </a:r>
            <a:r>
              <a:rPr lang="en-US" dirty="0" smtClean="0"/>
              <a:t>enough for big data analysis?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dirty="0" smtClean="0"/>
              <a:t>But what is the current status of cancer diagnosis and treatment?</a:t>
            </a:r>
            <a:endParaRPr lang="en-US" dirty="0"/>
          </a:p>
        </p:txBody>
      </p:sp>
    </p:spTree>
    <p:extLst>
      <p:ext uri="{BB962C8B-B14F-4D97-AF65-F5344CB8AC3E}">
        <p14:creationId xmlns:p14="http://schemas.microsoft.com/office/powerpoint/2010/main" val="59761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data is </a:t>
            </a:r>
            <a:r>
              <a:rPr lang="en-US" altLang="zh-CN" dirty="0" smtClean="0"/>
              <a:t>messy</a:t>
            </a:r>
            <a:r>
              <a:rPr lang="zh-CN" altLang="en-US" dirty="0" smtClean="0"/>
              <a:t>！</a:t>
            </a:r>
            <a:endParaRPr lang="en-US" dirty="0"/>
          </a:p>
        </p:txBody>
      </p:sp>
      <p:sp>
        <p:nvSpPr>
          <p:cNvPr id="3" name="Content Placeholder 2"/>
          <p:cNvSpPr>
            <a:spLocks noGrp="1"/>
          </p:cNvSpPr>
          <p:nvPr>
            <p:ph idx="1"/>
          </p:nvPr>
        </p:nvSpPr>
        <p:spPr/>
        <p:txBody>
          <a:bodyPr>
            <a:noAutofit/>
          </a:bodyPr>
          <a:lstStyle/>
          <a:p>
            <a:r>
              <a:rPr lang="en-US" sz="2800" dirty="0"/>
              <a:t>It’s not all about infrastructure. </a:t>
            </a:r>
            <a:endParaRPr lang="en-US" sz="2800" dirty="0" smtClean="0"/>
          </a:p>
          <a:p>
            <a:endParaRPr lang="en-US" sz="2800" dirty="0" smtClean="0"/>
          </a:p>
          <a:p>
            <a:r>
              <a:rPr lang="en-US" sz="2800" dirty="0" smtClean="0"/>
              <a:t>Big </a:t>
            </a:r>
            <a:r>
              <a:rPr lang="en-US" sz="2800" dirty="0"/>
              <a:t>data practitioners consistently report </a:t>
            </a:r>
            <a:r>
              <a:rPr lang="en-US" sz="2800" dirty="0" smtClean="0"/>
              <a:t>that 80</a:t>
            </a:r>
            <a:r>
              <a:rPr lang="en-US" sz="2800" dirty="0"/>
              <a:t>% of the effort involved in dealing with data is cleaning it up in the </a:t>
            </a:r>
            <a:r>
              <a:rPr lang="en-US" sz="2800" dirty="0" smtClean="0"/>
              <a:t>first place.</a:t>
            </a:r>
          </a:p>
          <a:p>
            <a:endParaRPr lang="en-US" sz="2800" dirty="0" smtClean="0"/>
          </a:p>
          <a:p>
            <a:r>
              <a:rPr lang="en-US" sz="2800" dirty="0" smtClean="0"/>
              <a:t> </a:t>
            </a:r>
            <a:r>
              <a:rPr lang="en-US" sz="2800" dirty="0"/>
              <a:t>A</a:t>
            </a:r>
            <a:r>
              <a:rPr lang="en-US" sz="2800" dirty="0" smtClean="0"/>
              <a:t>s </a:t>
            </a:r>
            <a:r>
              <a:rPr lang="en-US" sz="2800" dirty="0"/>
              <a:t>Pete Warden observes in his Big Data Glossary: “I </a:t>
            </a:r>
            <a:r>
              <a:rPr lang="en-US" sz="2800" dirty="0" smtClean="0"/>
              <a:t>probably spend more </a:t>
            </a:r>
            <a:r>
              <a:rPr lang="en-US" sz="2800" dirty="0"/>
              <a:t>time turning messy source data into something usable than I do on </a:t>
            </a:r>
            <a:r>
              <a:rPr lang="en-US" sz="2800" dirty="0" smtClean="0"/>
              <a:t>the rest </a:t>
            </a:r>
            <a:r>
              <a:rPr lang="en-US" sz="2800" dirty="0"/>
              <a:t>of the data analysis process combined.”</a:t>
            </a:r>
          </a:p>
        </p:txBody>
      </p:sp>
    </p:spTree>
    <p:extLst>
      <p:ext uri="{BB962C8B-B14F-4D97-AF65-F5344CB8AC3E}">
        <p14:creationId xmlns:p14="http://schemas.microsoft.com/office/powerpoint/2010/main" val="319752210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has no big brother.</a:t>
            </a:r>
            <a:endParaRPr lang="en-US" dirty="0"/>
          </a:p>
        </p:txBody>
      </p:sp>
      <p:sp>
        <p:nvSpPr>
          <p:cNvPr id="3" name="Content Placeholder 2"/>
          <p:cNvSpPr>
            <a:spLocks noGrp="1"/>
          </p:cNvSpPr>
          <p:nvPr>
            <p:ph idx="1"/>
          </p:nvPr>
        </p:nvSpPr>
        <p:spPr/>
        <p:txBody>
          <a:bodyPr/>
          <a:lstStyle/>
          <a:p>
            <a:r>
              <a:rPr lang="en-US" dirty="0" smtClean="0"/>
              <a:t>It is still really young! We (human beings) are still exploring!</a:t>
            </a:r>
            <a:endParaRPr lang="en-US" dirty="0"/>
          </a:p>
        </p:txBody>
      </p:sp>
    </p:spTree>
    <p:extLst>
      <p:ext uri="{BB962C8B-B14F-4D97-AF65-F5344CB8AC3E}">
        <p14:creationId xmlns:p14="http://schemas.microsoft.com/office/powerpoint/2010/main" val="13700163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has no big brother.</a:t>
            </a:r>
            <a:endParaRPr lang="en-US" dirty="0"/>
          </a:p>
        </p:txBody>
      </p:sp>
      <p:sp>
        <p:nvSpPr>
          <p:cNvPr id="3" name="Content Placeholder 2"/>
          <p:cNvSpPr>
            <a:spLocks noGrp="1"/>
          </p:cNvSpPr>
          <p:nvPr>
            <p:ph idx="1"/>
          </p:nvPr>
        </p:nvSpPr>
        <p:spPr/>
        <p:txBody>
          <a:bodyPr/>
          <a:lstStyle/>
          <a:p>
            <a:r>
              <a:rPr lang="en-US" dirty="0" smtClean="0"/>
              <a:t>It is still really young! We (human beings) are still exploring!</a:t>
            </a:r>
          </a:p>
          <a:p>
            <a:endParaRPr lang="en-US" dirty="0"/>
          </a:p>
          <a:p>
            <a:r>
              <a:rPr lang="en-US" dirty="0" smtClean="0"/>
              <a:t>Despite the obstacles and the risks, the potential value of Big Data is inestimable.</a:t>
            </a:r>
            <a:endParaRPr lang="en-US" dirty="0"/>
          </a:p>
        </p:txBody>
      </p:sp>
    </p:spTree>
    <p:extLst>
      <p:ext uri="{BB962C8B-B14F-4D97-AF65-F5344CB8AC3E}">
        <p14:creationId xmlns:p14="http://schemas.microsoft.com/office/powerpoint/2010/main" val="8427594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BIGDATA NSF12499</a:t>
            </a:r>
            <a:endParaRPr lang="en-US" dirty="0"/>
          </a:p>
        </p:txBody>
      </p:sp>
      <p:sp>
        <p:nvSpPr>
          <p:cNvPr id="3" name="Content Placeholder 2"/>
          <p:cNvSpPr>
            <a:spLocks noGrp="1"/>
          </p:cNvSpPr>
          <p:nvPr>
            <p:ph idx="1"/>
          </p:nvPr>
        </p:nvSpPr>
        <p:spPr/>
        <p:txBody>
          <a:bodyPr>
            <a:noAutofit/>
          </a:bodyPr>
          <a:lstStyle/>
          <a:p>
            <a:pPr>
              <a:buNone/>
            </a:pPr>
            <a:r>
              <a:rPr lang="en-US" sz="2800" dirty="0" smtClean="0"/>
              <a:t>	The </a:t>
            </a:r>
            <a:r>
              <a:rPr lang="en-US" sz="2800" dirty="0"/>
              <a:t>NSF aims </a:t>
            </a:r>
            <a:r>
              <a:rPr lang="en-US" sz="2800" dirty="0" smtClean="0"/>
              <a:t>to advance </a:t>
            </a:r>
            <a:r>
              <a:rPr lang="en-US" sz="2800" dirty="0"/>
              <a:t>the core scientific and </a:t>
            </a:r>
            <a:r>
              <a:rPr lang="en-US" sz="2800" dirty="0" smtClean="0"/>
              <a:t>technological means </a:t>
            </a:r>
            <a:r>
              <a:rPr lang="en-US" sz="2800" dirty="0"/>
              <a:t>of managing, analyzing, visualizing, </a:t>
            </a:r>
            <a:r>
              <a:rPr lang="en-US" sz="2800" dirty="0" smtClean="0"/>
              <a:t>and extracting useful information </a:t>
            </a:r>
            <a:r>
              <a:rPr lang="en-US" sz="2800" dirty="0"/>
              <a:t>from large, </a:t>
            </a:r>
            <a:r>
              <a:rPr lang="en-US" sz="2800" dirty="0" smtClean="0"/>
              <a:t>diverse, distributed and heterogeneous </a:t>
            </a:r>
            <a:r>
              <a:rPr lang="en-US" sz="2800" dirty="0"/>
              <a:t>data sets so as </a:t>
            </a:r>
            <a:r>
              <a:rPr lang="en-US" sz="2800" dirty="0" smtClean="0"/>
              <a:t>to: </a:t>
            </a:r>
          </a:p>
          <a:p>
            <a:pPr>
              <a:buNone/>
            </a:pPr>
            <a:r>
              <a:rPr lang="en-US" sz="2800" dirty="0" smtClean="0"/>
              <a:t>	accelerate </a:t>
            </a:r>
            <a:r>
              <a:rPr lang="en-US" sz="2800" dirty="0"/>
              <a:t>the progress of scientific discovery </a:t>
            </a:r>
            <a:r>
              <a:rPr lang="en-US" sz="2800" dirty="0" smtClean="0"/>
              <a:t>and innovation</a:t>
            </a:r>
            <a:r>
              <a:rPr lang="en-US" sz="2800" dirty="0"/>
              <a:t>; </a:t>
            </a:r>
            <a:endParaRPr lang="en-US" sz="2800" dirty="0" smtClean="0"/>
          </a:p>
          <a:p>
            <a:pPr>
              <a:buNone/>
            </a:pPr>
            <a:r>
              <a:rPr lang="en-US" sz="2800" dirty="0" smtClean="0"/>
              <a:t>	lead </a:t>
            </a:r>
            <a:r>
              <a:rPr lang="en-US" sz="2800" dirty="0"/>
              <a:t>to new fields of inquiry </a:t>
            </a:r>
            <a:r>
              <a:rPr lang="en-US" sz="2800" dirty="0" smtClean="0"/>
              <a:t>that would not otherwise </a:t>
            </a:r>
            <a:r>
              <a:rPr lang="en-US" sz="2800" dirty="0"/>
              <a:t>be possible; encourage </a:t>
            </a:r>
            <a:r>
              <a:rPr lang="en-US" sz="2800" dirty="0" smtClean="0"/>
              <a:t>the development </a:t>
            </a:r>
            <a:r>
              <a:rPr lang="en-US" sz="2800" dirty="0"/>
              <a:t>of new data analytic tools and </a:t>
            </a:r>
            <a:r>
              <a:rPr lang="en-US" sz="2800" dirty="0" smtClean="0"/>
              <a:t>algorithms; </a:t>
            </a:r>
            <a:endParaRPr lang="en-US" sz="2800" dirty="0"/>
          </a:p>
        </p:txBody>
      </p:sp>
    </p:spTree>
    <p:extLst>
      <p:ext uri="{BB962C8B-B14F-4D97-AF65-F5344CB8AC3E}">
        <p14:creationId xmlns:p14="http://schemas.microsoft.com/office/powerpoint/2010/main" val="34612320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BIGDATA NSF12499</a:t>
            </a:r>
            <a:endParaRPr lang="en-US" dirty="0"/>
          </a:p>
        </p:txBody>
      </p:sp>
      <p:sp>
        <p:nvSpPr>
          <p:cNvPr id="3" name="Content Placeholder 2"/>
          <p:cNvSpPr>
            <a:spLocks noGrp="1"/>
          </p:cNvSpPr>
          <p:nvPr>
            <p:ph idx="1"/>
          </p:nvPr>
        </p:nvSpPr>
        <p:spPr/>
        <p:txBody>
          <a:bodyPr>
            <a:noAutofit/>
          </a:bodyPr>
          <a:lstStyle/>
          <a:p>
            <a:pPr>
              <a:buNone/>
            </a:pPr>
            <a:r>
              <a:rPr lang="en-US" sz="2800" dirty="0" smtClean="0"/>
              <a:t>	facilitate scalable, accessible, and sustainable data infrastructure; increase understanding of human and social processes and interactions; </a:t>
            </a:r>
          </a:p>
          <a:p>
            <a:pPr>
              <a:buNone/>
            </a:pPr>
            <a:r>
              <a:rPr lang="en-US" sz="2800" dirty="0" smtClean="0"/>
              <a:t>	and promote economic growth and improved health and quality of life. </a:t>
            </a:r>
          </a:p>
          <a:p>
            <a:pPr>
              <a:buNone/>
            </a:pPr>
            <a:r>
              <a:rPr lang="en-US" sz="2800" dirty="0" smtClean="0"/>
              <a:t>	The new knowledge, tools, practices, and infrastructures produced will enable breakthrough discoveries and innovation in science, engineering, medicine, commerce, education, and national security.</a:t>
            </a:r>
            <a:endParaRPr lang="en-US" sz="2800" dirty="0"/>
          </a:p>
        </p:txBody>
      </p:sp>
    </p:spTree>
    <p:extLst>
      <p:ext uri="{BB962C8B-B14F-4D97-AF65-F5344CB8AC3E}">
        <p14:creationId xmlns:p14="http://schemas.microsoft.com/office/powerpoint/2010/main" val="2726412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Payoffs from Big Data Analysis</a:t>
            </a:r>
            <a:endParaRPr lang="en-US" dirty="0"/>
          </a:p>
        </p:txBody>
      </p:sp>
      <p:sp>
        <p:nvSpPr>
          <p:cNvPr id="3" name="Content Placeholder 2"/>
          <p:cNvSpPr>
            <a:spLocks noGrp="1"/>
          </p:cNvSpPr>
          <p:nvPr>
            <p:ph idx="1"/>
          </p:nvPr>
        </p:nvSpPr>
        <p:spPr/>
        <p:txBody>
          <a:bodyPr>
            <a:noAutofit/>
          </a:bodyPr>
          <a:lstStyle/>
          <a:p>
            <a:r>
              <a:rPr lang="en-US" sz="2800" dirty="0"/>
              <a:t>The NSF envisions a Big Data future </a:t>
            </a:r>
            <a:r>
              <a:rPr lang="en-US" sz="2800" dirty="0" smtClean="0"/>
              <a:t>with the </a:t>
            </a:r>
            <a:r>
              <a:rPr lang="en-US" sz="2800" dirty="0"/>
              <a:t>following pay-offs:</a:t>
            </a:r>
          </a:p>
          <a:p>
            <a:r>
              <a:rPr lang="en-US" sz="2800" dirty="0"/>
              <a:t>Responses to disaster recovery empower </a:t>
            </a:r>
            <a:r>
              <a:rPr lang="en-US" sz="2800" dirty="0" smtClean="0"/>
              <a:t>rescue workers </a:t>
            </a:r>
            <a:r>
              <a:rPr lang="en-US" sz="2800" dirty="0"/>
              <a:t>and individuals to make </a:t>
            </a:r>
            <a:r>
              <a:rPr lang="en-US" sz="2800" dirty="0" smtClean="0"/>
              <a:t>timely and </a:t>
            </a:r>
            <a:r>
              <a:rPr lang="en-US" sz="2800" dirty="0"/>
              <a:t>effective decisions and provide </a:t>
            </a:r>
            <a:r>
              <a:rPr lang="en-US" sz="2800" dirty="0" smtClean="0"/>
              <a:t>resources where </a:t>
            </a:r>
            <a:r>
              <a:rPr lang="en-US" sz="2800" dirty="0"/>
              <a:t>they are most needed;</a:t>
            </a:r>
          </a:p>
          <a:p>
            <a:r>
              <a:rPr lang="en-US" sz="2800" dirty="0"/>
              <a:t>Complete </a:t>
            </a:r>
            <a:r>
              <a:rPr lang="en-US" sz="2800" dirty="0" smtClean="0"/>
              <a:t>health/disease/genome/environmental knowledge </a:t>
            </a:r>
            <a:r>
              <a:rPr lang="en-US" sz="2800" dirty="0"/>
              <a:t>bases enable biomedical </a:t>
            </a:r>
            <a:r>
              <a:rPr lang="en-US" sz="2800" dirty="0" smtClean="0"/>
              <a:t>discovery and </a:t>
            </a:r>
            <a:r>
              <a:rPr lang="en-US" sz="2800" dirty="0"/>
              <a:t>patient-centered therapy; the </a:t>
            </a:r>
            <a:r>
              <a:rPr lang="en-US" sz="2800" dirty="0" smtClean="0"/>
              <a:t>full complement </a:t>
            </a:r>
            <a:r>
              <a:rPr lang="en-US" sz="2800" dirty="0"/>
              <a:t>of health and medical </a:t>
            </a:r>
            <a:r>
              <a:rPr lang="en-US" sz="2800" dirty="0" smtClean="0"/>
              <a:t>information is </a:t>
            </a:r>
            <a:r>
              <a:rPr lang="en-US" sz="2800" dirty="0"/>
              <a:t>available at the point of care for </a:t>
            </a:r>
            <a:r>
              <a:rPr lang="en-US" sz="2800" dirty="0" smtClean="0"/>
              <a:t>clinical decision-making;</a:t>
            </a:r>
            <a:endParaRPr lang="en-US" sz="2800" dirty="0"/>
          </a:p>
        </p:txBody>
      </p:sp>
    </p:spTree>
    <p:extLst>
      <p:ext uri="{BB962C8B-B14F-4D97-AF65-F5344CB8AC3E}">
        <p14:creationId xmlns:p14="http://schemas.microsoft.com/office/powerpoint/2010/main" val="35624639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Payoffs from Big Data Analysis</a:t>
            </a:r>
            <a:endParaRPr lang="en-US" dirty="0"/>
          </a:p>
        </p:txBody>
      </p:sp>
      <p:sp>
        <p:nvSpPr>
          <p:cNvPr id="3" name="Content Placeholder 2"/>
          <p:cNvSpPr>
            <a:spLocks noGrp="1"/>
          </p:cNvSpPr>
          <p:nvPr>
            <p:ph idx="1"/>
          </p:nvPr>
        </p:nvSpPr>
        <p:spPr/>
        <p:txBody>
          <a:bodyPr>
            <a:noAutofit/>
          </a:bodyPr>
          <a:lstStyle/>
          <a:p>
            <a:r>
              <a:rPr lang="en-US" sz="2800" dirty="0" smtClean="0"/>
              <a:t>Accurate high-resolution models support forecasting and management of increasingly stressed watersheds and eco-systems;</a:t>
            </a:r>
          </a:p>
          <a:p>
            <a:r>
              <a:rPr lang="en-US" sz="2800" dirty="0" smtClean="0"/>
              <a:t>Access to data and software in an easy-to-use format are available to everyone around the globe;</a:t>
            </a:r>
          </a:p>
          <a:p>
            <a:r>
              <a:rPr lang="en-US" sz="2800" dirty="0" smtClean="0"/>
              <a:t>Consumers can purchase wearable products using materials with novel and unique properties that prevent injuries;</a:t>
            </a:r>
          </a:p>
          <a:p>
            <a:endParaRPr lang="en-US" sz="2800" dirty="0"/>
          </a:p>
        </p:txBody>
      </p:sp>
    </p:spTree>
    <p:extLst>
      <p:ext uri="{BB962C8B-B14F-4D97-AF65-F5344CB8AC3E}">
        <p14:creationId xmlns:p14="http://schemas.microsoft.com/office/powerpoint/2010/main" val="3637815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Payoffs from Big Data Analysis</a:t>
            </a:r>
            <a:endParaRPr lang="en-US" dirty="0"/>
          </a:p>
        </p:txBody>
      </p:sp>
      <p:sp>
        <p:nvSpPr>
          <p:cNvPr id="3" name="Content Placeholder 2"/>
          <p:cNvSpPr>
            <a:spLocks noGrp="1"/>
          </p:cNvSpPr>
          <p:nvPr>
            <p:ph idx="1"/>
          </p:nvPr>
        </p:nvSpPr>
        <p:spPr/>
        <p:txBody>
          <a:bodyPr>
            <a:normAutofit fontScale="25000" lnSpcReduction="20000"/>
          </a:bodyPr>
          <a:lstStyle/>
          <a:p>
            <a:r>
              <a:rPr lang="en-US" sz="11200" dirty="0" smtClean="0"/>
              <a:t>Students and researchers have intuitive real time tools to view, understand, and learn from publicly available large scientific data sets on everything from genome sequences to astronomical star surveys, from public health databases to particle accelerator simulations and their teachers and professors use student performance analytics to improve that learning; </a:t>
            </a:r>
          </a:p>
          <a:p>
            <a:r>
              <a:rPr lang="en-US" sz="11200" dirty="0" smtClean="0"/>
              <a:t>And accurate predictions of natural disasters, such as earthquakes, hurricanes, and tornadoes, enable life-saving and cost-saving preventative actions.</a:t>
            </a:r>
          </a:p>
          <a:p>
            <a:endParaRPr lang="en-US" dirty="0"/>
          </a:p>
        </p:txBody>
      </p:sp>
    </p:spTree>
    <p:extLst>
      <p:ext uri="{BB962C8B-B14F-4D97-AF65-F5344CB8AC3E}">
        <p14:creationId xmlns:p14="http://schemas.microsoft.com/office/powerpoint/2010/main" val="13733562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Payoffs from Big Data Analysis</a:t>
            </a:r>
            <a:endParaRPr lang="en-US" dirty="0"/>
          </a:p>
        </p:txBody>
      </p:sp>
      <p:sp>
        <p:nvSpPr>
          <p:cNvPr id="3" name="Content Placeholder 2"/>
          <p:cNvSpPr>
            <a:spLocks noGrp="1"/>
          </p:cNvSpPr>
          <p:nvPr>
            <p:ph idx="1"/>
          </p:nvPr>
        </p:nvSpPr>
        <p:spPr/>
        <p:txBody>
          <a:bodyPr/>
          <a:lstStyle/>
          <a:p>
            <a:r>
              <a:rPr lang="en-US" dirty="0" smtClean="0"/>
              <a:t>All the above are possible only if </a:t>
            </a:r>
            <a:r>
              <a:rPr lang="en-US" dirty="0"/>
              <a:t>we manage our Big Data </a:t>
            </a:r>
            <a:r>
              <a:rPr lang="en-US" dirty="0" smtClean="0"/>
              <a:t>resources WISELY.</a:t>
            </a:r>
            <a:endParaRPr lang="en-US" dirty="0"/>
          </a:p>
        </p:txBody>
      </p:sp>
    </p:spTree>
    <p:extLst>
      <p:ext uri="{BB962C8B-B14F-4D97-AF65-F5344CB8AC3E}">
        <p14:creationId xmlns:p14="http://schemas.microsoft.com/office/powerpoint/2010/main" val="38704806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Payoffs from Big Data Analysis</a:t>
            </a:r>
            <a:endParaRPr lang="en-US" dirty="0"/>
          </a:p>
        </p:txBody>
      </p:sp>
      <p:sp>
        <p:nvSpPr>
          <p:cNvPr id="3" name="Content Placeholder 2"/>
          <p:cNvSpPr>
            <a:spLocks noGrp="1"/>
          </p:cNvSpPr>
          <p:nvPr>
            <p:ph idx="1"/>
          </p:nvPr>
        </p:nvSpPr>
        <p:spPr/>
        <p:txBody>
          <a:bodyPr/>
          <a:lstStyle/>
          <a:p>
            <a:r>
              <a:rPr lang="en-US" dirty="0" smtClean="0"/>
              <a:t>All the above are possible only if </a:t>
            </a:r>
            <a:r>
              <a:rPr lang="en-US" dirty="0"/>
              <a:t>we manage our Big Data </a:t>
            </a:r>
            <a:r>
              <a:rPr lang="en-US" dirty="0" smtClean="0"/>
              <a:t>resources WISELY.</a:t>
            </a:r>
          </a:p>
          <a:p>
            <a:endParaRPr lang="en-US" dirty="0"/>
          </a:p>
          <a:p>
            <a:r>
              <a:rPr lang="en-US" dirty="0" smtClean="0"/>
              <a:t>We introduce a number of principles in big data analysis.</a:t>
            </a:r>
            <a:endParaRPr lang="en-US" dirty="0"/>
          </a:p>
        </p:txBody>
      </p:sp>
    </p:spTree>
    <p:extLst>
      <p:ext uri="{BB962C8B-B14F-4D97-AF65-F5344CB8AC3E}">
        <p14:creationId xmlns:p14="http://schemas.microsoft.com/office/powerpoint/2010/main" val="479341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in life sciences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Building the big data platform </a:t>
            </a:r>
            <a:r>
              <a:rPr lang="en-US" dirty="0" smtClean="0"/>
              <a:t>- gaining maximum value from innovative technology trends </a:t>
            </a:r>
          </a:p>
          <a:p>
            <a:r>
              <a:rPr lang="en-US" b="1" dirty="0" smtClean="0"/>
              <a:t>Data acquisition </a:t>
            </a:r>
            <a:r>
              <a:rPr lang="en-US" dirty="0" smtClean="0"/>
              <a:t>– new and forward thinking methods for collecting data generated at all stages of the value chain, from discovery to real-world use </a:t>
            </a:r>
          </a:p>
          <a:p>
            <a:r>
              <a:rPr lang="en-US" b="1" dirty="0" smtClean="0"/>
              <a:t>Data integration </a:t>
            </a:r>
            <a:r>
              <a:rPr lang="en-US" dirty="0" smtClean="0"/>
              <a:t>- creating datasets that are consistent, reliable, and well related. From cloud to data </a:t>
            </a:r>
            <a:r>
              <a:rPr lang="en-US" dirty="0" err="1" smtClean="0"/>
              <a:t>centres</a:t>
            </a:r>
            <a:r>
              <a:rPr lang="en-US" dirty="0" smtClean="0"/>
              <a:t> – exploring the latest hi-tech trends in </a:t>
            </a:r>
            <a:r>
              <a:rPr lang="en-US" b="1" dirty="0" smtClean="0"/>
              <a:t>data storage </a:t>
            </a:r>
            <a:endParaRPr lang="en-US" dirty="0" smtClean="0"/>
          </a:p>
          <a:p>
            <a:r>
              <a:rPr lang="en-US" b="1" dirty="0" smtClean="0"/>
              <a:t>Predictive analytics </a:t>
            </a:r>
            <a:r>
              <a:rPr lang="en-US" dirty="0" smtClean="0"/>
              <a:t>- achieving the ‘golden triangle’ of treatment: the right target, the right chemistry, and the right patient</a:t>
            </a:r>
          </a:p>
          <a:p>
            <a:endParaRPr lang="en-US" dirty="0"/>
          </a:p>
        </p:txBody>
      </p:sp>
    </p:spTree>
    <p:extLst>
      <p:ext uri="{BB962C8B-B14F-4D97-AF65-F5344CB8AC3E}">
        <p14:creationId xmlns:p14="http://schemas.microsoft.com/office/powerpoint/2010/main" val="342382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MOST COMMON </a:t>
            </a:r>
            <a:r>
              <a:rPr lang="en-US" dirty="0" smtClean="0"/>
              <a:t>PURPOSE OF </a:t>
            </a:r>
            <a:r>
              <a:rPr lang="en-US" dirty="0"/>
              <a:t>BIG DATA IS TO </a:t>
            </a:r>
            <a:r>
              <a:rPr lang="en-US" dirty="0" smtClean="0"/>
              <a:t>PRODUCE SMALL </a:t>
            </a:r>
            <a:r>
              <a:rPr lang="en-US" dirty="0"/>
              <a:t>DATA</a:t>
            </a:r>
          </a:p>
        </p:txBody>
      </p:sp>
    </p:spTree>
    <p:extLst>
      <p:ext uri="{BB962C8B-B14F-4D97-AF65-F5344CB8AC3E}">
        <p14:creationId xmlns:p14="http://schemas.microsoft.com/office/powerpoint/2010/main" val="3454318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4356</Words>
  <Application>Microsoft Macintosh PowerPoint</Application>
  <PresentationFormat>On-screen Show (4:3)</PresentationFormat>
  <Paragraphs>440</Paragraphs>
  <Slides>89</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Office Theme</vt:lpstr>
      <vt:lpstr>VISIO</vt:lpstr>
      <vt:lpstr>PRINCIPLES OF BIG DATA </vt:lpstr>
      <vt:lpstr>The Age of Big Data</vt:lpstr>
      <vt:lpstr>What is big data?</vt:lpstr>
      <vt:lpstr>Big Data are everywhere! </vt:lpstr>
      <vt:lpstr>PowerPoint Presentation</vt:lpstr>
      <vt:lpstr>Big data is big! </vt:lpstr>
      <vt:lpstr>PowerPoint Presentation</vt:lpstr>
      <vt:lpstr>Big data is messy！</vt:lpstr>
      <vt:lpstr>PowerPoint Presentation</vt:lpstr>
      <vt:lpstr>How big are the data?</vt:lpstr>
      <vt:lpstr>Definition - What does Petabyte (PB) mean?</vt:lpstr>
      <vt:lpstr>A big data example-The Earthscope</vt:lpstr>
      <vt:lpstr>Type of Data</vt:lpstr>
      <vt:lpstr>What to do with these data?</vt:lpstr>
      <vt:lpstr>PowerPoint Presentation</vt:lpstr>
      <vt:lpstr>Big Data Characteristics</vt:lpstr>
      <vt:lpstr>Big Data Vectors (3Vs)</vt:lpstr>
      <vt:lpstr>More recently,</vt:lpstr>
      <vt:lpstr>4Vs</vt:lpstr>
      <vt:lpstr>At SAS, two additional dimensions when thinking about big data: </vt:lpstr>
      <vt:lpstr>Importance of Big Data</vt:lpstr>
      <vt:lpstr>Importance of Big Data</vt:lpstr>
      <vt:lpstr>Potential value of big data</vt:lpstr>
      <vt:lpstr>Usage Example in Big Data</vt:lpstr>
      <vt:lpstr>Usage Example of Big Data</vt:lpstr>
      <vt:lpstr>Usage Example in Big Data</vt:lpstr>
      <vt:lpstr>Ten big data case studies</vt:lpstr>
      <vt:lpstr>Ten big data case studies</vt:lpstr>
      <vt:lpstr>Ten big data case studies</vt:lpstr>
      <vt:lpstr>Ten big data case studies</vt:lpstr>
      <vt:lpstr>Ten big data case studies</vt:lpstr>
      <vt:lpstr>Ten big data case studies</vt:lpstr>
      <vt:lpstr>大数据在中国的应用（微软亚洲研究院常务副院长 马维英）</vt:lpstr>
      <vt:lpstr>大数据在中国的应用（亚马逊副总裁 方淦）</vt:lpstr>
      <vt:lpstr>大数据在中国的应用（亚马逊副总裁 方淦）</vt:lpstr>
      <vt:lpstr>大数据在中国的应用（亚马逊副总裁 方淦）</vt:lpstr>
      <vt:lpstr>大数据在中国的应用（亚马逊副总裁 方淦）</vt:lpstr>
      <vt:lpstr>大数据在中国的应用（亚马逊副总裁 方淦）</vt:lpstr>
      <vt:lpstr>Some Challenges in Big Data</vt:lpstr>
      <vt:lpstr>Resource Description Framework (RDF) </vt:lpstr>
      <vt:lpstr>PowerPoint Presentation</vt:lpstr>
      <vt:lpstr>Some Challenges in Big Data: Cost Problem</vt:lpstr>
      <vt:lpstr>Other Aspects of Big Data</vt:lpstr>
      <vt:lpstr>Implementation of Big Data</vt:lpstr>
      <vt:lpstr>Implementation of Big Data</vt:lpstr>
      <vt:lpstr>Implementation of Big Data</vt:lpstr>
      <vt:lpstr>PowerPoint Presentation</vt:lpstr>
      <vt:lpstr>Implementation of Big Data</vt:lpstr>
      <vt:lpstr>Implementation of Big Data</vt:lpstr>
      <vt:lpstr>SQL</vt:lpstr>
      <vt:lpstr>Zeta-Byte Horizon</vt:lpstr>
      <vt:lpstr>PowerPoint Presentation</vt:lpstr>
      <vt:lpstr>Apache Hadoop</vt:lpstr>
      <vt:lpstr>Apache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Race condition</vt:lpstr>
      <vt:lpstr>Race condition</vt:lpstr>
      <vt:lpstr>Starvation</vt:lpstr>
      <vt:lpstr>PowerPoint Presentation</vt:lpstr>
      <vt:lpstr>PowerPoint Presentation</vt:lpstr>
      <vt:lpstr>PowerPoint Presentation</vt:lpstr>
      <vt:lpstr>PowerPoint Presentation</vt:lpstr>
      <vt:lpstr>Comparison to RDBMS</vt:lpstr>
      <vt:lpstr>Low latency</vt:lpstr>
      <vt:lpstr>PowerPoint Presentation</vt:lpstr>
      <vt:lpstr>Hadoop Eco System</vt:lpstr>
      <vt:lpstr>Is a supercomputer +Map Reduce or Parallel DBMS enough for big data analysis?</vt:lpstr>
      <vt:lpstr>Is a supercomputer +Map Reduce or Parallel DBMS enough for big data analysis?</vt:lpstr>
      <vt:lpstr>Is a supercomputer +Map Reduce or Parallel DBMS enough for big data analysis?</vt:lpstr>
      <vt:lpstr>Is a supercomputer +Map Reduce or Parallel DBMS enough for big data analysis?</vt:lpstr>
      <vt:lpstr>Is a supercomputer +Map Reduce or Parallel DBMS enough for big data analysis?</vt:lpstr>
      <vt:lpstr>Big data has no big brother.</vt:lpstr>
      <vt:lpstr>Big data has no big brother.</vt:lpstr>
      <vt:lpstr>BIGDATA NSF12499</vt:lpstr>
      <vt:lpstr>BIGDATA NSF12499</vt:lpstr>
      <vt:lpstr>Payoffs from Big Data Analysis</vt:lpstr>
      <vt:lpstr>Payoffs from Big Data Analysis</vt:lpstr>
      <vt:lpstr>Payoffs from Big Data Analysis</vt:lpstr>
      <vt:lpstr>Payoffs from Big Data Analysis</vt:lpstr>
      <vt:lpstr>Payoffs from Big Data Analysis</vt:lpstr>
      <vt:lpstr>Big data in life sciences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BIG DATA </dc:title>
  <dc:creator>snradmin</dc:creator>
  <cp:lastModifiedBy>snradmin</cp:lastModifiedBy>
  <cp:revision>1</cp:revision>
  <dcterms:created xsi:type="dcterms:W3CDTF">2015-06-04T00:34:42Z</dcterms:created>
  <dcterms:modified xsi:type="dcterms:W3CDTF">2015-06-04T00:35:14Z</dcterms:modified>
</cp:coreProperties>
</file>