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22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5107FA-394D-9844-A583-87B551445E17}"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270953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107FA-394D-9844-A583-87B551445E17}"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205663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107FA-394D-9844-A583-87B551445E17}"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200242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107FA-394D-9844-A583-87B551445E17}"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20020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107FA-394D-9844-A583-87B551445E17}"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27995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5107FA-394D-9844-A583-87B551445E17}" type="datetimeFigureOut">
              <a:rPr lang="en-US" smtClean="0"/>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206453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5107FA-394D-9844-A583-87B551445E17}" type="datetimeFigureOut">
              <a:rPr lang="en-US" smtClean="0"/>
              <a:t>6/10/15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48655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5107FA-394D-9844-A583-87B551445E17}" type="datetimeFigureOut">
              <a:rPr lang="en-US" smtClean="0"/>
              <a:t>6/10/15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382401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107FA-394D-9844-A583-87B551445E17}" type="datetimeFigureOut">
              <a:rPr lang="en-US" smtClean="0"/>
              <a:t>6/10/15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367558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107FA-394D-9844-A583-87B551445E17}" type="datetimeFigureOut">
              <a:rPr lang="en-US" smtClean="0"/>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70749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107FA-394D-9844-A583-87B551445E17}" type="datetimeFigureOut">
              <a:rPr lang="en-US" smtClean="0"/>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1630-14F0-914B-B8AF-E1DE7DD8E70A}" type="slidenum">
              <a:rPr lang="en-US" smtClean="0"/>
              <a:t>‹#›</a:t>
            </a:fld>
            <a:endParaRPr lang="en-US"/>
          </a:p>
        </p:txBody>
      </p:sp>
    </p:spTree>
    <p:extLst>
      <p:ext uri="{BB962C8B-B14F-4D97-AF65-F5344CB8AC3E}">
        <p14:creationId xmlns:p14="http://schemas.microsoft.com/office/powerpoint/2010/main" val="1631704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107FA-394D-9844-A583-87B551445E17}" type="datetimeFigureOut">
              <a:rPr lang="en-US" smtClean="0"/>
              <a:t>6/10/15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A1630-14F0-914B-B8AF-E1DE7DD8E70A}" type="slidenum">
              <a:rPr lang="en-US" smtClean="0"/>
              <a:t>‹#›</a:t>
            </a:fld>
            <a:endParaRPr lang="en-US"/>
          </a:p>
        </p:txBody>
      </p:sp>
    </p:spTree>
    <p:extLst>
      <p:ext uri="{BB962C8B-B14F-4D97-AF65-F5344CB8AC3E}">
        <p14:creationId xmlns:p14="http://schemas.microsoft.com/office/powerpoint/2010/main" val="21392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Literature-based_discovery" TargetMode="External"/><Relationship Id="rId4" Type="http://schemas.openxmlformats.org/officeDocument/2006/relationships/hyperlink" Target="http://en.wikipedia.org/wiki/Swanson_linking" TargetMode="External"/><Relationship Id="rId1" Type="http://schemas.openxmlformats.org/officeDocument/2006/relationships/slideLayout" Target="../slideLayouts/slideLayout2.xml"/><Relationship Id="rId2" Type="http://schemas.openxmlformats.org/officeDocument/2006/relationships/hyperlink" Target="http://en.wikipedia.org/wiki/United_Sta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in life sciences</a:t>
            </a:r>
            <a:endParaRPr lang="en-US" dirty="0"/>
          </a:p>
        </p:txBody>
      </p:sp>
      <p:sp>
        <p:nvSpPr>
          <p:cNvPr id="3" name="Content Placeholder 2"/>
          <p:cNvSpPr>
            <a:spLocks noGrp="1"/>
          </p:cNvSpPr>
          <p:nvPr>
            <p:ph idx="1"/>
          </p:nvPr>
        </p:nvSpPr>
        <p:spPr/>
        <p:txBody>
          <a:bodyPr/>
          <a:lstStyle/>
          <a:p>
            <a:r>
              <a:rPr lang="zh-CN" altLang="en-US" dirty="0" smtClean="0"/>
              <a:t>标准化困境</a:t>
            </a:r>
          </a:p>
          <a:p>
            <a:r>
              <a:rPr lang="zh-CN" altLang="en-US" dirty="0" smtClean="0"/>
              <a:t>不同系统和科研机构之间难以实现标准化的数据共享和分析，这令很多科学家无所适从。</a:t>
            </a:r>
            <a:endParaRPr lang="en-US" dirty="0"/>
          </a:p>
        </p:txBody>
      </p:sp>
    </p:spTree>
    <p:extLst>
      <p:ext uri="{BB962C8B-B14F-4D97-AF65-F5344CB8AC3E}">
        <p14:creationId xmlns:p14="http://schemas.microsoft.com/office/powerpoint/2010/main" val="23732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a:bodyPr>
          <a:lstStyle/>
          <a:p>
            <a:r>
              <a:rPr lang="en-US" dirty="0" smtClean="0"/>
              <a:t>It sounds simple! But wait a second, is it?</a:t>
            </a:r>
          </a:p>
          <a:p>
            <a:endParaRPr lang="en-US" dirty="0"/>
          </a:p>
          <a:p>
            <a:r>
              <a:rPr lang="en-US" dirty="0" smtClean="0"/>
              <a:t>As many other languages, English </a:t>
            </a:r>
            <a:r>
              <a:rPr lang="en-US" dirty="0"/>
              <a:t>words are </a:t>
            </a:r>
            <a:r>
              <a:rPr lang="en-US" dirty="0" smtClean="0"/>
              <a:t>polymorphous.</a:t>
            </a:r>
            <a:endParaRPr lang="en-US" dirty="0"/>
          </a:p>
        </p:txBody>
      </p:sp>
    </p:spTree>
    <p:extLst>
      <p:ext uri="{BB962C8B-B14F-4D97-AF65-F5344CB8AC3E}">
        <p14:creationId xmlns:p14="http://schemas.microsoft.com/office/powerpoint/2010/main" val="26781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lnSpcReduction="10000"/>
          </a:bodyPr>
          <a:lstStyle/>
          <a:p>
            <a:r>
              <a:rPr lang="en-US" dirty="0" smtClean="0"/>
              <a:t>It sounds simple! But wait a second, is it?</a:t>
            </a:r>
          </a:p>
          <a:p>
            <a:endParaRPr lang="en-US" dirty="0"/>
          </a:p>
          <a:p>
            <a:r>
              <a:rPr lang="en-US" dirty="0" smtClean="0"/>
              <a:t>As many other languages, English </a:t>
            </a:r>
            <a:r>
              <a:rPr lang="en-US" dirty="0"/>
              <a:t>words are </a:t>
            </a:r>
            <a:r>
              <a:rPr lang="en-US" dirty="0" smtClean="0"/>
              <a:t>polymorphous.</a:t>
            </a:r>
          </a:p>
          <a:p>
            <a:endParaRPr lang="en-US" dirty="0"/>
          </a:p>
          <a:p>
            <a:r>
              <a:rPr lang="en-US" dirty="0" smtClean="0"/>
              <a:t>“A </a:t>
            </a:r>
            <a:r>
              <a:rPr lang="en-US" dirty="0"/>
              <a:t>bandage wound around a </a:t>
            </a:r>
            <a:r>
              <a:rPr lang="en-US" dirty="0" smtClean="0"/>
              <a:t>wound.”</a:t>
            </a:r>
          </a:p>
          <a:p>
            <a:r>
              <a:rPr lang="en-US" dirty="0"/>
              <a:t>“don’t object to the data object</a:t>
            </a:r>
            <a:r>
              <a:rPr lang="en-US" dirty="0" smtClean="0"/>
              <a:t>,”</a:t>
            </a:r>
          </a:p>
          <a:p>
            <a:r>
              <a:rPr lang="en-US" dirty="0"/>
              <a:t>e</a:t>
            </a:r>
            <a:r>
              <a:rPr lang="en-US" dirty="0" smtClean="0"/>
              <a:t>tc.</a:t>
            </a:r>
            <a:endParaRPr lang="en-US" dirty="0"/>
          </a:p>
        </p:txBody>
      </p:sp>
    </p:spTree>
    <p:extLst>
      <p:ext uri="{BB962C8B-B14F-4D97-AF65-F5344CB8AC3E}">
        <p14:creationId xmlns:p14="http://schemas.microsoft.com/office/powerpoint/2010/main" val="163889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a:bodyPr>
          <a:lstStyle/>
          <a:p>
            <a:r>
              <a:rPr lang="en-US" dirty="0"/>
              <a:t>“Husband named person of </a:t>
            </a:r>
            <a:r>
              <a:rPr lang="en-US" dirty="0" smtClean="0"/>
              <a:t>interest in </a:t>
            </a:r>
            <a:r>
              <a:rPr lang="en-US" dirty="0"/>
              <a:t>slaying of mother</a:t>
            </a:r>
            <a:r>
              <a:rPr lang="en-US" dirty="0" smtClean="0"/>
              <a:t>.”</a:t>
            </a:r>
          </a:p>
          <a:p>
            <a:endParaRPr lang="en-US" dirty="0"/>
          </a:p>
          <a:p>
            <a:r>
              <a:rPr lang="en-US" dirty="0" smtClean="0"/>
              <a:t>What does this sentence mean?</a:t>
            </a:r>
            <a:endParaRPr lang="en-US" dirty="0"/>
          </a:p>
        </p:txBody>
      </p:sp>
    </p:spTree>
    <p:extLst>
      <p:ext uri="{BB962C8B-B14F-4D97-AF65-F5344CB8AC3E}">
        <p14:creationId xmlns:p14="http://schemas.microsoft.com/office/powerpoint/2010/main" val="45378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a:bodyPr>
          <a:lstStyle/>
          <a:p>
            <a:r>
              <a:rPr lang="en-US" dirty="0"/>
              <a:t>Accurate machine translation is beyond being difficult</a:t>
            </a:r>
            <a:r>
              <a:rPr lang="en-US" dirty="0" smtClean="0"/>
              <a:t>.</a:t>
            </a:r>
          </a:p>
          <a:p>
            <a:r>
              <a:rPr lang="en-US" dirty="0" smtClean="0"/>
              <a:t>It </a:t>
            </a:r>
            <a:r>
              <a:rPr lang="en-US" dirty="0"/>
              <a:t>is simply impossible. It is </a:t>
            </a:r>
            <a:r>
              <a:rPr lang="en-US" dirty="0" smtClean="0"/>
              <a:t>impossible because </a:t>
            </a:r>
            <a:r>
              <a:rPr lang="en-US" dirty="0"/>
              <a:t>computers cannot understand </a:t>
            </a:r>
            <a:r>
              <a:rPr lang="en-US" dirty="0" smtClean="0"/>
              <a:t>nonsense, but human beings can (is this good or bad?)! </a:t>
            </a:r>
          </a:p>
          <a:p>
            <a:r>
              <a:rPr lang="en-US" dirty="0" smtClean="0"/>
              <a:t>The expectation that </a:t>
            </a:r>
            <a:r>
              <a:rPr lang="en-US" dirty="0"/>
              <a:t>sentences can be reliably parsed into informational units is fantasy.</a:t>
            </a:r>
          </a:p>
        </p:txBody>
      </p:sp>
    </p:spTree>
    <p:extLst>
      <p:ext uri="{BB962C8B-B14F-4D97-AF65-F5344CB8AC3E}">
        <p14:creationId xmlns:p14="http://schemas.microsoft.com/office/powerpoint/2010/main" val="229961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normAutofit fontScale="92500" lnSpcReduction="20000"/>
          </a:bodyPr>
          <a:lstStyle/>
          <a:p>
            <a:r>
              <a:rPr lang="en-US" dirty="0" smtClean="0"/>
              <a:t>Knowledge can be public, yet undiscovered, if independently created fragments are logically related but never retrieved, brought together, and interpreted. </a:t>
            </a:r>
          </a:p>
          <a:p>
            <a:r>
              <a:rPr lang="en-US" b="1" dirty="0" smtClean="0"/>
              <a:t>Don R. Swanson</a:t>
            </a:r>
            <a:r>
              <a:rPr lang="en-US" dirty="0" smtClean="0"/>
              <a:t> (October 10, 1924 - November 18, 2012) was an </a:t>
            </a:r>
            <a:r>
              <a:rPr lang="en-US" dirty="0" smtClean="0">
                <a:hlinkClick r:id="rId2" tooltip="United States"/>
              </a:rPr>
              <a:t>American</a:t>
            </a:r>
            <a:r>
              <a:rPr lang="en-US" dirty="0" smtClean="0"/>
              <a:t> information scientist, most known for his work in </a:t>
            </a:r>
            <a:r>
              <a:rPr lang="en-US" dirty="0" smtClean="0">
                <a:hlinkClick r:id="rId3" tooltip="Literature-based discovery"/>
              </a:rPr>
              <a:t>literature-based discovery</a:t>
            </a:r>
            <a:r>
              <a:rPr lang="en-US" dirty="0" smtClean="0"/>
              <a:t> in the biomedical domain. His particular method has been used as a model for further work, and is often referred to as </a:t>
            </a:r>
            <a:r>
              <a:rPr lang="en-US" dirty="0" smtClean="0">
                <a:hlinkClick r:id="rId4" tooltip="Swanson linking"/>
              </a:rPr>
              <a:t>Swanson linking</a:t>
            </a:r>
            <a:r>
              <a:rPr lang="en-US" dirty="0" smtClean="0"/>
              <a:t>. </a:t>
            </a:r>
            <a:endParaRPr lang="en-US" dirty="0"/>
          </a:p>
        </p:txBody>
      </p:sp>
    </p:spTree>
    <p:extLst>
      <p:ext uri="{BB962C8B-B14F-4D97-AF65-F5344CB8AC3E}">
        <p14:creationId xmlns:p14="http://schemas.microsoft.com/office/powerpoint/2010/main" val="289371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Books are indexed by author names, subjects, etc. </a:t>
            </a:r>
          </a:p>
          <a:p>
            <a:r>
              <a:rPr lang="en-US" dirty="0" smtClean="0"/>
              <a:t>A zoology book might include an index specifically for animal names, with animals categorized according to their taxonomic order.</a:t>
            </a:r>
          </a:p>
          <a:p>
            <a:r>
              <a:rPr lang="en-US" dirty="0" smtClean="0"/>
              <a:t>A geography index might list the names of localities </a:t>
            </a:r>
            <a:r>
              <a:rPr lang="en-US" dirty="0" err="1" smtClean="0"/>
              <a:t>subindexed</a:t>
            </a:r>
            <a:r>
              <a:rPr lang="en-US" dirty="0" smtClean="0"/>
              <a:t> by country, with countries </a:t>
            </a:r>
            <a:r>
              <a:rPr lang="en-US" dirty="0" err="1" smtClean="0"/>
              <a:t>subindexed</a:t>
            </a:r>
            <a:r>
              <a:rPr lang="en-US" dirty="0" smtClean="0"/>
              <a:t> by continent.</a:t>
            </a:r>
            <a:endParaRPr lang="en-US" dirty="0"/>
          </a:p>
        </p:txBody>
      </p:sp>
    </p:spTree>
    <p:extLst>
      <p:ext uri="{BB962C8B-B14F-4D97-AF65-F5344CB8AC3E}">
        <p14:creationId xmlns:p14="http://schemas.microsoft.com/office/powerpoint/2010/main" val="7083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pic>
        <p:nvPicPr>
          <p:cNvPr id="5" name="Content Placeholder 4" descr="darwin.jpg"/>
          <p:cNvPicPr>
            <a:picLocks noGrp="1" noChangeAspect="1"/>
          </p:cNvPicPr>
          <p:nvPr>
            <p:ph idx="1"/>
          </p:nvPr>
        </p:nvPicPr>
        <p:blipFill>
          <a:blip r:embed="rId2" cstate="print"/>
          <a:stretch>
            <a:fillRect/>
          </a:stretch>
        </p:blipFill>
        <p:spPr>
          <a:xfrm>
            <a:off x="2209800" y="1556099"/>
            <a:ext cx="4267200" cy="4167632"/>
          </a:xfrm>
        </p:spPr>
      </p:pic>
    </p:spTree>
    <p:extLst>
      <p:ext uri="{BB962C8B-B14F-4D97-AF65-F5344CB8AC3E}">
        <p14:creationId xmlns:p14="http://schemas.microsoft.com/office/powerpoint/2010/main" val="261133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Indexes can serve as surrogates for the Big Data resource. In some cases, all the data user really needs is the index. A telephone book is an example of an index that serves its purpose without being attached to a related data source</a:t>
            </a:r>
            <a:endParaRPr lang="en-US" dirty="0"/>
          </a:p>
        </p:txBody>
      </p:sp>
    </p:spTree>
    <p:extLst>
      <p:ext uri="{BB962C8B-B14F-4D97-AF65-F5344CB8AC3E}">
        <p14:creationId xmlns:p14="http://schemas.microsoft.com/office/powerpoint/2010/main" val="266696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dirty="0" smtClean="0"/>
              <a:t>2. Identification, </a:t>
            </a:r>
            <a:r>
              <a:rPr lang="en-US" dirty="0" err="1" smtClean="0"/>
              <a:t>Deidentification</a:t>
            </a:r>
            <a:r>
              <a:rPr lang="en-US" dirty="0" smtClean="0"/>
              <a:t>,</a:t>
            </a:r>
            <a:br>
              <a:rPr lang="en-US" dirty="0" smtClean="0"/>
            </a:br>
            <a:r>
              <a:rPr lang="en-US" dirty="0" smtClean="0"/>
              <a:t>and </a:t>
            </a:r>
            <a:r>
              <a:rPr lang="en-US" dirty="0" err="1" smtClean="0"/>
              <a:t>Reidentification</a:t>
            </a:r>
            <a:endParaRPr lang="en-US" dirty="0"/>
          </a:p>
        </p:txBody>
      </p:sp>
      <p:sp>
        <p:nvSpPr>
          <p:cNvPr id="3" name="Content Placeholder 2"/>
          <p:cNvSpPr>
            <a:spLocks noGrp="1"/>
          </p:cNvSpPr>
          <p:nvPr>
            <p:ph idx="1"/>
          </p:nvPr>
        </p:nvSpPr>
        <p:spPr>
          <a:xfrm>
            <a:off x="457200" y="2438400"/>
            <a:ext cx="8229600" cy="3687763"/>
          </a:xfrm>
        </p:spPr>
        <p:txBody>
          <a:bodyPr>
            <a:normAutofit fontScale="92500" lnSpcReduction="10000"/>
          </a:bodyPr>
          <a:lstStyle/>
          <a:p>
            <a:r>
              <a:rPr lang="en-US" dirty="0" smtClean="0"/>
              <a:t>Data identification is certainly the most underappreciated and least understood Big Data issue.</a:t>
            </a:r>
          </a:p>
          <a:p>
            <a:r>
              <a:rPr lang="en-US" dirty="0" smtClean="0"/>
              <a:t>A good information system is, at its heart, an identification system: a way of naming data objects so that they can be retrieved by their name and a way of distinguishing each object from every other object in the system.</a:t>
            </a:r>
            <a:endParaRPr lang="en-US" dirty="0"/>
          </a:p>
        </p:txBody>
      </p:sp>
    </p:spTree>
    <p:extLst>
      <p:ext uri="{BB962C8B-B14F-4D97-AF65-F5344CB8AC3E}">
        <p14:creationId xmlns:p14="http://schemas.microsoft.com/office/powerpoint/2010/main" val="11345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dirty="0" smtClean="0"/>
              <a:t>You show up for treatment in the hospital where you were born and in which you have been seen for various ailments over the past three decades. One of the following events transpires.</a:t>
            </a:r>
            <a:endParaRPr lang="en-US" dirty="0"/>
          </a:p>
        </p:txBody>
      </p:sp>
    </p:spTree>
    <p:extLst>
      <p:ext uri="{BB962C8B-B14F-4D97-AF65-F5344CB8AC3E}">
        <p14:creationId xmlns:p14="http://schemas.microsoft.com/office/powerpoint/2010/main" val="352972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Providing </a:t>
            </a:r>
            <a:r>
              <a:rPr lang="en-US" dirty="0"/>
              <a:t>Structure</a:t>
            </a:r>
            <a:br>
              <a:rPr lang="en-US" dirty="0"/>
            </a:br>
            <a:r>
              <a:rPr lang="en-US" dirty="0"/>
              <a:t>to Unstructured Data</a:t>
            </a:r>
          </a:p>
        </p:txBody>
      </p:sp>
      <p:sp>
        <p:nvSpPr>
          <p:cNvPr id="3" name="Content Placeholder 2"/>
          <p:cNvSpPr>
            <a:spLocks noGrp="1"/>
          </p:cNvSpPr>
          <p:nvPr>
            <p:ph idx="1"/>
          </p:nvPr>
        </p:nvSpPr>
        <p:spPr/>
        <p:txBody>
          <a:bodyPr/>
          <a:lstStyle/>
          <a:p>
            <a:r>
              <a:rPr lang="en-US" dirty="0"/>
              <a:t>In the early days of computing, data was always highly structured. All data was </a:t>
            </a:r>
            <a:r>
              <a:rPr lang="en-US" dirty="0" smtClean="0"/>
              <a:t>divided into </a:t>
            </a:r>
            <a:r>
              <a:rPr lang="en-US" dirty="0"/>
              <a:t>fields, the fields had a fixed length, and the data entered into each field was </a:t>
            </a:r>
            <a:r>
              <a:rPr lang="en-US" dirty="0" smtClean="0"/>
              <a:t>constrained to </a:t>
            </a:r>
            <a:r>
              <a:rPr lang="en-US" dirty="0"/>
              <a:t>a predetermined set of allowed values.</a:t>
            </a:r>
          </a:p>
        </p:txBody>
      </p:sp>
    </p:spTree>
    <p:extLst>
      <p:ext uri="{BB962C8B-B14F-4D97-AF65-F5344CB8AC3E}">
        <p14:creationId xmlns:p14="http://schemas.microsoft.com/office/powerpoint/2010/main" val="328329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1. The hospital has a medical record of someone with your name, but it’s not you. After much effort, they find another medical record with your name. Once again, it’s the wrong person. After much time and effort, you are told that the hospital cannot produce your medical record. They deny losing your record, admitting only that they cannot retrieve the record from the information system.</a:t>
            </a:r>
          </a:p>
        </p:txBody>
      </p:sp>
    </p:spTree>
    <p:extLst>
      <p:ext uri="{BB962C8B-B14F-4D97-AF65-F5344CB8AC3E}">
        <p14:creationId xmlns:p14="http://schemas.microsoft.com/office/powerpoint/2010/main" val="304885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2. The hospital has a medical record of someone with your name, but it’s not you. Neither you nor your doctor is aware of the identity error. The doctor provides inappropriate treatment based on information that is accurate for someone else, but not for you. As a result of this error, you die, but the hospital information system survives the ordeal, with no apparent injury.</a:t>
            </a:r>
          </a:p>
          <a:p>
            <a:endParaRPr lang="en-US" dirty="0"/>
          </a:p>
        </p:txBody>
      </p:sp>
    </p:spTree>
    <p:extLst>
      <p:ext uri="{BB962C8B-B14F-4D97-AF65-F5344CB8AC3E}">
        <p14:creationId xmlns:p14="http://schemas.microsoft.com/office/powerpoint/2010/main" val="279877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3. The hospital has your medical record. After a few minutes with your doctor, it becomes obvious to both of you that the record is missing a great deal of information, relating to tests and procedures done recently and in the distant past. Nobody can find these missing records. You ask your doctor whether your records may have been inserted into the electronic chart of another patient or of multiple patients. The doctor shrugs his or her shoulders.</a:t>
            </a:r>
            <a:endParaRPr lang="en-US" dirty="0"/>
          </a:p>
        </p:txBody>
      </p:sp>
    </p:spTree>
    <p:extLst>
      <p:ext uri="{BB962C8B-B14F-4D97-AF65-F5344CB8AC3E}">
        <p14:creationId xmlns:p14="http://schemas.microsoft.com/office/powerpoint/2010/main" val="3062688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The hospital has your medical record, but after a few moments, it becomes obvious that the record includes a variety of tests done on patients other than yourself. Some of the other patients have your name. Others have a different name. Nobody seems to understand how these records pertaining to other patients got into your chart.</a:t>
            </a:r>
            <a:endParaRPr lang="en-US" dirty="0"/>
          </a:p>
        </p:txBody>
      </p:sp>
    </p:spTree>
    <p:extLst>
      <p:ext uri="{BB962C8B-B14F-4D97-AF65-F5344CB8AC3E}">
        <p14:creationId xmlns:p14="http://schemas.microsoft.com/office/powerpoint/2010/main" val="356170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5. You are informed that the hospital has changed its hospital information system and your old electronic records are no longer available. You are asked to answer a long list of questions concerning your medical history. Your answers will be added to your new medical chart. Many of the questions refer to long-forgotten events.</a:t>
            </a:r>
            <a:endParaRPr lang="en-US" dirty="0"/>
          </a:p>
        </p:txBody>
      </p:sp>
    </p:spTree>
    <p:extLst>
      <p:ext uri="{BB962C8B-B14F-4D97-AF65-F5344CB8AC3E}">
        <p14:creationId xmlns:p14="http://schemas.microsoft.com/office/powerpoint/2010/main" val="2506688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6. You are told that your electronic record was transferred to the hospital information system of a large multihospital system. This occurred as a consequence of a complex acquisition and merger. The hospital in which you are seeking care has not yet been deployed within the information structure of the multihospital system and has no access to your records. You are assured that your records have not been lost and will be accessible within the decade.</a:t>
            </a:r>
            <a:endParaRPr lang="en-US" dirty="0"/>
          </a:p>
        </p:txBody>
      </p:sp>
    </p:spTree>
    <p:extLst>
      <p:ext uri="{BB962C8B-B14F-4D97-AF65-F5344CB8AC3E}">
        <p14:creationId xmlns:p14="http://schemas.microsoft.com/office/powerpoint/2010/main" val="197430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7. You arrive at your hospital to find that the once-proud office has been demolished and replaced by a shopping mall. Your electronic records are gone forever, but you console yourself with the knowledge that J.C. Penney has a 40% off sale on jewelry.</a:t>
            </a:r>
            <a:endParaRPr lang="en-US" dirty="0"/>
          </a:p>
        </p:txBody>
      </p:sp>
    </p:spTree>
    <p:extLst>
      <p:ext uri="{BB962C8B-B14F-4D97-AF65-F5344CB8AC3E}">
        <p14:creationId xmlns:p14="http://schemas.microsoft.com/office/powerpoint/2010/main" val="3972562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AN IDENTIFIER SYSTEM</a:t>
            </a:r>
            <a:endParaRPr lang="en-US" dirty="0"/>
          </a:p>
        </p:txBody>
      </p:sp>
      <p:sp>
        <p:nvSpPr>
          <p:cNvPr id="3" name="Content Placeholder 2"/>
          <p:cNvSpPr>
            <a:spLocks noGrp="1"/>
          </p:cNvSpPr>
          <p:nvPr>
            <p:ph idx="1"/>
          </p:nvPr>
        </p:nvSpPr>
        <p:spPr/>
        <p:txBody>
          <a:bodyPr/>
          <a:lstStyle/>
          <a:p>
            <a:r>
              <a:rPr lang="en-US" dirty="0" smtClean="0"/>
              <a:t>An object identifier is an alphanumeric string associated with the object. For many Big Data resources, the objects that are of greatest concern to data managers are human beings.</a:t>
            </a:r>
          </a:p>
          <a:p>
            <a:endParaRPr lang="en-US" dirty="0" smtClean="0"/>
          </a:p>
          <a:p>
            <a:r>
              <a:rPr lang="en-US" dirty="0" smtClean="0"/>
              <a:t>Why are we so interested in human beings?</a:t>
            </a:r>
            <a:endParaRPr lang="en-US" dirty="0"/>
          </a:p>
        </p:txBody>
      </p:sp>
    </p:spTree>
    <p:extLst>
      <p:ext uri="{BB962C8B-B14F-4D97-AF65-F5344CB8AC3E}">
        <p14:creationId xmlns:p14="http://schemas.microsoft.com/office/powerpoint/2010/main" val="95895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Before we answer that question, what is the difference between human and human being?</a:t>
            </a:r>
            <a:endParaRPr lang="en-US" dirty="0"/>
          </a:p>
        </p:txBody>
      </p:sp>
      <p:sp>
        <p:nvSpPr>
          <p:cNvPr id="3" name="Content Placeholder 2"/>
          <p:cNvSpPr>
            <a:spLocks noGrp="1"/>
          </p:cNvSpPr>
          <p:nvPr>
            <p:ph idx="1"/>
          </p:nvPr>
        </p:nvSpPr>
        <p:spPr>
          <a:xfrm>
            <a:off x="457200" y="2514600"/>
            <a:ext cx="8229600" cy="3611563"/>
          </a:xfrm>
        </p:spPr>
        <p:txBody>
          <a:bodyPr/>
          <a:lstStyle/>
          <a:p>
            <a:endParaRPr lang="en-US" dirty="0"/>
          </a:p>
        </p:txBody>
      </p:sp>
    </p:spTree>
    <p:extLst>
      <p:ext uri="{BB962C8B-B14F-4D97-AF65-F5344CB8AC3E}">
        <p14:creationId xmlns:p14="http://schemas.microsoft.com/office/powerpoint/2010/main" val="2416905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Before we answer that question, what is the difference between human and human being?</a:t>
            </a:r>
            <a:endParaRPr lang="en-US" dirty="0"/>
          </a:p>
        </p:txBody>
      </p:sp>
      <p:sp>
        <p:nvSpPr>
          <p:cNvPr id="3" name="Content Placeholder 2"/>
          <p:cNvSpPr>
            <a:spLocks noGrp="1"/>
          </p:cNvSpPr>
          <p:nvPr>
            <p:ph idx="1"/>
          </p:nvPr>
        </p:nvSpPr>
        <p:spPr>
          <a:xfrm>
            <a:off x="457200" y="2514600"/>
            <a:ext cx="8229600" cy="3611563"/>
          </a:xfrm>
        </p:spPr>
        <p:txBody>
          <a:bodyPr>
            <a:normAutofit fontScale="92500"/>
          </a:bodyPr>
          <a:lstStyle/>
          <a:p>
            <a:r>
              <a:rPr lang="en-US" dirty="0" smtClean="0"/>
              <a:t>Human: a human being, especially a person as distinguished from an animal or (in science fiction) an alien.</a:t>
            </a:r>
          </a:p>
          <a:p>
            <a:r>
              <a:rPr lang="en-US" dirty="0" smtClean="0"/>
              <a:t>Human being: a man, woman, or child of the species Homo sapiens, distinguished from other animals by superior mental development, power of articulate speech, and upright stance.</a:t>
            </a:r>
          </a:p>
          <a:p>
            <a:endParaRPr lang="en-US" dirty="0"/>
          </a:p>
        </p:txBody>
      </p:sp>
    </p:spTree>
    <p:extLst>
      <p:ext uri="{BB962C8B-B14F-4D97-AF65-F5344CB8AC3E}">
        <p14:creationId xmlns:p14="http://schemas.microsoft.com/office/powerpoint/2010/main" val="183607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Providing </a:t>
            </a:r>
            <a:r>
              <a:rPr lang="en-US" dirty="0"/>
              <a:t>Structure</a:t>
            </a:r>
            <a:br>
              <a:rPr lang="en-US" dirty="0"/>
            </a:br>
            <a:r>
              <a:rPr lang="en-US" dirty="0"/>
              <a:t>to Unstructured Data</a:t>
            </a:r>
          </a:p>
        </p:txBody>
      </p:sp>
      <p:sp>
        <p:nvSpPr>
          <p:cNvPr id="3" name="Content Placeholder 2"/>
          <p:cNvSpPr>
            <a:spLocks noGrp="1"/>
          </p:cNvSpPr>
          <p:nvPr>
            <p:ph idx="1"/>
          </p:nvPr>
        </p:nvSpPr>
        <p:spPr/>
        <p:txBody>
          <a:bodyPr>
            <a:normAutofit/>
          </a:bodyPr>
          <a:lstStyle/>
          <a:p>
            <a:r>
              <a:rPr lang="en-US" dirty="0"/>
              <a:t>Today, most data entered by humans is </a:t>
            </a:r>
            <a:r>
              <a:rPr lang="en-US" dirty="0" smtClean="0"/>
              <a:t>unstructured, in </a:t>
            </a:r>
            <a:r>
              <a:rPr lang="en-US" dirty="0"/>
              <a:t>the form of free text. The free text comes in e-mail messages, tweets, documents, and so </a:t>
            </a:r>
            <a:r>
              <a:rPr lang="en-US" dirty="0" smtClean="0"/>
              <a:t>on.</a:t>
            </a:r>
          </a:p>
          <a:p>
            <a:pPr>
              <a:buNone/>
            </a:pPr>
            <a:endParaRPr lang="en-US" dirty="0" smtClean="0"/>
          </a:p>
          <a:p>
            <a:r>
              <a:rPr lang="en-US" dirty="0" smtClean="0"/>
              <a:t>Structured </a:t>
            </a:r>
            <a:r>
              <a:rPr lang="en-US" dirty="0"/>
              <a:t>data has not disappeared, but it sits in the shadows cast by mountains of </a:t>
            </a:r>
            <a:r>
              <a:rPr lang="en-US" dirty="0" smtClean="0"/>
              <a:t>unstructured text</a:t>
            </a:r>
            <a:r>
              <a:rPr lang="en-US" dirty="0"/>
              <a:t>.</a:t>
            </a:r>
          </a:p>
        </p:txBody>
      </p:sp>
    </p:spTree>
    <p:extLst>
      <p:ext uri="{BB962C8B-B14F-4D97-AF65-F5344CB8AC3E}">
        <p14:creationId xmlns:p14="http://schemas.microsoft.com/office/powerpoint/2010/main" val="362537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are we so interested in human beings?</a:t>
            </a:r>
            <a:endParaRPr lang="en-US" dirty="0"/>
          </a:p>
        </p:txBody>
      </p:sp>
      <p:sp>
        <p:nvSpPr>
          <p:cNvPr id="3" name="Content Placeholder 2"/>
          <p:cNvSpPr>
            <a:spLocks noGrp="1"/>
          </p:cNvSpPr>
          <p:nvPr>
            <p:ph idx="1"/>
          </p:nvPr>
        </p:nvSpPr>
        <p:spPr/>
        <p:txBody>
          <a:bodyPr>
            <a:normAutofit/>
          </a:bodyPr>
          <a:lstStyle/>
          <a:p>
            <a:r>
              <a:rPr lang="en-US" dirty="0" smtClean="0"/>
              <a:t>One reason for this is that many Big Data resources are built to store and retrieve information about individual humans. </a:t>
            </a:r>
            <a:endParaRPr lang="en-US" dirty="0"/>
          </a:p>
        </p:txBody>
      </p:sp>
    </p:spTree>
    <p:extLst>
      <p:ext uri="{BB962C8B-B14F-4D97-AF65-F5344CB8AC3E}">
        <p14:creationId xmlns:p14="http://schemas.microsoft.com/office/powerpoint/2010/main" val="839717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Why are we so interested in human beings?</a:t>
            </a:r>
            <a:endParaRPr lang="en-US" dirty="0"/>
          </a:p>
        </p:txBody>
      </p:sp>
      <p:sp>
        <p:nvSpPr>
          <p:cNvPr id="3" name="Content Placeholder 2"/>
          <p:cNvSpPr>
            <a:spLocks noGrp="1"/>
          </p:cNvSpPr>
          <p:nvPr>
            <p:ph idx="1"/>
          </p:nvPr>
        </p:nvSpPr>
        <p:spPr/>
        <p:txBody>
          <a:bodyPr>
            <a:normAutofit/>
          </a:bodyPr>
          <a:lstStyle/>
          <a:p>
            <a:r>
              <a:rPr lang="en-US" dirty="0" smtClean="0"/>
              <a:t>One reason for this is that many Big Data resources are built to store and retrieve information about individual humans. </a:t>
            </a:r>
          </a:p>
          <a:p>
            <a:r>
              <a:rPr lang="en-US" dirty="0" smtClean="0"/>
              <a:t>Another reason for the data manager’s preoccupation with human identifiers relates to the paramount importance of establishing human identity, with absolute certainty (e.g., banking transactions, blood transfusions).</a:t>
            </a:r>
          </a:p>
          <a:p>
            <a:endParaRPr lang="en-US" dirty="0"/>
          </a:p>
        </p:txBody>
      </p:sp>
    </p:spTree>
    <p:extLst>
      <p:ext uri="{BB962C8B-B14F-4D97-AF65-F5344CB8AC3E}">
        <p14:creationId xmlns:p14="http://schemas.microsoft.com/office/powerpoint/2010/main" val="95057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Consequently, one of the most important tasks for data managers is the creation of a dependable identifier system.</a:t>
            </a:r>
            <a:endParaRPr lang="en-US" dirty="0"/>
          </a:p>
        </p:txBody>
      </p:sp>
    </p:spTree>
    <p:extLst>
      <p:ext uri="{BB962C8B-B14F-4D97-AF65-F5344CB8AC3E}">
        <p14:creationId xmlns:p14="http://schemas.microsoft.com/office/powerpoint/2010/main" val="704985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Completeness. Every unique object in the Big Data resource must be assigned an identifier.</a:t>
            </a:r>
          </a:p>
          <a:p>
            <a:r>
              <a:rPr lang="en-US" dirty="0" smtClean="0"/>
              <a:t>2. Uniqueness. Each identifier is a unique sequence.</a:t>
            </a:r>
          </a:p>
          <a:p>
            <a:r>
              <a:rPr lang="en-US" dirty="0" smtClean="0"/>
              <a:t>3. Exclusivity. Each identifier is assigned to a unique object, and to no other object.</a:t>
            </a:r>
          </a:p>
          <a:p>
            <a:r>
              <a:rPr lang="en-US" dirty="0" smtClean="0"/>
              <a:t>4. Authenticity. The objects that receive identification must be verified as the objects that they are intended to be. For example, if a young man walks into a bank and claims to be Richie Rich, then the bank must ensure that he is, in fact, who he says he is.</a:t>
            </a:r>
            <a:endParaRPr lang="en-US" dirty="0"/>
          </a:p>
        </p:txBody>
      </p:sp>
    </p:spTree>
    <p:extLst>
      <p:ext uri="{BB962C8B-B14F-4D97-AF65-F5344CB8AC3E}">
        <p14:creationId xmlns:p14="http://schemas.microsoft.com/office/powerpoint/2010/main" val="3492007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5. Aggregation. The Big Data resource must have a mechanism to aggregate all of the data that is properly associated with the identifier (i.e., to bundle all of the data that belong to the uniquely identified object). In the case of a bank, this might mean collecting all of the transactions associated with an account.</a:t>
            </a:r>
            <a:endParaRPr lang="en-US" dirty="0"/>
          </a:p>
        </p:txBody>
      </p:sp>
    </p:spTree>
    <p:extLst>
      <p:ext uri="{BB962C8B-B14F-4D97-AF65-F5344CB8AC3E}">
        <p14:creationId xmlns:p14="http://schemas.microsoft.com/office/powerpoint/2010/main" val="1252865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5. In a hospital, this might mean collecting all of the data associated with a patient’s identifier: clinic visit reports, medication transactions, surgical procedures, and laboratory results. If the identifier system performs properly, aggregation methods will always collect all of the data associated with an object and will never collect any data that is associated with a different object.</a:t>
            </a:r>
            <a:endParaRPr lang="en-US" dirty="0"/>
          </a:p>
        </p:txBody>
      </p:sp>
    </p:spTree>
    <p:extLst>
      <p:ext uri="{BB962C8B-B14F-4D97-AF65-F5344CB8AC3E}">
        <p14:creationId xmlns:p14="http://schemas.microsoft.com/office/powerpoint/2010/main" val="3038532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6. Permanence. The identifiers and the associated data must be permanent. In the case of a hospital system, when the patient returns to the hospital after 30 years of absence, the record system must be able to access his identifier and aggregate his data. When a patient dies, the patient’s identifier must not perish.</a:t>
            </a:r>
          </a:p>
        </p:txBody>
      </p:sp>
    </p:spTree>
    <p:extLst>
      <p:ext uri="{BB962C8B-B14F-4D97-AF65-F5344CB8AC3E}">
        <p14:creationId xmlns:p14="http://schemas.microsoft.com/office/powerpoint/2010/main" val="2025603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7. Reconciliation. There should be a mechanism whereby the data associated with a unique, identified object in one Big Data resource can be merged with the data held in another resource, for the same unique object. This process, which requires comparison, authentication, and merging, is known as reconciliation.</a:t>
            </a:r>
            <a:endParaRPr lang="en-US" dirty="0"/>
          </a:p>
        </p:txBody>
      </p:sp>
    </p:spTree>
    <p:extLst>
      <p:ext uri="{BB962C8B-B14F-4D97-AF65-F5344CB8AC3E}">
        <p14:creationId xmlns:p14="http://schemas.microsoft.com/office/powerpoint/2010/main" val="3694718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8. Immutability. In addition to being permanent (i.e., never destroyed or lost), the identifier must never change.</a:t>
            </a:r>
          </a:p>
        </p:txBody>
      </p:sp>
    </p:spTree>
    <p:extLst>
      <p:ext uri="{BB962C8B-B14F-4D97-AF65-F5344CB8AC3E}">
        <p14:creationId xmlns:p14="http://schemas.microsoft.com/office/powerpoint/2010/main" val="206603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8. In the event that two Big Data resources are merged, or that legacy data is merged into a Big Data resource, or that individual data objects from two different Big Data resources are merged, a single data object will be assigned two identifiers—one from each of the merging systems. </a:t>
            </a:r>
          </a:p>
          <a:p>
            <a:r>
              <a:rPr lang="en-US" dirty="0" smtClean="0"/>
              <a:t>In this case, the identifiers must be preserved as they are, without modification. The merged data object must be provided with annotative information specifying the origin of each identifier (i.e., clarifying which identifier came from which Big Data resource).</a:t>
            </a:r>
          </a:p>
          <a:p>
            <a:endParaRPr lang="en-US" dirty="0" smtClean="0"/>
          </a:p>
        </p:txBody>
      </p:sp>
    </p:spTree>
    <p:extLst>
      <p:ext uri="{BB962C8B-B14F-4D97-AF65-F5344CB8AC3E}">
        <p14:creationId xmlns:p14="http://schemas.microsoft.com/office/powerpoint/2010/main" val="252675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Providing </a:t>
            </a:r>
            <a:r>
              <a:rPr lang="en-US" dirty="0"/>
              <a:t>Structure</a:t>
            </a:r>
            <a:br>
              <a:rPr lang="en-US" dirty="0"/>
            </a:br>
            <a:r>
              <a:rPr lang="en-US" dirty="0"/>
              <a:t>to Unstructured Data</a:t>
            </a:r>
          </a:p>
        </p:txBody>
      </p:sp>
      <p:sp>
        <p:nvSpPr>
          <p:cNvPr id="3" name="Content Placeholder 2"/>
          <p:cNvSpPr>
            <a:spLocks noGrp="1"/>
          </p:cNvSpPr>
          <p:nvPr>
            <p:ph idx="1"/>
          </p:nvPr>
        </p:nvSpPr>
        <p:spPr/>
        <p:txBody>
          <a:bodyPr>
            <a:noAutofit/>
          </a:bodyPr>
          <a:lstStyle/>
          <a:p>
            <a:r>
              <a:rPr lang="en-US" sz="2800" dirty="0"/>
              <a:t>To </a:t>
            </a:r>
            <a:r>
              <a:rPr lang="en-US" sz="2800" dirty="0" smtClean="0"/>
              <a:t>get much </a:t>
            </a:r>
            <a:r>
              <a:rPr lang="en-US" sz="2800" dirty="0"/>
              <a:t>informational value from free text, it is necessary to impose some structure</a:t>
            </a:r>
            <a:r>
              <a:rPr lang="en-US" sz="2800" dirty="0" smtClean="0"/>
              <a:t>.</a:t>
            </a:r>
          </a:p>
          <a:p>
            <a:r>
              <a:rPr lang="en-US" sz="2800" dirty="0" smtClean="0"/>
              <a:t>This may </a:t>
            </a:r>
            <a:r>
              <a:rPr lang="en-US" sz="2800" dirty="0"/>
              <a:t>involve </a:t>
            </a:r>
            <a:endParaRPr lang="en-US" sz="2800" dirty="0" smtClean="0"/>
          </a:p>
          <a:p>
            <a:pPr marL="514350" indent="-514350">
              <a:buFont typeface="+mj-lt"/>
              <a:buAutoNum type="arabicPeriod"/>
            </a:pPr>
            <a:r>
              <a:rPr lang="en-US" sz="2800" dirty="0" smtClean="0"/>
              <a:t>	translating </a:t>
            </a:r>
            <a:r>
              <a:rPr lang="en-US" sz="2800" dirty="0"/>
              <a:t>the text to a preferred language, </a:t>
            </a:r>
            <a:endParaRPr lang="en-US" sz="2800" dirty="0" smtClean="0"/>
          </a:p>
          <a:p>
            <a:pPr marL="514350" indent="-514350">
              <a:buFont typeface="+mj-lt"/>
              <a:buAutoNum type="arabicPeriod"/>
            </a:pPr>
            <a:r>
              <a:rPr lang="en-US" sz="2800" dirty="0" smtClean="0"/>
              <a:t>	parsing </a:t>
            </a:r>
            <a:r>
              <a:rPr lang="en-US" sz="2800" dirty="0"/>
              <a:t>the text into sentences,</a:t>
            </a:r>
          </a:p>
          <a:p>
            <a:pPr marL="514350" indent="-514350">
              <a:buFont typeface="+mj-lt"/>
              <a:buAutoNum type="arabicPeriod"/>
            </a:pPr>
            <a:r>
              <a:rPr lang="en-US" sz="2800" dirty="0" smtClean="0"/>
              <a:t>	extracting </a:t>
            </a:r>
            <a:r>
              <a:rPr lang="en-US" sz="2800" dirty="0"/>
              <a:t>and normalizing the conceptual </a:t>
            </a:r>
            <a:r>
              <a:rPr lang="en-US" sz="2800" dirty="0" smtClean="0"/>
              <a:t>terms 	contained </a:t>
            </a:r>
            <a:r>
              <a:rPr lang="en-US" sz="2800" dirty="0"/>
              <a:t>in the sentences, </a:t>
            </a:r>
            <a:endParaRPr lang="en-US" sz="2800" dirty="0" smtClean="0"/>
          </a:p>
          <a:p>
            <a:pPr marL="514350" indent="-514350">
              <a:buFont typeface="+mj-lt"/>
              <a:buAutoNum type="arabicPeriod"/>
            </a:pPr>
            <a:r>
              <a:rPr lang="en-US" sz="2800" dirty="0"/>
              <a:t>	</a:t>
            </a:r>
            <a:r>
              <a:rPr lang="en-US" sz="2800" dirty="0" smtClean="0"/>
              <a:t>mapping terms to </a:t>
            </a:r>
            <a:r>
              <a:rPr lang="en-US" sz="2800" dirty="0"/>
              <a:t>a standard </a:t>
            </a:r>
            <a:r>
              <a:rPr lang="en-US" sz="2800" dirty="0" smtClean="0"/>
              <a:t>nomenclature, </a:t>
            </a:r>
            <a:endParaRPr lang="en-US" sz="2800" dirty="0"/>
          </a:p>
        </p:txBody>
      </p:sp>
    </p:spTree>
    <p:extLst>
      <p:ext uri="{BB962C8B-B14F-4D97-AF65-F5344CB8AC3E}">
        <p14:creationId xmlns:p14="http://schemas.microsoft.com/office/powerpoint/2010/main" val="1346792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9. Security. The identifier system is vulnerable to malicious attack. A Big Data resource with an identifier </a:t>
            </a:r>
            <a:r>
              <a:rPr lang="en-US" dirty="0" err="1" smtClean="0"/>
              <a:t>systemcan</a:t>
            </a:r>
            <a:r>
              <a:rPr lang="en-US" dirty="0" smtClean="0"/>
              <a:t> be irreversibly corrupted if the identifiers are modified. In the case of human-based identifier systems, stolen identifiers can be used for a variety of malicious activities directed against the individuals whose records are included in the resource.</a:t>
            </a:r>
            <a:endParaRPr lang="en-US" dirty="0"/>
          </a:p>
        </p:txBody>
      </p:sp>
    </p:spTree>
    <p:extLst>
      <p:ext uri="{BB962C8B-B14F-4D97-AF65-F5344CB8AC3E}">
        <p14:creationId xmlns:p14="http://schemas.microsoft.com/office/powerpoint/2010/main" val="616952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10. Documentation and quality assurance. A system should be in place to find and correct errors in the patient identifier system. Protocols must be written for establishing the identifier system, for assigning identifiers, for protecting the system, and for monitoring the system. </a:t>
            </a:r>
            <a:endParaRPr lang="en-US" dirty="0"/>
          </a:p>
        </p:txBody>
      </p:sp>
    </p:spTree>
    <p:extLst>
      <p:ext uri="{BB962C8B-B14F-4D97-AF65-F5344CB8AC3E}">
        <p14:creationId xmlns:p14="http://schemas.microsoft.com/office/powerpoint/2010/main" val="3613198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10. Every problem and every corrective action taken must be documented and reviewed. Review procedures should determine whether the errors were corrected effectively, and measures should be taken to continually improve the identifier system. All procedures, all actions taken, and all modifications of the system should be thoroughly documented. This is a big job.</a:t>
            </a:r>
          </a:p>
          <a:p>
            <a:endParaRPr lang="en-US" dirty="0"/>
          </a:p>
        </p:txBody>
      </p:sp>
    </p:spTree>
    <p:extLst>
      <p:ext uri="{BB962C8B-B14F-4D97-AF65-F5344CB8AC3E}">
        <p14:creationId xmlns:p14="http://schemas.microsoft.com/office/powerpoint/2010/main" val="2344420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11. Centrality. Whether the information system belongs to a savings bank, an airline, a prison system, or a hospital, identifiers play a central role. You can think of information systems as a scaffold of identifiers to which data is attached. For example, in the case of a hospital information system, the patient identifier is the central key to which every transaction for the patient is attached.</a:t>
            </a:r>
            <a:endParaRPr lang="en-US" dirty="0"/>
          </a:p>
        </p:txBody>
      </p:sp>
    </p:spTree>
    <p:extLst>
      <p:ext uri="{BB962C8B-B14F-4D97-AF65-F5344CB8AC3E}">
        <p14:creationId xmlns:p14="http://schemas.microsoft.com/office/powerpoint/2010/main" val="849389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properties of a good identifier system are the following:</a:t>
            </a:r>
            <a:endParaRPr lang="en-US" dirty="0"/>
          </a:p>
        </p:txBody>
      </p:sp>
      <p:sp>
        <p:nvSpPr>
          <p:cNvPr id="3" name="Content Placeholder 2"/>
          <p:cNvSpPr>
            <a:spLocks noGrp="1"/>
          </p:cNvSpPr>
          <p:nvPr>
            <p:ph idx="1"/>
          </p:nvPr>
        </p:nvSpPr>
        <p:spPr/>
        <p:txBody>
          <a:bodyPr>
            <a:normAutofit/>
          </a:bodyPr>
          <a:lstStyle/>
          <a:p>
            <a:r>
              <a:rPr lang="en-US" dirty="0" smtClean="0"/>
              <a:t>12. Autonomy. An identifier system has a life of its own, independent of the data contained in the Big Data resource. The identifier system can persist, documenting and organizing existing and future data objects even if all of the data in the Big Data resource were to suddenly vanish (i.e., when all of the data contained in all of the data objects are deleted).</a:t>
            </a:r>
            <a:endParaRPr lang="en-US" dirty="0"/>
          </a:p>
        </p:txBody>
      </p:sp>
    </p:spTree>
    <p:extLst>
      <p:ext uri="{BB962C8B-B14F-4D97-AF65-F5344CB8AC3E}">
        <p14:creationId xmlns:p14="http://schemas.microsoft.com/office/powerpoint/2010/main" val="3385347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organizations that issue identifiers are: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DOI, Digital object identifier</a:t>
            </a:r>
          </a:p>
          <a:p>
            <a:r>
              <a:rPr lang="en-US" dirty="0" smtClean="0"/>
              <a:t>PMID, </a:t>
            </a:r>
            <a:r>
              <a:rPr lang="en-US" dirty="0" err="1" smtClean="0"/>
              <a:t>PubMed</a:t>
            </a:r>
            <a:r>
              <a:rPr lang="en-US" dirty="0" smtClean="0"/>
              <a:t> identification number</a:t>
            </a:r>
          </a:p>
          <a:p>
            <a:r>
              <a:rPr lang="en-US" dirty="0" smtClean="0"/>
              <a:t>LSID (Life Science Identifier)</a:t>
            </a:r>
          </a:p>
          <a:p>
            <a:r>
              <a:rPr lang="en-US" dirty="0" smtClean="0"/>
              <a:t>HL7 OID (Health Level 7 Object Identifier)</a:t>
            </a:r>
          </a:p>
          <a:p>
            <a:r>
              <a:rPr lang="en-US" dirty="0" smtClean="0"/>
              <a:t>DICOM (Digital Imaging and Communications in Medicine) identifiers</a:t>
            </a:r>
          </a:p>
          <a:p>
            <a:r>
              <a:rPr lang="en-US" dirty="0" smtClean="0"/>
              <a:t>ISSN (International Standard Serial Numbers)</a:t>
            </a:r>
          </a:p>
          <a:p>
            <a:r>
              <a:rPr lang="en-US" dirty="0" smtClean="0"/>
              <a:t>Social Security Numbers (for U.S. population)</a:t>
            </a:r>
          </a:p>
          <a:p>
            <a:r>
              <a:rPr lang="en-US" dirty="0" smtClean="0"/>
              <a:t>NPI, National Provider Identifier, for physicians</a:t>
            </a:r>
          </a:p>
          <a:p>
            <a:r>
              <a:rPr lang="en-US" dirty="0" smtClean="0"/>
              <a:t>Clinical Trials Protocol Registration System</a:t>
            </a:r>
          </a:p>
          <a:p>
            <a:r>
              <a:rPr lang="en-US" dirty="0" smtClean="0"/>
              <a:t>Office of Human Research Protections Federal Wide Assurance number</a:t>
            </a:r>
          </a:p>
          <a:p>
            <a:r>
              <a:rPr lang="en-US" dirty="0" smtClean="0"/>
              <a:t>Data Universal Numbering System (DUNS) number</a:t>
            </a:r>
          </a:p>
          <a:p>
            <a:r>
              <a:rPr lang="en-US" dirty="0" smtClean="0"/>
              <a:t>International Geo Sample Number</a:t>
            </a:r>
          </a:p>
          <a:p>
            <a:r>
              <a:rPr lang="en-US" dirty="0" smtClean="0"/>
              <a:t>DNS, Domain Name Service</a:t>
            </a:r>
            <a:endParaRPr lang="en-US" dirty="0"/>
          </a:p>
        </p:txBody>
      </p:sp>
    </p:spTree>
    <p:extLst>
      <p:ext uri="{BB962C8B-B14F-4D97-AF65-F5344CB8AC3E}">
        <p14:creationId xmlns:p14="http://schemas.microsoft.com/office/powerpoint/2010/main" val="36990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DEIDENTIFICATION</a:t>
            </a:r>
            <a:endParaRPr lang="en-US" dirty="0"/>
          </a:p>
        </p:txBody>
      </p:sp>
      <p:sp>
        <p:nvSpPr>
          <p:cNvPr id="3" name="Content Placeholder 2"/>
          <p:cNvSpPr>
            <a:spLocks noGrp="1"/>
          </p:cNvSpPr>
          <p:nvPr>
            <p:ph idx="1"/>
          </p:nvPr>
        </p:nvSpPr>
        <p:spPr/>
        <p:txBody>
          <a:bodyPr/>
          <a:lstStyle/>
          <a:p>
            <a:r>
              <a:rPr lang="en-US" dirty="0" err="1" smtClean="0"/>
              <a:t>Deidentification</a:t>
            </a:r>
            <a:r>
              <a:rPr lang="en-US" dirty="0" smtClean="0"/>
              <a:t> is the process of stripping information from a data record that might link the record to the public name of the record’s subject. </a:t>
            </a:r>
          </a:p>
          <a:p>
            <a:endParaRPr lang="en-US" dirty="0" smtClean="0"/>
          </a:p>
          <a:p>
            <a:r>
              <a:rPr lang="en-US" dirty="0" smtClean="0"/>
              <a:t>Why would we want to do that?</a:t>
            </a:r>
            <a:endParaRPr lang="en-US" dirty="0"/>
          </a:p>
        </p:txBody>
      </p:sp>
    </p:spTree>
    <p:extLst>
      <p:ext uri="{BB962C8B-B14F-4D97-AF65-F5344CB8AC3E}">
        <p14:creationId xmlns:p14="http://schemas.microsoft.com/office/powerpoint/2010/main" val="282801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DEIDENTIFICATION</a:t>
            </a:r>
            <a:endParaRPr lang="en-US" dirty="0"/>
          </a:p>
        </p:txBody>
      </p:sp>
      <p:sp>
        <p:nvSpPr>
          <p:cNvPr id="3" name="Content Placeholder 2"/>
          <p:cNvSpPr>
            <a:spLocks noGrp="1"/>
          </p:cNvSpPr>
          <p:nvPr>
            <p:ph idx="1"/>
          </p:nvPr>
        </p:nvSpPr>
        <p:spPr/>
        <p:txBody>
          <a:bodyPr/>
          <a:lstStyle/>
          <a:p>
            <a:r>
              <a:rPr lang="en-US" dirty="0" smtClean="0"/>
              <a:t>In the case of a patient record, this would involve stripping any information from the record that would enable someone to connect the record to the name of the patient. </a:t>
            </a:r>
          </a:p>
          <a:p>
            <a:endParaRPr lang="en-US" dirty="0" smtClean="0"/>
          </a:p>
          <a:p>
            <a:r>
              <a:rPr lang="en-US" dirty="0" smtClean="0"/>
              <a:t>The most obvious item to be removed in the </a:t>
            </a:r>
            <a:r>
              <a:rPr lang="en-US" dirty="0" err="1" smtClean="0"/>
              <a:t>deidentification</a:t>
            </a:r>
            <a:r>
              <a:rPr lang="en-US" dirty="0" smtClean="0"/>
              <a:t> process is the patient’s name (as well as address, etc.).</a:t>
            </a:r>
            <a:endParaRPr lang="en-US" dirty="0"/>
          </a:p>
        </p:txBody>
      </p:sp>
    </p:spTree>
    <p:extLst>
      <p:ext uri="{BB962C8B-B14F-4D97-AF65-F5344CB8AC3E}">
        <p14:creationId xmlns:p14="http://schemas.microsoft.com/office/powerpoint/2010/main" val="2297459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DEIDENTIFICATION</a:t>
            </a:r>
            <a:endParaRPr lang="en-US" dirty="0"/>
          </a:p>
        </p:txBody>
      </p:sp>
      <p:sp>
        <p:nvSpPr>
          <p:cNvPr id="3" name="Content Placeholder 2"/>
          <p:cNvSpPr>
            <a:spLocks noGrp="1"/>
          </p:cNvSpPr>
          <p:nvPr>
            <p:ph idx="1"/>
          </p:nvPr>
        </p:nvSpPr>
        <p:spPr/>
        <p:txBody>
          <a:bodyPr/>
          <a:lstStyle/>
          <a:p>
            <a:r>
              <a:rPr lang="en-US" dirty="0" err="1" smtClean="0"/>
              <a:t>Deidentification</a:t>
            </a:r>
            <a:r>
              <a:rPr lang="en-US" dirty="0" smtClean="0"/>
              <a:t> may not be so much different from identification.</a:t>
            </a:r>
            <a:endParaRPr lang="en-US" dirty="0"/>
          </a:p>
        </p:txBody>
      </p:sp>
    </p:spTree>
    <p:extLst>
      <p:ext uri="{BB962C8B-B14F-4D97-AF65-F5344CB8AC3E}">
        <p14:creationId xmlns:p14="http://schemas.microsoft.com/office/powerpoint/2010/main" val="228591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dual</a:t>
            </a:r>
            <a:br>
              <a:rPr lang="en-US" dirty="0" smtClean="0"/>
            </a:br>
            <a:r>
              <a:rPr lang="en-US" dirty="0" smtClean="0"/>
              <a:t>identification/</a:t>
            </a:r>
            <a:r>
              <a:rPr lang="en-US" dirty="0" err="1" smtClean="0"/>
              <a:t>deidentification</a:t>
            </a:r>
            <a:r>
              <a:rPr lang="en-US" dirty="0" smtClean="0"/>
              <a:t>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Collect data on unique object: “Joe Ferguson’s bank account contains $100.”</a:t>
            </a:r>
          </a:p>
          <a:p>
            <a:r>
              <a:rPr lang="en-US" dirty="0" smtClean="0"/>
              <a:t>2. Assign a unique identifier: “Joe Ferguson’s bank account is 7540038947134.”</a:t>
            </a:r>
          </a:p>
          <a:p>
            <a:r>
              <a:rPr lang="en-US" dirty="0" smtClean="0"/>
              <a:t>3. Substitute name of object with its assigned unique identifier: “754003894713 contains $100.”</a:t>
            </a:r>
          </a:p>
          <a:p>
            <a:r>
              <a:rPr lang="en-US" dirty="0" smtClean="0"/>
              <a:t>4. Consistently use the identifier with data.</a:t>
            </a:r>
          </a:p>
          <a:p>
            <a:r>
              <a:rPr lang="en-US" dirty="0" smtClean="0"/>
              <a:t>5. Do not let anyone know that Joe Ferguson owns account “754003894713.”</a:t>
            </a:r>
            <a:endParaRPr lang="en-US" dirty="0"/>
          </a:p>
        </p:txBody>
      </p:sp>
    </p:spTree>
    <p:extLst>
      <p:ext uri="{BB962C8B-B14F-4D97-AF65-F5344CB8AC3E}">
        <p14:creationId xmlns:p14="http://schemas.microsoft.com/office/powerpoint/2010/main" val="156219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Providing </a:t>
            </a:r>
            <a:r>
              <a:rPr lang="en-US" dirty="0"/>
              <a:t>Structure</a:t>
            </a:r>
            <a:br>
              <a:rPr lang="en-US" dirty="0"/>
            </a:br>
            <a:r>
              <a:rPr lang="en-US" dirty="0"/>
              <a:t>to Unstructured Data</a:t>
            </a:r>
          </a:p>
        </p:txBody>
      </p:sp>
      <p:sp>
        <p:nvSpPr>
          <p:cNvPr id="3" name="Content Placeholder 2"/>
          <p:cNvSpPr>
            <a:spLocks noGrp="1"/>
          </p:cNvSpPr>
          <p:nvPr>
            <p:ph idx="1"/>
          </p:nvPr>
        </p:nvSpPr>
        <p:spPr/>
        <p:txBody>
          <a:bodyPr>
            <a:noAutofit/>
          </a:bodyPr>
          <a:lstStyle/>
          <a:p>
            <a:pPr>
              <a:buNone/>
            </a:pPr>
            <a:r>
              <a:rPr lang="en-US" sz="2800" dirty="0" smtClean="0"/>
              <a:t>5. annotating the terms with codes from one or more standard nomenclatures, </a:t>
            </a:r>
          </a:p>
          <a:p>
            <a:pPr>
              <a:buNone/>
            </a:pPr>
            <a:r>
              <a:rPr lang="en-US" sz="2800" dirty="0" smtClean="0"/>
              <a:t>6. extracting and standardizing data values from the text, </a:t>
            </a:r>
          </a:p>
          <a:p>
            <a:pPr>
              <a:buNone/>
            </a:pPr>
            <a:r>
              <a:rPr lang="en-US" sz="2800" dirty="0" smtClean="0"/>
              <a:t>7. assigning data values to specific classes of data belonging to a classification system, </a:t>
            </a:r>
          </a:p>
          <a:p>
            <a:pPr>
              <a:buNone/>
            </a:pPr>
            <a:r>
              <a:rPr lang="en-US" sz="2800" dirty="0" smtClean="0"/>
              <a:t>8. assigning the classified data to a storage and retrieval system (e.g., a database),</a:t>
            </a:r>
          </a:p>
          <a:p>
            <a:pPr>
              <a:buNone/>
            </a:pPr>
            <a:r>
              <a:rPr lang="en-US" sz="2800" dirty="0" smtClean="0"/>
              <a:t>9. indexing the data in the system. </a:t>
            </a:r>
            <a:endParaRPr lang="en-US" sz="2800" dirty="0"/>
          </a:p>
        </p:txBody>
      </p:sp>
    </p:spTree>
    <p:extLst>
      <p:ext uri="{BB962C8B-B14F-4D97-AF65-F5344CB8AC3E}">
        <p14:creationId xmlns:p14="http://schemas.microsoft.com/office/powerpoint/2010/main" val="4164869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dual</a:t>
            </a:r>
            <a:br>
              <a:rPr lang="en-US" dirty="0" smtClean="0"/>
            </a:br>
            <a:r>
              <a:rPr lang="en-US" dirty="0" smtClean="0"/>
              <a:t>identification/</a:t>
            </a:r>
            <a:r>
              <a:rPr lang="en-US" dirty="0" err="1" smtClean="0"/>
              <a:t>deidentification</a:t>
            </a:r>
            <a:r>
              <a:rPr lang="en-US" dirty="0" smtClean="0"/>
              <a:t>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The dual use of an identifier/</a:t>
            </a:r>
            <a:r>
              <a:rPr lang="en-US" dirty="0" err="1" smtClean="0"/>
              <a:t>deidentifier</a:t>
            </a:r>
            <a:r>
              <a:rPr lang="en-US" dirty="0" smtClean="0"/>
              <a:t> is a tried-and-true technique. </a:t>
            </a:r>
          </a:p>
          <a:p>
            <a:r>
              <a:rPr lang="en-US" dirty="0" smtClean="0"/>
              <a:t>Swiss bank accounts are essentially unique numbers (identifiers) assigned to a person. You access the bank account by producing the identifier number. The identifier number does not provide information about the identity of the bank account holder (i.e., it is a </a:t>
            </a:r>
            <a:r>
              <a:rPr lang="en-US" dirty="0" err="1" smtClean="0"/>
              <a:t>deidentifier</a:t>
            </a:r>
            <a:r>
              <a:rPr lang="en-US" dirty="0" smtClean="0"/>
              <a:t>).</a:t>
            </a:r>
            <a:endParaRPr lang="en-US" dirty="0"/>
          </a:p>
        </p:txBody>
      </p:sp>
    </p:spTree>
    <p:extLst>
      <p:ext uri="{BB962C8B-B14F-4D97-AF65-F5344CB8AC3E}">
        <p14:creationId xmlns:p14="http://schemas.microsoft.com/office/powerpoint/2010/main" val="3874121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important to understand that the process of </a:t>
            </a:r>
            <a:r>
              <a:rPr lang="en-US" dirty="0" err="1" smtClean="0"/>
              <a:t>deidentification</a:t>
            </a:r>
            <a:r>
              <a:rPr lang="en-US" dirty="0" smtClean="0"/>
              <a:t> can succeed only when each record is properly identified (i.e., there can be no </a:t>
            </a:r>
            <a:r>
              <a:rPr lang="en-US" dirty="0" err="1" smtClean="0"/>
              <a:t>deidentification</a:t>
            </a:r>
            <a:r>
              <a:rPr lang="en-US" dirty="0" smtClean="0"/>
              <a:t> without identification).</a:t>
            </a:r>
            <a:endParaRPr lang="en-US" dirty="0"/>
          </a:p>
        </p:txBody>
      </p:sp>
    </p:spTree>
    <p:extLst>
      <p:ext uri="{BB962C8B-B14F-4D97-AF65-F5344CB8AC3E}">
        <p14:creationId xmlns:p14="http://schemas.microsoft.com/office/powerpoint/2010/main" val="916988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Deindentification</a:t>
            </a:r>
            <a:r>
              <a:rPr lang="en-US" dirty="0" smtClean="0"/>
              <a:t>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 The data analyst submits a query requesting a record from a Big Data resource. The resource contains confidential records that must not be shared, unless the records are </a:t>
            </a:r>
            <a:r>
              <a:rPr lang="en-US" dirty="0" err="1" smtClean="0"/>
              <a:t>deidentified</a:t>
            </a:r>
            <a:r>
              <a:rPr lang="en-US" dirty="0" smtClean="0"/>
              <a:t>.</a:t>
            </a:r>
          </a:p>
          <a:p>
            <a:r>
              <a:rPr lang="en-US" dirty="0" smtClean="0"/>
              <a:t>2. The Big Data resource receives the query and retrieves the record.</a:t>
            </a:r>
          </a:p>
          <a:p>
            <a:r>
              <a:rPr lang="en-US" dirty="0" smtClean="0"/>
              <a:t>3. A copy of the record is parsed, and any of the information within the data record that might link the record to the public name of the subject of the record (usually the name of an individual) is deleted from the copy. This might include the aforementioned name, address, date of birth, social security number, and so on.</a:t>
            </a:r>
          </a:p>
        </p:txBody>
      </p:sp>
    </p:spTree>
    <p:extLst>
      <p:ext uri="{BB962C8B-B14F-4D97-AF65-F5344CB8AC3E}">
        <p14:creationId xmlns:p14="http://schemas.microsoft.com/office/powerpoint/2010/main" val="1970497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Deindentification</a:t>
            </a:r>
            <a:r>
              <a:rPr lang="en-US" dirty="0" smtClean="0"/>
              <a:t> Algorithm</a:t>
            </a:r>
            <a:endParaRPr lang="en-US" dirty="0"/>
          </a:p>
        </p:txBody>
      </p:sp>
      <p:sp>
        <p:nvSpPr>
          <p:cNvPr id="3" name="Content Placeholder 2"/>
          <p:cNvSpPr>
            <a:spLocks noGrp="1"/>
          </p:cNvSpPr>
          <p:nvPr>
            <p:ph idx="1"/>
          </p:nvPr>
        </p:nvSpPr>
        <p:spPr/>
        <p:txBody>
          <a:bodyPr>
            <a:noAutofit/>
          </a:bodyPr>
          <a:lstStyle/>
          <a:p>
            <a:r>
              <a:rPr lang="en-US" sz="2400" dirty="0" smtClean="0"/>
              <a:t>4. A pseudo-identifier sequence is prepared for the </a:t>
            </a:r>
            <a:r>
              <a:rPr lang="en-US" sz="2400" dirty="0" err="1" smtClean="0"/>
              <a:t>deidentified</a:t>
            </a:r>
            <a:r>
              <a:rPr lang="en-US" sz="2400" dirty="0" smtClean="0"/>
              <a:t> record. The </a:t>
            </a:r>
            <a:r>
              <a:rPr lang="en-US" sz="2400" dirty="0" err="1" smtClean="0"/>
              <a:t>pseudoidentifier</a:t>
            </a:r>
            <a:r>
              <a:rPr lang="en-US" sz="2400" dirty="0" smtClean="0"/>
              <a:t> sequence might be generated by a random number generator, or it might be generated by encrypting the original identifier, or through a one-way hash algorithm, or by other methods chosen by the Big Data manager.</a:t>
            </a:r>
          </a:p>
          <a:p>
            <a:r>
              <a:rPr lang="en-US" sz="2400" dirty="0" smtClean="0"/>
              <a:t>5. A transaction record is attached to the original record that includes the pseudo-identifier, the </a:t>
            </a:r>
            <a:r>
              <a:rPr lang="en-US" sz="2400" dirty="0" err="1" smtClean="0"/>
              <a:t>deidentified</a:t>
            </a:r>
            <a:r>
              <a:rPr lang="en-US" sz="2400" dirty="0" smtClean="0"/>
              <a:t> record, the time of the transaction, and any information pertaining to the requesting entity (e.g., the data analyst who sent the query) that is deemed fit and necessary by the Big Data resource data manager.</a:t>
            </a:r>
          </a:p>
        </p:txBody>
      </p:sp>
    </p:spTree>
    <p:extLst>
      <p:ext uri="{BB962C8B-B14F-4D97-AF65-F5344CB8AC3E}">
        <p14:creationId xmlns:p14="http://schemas.microsoft.com/office/powerpoint/2010/main" val="52047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Deindentification</a:t>
            </a:r>
            <a:r>
              <a:rPr lang="en-US" dirty="0" smtClean="0"/>
              <a:t> Algorithm</a:t>
            </a:r>
            <a:endParaRPr lang="en-US" dirty="0"/>
          </a:p>
        </p:txBody>
      </p:sp>
      <p:sp>
        <p:nvSpPr>
          <p:cNvPr id="3" name="Content Placeholder 2"/>
          <p:cNvSpPr>
            <a:spLocks noGrp="1"/>
          </p:cNvSpPr>
          <p:nvPr>
            <p:ph idx="1"/>
          </p:nvPr>
        </p:nvSpPr>
        <p:spPr/>
        <p:txBody>
          <a:bodyPr>
            <a:noAutofit/>
          </a:bodyPr>
          <a:lstStyle/>
          <a:p>
            <a:r>
              <a:rPr lang="en-US" sz="2400" dirty="0" smtClean="0"/>
              <a:t>6. A record is sent to the data analyst that consists of the </a:t>
            </a:r>
            <a:r>
              <a:rPr lang="en-US" sz="2400" dirty="0" err="1" smtClean="0"/>
              <a:t>deidentified</a:t>
            </a:r>
            <a:r>
              <a:rPr lang="en-US" sz="2400" dirty="0" smtClean="0"/>
              <a:t> record and the unique pseudo-identifier created for the record.</a:t>
            </a:r>
            <a:endParaRPr lang="en-US" sz="2400" dirty="0"/>
          </a:p>
        </p:txBody>
      </p:sp>
    </p:spTree>
    <p:extLst>
      <p:ext uri="{BB962C8B-B14F-4D97-AF65-F5344CB8AC3E}">
        <p14:creationId xmlns:p14="http://schemas.microsoft.com/office/powerpoint/2010/main" val="3829413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2673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fontScale="90000"/>
          </a:bodyPr>
          <a:lstStyle/>
          <a:p>
            <a:r>
              <a:rPr lang="en-US" dirty="0" smtClean="0"/>
              <a:t>Knowledge discovery</a:t>
            </a:r>
            <a:br>
              <a:rPr lang="en-US" dirty="0" smtClean="0"/>
            </a:br>
            <a:r>
              <a:rPr lang="en-US" dirty="0" smtClean="0"/>
              <a:t>Data Mining</a:t>
            </a:r>
            <a:br>
              <a:rPr lang="en-US" dirty="0" smtClean="0"/>
            </a:br>
            <a:r>
              <a:rPr lang="en-US" dirty="0" smtClean="0"/>
              <a:t>Statistical Modeling</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spTree>
    <p:extLst>
      <p:ext uri="{BB962C8B-B14F-4D97-AF65-F5344CB8AC3E}">
        <p14:creationId xmlns:p14="http://schemas.microsoft.com/office/powerpoint/2010/main" val="1097373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sp>
        <p:nvSpPr>
          <p:cNvPr id="3" name="Content Placeholder 2"/>
          <p:cNvSpPr>
            <a:spLocks noGrp="1"/>
          </p:cNvSpPr>
          <p:nvPr>
            <p:ph idx="1"/>
          </p:nvPr>
        </p:nvSpPr>
        <p:spPr/>
        <p:txBody>
          <a:bodyPr/>
          <a:lstStyle/>
          <a:p>
            <a:r>
              <a:rPr lang="en-US" dirty="0" smtClean="0"/>
              <a:t>Looking at the data</a:t>
            </a:r>
          </a:p>
          <a:p>
            <a:r>
              <a:rPr lang="en-US" dirty="0" smtClean="0"/>
              <a:t>1. Find a free ASCII editor.</a:t>
            </a:r>
          </a:p>
          <a:p>
            <a:r>
              <a:rPr lang="en-US" dirty="0" smtClean="0"/>
              <a:t>2. Download and study the “readme” or index files, or their equivalent. </a:t>
            </a:r>
          </a:p>
          <a:p>
            <a:r>
              <a:rPr lang="en-US" dirty="0" smtClean="0"/>
              <a:t>3. Assess the number of records in the Big Data resource.</a:t>
            </a:r>
          </a:p>
          <a:p>
            <a:r>
              <a:rPr lang="en-US" dirty="0" smtClean="0"/>
              <a:t>4. Determine how data objects are identified and classified.</a:t>
            </a:r>
            <a:endParaRPr lang="en-US" dirty="0"/>
          </a:p>
        </p:txBody>
      </p:sp>
    </p:spTree>
    <p:extLst>
      <p:ext uri="{BB962C8B-B14F-4D97-AF65-F5344CB8AC3E}">
        <p14:creationId xmlns:p14="http://schemas.microsoft.com/office/powerpoint/2010/main" val="2768399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sp>
        <p:nvSpPr>
          <p:cNvPr id="3" name="Content Placeholder 2"/>
          <p:cNvSpPr>
            <a:spLocks noGrp="1"/>
          </p:cNvSpPr>
          <p:nvPr>
            <p:ph idx="1"/>
          </p:nvPr>
        </p:nvSpPr>
        <p:spPr/>
        <p:txBody>
          <a:bodyPr/>
          <a:lstStyle/>
          <a:p>
            <a:r>
              <a:rPr lang="en-US" dirty="0" smtClean="0"/>
              <a:t>5. Determine whether data objects contain self-descriptive information.</a:t>
            </a:r>
          </a:p>
          <a:p>
            <a:r>
              <a:rPr lang="en-US" dirty="0" smtClean="0"/>
              <a:t>6. Assess whether the data is complete and representative.</a:t>
            </a:r>
          </a:p>
          <a:p>
            <a:r>
              <a:rPr lang="en-US" dirty="0" smtClean="0"/>
              <a:t>7. Plot some of the data. </a:t>
            </a:r>
          </a:p>
          <a:p>
            <a:endParaRPr lang="en-US" dirty="0"/>
          </a:p>
        </p:txBody>
      </p:sp>
    </p:spTree>
    <p:extLst>
      <p:ext uri="{BB962C8B-B14F-4D97-AF65-F5344CB8AC3E}">
        <p14:creationId xmlns:p14="http://schemas.microsoft.com/office/powerpoint/2010/main" val="2864324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381000" y="1752600"/>
            <a:ext cx="7924643" cy="4061234"/>
          </a:xfrm>
          <a:prstGeom prst="rect">
            <a:avLst/>
          </a:prstGeom>
          <a:noFill/>
          <a:ln w="9525">
            <a:noFill/>
            <a:miter lim="800000"/>
            <a:headEnd/>
            <a:tailEnd/>
          </a:ln>
        </p:spPr>
      </p:pic>
    </p:spTree>
    <p:extLst>
      <p:ext uri="{BB962C8B-B14F-4D97-AF65-F5344CB8AC3E}">
        <p14:creationId xmlns:p14="http://schemas.microsoft.com/office/powerpoint/2010/main" val="349295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All of these activities are difficult to do on a small scale and virtually impossible to do on a large scale. </a:t>
            </a:r>
          </a:p>
          <a:p>
            <a:pPr>
              <a:buNone/>
            </a:pPr>
            <a:endParaRPr lang="en-US" dirty="0" smtClean="0"/>
          </a:p>
          <a:p>
            <a:pPr>
              <a:buNone/>
            </a:pPr>
            <a:r>
              <a:rPr lang="en-US" dirty="0" smtClean="0"/>
              <a:t>	Nonetheless, every Big Data project that uses unstructured data must deal with these tasks to yield the best possible results with the resources available.</a:t>
            </a:r>
          </a:p>
          <a:p>
            <a:endParaRPr lang="en-US" dirty="0"/>
          </a:p>
        </p:txBody>
      </p:sp>
    </p:spTree>
    <p:extLst>
      <p:ext uri="{BB962C8B-B14F-4D97-AF65-F5344CB8AC3E}">
        <p14:creationId xmlns:p14="http://schemas.microsoft.com/office/powerpoint/2010/main" val="1851185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301344" y="1476434"/>
            <a:ext cx="8614056" cy="4410811"/>
          </a:xfrm>
          <a:prstGeom prst="rect">
            <a:avLst/>
          </a:prstGeom>
          <a:noFill/>
          <a:ln w="9525">
            <a:noFill/>
            <a:miter lim="800000"/>
            <a:headEnd/>
            <a:tailEnd/>
          </a:ln>
        </p:spPr>
      </p:pic>
    </p:spTree>
    <p:extLst>
      <p:ext uri="{BB962C8B-B14F-4D97-AF65-F5344CB8AC3E}">
        <p14:creationId xmlns:p14="http://schemas.microsoft.com/office/powerpoint/2010/main" val="81089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487508" y="1589220"/>
            <a:ext cx="8275492" cy="4121811"/>
          </a:xfrm>
          <a:prstGeom prst="rect">
            <a:avLst/>
          </a:prstGeom>
          <a:noFill/>
          <a:ln w="9525">
            <a:noFill/>
            <a:miter lim="800000"/>
            <a:headEnd/>
            <a:tailEnd/>
          </a:ln>
        </p:spPr>
      </p:pic>
    </p:spTree>
    <p:extLst>
      <p:ext uri="{BB962C8B-B14F-4D97-AF65-F5344CB8AC3E}">
        <p14:creationId xmlns:p14="http://schemas.microsoft.com/office/powerpoint/2010/main" val="4055809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228600" y="1524000"/>
            <a:ext cx="8753322" cy="4414252"/>
          </a:xfrm>
          <a:prstGeom prst="rect">
            <a:avLst/>
          </a:prstGeom>
          <a:noFill/>
          <a:ln w="9525">
            <a:noFill/>
            <a:miter lim="800000"/>
            <a:headEnd/>
            <a:tailEnd/>
          </a:ln>
        </p:spPr>
      </p:pic>
    </p:spTree>
    <p:extLst>
      <p:ext uri="{BB962C8B-B14F-4D97-AF65-F5344CB8AC3E}">
        <p14:creationId xmlns:p14="http://schemas.microsoft.com/office/powerpoint/2010/main" val="3642962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but Powerful Big Data</a:t>
            </a:r>
            <a:br>
              <a:rPr lang="en-US" dirty="0" smtClean="0"/>
            </a:br>
            <a:r>
              <a:rPr lang="en-US" dirty="0" smtClean="0"/>
              <a:t>Techniques</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1524000" y="1600200"/>
            <a:ext cx="5706105" cy="4857900"/>
          </a:xfrm>
          <a:prstGeom prst="rect">
            <a:avLst/>
          </a:prstGeom>
          <a:noFill/>
          <a:ln w="9525">
            <a:noFill/>
            <a:miter lim="800000"/>
            <a:headEnd/>
            <a:tailEnd/>
          </a:ln>
        </p:spPr>
      </p:pic>
    </p:spTree>
    <p:extLst>
      <p:ext uri="{BB962C8B-B14F-4D97-AF65-F5344CB8AC3E}">
        <p14:creationId xmlns:p14="http://schemas.microsoft.com/office/powerpoint/2010/main" val="8797965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RANGE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Tree>
    <p:extLst>
      <p:ext uri="{BB962C8B-B14F-4D97-AF65-F5344CB8AC3E}">
        <p14:creationId xmlns:p14="http://schemas.microsoft.com/office/powerpoint/2010/main" val="4124636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RANGE</a:t>
            </a:r>
            <a:endParaRPr lang="en-US" dirty="0"/>
          </a:p>
        </p:txBody>
      </p:sp>
      <p:sp>
        <p:nvSpPr>
          <p:cNvPr id="3" name="Content Placeholder 2"/>
          <p:cNvSpPr>
            <a:spLocks noGrp="1"/>
          </p:cNvSpPr>
          <p:nvPr>
            <p:ph idx="1"/>
          </p:nvPr>
        </p:nvSpPr>
        <p:spPr/>
        <p:txBody>
          <a:bodyPr>
            <a:noAutofit/>
          </a:bodyPr>
          <a:lstStyle/>
          <a:p>
            <a:pPr>
              <a:buNone/>
            </a:pPr>
            <a:r>
              <a:rPr lang="en-US" sz="2400" dirty="0" smtClean="0"/>
              <a:t>Looking at human subject data that includes weights. The minimum weight is a pound (the round-off weight of a viable but premature newborn infant).</a:t>
            </a:r>
          </a:p>
          <a:p>
            <a:pPr>
              <a:buNone/>
            </a:pPr>
            <a:endParaRPr lang="en-US" sz="2400" dirty="0" smtClean="0"/>
          </a:p>
          <a:p>
            <a:pPr>
              <a:buNone/>
            </a:pPr>
            <a:r>
              <a:rPr lang="en-US" sz="2400" dirty="0" smtClean="0"/>
              <a:t>You find that the maximum weight in the data set is 300 pounds, exactly. There are many individuals in the data set who have a weight of 300 pounds, but no individuals with a weight exceeding 300 pounds. You also find that the number of individuals weighing 300 pounds is much greater than the number of individuals weighing 290 pounds.</a:t>
            </a:r>
          </a:p>
          <a:p>
            <a:pPr>
              <a:buNone/>
            </a:pPr>
            <a:endParaRPr lang="en-US" sz="2400" dirty="0" smtClean="0"/>
          </a:p>
          <a:p>
            <a:pPr>
              <a:buNone/>
            </a:pPr>
            <a:r>
              <a:rPr lang="en-US" sz="2400" dirty="0" smtClean="0"/>
              <a:t> What does this tell you?</a:t>
            </a:r>
          </a:p>
        </p:txBody>
      </p:sp>
    </p:spTree>
    <p:extLst>
      <p:ext uri="{BB962C8B-B14F-4D97-AF65-F5344CB8AC3E}">
        <p14:creationId xmlns:p14="http://schemas.microsoft.com/office/powerpoint/2010/main" val="7970731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of the universe</a:t>
            </a:r>
            <a:endParaRPr lang="en-US" dirty="0"/>
          </a:p>
        </p:txBody>
      </p:sp>
      <p:sp>
        <p:nvSpPr>
          <p:cNvPr id="3" name="Content Placeholder 2"/>
          <p:cNvSpPr>
            <a:spLocks noGrp="1"/>
          </p:cNvSpPr>
          <p:nvPr>
            <p:ph idx="1"/>
          </p:nvPr>
        </p:nvSpPr>
        <p:spPr/>
        <p:txBody>
          <a:bodyPr>
            <a:normAutofit/>
          </a:bodyPr>
          <a:lstStyle/>
          <a:p>
            <a:pPr>
              <a:buNone/>
            </a:pPr>
            <a:r>
              <a:rPr lang="en-US" dirty="0" smtClean="0"/>
              <a:t>Look at the distance from the earth to various cosmic objects (e.g., stars, black holes, nebulae), you will quickly find that there is a limit for the distance of objects from earth. Of the many thousands of cataloged stars and galaxies, none of them have a distance that is greater than 13 billion light years. </a:t>
            </a:r>
          </a:p>
        </p:txBody>
      </p:sp>
    </p:spTree>
    <p:extLst>
      <p:ext uri="{BB962C8B-B14F-4D97-AF65-F5344CB8AC3E}">
        <p14:creationId xmlns:p14="http://schemas.microsoft.com/office/powerpoint/2010/main" val="4294714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of the universe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By looking at the distribution of distances of observed stars and noting that the distances never exceed about 13 billion years, we can infer that the universe must be at least 13 billion years old. </a:t>
            </a:r>
          </a:p>
          <a:p>
            <a:pPr>
              <a:buNone/>
            </a:pPr>
            <a:r>
              <a:rPr lang="en-US" dirty="0" smtClean="0"/>
              <a:t>You can also infer that the universe does not have an infinite age and size; otherwise, we would see stars at a greater distance than 13 billion light years. </a:t>
            </a:r>
            <a:endParaRPr lang="en-US" dirty="0"/>
          </a:p>
        </p:txBody>
      </p:sp>
    </p:spTree>
    <p:extLst>
      <p:ext uri="{BB962C8B-B14F-4D97-AF65-F5344CB8AC3E}">
        <p14:creationId xmlns:p14="http://schemas.microsoft.com/office/powerpoint/2010/main" val="890866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Human Journey: Migration Routes</a:t>
            </a:r>
            <a:endParaRPr lang="en-US" dirty="0"/>
          </a:p>
        </p:txBody>
      </p:sp>
      <p:sp>
        <p:nvSpPr>
          <p:cNvPr id="3" name="Content Placeholder 2"/>
          <p:cNvSpPr>
            <a:spLocks noGrp="1"/>
          </p:cNvSpPr>
          <p:nvPr>
            <p:ph idx="1"/>
          </p:nvPr>
        </p:nvSpPr>
        <p:spPr/>
        <p:txBody>
          <a:bodyPr>
            <a:normAutofit lnSpcReduction="10000"/>
          </a:bodyPr>
          <a:lstStyle/>
          <a:p>
            <a:r>
              <a:rPr lang="en-US" dirty="0" smtClean="0"/>
              <a:t>When humans first ventured out of Africa some 60,000 years ago, they left genetic footprints still visible today. By mapping the appearance and frequency of genetic markers in modern peoples, we create a picture of when and where ancient humans moved around the world. These great migrations eventually led the descendants of a small group of Africans to occupy even the farthest reaches of the Earth.</a:t>
            </a:r>
            <a:endParaRPr lang="en-US" dirty="0"/>
          </a:p>
        </p:txBody>
      </p:sp>
    </p:spTree>
    <p:extLst>
      <p:ext uri="{BB962C8B-B14F-4D97-AF65-F5344CB8AC3E}">
        <p14:creationId xmlns:p14="http://schemas.microsoft.com/office/powerpoint/2010/main" val="4188738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descr="C:\Users\Statistics\Desktop\26271801.jpg"/>
          <p:cNvPicPr>
            <a:picLocks noGrp="1" noChangeAspect="1" noChangeArrowheads="1"/>
          </p:cNvPicPr>
          <p:nvPr>
            <p:ph idx="1"/>
          </p:nvPr>
        </p:nvPicPr>
        <p:blipFill>
          <a:blip r:embed="rId2" cstate="print"/>
          <a:srcRect/>
          <a:stretch>
            <a:fillRect/>
          </a:stretch>
        </p:blipFill>
        <p:spPr bwMode="auto">
          <a:xfrm>
            <a:off x="457200" y="59113"/>
            <a:ext cx="8153400" cy="6067051"/>
          </a:xfrm>
          <a:prstGeom prst="rect">
            <a:avLst/>
          </a:prstGeom>
          <a:noFill/>
        </p:spPr>
      </p:pic>
      <p:pic>
        <p:nvPicPr>
          <p:cNvPr id="23555" name="Picture 3" descr="C:\Users\Statistics\AppData\Local\Microsoft\Windows\Temporary Internet Files\Content.IE5\529S97UV\Geno Project Human Migration Map_print.jpg"/>
          <p:cNvPicPr>
            <a:picLocks noChangeAspect="1" noChangeArrowheads="1"/>
          </p:cNvPicPr>
          <p:nvPr/>
        </p:nvPicPr>
        <p:blipFill>
          <a:blip r:embed="rId3" cstate="print"/>
          <a:srcRect/>
          <a:stretch>
            <a:fillRect/>
          </a:stretch>
        </p:blipFill>
        <p:spPr bwMode="auto">
          <a:xfrm>
            <a:off x="0" y="1"/>
            <a:ext cx="9144000" cy="6694714"/>
          </a:xfrm>
          <a:prstGeom prst="rect">
            <a:avLst/>
          </a:prstGeom>
          <a:noFill/>
        </p:spPr>
      </p:pic>
    </p:spTree>
    <p:extLst>
      <p:ext uri="{BB962C8B-B14F-4D97-AF65-F5344CB8AC3E}">
        <p14:creationId xmlns:p14="http://schemas.microsoft.com/office/powerpoint/2010/main" val="155632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lstStyle/>
          <a:p>
            <a:r>
              <a:rPr lang="en-US" dirty="0"/>
              <a:t>Machine translation is one of the better known areas in which computational </a:t>
            </a:r>
            <a:r>
              <a:rPr lang="en-US" dirty="0" smtClean="0"/>
              <a:t>methods have </a:t>
            </a:r>
            <a:r>
              <a:rPr lang="en-US" dirty="0"/>
              <a:t>been applied to free </a:t>
            </a:r>
            <a:r>
              <a:rPr lang="en-US" dirty="0" smtClean="0"/>
              <a:t>text unstructured data).</a:t>
            </a:r>
            <a:endParaRPr lang="en-US" dirty="0"/>
          </a:p>
        </p:txBody>
      </p:sp>
    </p:spTree>
    <p:extLst>
      <p:ext uri="{BB962C8B-B14F-4D97-AF65-F5344CB8AC3E}">
        <p14:creationId xmlns:p14="http://schemas.microsoft.com/office/powerpoint/2010/main" val="1859635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18330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DENOMINATOR</a:t>
            </a:r>
            <a:endParaRPr lang="en-US" dirty="0"/>
          </a:p>
        </p:txBody>
      </p:sp>
      <p:sp>
        <p:nvSpPr>
          <p:cNvPr id="3" name="Content Placeholder 2"/>
          <p:cNvSpPr>
            <a:spLocks noGrp="1"/>
          </p:cNvSpPr>
          <p:nvPr>
            <p:ph idx="1"/>
          </p:nvPr>
        </p:nvSpPr>
        <p:spPr/>
        <p:txBody>
          <a:bodyPr/>
          <a:lstStyle/>
          <a:p>
            <a:r>
              <a:rPr lang="en-US" dirty="0" smtClean="0"/>
              <a:t>Denominators are the numbers that provide perspective to other numbers.</a:t>
            </a:r>
            <a:endParaRPr lang="en-US" dirty="0"/>
          </a:p>
        </p:txBody>
      </p:sp>
    </p:spTree>
    <p:extLst>
      <p:ext uri="{BB962C8B-B14F-4D97-AF65-F5344CB8AC3E}">
        <p14:creationId xmlns:p14="http://schemas.microsoft.com/office/powerpoint/2010/main" val="26872125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DENOMINATOR</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If you are informed that 10,000 persons die each year in the United States from a particular disease, then you might want to know the total number of deaths, from all causes. </a:t>
            </a:r>
          </a:p>
          <a:p>
            <a:pPr>
              <a:buNone/>
            </a:pPr>
            <a:r>
              <a:rPr lang="en-US" dirty="0" smtClean="0"/>
              <a:t>When you compare the death from a particular disease with the total number of deaths from all causes (the denominator), you learn something about the relative importance of your original count (e.g., an incidence of 10,000 deaths/350 million persons).</a:t>
            </a:r>
            <a:endParaRPr lang="en-US" dirty="0"/>
          </a:p>
        </p:txBody>
      </p:sp>
    </p:spTree>
    <p:extLst>
      <p:ext uri="{BB962C8B-B14F-4D97-AF65-F5344CB8AC3E}">
        <p14:creationId xmlns:p14="http://schemas.microsoft.com/office/powerpoint/2010/main" val="1048407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DENOMINATOR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If you are using Big Data collected from multiple sources, your histograms will need to be represented as fractional distributions for each source’s data, not as value counts.</a:t>
            </a:r>
          </a:p>
          <a:p>
            <a:pPr>
              <a:buNone/>
            </a:pPr>
            <a:endParaRPr lang="en-US" dirty="0" smtClean="0"/>
          </a:p>
          <a:p>
            <a:pPr>
              <a:buNone/>
            </a:pPr>
            <a:r>
              <a:rPr lang="en-US" dirty="0" smtClean="0"/>
              <a:t>The reason for this is that a histogram from one source will probably not have the same total</a:t>
            </a:r>
          </a:p>
          <a:p>
            <a:pPr>
              <a:buNone/>
            </a:pPr>
            <a:r>
              <a:rPr lang="en-US" dirty="0" smtClean="0"/>
              <a:t>number of distributed values compared with a histogram created from another source. </a:t>
            </a:r>
            <a:endParaRPr lang="en-US" dirty="0"/>
          </a:p>
        </p:txBody>
      </p:sp>
    </p:spTree>
    <p:extLst>
      <p:ext uri="{BB962C8B-B14F-4D97-AF65-F5344CB8AC3E}">
        <p14:creationId xmlns:p14="http://schemas.microsoft.com/office/powerpoint/2010/main" val="25527394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Let’s take a look at the frequency distribution of words appearing in a book. Here is the list of the 30 most frequent words in the book and the number of occurrence of each word:</a:t>
            </a:r>
          </a:p>
          <a:p>
            <a:r>
              <a:rPr lang="en-US" dirty="0" smtClean="0"/>
              <a:t>01 	003977 the</a:t>
            </a:r>
          </a:p>
          <a:p>
            <a:r>
              <a:rPr lang="en-US" dirty="0" smtClean="0"/>
              <a:t>02	 001680 and</a:t>
            </a:r>
          </a:p>
          <a:p>
            <a:r>
              <a:rPr lang="en-US" dirty="0" smtClean="0"/>
              <a:t>03	 001091 class</a:t>
            </a:r>
          </a:p>
          <a:p>
            <a:r>
              <a:rPr lang="en-US" dirty="0" smtClean="0"/>
              <a:t>04	 000946 are</a:t>
            </a:r>
          </a:p>
          <a:p>
            <a:r>
              <a:rPr lang="en-US" dirty="0" smtClean="0"/>
              <a:t>05	 000925 chapter</a:t>
            </a:r>
          </a:p>
          <a:p>
            <a:r>
              <a:rPr lang="en-US" dirty="0" smtClean="0"/>
              <a:t>06 	000919 that</a:t>
            </a:r>
          </a:p>
          <a:p>
            <a:r>
              <a:rPr lang="en-US" dirty="0" smtClean="0"/>
              <a:t>07	000884 species</a:t>
            </a:r>
          </a:p>
          <a:p>
            <a:r>
              <a:rPr lang="en-US" dirty="0" smtClean="0"/>
              <a:t>08 	000580 virus</a:t>
            </a:r>
          </a:p>
          <a:p>
            <a:r>
              <a:rPr lang="en-US" dirty="0" smtClean="0"/>
              <a:t>09 	000570 with</a:t>
            </a:r>
          </a:p>
          <a:p>
            <a:r>
              <a:rPr lang="en-US" dirty="0" smtClean="0"/>
              <a:t>10 	000503 disease</a:t>
            </a:r>
          </a:p>
          <a:p>
            <a:r>
              <a:rPr lang="en-US" dirty="0" smtClean="0"/>
              <a:t>11 	000434 for</a:t>
            </a:r>
          </a:p>
          <a:p>
            <a:r>
              <a:rPr lang="en-US" dirty="0" smtClean="0"/>
              <a:t>12 	000427 organisms…</a:t>
            </a:r>
          </a:p>
        </p:txBody>
      </p:sp>
    </p:spTree>
    <p:extLst>
      <p:ext uri="{BB962C8B-B14F-4D97-AF65-F5344CB8AC3E}">
        <p14:creationId xmlns:p14="http://schemas.microsoft.com/office/powerpoint/2010/main" val="127382568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ZIPF DISTRIBUTION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George Kingsley </a:t>
            </a:r>
            <a:r>
              <a:rPr lang="en-US" dirty="0" err="1" smtClean="0"/>
              <a:t>Zipf</a:t>
            </a:r>
            <a:r>
              <a:rPr lang="en-US" dirty="0" smtClean="0"/>
              <a:t> (1902–1950) was an American linguist who demonstrated that, for most languages, a small number of words account for the majority of occurrences of all the words found in prose. Specifically, he found that the frequency of any word is inversely proportional to its placement in a list of words, ordered by their decreasing frequencies in text. The first word in the frequency list will occur about twice as often as the second word in the list, three times as often as the third word in the list, and so on.</a:t>
            </a:r>
          </a:p>
        </p:txBody>
      </p:sp>
    </p:spTree>
    <p:extLst>
      <p:ext uri="{BB962C8B-B14F-4D97-AF65-F5344CB8AC3E}">
        <p14:creationId xmlns:p14="http://schemas.microsoft.com/office/powerpoint/2010/main" val="85348459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ZIPF DISTRIBUTION</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err="1" smtClean="0"/>
              <a:t>Zipf</a:t>
            </a:r>
            <a:r>
              <a:rPr lang="en-US" dirty="0" smtClean="0"/>
              <a:t> would predict, the most frequent word, “the,” occurs 3977 times, roughly twice as often as the second most frequently occurring word, “and,” which occurs 1689 times. The third most frequently occurring word, “class,” occurs 1091 times, or very roughly one-third as frequently as the most frequently occurring word.</a:t>
            </a:r>
          </a:p>
        </p:txBody>
      </p:sp>
    </p:spTree>
    <p:extLst>
      <p:ext uri="{BB962C8B-B14F-4D97-AF65-F5344CB8AC3E}">
        <p14:creationId xmlns:p14="http://schemas.microsoft.com/office/powerpoint/2010/main" val="375721399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What can we learn about the text from which these word frequencies were calculated? </a:t>
            </a:r>
          </a:p>
          <a:p>
            <a:r>
              <a:rPr lang="en-US" dirty="0" smtClean="0"/>
              <a:t>As discussed in Chapter 1, “stop” words are high-frequency words that separate terms and tell us little or nothing about the informational content of text. </a:t>
            </a:r>
            <a:endParaRPr lang="en-US" dirty="0"/>
          </a:p>
        </p:txBody>
      </p:sp>
    </p:spTree>
    <p:extLst>
      <p:ext uri="{BB962C8B-B14F-4D97-AF65-F5344CB8AC3E}">
        <p14:creationId xmlns:p14="http://schemas.microsoft.com/office/powerpoint/2010/main" val="325789061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 us look at this same list with the</a:t>
            </a:r>
            <a:br>
              <a:rPr lang="en-US" dirty="0" smtClean="0"/>
            </a:br>
            <a:r>
              <a:rPr lang="en-US" dirty="0" smtClean="0"/>
              <a:t>“stop” words removed:</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sz="3600" dirty="0" smtClean="0"/>
              <a:t>03	 001091 class</a:t>
            </a:r>
          </a:p>
          <a:p>
            <a:r>
              <a:rPr lang="en-US" sz="3600" dirty="0" smtClean="0"/>
              <a:t>05 	000925 chapter</a:t>
            </a:r>
          </a:p>
          <a:p>
            <a:r>
              <a:rPr lang="en-US" sz="3600" dirty="0" smtClean="0"/>
              <a:t>07 	000884 species</a:t>
            </a:r>
          </a:p>
          <a:p>
            <a:r>
              <a:rPr lang="en-US" sz="3600" dirty="0" smtClean="0"/>
              <a:t>08 	000580 virus</a:t>
            </a:r>
          </a:p>
          <a:p>
            <a:r>
              <a:rPr lang="en-US" sz="3600" dirty="0" smtClean="0"/>
              <a:t>10 	000503 disease</a:t>
            </a:r>
          </a:p>
          <a:p>
            <a:r>
              <a:rPr lang="en-US" sz="3600" dirty="0" smtClean="0"/>
              <a:t>12 	000427 organisms</a:t>
            </a:r>
          </a:p>
          <a:p>
            <a:r>
              <a:rPr lang="en-US" sz="3600" dirty="0" smtClean="0"/>
              <a:t>14 	000412 hierarchy</a:t>
            </a:r>
          </a:p>
          <a:p>
            <a:r>
              <a:rPr lang="en-US" sz="3600" dirty="0" smtClean="0"/>
              <a:t>16 	000329 humans</a:t>
            </a:r>
          </a:p>
          <a:p>
            <a:r>
              <a:rPr lang="en-US" sz="3600" dirty="0" smtClean="0"/>
              <a:t>18 	000319 </a:t>
            </a:r>
            <a:r>
              <a:rPr lang="en-US" sz="3600" dirty="0" err="1" smtClean="0"/>
              <a:t>proteobacteria</a:t>
            </a:r>
            <a:endParaRPr lang="en-US" sz="3600" dirty="0" smtClean="0"/>
          </a:p>
          <a:p>
            <a:r>
              <a:rPr lang="en-US" sz="3600" dirty="0" smtClean="0"/>
              <a:t>19 	000309 human</a:t>
            </a:r>
          </a:p>
          <a:p>
            <a:r>
              <a:rPr lang="en-US" sz="3600" dirty="0" smtClean="0"/>
              <a:t>21 	000264 fever</a:t>
            </a:r>
          </a:p>
          <a:p>
            <a:r>
              <a:rPr lang="en-US" sz="3600" dirty="0" smtClean="0"/>
              <a:t>22 	000263 group</a:t>
            </a:r>
          </a:p>
          <a:p>
            <a:r>
              <a:rPr lang="en-US" sz="3600" dirty="0" smtClean="0"/>
              <a:t>24 	000225 infections</a:t>
            </a:r>
          </a:p>
          <a:p>
            <a:r>
              <a:rPr lang="en-US" sz="3600" dirty="0" smtClean="0"/>
              <a:t>25 	000219 viruses</a:t>
            </a:r>
          </a:p>
          <a:p>
            <a:r>
              <a:rPr lang="en-US" sz="3600" dirty="0" smtClean="0"/>
              <a:t>26 	000219 infectious</a:t>
            </a:r>
          </a:p>
          <a:p>
            <a:r>
              <a:rPr lang="en-US" sz="3600" dirty="0" smtClean="0"/>
              <a:t>27 	000216 organism</a:t>
            </a:r>
          </a:p>
          <a:p>
            <a:r>
              <a:rPr lang="en-US" sz="3600" dirty="0" smtClean="0"/>
              <a:t>28 	000216 host</a:t>
            </a:r>
          </a:p>
        </p:txBody>
      </p:sp>
    </p:spTree>
    <p:extLst>
      <p:ext uri="{BB962C8B-B14F-4D97-AF65-F5344CB8AC3E}">
        <p14:creationId xmlns:p14="http://schemas.microsoft.com/office/powerpoint/2010/main" val="48097364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text could have produced this list?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04232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fontScale="92500" lnSpcReduction="20000"/>
          </a:bodyPr>
          <a:lstStyle/>
          <a:p>
            <a:r>
              <a:rPr lang="en-US" dirty="0"/>
              <a:t>The process of machine translation begins </a:t>
            </a:r>
            <a:r>
              <a:rPr lang="en-US" dirty="0" smtClean="0"/>
              <a:t>with extracting </a:t>
            </a:r>
            <a:r>
              <a:rPr lang="en-US" dirty="0"/>
              <a:t>sentences from text, parsing the words of the sentence into </a:t>
            </a:r>
            <a:r>
              <a:rPr lang="en-US" dirty="0" smtClean="0"/>
              <a:t>grammatical parts, and </a:t>
            </a:r>
            <a:r>
              <a:rPr lang="en-US" dirty="0"/>
              <a:t>arranging the </a:t>
            </a:r>
            <a:r>
              <a:rPr lang="en-US" dirty="0" smtClean="0"/>
              <a:t>grammatical </a:t>
            </a:r>
            <a:r>
              <a:rPr lang="en-US" dirty="0"/>
              <a:t>parts into an order that imposes logical sense on the sentence</a:t>
            </a:r>
            <a:r>
              <a:rPr lang="en-US" dirty="0" smtClean="0"/>
              <a:t>.</a:t>
            </a:r>
          </a:p>
          <a:p>
            <a:pPr>
              <a:buNone/>
            </a:pPr>
            <a:endParaRPr lang="en-US" dirty="0"/>
          </a:p>
          <a:p>
            <a:r>
              <a:rPr lang="en-US" dirty="0"/>
              <a:t>Once this is done, each of the parts can be translated by a dictionary that finds </a:t>
            </a:r>
            <a:r>
              <a:rPr lang="en-US" dirty="0" smtClean="0"/>
              <a:t>equivalent terms </a:t>
            </a:r>
            <a:r>
              <a:rPr lang="en-US" dirty="0"/>
              <a:t>in a foreign language to be reassembled by applying </a:t>
            </a:r>
            <a:r>
              <a:rPr lang="en-US" dirty="0" smtClean="0"/>
              <a:t>grammatical </a:t>
            </a:r>
            <a:r>
              <a:rPr lang="en-US" dirty="0"/>
              <a:t>positioning </a:t>
            </a:r>
            <a:r>
              <a:rPr lang="en-US" dirty="0" smtClean="0"/>
              <a:t>rules appropriate </a:t>
            </a:r>
            <a:r>
              <a:rPr lang="en-US" dirty="0"/>
              <a:t>for the target language.</a:t>
            </a:r>
          </a:p>
        </p:txBody>
      </p:sp>
    </p:spTree>
    <p:extLst>
      <p:ext uri="{BB962C8B-B14F-4D97-AF65-F5344CB8AC3E}">
        <p14:creationId xmlns:p14="http://schemas.microsoft.com/office/powerpoint/2010/main" val="16153875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text could have produced this list?</a:t>
            </a:r>
            <a:endParaRPr lang="en-US" dirty="0"/>
          </a:p>
        </p:txBody>
      </p:sp>
      <p:sp>
        <p:nvSpPr>
          <p:cNvPr id="3" name="Content Placeholder 2"/>
          <p:cNvSpPr>
            <a:spLocks noGrp="1"/>
          </p:cNvSpPr>
          <p:nvPr>
            <p:ph idx="1"/>
          </p:nvPr>
        </p:nvSpPr>
        <p:spPr/>
        <p:txBody>
          <a:bodyPr/>
          <a:lstStyle/>
          <a:p>
            <a:r>
              <a:rPr lang="en-US" dirty="0" smtClean="0"/>
              <a:t>Classification of organisms causing human disease-infectious disease taxonomy</a:t>
            </a:r>
            <a:endParaRPr lang="en-US" dirty="0"/>
          </a:p>
        </p:txBody>
      </p:sp>
    </p:spTree>
    <p:extLst>
      <p:ext uri="{BB962C8B-B14F-4D97-AF65-F5344CB8AC3E}">
        <p14:creationId xmlns:p14="http://schemas.microsoft.com/office/powerpoint/2010/main" val="1053352285"/>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AND STANDARD DEVIATION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Big Data realm, computing the mean and the standard deviation is often a waste of time. </a:t>
            </a:r>
          </a:p>
          <a:p>
            <a:r>
              <a:rPr lang="en-US" dirty="0" smtClean="0"/>
              <a:t>Big Data is seldom distributed as a normal curve. The mean and standard deviation have limited value outside of normal distributions. The reason for the non-normality of Big Data is that Big Data is observational, not experimental.</a:t>
            </a:r>
            <a:endParaRPr lang="en-US" dirty="0"/>
          </a:p>
        </p:txBody>
      </p:sp>
    </p:spTree>
    <p:extLst>
      <p:ext uri="{BB962C8B-B14F-4D97-AF65-F5344CB8AC3E}">
        <p14:creationId xmlns:p14="http://schemas.microsoft.com/office/powerpoint/2010/main" val="331425894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AND STANDARD DEVIATION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Big Data distributions are sometimes multimodal, with several peaks and troughs.</a:t>
            </a:r>
          </a:p>
          <a:p>
            <a:r>
              <a:rPr lang="en-US" dirty="0" smtClean="0"/>
              <a:t>Multimodality always says something about the data under study. It tells us that the population is somehow </a:t>
            </a:r>
            <a:r>
              <a:rPr lang="en-US" dirty="0" err="1" smtClean="0"/>
              <a:t>nonhomogeneous</a:t>
            </a:r>
            <a:r>
              <a:rPr lang="en-US" dirty="0" smtClean="0"/>
              <a:t>. </a:t>
            </a:r>
          </a:p>
          <a:p>
            <a:r>
              <a:rPr lang="en-US" dirty="0" smtClean="0"/>
              <a:t>Hodgkin lymphoma is an example of a cancer with a bimodal age distribution. There is a peak in occurrences at a young age, and another peak of occurrences at a more advanced age. </a:t>
            </a:r>
          </a:p>
          <a:p>
            <a:r>
              <a:rPr lang="en-US" dirty="0" smtClean="0"/>
              <a:t>This two-peak phenomenon can be found whenever Hodgkin lymphoma is studied in large populations.</a:t>
            </a:r>
            <a:endParaRPr lang="en-US" dirty="0"/>
          </a:p>
        </p:txBody>
      </p:sp>
    </p:spTree>
    <p:extLst>
      <p:ext uri="{BB962C8B-B14F-4D97-AF65-F5344CB8AC3E}">
        <p14:creationId xmlns:p14="http://schemas.microsoft.com/office/powerpoint/2010/main" val="99238146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AND STANDARD DEVIATION</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2057400" y="1208714"/>
            <a:ext cx="4800600" cy="5254342"/>
          </a:xfrm>
          <a:prstGeom prst="rect">
            <a:avLst/>
          </a:prstGeom>
          <a:noFill/>
          <a:ln w="9525">
            <a:noFill/>
            <a:miter lim="800000"/>
            <a:headEnd/>
            <a:tailEnd/>
          </a:ln>
        </p:spPr>
      </p:pic>
    </p:spTree>
    <p:extLst>
      <p:ext uri="{BB962C8B-B14F-4D97-AF65-F5344CB8AC3E}">
        <p14:creationId xmlns:p14="http://schemas.microsoft.com/office/powerpoint/2010/main" val="1658691174"/>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WATCHING DATA TRENDS WITH GOOGLE NGRAMS</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117329" y="1393851"/>
            <a:ext cx="8821031" cy="5235549"/>
          </a:xfrm>
          <a:prstGeom prst="rect">
            <a:avLst/>
          </a:prstGeom>
          <a:noFill/>
          <a:ln w="9525">
            <a:noFill/>
            <a:miter lim="800000"/>
            <a:headEnd/>
            <a:tailEnd/>
          </a:ln>
        </p:spPr>
      </p:pic>
    </p:spTree>
    <p:extLst>
      <p:ext uri="{BB962C8B-B14F-4D97-AF65-F5344CB8AC3E}">
        <p14:creationId xmlns:p14="http://schemas.microsoft.com/office/powerpoint/2010/main" val="118211796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WATCHING DATA TRENDS WITH GOOGLE NGRAMS</a:t>
            </a:r>
            <a:endParaRPr lang="en-US" dirty="0"/>
          </a:p>
        </p:txBody>
      </p:sp>
      <p:sp>
        <p:nvSpPr>
          <p:cNvPr id="4" name="Content Placeholder 3"/>
          <p:cNvSpPr>
            <a:spLocks noGrp="1"/>
          </p:cNvSpPr>
          <p:nvPr>
            <p:ph idx="1"/>
          </p:nvPr>
        </p:nvSpPr>
        <p:spPr/>
        <p:txBody>
          <a:bodyPr/>
          <a:lstStyle/>
          <a:p>
            <a:r>
              <a:rPr lang="en-US" dirty="0" smtClean="0"/>
              <a:t>We see that the term “yellow fever” (a mosquito-transmitted hepatitis) appeared in the literature beginning about 1800 (shortly after an outbreak in Philadelphia), with several subsequent peaks (around 1915 and 1945). </a:t>
            </a:r>
            <a:endParaRPr lang="en-US" dirty="0"/>
          </a:p>
        </p:txBody>
      </p:sp>
    </p:spTree>
    <p:extLst>
      <p:ext uri="{BB962C8B-B14F-4D97-AF65-F5344CB8AC3E}">
        <p14:creationId xmlns:p14="http://schemas.microsoft.com/office/powerpoint/2010/main" val="53689146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WATCHING DATA TRENDS WITH GOOGLE NGRAMS</a:t>
            </a:r>
            <a:endParaRPr lang="en-US" dirty="0"/>
          </a:p>
        </p:txBody>
      </p:sp>
      <p:sp>
        <p:nvSpPr>
          <p:cNvPr id="4" name="Content Placeholder 3"/>
          <p:cNvSpPr>
            <a:spLocks noGrp="1"/>
          </p:cNvSpPr>
          <p:nvPr>
            <p:ph idx="1"/>
          </p:nvPr>
        </p:nvSpPr>
        <p:spPr/>
        <p:txBody>
          <a:bodyPr>
            <a:normAutofit fontScale="85000" lnSpcReduction="10000"/>
          </a:bodyPr>
          <a:lstStyle/>
          <a:p>
            <a:r>
              <a:rPr lang="en-US" dirty="0" smtClean="0"/>
              <a:t>The dates of the peaks correspond roughly to outbreaks of yellow fever in Philadelphia (epidemic of 1793), New Orleans (epidemic of 1853), with U.S. construction efforts in the Panama Canal (1904–1914), and World War II Pacific outbreaks (about 1942). </a:t>
            </a:r>
          </a:p>
          <a:p>
            <a:r>
              <a:rPr lang="en-US" dirty="0" smtClean="0"/>
              <a:t>Following the 1942 epidemic, an effective vaccine was available, and the incidence of yellow fever, as well as the occurrences of the “yellow fever” 2-gram, dropped precipitously. In this case, a simple review of </a:t>
            </a:r>
            <a:r>
              <a:rPr lang="en-US" dirty="0" err="1" smtClean="0"/>
              <a:t>ngram</a:t>
            </a:r>
            <a:r>
              <a:rPr lang="en-US" dirty="0" smtClean="0"/>
              <a:t> frequencies provides an accurate chart of historic yellow fever outbreaks.</a:t>
            </a:r>
            <a:endParaRPr lang="en-US" dirty="0"/>
          </a:p>
        </p:txBody>
      </p:sp>
    </p:spTree>
    <p:extLst>
      <p:ext uri="{BB962C8B-B14F-4D97-AF65-F5344CB8AC3E}">
        <p14:creationId xmlns:p14="http://schemas.microsoft.com/office/powerpoint/2010/main" val="102954996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ESTIMATING MOVIE PREFERENCES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9023793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ESTIMATING MOVIE PREFERENCES</a:t>
            </a:r>
            <a:endParaRPr lang="en-US" dirty="0"/>
          </a:p>
        </p:txBody>
      </p:sp>
      <p:sp>
        <p:nvSpPr>
          <p:cNvPr id="3" name="Content Placeholder 2"/>
          <p:cNvSpPr>
            <a:spLocks noGrp="1"/>
          </p:cNvSpPr>
          <p:nvPr>
            <p:ph idx="1"/>
          </p:nvPr>
        </p:nvSpPr>
        <p:spPr/>
        <p:txBody>
          <a:bodyPr/>
          <a:lstStyle/>
          <a:p>
            <a:r>
              <a:rPr lang="en-US" dirty="0" smtClean="0"/>
              <a:t>Imagine you have all the preference data for every user of a large movie subscriber service, such as Netflix. You want to develop a system whereby the preference of any subscriber, for any movie, can be predicted.</a:t>
            </a:r>
            <a:endParaRPr lang="en-US" dirty="0"/>
          </a:p>
        </p:txBody>
      </p:sp>
    </p:spTree>
    <p:extLst>
      <p:ext uri="{BB962C8B-B14F-4D97-AF65-F5344CB8AC3E}">
        <p14:creationId xmlns:p14="http://schemas.microsoft.com/office/powerpoint/2010/main" val="4691838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ESTIMATING MOVIE PREFERENCES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Ignore your data and use experts.</a:t>
            </a:r>
          </a:p>
          <a:p>
            <a:r>
              <a:rPr lang="en-US" dirty="0" smtClean="0"/>
              <a:t>2. Use all of your data, as it comes in, to produce an average subscriber score.</a:t>
            </a:r>
          </a:p>
          <a:p>
            <a:r>
              <a:rPr lang="en-US" dirty="0" smtClean="0"/>
              <a:t>3. Lump people into preference groups based on shared favorites. </a:t>
            </a:r>
          </a:p>
          <a:p>
            <a:r>
              <a:rPr lang="en-US" dirty="0" smtClean="0"/>
              <a:t>If Ann’s personal list of top-favored movies is the same as Fred’s top-favored list, then it’s likely that their preferences will coincide. For movies that Ann has seen but Fred has not, use Ann’s score as a predictor.</a:t>
            </a:r>
            <a:endParaRPr lang="en-US" dirty="0"/>
          </a:p>
        </p:txBody>
      </p:sp>
    </p:spTree>
    <p:extLst>
      <p:ext uri="{BB962C8B-B14F-4D97-AF65-F5344CB8AC3E}">
        <p14:creationId xmlns:p14="http://schemas.microsoft.com/office/powerpoint/2010/main" val="325339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a:bodyPr>
          <a:lstStyle/>
          <a:p>
            <a:r>
              <a:rPr lang="en-US" dirty="0" smtClean="0"/>
              <a:t>It sounds simple! But wait a second, is it?</a:t>
            </a:r>
            <a:endParaRPr lang="en-US" dirty="0"/>
          </a:p>
        </p:txBody>
      </p:sp>
    </p:spTree>
    <p:extLst>
      <p:ext uri="{BB962C8B-B14F-4D97-AF65-F5344CB8AC3E}">
        <p14:creationId xmlns:p14="http://schemas.microsoft.com/office/powerpoint/2010/main" val="11923200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ESTIMATING MOVIE PREFERENCES</a:t>
            </a:r>
            <a:endParaRPr lang="en-US" dirty="0"/>
          </a:p>
        </p:txBody>
      </p:sp>
      <p:sp>
        <p:nvSpPr>
          <p:cNvPr id="3" name="Content Placeholder 2"/>
          <p:cNvSpPr>
            <a:spLocks noGrp="1"/>
          </p:cNvSpPr>
          <p:nvPr>
            <p:ph idx="1"/>
          </p:nvPr>
        </p:nvSpPr>
        <p:spPr/>
        <p:txBody>
          <a:bodyPr/>
          <a:lstStyle/>
          <a:p>
            <a:r>
              <a:rPr lang="en-US" dirty="0" smtClean="0"/>
              <a:t>In a large data set, find an individual’s top 10 movie choices and add the individual to a group of individuals who share the same top 10 list. </a:t>
            </a:r>
          </a:p>
          <a:p>
            <a:r>
              <a:rPr lang="en-US" dirty="0" smtClean="0"/>
              <a:t>Use the average score for members of the group, for any particular movie, as that movie’s predictor for each of the members of the group.</a:t>
            </a:r>
            <a:endParaRPr lang="en-US" dirty="0"/>
          </a:p>
        </p:txBody>
      </p:sp>
    </p:spTree>
    <p:extLst>
      <p:ext uri="{BB962C8B-B14F-4D97-AF65-F5344CB8AC3E}">
        <p14:creationId xmlns:p14="http://schemas.microsoft.com/office/powerpoint/2010/main" val="1820544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4554</Words>
  <Application>Microsoft Macintosh PowerPoint</Application>
  <PresentationFormat>On-screen Show (4:3)</PresentationFormat>
  <Paragraphs>266</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Big data in life sciences</vt:lpstr>
      <vt:lpstr>1. Providing Structure to Unstructured Data</vt:lpstr>
      <vt:lpstr>1. Providing Structure to Unstructured Data</vt:lpstr>
      <vt:lpstr>1. Providing Structure to Unstructured Data</vt:lpstr>
      <vt:lpstr>1. Providing Structure to Unstructured Data</vt:lpstr>
      <vt:lpstr>PowerPoint Presentation</vt:lpstr>
      <vt:lpstr>MACHINE TRANSLATION</vt:lpstr>
      <vt:lpstr>MACHINE TRANSLATION</vt:lpstr>
      <vt:lpstr>MACHINE TRANSLATION</vt:lpstr>
      <vt:lpstr>MACHINE TRANSLATION</vt:lpstr>
      <vt:lpstr>MACHINE TRANSLATION</vt:lpstr>
      <vt:lpstr>MACHINE TRANSLATION</vt:lpstr>
      <vt:lpstr>MACHINE TRANSLATION</vt:lpstr>
      <vt:lpstr>INDEXING</vt:lpstr>
      <vt:lpstr>PowerPoint Presentation</vt:lpstr>
      <vt:lpstr>Who is this guy?</vt:lpstr>
      <vt:lpstr>PowerPoint Presentation</vt:lpstr>
      <vt:lpstr>2. Identification, Deidentification, and Reidentification</vt:lpstr>
      <vt:lpstr>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OF AN IDENTIFIER SYSTEM</vt:lpstr>
      <vt:lpstr>Before we answer that question, what is the difference between human and human being?</vt:lpstr>
      <vt:lpstr>Before we answer that question, what is the difference between human and human being?</vt:lpstr>
      <vt:lpstr>Why are we so interested in human beings?</vt:lpstr>
      <vt:lpstr>Why are we so interested in human beings?</vt:lpstr>
      <vt:lpstr>PowerPoint Presentation</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The properties of a good identifier system are the following:</vt:lpstr>
      <vt:lpstr>Some organizations that issue identifiers are:</vt:lpstr>
      <vt:lpstr>DEIDENTIFICATION</vt:lpstr>
      <vt:lpstr>DEIDENTIFICATION</vt:lpstr>
      <vt:lpstr>DEIDENTIFICATION</vt:lpstr>
      <vt:lpstr>A dual identification/deidentification system</vt:lpstr>
      <vt:lpstr>A dual identification/deidentification system</vt:lpstr>
      <vt:lpstr>PowerPoint Presentation</vt:lpstr>
      <vt:lpstr>Deindentification Algorithm</vt:lpstr>
      <vt:lpstr>Deindentification Algorithm</vt:lpstr>
      <vt:lpstr>Deindentification Algorithm</vt:lpstr>
      <vt:lpstr>PowerPoint Presentation</vt:lpstr>
      <vt:lpstr>Knowledge discovery Data Mining Statistical Modeling </vt:lpstr>
      <vt:lpstr>Simple but Powerful Big Data Techniques</vt:lpstr>
      <vt:lpstr>Simple but Powerful Big Data Techniques</vt:lpstr>
      <vt:lpstr>Simple but Powerful Big Data Techniques</vt:lpstr>
      <vt:lpstr>Simple but Powerful Big Data Techniques</vt:lpstr>
      <vt:lpstr>Simple but Powerful Big Data Techniques</vt:lpstr>
      <vt:lpstr>Simple but Powerful Big Data Techniques</vt:lpstr>
      <vt:lpstr>Simple but Powerful Big Data Techniques</vt:lpstr>
      <vt:lpstr>DATA RANGE</vt:lpstr>
      <vt:lpstr>DATA RANGE</vt:lpstr>
      <vt:lpstr>Age of the universe</vt:lpstr>
      <vt:lpstr>Age of the universe</vt:lpstr>
      <vt:lpstr>The Human Journey: Migration Routes</vt:lpstr>
      <vt:lpstr>PowerPoint Presentation</vt:lpstr>
      <vt:lpstr>PowerPoint Presentation</vt:lpstr>
      <vt:lpstr>DENOMINATOR</vt:lpstr>
      <vt:lpstr>DENOMINATOR</vt:lpstr>
      <vt:lpstr>DENOMINATOR</vt:lpstr>
      <vt:lpstr>FREQUENCY DISTRIBUTIONS</vt:lpstr>
      <vt:lpstr>ZIPF DISTRIBUTION</vt:lpstr>
      <vt:lpstr>ZIPF DISTRIBUTION</vt:lpstr>
      <vt:lpstr>PowerPoint Presentation</vt:lpstr>
      <vt:lpstr>Let us look at this same list with the “stop” words removed: </vt:lpstr>
      <vt:lpstr>What kind of text could have produced this list?</vt:lpstr>
      <vt:lpstr>What kind of text could have produced this list?</vt:lpstr>
      <vt:lpstr>MEAN AND STANDARD DEVIATION</vt:lpstr>
      <vt:lpstr>MEAN AND STANDARD DEVIATION</vt:lpstr>
      <vt:lpstr>MEAN AND STANDARD DEVIATION</vt:lpstr>
      <vt:lpstr>WATCHING DATA TRENDS WITH GOOGLE NGRAMS</vt:lpstr>
      <vt:lpstr>WATCHING DATA TRENDS WITH GOOGLE NGRAMS</vt:lpstr>
      <vt:lpstr>WATCHING DATA TRENDS WITH GOOGLE NGRAMS</vt:lpstr>
      <vt:lpstr>USE CASE: ESTIMATING MOVIE PREFERENCES</vt:lpstr>
      <vt:lpstr>USE CASE: ESTIMATING MOVIE PREFERENCES</vt:lpstr>
      <vt:lpstr>USE CASE: ESTIMATING MOVIE PREFERENCES</vt:lpstr>
      <vt:lpstr>USE CASE: ESTIMATING MOVIE PREFERENCES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life sciences</dc:title>
  <dc:creator>snradmin</dc:creator>
  <cp:lastModifiedBy>snradmin</cp:lastModifiedBy>
  <cp:revision>1</cp:revision>
  <dcterms:created xsi:type="dcterms:W3CDTF">2015-06-10T06:38:40Z</dcterms:created>
  <dcterms:modified xsi:type="dcterms:W3CDTF">2015-06-10T06:39:21Z</dcterms:modified>
</cp:coreProperties>
</file>