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6.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0.bin" ContentType="application/vnd.openxmlformats-officedocument.oleObject"/>
  <Override PartName="/ppt/notesSlides/notesSlide9.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10.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8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8.wmf"/><Relationship Id="rId4" Type="http://schemas.openxmlformats.org/officeDocument/2006/relationships/image" Target="../media/image39.wmf"/><Relationship Id="rId1" Type="http://schemas.openxmlformats.org/officeDocument/2006/relationships/image" Target="../media/image36.wmf"/><Relationship Id="rId2"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wmf"/><Relationship Id="rId3"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7EA45-49D9-A44F-A8B8-8C9DF63C0633}" type="datetimeFigureOut">
              <a:rPr lang="en-US" smtClean="0"/>
              <a:t>6/18/15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628F3-CFD5-694C-BABF-59059A2D71C5}" type="slidenum">
              <a:rPr lang="en-US" smtClean="0"/>
              <a:t>‹#›</a:t>
            </a:fld>
            <a:endParaRPr lang="en-US"/>
          </a:p>
        </p:txBody>
      </p:sp>
    </p:spTree>
    <p:extLst>
      <p:ext uri="{BB962C8B-B14F-4D97-AF65-F5344CB8AC3E}">
        <p14:creationId xmlns:p14="http://schemas.microsoft.com/office/powerpoint/2010/main" val="1975343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EB2F4FBA-21E3-4B93-9B57-B02115C284C3}" type="slidenum">
              <a:rPr lang="en-US" sz="1000">
                <a:solidFill>
                  <a:schemeClr val="tx1"/>
                </a:solidFill>
                <a:latin typeface="Times New Roman" charset="0"/>
              </a:rPr>
              <a:pPr/>
              <a:t>48</a:t>
            </a:fld>
            <a:endParaRPr lang="en-US" sz="1000">
              <a:solidFill>
                <a:schemeClr val="tx1"/>
              </a:solidFill>
              <a:latin typeface="Times New Roman" charset="0"/>
            </a:endParaRPr>
          </a:p>
        </p:txBody>
      </p:sp>
      <p:sp>
        <p:nvSpPr>
          <p:cNvPr id="105475" name="Rectangle 2"/>
          <p:cNvSpPr>
            <a:spLocks noGrp="1" noRot="1" noChangeAspect="1" noChangeArrowheads="1" noTextEdit="1"/>
          </p:cNvSpPr>
          <p:nvPr>
            <p:ph type="sldImg"/>
          </p:nvPr>
        </p:nvSpPr>
        <p:spPr>
          <a:ln cap="flat"/>
        </p:spPr>
      </p:sp>
      <p:sp>
        <p:nvSpPr>
          <p:cNvPr id="1054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p:spPr>
        <p:txBody>
          <a:bodyPr/>
          <a:lstStyle/>
          <a:p>
            <a:endParaRPr lang="en-US" smtClean="0"/>
          </a:p>
        </p:txBody>
      </p:sp>
      <p:sp>
        <p:nvSpPr>
          <p:cNvPr id="151556"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A69FA516-4BC8-4977-A69D-D81DDBC0FA80}" type="slidenum">
              <a:rPr lang="en-US" sz="1000">
                <a:solidFill>
                  <a:schemeClr val="tx1"/>
                </a:solidFill>
                <a:latin typeface="Times New Roman" charset="0"/>
              </a:rPr>
              <a:pPr/>
              <a:t>57</a:t>
            </a:fld>
            <a:endParaRPr lang="en-US" sz="1000">
              <a:solidFill>
                <a:schemeClr val="tx1"/>
              </a:solidFill>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p:spPr>
        <p:txBody>
          <a:bodyPr/>
          <a:lstStyle/>
          <a:p>
            <a:endParaRPr lang="en-US" smtClean="0"/>
          </a:p>
        </p:txBody>
      </p:sp>
      <p:sp>
        <p:nvSpPr>
          <p:cNvPr id="152580"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8D04D5C4-5921-44C3-9E6E-BC1A26E70791}" type="slidenum">
              <a:rPr lang="en-US" sz="1000">
                <a:solidFill>
                  <a:schemeClr val="tx1"/>
                </a:solidFill>
                <a:latin typeface="Times New Roman" charset="0"/>
              </a:rPr>
              <a:pPr/>
              <a:t>58</a:t>
            </a:fld>
            <a:endParaRPr lang="en-US" sz="1000">
              <a:solidFill>
                <a:schemeClr val="tx1"/>
              </a:solidFill>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p:spPr>
        <p:txBody>
          <a:bodyPr/>
          <a:lstStyle/>
          <a:p>
            <a:endParaRPr lang="en-US" smtClean="0"/>
          </a:p>
        </p:txBody>
      </p:sp>
      <p:sp>
        <p:nvSpPr>
          <p:cNvPr id="113668"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9C961E57-F0FC-43B1-B56B-1F8A41DB5E49}" type="slidenum">
              <a:rPr lang="en-US" sz="1000">
                <a:solidFill>
                  <a:schemeClr val="tx1"/>
                </a:solidFill>
                <a:latin typeface="Times New Roman" charset="0"/>
              </a:rPr>
              <a:pPr/>
              <a:t>49</a:t>
            </a:fld>
            <a:endParaRPr lang="en-US" sz="1000">
              <a:solidFill>
                <a:schemeClr val="tx1"/>
              </a:solidFill>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p:spPr>
        <p:txBody>
          <a:bodyPr/>
          <a:lstStyle/>
          <a:p>
            <a:endParaRPr lang="en-US" smtClean="0"/>
          </a:p>
        </p:txBody>
      </p:sp>
      <p:sp>
        <p:nvSpPr>
          <p:cNvPr id="144388"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F2C6C204-950B-4459-B8BF-5333CDE7C6C5}" type="slidenum">
              <a:rPr lang="en-US" sz="1000">
                <a:solidFill>
                  <a:schemeClr val="tx1"/>
                </a:solidFill>
                <a:latin typeface="Times New Roman" charset="0"/>
              </a:rPr>
              <a:pPr/>
              <a:t>50</a:t>
            </a:fld>
            <a:endParaRPr lang="en-US" sz="1000">
              <a:solidFill>
                <a:schemeClr val="tx1"/>
              </a:solidFill>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p:spPr>
        <p:txBody>
          <a:bodyPr/>
          <a:lstStyle/>
          <a:p>
            <a:endParaRPr lang="en-US" smtClean="0"/>
          </a:p>
        </p:txBody>
      </p:sp>
      <p:sp>
        <p:nvSpPr>
          <p:cNvPr id="142340"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40650E69-DDC6-4FD1-9144-2AC614DD73FB}" type="slidenum">
              <a:rPr lang="en-US" sz="1000">
                <a:solidFill>
                  <a:schemeClr val="tx1"/>
                </a:solidFill>
                <a:latin typeface="Times New Roman" charset="0"/>
              </a:rPr>
              <a:pPr/>
              <a:t>51</a:t>
            </a:fld>
            <a:endParaRPr lang="en-US" sz="1000">
              <a:solidFill>
                <a:schemeClr val="tx1"/>
              </a:solidFill>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p:spPr>
        <p:txBody>
          <a:bodyPr/>
          <a:lstStyle/>
          <a:p>
            <a:endParaRPr lang="en-US" smtClean="0"/>
          </a:p>
        </p:txBody>
      </p:sp>
      <p:sp>
        <p:nvSpPr>
          <p:cNvPr id="146436"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2A0BCB0E-C3EE-4798-AA0E-C60F84F85464}" type="slidenum">
              <a:rPr lang="en-US" sz="1000">
                <a:solidFill>
                  <a:schemeClr val="tx1"/>
                </a:solidFill>
                <a:latin typeface="Times New Roman" charset="0"/>
              </a:rPr>
              <a:pPr/>
              <a:t>52</a:t>
            </a:fld>
            <a:endParaRPr lang="en-US" sz="1000">
              <a:solidFill>
                <a:schemeClr val="tx1"/>
              </a:solidFill>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p:spPr>
        <p:txBody>
          <a:bodyPr/>
          <a:lstStyle/>
          <a:p>
            <a:endParaRPr lang="en-US" smtClean="0"/>
          </a:p>
        </p:txBody>
      </p:sp>
      <p:sp>
        <p:nvSpPr>
          <p:cNvPr id="147460"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E6A9D95E-4C91-453A-90C2-E363B0808348}" type="slidenum">
              <a:rPr lang="en-US" sz="1000">
                <a:solidFill>
                  <a:schemeClr val="tx1"/>
                </a:solidFill>
                <a:latin typeface="Times New Roman" charset="0"/>
              </a:rPr>
              <a:pPr/>
              <a:t>53</a:t>
            </a:fld>
            <a:endParaRPr lang="en-US" sz="1000">
              <a:solidFill>
                <a:schemeClr val="tx1"/>
              </a:solidFill>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p:spPr>
        <p:txBody>
          <a:bodyPr/>
          <a:lstStyle/>
          <a:p>
            <a:endParaRPr lang="en-US" smtClean="0"/>
          </a:p>
        </p:txBody>
      </p:sp>
      <p:sp>
        <p:nvSpPr>
          <p:cNvPr id="148484"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A020D117-2CB8-4381-8C04-C1B391FC823B}" type="slidenum">
              <a:rPr lang="en-US" sz="1000">
                <a:solidFill>
                  <a:schemeClr val="tx1"/>
                </a:solidFill>
                <a:latin typeface="Times New Roman" charset="0"/>
              </a:rPr>
              <a:pPr/>
              <a:t>54</a:t>
            </a:fld>
            <a:endParaRPr lang="en-US" sz="1000">
              <a:solidFill>
                <a:schemeClr val="tx1"/>
              </a:solidFill>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p:spPr>
        <p:txBody>
          <a:bodyPr/>
          <a:lstStyle/>
          <a:p>
            <a:endParaRPr lang="en-US" smtClean="0"/>
          </a:p>
        </p:txBody>
      </p:sp>
      <p:sp>
        <p:nvSpPr>
          <p:cNvPr id="149508"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0D9DC8E5-B354-4B6C-98A5-0867945B45EC}" type="slidenum">
              <a:rPr lang="en-US" sz="1000">
                <a:solidFill>
                  <a:schemeClr val="tx1"/>
                </a:solidFill>
                <a:latin typeface="Times New Roman" charset="0"/>
              </a:rPr>
              <a:pPr/>
              <a:t>55</a:t>
            </a:fld>
            <a:endParaRPr lang="en-US" sz="1000">
              <a:solidFill>
                <a:schemeClr val="tx1"/>
              </a:solidFill>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p:spPr>
        <p:txBody>
          <a:bodyPr/>
          <a:lstStyle/>
          <a:p>
            <a:endParaRPr lang="en-US" smtClean="0"/>
          </a:p>
        </p:txBody>
      </p:sp>
      <p:sp>
        <p:nvSpPr>
          <p:cNvPr id="150532"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5817F755-8A4A-4208-A566-1B9B5862DFE7}" type="slidenum">
              <a:rPr lang="en-US" sz="1000">
                <a:solidFill>
                  <a:schemeClr val="tx1"/>
                </a:solidFill>
                <a:latin typeface="Times New Roman" charset="0"/>
              </a:rPr>
              <a:pPr/>
              <a:t>56</a:t>
            </a:fld>
            <a:endParaRPr lang="en-US" sz="1000">
              <a:solidFill>
                <a:schemeClr val="tx1"/>
              </a:solidFill>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39B12-55EE-2447-B2B0-D9594617436F}"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198062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39B12-55EE-2447-B2B0-D9594617436F}"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191375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39B12-55EE-2447-B2B0-D9594617436F}"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126637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39B12-55EE-2447-B2B0-D9594617436F}"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87173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39B12-55EE-2447-B2B0-D9594617436F}"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392344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39B12-55EE-2447-B2B0-D9594617436F}" type="datetimeFigureOut">
              <a:rPr lang="en-US" smtClean="0"/>
              <a:t>6/18/15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405599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39B12-55EE-2447-B2B0-D9594617436F}" type="datetimeFigureOut">
              <a:rPr lang="en-US" smtClean="0"/>
              <a:t>6/18/15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162192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939B12-55EE-2447-B2B0-D9594617436F}" type="datetimeFigureOut">
              <a:rPr lang="en-US" smtClean="0"/>
              <a:t>6/18/15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89449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39B12-55EE-2447-B2B0-D9594617436F}" type="datetimeFigureOut">
              <a:rPr lang="en-US" smtClean="0"/>
              <a:t>6/18/15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412982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39B12-55EE-2447-B2B0-D9594617436F}" type="datetimeFigureOut">
              <a:rPr lang="en-US" smtClean="0"/>
              <a:t>6/18/15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1217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39B12-55EE-2447-B2B0-D9594617436F}" type="datetimeFigureOut">
              <a:rPr lang="en-US" smtClean="0"/>
              <a:t>6/18/15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BEEC5-381F-FC42-9D04-891DCB5833F1}" type="slidenum">
              <a:rPr lang="en-US" smtClean="0"/>
              <a:t>‹#›</a:t>
            </a:fld>
            <a:endParaRPr lang="en-US"/>
          </a:p>
        </p:txBody>
      </p:sp>
    </p:spTree>
    <p:extLst>
      <p:ext uri="{BB962C8B-B14F-4D97-AF65-F5344CB8AC3E}">
        <p14:creationId xmlns:p14="http://schemas.microsoft.com/office/powerpoint/2010/main" val="2722124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39B12-55EE-2447-B2B0-D9594617436F}" type="datetimeFigureOut">
              <a:rPr lang="en-US" smtClean="0"/>
              <a:t>6/18/15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BEEC5-381F-FC42-9D04-891DCB5833F1}" type="slidenum">
              <a:rPr lang="en-US" smtClean="0"/>
              <a:t>‹#›</a:t>
            </a:fld>
            <a:endParaRPr lang="en-US"/>
          </a:p>
        </p:txBody>
      </p:sp>
    </p:spTree>
    <p:extLst>
      <p:ext uri="{BB962C8B-B14F-4D97-AF65-F5344CB8AC3E}">
        <p14:creationId xmlns:p14="http://schemas.microsoft.com/office/powerpoint/2010/main" val="2395375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wmf"/><Relationship Id="rId4" Type="http://schemas.openxmlformats.org/officeDocument/2006/relationships/image" Target="../media/image33.wmf"/><Relationship Id="rId5" Type="http://schemas.openxmlformats.org/officeDocument/2006/relationships/image" Target="../media/image34.wmf"/><Relationship Id="rId6" Type="http://schemas.openxmlformats.org/officeDocument/2006/relationships/image" Target="../media/image35.w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6.wmf"/><Relationship Id="rId6" Type="http://schemas.openxmlformats.org/officeDocument/2006/relationships/oleObject" Target="../embeddings/oleObject2.bin"/><Relationship Id="rId7" Type="http://schemas.openxmlformats.org/officeDocument/2006/relationships/image" Target="../media/image37.wmf"/><Relationship Id="rId8" Type="http://schemas.openxmlformats.org/officeDocument/2006/relationships/oleObject" Target="../embeddings/oleObject3.bin"/><Relationship Id="rId9" Type="http://schemas.openxmlformats.org/officeDocument/2006/relationships/image" Target="../media/image38.wmf"/><Relationship Id="rId10" Type="http://schemas.openxmlformats.org/officeDocument/2006/relationships/oleObject" Target="../embeddings/oleObject4.bin"/><Relationship Id="rId11" Type="http://schemas.openxmlformats.org/officeDocument/2006/relationships/image" Target="../media/image39.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40.wmf"/><Relationship Id="rId6" Type="http://schemas.openxmlformats.org/officeDocument/2006/relationships/oleObject" Target="../embeddings/oleObject6.bin"/><Relationship Id="rId7" Type="http://schemas.openxmlformats.org/officeDocument/2006/relationships/image" Target="../media/image41.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7.bin"/><Relationship Id="rId5" Type="http://schemas.openxmlformats.org/officeDocument/2006/relationships/image" Target="../media/image42.wmf"/><Relationship Id="rId6" Type="http://schemas.openxmlformats.org/officeDocument/2006/relationships/oleObject" Target="../embeddings/oleObject8.bin"/><Relationship Id="rId7" Type="http://schemas.openxmlformats.org/officeDocument/2006/relationships/image" Target="../media/image43.wmf"/><Relationship Id="rId8" Type="http://schemas.openxmlformats.org/officeDocument/2006/relationships/oleObject" Target="../embeddings/oleObject9.bin"/><Relationship Id="rId9" Type="http://schemas.openxmlformats.org/officeDocument/2006/relationships/image" Target="../media/image44.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0.bin"/><Relationship Id="rId5" Type="http://schemas.openxmlformats.org/officeDocument/2006/relationships/image" Target="../media/image45.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1.bin"/><Relationship Id="rId5" Type="http://schemas.openxmlformats.org/officeDocument/2006/relationships/image" Target="../media/image45.wmf"/><Relationship Id="rId6" Type="http://schemas.openxmlformats.org/officeDocument/2006/relationships/oleObject" Target="../embeddings/oleObject12.bin"/><Relationship Id="rId7" Type="http://schemas.openxmlformats.org/officeDocument/2006/relationships/image" Target="../media/image46.wmf"/><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3.bin"/><Relationship Id="rId5" Type="http://schemas.openxmlformats.org/officeDocument/2006/relationships/image" Target="../media/image45.wmf"/><Relationship Id="rId6" Type="http://schemas.openxmlformats.org/officeDocument/2006/relationships/oleObject" Target="../embeddings/oleObject14.bin"/><Relationship Id="rId7" Type="http://schemas.openxmlformats.org/officeDocument/2006/relationships/image" Target="../media/image47.w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 Analysis</a:t>
            </a:r>
            <a:endParaRPr lang="en-US" dirty="0"/>
          </a:p>
        </p:txBody>
      </p:sp>
      <p:sp>
        <p:nvSpPr>
          <p:cNvPr id="3" name="Content Placeholder 2"/>
          <p:cNvSpPr>
            <a:spLocks noGrp="1"/>
          </p:cNvSpPr>
          <p:nvPr>
            <p:ph idx="1"/>
          </p:nvPr>
        </p:nvSpPr>
        <p:spPr/>
        <p:txBody>
          <a:bodyPr/>
          <a:lstStyle/>
          <a:p>
            <a:r>
              <a:rPr lang="en-US" dirty="0" smtClean="0"/>
              <a:t>Analysis in the Big Data realm is fundamentally different from analysis for small data.</a:t>
            </a:r>
            <a:endParaRPr lang="en-US" dirty="0"/>
          </a:p>
        </p:txBody>
      </p:sp>
    </p:spTree>
    <p:extLst>
      <p:ext uri="{BB962C8B-B14F-4D97-AF65-F5344CB8AC3E}">
        <p14:creationId xmlns:p14="http://schemas.microsoft.com/office/powerpoint/2010/main" val="156958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k-means algorithm</a:t>
            </a:r>
            <a:endParaRPr lang="en-US" dirty="0"/>
          </a:p>
        </p:txBody>
      </p:sp>
      <p:sp>
        <p:nvSpPr>
          <p:cNvPr id="3" name="Content Placeholder 2"/>
          <p:cNvSpPr>
            <a:spLocks noGrp="1"/>
          </p:cNvSpPr>
          <p:nvPr>
            <p:ph idx="1"/>
          </p:nvPr>
        </p:nvSpPr>
        <p:spPr/>
        <p:txBody>
          <a:bodyPr>
            <a:noAutofit/>
          </a:bodyPr>
          <a:lstStyle/>
          <a:p>
            <a:pPr>
              <a:buNone/>
            </a:pPr>
            <a:r>
              <a:rPr lang="en-US" sz="2800" dirty="0" smtClean="0"/>
              <a:t>5. Steps 2, 3, and 4 are repeated, using the k </a:t>
            </a:r>
            <a:r>
              <a:rPr lang="en-US" sz="2800" dirty="0" err="1" smtClean="0"/>
              <a:t>centroid</a:t>
            </a:r>
            <a:r>
              <a:rPr lang="en-US" sz="2800" dirty="0" smtClean="0"/>
              <a:t> foci as the points for which all distances are computed.</a:t>
            </a:r>
          </a:p>
          <a:p>
            <a:pPr>
              <a:buNone/>
            </a:pPr>
            <a:r>
              <a:rPr lang="en-US" sz="2800" dirty="0" smtClean="0"/>
              <a:t>6. Step 5 is repeated until the k </a:t>
            </a:r>
            <a:r>
              <a:rPr lang="en-US" sz="2800" dirty="0" err="1" smtClean="0"/>
              <a:t>centroid</a:t>
            </a:r>
            <a:r>
              <a:rPr lang="en-US" sz="2800" dirty="0" smtClean="0"/>
              <a:t> foci converge on a </a:t>
            </a:r>
            <a:r>
              <a:rPr lang="en-US" sz="2800" dirty="0" err="1" smtClean="0"/>
              <a:t>nonchanging</a:t>
            </a:r>
            <a:r>
              <a:rPr lang="en-US" sz="2800" dirty="0" smtClean="0"/>
              <a:t> set of k </a:t>
            </a:r>
            <a:r>
              <a:rPr lang="en-US" sz="2800" dirty="0" err="1" smtClean="0"/>
              <a:t>centroid</a:t>
            </a:r>
            <a:r>
              <a:rPr lang="en-US" sz="2800" dirty="0" smtClean="0"/>
              <a:t> foci (or until the program slows to an interminable crawl).</a:t>
            </a:r>
            <a:endParaRPr lang="en-US" sz="2800" dirty="0"/>
          </a:p>
        </p:txBody>
      </p:sp>
    </p:spTree>
    <p:extLst>
      <p:ext uri="{BB962C8B-B14F-4D97-AF65-F5344CB8AC3E}">
        <p14:creationId xmlns:p14="http://schemas.microsoft.com/office/powerpoint/2010/main" val="204732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to the algorithm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1. The final set of clusters will sometimes depend on the initial, random choice of k data objects. This means that multiple runs of the algorithm may produce different outcomes.</a:t>
            </a:r>
          </a:p>
          <a:p>
            <a:pPr>
              <a:buNone/>
            </a:pPr>
            <a:r>
              <a:rPr lang="en-US" dirty="0" smtClean="0"/>
              <a:t>2. The algorithms are not guaranteed to succeed. Sometimes, the algorithm does not converge to a final, stable set of clusters.</a:t>
            </a:r>
          </a:p>
          <a:p>
            <a:pPr>
              <a:buNone/>
            </a:pPr>
            <a:r>
              <a:rPr lang="en-US" dirty="0" smtClean="0"/>
              <a:t>3. When the dimensionality is very high, distances between data objects (i.e., the square root of the sum of squares of the measured differences between corresponding attributes of two objects) can be ridiculously large and of no practical meaning (Curse of dimensionality). </a:t>
            </a:r>
          </a:p>
          <a:p>
            <a:pPr>
              <a:buNone/>
            </a:pPr>
            <a:r>
              <a:rPr lang="en-US" dirty="0" smtClean="0"/>
              <a:t>4. The clustering algorithm may succeed, producing a set of clusters of similar objects, but the clusters may have no practical value. They may miss important relationships among the objects or might group together objects whose similarities are totally </a:t>
            </a:r>
            <a:r>
              <a:rPr lang="en-US" dirty="0" err="1" smtClean="0"/>
              <a:t>noninformative</a:t>
            </a:r>
            <a:r>
              <a:rPr lang="en-US" dirty="0" smtClean="0"/>
              <a:t>.</a:t>
            </a:r>
            <a:endParaRPr lang="en-US" dirty="0"/>
          </a:p>
        </p:txBody>
      </p:sp>
    </p:spTree>
    <p:extLst>
      <p:ext uri="{BB962C8B-B14F-4D97-AF65-F5344CB8AC3E}">
        <p14:creationId xmlns:p14="http://schemas.microsoft.com/office/powerpoint/2010/main" val="307108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Classifier Algorithms</a:t>
            </a:r>
            <a:endParaRPr lang="en-US" dirty="0"/>
          </a:p>
        </p:txBody>
      </p:sp>
      <p:sp>
        <p:nvSpPr>
          <p:cNvPr id="3" name="Content Placeholder 2"/>
          <p:cNvSpPr>
            <a:spLocks noGrp="1"/>
          </p:cNvSpPr>
          <p:nvPr>
            <p:ph idx="1"/>
          </p:nvPr>
        </p:nvSpPr>
        <p:spPr/>
        <p:txBody>
          <a:bodyPr/>
          <a:lstStyle/>
          <a:p>
            <a:r>
              <a:rPr lang="en-US" dirty="0" smtClean="0"/>
              <a:t>These algorithms assign a class (from a preexisting classification) to an object whose class is unknown.</a:t>
            </a:r>
            <a:endParaRPr lang="en-US" dirty="0"/>
          </a:p>
        </p:txBody>
      </p:sp>
    </p:spTree>
    <p:extLst>
      <p:ext uri="{BB962C8B-B14F-4D97-AF65-F5344CB8AC3E}">
        <p14:creationId xmlns:p14="http://schemas.microsoft.com/office/powerpoint/2010/main" val="176298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k-nearest neighbor algorithm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From a collection of data objects whose class is known, the algorithm computes the distances from the object of unknown class to the objects of known class. </a:t>
            </a:r>
          </a:p>
          <a:p>
            <a:pPr>
              <a:buNone/>
            </a:pPr>
            <a:r>
              <a:rPr lang="en-US" dirty="0" smtClean="0"/>
              <a:t>This involves a distance measurement from the feature set of the objects of unknown class to every object of known class (the test set). The distance measure uses the set of attributes that are associated with each object. </a:t>
            </a:r>
          </a:p>
          <a:p>
            <a:pPr>
              <a:buNone/>
            </a:pPr>
            <a:r>
              <a:rPr lang="en-US" dirty="0" smtClean="0"/>
              <a:t>After the distances are computed, the k-classed objects with the smallest distance to the object of unknown class are collected. The most common class in the nearest k-classed objects is assigned to the object of unknown class. If the chosen value of k is 1, then the object of unknown class is assigned the class of its closest classed object (i.e., the nearest neighbor).</a:t>
            </a:r>
            <a:endParaRPr lang="en-US" dirty="0"/>
          </a:p>
        </p:txBody>
      </p:sp>
    </p:spTree>
    <p:extLst>
      <p:ext uri="{BB962C8B-B14F-4D97-AF65-F5344CB8AC3E}">
        <p14:creationId xmlns:p14="http://schemas.microsoft.com/office/powerpoint/2010/main" val="235582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Classifier algorithms differ fundamentally from clustering algorithms and from recommender algorithms in that they begin with an existing classification. Their task is very simple: assign an object to its proper class within the classification.</a:t>
            </a:r>
            <a:endParaRPr lang="en-US" dirty="0"/>
          </a:p>
        </p:txBody>
      </p:sp>
    </p:spTree>
    <p:extLst>
      <p:ext uri="{BB962C8B-B14F-4D97-AF65-F5344CB8AC3E}">
        <p14:creationId xmlns:p14="http://schemas.microsoft.com/office/powerpoint/2010/main" val="303863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Classifier algorithms carry the assumption that similarities among class objects determine class membership. </a:t>
            </a:r>
          </a:p>
          <a:p>
            <a:r>
              <a:rPr lang="en-US" dirty="0" smtClean="0"/>
              <a:t>This may not be the case. For example, a classifier algorithm might place cats into the class of small dogs because of the similarities among several attributes of cats and dogs (e.g., four legs, one tail, pointy ears, average weight 8 pounds, furry, carnivorous, etc.).</a:t>
            </a:r>
          </a:p>
          <a:p>
            <a:pPr>
              <a:buNone/>
            </a:pPr>
            <a:r>
              <a:rPr lang="en-US" dirty="0" smtClean="0"/>
              <a:t> The similarities are impressive, but irrelevant.</a:t>
            </a:r>
            <a:endParaRPr lang="en-US" dirty="0"/>
          </a:p>
        </p:txBody>
      </p:sp>
    </p:spTree>
    <p:extLst>
      <p:ext uri="{BB962C8B-B14F-4D97-AF65-F5344CB8AC3E}">
        <p14:creationId xmlns:p14="http://schemas.microsoft.com/office/powerpoint/2010/main" val="390163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Like clustering techniques, classifier techniques are computationally intensive when the dimension is high and can produce misleading results when the attributes are noisy (i.e., contain randomly distributed attribute values) or </a:t>
            </a:r>
            <a:r>
              <a:rPr lang="en-US" dirty="0" err="1" smtClean="0"/>
              <a:t>noninformative</a:t>
            </a:r>
            <a:r>
              <a:rPr lang="en-US" dirty="0" smtClean="0"/>
              <a:t> (i.e., unrelated to correct class assignment).</a:t>
            </a:r>
            <a:endParaRPr lang="en-US" dirty="0"/>
          </a:p>
        </p:txBody>
      </p:sp>
    </p:spTree>
    <p:extLst>
      <p:ext uri="{BB962C8B-B14F-4D97-AF65-F5344CB8AC3E}">
        <p14:creationId xmlns:p14="http://schemas.microsoft.com/office/powerpoint/2010/main" val="279597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Recommender Algorithms</a:t>
            </a:r>
            <a:endParaRPr lang="en-US" dirty="0"/>
          </a:p>
        </p:txBody>
      </p:sp>
      <p:sp>
        <p:nvSpPr>
          <p:cNvPr id="3" name="Content Placeholder 2"/>
          <p:cNvSpPr>
            <a:spLocks noGrp="1"/>
          </p:cNvSpPr>
          <p:nvPr>
            <p:ph idx="1"/>
          </p:nvPr>
        </p:nvSpPr>
        <p:spPr/>
        <p:txBody>
          <a:bodyPr>
            <a:normAutofit lnSpcReduction="10000"/>
          </a:bodyPr>
          <a:lstStyle/>
          <a:p>
            <a:r>
              <a:rPr lang="en-US" dirty="0" smtClean="0"/>
              <a:t>When a data object is very similar to another data object, the two objects are likely to behave similarly.</a:t>
            </a:r>
          </a:p>
          <a:p>
            <a:r>
              <a:rPr lang="en-US" dirty="0" smtClean="0"/>
              <a:t>Recommender techniques typically measure the distance between one data object (e.g., a potential customer) and other data items (e.g., customers who have bought a particular product or who have indicated a product preference). </a:t>
            </a:r>
          </a:p>
        </p:txBody>
      </p:sp>
    </p:spTree>
    <p:extLst>
      <p:ext uri="{BB962C8B-B14F-4D97-AF65-F5344CB8AC3E}">
        <p14:creationId xmlns:p14="http://schemas.microsoft.com/office/powerpoint/2010/main" val="233644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Recommender Algorithms</a:t>
            </a:r>
            <a:endParaRPr lang="en-US" dirty="0"/>
          </a:p>
        </p:txBody>
      </p:sp>
      <p:sp>
        <p:nvSpPr>
          <p:cNvPr id="3" name="Content Placeholder 2"/>
          <p:cNvSpPr>
            <a:spLocks noGrp="1"/>
          </p:cNvSpPr>
          <p:nvPr>
            <p:ph idx="1"/>
          </p:nvPr>
        </p:nvSpPr>
        <p:spPr/>
        <p:txBody>
          <a:bodyPr>
            <a:normAutofit/>
          </a:bodyPr>
          <a:lstStyle/>
          <a:p>
            <a:r>
              <a:rPr lang="en-US" dirty="0" smtClean="0"/>
              <a:t>The data objects that are closest to one another will tend to have the same preferences and can serve as recommenders. </a:t>
            </a:r>
          </a:p>
          <a:p>
            <a:r>
              <a:rPr lang="en-US" dirty="0" smtClean="0"/>
              <a:t>Distances between data objects are measured with feature-by-feature comparisons using the Euclidean distance, the </a:t>
            </a:r>
            <a:r>
              <a:rPr lang="en-US" dirty="0" err="1" smtClean="0"/>
              <a:t>Mahalanobis</a:t>
            </a:r>
            <a:r>
              <a:rPr lang="en-US" dirty="0" smtClean="0"/>
              <a:t> distance, or whichever type of distance measurements seem appropriate.</a:t>
            </a:r>
          </a:p>
        </p:txBody>
      </p:sp>
    </p:spTree>
    <p:extLst>
      <p:ext uri="{BB962C8B-B14F-4D97-AF65-F5344CB8AC3E}">
        <p14:creationId xmlns:p14="http://schemas.microsoft.com/office/powerpoint/2010/main" val="192790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Modeling involves explaining the behavior of a system, often with a formula, sometimes with descriptive language. </a:t>
            </a:r>
          </a:p>
          <a:p>
            <a:r>
              <a:rPr lang="en-US" dirty="0" smtClean="0"/>
              <a:t>The formula for the data describes the distribution of the data and often predicts how the different variables will change with one another. </a:t>
            </a:r>
          </a:p>
          <a:p>
            <a:r>
              <a:rPr lang="en-US" dirty="0" smtClean="0"/>
              <a:t>Consequently, modeling comes closer than other Big Data techniques to explaining the behavior of data objects and of the system in which the data objects interact.</a:t>
            </a:r>
            <a:endParaRPr lang="en-US" dirty="0"/>
          </a:p>
        </p:txBody>
      </p:sp>
    </p:spTree>
    <p:extLst>
      <p:ext uri="{BB962C8B-B14F-4D97-AF65-F5344CB8AC3E}">
        <p14:creationId xmlns:p14="http://schemas.microsoft.com/office/powerpoint/2010/main" val="234725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Big Data performs many computational tasks, some of which are not directly involved in analytics (e.g., searching for specific data, searching for patterns of data, retrieving data, organizing the retrieved data by a ranking system). </a:t>
            </a:r>
          </a:p>
          <a:p>
            <a:endParaRPr lang="en-US" dirty="0" smtClean="0"/>
          </a:p>
          <a:p>
            <a:r>
              <a:rPr lang="en-US" dirty="0" smtClean="0"/>
              <a:t>Data analysis involves drawing conclusions based on reviewing sets of data. These tasks can be somewhat arbitrarily divided into three areas: statistical analysis, modeling, and predictive analysis.</a:t>
            </a:r>
            <a:endParaRPr lang="en-US" dirty="0"/>
          </a:p>
        </p:txBody>
      </p:sp>
    </p:spTree>
    <p:extLst>
      <p:ext uri="{BB962C8B-B14F-4D97-AF65-F5344CB8AC3E}">
        <p14:creationId xmlns:p14="http://schemas.microsoft.com/office/powerpoint/2010/main" val="27955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REDUCTION</a:t>
            </a:r>
            <a:endParaRPr lang="en-US" dirty="0"/>
          </a:p>
        </p:txBody>
      </p:sp>
      <p:sp>
        <p:nvSpPr>
          <p:cNvPr id="3" name="Content Placeholder 2"/>
          <p:cNvSpPr>
            <a:spLocks noGrp="1"/>
          </p:cNvSpPr>
          <p:nvPr>
            <p:ph idx="1"/>
          </p:nvPr>
        </p:nvSpPr>
        <p:spPr/>
        <p:txBody>
          <a:bodyPr/>
          <a:lstStyle/>
          <a:p>
            <a:r>
              <a:rPr lang="en-US" dirty="0" smtClean="0"/>
              <a:t>Gravitational attraction is a Big Data problem.</a:t>
            </a:r>
            <a:endParaRPr lang="en-US" dirty="0"/>
          </a:p>
        </p:txBody>
      </p:sp>
    </p:spTree>
    <p:extLst>
      <p:ext uri="{BB962C8B-B14F-4D97-AF65-F5344CB8AC3E}">
        <p14:creationId xmlns:p14="http://schemas.microsoft.com/office/powerpoint/2010/main" val="22636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REDUCTION</a:t>
            </a:r>
            <a:endParaRPr lang="en-US" dirty="0"/>
          </a:p>
        </p:txBody>
      </p:sp>
      <p:sp>
        <p:nvSpPr>
          <p:cNvPr id="3" name="Content Placeholder 2"/>
          <p:cNvSpPr>
            <a:spLocks noGrp="1"/>
          </p:cNvSpPr>
          <p:nvPr>
            <p:ph idx="1"/>
          </p:nvPr>
        </p:nvSpPr>
        <p:spPr/>
        <p:txBody>
          <a:bodyPr>
            <a:normAutofit/>
          </a:bodyPr>
          <a:lstStyle/>
          <a:p>
            <a:r>
              <a:rPr lang="en-US" dirty="0" smtClean="0"/>
              <a:t>Gravitational attraction is a Big Data problem.</a:t>
            </a:r>
          </a:p>
          <a:p>
            <a:r>
              <a:rPr lang="en-US" dirty="0" smtClean="0"/>
              <a:t>The point here is that when Big Data is analyzed, it is seldom necessary to include every point of data in your system model. In the Big Data field, the most successful analysts will often be those individuals who are adept at simplifying the system model, thus eliminating unnecessary calculations.</a:t>
            </a:r>
            <a:endParaRPr lang="en-US" dirty="0"/>
          </a:p>
        </p:txBody>
      </p:sp>
    </p:spTree>
    <p:extLst>
      <p:ext uri="{BB962C8B-B14F-4D97-AF65-F5344CB8AC3E}">
        <p14:creationId xmlns:p14="http://schemas.microsoft.com/office/powerpoint/2010/main" val="1536853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Because Big Data is complex, you will often find that your data objects have high dimensionality; each data object is annotated with a large number of values. </a:t>
            </a:r>
          </a:p>
          <a:p>
            <a:r>
              <a:rPr lang="en-US" dirty="0" smtClean="0"/>
              <a:t>The types of values that are shared among all the different data objects are usually referred to as parameters. It is very difficult to make much sense of high dimensional data. It is always best to develop a filtering mechanism that expunges useless parameters.</a:t>
            </a:r>
            <a:endParaRPr lang="en-US" dirty="0"/>
          </a:p>
        </p:txBody>
      </p:sp>
    </p:spTree>
    <p:extLst>
      <p:ext uri="{BB962C8B-B14F-4D97-AF65-F5344CB8AC3E}">
        <p14:creationId xmlns:p14="http://schemas.microsoft.com/office/powerpoint/2010/main" val="650080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A useless parameter will often have one of these two properties.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 Redundancy. If a parameter correlates perfectly with some other parameter, you know that you can safely drop one of the two parameters. </a:t>
            </a:r>
          </a:p>
          <a:p>
            <a:r>
              <a:rPr lang="en-US" dirty="0" smtClean="0"/>
              <a:t>For example, you may have some physiologic data on a collection of people, and the data may include weight, waist size, body fat index, weight adjusted by height, density, and so on. </a:t>
            </a:r>
          </a:p>
          <a:p>
            <a:r>
              <a:rPr lang="en-US" dirty="0" smtClean="0"/>
              <a:t>These measurements seem to be measuring about the same thing; are they all necessary? If several attributes closely correlate with one another, you might want to drop a few.</a:t>
            </a:r>
            <a:endParaRPr lang="en-US" dirty="0"/>
          </a:p>
        </p:txBody>
      </p:sp>
    </p:spTree>
    <p:extLst>
      <p:ext uri="{BB962C8B-B14F-4D97-AF65-F5344CB8AC3E}">
        <p14:creationId xmlns:p14="http://schemas.microsoft.com/office/powerpoint/2010/main" val="798132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A useless </a:t>
            </a:r>
            <a:r>
              <a:rPr lang="en-US" smtClean="0"/>
              <a:t>parameter - Redundancy</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a parameter correlates perfectly with some other parameter, you know that you can safely drop one of the two parameters. </a:t>
            </a:r>
          </a:p>
          <a:p>
            <a:r>
              <a:rPr lang="en-US" dirty="0" smtClean="0"/>
              <a:t>For example, you may have some physiologic data on a collection of people, and the data may include weight, waist size, body fat index, weight adjusted by height, density, and so on. </a:t>
            </a:r>
          </a:p>
          <a:p>
            <a:r>
              <a:rPr lang="en-US" dirty="0" smtClean="0"/>
              <a:t>These measurements seem to be measuring about the same thing; are they all necessary? If several attributes closely correlate with one another, you might want to drop a few.</a:t>
            </a:r>
            <a:endParaRPr lang="en-US" dirty="0"/>
          </a:p>
        </p:txBody>
      </p:sp>
    </p:spTree>
    <p:extLst>
      <p:ext uri="{BB962C8B-B14F-4D97-AF65-F5344CB8AC3E}">
        <p14:creationId xmlns:p14="http://schemas.microsoft.com/office/powerpoint/2010/main" val="3816386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noise in the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1357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reduce the dimensionality of the data?</a:t>
            </a:r>
            <a:endParaRPr lang="en-US" dirty="0"/>
          </a:p>
        </p:txBody>
      </p:sp>
      <p:sp>
        <p:nvSpPr>
          <p:cNvPr id="3" name="Content Placeholder 2"/>
          <p:cNvSpPr>
            <a:spLocks noGrp="1"/>
          </p:cNvSpPr>
          <p:nvPr>
            <p:ph idx="1"/>
          </p:nvPr>
        </p:nvSpPr>
        <p:spPr/>
        <p:txBody>
          <a:bodyPr/>
          <a:lstStyle/>
          <a:p>
            <a:r>
              <a:rPr lang="en-US" dirty="0" smtClean="0"/>
              <a:t>One popular method for transforming data to reduce the dimensionality of data objects is multidimensional scaling, which employs principal component analysis.</a:t>
            </a:r>
            <a:endParaRPr lang="en-US" dirty="0"/>
          </a:p>
        </p:txBody>
      </p:sp>
    </p:spTree>
    <p:extLst>
      <p:ext uri="{BB962C8B-B14F-4D97-AF65-F5344CB8AC3E}">
        <p14:creationId xmlns:p14="http://schemas.microsoft.com/office/powerpoint/2010/main" val="1438129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dirty="0" smtClean="0"/>
              <a:t>&gt;Anhui/1/05_{2.3.4}</a:t>
            </a:r>
          </a:p>
          <a:p>
            <a:pPr>
              <a:buNone/>
            </a:pPr>
            <a:r>
              <a:rPr lang="en-US" dirty="0" smtClean="0"/>
              <a:t>GATCAGATTTGCATTGGTTACCATGCAAACAACTCGACAGAGCAGGTTGACACAATAATG</a:t>
            </a:r>
          </a:p>
          <a:p>
            <a:pPr>
              <a:buNone/>
            </a:pPr>
            <a:r>
              <a:rPr lang="en-US" dirty="0" smtClean="0"/>
              <a:t>GAAAAGAACGTTACTGTTACACATGCCCAAGACATACTGGAAAAGACACACAACGGGAAG</a:t>
            </a:r>
          </a:p>
          <a:p>
            <a:pPr>
              <a:buNone/>
            </a:pPr>
            <a:r>
              <a:rPr lang="en-US" dirty="0" smtClean="0"/>
              <a:t>CTCTGCGATCTAGATGGAGTGAAGCCTCTGATTTTAAGAGATTGTAGTGTAGCTGGATGG</a:t>
            </a:r>
          </a:p>
          <a:p>
            <a:pPr>
              <a:buNone/>
            </a:pPr>
            <a:r>
              <a:rPr lang="en-US" dirty="0" smtClean="0"/>
              <a:t>CTCCTCGGAAACCCAATGTGTGACGAATTCATCAATGTGCCGGAATGGTCTTACATAGTG</a:t>
            </a:r>
          </a:p>
          <a:p>
            <a:pPr>
              <a:buNone/>
            </a:pPr>
            <a:r>
              <a:rPr lang="en-US" dirty="0" smtClean="0"/>
              <a:t>GAGAAGGCCAACCCAGCCAATGACCTCTGTTACCCAGGGAATTTCAACGACTATGAAGAA</a:t>
            </a:r>
          </a:p>
          <a:p>
            <a:pPr>
              <a:buNone/>
            </a:pPr>
            <a:r>
              <a:rPr lang="en-US" dirty="0" smtClean="0"/>
              <a:t>CTGAAACACCTATTGAGCAGAATAAACCATTTTGAGAAAATTCAGATCATCCCCAAAAGT</a:t>
            </a:r>
          </a:p>
          <a:p>
            <a:pPr>
              <a:buNone/>
            </a:pPr>
            <a:r>
              <a:rPr lang="en-US" dirty="0" smtClean="0"/>
              <a:t>TCTTGGTCCGATCATGAAGCCTCATCAGGGGTGAGCTCAGCATGTCCATACCAGGGAACG</a:t>
            </a:r>
          </a:p>
          <a:p>
            <a:pPr>
              <a:buNone/>
            </a:pPr>
            <a:r>
              <a:rPr lang="en-US" dirty="0" smtClean="0"/>
              <a:t>CCCTCCTTTTTCAGAAATGTGGTATGGCTTATCAAAAAGAACAATACATACCCAACAATA</a:t>
            </a:r>
          </a:p>
          <a:p>
            <a:pPr>
              <a:buNone/>
            </a:pPr>
            <a:r>
              <a:rPr lang="en-US" dirty="0" smtClean="0"/>
              <a:t>AAGAGAAGCTACAATAATACCAACCAGGAAGATCTTTTGATACTGTGGGGGATTCATCAT</a:t>
            </a:r>
          </a:p>
          <a:p>
            <a:pPr>
              <a:buNone/>
            </a:pPr>
            <a:r>
              <a:rPr lang="en-US" dirty="0" smtClean="0"/>
              <a:t>TCTAATGATGCGGCAGAGCAGACAAAGCTCTATCAAAACCCAACCACCTATATTTCCGTT</a:t>
            </a:r>
          </a:p>
          <a:p>
            <a:pPr>
              <a:buNone/>
            </a:pPr>
            <a:r>
              <a:rPr lang="en-US" dirty="0" smtClean="0"/>
              <a:t>GGGACATCAACACTAAACCAGAGATTGGTACCAAAAATAGCTACTAGATCCAAAGTAAAC</a:t>
            </a:r>
          </a:p>
          <a:p>
            <a:pPr>
              <a:buNone/>
            </a:pPr>
            <a:r>
              <a:rPr lang="en-US" dirty="0" smtClean="0"/>
              <a:t>GGGCAAAGTGGAAGGATGGATTTCTTCTGGACAATTTTAAAACCGAATGATGCAATCAAC</a:t>
            </a:r>
          </a:p>
          <a:p>
            <a:pPr>
              <a:buNone/>
            </a:pPr>
            <a:r>
              <a:rPr lang="en-US" dirty="0" smtClean="0"/>
              <a:t>TTCGAGAGTAATGGAAATTTCATTGCTCCAGAATATGCATACAAAATTGTCAAGAAAGGG</a:t>
            </a:r>
          </a:p>
          <a:p>
            <a:pPr>
              <a:buNone/>
            </a:pPr>
            <a:r>
              <a:rPr lang="en-US" dirty="0" smtClean="0"/>
              <a:t>GACTCAGCAATTGTTAAAAGTGAAGTGGAATATGGTAACTGCAACACAAAGTGTCAAACT</a:t>
            </a:r>
          </a:p>
          <a:p>
            <a:pPr>
              <a:buNone/>
            </a:pPr>
            <a:r>
              <a:rPr lang="en-US" dirty="0" smtClean="0"/>
              <a:t>CCAATAGGGGCGATAAACTCTAGTATGCCATTCCACAACATACACCCTCTCACCATCGGG</a:t>
            </a:r>
          </a:p>
          <a:p>
            <a:pPr>
              <a:buNone/>
            </a:pPr>
            <a:r>
              <a:rPr lang="en-US" dirty="0" smtClean="0"/>
              <a:t>GAATGCCCCAAATATGTGAAATCAAACAAATTAGTCCTTGCGACTGGGCTCAGAAATAGT</a:t>
            </a:r>
          </a:p>
          <a:p>
            <a:pPr>
              <a:buNone/>
            </a:pPr>
            <a:r>
              <a:rPr lang="en-US" dirty="0" smtClean="0"/>
              <a:t>CCTCTAAGAGAAAGAAGAAGAAAA---AGAGGACTATTTGGAGCTATAGCAGGGTTTATA</a:t>
            </a:r>
          </a:p>
          <a:p>
            <a:pPr>
              <a:buNone/>
            </a:pPr>
            <a:r>
              <a:rPr lang="en-US" dirty="0" smtClean="0"/>
              <a:t>GAGGGAGGATGGCAGGGAATGGTAGATGGTTGGTATGGGTACCACCATAGCAATGAGCAG</a:t>
            </a:r>
          </a:p>
          <a:p>
            <a:pPr>
              <a:buNone/>
            </a:pPr>
            <a:r>
              <a:rPr lang="en-US" dirty="0" smtClean="0"/>
              <a:t>GGGAGTGGGTACGCTGCAGACAAAGAATCCACTCAAAAGGCAATAGATGGAGTCACCAAT</a:t>
            </a:r>
          </a:p>
          <a:p>
            <a:pPr>
              <a:buNone/>
            </a:pPr>
            <a:r>
              <a:rPr lang="en-US" dirty="0" smtClean="0"/>
              <a:t>AAGGTCAACTCGATCATTGACAAAATGAACACTCAGTTTGAGGCCGTTGGAAGGGAATTT</a:t>
            </a:r>
          </a:p>
          <a:p>
            <a:pPr>
              <a:buNone/>
            </a:pPr>
            <a:r>
              <a:rPr lang="en-US" dirty="0" smtClean="0"/>
              <a:t>AATAACTTAGAAAGGAGAATAGAGAATTTAAACAAGAAAATGGAAGACGGATTCCTAGAT</a:t>
            </a:r>
          </a:p>
          <a:p>
            <a:pPr>
              <a:buNone/>
            </a:pPr>
            <a:r>
              <a:rPr lang="en-US" dirty="0" smtClean="0"/>
              <a:t>GTCTGGACTTATAATGCTGAACTTCTGGTTCTCATGGAAAATGAGAGAACTCTAGACTTC</a:t>
            </a:r>
          </a:p>
          <a:p>
            <a:pPr>
              <a:buNone/>
            </a:pPr>
            <a:r>
              <a:rPr lang="en-US" dirty="0" smtClean="0"/>
              <a:t>CATGATTCAAATGTCAAGAACCTTTACGACAAGGTCCGACTACAGCTTAGGGATAATGCA</a:t>
            </a:r>
          </a:p>
          <a:p>
            <a:pPr>
              <a:buNone/>
            </a:pPr>
            <a:r>
              <a:rPr lang="en-US" dirty="0" smtClean="0"/>
              <a:t>AAGGAGCTGGGTAACGGTTGTTTCGAGTTCTATCACAAATGTGATAATGAATGTATGGAA</a:t>
            </a:r>
          </a:p>
          <a:p>
            <a:pPr>
              <a:buNone/>
            </a:pPr>
            <a:r>
              <a:rPr lang="en-US" dirty="0" smtClean="0"/>
              <a:t>AGTGTAAGAAACGGAACGTATGACTACCCGCAGTATTCAGAAGAAGCAAGATTAAAAAGA</a:t>
            </a:r>
          </a:p>
          <a:p>
            <a:pPr>
              <a:buNone/>
            </a:pPr>
            <a:r>
              <a:rPr lang="en-US" dirty="0" smtClean="0"/>
              <a:t>GAGGAAATAAGTGGAGTAAAATTGGAATCAATAGGAACTTACCAAATACTGTCAATTTAT</a:t>
            </a:r>
          </a:p>
          <a:p>
            <a:pPr>
              <a:buNone/>
            </a:pPr>
            <a:r>
              <a:rPr lang="en-US" dirty="0" smtClean="0"/>
              <a:t>TCAACAGTTGCGAGTTCTCTAGCACTGGCAATCATGGTGGCTGGTCTATCTTTGTGGATG</a:t>
            </a:r>
          </a:p>
          <a:p>
            <a:pPr>
              <a:buNone/>
            </a:pPr>
            <a:r>
              <a:rPr lang="en-US" dirty="0" smtClean="0"/>
              <a:t>TGCTCCAATGGGTCGTTACAATGCAGAATTTGCATTTAA</a:t>
            </a:r>
            <a:endParaRPr lang="en-US" dirty="0"/>
          </a:p>
        </p:txBody>
      </p:sp>
    </p:spTree>
    <p:extLst>
      <p:ext uri="{BB962C8B-B14F-4D97-AF65-F5344CB8AC3E}">
        <p14:creationId xmlns:p14="http://schemas.microsoft.com/office/powerpoint/2010/main" val="97218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cstate="print"/>
          <a:srcRect/>
          <a:stretch>
            <a:fillRect/>
          </a:stretch>
        </p:blipFill>
        <p:spPr bwMode="auto">
          <a:xfrm>
            <a:off x="0" y="1066800"/>
            <a:ext cx="9047773" cy="4430152"/>
          </a:xfrm>
          <a:prstGeom prst="rect">
            <a:avLst/>
          </a:prstGeom>
          <a:noFill/>
          <a:ln w="9525">
            <a:noFill/>
            <a:miter lim="800000"/>
            <a:headEnd/>
            <a:tailEnd/>
          </a:ln>
        </p:spPr>
      </p:pic>
    </p:spTree>
    <p:extLst>
      <p:ext uri="{BB962C8B-B14F-4D97-AF65-F5344CB8AC3E}">
        <p14:creationId xmlns:p14="http://schemas.microsoft.com/office/powerpoint/2010/main" val="1620587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application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winter monthly SLP over the Northern Hemisphere</a:t>
            </a:r>
          </a:p>
          <a:p>
            <a:endParaRPr lang="en-US" dirty="0" smtClean="0"/>
          </a:p>
          <a:p>
            <a:r>
              <a:rPr lang="en-US" dirty="0" smtClean="0"/>
              <a:t>The data come from the National Center for Atmospheric Research and National</a:t>
            </a:r>
          </a:p>
          <a:p>
            <a:r>
              <a:rPr lang="en-US" dirty="0" smtClean="0"/>
              <a:t>Center for Environmental Prediction (NCAR/NCEP) from 1948 to 2000 on a regular horizontal grid with 2.5o × 2.5o resolution. </a:t>
            </a:r>
          </a:p>
          <a:p>
            <a:r>
              <a:rPr lang="en-US" dirty="0" smtClean="0"/>
              <a:t>The winter season is defined by December to February (DJF). The seasonal cycle is first calculated as monthly averaged values then removed from the data.</a:t>
            </a:r>
            <a:endParaRPr lang="en-US" dirty="0"/>
          </a:p>
        </p:txBody>
      </p:sp>
    </p:spTree>
    <p:extLst>
      <p:ext uri="{BB962C8B-B14F-4D97-AF65-F5344CB8AC3E}">
        <p14:creationId xmlns:p14="http://schemas.microsoft.com/office/powerpoint/2010/main" val="406254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Statistical analysis is closely associated with hypothesis testing. The prototypical hypothesis question is, “If I have a control group and a treated group, how do I know when the treatment results in an effect that makes the treatment group measurably different from the control group?” </a:t>
            </a:r>
          </a:p>
          <a:p>
            <a:r>
              <a:rPr lang="en-US" dirty="0" smtClean="0"/>
              <a:t>Though statisticians cannot answer this fundamental question definitively, they provide some measure of confidence in an answer.</a:t>
            </a:r>
            <a:endParaRPr lang="en-US" dirty="0"/>
          </a:p>
        </p:txBody>
      </p:sp>
    </p:spTree>
    <p:extLst>
      <p:ext uri="{BB962C8B-B14F-4D97-AF65-F5344CB8AC3E}">
        <p14:creationId xmlns:p14="http://schemas.microsoft.com/office/powerpoint/2010/main" val="3191649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The figure  shows the spectrum of the covariance matrix along with their uncertainties.</a:t>
            </a:r>
            <a:endParaRPr lang="en-US" sz="3200"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554668" y="2057400"/>
            <a:ext cx="8132132" cy="4114800"/>
          </a:xfrm>
          <a:prstGeom prst="rect">
            <a:avLst/>
          </a:prstGeom>
          <a:noFill/>
          <a:ln w="9525">
            <a:noFill/>
            <a:miter lim="800000"/>
            <a:headEnd/>
            <a:tailEnd/>
          </a:ln>
        </p:spPr>
      </p:pic>
    </p:spTree>
    <p:extLst>
      <p:ext uri="{BB962C8B-B14F-4D97-AF65-F5344CB8AC3E}">
        <p14:creationId xmlns:p14="http://schemas.microsoft.com/office/powerpoint/2010/main" val="3546592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EOF 1 shows a high over the North Pole and two low </a:t>
            </a:r>
            <a:r>
              <a:rPr lang="en-US" dirty="0" err="1" smtClean="0"/>
              <a:t>centres</a:t>
            </a:r>
            <a:r>
              <a:rPr lang="en-US" dirty="0" smtClean="0"/>
              <a:t> over the Mediterranean-North East Atlantic and over the North Pacific. This is the familiar AO mode (Thompson and Wallace 1998; 2000).</a:t>
            </a:r>
            <a:endParaRPr lang="en-US" dirty="0"/>
          </a:p>
        </p:txBody>
      </p:sp>
    </p:spTree>
    <p:extLst>
      <p:ext uri="{BB962C8B-B14F-4D97-AF65-F5344CB8AC3E}">
        <p14:creationId xmlns:p14="http://schemas.microsoft.com/office/powerpoint/2010/main" val="3013117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186028" y="1098977"/>
            <a:ext cx="8729372" cy="4807318"/>
          </a:xfrm>
          <a:prstGeom prst="rect">
            <a:avLst/>
          </a:prstGeom>
          <a:noFill/>
          <a:ln w="9525">
            <a:noFill/>
            <a:miter lim="800000"/>
            <a:headEnd/>
            <a:tailEnd/>
          </a:ln>
        </p:spPr>
      </p:pic>
    </p:spTree>
    <p:extLst>
      <p:ext uri="{BB962C8B-B14F-4D97-AF65-F5344CB8AC3E}">
        <p14:creationId xmlns:p14="http://schemas.microsoft.com/office/powerpoint/2010/main" val="266668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second pattern EOF2 shows two separated </a:t>
            </a:r>
            <a:r>
              <a:rPr lang="en-US" dirty="0" err="1" smtClean="0"/>
              <a:t>centres</a:t>
            </a:r>
            <a:r>
              <a:rPr lang="en-US" dirty="0" smtClean="0"/>
              <a:t> over the North Pacific and North East Atlantic respectively.</a:t>
            </a:r>
            <a:endParaRPr lang="en-US" dirty="0"/>
          </a:p>
        </p:txBody>
      </p:sp>
    </p:spTree>
    <p:extLst>
      <p:ext uri="{BB962C8B-B14F-4D97-AF65-F5344CB8AC3E}">
        <p14:creationId xmlns:p14="http://schemas.microsoft.com/office/powerpoint/2010/main" val="3761515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152400"/>
            <a:ext cx="8229600" cy="1143000"/>
          </a:xfrm>
        </p:spPr>
        <p:txBody>
          <a:bodyPr/>
          <a:lstStyle/>
          <a:p>
            <a:r>
              <a:rPr lang="en-US" dirty="0" smtClean="0"/>
              <a:t>Random Sample and Statistics</a:t>
            </a:r>
          </a:p>
        </p:txBody>
      </p:sp>
      <p:sp>
        <p:nvSpPr>
          <p:cNvPr id="83971" name="Content Placeholder 2"/>
          <p:cNvSpPr>
            <a:spLocks noGrp="1"/>
          </p:cNvSpPr>
          <p:nvPr>
            <p:ph idx="1"/>
          </p:nvPr>
        </p:nvSpPr>
        <p:spPr>
          <a:xfrm>
            <a:off x="457200" y="838200"/>
            <a:ext cx="8229600" cy="4525963"/>
          </a:xfrm>
        </p:spPr>
        <p:txBody>
          <a:bodyPr/>
          <a:lstStyle/>
          <a:p>
            <a:r>
              <a:rPr lang="en-US" sz="2400" i="1" dirty="0" smtClean="0">
                <a:solidFill>
                  <a:srgbClr val="00B0F0"/>
                </a:solidFill>
              </a:rPr>
              <a:t>Population:</a:t>
            </a:r>
            <a:r>
              <a:rPr lang="en-US" sz="2400" i="1" dirty="0" smtClean="0"/>
              <a:t> is used to refer to the set or universe of all </a:t>
            </a:r>
            <a:r>
              <a:rPr lang="en-US" sz="2400" dirty="0" smtClean="0"/>
              <a:t>entities under study.</a:t>
            </a:r>
          </a:p>
          <a:p>
            <a:r>
              <a:rPr lang="en-US" sz="2400" dirty="0" smtClean="0"/>
              <a:t>However, looking at the entire population may not be feasible, or may be too expensive.</a:t>
            </a:r>
          </a:p>
          <a:p>
            <a:r>
              <a:rPr lang="en-US" sz="2400" dirty="0" smtClean="0"/>
              <a:t>Instead, we draw a random sample from the population, and compute appropriate </a:t>
            </a:r>
            <a:r>
              <a:rPr lang="en-US" sz="2400" i="1" dirty="0" smtClean="0"/>
              <a:t>statistics </a:t>
            </a:r>
            <a:r>
              <a:rPr lang="en-US" sz="2400" dirty="0" smtClean="0"/>
              <a:t>from the sample, that give estimates of the corresponding population parameters of interest.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173583"/>
            <a:ext cx="739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355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Statistic</a:t>
            </a:r>
          </a:p>
        </p:txBody>
      </p:sp>
      <p:sp>
        <p:nvSpPr>
          <p:cNvPr id="87043" name="Content Placeholder 2"/>
          <p:cNvSpPr>
            <a:spLocks noGrp="1"/>
          </p:cNvSpPr>
          <p:nvPr>
            <p:ph idx="1"/>
          </p:nvPr>
        </p:nvSpPr>
        <p:spPr/>
        <p:txBody>
          <a:bodyPr/>
          <a:lstStyle/>
          <a:p>
            <a:r>
              <a:rPr lang="en-US" sz="2800" smtClean="0"/>
              <a:t>Let Si denote the random variable corresponding to data point xi , then a </a:t>
            </a:r>
            <a:r>
              <a:rPr lang="en-US" sz="2800" i="1" smtClean="0">
                <a:solidFill>
                  <a:srgbClr val="00B0F0"/>
                </a:solidFill>
              </a:rPr>
              <a:t>statistic</a:t>
            </a:r>
            <a:r>
              <a:rPr lang="en-US" sz="2800" smtClean="0"/>
              <a:t> ˆθ is a function ˆθ : (S1, S2, · · · , Sn) → R.</a:t>
            </a:r>
          </a:p>
          <a:p>
            <a:endParaRPr lang="en-US" sz="2800" smtClean="0"/>
          </a:p>
          <a:p>
            <a:r>
              <a:rPr lang="en-US" sz="2800" smtClean="0"/>
              <a:t>If we use the value of a statistic to estimate a population parameter, this value is called a </a:t>
            </a:r>
            <a:r>
              <a:rPr lang="en-US" sz="2800" i="1" smtClean="0">
                <a:solidFill>
                  <a:srgbClr val="00B0F0"/>
                </a:solidFill>
              </a:rPr>
              <a:t>point estimate</a:t>
            </a:r>
            <a:r>
              <a:rPr lang="en-US" sz="2800" i="1" smtClean="0"/>
              <a:t> of the parameter, and the statistic is called as an </a:t>
            </a:r>
            <a:r>
              <a:rPr lang="en-US" sz="2800" i="1" smtClean="0">
                <a:solidFill>
                  <a:srgbClr val="00B0F0"/>
                </a:solidFill>
              </a:rPr>
              <a:t>estimator</a:t>
            </a:r>
            <a:r>
              <a:rPr lang="en-US" sz="2800" i="1" smtClean="0"/>
              <a:t> of the </a:t>
            </a:r>
            <a:r>
              <a:rPr lang="en-US" sz="2800" smtClean="0"/>
              <a:t>parameter.</a:t>
            </a:r>
          </a:p>
        </p:txBody>
      </p:sp>
    </p:spTree>
    <p:extLst>
      <p:ext uri="{BB962C8B-B14F-4D97-AF65-F5344CB8AC3E}">
        <p14:creationId xmlns:p14="http://schemas.microsoft.com/office/powerpoint/2010/main" val="1610604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371850"/>
            <a:ext cx="52959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187" name="Rectangle 4"/>
          <p:cNvSpPr>
            <a:spLocks noGrp="1" noChangeArrowheads="1"/>
          </p:cNvSpPr>
          <p:nvPr>
            <p:ph type="title"/>
          </p:nvPr>
        </p:nvSpPr>
        <p:spPr/>
        <p:txBody>
          <a:bodyPr/>
          <a:lstStyle/>
          <a:p>
            <a:pPr eaLnBrk="1" hangingPunct="1"/>
            <a:r>
              <a:rPr lang="en-US" altLang="zh-CN" sz="3600" smtClean="0"/>
              <a:t>Empirical Cumulative Distribution Function</a:t>
            </a:r>
          </a:p>
        </p:txBody>
      </p:sp>
      <p:sp>
        <p:nvSpPr>
          <p:cNvPr id="93188" name="Rectangle 5"/>
          <p:cNvSpPr>
            <a:spLocks noGrp="1" noChangeArrowheads="1"/>
          </p:cNvSpPr>
          <p:nvPr>
            <p:ph type="body" idx="1"/>
          </p:nvPr>
        </p:nvSpPr>
        <p:spPr>
          <a:xfrm>
            <a:off x="838200" y="2990850"/>
            <a:ext cx="4572000" cy="1143000"/>
          </a:xfrm>
        </p:spPr>
        <p:txBody>
          <a:bodyPr/>
          <a:lstStyle/>
          <a:p>
            <a:pPr>
              <a:buFont typeface="Wingdings" pitchFamily="2" charset="2"/>
              <a:buNone/>
            </a:pPr>
            <a:r>
              <a:rPr lang="en-US" altLang="zh-CN" sz="2800" smtClean="0"/>
              <a:t>Where</a:t>
            </a:r>
          </a:p>
        </p:txBody>
      </p:sp>
      <p:pic>
        <p:nvPicPr>
          <p:cNvPr id="9318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1543050"/>
            <a:ext cx="43624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5753100"/>
            <a:ext cx="85439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62050" y="5276195"/>
            <a:ext cx="6781800" cy="461665"/>
          </a:xfrm>
          <a:prstGeom prst="rect">
            <a:avLst/>
          </a:prstGeom>
        </p:spPr>
        <p:txBody>
          <a:bodyPr wrap="square">
            <a:spAutoFit/>
          </a:bodyPr>
          <a:lstStyle/>
          <a:p>
            <a:r>
              <a:rPr lang="en-US" altLang="zh-CN" sz="2400" b="1" dirty="0" smtClean="0"/>
              <a:t>Inverse Cumulative Distribution Function</a:t>
            </a:r>
            <a:endParaRPr lang="en-US" sz="2400" b="1" dirty="0"/>
          </a:p>
        </p:txBody>
      </p:sp>
    </p:spTree>
    <p:extLst>
      <p:ext uri="{BB962C8B-B14F-4D97-AF65-F5344CB8AC3E}">
        <p14:creationId xmlns:p14="http://schemas.microsoft.com/office/powerpoint/2010/main" val="42589086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smtClean="0"/>
              <a:t>Example</a:t>
            </a:r>
          </a:p>
        </p:txBody>
      </p:sp>
      <p:pic>
        <p:nvPicPr>
          <p:cNvPr id="9933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062038"/>
            <a:ext cx="594360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3560763"/>
            <a:ext cx="4195763"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3"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3348038"/>
            <a:ext cx="4572000"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60567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8100" y="1905000"/>
            <a:ext cx="48387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59" name="Rectangle 4"/>
          <p:cNvSpPr>
            <a:spLocks noGrp="1" noChangeArrowheads="1"/>
          </p:cNvSpPr>
          <p:nvPr>
            <p:ph type="title"/>
          </p:nvPr>
        </p:nvSpPr>
        <p:spPr>
          <a:xfrm>
            <a:off x="457200" y="-76200"/>
            <a:ext cx="8229600" cy="1143000"/>
          </a:xfrm>
        </p:spPr>
        <p:txBody>
          <a:bodyPr>
            <a:normAutofit fontScale="90000"/>
          </a:bodyPr>
          <a:lstStyle/>
          <a:p>
            <a:pPr eaLnBrk="1" hangingPunct="1"/>
            <a:r>
              <a:rPr lang="en-US" altLang="zh-CN" dirty="0" smtClean="0"/>
              <a:t>Measures of Central Tendency (Mean)</a:t>
            </a:r>
          </a:p>
        </p:txBody>
      </p:sp>
      <p:sp>
        <p:nvSpPr>
          <p:cNvPr id="96260" name="Rectangle 3"/>
          <p:cNvSpPr>
            <a:spLocks noGrp="1" noChangeArrowheads="1"/>
          </p:cNvSpPr>
          <p:nvPr>
            <p:ph type="body" idx="1"/>
          </p:nvPr>
        </p:nvSpPr>
        <p:spPr>
          <a:xfrm>
            <a:off x="152400" y="1066800"/>
            <a:ext cx="4572000" cy="1143000"/>
          </a:xfrm>
        </p:spPr>
        <p:txBody>
          <a:bodyPr/>
          <a:lstStyle/>
          <a:p>
            <a:pPr>
              <a:buFont typeface="Wingdings" pitchFamily="2" charset="2"/>
              <a:buNone/>
            </a:pPr>
            <a:r>
              <a:rPr lang="en-US" altLang="zh-CN" sz="2800" smtClean="0">
                <a:solidFill>
                  <a:srgbClr val="333399"/>
                </a:solidFill>
              </a:rPr>
              <a:t>Population Mean</a:t>
            </a:r>
            <a:r>
              <a:rPr lang="en-US" altLang="zh-CN" sz="2800" smtClean="0"/>
              <a:t>:</a:t>
            </a:r>
          </a:p>
        </p:txBody>
      </p:sp>
      <p:pic>
        <p:nvPicPr>
          <p:cNvPr id="9626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8100" y="863600"/>
            <a:ext cx="44291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2" name="Rectangle 8"/>
          <p:cNvSpPr>
            <a:spLocks noChangeArrowheads="1"/>
          </p:cNvSpPr>
          <p:nvPr/>
        </p:nvSpPr>
        <p:spPr bwMode="auto">
          <a:xfrm>
            <a:off x="215900" y="3213100"/>
            <a:ext cx="6248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Mean (Unbiased, not robust):</a:t>
            </a:r>
          </a:p>
        </p:txBody>
      </p:sp>
      <p:pic>
        <p:nvPicPr>
          <p:cNvPr id="9626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686175"/>
            <a:ext cx="87630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26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750" y="5334000"/>
            <a:ext cx="88582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5271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title"/>
          </p:nvPr>
        </p:nvSpPr>
        <p:spPr/>
        <p:txBody>
          <a:bodyPr>
            <a:normAutofit fontScale="90000"/>
          </a:bodyPr>
          <a:lstStyle/>
          <a:p>
            <a:pPr eaLnBrk="1" hangingPunct="1"/>
            <a:r>
              <a:rPr lang="en-US" altLang="zh-CN" smtClean="0"/>
              <a:t>Measures of Central Tendency (Median) </a:t>
            </a:r>
          </a:p>
        </p:txBody>
      </p:sp>
      <p:sp>
        <p:nvSpPr>
          <p:cNvPr id="97283" name="Rectangle 4"/>
          <p:cNvSpPr>
            <a:spLocks noGrp="1" noChangeArrowheads="1"/>
          </p:cNvSpPr>
          <p:nvPr>
            <p:ph type="body" idx="1"/>
          </p:nvPr>
        </p:nvSpPr>
        <p:spPr>
          <a:xfrm>
            <a:off x="457200" y="1143000"/>
            <a:ext cx="4572000" cy="1143000"/>
          </a:xfrm>
        </p:spPr>
        <p:txBody>
          <a:bodyPr/>
          <a:lstStyle/>
          <a:p>
            <a:pPr>
              <a:buFont typeface="Wingdings" pitchFamily="2" charset="2"/>
              <a:buNone/>
            </a:pPr>
            <a:r>
              <a:rPr lang="en-US" altLang="zh-CN" sz="2800" smtClean="0">
                <a:solidFill>
                  <a:srgbClr val="333399"/>
                </a:solidFill>
              </a:rPr>
              <a:t>Population Median</a:t>
            </a:r>
            <a:r>
              <a:rPr lang="en-US" altLang="zh-CN" sz="2800" smtClean="0"/>
              <a:t>:</a:t>
            </a:r>
          </a:p>
        </p:txBody>
      </p:sp>
      <p:pic>
        <p:nvPicPr>
          <p:cNvPr id="97284"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0008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28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2952750"/>
            <a:ext cx="56388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86" name="Rectangle 11"/>
          <p:cNvSpPr>
            <a:spLocks noChangeArrowheads="1"/>
          </p:cNvSpPr>
          <p:nvPr/>
        </p:nvSpPr>
        <p:spPr bwMode="auto">
          <a:xfrm>
            <a:off x="838200" y="2667000"/>
            <a:ext cx="457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t>or</a:t>
            </a:r>
          </a:p>
        </p:txBody>
      </p:sp>
      <p:pic>
        <p:nvPicPr>
          <p:cNvPr id="97287"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4495800"/>
            <a:ext cx="56388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88" name="Rectangle 13"/>
          <p:cNvSpPr>
            <a:spLocks noChangeArrowheads="1"/>
          </p:cNvSpPr>
          <p:nvPr/>
        </p:nvSpPr>
        <p:spPr bwMode="auto">
          <a:xfrm>
            <a:off x="457200" y="3886200"/>
            <a:ext cx="457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Median</a:t>
            </a:r>
            <a:r>
              <a:rPr lang="en-US" altLang="zh-CN" sz="2800"/>
              <a:t>:</a:t>
            </a:r>
          </a:p>
        </p:txBody>
      </p:sp>
    </p:spTree>
    <p:extLst>
      <p:ext uri="{BB962C8B-B14F-4D97-AF65-F5344CB8AC3E}">
        <p14:creationId xmlns:p14="http://schemas.microsoft.com/office/powerpoint/2010/main" val="1766678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Modeling is a description, using a mathematical equation or some logical language, to describe the behavior of a system or its objects. </a:t>
            </a:r>
          </a:p>
          <a:p>
            <a:pPr>
              <a:buNone/>
            </a:pPr>
            <a:endParaRPr lang="en-US" dirty="0" smtClean="0"/>
          </a:p>
          <a:p>
            <a:pPr>
              <a:buNone/>
            </a:pPr>
            <a:r>
              <a:rPr lang="en-US" dirty="0" smtClean="0"/>
              <a:t>	Examples would be a model for planetary motion, a model for interstate traffic, a model for enzymatic reactions, a model for cancer growth, and so on. </a:t>
            </a:r>
          </a:p>
          <a:p>
            <a:pPr>
              <a:buNone/>
            </a:pPr>
            <a:endParaRPr lang="en-US" dirty="0" smtClean="0"/>
          </a:p>
          <a:p>
            <a:pPr>
              <a:buNone/>
            </a:pPr>
            <a:r>
              <a:rPr lang="en-US" dirty="0" smtClean="0"/>
              <a:t>	In many cases, modeling equations will need to describe how different variables change, in relation to one another, over increments of time. Hence, many modeling equations involve differential calculus.</a:t>
            </a:r>
            <a:endParaRPr lang="en-US" dirty="0"/>
          </a:p>
        </p:txBody>
      </p:sp>
    </p:spTree>
    <p:extLst>
      <p:ext uri="{BB962C8B-B14F-4D97-AF65-F5344CB8AC3E}">
        <p14:creationId xmlns:p14="http://schemas.microsoft.com/office/powerpoint/2010/main" val="3215219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smtClean="0"/>
              <a:t>Example</a:t>
            </a:r>
          </a:p>
        </p:txBody>
      </p:sp>
      <p:pic>
        <p:nvPicPr>
          <p:cNvPr id="9933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062038"/>
            <a:ext cx="594360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3560763"/>
            <a:ext cx="4195763"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3"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3348038"/>
            <a:ext cx="4572000"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79964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p>
            <a:pPr eaLnBrk="1" hangingPunct="1"/>
            <a:r>
              <a:rPr lang="en-US" altLang="zh-CN" smtClean="0"/>
              <a:t>Measures of Dispersion (Range)</a:t>
            </a:r>
          </a:p>
        </p:txBody>
      </p:sp>
      <p:sp>
        <p:nvSpPr>
          <p:cNvPr id="100355" name="Rectangle 3"/>
          <p:cNvSpPr>
            <a:spLocks noGrp="1" noChangeArrowheads="1"/>
          </p:cNvSpPr>
          <p:nvPr>
            <p:ph type="body" idx="1"/>
          </p:nvPr>
        </p:nvSpPr>
        <p:spPr>
          <a:xfrm>
            <a:off x="457200" y="1143000"/>
            <a:ext cx="7315200" cy="1143000"/>
          </a:xfrm>
        </p:spPr>
        <p:txBody>
          <a:bodyPr/>
          <a:lstStyle/>
          <a:p>
            <a:pPr>
              <a:buFont typeface="Wingdings" pitchFamily="2" charset="2"/>
              <a:buNone/>
            </a:pPr>
            <a:r>
              <a:rPr lang="en-US" altLang="zh-CN" sz="2800" smtClean="0">
                <a:solidFill>
                  <a:srgbClr val="333399"/>
                </a:solidFill>
              </a:rPr>
              <a:t>Range</a:t>
            </a:r>
            <a:r>
              <a:rPr lang="en-US" altLang="zh-CN" sz="2800" smtClean="0"/>
              <a:t>:</a:t>
            </a:r>
          </a:p>
        </p:txBody>
      </p:sp>
      <p:sp>
        <p:nvSpPr>
          <p:cNvPr id="100356" name="Rectangle 5"/>
          <p:cNvSpPr>
            <a:spLocks noChangeArrowheads="1"/>
          </p:cNvSpPr>
          <p:nvPr/>
        </p:nvSpPr>
        <p:spPr bwMode="auto">
          <a:xfrm>
            <a:off x="457200" y="44196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eaLnBrk="0" hangingPunct="0">
              <a:spcBef>
                <a:spcPct val="20000"/>
              </a:spcBef>
              <a:buClr>
                <a:srgbClr val="00CC99"/>
              </a:buClr>
              <a:buSzPct val="65000"/>
              <a:buFont typeface="Wingdings" pitchFamily="2" charset="2"/>
              <a:buChar char="p"/>
            </a:pPr>
            <a:r>
              <a:rPr lang="en-US" altLang="zh-CN" sz="2800">
                <a:solidFill>
                  <a:srgbClr val="333399"/>
                </a:solidFill>
              </a:rPr>
              <a:t>Not robust, sensitive to extreme values</a:t>
            </a:r>
          </a:p>
        </p:txBody>
      </p:sp>
      <p:pic>
        <p:nvPicPr>
          <p:cNvPr id="10035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219200"/>
            <a:ext cx="42862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5" y="2905125"/>
            <a:ext cx="82867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9" name="Rectangle 8"/>
          <p:cNvSpPr>
            <a:spLocks noChangeArrowheads="1"/>
          </p:cNvSpPr>
          <p:nvPr/>
        </p:nvSpPr>
        <p:spPr bwMode="auto">
          <a:xfrm>
            <a:off x="457200" y="22860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Range</a:t>
            </a:r>
            <a:r>
              <a:rPr lang="en-US" altLang="zh-CN" sz="2800"/>
              <a:t>:</a:t>
            </a:r>
          </a:p>
        </p:txBody>
      </p:sp>
    </p:spTree>
    <p:extLst>
      <p:ext uri="{BB962C8B-B14F-4D97-AF65-F5344CB8AC3E}">
        <p14:creationId xmlns:p14="http://schemas.microsoft.com/office/powerpoint/2010/main" val="40932050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title"/>
          </p:nvPr>
        </p:nvSpPr>
        <p:spPr>
          <a:xfrm>
            <a:off x="152400" y="228600"/>
            <a:ext cx="8839200" cy="762000"/>
          </a:xfrm>
        </p:spPr>
        <p:txBody>
          <a:bodyPr/>
          <a:lstStyle/>
          <a:p>
            <a:pPr eaLnBrk="1" hangingPunct="1"/>
            <a:r>
              <a:rPr lang="en-US" altLang="zh-CN" sz="3600" smtClean="0"/>
              <a:t>Measures of Dispersion (Inter-Quartile Range)</a:t>
            </a:r>
          </a:p>
        </p:txBody>
      </p:sp>
      <p:sp>
        <p:nvSpPr>
          <p:cNvPr id="101379" name="Rectangle 3"/>
          <p:cNvSpPr>
            <a:spLocks noGrp="1" noChangeArrowheads="1"/>
          </p:cNvSpPr>
          <p:nvPr>
            <p:ph type="body" idx="1"/>
          </p:nvPr>
        </p:nvSpPr>
        <p:spPr>
          <a:xfrm>
            <a:off x="457200" y="1143000"/>
            <a:ext cx="7315200" cy="1143000"/>
          </a:xfrm>
        </p:spPr>
        <p:txBody>
          <a:bodyPr/>
          <a:lstStyle/>
          <a:p>
            <a:pPr>
              <a:buFont typeface="Wingdings" pitchFamily="2" charset="2"/>
              <a:buNone/>
            </a:pPr>
            <a:r>
              <a:rPr lang="en-US" altLang="zh-CN" sz="2800" smtClean="0">
                <a:solidFill>
                  <a:srgbClr val="333399"/>
                </a:solidFill>
              </a:rPr>
              <a:t>Inter-Quartile Range (IQR)</a:t>
            </a:r>
            <a:r>
              <a:rPr lang="en-US" altLang="zh-CN" sz="2800" smtClean="0"/>
              <a:t>:</a:t>
            </a:r>
          </a:p>
        </p:txBody>
      </p:sp>
      <p:sp>
        <p:nvSpPr>
          <p:cNvPr id="101380" name="Rectangle 4"/>
          <p:cNvSpPr>
            <a:spLocks noChangeArrowheads="1"/>
          </p:cNvSpPr>
          <p:nvPr/>
        </p:nvSpPr>
        <p:spPr bwMode="auto">
          <a:xfrm>
            <a:off x="457200" y="44196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eaLnBrk="0" hangingPunct="0">
              <a:spcBef>
                <a:spcPct val="20000"/>
              </a:spcBef>
              <a:buClr>
                <a:srgbClr val="00CC99"/>
              </a:buClr>
              <a:buSzPct val="65000"/>
              <a:buFont typeface="Wingdings" pitchFamily="2" charset="2"/>
              <a:buChar char="p"/>
            </a:pPr>
            <a:r>
              <a:rPr lang="en-US" altLang="zh-CN" sz="2800">
                <a:solidFill>
                  <a:srgbClr val="333399"/>
                </a:solidFill>
              </a:rPr>
              <a:t>More robust</a:t>
            </a:r>
          </a:p>
        </p:txBody>
      </p:sp>
      <p:sp>
        <p:nvSpPr>
          <p:cNvPr id="101381" name="Rectangle 7"/>
          <p:cNvSpPr>
            <a:spLocks noChangeArrowheads="1"/>
          </p:cNvSpPr>
          <p:nvPr/>
        </p:nvSpPr>
        <p:spPr bwMode="auto">
          <a:xfrm>
            <a:off x="457200" y="26670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IQR</a:t>
            </a:r>
            <a:r>
              <a:rPr lang="en-US" altLang="zh-CN" sz="2800"/>
              <a:t>:</a:t>
            </a:r>
          </a:p>
        </p:txBody>
      </p:sp>
      <p:pic>
        <p:nvPicPr>
          <p:cNvPr id="10138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676400"/>
            <a:ext cx="16954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38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6125" y="1676400"/>
            <a:ext cx="43338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38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3550" y="3352800"/>
            <a:ext cx="14668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385"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0" y="3378200"/>
            <a:ext cx="4267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48570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Grp="1" noChangeArrowheads="1"/>
          </p:cNvSpPr>
          <p:nvPr>
            <p:ph type="title"/>
          </p:nvPr>
        </p:nvSpPr>
        <p:spPr>
          <a:xfrm>
            <a:off x="152400" y="228600"/>
            <a:ext cx="8839200" cy="762000"/>
          </a:xfrm>
        </p:spPr>
        <p:txBody>
          <a:bodyPr>
            <a:normAutofit fontScale="90000"/>
          </a:bodyPr>
          <a:lstStyle/>
          <a:p>
            <a:pPr eaLnBrk="1" hangingPunct="1"/>
            <a:r>
              <a:rPr lang="en-US" altLang="zh-CN" sz="3600" smtClean="0"/>
              <a:t>Measures of Dispersion </a:t>
            </a:r>
            <a:br>
              <a:rPr lang="en-US" altLang="zh-CN" sz="3600" smtClean="0"/>
            </a:br>
            <a:r>
              <a:rPr lang="en-US" altLang="zh-CN" sz="3600" smtClean="0"/>
              <a:t>(Variance and Standard Deviation)</a:t>
            </a:r>
          </a:p>
        </p:txBody>
      </p:sp>
      <p:pic>
        <p:nvPicPr>
          <p:cNvPr id="102403"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l="9515"/>
          <a:stretch>
            <a:fillRect/>
          </a:stretch>
        </p:blipFill>
        <p:spPr bwMode="auto">
          <a:xfrm>
            <a:off x="381000" y="2181225"/>
            <a:ext cx="5943600" cy="165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2263775"/>
            <a:ext cx="25146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5"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652963"/>
            <a:ext cx="8215313"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6" name="Rectangle 15"/>
          <p:cNvSpPr>
            <a:spLocks noChangeArrowheads="1"/>
          </p:cNvSpPr>
          <p:nvPr/>
        </p:nvSpPr>
        <p:spPr bwMode="auto">
          <a:xfrm>
            <a:off x="304800" y="3886200"/>
            <a:ext cx="731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Standard Deviation</a:t>
            </a:r>
            <a:r>
              <a:rPr lang="en-US" altLang="zh-CN" sz="2800"/>
              <a:t>:</a:t>
            </a:r>
          </a:p>
        </p:txBody>
      </p:sp>
      <p:sp>
        <p:nvSpPr>
          <p:cNvPr id="102407" name="Rectangle 17"/>
          <p:cNvSpPr>
            <a:spLocks noChangeArrowheads="1"/>
          </p:cNvSpPr>
          <p:nvPr/>
        </p:nvSpPr>
        <p:spPr bwMode="auto">
          <a:xfrm>
            <a:off x="304800" y="1524000"/>
            <a:ext cx="731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Variance</a:t>
            </a:r>
            <a:r>
              <a:rPr lang="en-US" altLang="zh-CN" sz="2800"/>
              <a:t>:</a:t>
            </a:r>
          </a:p>
        </p:txBody>
      </p:sp>
    </p:spTree>
    <p:extLst>
      <p:ext uri="{BB962C8B-B14F-4D97-AF65-F5344CB8AC3E}">
        <p14:creationId xmlns:p14="http://schemas.microsoft.com/office/powerpoint/2010/main" val="92854134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a:xfrm>
            <a:off x="152400" y="228600"/>
            <a:ext cx="8839200" cy="762000"/>
          </a:xfrm>
        </p:spPr>
        <p:txBody>
          <a:bodyPr>
            <a:normAutofit fontScale="90000"/>
          </a:bodyPr>
          <a:lstStyle/>
          <a:p>
            <a:pPr eaLnBrk="1" hangingPunct="1"/>
            <a:r>
              <a:rPr lang="en-US" altLang="zh-CN" sz="3600" smtClean="0"/>
              <a:t>Measures of Dispersion </a:t>
            </a:r>
            <a:br>
              <a:rPr lang="en-US" altLang="zh-CN" sz="3600" smtClean="0"/>
            </a:br>
            <a:r>
              <a:rPr lang="en-US" altLang="zh-CN" sz="3600" smtClean="0"/>
              <a:t>(Variance and Standard Deviation)</a:t>
            </a:r>
          </a:p>
        </p:txBody>
      </p:sp>
      <p:pic>
        <p:nvPicPr>
          <p:cNvPr id="1034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9515"/>
          <a:stretch>
            <a:fillRect/>
          </a:stretch>
        </p:blipFill>
        <p:spPr bwMode="auto">
          <a:xfrm>
            <a:off x="381000" y="1524000"/>
            <a:ext cx="5943600" cy="165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606550"/>
            <a:ext cx="25146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3733800"/>
            <a:ext cx="7086600"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30" name="Rectangle 6"/>
          <p:cNvSpPr>
            <a:spLocks noChangeArrowheads="1"/>
          </p:cNvSpPr>
          <p:nvPr/>
        </p:nvSpPr>
        <p:spPr bwMode="auto">
          <a:xfrm>
            <a:off x="304800" y="3200400"/>
            <a:ext cx="731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Standard Deviation</a:t>
            </a:r>
            <a:r>
              <a:rPr lang="en-US" altLang="zh-CN" sz="2800"/>
              <a:t>:</a:t>
            </a:r>
          </a:p>
        </p:txBody>
      </p:sp>
      <p:sp>
        <p:nvSpPr>
          <p:cNvPr id="103431" name="Rectangle 7"/>
          <p:cNvSpPr>
            <a:spLocks noChangeArrowheads="1"/>
          </p:cNvSpPr>
          <p:nvPr/>
        </p:nvSpPr>
        <p:spPr bwMode="auto">
          <a:xfrm>
            <a:off x="304800" y="1447800"/>
            <a:ext cx="731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Variance</a:t>
            </a:r>
            <a:r>
              <a:rPr lang="en-US" altLang="zh-CN" sz="2800"/>
              <a:t>:</a:t>
            </a:r>
          </a:p>
        </p:txBody>
      </p:sp>
      <p:pic>
        <p:nvPicPr>
          <p:cNvPr id="1034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 y="5791200"/>
            <a:ext cx="88868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33" name="Rectangle 9"/>
          <p:cNvSpPr>
            <a:spLocks noChangeArrowheads="1"/>
          </p:cNvSpPr>
          <p:nvPr/>
        </p:nvSpPr>
        <p:spPr bwMode="auto">
          <a:xfrm>
            <a:off x="304800" y="5181600"/>
            <a:ext cx="731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Variance &amp; Standard Deviation</a:t>
            </a:r>
            <a:r>
              <a:rPr lang="en-US" altLang="zh-CN" sz="2800"/>
              <a:t>:</a:t>
            </a:r>
          </a:p>
        </p:txBody>
      </p:sp>
    </p:spTree>
    <p:extLst>
      <p:ext uri="{BB962C8B-B14F-4D97-AF65-F5344CB8AC3E}">
        <p14:creationId xmlns:p14="http://schemas.microsoft.com/office/powerpoint/2010/main" val="279675323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smtClean="0"/>
              <a:t>Univariate Normal Distribution</a:t>
            </a:r>
            <a:endParaRPr lang="zh-CN" altLang="en-US" smtClean="0"/>
          </a:p>
        </p:txBody>
      </p:sp>
      <p:pic>
        <p:nvPicPr>
          <p:cNvPr id="12083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8263" y="2738438"/>
            <a:ext cx="6205537" cy="404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83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290637"/>
            <a:ext cx="67056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318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mtClean="0"/>
              <a:t>Multivariate Normal Distribution</a:t>
            </a:r>
            <a:endParaRPr lang="zh-CN" altLang="en-US" smtClean="0"/>
          </a:p>
        </p:txBody>
      </p:sp>
      <p:pic>
        <p:nvPicPr>
          <p:cNvPr id="12185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295400"/>
            <a:ext cx="84582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6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514600"/>
            <a:ext cx="6010275"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595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smtClean="0"/>
              <a:t>OLAP and Data Mining</a:t>
            </a:r>
            <a:endParaRPr lang="en-US" dirty="0"/>
          </a:p>
        </p:txBody>
      </p:sp>
    </p:spTree>
    <p:extLst>
      <p:ext uri="{BB962C8B-B14F-4D97-AF65-F5344CB8AC3E}">
        <p14:creationId xmlns:p14="http://schemas.microsoft.com/office/powerpoint/2010/main" val="338049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Warehouse Architecture</a:t>
            </a:r>
          </a:p>
        </p:txBody>
      </p:sp>
      <p:sp>
        <p:nvSpPr>
          <p:cNvPr id="921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92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0A5E2854-4D0C-4970-964B-00A039F2F7C5}" type="slidenum">
              <a:rPr lang="en-US" sz="1400" smtClean="0"/>
              <a:pPr/>
              <a:t>48</a:t>
            </a:fld>
            <a:endParaRPr lang="en-US" sz="1000" smtClean="0"/>
          </a:p>
        </p:txBody>
      </p:sp>
      <p:grpSp>
        <p:nvGrpSpPr>
          <p:cNvPr id="2" name="Group 5"/>
          <p:cNvGrpSpPr>
            <a:grpSpLocks/>
          </p:cNvGrpSpPr>
          <p:nvPr/>
        </p:nvGrpSpPr>
        <p:grpSpPr bwMode="auto">
          <a:xfrm>
            <a:off x="1382713" y="1728788"/>
            <a:ext cx="1660525" cy="468312"/>
            <a:chOff x="880" y="1248"/>
            <a:chExt cx="1046" cy="295"/>
          </a:xfrm>
        </p:grpSpPr>
        <p:sp>
          <p:nvSpPr>
            <p:cNvPr id="9270" name="Oval 3"/>
            <p:cNvSpPr>
              <a:spLocks noChangeArrowheads="1"/>
            </p:cNvSpPr>
            <p:nvPr/>
          </p:nvSpPr>
          <p:spPr bwMode="auto">
            <a:xfrm>
              <a:off x="880" y="1248"/>
              <a:ext cx="1046" cy="2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Rectangle 4"/>
            <p:cNvSpPr>
              <a:spLocks noChangeArrowheads="1"/>
            </p:cNvSpPr>
            <p:nvPr/>
          </p:nvSpPr>
          <p:spPr bwMode="auto">
            <a:xfrm>
              <a:off x="1140" y="1286"/>
              <a:ext cx="5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tx1"/>
                  </a:solidFill>
                </a:rPr>
                <a:t>Client</a:t>
              </a:r>
            </a:p>
          </p:txBody>
        </p:sp>
      </p:grpSp>
      <p:grpSp>
        <p:nvGrpSpPr>
          <p:cNvPr id="3" name="Group 8"/>
          <p:cNvGrpSpPr>
            <a:grpSpLocks/>
          </p:cNvGrpSpPr>
          <p:nvPr/>
        </p:nvGrpSpPr>
        <p:grpSpPr bwMode="auto">
          <a:xfrm>
            <a:off x="6207125" y="1625600"/>
            <a:ext cx="1660525" cy="468313"/>
            <a:chOff x="3919" y="1183"/>
            <a:chExt cx="1046" cy="295"/>
          </a:xfrm>
        </p:grpSpPr>
        <p:sp>
          <p:nvSpPr>
            <p:cNvPr id="9268" name="Oval 6"/>
            <p:cNvSpPr>
              <a:spLocks noChangeArrowheads="1"/>
            </p:cNvSpPr>
            <p:nvPr/>
          </p:nvSpPr>
          <p:spPr bwMode="auto">
            <a:xfrm>
              <a:off x="3919" y="1183"/>
              <a:ext cx="1046" cy="29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Rectangle 7"/>
            <p:cNvSpPr>
              <a:spLocks noChangeArrowheads="1"/>
            </p:cNvSpPr>
            <p:nvPr/>
          </p:nvSpPr>
          <p:spPr bwMode="auto">
            <a:xfrm>
              <a:off x="4179" y="1221"/>
              <a:ext cx="5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tx1"/>
                  </a:solidFill>
                </a:rPr>
                <a:t>Client</a:t>
              </a:r>
            </a:p>
          </p:txBody>
        </p:sp>
      </p:grpSp>
      <p:grpSp>
        <p:nvGrpSpPr>
          <p:cNvPr id="4" name="Group 15"/>
          <p:cNvGrpSpPr>
            <a:grpSpLocks/>
          </p:cNvGrpSpPr>
          <p:nvPr/>
        </p:nvGrpSpPr>
        <p:grpSpPr bwMode="auto">
          <a:xfrm>
            <a:off x="3733800" y="3048000"/>
            <a:ext cx="1944688" cy="950913"/>
            <a:chOff x="2361" y="2079"/>
            <a:chExt cx="1225" cy="599"/>
          </a:xfrm>
        </p:grpSpPr>
        <p:sp>
          <p:nvSpPr>
            <p:cNvPr id="9262" name="Oval 9"/>
            <p:cNvSpPr>
              <a:spLocks noChangeArrowheads="1"/>
            </p:cNvSpPr>
            <p:nvPr/>
          </p:nvSpPr>
          <p:spPr bwMode="auto">
            <a:xfrm>
              <a:off x="2373" y="2506"/>
              <a:ext cx="1213" cy="172"/>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3" name="Rectangle 10"/>
            <p:cNvSpPr>
              <a:spLocks noChangeArrowheads="1"/>
            </p:cNvSpPr>
            <p:nvPr/>
          </p:nvSpPr>
          <p:spPr bwMode="auto">
            <a:xfrm>
              <a:off x="2361" y="2151"/>
              <a:ext cx="1216" cy="4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Oval 11"/>
            <p:cNvSpPr>
              <a:spLocks noChangeArrowheads="1"/>
            </p:cNvSpPr>
            <p:nvPr/>
          </p:nvSpPr>
          <p:spPr bwMode="auto">
            <a:xfrm>
              <a:off x="2378" y="2079"/>
              <a:ext cx="1208" cy="13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5" name="Line 12"/>
            <p:cNvSpPr>
              <a:spLocks noChangeShapeType="1"/>
            </p:cNvSpPr>
            <p:nvPr/>
          </p:nvSpPr>
          <p:spPr bwMode="auto">
            <a:xfrm>
              <a:off x="3585" y="2169"/>
              <a:ext cx="0" cy="4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6" name="Line 13"/>
            <p:cNvSpPr>
              <a:spLocks noChangeShapeType="1"/>
            </p:cNvSpPr>
            <p:nvPr/>
          </p:nvSpPr>
          <p:spPr bwMode="auto">
            <a:xfrm>
              <a:off x="2367" y="2183"/>
              <a:ext cx="0" cy="41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 name="Rectangle 14"/>
            <p:cNvSpPr>
              <a:spLocks noChangeArrowheads="1"/>
            </p:cNvSpPr>
            <p:nvPr/>
          </p:nvSpPr>
          <p:spPr bwMode="auto">
            <a:xfrm>
              <a:off x="2489" y="2315"/>
              <a:ext cx="9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bg1"/>
                  </a:solidFill>
                </a:rPr>
                <a:t>Warehouse</a:t>
              </a:r>
            </a:p>
          </p:txBody>
        </p:sp>
      </p:grpSp>
      <p:sp>
        <p:nvSpPr>
          <p:cNvPr id="9225" name="Line 16"/>
          <p:cNvSpPr>
            <a:spLocks noChangeShapeType="1"/>
          </p:cNvSpPr>
          <p:nvPr/>
        </p:nvSpPr>
        <p:spPr bwMode="auto">
          <a:xfrm>
            <a:off x="2951163" y="2111375"/>
            <a:ext cx="511175" cy="14605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Line 17"/>
          <p:cNvSpPr>
            <a:spLocks noChangeShapeType="1"/>
          </p:cNvSpPr>
          <p:nvPr/>
        </p:nvSpPr>
        <p:spPr bwMode="auto">
          <a:xfrm flipH="1">
            <a:off x="5900738" y="1993900"/>
            <a:ext cx="481012" cy="26352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Line 18"/>
          <p:cNvSpPr>
            <a:spLocks noChangeShapeType="1"/>
          </p:cNvSpPr>
          <p:nvPr/>
        </p:nvSpPr>
        <p:spPr bwMode="auto">
          <a:xfrm flipV="1">
            <a:off x="1871663" y="4811713"/>
            <a:ext cx="1547812" cy="376237"/>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9"/>
          <p:cNvSpPr>
            <a:spLocks noChangeShapeType="1"/>
          </p:cNvSpPr>
          <p:nvPr/>
        </p:nvSpPr>
        <p:spPr bwMode="auto">
          <a:xfrm flipH="1" flipV="1">
            <a:off x="5943600" y="4811713"/>
            <a:ext cx="1398588" cy="39211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20"/>
          <p:cNvSpPr>
            <a:spLocks noChangeShapeType="1"/>
          </p:cNvSpPr>
          <p:nvPr/>
        </p:nvSpPr>
        <p:spPr bwMode="auto">
          <a:xfrm flipV="1">
            <a:off x="4629150" y="3979863"/>
            <a:ext cx="1588" cy="33337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27"/>
          <p:cNvGrpSpPr>
            <a:grpSpLocks/>
          </p:cNvGrpSpPr>
          <p:nvPr/>
        </p:nvGrpSpPr>
        <p:grpSpPr bwMode="auto">
          <a:xfrm>
            <a:off x="1230313" y="5183188"/>
            <a:ext cx="1157287" cy="995362"/>
            <a:chOff x="784" y="3424"/>
            <a:chExt cx="729" cy="627"/>
          </a:xfrm>
        </p:grpSpPr>
        <p:sp>
          <p:nvSpPr>
            <p:cNvPr id="9256" name="Oval 21"/>
            <p:cNvSpPr>
              <a:spLocks noChangeArrowheads="1"/>
            </p:cNvSpPr>
            <p:nvPr/>
          </p:nvSpPr>
          <p:spPr bwMode="auto">
            <a:xfrm>
              <a:off x="788" y="3888"/>
              <a:ext cx="708" cy="163"/>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 name="Rectangle 22"/>
            <p:cNvSpPr>
              <a:spLocks noChangeArrowheads="1"/>
            </p:cNvSpPr>
            <p:nvPr/>
          </p:nvSpPr>
          <p:spPr bwMode="auto">
            <a:xfrm>
              <a:off x="795" y="3515"/>
              <a:ext cx="715" cy="4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8" name="Oval 23"/>
            <p:cNvSpPr>
              <a:spLocks noChangeArrowheads="1"/>
            </p:cNvSpPr>
            <p:nvPr/>
          </p:nvSpPr>
          <p:spPr bwMode="auto">
            <a:xfrm>
              <a:off x="784" y="3424"/>
              <a:ext cx="713" cy="159"/>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9" name="Rectangle 24"/>
            <p:cNvSpPr>
              <a:spLocks noChangeArrowheads="1"/>
            </p:cNvSpPr>
            <p:nvPr/>
          </p:nvSpPr>
          <p:spPr bwMode="auto">
            <a:xfrm>
              <a:off x="857" y="3658"/>
              <a:ext cx="6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tx1"/>
                  </a:solidFill>
                </a:rPr>
                <a:t>Source</a:t>
              </a:r>
            </a:p>
          </p:txBody>
        </p:sp>
        <p:sp>
          <p:nvSpPr>
            <p:cNvPr id="9260" name="Line 25"/>
            <p:cNvSpPr>
              <a:spLocks noChangeShapeType="1"/>
            </p:cNvSpPr>
            <p:nvPr/>
          </p:nvSpPr>
          <p:spPr bwMode="auto">
            <a:xfrm flipH="1">
              <a:off x="1509" y="3534"/>
              <a:ext cx="4" cy="4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1" name="Line 26"/>
            <p:cNvSpPr>
              <a:spLocks noChangeShapeType="1"/>
            </p:cNvSpPr>
            <p:nvPr/>
          </p:nvSpPr>
          <p:spPr bwMode="auto">
            <a:xfrm>
              <a:off x="786" y="3522"/>
              <a:ext cx="0" cy="42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34"/>
          <p:cNvGrpSpPr>
            <a:grpSpLocks/>
          </p:cNvGrpSpPr>
          <p:nvPr/>
        </p:nvGrpSpPr>
        <p:grpSpPr bwMode="auto">
          <a:xfrm>
            <a:off x="4054475" y="5203825"/>
            <a:ext cx="1157288" cy="995363"/>
            <a:chOff x="2563" y="3437"/>
            <a:chExt cx="729" cy="627"/>
          </a:xfrm>
        </p:grpSpPr>
        <p:sp>
          <p:nvSpPr>
            <p:cNvPr id="9250" name="Oval 28"/>
            <p:cNvSpPr>
              <a:spLocks noChangeArrowheads="1"/>
            </p:cNvSpPr>
            <p:nvPr/>
          </p:nvSpPr>
          <p:spPr bwMode="auto">
            <a:xfrm>
              <a:off x="2567" y="3901"/>
              <a:ext cx="708" cy="16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Rectangle 29"/>
            <p:cNvSpPr>
              <a:spLocks noChangeArrowheads="1"/>
            </p:cNvSpPr>
            <p:nvPr/>
          </p:nvSpPr>
          <p:spPr bwMode="auto">
            <a:xfrm>
              <a:off x="2574" y="3528"/>
              <a:ext cx="715" cy="46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Oval 30"/>
            <p:cNvSpPr>
              <a:spLocks noChangeArrowheads="1"/>
            </p:cNvSpPr>
            <p:nvPr/>
          </p:nvSpPr>
          <p:spPr bwMode="auto">
            <a:xfrm>
              <a:off x="2563" y="3437"/>
              <a:ext cx="713" cy="159"/>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Rectangle 31"/>
            <p:cNvSpPr>
              <a:spLocks noChangeArrowheads="1"/>
            </p:cNvSpPr>
            <p:nvPr/>
          </p:nvSpPr>
          <p:spPr bwMode="auto">
            <a:xfrm>
              <a:off x="2636" y="3671"/>
              <a:ext cx="6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tx1"/>
                  </a:solidFill>
                </a:rPr>
                <a:t>Source</a:t>
              </a:r>
            </a:p>
          </p:txBody>
        </p:sp>
        <p:sp>
          <p:nvSpPr>
            <p:cNvPr id="9254" name="Line 32"/>
            <p:cNvSpPr>
              <a:spLocks noChangeShapeType="1"/>
            </p:cNvSpPr>
            <p:nvPr/>
          </p:nvSpPr>
          <p:spPr bwMode="auto">
            <a:xfrm flipH="1">
              <a:off x="3288" y="3547"/>
              <a:ext cx="4" cy="4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Line 33"/>
            <p:cNvSpPr>
              <a:spLocks noChangeShapeType="1"/>
            </p:cNvSpPr>
            <p:nvPr/>
          </p:nvSpPr>
          <p:spPr bwMode="auto">
            <a:xfrm>
              <a:off x="2565" y="3535"/>
              <a:ext cx="0" cy="42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41"/>
          <p:cNvGrpSpPr>
            <a:grpSpLocks/>
          </p:cNvGrpSpPr>
          <p:nvPr/>
        </p:nvGrpSpPr>
        <p:grpSpPr bwMode="auto">
          <a:xfrm>
            <a:off x="6753225" y="5205413"/>
            <a:ext cx="1157288" cy="995362"/>
            <a:chOff x="4263" y="3438"/>
            <a:chExt cx="729" cy="627"/>
          </a:xfrm>
        </p:grpSpPr>
        <p:sp>
          <p:nvSpPr>
            <p:cNvPr id="9244" name="Oval 35"/>
            <p:cNvSpPr>
              <a:spLocks noChangeArrowheads="1"/>
            </p:cNvSpPr>
            <p:nvPr/>
          </p:nvSpPr>
          <p:spPr bwMode="auto">
            <a:xfrm>
              <a:off x="4267" y="3902"/>
              <a:ext cx="708" cy="163"/>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Rectangle 36"/>
            <p:cNvSpPr>
              <a:spLocks noChangeArrowheads="1"/>
            </p:cNvSpPr>
            <p:nvPr/>
          </p:nvSpPr>
          <p:spPr bwMode="auto">
            <a:xfrm>
              <a:off x="4274" y="3529"/>
              <a:ext cx="715" cy="46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Oval 37"/>
            <p:cNvSpPr>
              <a:spLocks noChangeArrowheads="1"/>
            </p:cNvSpPr>
            <p:nvPr/>
          </p:nvSpPr>
          <p:spPr bwMode="auto">
            <a:xfrm>
              <a:off x="4263" y="3438"/>
              <a:ext cx="713" cy="159"/>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Rectangle 38"/>
            <p:cNvSpPr>
              <a:spLocks noChangeArrowheads="1"/>
            </p:cNvSpPr>
            <p:nvPr/>
          </p:nvSpPr>
          <p:spPr bwMode="auto">
            <a:xfrm>
              <a:off x="4336" y="3672"/>
              <a:ext cx="6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tx1"/>
                  </a:solidFill>
                </a:rPr>
                <a:t>Source</a:t>
              </a:r>
            </a:p>
          </p:txBody>
        </p:sp>
        <p:sp>
          <p:nvSpPr>
            <p:cNvPr id="9248" name="Line 39"/>
            <p:cNvSpPr>
              <a:spLocks noChangeShapeType="1"/>
            </p:cNvSpPr>
            <p:nvPr/>
          </p:nvSpPr>
          <p:spPr bwMode="auto">
            <a:xfrm flipH="1">
              <a:off x="4988" y="3548"/>
              <a:ext cx="4" cy="4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9" name="Line 40"/>
            <p:cNvSpPr>
              <a:spLocks noChangeShapeType="1"/>
            </p:cNvSpPr>
            <p:nvPr/>
          </p:nvSpPr>
          <p:spPr bwMode="auto">
            <a:xfrm>
              <a:off x="4265" y="3536"/>
              <a:ext cx="0" cy="42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44"/>
          <p:cNvGrpSpPr>
            <a:grpSpLocks/>
          </p:cNvGrpSpPr>
          <p:nvPr/>
        </p:nvGrpSpPr>
        <p:grpSpPr bwMode="auto">
          <a:xfrm>
            <a:off x="3067050" y="2093913"/>
            <a:ext cx="3230563" cy="603250"/>
            <a:chOff x="1941" y="1478"/>
            <a:chExt cx="2035" cy="380"/>
          </a:xfrm>
        </p:grpSpPr>
        <p:sp>
          <p:nvSpPr>
            <p:cNvPr id="9242" name="AutoShape 42"/>
            <p:cNvSpPr>
              <a:spLocks noChangeArrowheads="1"/>
            </p:cNvSpPr>
            <p:nvPr/>
          </p:nvSpPr>
          <p:spPr bwMode="auto">
            <a:xfrm>
              <a:off x="1941" y="1478"/>
              <a:ext cx="2035" cy="380"/>
            </a:xfrm>
            <a:prstGeom prst="star16">
              <a:avLst>
                <a:gd name="adj" fmla="val 37500"/>
              </a:avLst>
            </a:prstGeom>
            <a:solidFill>
              <a:schemeClr val="bg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Rectangle 43"/>
            <p:cNvSpPr>
              <a:spLocks noChangeArrowheads="1"/>
            </p:cNvSpPr>
            <p:nvPr/>
          </p:nvSpPr>
          <p:spPr bwMode="auto">
            <a:xfrm>
              <a:off x="2273" y="1546"/>
              <a:ext cx="1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tx1"/>
                  </a:solidFill>
                </a:rPr>
                <a:t>Query &amp; Analysis</a:t>
              </a:r>
            </a:p>
          </p:txBody>
        </p:sp>
      </p:grpSp>
      <p:grpSp>
        <p:nvGrpSpPr>
          <p:cNvPr id="9" name="Group 47"/>
          <p:cNvGrpSpPr>
            <a:grpSpLocks/>
          </p:cNvGrpSpPr>
          <p:nvPr/>
        </p:nvGrpSpPr>
        <p:grpSpPr bwMode="auto">
          <a:xfrm>
            <a:off x="3014663" y="4348163"/>
            <a:ext cx="3230562" cy="603250"/>
            <a:chOff x="1908" y="2898"/>
            <a:chExt cx="2035" cy="380"/>
          </a:xfrm>
        </p:grpSpPr>
        <p:sp>
          <p:nvSpPr>
            <p:cNvPr id="9240" name="AutoShape 45"/>
            <p:cNvSpPr>
              <a:spLocks noChangeArrowheads="1"/>
            </p:cNvSpPr>
            <p:nvPr/>
          </p:nvSpPr>
          <p:spPr bwMode="auto">
            <a:xfrm>
              <a:off x="1908" y="2898"/>
              <a:ext cx="2035" cy="380"/>
            </a:xfrm>
            <a:prstGeom prst="star16">
              <a:avLst>
                <a:gd name="adj" fmla="val 37500"/>
              </a:avLst>
            </a:prstGeom>
            <a:solidFill>
              <a:schemeClr val="bg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Rectangle 46"/>
            <p:cNvSpPr>
              <a:spLocks noChangeArrowheads="1"/>
            </p:cNvSpPr>
            <p:nvPr/>
          </p:nvSpPr>
          <p:spPr bwMode="auto">
            <a:xfrm>
              <a:off x="2527" y="2962"/>
              <a:ext cx="8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tx1"/>
                  </a:solidFill>
                </a:rPr>
                <a:t>Integration</a:t>
              </a:r>
            </a:p>
          </p:txBody>
        </p:sp>
      </p:grpSp>
      <p:sp>
        <p:nvSpPr>
          <p:cNvPr id="9235" name="Line 48"/>
          <p:cNvSpPr>
            <a:spLocks noChangeShapeType="1"/>
          </p:cNvSpPr>
          <p:nvPr/>
        </p:nvSpPr>
        <p:spPr bwMode="auto">
          <a:xfrm>
            <a:off x="4689475" y="2709863"/>
            <a:ext cx="0" cy="3349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Line 49"/>
          <p:cNvSpPr>
            <a:spLocks noChangeShapeType="1"/>
          </p:cNvSpPr>
          <p:nvPr/>
        </p:nvSpPr>
        <p:spPr bwMode="auto">
          <a:xfrm flipV="1">
            <a:off x="4635500" y="4935538"/>
            <a:ext cx="1588" cy="33337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50"/>
          <p:cNvSpPr>
            <a:spLocks noChangeArrowheads="1"/>
          </p:cNvSpPr>
          <p:nvPr/>
        </p:nvSpPr>
        <p:spPr bwMode="auto">
          <a:xfrm>
            <a:off x="1592263" y="3106738"/>
            <a:ext cx="1511300" cy="8255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Rectangle 51"/>
          <p:cNvSpPr>
            <a:spLocks noChangeArrowheads="1"/>
          </p:cNvSpPr>
          <p:nvPr/>
        </p:nvSpPr>
        <p:spPr bwMode="auto">
          <a:xfrm>
            <a:off x="1727200" y="3321050"/>
            <a:ext cx="1241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1"/>
                </a:solidFill>
              </a:rPr>
              <a:t>Metadata</a:t>
            </a:r>
          </a:p>
        </p:txBody>
      </p:sp>
      <p:sp>
        <p:nvSpPr>
          <p:cNvPr id="9239" name="Line 52"/>
          <p:cNvSpPr>
            <a:spLocks noChangeShapeType="1"/>
          </p:cNvSpPr>
          <p:nvPr/>
        </p:nvSpPr>
        <p:spPr bwMode="auto">
          <a:xfrm>
            <a:off x="3109913" y="3557588"/>
            <a:ext cx="609600" cy="0"/>
          </a:xfrm>
          <a:prstGeom prst="line">
            <a:avLst/>
          </a:prstGeom>
          <a:noFill/>
          <a:ln w="38100" cmpd="dbl">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308454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F824E1B-A95D-4080-B338-219ED7E4A9F6}" type="slidenum">
              <a:rPr lang="en-US" smtClean="0"/>
              <a:pPr>
                <a:defRPr/>
              </a:pPr>
              <a:t>49</a:t>
            </a:fld>
            <a:endParaRPr lang="en-US" smtClean="0"/>
          </a:p>
        </p:txBody>
      </p:sp>
      <p:sp>
        <p:nvSpPr>
          <p:cNvPr id="17411" name="Rectangle 2"/>
          <p:cNvSpPr>
            <a:spLocks noGrp="1" noChangeArrowheads="1"/>
          </p:cNvSpPr>
          <p:nvPr>
            <p:ph type="title"/>
          </p:nvPr>
        </p:nvSpPr>
        <p:spPr/>
        <p:txBody>
          <a:bodyPr/>
          <a:lstStyle/>
          <a:p>
            <a:pPr eaLnBrk="1" hangingPunct="1"/>
            <a:r>
              <a:rPr lang="en-US" smtClean="0"/>
              <a:t>Star Schemas</a:t>
            </a:r>
          </a:p>
        </p:txBody>
      </p:sp>
      <p:sp>
        <p:nvSpPr>
          <p:cNvPr id="14339" name="Rectangle 3"/>
          <p:cNvSpPr>
            <a:spLocks noGrp="1" noChangeArrowheads="1"/>
          </p:cNvSpPr>
          <p:nvPr>
            <p:ph type="body" idx="1"/>
          </p:nvPr>
        </p:nvSpPr>
        <p:spPr>
          <a:xfrm>
            <a:off x="685800" y="1981200"/>
            <a:ext cx="8229600" cy="4114800"/>
          </a:xfrm>
        </p:spPr>
        <p:txBody>
          <a:bodyPr/>
          <a:lstStyle/>
          <a:p>
            <a:pPr marL="609600" indent="-609600" eaLnBrk="1" hangingPunct="1"/>
            <a:r>
              <a:rPr lang="en-US" smtClean="0"/>
              <a:t>A </a:t>
            </a:r>
            <a:r>
              <a:rPr lang="en-US" i="1" smtClean="0">
                <a:solidFill>
                  <a:srgbClr val="FF0066"/>
                </a:solidFill>
              </a:rPr>
              <a:t>star schema</a:t>
            </a:r>
            <a:r>
              <a:rPr lang="en-US" smtClean="0"/>
              <a:t>  is a common organization for data at a warehouse.  It consists of:</a:t>
            </a:r>
          </a:p>
          <a:p>
            <a:pPr marL="990600" lvl="1" indent="-533400" eaLnBrk="1" hangingPunct="1">
              <a:buFont typeface="Monotype Sorts" pitchFamily="2" charset="2"/>
              <a:buAutoNum type="arabicPeriod"/>
            </a:pPr>
            <a:r>
              <a:rPr lang="en-US" i="1" smtClean="0">
                <a:solidFill>
                  <a:srgbClr val="FF0066"/>
                </a:solidFill>
              </a:rPr>
              <a:t>Fact table</a:t>
            </a:r>
            <a:r>
              <a:rPr lang="en-US" smtClean="0"/>
              <a:t> : a very large accumulation of facts such as sales.</a:t>
            </a:r>
          </a:p>
          <a:p>
            <a:pPr marL="1371600" lvl="2" indent="-457200" eaLnBrk="1" hangingPunct="1">
              <a:buFont typeface="Monotype Sorts" pitchFamily="2" charset="2"/>
              <a:buChar char="w"/>
            </a:pPr>
            <a:r>
              <a:rPr lang="en-US" smtClean="0"/>
              <a:t>Often “insert-only.”</a:t>
            </a:r>
          </a:p>
          <a:p>
            <a:pPr marL="990600" lvl="1" indent="-533400" eaLnBrk="1" hangingPunct="1">
              <a:buFont typeface="Monotype Sorts" pitchFamily="2" charset="2"/>
              <a:buAutoNum type="arabicPeriod"/>
            </a:pPr>
            <a:r>
              <a:rPr lang="en-US" i="1" smtClean="0">
                <a:solidFill>
                  <a:srgbClr val="FF0066"/>
                </a:solidFill>
              </a:rPr>
              <a:t>Dimension tables</a:t>
            </a:r>
            <a:r>
              <a:rPr lang="en-US" smtClean="0"/>
              <a:t> : smaller, generally static information about the entities involved in the facts.</a:t>
            </a:r>
          </a:p>
        </p:txBody>
      </p:sp>
    </p:spTree>
    <p:extLst>
      <p:ext uri="{BB962C8B-B14F-4D97-AF65-F5344CB8AC3E}">
        <p14:creationId xmlns:p14="http://schemas.microsoft.com/office/powerpoint/2010/main" val="455145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Predictive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Predictive analysis is concerned with guessing how an individual, group, or data object will behave based on past outcomes or on the observed behaviors of similar individuals or groups. </a:t>
            </a:r>
          </a:p>
          <a:p>
            <a:r>
              <a:rPr lang="en-US" dirty="0" smtClean="0"/>
              <a:t>Predictive analytics relies on one concept: if thing A is similar to thing B, then thing A will most likely behave like thing B. </a:t>
            </a:r>
          </a:p>
          <a:p>
            <a:r>
              <a:rPr lang="en-US" dirty="0" smtClean="0"/>
              <a:t>Predictive analytics includes three types of algorithms: recommenders, classifiers, and clustering</a:t>
            </a:r>
            <a:endParaRPr lang="en-US" dirty="0"/>
          </a:p>
        </p:txBody>
      </p:sp>
    </p:spTree>
    <p:extLst>
      <p:ext uri="{BB962C8B-B14F-4D97-AF65-F5344CB8AC3E}">
        <p14:creationId xmlns:p14="http://schemas.microsoft.com/office/powerpoint/2010/main" val="3990457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smtClean="0"/>
              <a:t>Terms</a:t>
            </a:r>
          </a:p>
        </p:txBody>
      </p:sp>
      <p:sp>
        <p:nvSpPr>
          <p:cNvPr id="48131" name="Rectangle 3"/>
          <p:cNvSpPr>
            <a:spLocks noGrp="1" noChangeArrowheads="1"/>
          </p:cNvSpPr>
          <p:nvPr>
            <p:ph idx="1"/>
          </p:nvPr>
        </p:nvSpPr>
        <p:spPr>
          <a:xfrm>
            <a:off x="533400" y="1600200"/>
            <a:ext cx="4800600" cy="4800600"/>
          </a:xfrm>
        </p:spPr>
        <p:txBody>
          <a:bodyPr/>
          <a:lstStyle/>
          <a:p>
            <a:pPr eaLnBrk="1" hangingPunct="1"/>
            <a:r>
              <a:rPr lang="en-US" smtClean="0"/>
              <a:t>Fact table</a:t>
            </a:r>
          </a:p>
          <a:p>
            <a:pPr eaLnBrk="1" hangingPunct="1"/>
            <a:r>
              <a:rPr lang="en-US" smtClean="0"/>
              <a:t>Dimension tables</a:t>
            </a:r>
          </a:p>
          <a:p>
            <a:pPr eaLnBrk="1" hangingPunct="1"/>
            <a:r>
              <a:rPr lang="en-US" smtClean="0"/>
              <a:t>Measures</a:t>
            </a:r>
          </a:p>
        </p:txBody>
      </p:sp>
      <p:sp>
        <p:nvSpPr>
          <p:cNvPr id="481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481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481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90D6E736-48CB-41D7-8A32-73384A6FE066}" type="slidenum">
              <a:rPr lang="en-US" sz="1400" smtClean="0"/>
              <a:pPr/>
              <a:t>50</a:t>
            </a:fld>
            <a:endParaRPr lang="en-US" sz="1000" smtClean="0"/>
          </a:p>
        </p:txBody>
      </p:sp>
      <p:grpSp>
        <p:nvGrpSpPr>
          <p:cNvPr id="2" name="Group 11"/>
          <p:cNvGrpSpPr>
            <a:grpSpLocks/>
          </p:cNvGrpSpPr>
          <p:nvPr/>
        </p:nvGrpSpPr>
        <p:grpSpPr bwMode="auto">
          <a:xfrm>
            <a:off x="3809999" y="1625003"/>
            <a:ext cx="4876801" cy="3937597"/>
            <a:chOff x="2553" y="2024"/>
            <a:chExt cx="2136" cy="1361"/>
          </a:xfrm>
        </p:grpSpPr>
        <p:pic>
          <p:nvPicPr>
            <p:cNvPr id="4813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 y="2024"/>
              <a:ext cx="379" cy="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7" name="Line 5"/>
            <p:cNvSpPr>
              <a:spLocks noChangeShapeType="1"/>
            </p:cNvSpPr>
            <p:nvPr/>
          </p:nvSpPr>
          <p:spPr bwMode="auto">
            <a:xfrm>
              <a:off x="2945" y="2435"/>
              <a:ext cx="461"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Line 6"/>
            <p:cNvSpPr>
              <a:spLocks noChangeShapeType="1"/>
            </p:cNvSpPr>
            <p:nvPr/>
          </p:nvSpPr>
          <p:spPr bwMode="auto">
            <a:xfrm>
              <a:off x="3810" y="2435"/>
              <a:ext cx="49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 name="Line 7"/>
            <p:cNvSpPr>
              <a:spLocks noChangeShapeType="1"/>
            </p:cNvSpPr>
            <p:nvPr/>
          </p:nvSpPr>
          <p:spPr bwMode="auto">
            <a:xfrm>
              <a:off x="3608" y="2781"/>
              <a:ext cx="0" cy="31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140"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0" y="2194"/>
              <a:ext cx="37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41"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3" y="2241"/>
              <a:ext cx="379"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42" name="Picture 1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7" y="3095"/>
              <a:ext cx="379"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3278459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smtClean="0"/>
              <a:t>Star</a:t>
            </a:r>
          </a:p>
        </p:txBody>
      </p:sp>
      <p:sp>
        <p:nvSpPr>
          <p:cNvPr id="460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46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46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113DC221-61F7-4CD7-873A-2ADCD3299C9C}" type="slidenum">
              <a:rPr lang="en-US" sz="1400" smtClean="0"/>
              <a:pPr/>
              <a:t>51</a:t>
            </a:fld>
            <a:endParaRPr lang="en-US" sz="1000" smtClean="0"/>
          </a:p>
        </p:txBody>
      </p:sp>
      <p:graphicFrame>
        <p:nvGraphicFramePr>
          <p:cNvPr id="46086" name="Object 3"/>
          <p:cNvGraphicFramePr>
            <a:graphicFrameLocks/>
          </p:cNvGraphicFramePr>
          <p:nvPr/>
        </p:nvGraphicFramePr>
        <p:xfrm>
          <a:off x="1143000" y="5181600"/>
          <a:ext cx="6391275" cy="1004888"/>
        </p:xfrm>
        <a:graphic>
          <a:graphicData uri="http://schemas.openxmlformats.org/presentationml/2006/ole">
            <mc:AlternateContent xmlns:mc="http://schemas.openxmlformats.org/markup-compatibility/2006">
              <mc:Choice xmlns:v="urn:schemas-microsoft-com:vml" Requires="v">
                <p:oleObj spid="_x0000_s1025" name="Worksheet" r:id="rId4" imgW="6210300" imgH="1047750" progId="Excel.Sheet.8">
                  <p:embed/>
                </p:oleObj>
              </mc:Choice>
              <mc:Fallback>
                <p:oleObj name="Worksheet" r:id="rId4" imgW="6210300" imgH="104775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181600"/>
                        <a:ext cx="63912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6087" name="Object 4"/>
          <p:cNvGraphicFramePr>
            <a:graphicFrameLocks/>
          </p:cNvGraphicFramePr>
          <p:nvPr/>
        </p:nvGraphicFramePr>
        <p:xfrm>
          <a:off x="431800" y="1571625"/>
          <a:ext cx="3089275" cy="757238"/>
        </p:xfrm>
        <a:graphic>
          <a:graphicData uri="http://schemas.openxmlformats.org/presentationml/2006/ole">
            <mc:AlternateContent xmlns:mc="http://schemas.openxmlformats.org/markup-compatibility/2006">
              <mc:Choice xmlns:v="urn:schemas-microsoft-com:vml" Requires="v">
                <p:oleObj spid="_x0000_s1026" name="Worksheet" r:id="rId6" imgW="3238500" imgH="790575" progId="Excel.Sheet.8">
                  <p:embed/>
                </p:oleObj>
              </mc:Choice>
              <mc:Fallback>
                <p:oleObj name="Worksheet" r:id="rId6" imgW="3238500" imgH="790575"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800" y="1571625"/>
                        <a:ext cx="308927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6088" name="Object 5"/>
          <p:cNvGraphicFramePr>
            <a:graphicFrameLocks/>
          </p:cNvGraphicFramePr>
          <p:nvPr/>
        </p:nvGraphicFramePr>
        <p:xfrm>
          <a:off x="6238875" y="1593850"/>
          <a:ext cx="2036763" cy="1108075"/>
        </p:xfrm>
        <a:graphic>
          <a:graphicData uri="http://schemas.openxmlformats.org/presentationml/2006/ole">
            <mc:AlternateContent xmlns:mc="http://schemas.openxmlformats.org/markup-compatibility/2006">
              <mc:Choice xmlns:v="urn:schemas-microsoft-com:vml" Requires="v">
                <p:oleObj spid="_x0000_s1027" name="Worksheet" r:id="rId8" imgW="2228850" imgH="1047750" progId="Excel.Sheet.8">
                  <p:embed/>
                </p:oleObj>
              </mc:Choice>
              <mc:Fallback>
                <p:oleObj name="Worksheet" r:id="rId8" imgW="2228850" imgH="1047750" progId="Excel.Shee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8875" y="1593850"/>
                        <a:ext cx="2036763"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6089" name="Line 6"/>
          <p:cNvSpPr>
            <a:spLocks noChangeShapeType="1"/>
          </p:cNvSpPr>
          <p:nvPr/>
        </p:nvSpPr>
        <p:spPr bwMode="auto">
          <a:xfrm>
            <a:off x="2824163" y="2341563"/>
            <a:ext cx="1905000" cy="914400"/>
          </a:xfrm>
          <a:prstGeom prst="line">
            <a:avLst/>
          </a:prstGeom>
          <a:noFill/>
          <a:ln w="254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7"/>
          <p:cNvSpPr>
            <a:spLocks noChangeShapeType="1"/>
          </p:cNvSpPr>
          <p:nvPr/>
        </p:nvSpPr>
        <p:spPr bwMode="auto">
          <a:xfrm flipH="1">
            <a:off x="5795963" y="2646363"/>
            <a:ext cx="685800" cy="609600"/>
          </a:xfrm>
          <a:prstGeom prst="line">
            <a:avLst/>
          </a:prstGeom>
          <a:noFill/>
          <a:ln w="254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8"/>
          <p:cNvSpPr>
            <a:spLocks noChangeShapeType="1"/>
          </p:cNvSpPr>
          <p:nvPr/>
        </p:nvSpPr>
        <p:spPr bwMode="auto">
          <a:xfrm flipH="1">
            <a:off x="4038600" y="4322763"/>
            <a:ext cx="4763" cy="782637"/>
          </a:xfrm>
          <a:prstGeom prst="line">
            <a:avLst/>
          </a:prstGeom>
          <a:noFill/>
          <a:ln w="254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6092" name="Object 9"/>
          <p:cNvGraphicFramePr>
            <a:graphicFrameLocks/>
          </p:cNvGraphicFramePr>
          <p:nvPr/>
        </p:nvGraphicFramePr>
        <p:xfrm>
          <a:off x="1419225" y="3276600"/>
          <a:ext cx="6143625" cy="1004888"/>
        </p:xfrm>
        <a:graphic>
          <a:graphicData uri="http://schemas.openxmlformats.org/presentationml/2006/ole">
            <mc:AlternateContent xmlns:mc="http://schemas.openxmlformats.org/markup-compatibility/2006">
              <mc:Choice xmlns:v="urn:schemas-microsoft-com:vml" Requires="v">
                <p:oleObj spid="_x0000_s1028" name="Worksheet" r:id="rId10" imgW="5848350" imgH="1047750" progId="Excel.Sheet.8">
                  <p:embed/>
                </p:oleObj>
              </mc:Choice>
              <mc:Fallback>
                <p:oleObj name="Worksheet" r:id="rId10" imgW="5848350" imgH="1047750" progId="Excel.Shee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9225" y="3276600"/>
                        <a:ext cx="61436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2698779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pPr eaLnBrk="1" hangingPunct="1"/>
            <a:r>
              <a:rPr lang="en-US" smtClean="0"/>
              <a:t>Cube</a:t>
            </a:r>
          </a:p>
        </p:txBody>
      </p:sp>
      <p:sp>
        <p:nvSpPr>
          <p:cNvPr id="50179"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01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01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464983A4-35D1-4B01-A395-FF8E481F8815}" type="slidenum">
              <a:rPr lang="en-US" sz="1400" smtClean="0"/>
              <a:pPr/>
              <a:t>52</a:t>
            </a:fld>
            <a:endParaRPr lang="en-US" sz="1000" smtClean="0"/>
          </a:p>
        </p:txBody>
      </p:sp>
      <p:graphicFrame>
        <p:nvGraphicFramePr>
          <p:cNvPr id="50182" name="Object 3"/>
          <p:cNvGraphicFramePr>
            <a:graphicFrameLocks/>
          </p:cNvGraphicFramePr>
          <p:nvPr/>
        </p:nvGraphicFramePr>
        <p:xfrm>
          <a:off x="768350" y="3021013"/>
          <a:ext cx="3167063" cy="1254125"/>
        </p:xfrm>
        <a:graphic>
          <a:graphicData uri="http://schemas.openxmlformats.org/presentationml/2006/ole">
            <mc:AlternateContent xmlns:mc="http://schemas.openxmlformats.org/markup-compatibility/2006">
              <mc:Choice xmlns:v="urn:schemas-microsoft-com:vml" Requires="v">
                <p:oleObj spid="_x0000_s2049" name="Worksheet" r:id="rId4" imgW="3019425" imgH="1304925" progId="Excel.Sheet.8">
                  <p:embed/>
                </p:oleObj>
              </mc:Choice>
              <mc:Fallback>
                <p:oleObj name="Worksheet" r:id="rId4" imgW="3019425" imgH="1304925"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50" y="3021013"/>
                        <a:ext cx="3167063"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0183" name="Object 4"/>
          <p:cNvGraphicFramePr>
            <a:graphicFrameLocks/>
          </p:cNvGraphicFramePr>
          <p:nvPr/>
        </p:nvGraphicFramePr>
        <p:xfrm>
          <a:off x="5183188" y="3192463"/>
          <a:ext cx="2568575" cy="757237"/>
        </p:xfrm>
        <a:graphic>
          <a:graphicData uri="http://schemas.openxmlformats.org/presentationml/2006/ole">
            <mc:AlternateContent xmlns:mc="http://schemas.openxmlformats.org/markup-compatibility/2006">
              <mc:Choice xmlns:v="urn:schemas-microsoft-com:vml" Requires="v">
                <p:oleObj spid="_x0000_s2050" name="Worksheet" r:id="rId6" imgW="2447925" imgH="790575" progId="Excel.Sheet.8">
                  <p:embed/>
                </p:oleObj>
              </mc:Choice>
              <mc:Fallback>
                <p:oleObj name="Worksheet" r:id="rId6" imgW="2447925" imgH="790575"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3188" y="3192463"/>
                        <a:ext cx="2568575"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0184" name="Rectangle 5"/>
          <p:cNvSpPr>
            <a:spLocks noChangeArrowheads="1"/>
          </p:cNvSpPr>
          <p:nvPr/>
        </p:nvSpPr>
        <p:spPr bwMode="auto">
          <a:xfrm>
            <a:off x="746125" y="2346325"/>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Fact table view:</a:t>
            </a:r>
          </a:p>
        </p:txBody>
      </p:sp>
      <p:sp>
        <p:nvSpPr>
          <p:cNvPr id="50185" name="Rectangle 6"/>
          <p:cNvSpPr>
            <a:spLocks noChangeArrowheads="1"/>
          </p:cNvSpPr>
          <p:nvPr/>
        </p:nvSpPr>
        <p:spPr bwMode="auto">
          <a:xfrm>
            <a:off x="4860925" y="2498725"/>
            <a:ext cx="338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Multi-dimensional cube:</a:t>
            </a:r>
          </a:p>
        </p:txBody>
      </p:sp>
      <p:sp>
        <p:nvSpPr>
          <p:cNvPr id="50186" name="Line 7"/>
          <p:cNvSpPr>
            <a:spLocks noChangeShapeType="1"/>
          </p:cNvSpPr>
          <p:nvPr/>
        </p:nvSpPr>
        <p:spPr bwMode="auto">
          <a:xfrm>
            <a:off x="4114800" y="3581400"/>
            <a:ext cx="838200"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Rectangle 8"/>
          <p:cNvSpPr>
            <a:spLocks noChangeArrowheads="1"/>
          </p:cNvSpPr>
          <p:nvPr/>
        </p:nvSpPr>
        <p:spPr bwMode="auto">
          <a:xfrm>
            <a:off x="5165725" y="4678363"/>
            <a:ext cx="1900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dimensions = 2</a:t>
            </a:r>
          </a:p>
        </p:txBody>
      </p:sp>
    </p:spTree>
    <p:extLst>
      <p:ext uri="{BB962C8B-B14F-4D97-AF65-F5344CB8AC3E}">
        <p14:creationId xmlns:p14="http://schemas.microsoft.com/office/powerpoint/2010/main" val="347651111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pPr eaLnBrk="1" hangingPunct="1"/>
            <a:r>
              <a:rPr lang="en-US" smtClean="0"/>
              <a:t>3-D Cube</a:t>
            </a:r>
          </a:p>
        </p:txBody>
      </p:sp>
      <p:sp>
        <p:nvSpPr>
          <p:cNvPr id="51203"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12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395A369F-136A-4431-ABA4-EC78450295B4}" type="slidenum">
              <a:rPr lang="en-US" sz="1400" smtClean="0"/>
              <a:pPr/>
              <a:t>53</a:t>
            </a:fld>
            <a:endParaRPr lang="en-US" sz="1000" smtClean="0"/>
          </a:p>
        </p:txBody>
      </p:sp>
      <p:graphicFrame>
        <p:nvGraphicFramePr>
          <p:cNvPr id="51206" name="Object 3"/>
          <p:cNvGraphicFramePr>
            <a:graphicFrameLocks/>
          </p:cNvGraphicFramePr>
          <p:nvPr/>
        </p:nvGraphicFramePr>
        <p:xfrm>
          <a:off x="201613" y="2690813"/>
          <a:ext cx="3997325" cy="1760537"/>
        </p:xfrm>
        <a:graphic>
          <a:graphicData uri="http://schemas.openxmlformats.org/presentationml/2006/ole">
            <mc:AlternateContent xmlns:mc="http://schemas.openxmlformats.org/markup-compatibility/2006">
              <mc:Choice xmlns:v="urn:schemas-microsoft-com:vml" Requires="v">
                <p:oleObj spid="_x0000_s3073" name="Worksheet" r:id="rId4" imgW="4006596" imgH="1769364" progId="Excel.Sheet.8">
                  <p:embed/>
                </p:oleObj>
              </mc:Choice>
              <mc:Fallback>
                <p:oleObj name="Worksheet" r:id="rId4" imgW="4006596" imgH="1769364"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2690813"/>
                        <a:ext cx="3997325"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 name="Group 14"/>
          <p:cNvGrpSpPr>
            <a:grpSpLocks/>
          </p:cNvGrpSpPr>
          <p:nvPr/>
        </p:nvGrpSpPr>
        <p:grpSpPr bwMode="auto">
          <a:xfrm>
            <a:off x="4556125" y="2743200"/>
            <a:ext cx="3978275" cy="1752600"/>
            <a:chOff x="2870" y="1728"/>
            <a:chExt cx="2506" cy="1104"/>
          </a:xfrm>
        </p:grpSpPr>
        <p:sp>
          <p:nvSpPr>
            <p:cNvPr id="51211" name="Rectangle 4"/>
            <p:cNvSpPr>
              <a:spLocks noChangeArrowheads="1"/>
            </p:cNvSpPr>
            <p:nvPr/>
          </p:nvSpPr>
          <p:spPr bwMode="auto">
            <a:xfrm>
              <a:off x="3014" y="2049"/>
              <a:ext cx="484" cy="231"/>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800" b="1">
                  <a:solidFill>
                    <a:schemeClr val="tx1"/>
                  </a:solidFill>
                </a:rPr>
                <a:t>day 2</a:t>
              </a:r>
            </a:p>
          </p:txBody>
        </p:sp>
        <p:graphicFrame>
          <p:nvGraphicFramePr>
            <p:cNvPr id="51212" name="Object 5"/>
            <p:cNvGraphicFramePr>
              <a:graphicFrameLocks/>
            </p:cNvGraphicFramePr>
            <p:nvPr/>
          </p:nvGraphicFramePr>
          <p:xfrm>
            <a:off x="3601" y="2011"/>
            <a:ext cx="1618" cy="477"/>
          </p:xfrm>
          <a:graphic>
            <a:graphicData uri="http://schemas.openxmlformats.org/presentationml/2006/ole">
              <mc:AlternateContent xmlns:mc="http://schemas.openxmlformats.org/markup-compatibility/2006">
                <mc:Choice xmlns:v="urn:schemas-microsoft-com:vml" Requires="v">
                  <p:oleObj spid="_x0000_s3074" name="Worksheet" r:id="rId6" imgW="2447925" imgH="790575" progId="Excel.Sheet.8">
                    <p:embed/>
                  </p:oleObj>
                </mc:Choice>
                <mc:Fallback>
                  <p:oleObj name="Worksheet" r:id="rId6" imgW="2447925" imgH="790575"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1" y="2011"/>
                          <a:ext cx="1618" cy="47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13" name="Rectangle 6"/>
            <p:cNvSpPr>
              <a:spLocks noChangeArrowheads="1"/>
            </p:cNvSpPr>
            <p:nvPr/>
          </p:nvSpPr>
          <p:spPr bwMode="auto">
            <a:xfrm>
              <a:off x="3412" y="2356"/>
              <a:ext cx="1624" cy="472"/>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1214" name="Object 7"/>
            <p:cNvGraphicFramePr>
              <a:graphicFrameLocks/>
            </p:cNvGraphicFramePr>
            <p:nvPr/>
          </p:nvGraphicFramePr>
          <p:xfrm>
            <a:off x="3409" y="2347"/>
            <a:ext cx="1618" cy="477"/>
          </p:xfrm>
          <a:graphic>
            <a:graphicData uri="http://schemas.openxmlformats.org/presentationml/2006/ole">
              <mc:AlternateContent xmlns:mc="http://schemas.openxmlformats.org/markup-compatibility/2006">
                <mc:Choice xmlns:v="urn:schemas-microsoft-com:vml" Requires="v">
                  <p:oleObj spid="_x0000_s3075" name="Worksheet" r:id="rId8" imgW="2447925" imgH="790575" progId="Excel.Sheet.8">
                    <p:embed/>
                  </p:oleObj>
                </mc:Choice>
                <mc:Fallback>
                  <p:oleObj name="Worksheet" r:id="rId8" imgW="2447925" imgH="790575" progId="Excel.Shee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 y="2347"/>
                          <a:ext cx="1618" cy="47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15" name="Line 8"/>
            <p:cNvSpPr>
              <a:spLocks noChangeShapeType="1"/>
            </p:cNvSpPr>
            <p:nvPr/>
          </p:nvSpPr>
          <p:spPr bwMode="auto">
            <a:xfrm flipV="1">
              <a:off x="3408" y="1728"/>
              <a:ext cx="384" cy="62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6" name="Line 9"/>
            <p:cNvSpPr>
              <a:spLocks noChangeShapeType="1"/>
            </p:cNvSpPr>
            <p:nvPr/>
          </p:nvSpPr>
          <p:spPr bwMode="auto">
            <a:xfrm flipV="1">
              <a:off x="5040" y="1728"/>
              <a:ext cx="336" cy="62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Line 10"/>
            <p:cNvSpPr>
              <a:spLocks noChangeShapeType="1"/>
            </p:cNvSpPr>
            <p:nvPr/>
          </p:nvSpPr>
          <p:spPr bwMode="auto">
            <a:xfrm flipV="1">
              <a:off x="5040" y="2256"/>
              <a:ext cx="336" cy="57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Rectangle 11"/>
            <p:cNvSpPr>
              <a:spLocks noChangeArrowheads="1"/>
            </p:cNvSpPr>
            <p:nvPr/>
          </p:nvSpPr>
          <p:spPr bwMode="auto">
            <a:xfrm>
              <a:off x="2870" y="2385"/>
              <a:ext cx="484" cy="23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800" b="1">
                  <a:solidFill>
                    <a:schemeClr val="tx1"/>
                  </a:solidFill>
                </a:rPr>
                <a:t>day 1</a:t>
              </a:r>
            </a:p>
          </p:txBody>
        </p:sp>
        <p:sp>
          <p:nvSpPr>
            <p:cNvPr id="51219" name="Line 12"/>
            <p:cNvSpPr>
              <a:spLocks noChangeShapeType="1"/>
            </p:cNvSpPr>
            <p:nvPr/>
          </p:nvSpPr>
          <p:spPr bwMode="auto">
            <a:xfrm>
              <a:off x="3792" y="1728"/>
              <a:ext cx="158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0" name="Line 13"/>
            <p:cNvSpPr>
              <a:spLocks noChangeShapeType="1"/>
            </p:cNvSpPr>
            <p:nvPr/>
          </p:nvSpPr>
          <p:spPr bwMode="auto">
            <a:xfrm>
              <a:off x="5376" y="1728"/>
              <a:ext cx="0" cy="52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08" name="Rectangle 15"/>
          <p:cNvSpPr>
            <a:spLocks noChangeArrowheads="1"/>
          </p:cNvSpPr>
          <p:nvPr/>
        </p:nvSpPr>
        <p:spPr bwMode="auto">
          <a:xfrm>
            <a:off x="5546725" y="5287963"/>
            <a:ext cx="1900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dimensions = 3</a:t>
            </a:r>
          </a:p>
        </p:txBody>
      </p:sp>
      <p:sp>
        <p:nvSpPr>
          <p:cNvPr id="51209" name="Rectangle 16"/>
          <p:cNvSpPr>
            <a:spLocks noChangeArrowheads="1"/>
          </p:cNvSpPr>
          <p:nvPr/>
        </p:nvSpPr>
        <p:spPr bwMode="auto">
          <a:xfrm>
            <a:off x="4860925" y="1965325"/>
            <a:ext cx="338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Multi-dimensional cube:</a:t>
            </a:r>
          </a:p>
        </p:txBody>
      </p:sp>
      <p:sp>
        <p:nvSpPr>
          <p:cNvPr id="51210" name="Rectangle 17"/>
          <p:cNvSpPr>
            <a:spLocks noChangeArrowheads="1"/>
          </p:cNvSpPr>
          <p:nvPr/>
        </p:nvSpPr>
        <p:spPr bwMode="auto">
          <a:xfrm>
            <a:off x="365125" y="1965325"/>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Fact table view:</a:t>
            </a:r>
          </a:p>
        </p:txBody>
      </p:sp>
    </p:spTree>
    <p:extLst>
      <p:ext uri="{BB962C8B-B14F-4D97-AF65-F5344CB8AC3E}">
        <p14:creationId xmlns:p14="http://schemas.microsoft.com/office/powerpoint/2010/main" val="150651149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pPr eaLnBrk="1" hangingPunct="1"/>
            <a:r>
              <a:rPr lang="en-US" smtClean="0"/>
              <a:t>ROLAP vs. MOLAP</a:t>
            </a:r>
          </a:p>
        </p:txBody>
      </p:sp>
      <p:sp>
        <p:nvSpPr>
          <p:cNvPr id="52227" name="Rectangle 3"/>
          <p:cNvSpPr>
            <a:spLocks noGrp="1" noChangeArrowheads="1"/>
          </p:cNvSpPr>
          <p:nvPr>
            <p:ph idx="1"/>
          </p:nvPr>
        </p:nvSpPr>
        <p:spPr/>
        <p:txBody>
          <a:bodyPr/>
          <a:lstStyle/>
          <a:p>
            <a:pPr eaLnBrk="1" hangingPunct="1"/>
            <a:r>
              <a:rPr lang="en-US" smtClean="0"/>
              <a:t>ROLAP:</a:t>
            </a:r>
            <a:br>
              <a:rPr lang="en-US" smtClean="0"/>
            </a:br>
            <a:r>
              <a:rPr lang="en-US" smtClean="0"/>
              <a:t>Relational On-Line Analytical Processing</a:t>
            </a:r>
          </a:p>
          <a:p>
            <a:pPr eaLnBrk="1" hangingPunct="1"/>
            <a:r>
              <a:rPr lang="en-US" smtClean="0"/>
              <a:t>MOLAP:</a:t>
            </a:r>
            <a:br>
              <a:rPr lang="en-US" smtClean="0"/>
            </a:br>
            <a:r>
              <a:rPr lang="en-US" smtClean="0"/>
              <a:t>Multi-Dimensional On-Line Analytical Processing</a:t>
            </a:r>
          </a:p>
        </p:txBody>
      </p:sp>
      <p:sp>
        <p:nvSpPr>
          <p:cNvPr id="522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22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22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52A2DCBF-8315-44BF-AF28-C79AA8E7ADDD}" type="slidenum">
              <a:rPr lang="en-US" sz="1400" smtClean="0"/>
              <a:pPr/>
              <a:t>54</a:t>
            </a:fld>
            <a:endParaRPr lang="en-US" sz="1000" smtClean="0"/>
          </a:p>
        </p:txBody>
      </p:sp>
    </p:spTree>
    <p:extLst>
      <p:ext uri="{BB962C8B-B14F-4D97-AF65-F5344CB8AC3E}">
        <p14:creationId xmlns:p14="http://schemas.microsoft.com/office/powerpoint/2010/main" val="214250455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pPr eaLnBrk="1" hangingPunct="1"/>
            <a:r>
              <a:rPr lang="en-US" smtClean="0"/>
              <a:t>Aggregates</a:t>
            </a:r>
          </a:p>
        </p:txBody>
      </p:sp>
      <p:sp>
        <p:nvSpPr>
          <p:cNvPr id="53251"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32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32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B9D5E649-236D-4C76-A260-DA029022B16F}" type="slidenum">
              <a:rPr lang="en-US" sz="1400" smtClean="0"/>
              <a:pPr/>
              <a:t>55</a:t>
            </a:fld>
            <a:endParaRPr lang="en-US" sz="1000" smtClean="0"/>
          </a:p>
        </p:txBody>
      </p:sp>
      <p:graphicFrame>
        <p:nvGraphicFramePr>
          <p:cNvPr id="53254" name="Object 3"/>
          <p:cNvGraphicFramePr>
            <a:graphicFrameLocks/>
          </p:cNvGraphicFramePr>
          <p:nvPr/>
        </p:nvGraphicFramePr>
        <p:xfrm>
          <a:off x="1116013" y="3300413"/>
          <a:ext cx="3997325" cy="1760537"/>
        </p:xfrm>
        <a:graphic>
          <a:graphicData uri="http://schemas.openxmlformats.org/presentationml/2006/ole">
            <mc:AlternateContent xmlns:mc="http://schemas.openxmlformats.org/markup-compatibility/2006">
              <mc:Choice xmlns:v="urn:schemas-microsoft-com:vml" Requires="v">
                <p:oleObj spid="_x0000_s4097" name="Worksheet" r:id="rId4" imgW="3810000" imgH="1828800" progId="Excel.Sheet.8">
                  <p:embed/>
                </p:oleObj>
              </mc:Choice>
              <mc:Fallback>
                <p:oleObj name="Worksheet" r:id="rId4" imgW="3810000" imgH="18288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300413"/>
                        <a:ext cx="3997325"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3255" name="Rectangle 4"/>
          <p:cNvSpPr>
            <a:spLocks noChangeArrowheads="1"/>
          </p:cNvSpPr>
          <p:nvPr/>
        </p:nvSpPr>
        <p:spPr bwMode="auto">
          <a:xfrm>
            <a:off x="595313" y="1538288"/>
            <a:ext cx="69469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en-US" sz="2800"/>
              <a:t> Add up amounts for day 1</a:t>
            </a:r>
          </a:p>
          <a:p>
            <a:pPr>
              <a:buFontTx/>
              <a:buChar char="•"/>
            </a:pPr>
            <a:r>
              <a:rPr lang="en-US" sz="2800"/>
              <a:t> In SQL:  </a:t>
            </a:r>
            <a:r>
              <a:rPr lang="en-US" sz="2800">
                <a:solidFill>
                  <a:schemeClr val="tx1"/>
                </a:solidFill>
              </a:rPr>
              <a:t>SELECT sum(amt) FROM SALE</a:t>
            </a:r>
          </a:p>
          <a:p>
            <a:r>
              <a:rPr lang="en-US" sz="2800">
                <a:solidFill>
                  <a:schemeClr val="tx1"/>
                </a:solidFill>
              </a:rPr>
              <a:t>                    WHERE date = 1</a:t>
            </a:r>
          </a:p>
        </p:txBody>
      </p:sp>
      <p:sp>
        <p:nvSpPr>
          <p:cNvPr id="53256" name="AutoShape 5"/>
          <p:cNvSpPr>
            <a:spLocks noChangeArrowheads="1"/>
          </p:cNvSpPr>
          <p:nvPr/>
        </p:nvSpPr>
        <p:spPr bwMode="auto">
          <a:xfrm>
            <a:off x="5873750" y="4044950"/>
            <a:ext cx="520700" cy="368300"/>
          </a:xfrm>
          <a:prstGeom prst="rightArrow">
            <a:avLst>
              <a:gd name="adj1" fmla="val 50000"/>
              <a:gd name="adj2" fmla="val 7069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7" name="Rectangle 6"/>
          <p:cNvSpPr>
            <a:spLocks noChangeArrowheads="1"/>
          </p:cNvSpPr>
          <p:nvPr/>
        </p:nvSpPr>
        <p:spPr bwMode="auto">
          <a:xfrm>
            <a:off x="6994525" y="4022725"/>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81</a:t>
            </a:r>
          </a:p>
        </p:txBody>
      </p:sp>
    </p:spTree>
    <p:extLst>
      <p:ext uri="{BB962C8B-B14F-4D97-AF65-F5344CB8AC3E}">
        <p14:creationId xmlns:p14="http://schemas.microsoft.com/office/powerpoint/2010/main" val="20467067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pPr eaLnBrk="1" hangingPunct="1"/>
            <a:r>
              <a:rPr lang="en-US" smtClean="0"/>
              <a:t>Aggregates</a:t>
            </a:r>
          </a:p>
        </p:txBody>
      </p:sp>
      <p:sp>
        <p:nvSpPr>
          <p:cNvPr id="54275"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42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42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8C42930C-41C2-47E2-A47A-1950AF6E3912}" type="slidenum">
              <a:rPr lang="en-US" sz="1400" smtClean="0"/>
              <a:pPr/>
              <a:t>56</a:t>
            </a:fld>
            <a:endParaRPr lang="en-US" sz="1000" smtClean="0"/>
          </a:p>
        </p:txBody>
      </p:sp>
      <p:graphicFrame>
        <p:nvGraphicFramePr>
          <p:cNvPr id="54278" name="Object 3"/>
          <p:cNvGraphicFramePr>
            <a:graphicFrameLocks/>
          </p:cNvGraphicFramePr>
          <p:nvPr/>
        </p:nvGraphicFramePr>
        <p:xfrm>
          <a:off x="430213" y="3300413"/>
          <a:ext cx="3997325" cy="1760537"/>
        </p:xfrm>
        <a:graphic>
          <a:graphicData uri="http://schemas.openxmlformats.org/presentationml/2006/ole">
            <mc:AlternateContent xmlns:mc="http://schemas.openxmlformats.org/markup-compatibility/2006">
              <mc:Choice xmlns:v="urn:schemas-microsoft-com:vml" Requires="v">
                <p:oleObj spid="_x0000_s5121" name="Worksheet" r:id="rId4" imgW="3810000" imgH="1828800" progId="Excel.Sheet.8">
                  <p:embed/>
                </p:oleObj>
              </mc:Choice>
              <mc:Fallback>
                <p:oleObj name="Worksheet" r:id="rId4" imgW="3810000" imgH="18288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3" y="3300413"/>
                        <a:ext cx="3997325"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79" name="Rectangle 4"/>
          <p:cNvSpPr>
            <a:spLocks noChangeArrowheads="1"/>
          </p:cNvSpPr>
          <p:nvPr/>
        </p:nvSpPr>
        <p:spPr bwMode="auto">
          <a:xfrm>
            <a:off x="595313" y="1538288"/>
            <a:ext cx="78374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en-US" sz="2800"/>
              <a:t> Add up amounts by day</a:t>
            </a:r>
          </a:p>
          <a:p>
            <a:pPr>
              <a:buFontTx/>
              <a:buChar char="•"/>
            </a:pPr>
            <a:r>
              <a:rPr lang="en-US" sz="2800"/>
              <a:t> In SQL:  </a:t>
            </a:r>
            <a:r>
              <a:rPr lang="en-US" sz="2800">
                <a:solidFill>
                  <a:schemeClr val="tx1"/>
                </a:solidFill>
              </a:rPr>
              <a:t>SELECT date, sum(amt) FROM SALE</a:t>
            </a:r>
          </a:p>
          <a:p>
            <a:r>
              <a:rPr lang="en-US" sz="2800">
                <a:solidFill>
                  <a:schemeClr val="tx1"/>
                </a:solidFill>
              </a:rPr>
              <a:t>                    GROUP BY date</a:t>
            </a:r>
          </a:p>
        </p:txBody>
      </p:sp>
      <p:sp>
        <p:nvSpPr>
          <p:cNvPr id="54280" name="AutoShape 5"/>
          <p:cNvSpPr>
            <a:spLocks noChangeArrowheads="1"/>
          </p:cNvSpPr>
          <p:nvPr/>
        </p:nvSpPr>
        <p:spPr bwMode="auto">
          <a:xfrm>
            <a:off x="4959350" y="4044950"/>
            <a:ext cx="520700" cy="368300"/>
          </a:xfrm>
          <a:prstGeom prst="rightArrow">
            <a:avLst>
              <a:gd name="adj1" fmla="val 50000"/>
              <a:gd name="adj2" fmla="val 7069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4281" name="Object 6"/>
          <p:cNvGraphicFramePr>
            <a:graphicFrameLocks/>
          </p:cNvGraphicFramePr>
          <p:nvPr/>
        </p:nvGraphicFramePr>
        <p:xfrm>
          <a:off x="5921375" y="3759200"/>
          <a:ext cx="2265363" cy="823913"/>
        </p:xfrm>
        <a:graphic>
          <a:graphicData uri="http://schemas.openxmlformats.org/presentationml/2006/ole">
            <mc:AlternateContent xmlns:mc="http://schemas.openxmlformats.org/markup-compatibility/2006">
              <mc:Choice xmlns:v="urn:schemas-microsoft-com:vml" Requires="v">
                <p:oleObj spid="_x0000_s5122" name="Worksheet" r:id="rId6" imgW="2162175" imgH="790575" progId="Excel.Sheet.8">
                  <p:embed/>
                </p:oleObj>
              </mc:Choice>
              <mc:Fallback>
                <p:oleObj name="Worksheet" r:id="rId6" imgW="2162175" imgH="790575"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375" y="3759200"/>
                        <a:ext cx="22653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5523858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noFill/>
        </p:spPr>
        <p:txBody>
          <a:bodyPr/>
          <a:lstStyle/>
          <a:p>
            <a:pPr eaLnBrk="1" hangingPunct="1"/>
            <a:r>
              <a:rPr lang="en-US" smtClean="0"/>
              <a:t>Another Example</a:t>
            </a:r>
          </a:p>
        </p:txBody>
      </p:sp>
      <p:sp>
        <p:nvSpPr>
          <p:cNvPr id="55299"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5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521F1322-AD55-40BA-B3AD-1E0A435274AA}" type="slidenum">
              <a:rPr lang="en-US" sz="1400" smtClean="0"/>
              <a:pPr/>
              <a:t>57</a:t>
            </a:fld>
            <a:endParaRPr lang="en-US" sz="1000" smtClean="0"/>
          </a:p>
        </p:txBody>
      </p:sp>
      <p:sp>
        <p:nvSpPr>
          <p:cNvPr id="55302" name="Line 2"/>
          <p:cNvSpPr>
            <a:spLocks noChangeShapeType="1"/>
          </p:cNvSpPr>
          <p:nvPr/>
        </p:nvSpPr>
        <p:spPr bwMode="auto">
          <a:xfrm>
            <a:off x="3124200" y="5257800"/>
            <a:ext cx="2667000" cy="0"/>
          </a:xfrm>
          <a:prstGeom prst="line">
            <a:avLst/>
          </a:prstGeom>
          <a:noFill/>
          <a:ln w="508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 name="Line 3"/>
          <p:cNvSpPr>
            <a:spLocks noChangeShapeType="1"/>
          </p:cNvSpPr>
          <p:nvPr/>
        </p:nvSpPr>
        <p:spPr bwMode="auto">
          <a:xfrm>
            <a:off x="3124200" y="5867400"/>
            <a:ext cx="2667000" cy="0"/>
          </a:xfrm>
          <a:prstGeom prst="line">
            <a:avLst/>
          </a:prstGeom>
          <a:noFill/>
          <a:ln w="50800">
            <a:solidFill>
              <a:srgbClr val="FF33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5304" name="Object 5"/>
          <p:cNvGraphicFramePr>
            <a:graphicFrameLocks/>
          </p:cNvGraphicFramePr>
          <p:nvPr/>
        </p:nvGraphicFramePr>
        <p:xfrm>
          <a:off x="385763" y="3052763"/>
          <a:ext cx="3997325" cy="1760537"/>
        </p:xfrm>
        <a:graphic>
          <a:graphicData uri="http://schemas.openxmlformats.org/presentationml/2006/ole">
            <mc:AlternateContent xmlns:mc="http://schemas.openxmlformats.org/markup-compatibility/2006">
              <mc:Choice xmlns:v="urn:schemas-microsoft-com:vml" Requires="v">
                <p:oleObj spid="_x0000_s6145" name="Worksheet" r:id="rId4" imgW="3810000" imgH="1828800" progId="Excel.Sheet.8">
                  <p:embed/>
                </p:oleObj>
              </mc:Choice>
              <mc:Fallback>
                <p:oleObj name="Worksheet" r:id="rId4" imgW="3810000" imgH="182880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3052763"/>
                        <a:ext cx="3997325" cy="176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305" name="Rectangle 6"/>
          <p:cNvSpPr>
            <a:spLocks noChangeArrowheads="1"/>
          </p:cNvSpPr>
          <p:nvPr/>
        </p:nvSpPr>
        <p:spPr bwMode="auto">
          <a:xfrm>
            <a:off x="595313" y="1538288"/>
            <a:ext cx="78374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en-US" sz="2800"/>
              <a:t> Add up amounts by day, product</a:t>
            </a:r>
          </a:p>
          <a:p>
            <a:pPr>
              <a:buFontTx/>
              <a:buChar char="•"/>
            </a:pPr>
            <a:r>
              <a:rPr lang="en-US" sz="2800"/>
              <a:t> In SQL:  </a:t>
            </a:r>
            <a:r>
              <a:rPr lang="en-US" sz="2800">
                <a:solidFill>
                  <a:schemeClr val="tx1"/>
                </a:solidFill>
              </a:rPr>
              <a:t>SELECT date, sum(amt) FROM SALE</a:t>
            </a:r>
          </a:p>
          <a:p>
            <a:r>
              <a:rPr lang="en-US" sz="2800">
                <a:solidFill>
                  <a:schemeClr val="tx1"/>
                </a:solidFill>
              </a:rPr>
              <a:t>                    GROUP BY date, prodId</a:t>
            </a:r>
          </a:p>
        </p:txBody>
      </p:sp>
      <p:sp>
        <p:nvSpPr>
          <p:cNvPr id="55306" name="AutoShape 7"/>
          <p:cNvSpPr>
            <a:spLocks noChangeArrowheads="1"/>
          </p:cNvSpPr>
          <p:nvPr/>
        </p:nvSpPr>
        <p:spPr bwMode="auto">
          <a:xfrm>
            <a:off x="4762500" y="3797300"/>
            <a:ext cx="520700" cy="368300"/>
          </a:xfrm>
          <a:prstGeom prst="rightArrow">
            <a:avLst>
              <a:gd name="adj1" fmla="val 50000"/>
              <a:gd name="adj2" fmla="val 7069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5307" name="Object 8"/>
          <p:cNvGraphicFramePr>
            <a:graphicFrameLocks/>
          </p:cNvGraphicFramePr>
          <p:nvPr/>
        </p:nvGraphicFramePr>
        <p:xfrm>
          <a:off x="5562600" y="3352800"/>
          <a:ext cx="3136900" cy="1116013"/>
        </p:xfrm>
        <a:graphic>
          <a:graphicData uri="http://schemas.openxmlformats.org/presentationml/2006/ole">
            <mc:AlternateContent xmlns:mc="http://schemas.openxmlformats.org/markup-compatibility/2006">
              <mc:Choice xmlns:v="urn:schemas-microsoft-com:vml" Requires="v">
                <p:oleObj spid="_x0000_s6146" name="Worksheet" r:id="rId6" imgW="2952750" imgH="1047750" progId="Excel.Sheet.8">
                  <p:embed/>
                </p:oleObj>
              </mc:Choice>
              <mc:Fallback>
                <p:oleObj name="Worksheet" r:id="rId6" imgW="2952750" imgH="1047750"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3352800"/>
                        <a:ext cx="31369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308" name="Rectangle 9"/>
          <p:cNvSpPr>
            <a:spLocks noChangeArrowheads="1"/>
          </p:cNvSpPr>
          <p:nvPr/>
        </p:nvSpPr>
        <p:spPr bwMode="auto">
          <a:xfrm>
            <a:off x="3641725" y="5622925"/>
            <a:ext cx="14922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drill-down</a:t>
            </a:r>
          </a:p>
        </p:txBody>
      </p:sp>
      <p:sp>
        <p:nvSpPr>
          <p:cNvPr id="55309" name="Rectangle 10"/>
          <p:cNvSpPr>
            <a:spLocks noChangeArrowheads="1"/>
          </p:cNvSpPr>
          <p:nvPr/>
        </p:nvSpPr>
        <p:spPr bwMode="auto">
          <a:xfrm>
            <a:off x="3870325" y="5013325"/>
            <a:ext cx="93186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rollup</a:t>
            </a:r>
          </a:p>
        </p:txBody>
      </p:sp>
    </p:spTree>
    <p:extLst>
      <p:ext uri="{BB962C8B-B14F-4D97-AF65-F5344CB8AC3E}">
        <p14:creationId xmlns:p14="http://schemas.microsoft.com/office/powerpoint/2010/main" val="198031370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pPr eaLnBrk="1" hangingPunct="1"/>
            <a:r>
              <a:rPr lang="en-US" smtClean="0"/>
              <a:t>Aggregates</a:t>
            </a:r>
          </a:p>
        </p:txBody>
      </p:sp>
      <p:sp>
        <p:nvSpPr>
          <p:cNvPr id="56323" name="Rectangle 3"/>
          <p:cNvSpPr>
            <a:spLocks noGrp="1" noChangeArrowheads="1"/>
          </p:cNvSpPr>
          <p:nvPr>
            <p:ph idx="1"/>
          </p:nvPr>
        </p:nvSpPr>
        <p:spPr/>
        <p:txBody>
          <a:bodyPr/>
          <a:lstStyle/>
          <a:p>
            <a:pPr eaLnBrk="1" hangingPunct="1"/>
            <a:r>
              <a:rPr lang="en-US" smtClean="0"/>
              <a:t>Operators: sum, count, max, min,       			median, ave</a:t>
            </a:r>
          </a:p>
          <a:p>
            <a:pPr eaLnBrk="1" hangingPunct="1"/>
            <a:r>
              <a:rPr lang="en-US" smtClean="0"/>
              <a:t>“Having” clause</a:t>
            </a:r>
          </a:p>
          <a:p>
            <a:pPr eaLnBrk="1" hangingPunct="1"/>
            <a:r>
              <a:rPr lang="en-US" smtClean="0"/>
              <a:t>Using dimension hierarchy</a:t>
            </a:r>
          </a:p>
          <a:p>
            <a:pPr lvl="1" eaLnBrk="1" hangingPunct="1"/>
            <a:r>
              <a:rPr lang="en-US" smtClean="0"/>
              <a:t>average by region (within store)</a:t>
            </a:r>
          </a:p>
          <a:p>
            <a:pPr lvl="1" eaLnBrk="1" hangingPunct="1"/>
            <a:r>
              <a:rPr lang="en-US" smtClean="0"/>
              <a:t>maximum by month (within date)</a:t>
            </a:r>
          </a:p>
        </p:txBody>
      </p:sp>
      <p:sp>
        <p:nvSpPr>
          <p:cNvPr id="563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63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63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37107519-D829-43F1-B1F5-A682B363BCD3}" type="slidenum">
              <a:rPr lang="en-US" sz="1400" smtClean="0"/>
              <a:pPr/>
              <a:t>58</a:t>
            </a:fld>
            <a:endParaRPr lang="en-US" sz="1000" smtClean="0"/>
          </a:p>
        </p:txBody>
      </p:sp>
    </p:spTree>
    <p:extLst>
      <p:ext uri="{BB962C8B-B14F-4D97-AF65-F5344CB8AC3E}">
        <p14:creationId xmlns:p14="http://schemas.microsoft.com/office/powerpoint/2010/main" val="38438083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CLUSTERING, CLASSIFYING, RECOMMENDING, AND MODELING</a:t>
            </a:r>
            <a:endParaRPr lang="en-US" dirty="0"/>
          </a:p>
        </p:txBody>
      </p:sp>
      <p:sp>
        <p:nvSpPr>
          <p:cNvPr id="3" name="Content Placeholder 2"/>
          <p:cNvSpPr>
            <a:spLocks noGrp="1"/>
          </p:cNvSpPr>
          <p:nvPr>
            <p:ph idx="1"/>
          </p:nvPr>
        </p:nvSpPr>
        <p:spPr/>
        <p:txBody>
          <a:bodyPr/>
          <a:lstStyle/>
          <a:p>
            <a:r>
              <a:rPr lang="en-US" dirty="0" smtClean="0"/>
              <a:t>Reality is merely an illusion, albeit a very persistent one. (Albert Einstein)</a:t>
            </a:r>
            <a:endParaRPr lang="en-US" dirty="0"/>
          </a:p>
        </p:txBody>
      </p:sp>
    </p:spTree>
    <p:extLst>
      <p:ext uri="{BB962C8B-B14F-4D97-AF65-F5344CB8AC3E}">
        <p14:creationId xmlns:p14="http://schemas.microsoft.com/office/powerpoint/2010/main" val="273508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Algorithms</a:t>
            </a:r>
            <a:endParaRPr lang="en-US" dirty="0"/>
          </a:p>
        </p:txBody>
      </p:sp>
      <p:sp>
        <p:nvSpPr>
          <p:cNvPr id="3" name="Content Placeholder 2"/>
          <p:cNvSpPr>
            <a:spLocks noGrp="1"/>
          </p:cNvSpPr>
          <p:nvPr>
            <p:ph idx="1"/>
          </p:nvPr>
        </p:nvSpPr>
        <p:spPr/>
        <p:txBody>
          <a:bodyPr/>
          <a:lstStyle/>
          <a:p>
            <a:r>
              <a:rPr lang="en-US" dirty="0" smtClean="0"/>
              <a:t>Clustering algorithms are currently very popular. They provide a way of taking a large set of data objects that seem to have no relationship to one another and producing a visually simple collection of clusters wherein each cluster member is similar to every other member of the same cluster.</a:t>
            </a:r>
            <a:endParaRPr lang="en-US" dirty="0"/>
          </a:p>
        </p:txBody>
      </p:sp>
    </p:spTree>
    <p:extLst>
      <p:ext uri="{BB962C8B-B14F-4D97-AF65-F5344CB8AC3E}">
        <p14:creationId xmlns:p14="http://schemas.microsoft.com/office/powerpoint/2010/main" val="58992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k-means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The k-means algorithm assigns any number of data objects to one of k clusters.</a:t>
            </a:r>
          </a:p>
          <a:p>
            <a:r>
              <a:rPr lang="en-US" dirty="0" smtClean="0"/>
              <a:t>The number k of clusters is provided by the user. The algorithm is easy to describe and to understand, but the computational task of completing the algorithm can be difficult when the number of dimensions in the object (i.e., the number of attributes associated with the object) is large.</a:t>
            </a:r>
            <a:endParaRPr lang="en-US" dirty="0"/>
          </a:p>
        </p:txBody>
      </p:sp>
    </p:spTree>
    <p:extLst>
      <p:ext uri="{BB962C8B-B14F-4D97-AF65-F5344CB8AC3E}">
        <p14:creationId xmlns:p14="http://schemas.microsoft.com/office/powerpoint/2010/main" val="86868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k-means algorithm</a:t>
            </a:r>
            <a:endParaRPr lang="en-US" dirty="0"/>
          </a:p>
        </p:txBody>
      </p:sp>
      <p:sp>
        <p:nvSpPr>
          <p:cNvPr id="3" name="Content Placeholder 2"/>
          <p:cNvSpPr>
            <a:spLocks noGrp="1"/>
          </p:cNvSpPr>
          <p:nvPr>
            <p:ph idx="1"/>
          </p:nvPr>
        </p:nvSpPr>
        <p:spPr/>
        <p:txBody>
          <a:bodyPr>
            <a:noAutofit/>
          </a:bodyPr>
          <a:lstStyle/>
          <a:p>
            <a:pPr>
              <a:buNone/>
            </a:pPr>
            <a:r>
              <a:rPr lang="en-US" sz="2400" dirty="0" smtClean="0"/>
              <a:t>1. The program randomly chooses k objects from the collection of objects to be clustered. We’ll call each of these k objects a focus.</a:t>
            </a:r>
          </a:p>
          <a:p>
            <a:pPr>
              <a:buNone/>
            </a:pPr>
            <a:r>
              <a:rPr lang="en-US" sz="2400" dirty="0" smtClean="0"/>
              <a:t>2. For every object in the collection, the distance between the object and all of the randomly chosen k objects (chosen in step 1) is computed.</a:t>
            </a:r>
          </a:p>
          <a:p>
            <a:pPr>
              <a:buNone/>
            </a:pPr>
            <a:r>
              <a:rPr lang="en-US" sz="2400" dirty="0" smtClean="0"/>
              <a:t>3. A round of k clusters is computed by assigning every object to its nearest focus.</a:t>
            </a:r>
          </a:p>
          <a:p>
            <a:pPr>
              <a:buNone/>
            </a:pPr>
            <a:r>
              <a:rPr lang="en-US" sz="2400" dirty="0" smtClean="0"/>
              <a:t>4. The </a:t>
            </a:r>
            <a:r>
              <a:rPr lang="en-US" sz="2400" dirty="0" err="1" smtClean="0"/>
              <a:t>centroid</a:t>
            </a:r>
            <a:r>
              <a:rPr lang="en-US" sz="2400" dirty="0" smtClean="0"/>
              <a:t> focus for each of the k clusters is calculated. The </a:t>
            </a:r>
            <a:r>
              <a:rPr lang="en-US" sz="2400" dirty="0" err="1" smtClean="0"/>
              <a:t>centroid</a:t>
            </a:r>
            <a:r>
              <a:rPr lang="en-US" sz="2400" dirty="0" smtClean="0"/>
              <a:t> is the point that is closest to all of the objects within the cluster. Another way of saying this is if you sum the distances between the </a:t>
            </a:r>
            <a:r>
              <a:rPr lang="en-US" sz="2400" dirty="0" err="1" smtClean="0"/>
              <a:t>centroid</a:t>
            </a:r>
            <a:r>
              <a:rPr lang="en-US" sz="2400" dirty="0" smtClean="0"/>
              <a:t> and all of the objects in the cluster, this summed distance will be smaller than the summed distance from any other point in space.</a:t>
            </a:r>
          </a:p>
        </p:txBody>
      </p:sp>
    </p:spTree>
    <p:extLst>
      <p:ext uri="{BB962C8B-B14F-4D97-AF65-F5344CB8AC3E}">
        <p14:creationId xmlns:p14="http://schemas.microsoft.com/office/powerpoint/2010/main" val="2641928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2416</Words>
  <Application>Microsoft Macintosh PowerPoint</Application>
  <PresentationFormat>On-screen Show (4:3)</PresentationFormat>
  <Paragraphs>232</Paragraphs>
  <Slides>58</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1" baseType="lpstr">
      <vt:lpstr>Office Theme</vt:lpstr>
      <vt:lpstr>Worksheet</vt:lpstr>
      <vt:lpstr>Microsoft Excel 97 - 2004 Worksheet</vt:lpstr>
      <vt:lpstr>9. Analysis</vt:lpstr>
      <vt:lpstr>9 Analysis</vt:lpstr>
      <vt:lpstr>9 Analysis</vt:lpstr>
      <vt:lpstr>Modeling</vt:lpstr>
      <vt:lpstr>Predictive analysis</vt:lpstr>
      <vt:lpstr>CLUSTERING, CLASSIFYING, RECOMMENDING, AND MODELING</vt:lpstr>
      <vt:lpstr>Clustering Algorithms</vt:lpstr>
      <vt:lpstr>The k-means algorithm</vt:lpstr>
      <vt:lpstr>The k-means algorithm</vt:lpstr>
      <vt:lpstr>The k-means algorithm</vt:lpstr>
      <vt:lpstr>Drawbacks to the algorithm</vt:lpstr>
      <vt:lpstr>Classifier Algorithms</vt:lpstr>
      <vt:lpstr>The k-nearest neighbor algorithm</vt:lpstr>
      <vt:lpstr>PowerPoint Presentation</vt:lpstr>
      <vt:lpstr>PowerPoint Presentation</vt:lpstr>
      <vt:lpstr>PowerPoint Presentation</vt:lpstr>
      <vt:lpstr>Recommender Algorithms</vt:lpstr>
      <vt:lpstr>Recommender Algorithms</vt:lpstr>
      <vt:lpstr>Modeling Algorithms</vt:lpstr>
      <vt:lpstr>DATA REDUCTION</vt:lpstr>
      <vt:lpstr>DATA REDUCTION</vt:lpstr>
      <vt:lpstr>High dimensionality</vt:lpstr>
      <vt:lpstr>A useless parameter will often have one of these two properties. </vt:lpstr>
      <vt:lpstr>A useless parameter - Redundancy </vt:lpstr>
      <vt:lpstr>Random noise in the data</vt:lpstr>
      <vt:lpstr>How to reduce the dimensionality of the data?</vt:lpstr>
      <vt:lpstr>An example</vt:lpstr>
      <vt:lpstr>PowerPoint Presentation</vt:lpstr>
      <vt:lpstr>An application</vt:lpstr>
      <vt:lpstr>The figure  shows the spectrum of the covariance matrix along with their uncertainties.</vt:lpstr>
      <vt:lpstr>PowerPoint Presentation</vt:lpstr>
      <vt:lpstr>PowerPoint Presentation</vt:lpstr>
      <vt:lpstr>PowerPoint Presentation</vt:lpstr>
      <vt:lpstr>Random Sample and Statistics</vt:lpstr>
      <vt:lpstr>Statistic</vt:lpstr>
      <vt:lpstr>Empirical Cumulative Distribution Function</vt:lpstr>
      <vt:lpstr>Example</vt:lpstr>
      <vt:lpstr>Measures of Central Tendency (Mean)</vt:lpstr>
      <vt:lpstr>Measures of Central Tendency (Median) </vt:lpstr>
      <vt:lpstr>Example</vt:lpstr>
      <vt:lpstr>Measures of Dispersion (Range)</vt:lpstr>
      <vt:lpstr>Measures of Dispersion (Inter-Quartile Range)</vt:lpstr>
      <vt:lpstr>Measures of Dispersion  (Variance and Standard Deviation)</vt:lpstr>
      <vt:lpstr>Measures of Dispersion  (Variance and Standard Deviation)</vt:lpstr>
      <vt:lpstr>Univariate Normal Distribution</vt:lpstr>
      <vt:lpstr>Multivariate Normal Distribution</vt:lpstr>
      <vt:lpstr>OLAP and Data Mining</vt:lpstr>
      <vt:lpstr>Warehouse Architecture</vt:lpstr>
      <vt:lpstr>Star Schemas</vt:lpstr>
      <vt:lpstr>Terms</vt:lpstr>
      <vt:lpstr>Star</vt:lpstr>
      <vt:lpstr>Cube</vt:lpstr>
      <vt:lpstr>3-D Cube</vt:lpstr>
      <vt:lpstr>ROLAP vs. MOLAP</vt:lpstr>
      <vt:lpstr>Aggregates</vt:lpstr>
      <vt:lpstr>Aggregates</vt:lpstr>
      <vt:lpstr>Another Example</vt:lpstr>
      <vt:lpstr>Aggregates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Analysis</dc:title>
  <dc:creator>snradmin</dc:creator>
  <cp:lastModifiedBy>snradmin</cp:lastModifiedBy>
  <cp:revision>1</cp:revision>
  <dcterms:created xsi:type="dcterms:W3CDTF">2015-06-18T11:34:32Z</dcterms:created>
  <dcterms:modified xsi:type="dcterms:W3CDTF">2015-06-18T11:34:56Z</dcterms:modified>
</cp:coreProperties>
</file>