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sldIdLst>
    <p:sldId id="273" r:id="rId2"/>
    <p:sldId id="259" r:id="rId3"/>
    <p:sldId id="260" r:id="rId4"/>
    <p:sldId id="261" r:id="rId5"/>
    <p:sldId id="262" r:id="rId6"/>
    <p:sldId id="265" r:id="rId7"/>
    <p:sldId id="263" r:id="rId8"/>
    <p:sldId id="264" r:id="rId9"/>
    <p:sldId id="266" r:id="rId10"/>
    <p:sldId id="267" r:id="rId11"/>
    <p:sldId id="268" r:id="rId12"/>
    <p:sldId id="269" r:id="rId13"/>
    <p:sldId id="270" r:id="rId14"/>
    <p:sldId id="272"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4" autoAdjust="0"/>
    <p:restoredTop sz="94613" autoAdjust="0"/>
  </p:normalViewPr>
  <p:slideViewPr>
    <p:cSldViewPr snapToGrid="0">
      <p:cViewPr varScale="1">
        <p:scale>
          <a:sx n="73" d="100"/>
          <a:sy n="73" d="100"/>
        </p:scale>
        <p:origin x="5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2B5D1-929B-4137-89A8-6606104CD8FB}" type="doc">
      <dgm:prSet loTypeId="urn:microsoft.com/office/officeart/2005/8/layout/process1" loCatId="process" qsTypeId="urn:microsoft.com/office/officeart/2005/8/quickstyle/simple3" qsCatId="simple" csTypeId="urn:microsoft.com/office/officeart/2005/8/colors/accent0_1" csCatId="mainScheme" phldr="1"/>
      <dgm:spPr/>
    </dgm:pt>
    <dgm:pt modelId="{9E0A106B-D57D-4224-86B9-AD79D4C67466}">
      <dgm:prSet phldrT="[文本]"/>
      <dgm:spPr/>
      <dgm:t>
        <a:bodyPr/>
        <a:lstStyle/>
        <a:p>
          <a:r>
            <a:rPr lang="en-US" altLang="zh-CN" dirty="0"/>
            <a:t>Multi-layer PCA</a:t>
          </a:r>
          <a:endParaRPr lang="zh-CN" altLang="en-US" dirty="0"/>
        </a:p>
      </dgm:t>
    </dgm:pt>
    <dgm:pt modelId="{F6E31955-BC8C-4272-98AB-D3A1282C2A2B}" type="parTrans" cxnId="{3C31FF3C-AAB9-4D75-B717-823FCD3BF66C}">
      <dgm:prSet/>
      <dgm:spPr/>
      <dgm:t>
        <a:bodyPr/>
        <a:lstStyle/>
        <a:p>
          <a:endParaRPr lang="zh-CN" altLang="en-US"/>
        </a:p>
      </dgm:t>
    </dgm:pt>
    <dgm:pt modelId="{F06A80A1-B2A7-4293-8DAC-C9ADC5752A7E}" type="sibTrans" cxnId="{3C31FF3C-AAB9-4D75-B717-823FCD3BF66C}">
      <dgm:prSet/>
      <dgm:spPr/>
      <dgm:t>
        <a:bodyPr/>
        <a:lstStyle/>
        <a:p>
          <a:endParaRPr lang="zh-CN" altLang="en-US"/>
        </a:p>
      </dgm:t>
    </dgm:pt>
    <dgm:pt modelId="{D4A46D1B-A829-4CD7-A327-B37AC9317858}">
      <dgm:prSet phldrT="[文本]"/>
      <dgm:spPr/>
      <dgm:t>
        <a:bodyPr/>
        <a:lstStyle/>
        <a:p>
          <a:r>
            <a:rPr lang="en-US" altLang="zh-CN"/>
            <a:t>Auto Encoder</a:t>
          </a:r>
          <a:endParaRPr lang="zh-CN" altLang="en-US"/>
        </a:p>
      </dgm:t>
    </dgm:pt>
    <dgm:pt modelId="{4342F905-001D-495D-82D5-9E681A4A43DF}" type="parTrans" cxnId="{B23C2BE9-C682-4CAB-8969-2C3DBB96B7F6}">
      <dgm:prSet/>
      <dgm:spPr/>
      <dgm:t>
        <a:bodyPr/>
        <a:lstStyle/>
        <a:p>
          <a:endParaRPr lang="zh-CN" altLang="en-US"/>
        </a:p>
      </dgm:t>
    </dgm:pt>
    <dgm:pt modelId="{FA21D6ED-4061-4FD8-B51E-9D4766BC3A35}" type="sibTrans" cxnId="{B23C2BE9-C682-4CAB-8969-2C3DBB96B7F6}">
      <dgm:prSet/>
      <dgm:spPr/>
      <dgm:t>
        <a:bodyPr/>
        <a:lstStyle/>
        <a:p>
          <a:endParaRPr lang="zh-CN" altLang="en-US"/>
        </a:p>
      </dgm:t>
    </dgm:pt>
    <dgm:pt modelId="{31015374-0662-41BE-B26A-BC3B7E28B141}">
      <dgm:prSet phldrT="[文本]"/>
      <dgm:spPr/>
      <dgm:t>
        <a:bodyPr/>
        <a:lstStyle/>
        <a:p>
          <a:r>
            <a:rPr lang="en-US" altLang="zh-CN"/>
            <a:t>K-means </a:t>
          </a:r>
          <a:endParaRPr lang="zh-CN" altLang="en-US"/>
        </a:p>
      </dgm:t>
    </dgm:pt>
    <dgm:pt modelId="{9B790BBD-08FC-4D71-BF72-53D7ABD8DA40}" type="parTrans" cxnId="{D9AAA5F1-A0B5-4D7E-A68A-CD29E134C0AF}">
      <dgm:prSet/>
      <dgm:spPr/>
      <dgm:t>
        <a:bodyPr/>
        <a:lstStyle/>
        <a:p>
          <a:endParaRPr lang="zh-CN" altLang="en-US"/>
        </a:p>
      </dgm:t>
    </dgm:pt>
    <dgm:pt modelId="{1A060681-7B17-40E8-9960-7FA4F69B768E}" type="sibTrans" cxnId="{D9AAA5F1-A0B5-4D7E-A68A-CD29E134C0AF}">
      <dgm:prSet/>
      <dgm:spPr/>
      <dgm:t>
        <a:bodyPr/>
        <a:lstStyle/>
        <a:p>
          <a:endParaRPr lang="zh-CN" altLang="en-US"/>
        </a:p>
      </dgm:t>
    </dgm:pt>
    <dgm:pt modelId="{821C979A-0C26-42EF-8C3F-EBA7D31BE198}" type="pres">
      <dgm:prSet presAssocID="{1382B5D1-929B-4137-89A8-6606104CD8FB}" presName="Name0" presStyleCnt="0">
        <dgm:presLayoutVars>
          <dgm:dir/>
          <dgm:resizeHandles val="exact"/>
        </dgm:presLayoutVars>
      </dgm:prSet>
      <dgm:spPr/>
    </dgm:pt>
    <dgm:pt modelId="{CB3D849E-CE5D-4816-85E1-7572C1C0EE08}" type="pres">
      <dgm:prSet presAssocID="{9E0A106B-D57D-4224-86B9-AD79D4C67466}" presName="node" presStyleLbl="node1" presStyleIdx="0" presStyleCnt="3">
        <dgm:presLayoutVars>
          <dgm:bulletEnabled val="1"/>
        </dgm:presLayoutVars>
      </dgm:prSet>
      <dgm:spPr/>
      <dgm:t>
        <a:bodyPr/>
        <a:lstStyle/>
        <a:p>
          <a:endParaRPr lang="zh-CN" altLang="en-US"/>
        </a:p>
      </dgm:t>
    </dgm:pt>
    <dgm:pt modelId="{C6E3BA44-B3A6-45CF-8554-61B08D7A6CA2}" type="pres">
      <dgm:prSet presAssocID="{F06A80A1-B2A7-4293-8DAC-C9ADC5752A7E}" presName="sibTrans" presStyleLbl="sibTrans2D1" presStyleIdx="0" presStyleCnt="2"/>
      <dgm:spPr/>
      <dgm:t>
        <a:bodyPr/>
        <a:lstStyle/>
        <a:p>
          <a:endParaRPr lang="zh-CN" altLang="en-US"/>
        </a:p>
      </dgm:t>
    </dgm:pt>
    <dgm:pt modelId="{D24B5887-3D71-4912-BA33-72F9A6075A3C}" type="pres">
      <dgm:prSet presAssocID="{F06A80A1-B2A7-4293-8DAC-C9ADC5752A7E}" presName="connectorText" presStyleLbl="sibTrans2D1" presStyleIdx="0" presStyleCnt="2"/>
      <dgm:spPr/>
      <dgm:t>
        <a:bodyPr/>
        <a:lstStyle/>
        <a:p>
          <a:endParaRPr lang="zh-CN" altLang="en-US"/>
        </a:p>
      </dgm:t>
    </dgm:pt>
    <dgm:pt modelId="{86655336-FD71-4749-8B86-B73B39F4633F}" type="pres">
      <dgm:prSet presAssocID="{D4A46D1B-A829-4CD7-A327-B37AC9317858}" presName="node" presStyleLbl="node1" presStyleIdx="1" presStyleCnt="3">
        <dgm:presLayoutVars>
          <dgm:bulletEnabled val="1"/>
        </dgm:presLayoutVars>
      </dgm:prSet>
      <dgm:spPr/>
      <dgm:t>
        <a:bodyPr/>
        <a:lstStyle/>
        <a:p>
          <a:endParaRPr lang="zh-CN" altLang="en-US"/>
        </a:p>
      </dgm:t>
    </dgm:pt>
    <dgm:pt modelId="{BEAA6C4B-7FD4-49C6-A53C-514268FD71F2}" type="pres">
      <dgm:prSet presAssocID="{FA21D6ED-4061-4FD8-B51E-9D4766BC3A35}" presName="sibTrans" presStyleLbl="sibTrans2D1" presStyleIdx="1" presStyleCnt="2"/>
      <dgm:spPr/>
      <dgm:t>
        <a:bodyPr/>
        <a:lstStyle/>
        <a:p>
          <a:endParaRPr lang="zh-CN" altLang="en-US"/>
        </a:p>
      </dgm:t>
    </dgm:pt>
    <dgm:pt modelId="{F7014BF1-8F46-414C-AB68-81D8A148358A}" type="pres">
      <dgm:prSet presAssocID="{FA21D6ED-4061-4FD8-B51E-9D4766BC3A35}" presName="connectorText" presStyleLbl="sibTrans2D1" presStyleIdx="1" presStyleCnt="2"/>
      <dgm:spPr/>
      <dgm:t>
        <a:bodyPr/>
        <a:lstStyle/>
        <a:p>
          <a:endParaRPr lang="zh-CN" altLang="en-US"/>
        </a:p>
      </dgm:t>
    </dgm:pt>
    <dgm:pt modelId="{6209311B-3533-4E07-8CAA-F873CEDF6F5C}" type="pres">
      <dgm:prSet presAssocID="{31015374-0662-41BE-B26A-BC3B7E28B141}" presName="node" presStyleLbl="node1" presStyleIdx="2" presStyleCnt="3">
        <dgm:presLayoutVars>
          <dgm:bulletEnabled val="1"/>
        </dgm:presLayoutVars>
      </dgm:prSet>
      <dgm:spPr/>
      <dgm:t>
        <a:bodyPr/>
        <a:lstStyle/>
        <a:p>
          <a:endParaRPr lang="zh-CN" altLang="en-US"/>
        </a:p>
      </dgm:t>
    </dgm:pt>
  </dgm:ptLst>
  <dgm:cxnLst>
    <dgm:cxn modelId="{D9AAA5F1-A0B5-4D7E-A68A-CD29E134C0AF}" srcId="{1382B5D1-929B-4137-89A8-6606104CD8FB}" destId="{31015374-0662-41BE-B26A-BC3B7E28B141}" srcOrd="2" destOrd="0" parTransId="{9B790BBD-08FC-4D71-BF72-53D7ABD8DA40}" sibTransId="{1A060681-7B17-40E8-9960-7FA4F69B768E}"/>
    <dgm:cxn modelId="{6299B7ED-D76F-42EB-B2FC-65FECF8D8F79}" type="presOf" srcId="{FA21D6ED-4061-4FD8-B51E-9D4766BC3A35}" destId="{F7014BF1-8F46-414C-AB68-81D8A148358A}" srcOrd="1" destOrd="0" presId="urn:microsoft.com/office/officeart/2005/8/layout/process1"/>
    <dgm:cxn modelId="{B23C2BE9-C682-4CAB-8969-2C3DBB96B7F6}" srcId="{1382B5D1-929B-4137-89A8-6606104CD8FB}" destId="{D4A46D1B-A829-4CD7-A327-B37AC9317858}" srcOrd="1" destOrd="0" parTransId="{4342F905-001D-495D-82D5-9E681A4A43DF}" sibTransId="{FA21D6ED-4061-4FD8-B51E-9D4766BC3A35}"/>
    <dgm:cxn modelId="{EFB6F120-04BB-43C3-8F8F-1338635EA057}" type="presOf" srcId="{FA21D6ED-4061-4FD8-B51E-9D4766BC3A35}" destId="{BEAA6C4B-7FD4-49C6-A53C-514268FD71F2}" srcOrd="0" destOrd="0" presId="urn:microsoft.com/office/officeart/2005/8/layout/process1"/>
    <dgm:cxn modelId="{92BFD310-0783-44FA-A888-BB518DDB21D7}" type="presOf" srcId="{F06A80A1-B2A7-4293-8DAC-C9ADC5752A7E}" destId="{C6E3BA44-B3A6-45CF-8554-61B08D7A6CA2}" srcOrd="0" destOrd="0" presId="urn:microsoft.com/office/officeart/2005/8/layout/process1"/>
    <dgm:cxn modelId="{D1978C44-BF18-41CA-8B28-A4F5593C3251}" type="presOf" srcId="{F06A80A1-B2A7-4293-8DAC-C9ADC5752A7E}" destId="{D24B5887-3D71-4912-BA33-72F9A6075A3C}" srcOrd="1" destOrd="0" presId="urn:microsoft.com/office/officeart/2005/8/layout/process1"/>
    <dgm:cxn modelId="{2282FCDE-4E53-4A27-BBC9-632D795D6FC0}" type="presOf" srcId="{9E0A106B-D57D-4224-86B9-AD79D4C67466}" destId="{CB3D849E-CE5D-4816-85E1-7572C1C0EE08}" srcOrd="0" destOrd="0" presId="urn:microsoft.com/office/officeart/2005/8/layout/process1"/>
    <dgm:cxn modelId="{3C31FF3C-AAB9-4D75-B717-823FCD3BF66C}" srcId="{1382B5D1-929B-4137-89A8-6606104CD8FB}" destId="{9E0A106B-D57D-4224-86B9-AD79D4C67466}" srcOrd="0" destOrd="0" parTransId="{F6E31955-BC8C-4272-98AB-D3A1282C2A2B}" sibTransId="{F06A80A1-B2A7-4293-8DAC-C9ADC5752A7E}"/>
    <dgm:cxn modelId="{83527B91-898C-46D9-BD05-8146FC5C2623}" type="presOf" srcId="{D4A46D1B-A829-4CD7-A327-B37AC9317858}" destId="{86655336-FD71-4749-8B86-B73B39F4633F}" srcOrd="0" destOrd="0" presId="urn:microsoft.com/office/officeart/2005/8/layout/process1"/>
    <dgm:cxn modelId="{FCC14015-C911-4139-8568-BA684AAFE738}" type="presOf" srcId="{1382B5D1-929B-4137-89A8-6606104CD8FB}" destId="{821C979A-0C26-42EF-8C3F-EBA7D31BE198}" srcOrd="0" destOrd="0" presId="urn:microsoft.com/office/officeart/2005/8/layout/process1"/>
    <dgm:cxn modelId="{D3DD5E3C-89FD-4BA5-8C44-1D7F6BCA801F}" type="presOf" srcId="{31015374-0662-41BE-B26A-BC3B7E28B141}" destId="{6209311B-3533-4E07-8CAA-F873CEDF6F5C}" srcOrd="0" destOrd="0" presId="urn:microsoft.com/office/officeart/2005/8/layout/process1"/>
    <dgm:cxn modelId="{98A82985-52C7-4D3C-8E03-B9ADE86F282C}" type="presParOf" srcId="{821C979A-0C26-42EF-8C3F-EBA7D31BE198}" destId="{CB3D849E-CE5D-4816-85E1-7572C1C0EE08}" srcOrd="0" destOrd="0" presId="urn:microsoft.com/office/officeart/2005/8/layout/process1"/>
    <dgm:cxn modelId="{63E8E7B2-8441-41EB-84DA-AC721A9816D1}" type="presParOf" srcId="{821C979A-0C26-42EF-8C3F-EBA7D31BE198}" destId="{C6E3BA44-B3A6-45CF-8554-61B08D7A6CA2}" srcOrd="1" destOrd="0" presId="urn:microsoft.com/office/officeart/2005/8/layout/process1"/>
    <dgm:cxn modelId="{D3E47DA3-A763-4A52-AF90-9C8C5E9B79DB}" type="presParOf" srcId="{C6E3BA44-B3A6-45CF-8554-61B08D7A6CA2}" destId="{D24B5887-3D71-4912-BA33-72F9A6075A3C}" srcOrd="0" destOrd="0" presId="urn:microsoft.com/office/officeart/2005/8/layout/process1"/>
    <dgm:cxn modelId="{65FE3E8F-4B0A-4DAF-A313-8198EE3BD425}" type="presParOf" srcId="{821C979A-0C26-42EF-8C3F-EBA7D31BE198}" destId="{86655336-FD71-4749-8B86-B73B39F4633F}" srcOrd="2" destOrd="0" presId="urn:microsoft.com/office/officeart/2005/8/layout/process1"/>
    <dgm:cxn modelId="{E820FD20-5041-49C4-881E-295BB167B4FE}" type="presParOf" srcId="{821C979A-0C26-42EF-8C3F-EBA7D31BE198}" destId="{BEAA6C4B-7FD4-49C6-A53C-514268FD71F2}" srcOrd="3" destOrd="0" presId="urn:microsoft.com/office/officeart/2005/8/layout/process1"/>
    <dgm:cxn modelId="{56772B9C-3639-47B4-A9E2-F8C9CDCF9E62}" type="presParOf" srcId="{BEAA6C4B-7FD4-49C6-A53C-514268FD71F2}" destId="{F7014BF1-8F46-414C-AB68-81D8A148358A}" srcOrd="0" destOrd="0" presId="urn:microsoft.com/office/officeart/2005/8/layout/process1"/>
    <dgm:cxn modelId="{B6326AB2-687A-4D05-A853-1AE94F02EE2E}" type="presParOf" srcId="{821C979A-0C26-42EF-8C3F-EBA7D31BE198}" destId="{6209311B-3533-4E07-8CAA-F873CEDF6F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D849E-CE5D-4816-85E1-7572C1C0EE08}">
      <dsp:nvSpPr>
        <dsp:cNvPr id="0" name=""/>
        <dsp:cNvSpPr/>
      </dsp:nvSpPr>
      <dsp:spPr>
        <a:xfrm>
          <a:off x="9242" y="1346949"/>
          <a:ext cx="2762398" cy="1657439"/>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dirty="0"/>
            <a:t>Multi-layer PCA</a:t>
          </a:r>
          <a:endParaRPr lang="zh-CN" altLang="en-US" sz="4300" kern="1200" dirty="0"/>
        </a:p>
      </dsp:txBody>
      <dsp:txXfrm>
        <a:off x="57787" y="1395494"/>
        <a:ext cx="2665308" cy="1560349"/>
      </dsp:txXfrm>
    </dsp:sp>
    <dsp:sp modelId="{C6E3BA44-B3A6-45CF-8554-61B08D7A6CA2}">
      <dsp:nvSpPr>
        <dsp:cNvPr id="0" name=""/>
        <dsp:cNvSpPr/>
      </dsp:nvSpPr>
      <dsp:spPr>
        <a:xfrm>
          <a:off x="3047880" y="1833131"/>
          <a:ext cx="585628" cy="685074"/>
        </a:xfrm>
        <a:prstGeom prst="rightArrow">
          <a:avLst>
            <a:gd name="adj1" fmla="val 60000"/>
            <a:gd name="adj2" fmla="val 50000"/>
          </a:avLst>
        </a:prstGeom>
        <a:gradFill rotWithShape="0">
          <a:gsLst>
            <a:gs pos="0">
              <a:schemeClr val="dk1">
                <a:tint val="60000"/>
                <a:hueOff val="0"/>
                <a:satOff val="0"/>
                <a:lumOff val="0"/>
                <a:alphaOff val="0"/>
                <a:lumMod val="110000"/>
                <a:satMod val="105000"/>
                <a:tint val="67000"/>
              </a:schemeClr>
            </a:gs>
            <a:gs pos="50000">
              <a:schemeClr val="dk1">
                <a:tint val="60000"/>
                <a:hueOff val="0"/>
                <a:satOff val="0"/>
                <a:lumOff val="0"/>
                <a:alphaOff val="0"/>
                <a:lumMod val="105000"/>
                <a:satMod val="103000"/>
                <a:tint val="73000"/>
              </a:schemeClr>
            </a:gs>
            <a:gs pos="100000">
              <a:schemeClr val="dk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zh-CN" altLang="en-US" sz="2900" kern="1200"/>
        </a:p>
      </dsp:txBody>
      <dsp:txXfrm>
        <a:off x="3047880" y="1970146"/>
        <a:ext cx="409940" cy="411044"/>
      </dsp:txXfrm>
    </dsp:sp>
    <dsp:sp modelId="{86655336-FD71-4749-8B86-B73B39F4633F}">
      <dsp:nvSpPr>
        <dsp:cNvPr id="0" name=""/>
        <dsp:cNvSpPr/>
      </dsp:nvSpPr>
      <dsp:spPr>
        <a:xfrm>
          <a:off x="3876600" y="1346949"/>
          <a:ext cx="2762398" cy="1657439"/>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a:t>Auto Encoder</a:t>
          </a:r>
          <a:endParaRPr lang="zh-CN" altLang="en-US" sz="4300" kern="1200"/>
        </a:p>
      </dsp:txBody>
      <dsp:txXfrm>
        <a:off x="3925145" y="1395494"/>
        <a:ext cx="2665308" cy="1560349"/>
      </dsp:txXfrm>
    </dsp:sp>
    <dsp:sp modelId="{BEAA6C4B-7FD4-49C6-A53C-514268FD71F2}">
      <dsp:nvSpPr>
        <dsp:cNvPr id="0" name=""/>
        <dsp:cNvSpPr/>
      </dsp:nvSpPr>
      <dsp:spPr>
        <a:xfrm>
          <a:off x="6915239" y="1833131"/>
          <a:ext cx="585628" cy="685074"/>
        </a:xfrm>
        <a:prstGeom prst="rightArrow">
          <a:avLst>
            <a:gd name="adj1" fmla="val 60000"/>
            <a:gd name="adj2" fmla="val 50000"/>
          </a:avLst>
        </a:prstGeom>
        <a:gradFill rotWithShape="0">
          <a:gsLst>
            <a:gs pos="0">
              <a:schemeClr val="dk1">
                <a:tint val="60000"/>
                <a:hueOff val="0"/>
                <a:satOff val="0"/>
                <a:lumOff val="0"/>
                <a:alphaOff val="0"/>
                <a:lumMod val="110000"/>
                <a:satMod val="105000"/>
                <a:tint val="67000"/>
              </a:schemeClr>
            </a:gs>
            <a:gs pos="50000">
              <a:schemeClr val="dk1">
                <a:tint val="60000"/>
                <a:hueOff val="0"/>
                <a:satOff val="0"/>
                <a:lumOff val="0"/>
                <a:alphaOff val="0"/>
                <a:lumMod val="105000"/>
                <a:satMod val="103000"/>
                <a:tint val="73000"/>
              </a:schemeClr>
            </a:gs>
            <a:gs pos="100000">
              <a:schemeClr val="dk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zh-CN" altLang="en-US" sz="2900" kern="1200"/>
        </a:p>
      </dsp:txBody>
      <dsp:txXfrm>
        <a:off x="6915239" y="1970146"/>
        <a:ext cx="409940" cy="411044"/>
      </dsp:txXfrm>
    </dsp:sp>
    <dsp:sp modelId="{6209311B-3533-4E07-8CAA-F873CEDF6F5C}">
      <dsp:nvSpPr>
        <dsp:cNvPr id="0" name=""/>
        <dsp:cNvSpPr/>
      </dsp:nvSpPr>
      <dsp:spPr>
        <a:xfrm>
          <a:off x="7743958" y="1346949"/>
          <a:ext cx="2762398" cy="1657439"/>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a:t>K-means </a:t>
          </a:r>
          <a:endParaRPr lang="zh-CN" altLang="en-US" sz="4300" kern="1200"/>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BE429-7AA1-4128-9173-213F226146F1}" type="datetimeFigureOut">
              <a:rPr lang="zh-CN" altLang="en-US" smtClean="0"/>
              <a:t>2015/6/27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8DB9E-31E9-48C0-A2F6-76467F635AF5}" type="slidenum">
              <a:rPr lang="zh-CN" altLang="en-US" smtClean="0"/>
              <a:t>‹#›</a:t>
            </a:fld>
            <a:endParaRPr lang="zh-CN" altLang="en-US"/>
          </a:p>
        </p:txBody>
      </p:sp>
    </p:spTree>
    <p:extLst>
      <p:ext uri="{BB962C8B-B14F-4D97-AF65-F5344CB8AC3E}">
        <p14:creationId xmlns:p14="http://schemas.microsoft.com/office/powerpoint/2010/main" val="170235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18DB9E-31E9-48C0-A2F6-76467F635AF5}" type="slidenum">
              <a:rPr lang="zh-CN" altLang="en-US" smtClean="0"/>
              <a:t>14</a:t>
            </a:fld>
            <a:endParaRPr lang="zh-CN" altLang="en-US"/>
          </a:p>
        </p:txBody>
      </p:sp>
    </p:spTree>
    <p:extLst>
      <p:ext uri="{BB962C8B-B14F-4D97-AF65-F5344CB8AC3E}">
        <p14:creationId xmlns:p14="http://schemas.microsoft.com/office/powerpoint/2010/main" val="312465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283420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428636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30097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426710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388522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230270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403886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27688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3074006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36553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1FE671-38D1-4804-B368-F315E210094F}" type="datetimeFigureOut">
              <a:rPr lang="zh-CN" altLang="en-US" smtClean="0"/>
              <a:t>2015/6/27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178792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FE671-38D1-4804-B368-F315E210094F}" type="datetimeFigureOut">
              <a:rPr lang="zh-CN" altLang="en-US" smtClean="0"/>
              <a:t>2015/6/27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A206-6954-419D-A265-43DDBD1BDFFE}" type="slidenum">
              <a:rPr lang="zh-CN" altLang="en-US" smtClean="0"/>
              <a:t>‹#›</a:t>
            </a:fld>
            <a:endParaRPr lang="zh-CN" altLang="en-US"/>
          </a:p>
        </p:txBody>
      </p:sp>
    </p:spTree>
    <p:extLst>
      <p:ext uri="{BB962C8B-B14F-4D97-AF65-F5344CB8AC3E}">
        <p14:creationId xmlns:p14="http://schemas.microsoft.com/office/powerpoint/2010/main" val="7540299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0.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The Whole System</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47232550"/>
              </p:ext>
            </p:extLst>
          </p:nvPr>
        </p:nvGraphicFramePr>
        <p:xfrm>
          <a:off x="838200" y="12414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70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a:t>
            </a:r>
            <a:r>
              <a:rPr lang="en-US" altLang="zh-CN" dirty="0" smtClean="0"/>
              <a:t>Encoder-result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41186175"/>
              </p:ext>
            </p:extLst>
          </p:nvPr>
        </p:nvGraphicFramePr>
        <p:xfrm>
          <a:off x="2391509" y="2799472"/>
          <a:ext cx="8131125" cy="2715063"/>
        </p:xfrm>
        <a:graphic>
          <a:graphicData uri="http://schemas.openxmlformats.org/drawingml/2006/table">
            <a:tbl>
              <a:tblPr firstRow="1" firstCol="1" bandRow="1">
                <a:tableStyleId>{5C22544A-7EE6-4342-B048-85BDC9FD1C3A}</a:tableStyleId>
              </a:tblPr>
              <a:tblGrid>
                <a:gridCol w="2053596"/>
                <a:gridCol w="1221056"/>
                <a:gridCol w="2011967"/>
                <a:gridCol w="1318186"/>
                <a:gridCol w="1526320"/>
              </a:tblGrid>
              <a:tr h="743843">
                <a:tc>
                  <a:txBody>
                    <a:bodyPr/>
                    <a:lstStyle/>
                    <a:p>
                      <a:pPr algn="l">
                        <a:spcAft>
                          <a:spcPts val="0"/>
                        </a:spcAft>
                      </a:pPr>
                      <a:r>
                        <a:rPr lang="en-US" sz="2000" kern="100" dirty="0">
                          <a:effectLst/>
                        </a:rPr>
                        <a:t>Data Type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CNV</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methylation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miRNA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mRNA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58555">
                <a:tc>
                  <a:txBody>
                    <a:bodyPr/>
                    <a:lstStyle/>
                    <a:p>
                      <a:pPr algn="l">
                        <a:spcAft>
                          <a:spcPts val="0"/>
                        </a:spcAft>
                      </a:pPr>
                      <a:r>
                        <a:rPr lang="en-US" sz="2000" kern="100" dirty="0">
                          <a:effectLst/>
                        </a:rPr>
                        <a:t>Input layer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smtClean="0">
                          <a:effectLst/>
                        </a:rPr>
                        <a:t>74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189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180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34454">
                <a:tc>
                  <a:txBody>
                    <a:bodyPr/>
                    <a:lstStyle/>
                    <a:p>
                      <a:pPr algn="l">
                        <a:spcAft>
                          <a:spcPts val="0"/>
                        </a:spcAft>
                      </a:pPr>
                      <a:r>
                        <a:rPr lang="en-US" sz="2000" kern="100">
                          <a:effectLst/>
                        </a:rPr>
                        <a:t>Hidden layer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rPr>
                        <a:t>37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47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66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45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78211">
                <a:tc>
                  <a:txBody>
                    <a:bodyPr/>
                    <a:lstStyle/>
                    <a:p>
                      <a:pPr algn="l">
                        <a:spcAft>
                          <a:spcPts val="0"/>
                        </a:spcAft>
                      </a:pPr>
                      <a:r>
                        <a:rPr lang="en-US" sz="2000" kern="100" dirty="0">
                          <a:effectLst/>
                        </a:rPr>
                        <a:t>Mean Error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rPr>
                        <a:t>0.1101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0.1233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0.1170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a:effectLst/>
                        </a:rPr>
                        <a:t>0.1208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1097259" y="1873569"/>
            <a:ext cx="5344733" cy="800219"/>
          </a:xfrm>
          <a:prstGeom prst="rect">
            <a:avLst/>
          </a:prstGeom>
          <a:noFill/>
        </p:spPr>
        <p:txBody>
          <a:bodyPr wrap="none" rtlCol="0">
            <a:spAutoFit/>
          </a:bodyPr>
          <a:lstStyle/>
          <a:p>
            <a:r>
              <a:rPr lang="en-US" altLang="zh-CN" sz="1200" dirty="0" smtClean="0"/>
              <a:t>● </a:t>
            </a:r>
            <a:r>
              <a:rPr lang="en-US" altLang="zh-CN" sz="2800" dirty="0" smtClean="0"/>
              <a:t>result of auto encoder (GBM </a:t>
            </a:r>
            <a:r>
              <a:rPr lang="en-US" altLang="zh-CN" sz="2800" dirty="0"/>
              <a:t>only)</a:t>
            </a:r>
          </a:p>
          <a:p>
            <a:endParaRPr lang="zh-CN" altLang="en-US" dirty="0"/>
          </a:p>
        </p:txBody>
      </p:sp>
    </p:spTree>
    <p:extLst>
      <p:ext uri="{BB962C8B-B14F-4D97-AF65-F5344CB8AC3E}">
        <p14:creationId xmlns:p14="http://schemas.microsoft.com/office/powerpoint/2010/main" val="98291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a:t>
            </a:r>
            <a:r>
              <a:rPr lang="en-US" altLang="zh-CN" dirty="0" smtClean="0"/>
              <a:t>Encoder</a:t>
            </a:r>
            <a:endParaRPr lang="zh-CN" altLang="en-US" dirty="0"/>
          </a:p>
        </p:txBody>
      </p:sp>
      <p:sp>
        <p:nvSpPr>
          <p:cNvPr id="3" name="内容占位符 2"/>
          <p:cNvSpPr>
            <a:spLocks noGrp="1"/>
          </p:cNvSpPr>
          <p:nvPr>
            <p:ph idx="1"/>
          </p:nvPr>
        </p:nvSpPr>
        <p:spPr>
          <a:xfrm>
            <a:off x="838200" y="1825625"/>
            <a:ext cx="10515600" cy="4351338"/>
          </a:xfrm>
        </p:spPr>
        <p:txBody>
          <a:bodyPr>
            <a:normAutofit/>
          </a:bodyPr>
          <a:lstStyle/>
          <a:p>
            <a:r>
              <a:rPr lang="en-US" altLang="zh-CN" dirty="0" smtClean="0"/>
              <a:t>The experimental verification part(also update version)</a:t>
            </a:r>
          </a:p>
          <a:p>
            <a:pPr lvl="1"/>
            <a:r>
              <a:rPr lang="en-US" altLang="zh-CN" dirty="0" smtClean="0"/>
              <a:t>I run multi-layer PCA and auto-encoder on KIRC and GBM data set,</a:t>
            </a:r>
          </a:p>
          <a:p>
            <a:pPr marL="457200" lvl="1" indent="0">
              <a:buNone/>
            </a:pPr>
            <a:r>
              <a:rPr lang="en-US" altLang="zh-CN" dirty="0" smtClean="0"/>
              <a:t>and I use this two group of data to train a classifier, and here is my training </a:t>
            </a:r>
          </a:p>
          <a:p>
            <a:pPr marL="457200" lvl="1" indent="0">
              <a:buNone/>
            </a:pPr>
            <a:r>
              <a:rPr lang="en-US" altLang="zh-CN" dirty="0"/>
              <a:t>r</a:t>
            </a:r>
            <a:r>
              <a:rPr lang="en-US" altLang="zh-CN" dirty="0" smtClean="0"/>
              <a:t>esult. (repeated 10 times)</a:t>
            </a:r>
          </a:p>
          <a:p>
            <a:pPr marL="457200" lvl="1" indent="0">
              <a:buNone/>
            </a:pPr>
            <a:r>
              <a:rPr lang="en-US" altLang="zh-CN" dirty="0" smtClean="0"/>
              <a:t>(1) Neural network</a:t>
            </a:r>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r>
              <a:rPr lang="en-US" altLang="zh-CN" dirty="0" smtClean="0"/>
              <a:t>(2) SVM: 0 error on both test data and training data.</a:t>
            </a:r>
            <a:endParaRPr lang="en-US" altLang="zh-CN" u="sng" dirty="0"/>
          </a:p>
          <a:p>
            <a:pPr marL="457200" lvl="1" indent="0">
              <a:buNone/>
            </a:pPr>
            <a:endParaRPr lang="en-US" altLang="zh-CN" dirty="0" smtClean="0"/>
          </a:p>
          <a:p>
            <a:pPr marL="457200" lvl="1" indent="0">
              <a:buNone/>
            </a:pPr>
            <a:endParaRPr lang="en-US" altLang="zh-CN" dirty="0" smtClean="0"/>
          </a:p>
          <a:p>
            <a:pPr marL="457200" lvl="1" indent="0">
              <a:buNone/>
            </a:pP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469673798"/>
              </p:ext>
            </p:extLst>
          </p:nvPr>
        </p:nvGraphicFramePr>
        <p:xfrm>
          <a:off x="1402277" y="3921443"/>
          <a:ext cx="9494323" cy="1480820"/>
        </p:xfrm>
        <a:graphic>
          <a:graphicData uri="http://schemas.openxmlformats.org/drawingml/2006/table">
            <a:tbl>
              <a:tblPr firstRow="1" bandRow="1">
                <a:tableStyleId>{5C22544A-7EE6-4342-B048-85BDC9FD1C3A}</a:tableStyleId>
              </a:tblPr>
              <a:tblGrid>
                <a:gridCol w="1846763"/>
                <a:gridCol w="2288946"/>
                <a:gridCol w="1235511"/>
                <a:gridCol w="1495618"/>
                <a:gridCol w="1105457"/>
                <a:gridCol w="1522028"/>
              </a:tblGrid>
              <a:tr h="469900">
                <a:tc>
                  <a:txBody>
                    <a:bodyPr/>
                    <a:lstStyle/>
                    <a:p>
                      <a:endParaRPr lang="zh-CN" altLang="en-US" dirty="0"/>
                    </a:p>
                  </a:txBody>
                  <a:tcPr/>
                </a:tc>
                <a:tc>
                  <a:txBody>
                    <a:bodyPr/>
                    <a:lstStyle/>
                    <a:p>
                      <a:r>
                        <a:rPr lang="en-US" altLang="zh-CN" dirty="0" smtClean="0"/>
                        <a:t>Neural</a:t>
                      </a:r>
                      <a:r>
                        <a:rPr lang="en-US" altLang="zh-CN" baseline="0" dirty="0" smtClean="0"/>
                        <a:t> network size</a:t>
                      </a:r>
                      <a:endParaRPr lang="zh-CN" altLang="en-US" dirty="0"/>
                    </a:p>
                  </a:txBody>
                  <a:tcPr/>
                </a:tc>
                <a:tc>
                  <a:txBody>
                    <a:bodyPr/>
                    <a:lstStyle/>
                    <a:p>
                      <a:r>
                        <a:rPr lang="en-US" altLang="zh-CN" dirty="0" smtClean="0"/>
                        <a:t>Train</a:t>
                      </a:r>
                      <a:r>
                        <a:rPr lang="en-US" altLang="zh-CN" baseline="0" dirty="0" smtClean="0"/>
                        <a:t> data</a:t>
                      </a:r>
                      <a:endParaRPr lang="zh-CN" altLang="en-US" dirty="0"/>
                    </a:p>
                  </a:txBody>
                  <a:tcPr/>
                </a:tc>
                <a:tc>
                  <a:txBody>
                    <a:bodyPr/>
                    <a:lstStyle/>
                    <a:p>
                      <a:r>
                        <a:rPr lang="en-US" altLang="zh-CN" dirty="0" smtClean="0"/>
                        <a:t>Error number</a:t>
                      </a:r>
                      <a:endParaRPr lang="zh-CN" altLang="en-US" dirty="0"/>
                    </a:p>
                  </a:txBody>
                  <a:tcPr/>
                </a:tc>
                <a:tc>
                  <a:txBody>
                    <a:bodyPr/>
                    <a:lstStyle/>
                    <a:p>
                      <a:r>
                        <a:rPr lang="en-US" altLang="zh-CN" dirty="0" smtClean="0"/>
                        <a:t>Test</a:t>
                      </a:r>
                      <a:r>
                        <a:rPr lang="en-US" altLang="zh-CN" baseline="0" dirty="0" smtClean="0"/>
                        <a:t> data</a:t>
                      </a:r>
                      <a:endParaRPr lang="zh-CN" altLang="en-US" dirty="0"/>
                    </a:p>
                  </a:txBody>
                  <a:tcPr/>
                </a:tc>
                <a:tc>
                  <a:txBody>
                    <a:bodyPr/>
                    <a:lstStyle/>
                    <a:p>
                      <a:r>
                        <a:rPr lang="en-US" altLang="zh-CN" dirty="0" smtClean="0"/>
                        <a:t>Error number</a:t>
                      </a:r>
                      <a:endParaRPr lang="zh-CN" altLang="en-US" dirty="0"/>
                    </a:p>
                  </a:txBody>
                  <a:tcPr/>
                </a:tc>
              </a:tr>
              <a:tr h="370840">
                <a:tc>
                  <a:txBody>
                    <a:bodyPr/>
                    <a:lstStyle/>
                    <a:p>
                      <a:r>
                        <a:rPr lang="en-US" altLang="zh-CN" dirty="0" smtClean="0"/>
                        <a:t>Non-randomized</a:t>
                      </a:r>
                      <a:r>
                        <a:rPr lang="en-US" altLang="zh-CN" baseline="0" dirty="0" smtClean="0"/>
                        <a:t> data</a:t>
                      </a:r>
                      <a:endParaRPr lang="zh-CN" altLang="en-US" dirty="0"/>
                    </a:p>
                  </a:txBody>
                  <a:tcPr/>
                </a:tc>
                <a:tc>
                  <a:txBody>
                    <a:bodyPr/>
                    <a:lstStyle/>
                    <a:p>
                      <a:r>
                        <a:rPr lang="en-US" altLang="zh-CN" dirty="0" smtClean="0"/>
                        <a:t>100/10/2</a:t>
                      </a:r>
                      <a:endParaRPr lang="zh-CN" altLang="en-US" dirty="0"/>
                    </a:p>
                  </a:txBody>
                  <a:tcPr/>
                </a:tc>
                <a:tc>
                  <a:txBody>
                    <a:bodyPr/>
                    <a:lstStyle/>
                    <a:p>
                      <a:r>
                        <a:rPr lang="en-US" altLang="zh-CN" dirty="0" smtClean="0"/>
                        <a:t>300</a:t>
                      </a:r>
                      <a:endParaRPr lang="zh-CN" altLang="en-US" dirty="0"/>
                    </a:p>
                  </a:txBody>
                  <a:tcPr/>
                </a:tc>
                <a:tc>
                  <a:txBody>
                    <a:bodyPr/>
                    <a:lstStyle/>
                    <a:p>
                      <a:r>
                        <a:rPr lang="en-US" altLang="zh-CN" dirty="0" smtClean="0"/>
                        <a:t>5(2%)</a:t>
                      </a:r>
                      <a:endParaRPr lang="zh-CN" altLang="en-US" dirty="0"/>
                    </a:p>
                  </a:txBody>
                  <a:tcPr/>
                </a:tc>
                <a:tc>
                  <a:txBody>
                    <a:bodyPr/>
                    <a:lstStyle/>
                    <a:p>
                      <a:r>
                        <a:rPr lang="en-US" altLang="zh-CN" dirty="0" smtClean="0"/>
                        <a:t>153</a:t>
                      </a:r>
                      <a:endParaRPr lang="zh-CN" altLang="en-US" dirty="0"/>
                    </a:p>
                  </a:txBody>
                  <a:tcPr/>
                </a:tc>
                <a:tc>
                  <a:txBody>
                    <a:bodyPr/>
                    <a:lstStyle/>
                    <a:p>
                      <a:r>
                        <a:rPr lang="en-US" altLang="zh-CN" baseline="0" dirty="0" smtClean="0"/>
                        <a:t>20(13%)</a:t>
                      </a:r>
                      <a:endParaRPr lang="zh-CN" altLang="en-US" dirty="0"/>
                    </a:p>
                  </a:txBody>
                  <a:tcPr/>
                </a:tc>
              </a:tr>
              <a:tr h="370840">
                <a:tc>
                  <a:txBody>
                    <a:bodyPr/>
                    <a:lstStyle/>
                    <a:p>
                      <a:r>
                        <a:rPr lang="en-US" altLang="zh-CN" dirty="0" smtClean="0"/>
                        <a:t>Randomized</a:t>
                      </a:r>
                      <a:r>
                        <a:rPr lang="en-US" altLang="zh-CN" baseline="0" dirty="0" smtClean="0"/>
                        <a:t> data</a:t>
                      </a:r>
                      <a:endParaRPr lang="zh-CN" altLang="en-US" dirty="0"/>
                    </a:p>
                  </a:txBody>
                  <a:tcPr/>
                </a:tc>
                <a:tc>
                  <a:txBody>
                    <a:bodyPr/>
                    <a:lstStyle/>
                    <a:p>
                      <a:r>
                        <a:rPr lang="en-US" altLang="zh-CN" dirty="0" smtClean="0"/>
                        <a:t>100/10/2</a:t>
                      </a:r>
                      <a:endParaRPr lang="zh-CN" altLang="en-US" dirty="0"/>
                    </a:p>
                  </a:txBody>
                  <a:tcPr/>
                </a:tc>
                <a:tc>
                  <a:txBody>
                    <a:bodyPr/>
                    <a:lstStyle/>
                    <a:p>
                      <a:r>
                        <a:rPr lang="en-US" altLang="zh-CN" dirty="0" smtClean="0"/>
                        <a:t>300</a:t>
                      </a:r>
                      <a:endParaRPr lang="zh-CN" altLang="en-US" dirty="0"/>
                    </a:p>
                  </a:txBody>
                  <a:tcPr/>
                </a:tc>
                <a:tc>
                  <a:txBody>
                    <a:bodyPr/>
                    <a:lstStyle/>
                    <a:p>
                      <a:r>
                        <a:rPr lang="en-US" altLang="zh-CN" dirty="0" smtClean="0"/>
                        <a:t>2(0.6%)</a:t>
                      </a:r>
                      <a:endParaRPr lang="zh-CN" altLang="en-US" dirty="0"/>
                    </a:p>
                  </a:txBody>
                  <a:tcPr/>
                </a:tc>
                <a:tc>
                  <a:txBody>
                    <a:bodyPr/>
                    <a:lstStyle/>
                    <a:p>
                      <a:r>
                        <a:rPr lang="en-US" altLang="zh-CN" dirty="0" smtClean="0"/>
                        <a:t>153</a:t>
                      </a:r>
                      <a:endParaRPr lang="zh-CN" altLang="en-US" dirty="0"/>
                    </a:p>
                  </a:txBody>
                  <a:tcPr/>
                </a:tc>
                <a:tc>
                  <a:txBody>
                    <a:bodyPr/>
                    <a:lstStyle/>
                    <a:p>
                      <a:r>
                        <a:rPr lang="en-US" altLang="zh-CN" dirty="0" smtClean="0"/>
                        <a:t>12(7.8%)</a:t>
                      </a:r>
                      <a:endParaRPr lang="zh-CN" altLang="en-US" dirty="0"/>
                    </a:p>
                  </a:txBody>
                  <a:tcPr/>
                </a:tc>
              </a:tr>
            </a:tbl>
          </a:graphicData>
        </a:graphic>
      </p:graphicFrame>
    </p:spTree>
    <p:extLst>
      <p:ext uri="{BB962C8B-B14F-4D97-AF65-F5344CB8AC3E}">
        <p14:creationId xmlns:p14="http://schemas.microsoft.com/office/powerpoint/2010/main" val="1117480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Algorithm</a:t>
            </a:r>
            <a:endParaRPr lang="zh-CN" altLang="en-US" dirty="0"/>
          </a:p>
        </p:txBody>
      </p:sp>
      <p:sp>
        <p:nvSpPr>
          <p:cNvPr id="3" name="内容占位符 2"/>
          <p:cNvSpPr>
            <a:spLocks noGrp="1"/>
          </p:cNvSpPr>
          <p:nvPr>
            <p:ph idx="1"/>
          </p:nvPr>
        </p:nvSpPr>
        <p:spPr/>
        <p:txBody>
          <a:bodyPr/>
          <a:lstStyle/>
          <a:p>
            <a:r>
              <a:rPr lang="en-US" altLang="zh-CN" dirty="0" smtClean="0"/>
              <a:t>K-means is kind of easy but very useful method in clustering.</a:t>
            </a:r>
          </a:p>
          <a:p>
            <a:r>
              <a:rPr lang="en-US" altLang="zh-CN" dirty="0" smtClean="0"/>
              <a:t>Here I use it to find subtypes in the GBM </a:t>
            </a:r>
            <a:r>
              <a:rPr lang="en-US" altLang="zh-CN" dirty="0"/>
              <a:t>cancer</a:t>
            </a:r>
            <a:endParaRPr lang="en-US" altLang="zh-CN" dirty="0" smtClean="0"/>
          </a:p>
          <a:p>
            <a:r>
              <a:rPr lang="en-US" altLang="zh-CN" dirty="0" smtClean="0"/>
              <a:t>The code(the update version in this presentation) I used is written by Deng </a:t>
            </a:r>
            <a:r>
              <a:rPr lang="en-US" altLang="zh-CN" dirty="0" err="1" smtClean="0"/>
              <a:t>Cai</a:t>
            </a:r>
            <a:r>
              <a:rPr lang="en-US" altLang="zh-CN" dirty="0" smtClean="0"/>
              <a:t>, prof in ZJU CAD lab.</a:t>
            </a:r>
            <a:endParaRPr lang="en-US" altLang="zh-CN" dirty="0"/>
          </a:p>
          <a:p>
            <a:pPr lvl="1"/>
            <a:r>
              <a:rPr lang="en-US" altLang="zh-CN" sz="2000" dirty="0"/>
              <a:t>http://www.cad.zju.edu.cn/home/dengcai/Data/Clustering.html</a:t>
            </a:r>
            <a:endParaRPr lang="en-US" altLang="zh-CN" sz="2000" dirty="0" smtClean="0"/>
          </a:p>
          <a:p>
            <a:r>
              <a:rPr lang="en-US" altLang="zh-CN" dirty="0" smtClean="0"/>
              <a:t>I use his code for the reason that it is the fastest k-means code so far</a:t>
            </a:r>
            <a:endParaRPr lang="zh-CN" altLang="en-US" dirty="0"/>
          </a:p>
        </p:txBody>
      </p:sp>
    </p:spTree>
    <p:extLst>
      <p:ext uri="{BB962C8B-B14F-4D97-AF65-F5344CB8AC3E}">
        <p14:creationId xmlns:p14="http://schemas.microsoft.com/office/powerpoint/2010/main" val="327621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en-US" altLang="zh-CN" dirty="0" smtClean="0"/>
              <a:t>Algorithm---how to choose k</a:t>
            </a:r>
            <a:endParaRPr lang="zh-CN" altLang="en-US" dirty="0"/>
          </a:p>
        </p:txBody>
      </p:sp>
      <p:sp>
        <p:nvSpPr>
          <p:cNvPr id="3" name="内容占位符 2"/>
          <p:cNvSpPr>
            <a:spLocks noGrp="1"/>
          </p:cNvSpPr>
          <p:nvPr>
            <p:ph idx="1"/>
          </p:nvPr>
        </p:nvSpPr>
        <p:spPr/>
        <p:txBody>
          <a:bodyPr/>
          <a:lstStyle/>
          <a:p>
            <a:r>
              <a:rPr lang="en-US" altLang="zh-CN" dirty="0" smtClean="0"/>
              <a:t>Average Radius: </a:t>
            </a:r>
          </a:p>
          <a:p>
            <a:endParaRPr lang="en-US" altLang="zh-CN" dirty="0" smtClean="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00" y="2810324"/>
            <a:ext cx="4590476" cy="3590476"/>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2184725336"/>
              </p:ext>
            </p:extLst>
          </p:nvPr>
        </p:nvGraphicFramePr>
        <p:xfrm>
          <a:off x="3580868" y="1690688"/>
          <a:ext cx="1847808" cy="760862"/>
        </p:xfrm>
        <a:graphic>
          <a:graphicData uri="http://schemas.openxmlformats.org/presentationml/2006/ole">
            <mc:AlternateContent xmlns:mc="http://schemas.openxmlformats.org/markup-compatibility/2006">
              <mc:Choice xmlns:v="urn:schemas-microsoft-com:vml" Requires="v">
                <p:oleObj spid="_x0000_s3242" name="Equation" r:id="rId5" imgW="1129810" imgH="469696" progId="Equation.DSMT4">
                  <p:embed/>
                </p:oleObj>
              </mc:Choice>
              <mc:Fallback>
                <p:oleObj name="Equation" r:id="rId5" imgW="1129810" imgH="469696"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0868" y="1690688"/>
                        <a:ext cx="1847808" cy="760862"/>
                      </a:xfrm>
                      <a:prstGeom prst="rect">
                        <a:avLst/>
                      </a:prstGeom>
                      <a:noFill/>
                    </p:spPr>
                  </p:pic>
                </p:oleObj>
              </mc:Fallback>
            </mc:AlternateContent>
          </a:graphicData>
        </a:graphic>
      </p:graphicFrame>
      <p:grpSp>
        <p:nvGrpSpPr>
          <p:cNvPr id="14" name="组合 13"/>
          <p:cNvGrpSpPr/>
          <p:nvPr/>
        </p:nvGrpSpPr>
        <p:grpSpPr>
          <a:xfrm>
            <a:off x="6632991" y="2770637"/>
            <a:ext cx="4466419" cy="3630163"/>
            <a:chOff x="6253163" y="2071119"/>
            <a:chExt cx="4466419" cy="3630163"/>
          </a:xfrm>
        </p:grpSpPr>
        <p:pic>
          <p:nvPicPr>
            <p:cNvPr id="9" name="图片 8"/>
            <p:cNvPicPr/>
            <p:nvPr/>
          </p:nvPicPr>
          <p:blipFill>
            <a:blip r:embed="rId7"/>
            <a:stretch>
              <a:fillRect/>
            </a:stretch>
          </p:blipFill>
          <p:spPr>
            <a:xfrm>
              <a:off x="6253163" y="2071119"/>
              <a:ext cx="2179638" cy="1205481"/>
            </a:xfrm>
            <a:prstGeom prst="rect">
              <a:avLst/>
            </a:prstGeom>
          </p:spPr>
        </p:pic>
        <p:pic>
          <p:nvPicPr>
            <p:cNvPr id="10" name="图片 9"/>
            <p:cNvPicPr/>
            <p:nvPr/>
          </p:nvPicPr>
          <p:blipFill>
            <a:blip r:embed="rId8"/>
            <a:stretch>
              <a:fillRect/>
            </a:stretch>
          </p:blipFill>
          <p:spPr>
            <a:xfrm>
              <a:off x="8432801" y="2071119"/>
              <a:ext cx="2286781" cy="1205481"/>
            </a:xfrm>
            <a:prstGeom prst="rect">
              <a:avLst/>
            </a:prstGeom>
          </p:spPr>
        </p:pic>
        <p:pic>
          <p:nvPicPr>
            <p:cNvPr id="11" name="图片 10"/>
            <p:cNvPicPr/>
            <p:nvPr/>
          </p:nvPicPr>
          <p:blipFill>
            <a:blip r:embed="rId9"/>
            <a:stretch>
              <a:fillRect/>
            </a:stretch>
          </p:blipFill>
          <p:spPr>
            <a:xfrm>
              <a:off x="6253164" y="3276601"/>
              <a:ext cx="2179638" cy="1219200"/>
            </a:xfrm>
            <a:prstGeom prst="rect">
              <a:avLst/>
            </a:prstGeom>
          </p:spPr>
        </p:pic>
        <p:pic>
          <p:nvPicPr>
            <p:cNvPr id="12" name="图片 11"/>
            <p:cNvPicPr/>
            <p:nvPr/>
          </p:nvPicPr>
          <p:blipFill>
            <a:blip r:embed="rId10"/>
            <a:stretch>
              <a:fillRect/>
            </a:stretch>
          </p:blipFill>
          <p:spPr>
            <a:xfrm>
              <a:off x="8416925" y="3276600"/>
              <a:ext cx="2302657" cy="1219201"/>
            </a:xfrm>
            <a:prstGeom prst="rect">
              <a:avLst/>
            </a:prstGeom>
          </p:spPr>
        </p:pic>
        <p:sp>
          <p:nvSpPr>
            <p:cNvPr id="13" name="文本框 12"/>
            <p:cNvSpPr txBox="1"/>
            <p:nvPr/>
          </p:nvSpPr>
          <p:spPr>
            <a:xfrm>
              <a:off x="6286500" y="4777952"/>
              <a:ext cx="3975100" cy="923330"/>
            </a:xfrm>
            <a:prstGeom prst="rect">
              <a:avLst/>
            </a:prstGeom>
            <a:noFill/>
          </p:spPr>
          <p:txBody>
            <a:bodyPr wrap="square" rtlCol="0">
              <a:spAutoFit/>
            </a:bodyPr>
            <a:lstStyle/>
            <a:p>
              <a:r>
                <a:rPr lang="en-US" altLang="zh-CN" dirty="0" smtClean="0"/>
                <a:t>As the histogram shown above, different subtype may has different mean value and variance on survival time. </a:t>
              </a:r>
              <a:endParaRPr lang="zh-CN" altLang="en-US" dirty="0"/>
            </a:p>
          </p:txBody>
        </p:sp>
      </p:grpSp>
    </p:spTree>
    <p:custDataLst>
      <p:tags r:id="rId2"/>
    </p:custDataLst>
    <p:extLst>
      <p:ext uri="{BB962C8B-B14F-4D97-AF65-F5344CB8AC3E}">
        <p14:creationId xmlns:p14="http://schemas.microsoft.com/office/powerpoint/2010/main" val="642311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Improvement---</a:t>
            </a:r>
            <a:r>
              <a:rPr lang="en-US" altLang="zh-CN" sz="3600" dirty="0" smtClean="0"/>
              <a:t>Spectral Clustering</a:t>
            </a:r>
            <a:endParaRPr lang="zh-CN" altLang="en-US" sz="3600" dirty="0"/>
          </a:p>
        </p:txBody>
      </p:sp>
      <p:sp>
        <p:nvSpPr>
          <p:cNvPr id="3" name="内容占位符 2"/>
          <p:cNvSpPr>
            <a:spLocks noGrp="1"/>
          </p:cNvSpPr>
          <p:nvPr>
            <p:ph idx="1"/>
          </p:nvPr>
        </p:nvSpPr>
        <p:spPr/>
        <p:txBody>
          <a:bodyPr/>
          <a:lstStyle/>
          <a:p>
            <a:r>
              <a:rPr lang="en-US" altLang="zh-CN" dirty="0" smtClean="0"/>
              <a:t>K-means algorithm is sort of unstable with different initial centroids. And for some special structure of data, it can’t works well</a:t>
            </a:r>
          </a:p>
        </p:txBody>
      </p:sp>
      <p:sp>
        <p:nvSpPr>
          <p:cNvPr id="4" name="Rectangle 2"/>
          <p:cNvSpPr>
            <a:spLocks noChangeArrowheads="1"/>
          </p:cNvSpPr>
          <p:nvPr/>
        </p:nvSpPr>
        <p:spPr bwMode="auto">
          <a:xfrm>
            <a:off x="2260600" y="4825999"/>
            <a:ext cx="161469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7941087" y="6311900"/>
            <a:ext cx="3455561" cy="307777"/>
          </a:xfrm>
          <a:prstGeom prst="rect">
            <a:avLst/>
          </a:prstGeom>
          <a:noFill/>
        </p:spPr>
        <p:txBody>
          <a:bodyPr wrap="none" rtlCol="0">
            <a:spAutoFit/>
          </a:bodyPr>
          <a:lstStyle/>
          <a:p>
            <a:r>
              <a:rPr lang="en-US" altLang="zh-CN" sz="1400" dirty="0"/>
              <a:t>f</a:t>
            </a:r>
            <a:r>
              <a:rPr lang="en-US" altLang="zh-CN" sz="1400" dirty="0" smtClean="0"/>
              <a:t>rom my homework on prof. Deng </a:t>
            </a:r>
            <a:r>
              <a:rPr lang="en-US" altLang="zh-CN" sz="1400" dirty="0" err="1" smtClean="0"/>
              <a:t>Cai</a:t>
            </a:r>
            <a:r>
              <a:rPr lang="en-US" altLang="zh-CN" sz="1400" dirty="0" smtClean="0"/>
              <a:t>’ s class</a:t>
            </a:r>
            <a:endParaRPr lang="zh-CN" altLang="en-US" sz="1400" dirty="0"/>
          </a:p>
        </p:txBody>
      </p:sp>
      <p:grpSp>
        <p:nvGrpSpPr>
          <p:cNvPr id="15" name="组合 14"/>
          <p:cNvGrpSpPr/>
          <p:nvPr/>
        </p:nvGrpSpPr>
        <p:grpSpPr>
          <a:xfrm>
            <a:off x="1099457" y="3185925"/>
            <a:ext cx="3575976" cy="3325865"/>
            <a:chOff x="1099457" y="2918567"/>
            <a:chExt cx="3575976" cy="3325865"/>
          </a:xfrm>
        </p:grpSpPr>
        <p:pic>
          <p:nvPicPr>
            <p:cNvPr id="13" name="图片 12"/>
            <p:cNvPicPr>
              <a:picLocks noChangeAspect="1"/>
            </p:cNvPicPr>
            <p:nvPr/>
          </p:nvPicPr>
          <p:blipFill>
            <a:blip r:embed="rId4"/>
            <a:stretch>
              <a:fillRect/>
            </a:stretch>
          </p:blipFill>
          <p:spPr>
            <a:xfrm>
              <a:off x="1099457" y="2918567"/>
              <a:ext cx="3575976" cy="2856283"/>
            </a:xfrm>
            <a:prstGeom prst="rect">
              <a:avLst/>
            </a:prstGeom>
          </p:spPr>
        </p:pic>
        <p:sp>
          <p:nvSpPr>
            <p:cNvPr id="14" name="文本框 13"/>
            <p:cNvSpPr txBox="1"/>
            <p:nvPr/>
          </p:nvSpPr>
          <p:spPr>
            <a:xfrm>
              <a:off x="2260600" y="5875100"/>
              <a:ext cx="1034257" cy="369332"/>
            </a:xfrm>
            <a:prstGeom prst="rect">
              <a:avLst/>
            </a:prstGeom>
            <a:noFill/>
          </p:spPr>
          <p:txBody>
            <a:bodyPr wrap="none" rtlCol="0">
              <a:spAutoFit/>
            </a:bodyPr>
            <a:lstStyle/>
            <a:p>
              <a:r>
                <a:rPr lang="en-US" altLang="zh-CN" dirty="0" smtClean="0"/>
                <a:t>k-means </a:t>
              </a:r>
              <a:endParaRPr lang="zh-CN" altLang="en-US" dirty="0"/>
            </a:p>
          </p:txBody>
        </p:sp>
      </p:grpSp>
      <p:grpSp>
        <p:nvGrpSpPr>
          <p:cNvPr id="17" name="组合 16"/>
          <p:cNvGrpSpPr/>
          <p:nvPr/>
        </p:nvGrpSpPr>
        <p:grpSpPr>
          <a:xfrm>
            <a:off x="5210560" y="3156302"/>
            <a:ext cx="3575976" cy="3290592"/>
            <a:chOff x="5255142" y="2918566"/>
            <a:chExt cx="3575976" cy="3290592"/>
          </a:xfrm>
        </p:grpSpPr>
        <p:pic>
          <p:nvPicPr>
            <p:cNvPr id="12" name="图片 11"/>
            <p:cNvPicPr>
              <a:picLocks noChangeAspect="1"/>
            </p:cNvPicPr>
            <p:nvPr/>
          </p:nvPicPr>
          <p:blipFill>
            <a:blip r:embed="rId5"/>
            <a:stretch>
              <a:fillRect/>
            </a:stretch>
          </p:blipFill>
          <p:spPr>
            <a:xfrm>
              <a:off x="5255142" y="2918566"/>
              <a:ext cx="3575976" cy="2856283"/>
            </a:xfrm>
            <a:prstGeom prst="rect">
              <a:avLst/>
            </a:prstGeom>
          </p:spPr>
        </p:pic>
        <p:sp>
          <p:nvSpPr>
            <p:cNvPr id="16" name="文本框 15"/>
            <p:cNvSpPr txBox="1"/>
            <p:nvPr/>
          </p:nvSpPr>
          <p:spPr>
            <a:xfrm>
              <a:off x="6278880" y="5839826"/>
              <a:ext cx="1891672" cy="369332"/>
            </a:xfrm>
            <a:prstGeom prst="rect">
              <a:avLst/>
            </a:prstGeom>
            <a:noFill/>
          </p:spPr>
          <p:txBody>
            <a:bodyPr wrap="none" rtlCol="0">
              <a:spAutoFit/>
            </a:bodyPr>
            <a:lstStyle/>
            <a:p>
              <a:r>
                <a:rPr lang="en-US" altLang="zh-CN" dirty="0"/>
                <a:t>s</a:t>
              </a:r>
              <a:r>
                <a:rPr lang="en-US" altLang="zh-CN" dirty="0" smtClean="0"/>
                <a:t>pectral clustering</a:t>
              </a:r>
              <a:endParaRPr lang="zh-CN" altLang="en-US" dirty="0"/>
            </a:p>
          </p:txBody>
        </p:sp>
      </p:grpSp>
      <p:sp>
        <p:nvSpPr>
          <p:cNvPr id="18" name="文本框 17"/>
          <p:cNvSpPr txBox="1"/>
          <p:nvPr/>
        </p:nvSpPr>
        <p:spPr>
          <a:xfrm>
            <a:off x="1085206" y="2621255"/>
            <a:ext cx="4995727" cy="800219"/>
          </a:xfrm>
          <a:prstGeom prst="rect">
            <a:avLst/>
          </a:prstGeom>
          <a:noFill/>
        </p:spPr>
        <p:txBody>
          <a:bodyPr wrap="none" rtlCol="0">
            <a:spAutoFit/>
          </a:bodyPr>
          <a:lstStyle/>
          <a:p>
            <a:r>
              <a:rPr lang="en-US" altLang="zh-CN" sz="2800" dirty="0"/>
              <a:t>So I turned to spectral </a:t>
            </a:r>
            <a:r>
              <a:rPr lang="en-US" altLang="zh-CN" sz="2800" dirty="0" smtClean="0"/>
              <a:t>clustering.</a:t>
            </a:r>
            <a:endParaRPr lang="en-US" altLang="zh-CN" sz="2800" dirty="0"/>
          </a:p>
          <a:p>
            <a:endParaRPr lang="zh-CN" altLang="en-US" dirty="0"/>
          </a:p>
        </p:txBody>
      </p:sp>
      <p:sp>
        <p:nvSpPr>
          <p:cNvPr id="19" name="文本框 18"/>
          <p:cNvSpPr txBox="1"/>
          <p:nvPr/>
        </p:nvSpPr>
        <p:spPr>
          <a:xfrm>
            <a:off x="838200" y="1783136"/>
            <a:ext cx="10274300" cy="3970318"/>
          </a:xfrm>
          <a:prstGeom prst="rect">
            <a:avLst/>
          </a:prstGeom>
          <a:noFill/>
        </p:spPr>
        <p:txBody>
          <a:bodyPr wrap="square" rtlCol="0">
            <a:spAutoFit/>
          </a:bodyPr>
          <a:lstStyle/>
          <a:p>
            <a:r>
              <a:rPr lang="en-US" altLang="zh-CN" sz="2800" dirty="0"/>
              <a:t>Spectral clustering is a clustering method based on dimension </a:t>
            </a:r>
            <a:r>
              <a:rPr lang="en-US" altLang="zh-CN" sz="2800" dirty="0" smtClean="0"/>
              <a:t>reduction. when it’s hard to cluster on the original features space, we need to find a method to project it to a lower(may be higher space just like some kernel method) dimension  </a:t>
            </a:r>
            <a:r>
              <a:rPr lang="en-US" altLang="zh-CN" sz="2800" dirty="0"/>
              <a:t>s</a:t>
            </a:r>
            <a:r>
              <a:rPr lang="en-US" altLang="zh-CN" sz="2800" dirty="0" smtClean="0"/>
              <a:t>pace, and make it easier to be clustered.</a:t>
            </a:r>
          </a:p>
          <a:p>
            <a:endParaRPr lang="en-US" altLang="zh-CN" sz="2800" dirty="0"/>
          </a:p>
          <a:p>
            <a:r>
              <a:rPr lang="en-US" altLang="zh-CN" sz="2800" dirty="0" smtClean="0"/>
              <a:t>Though at the last step of spectral </a:t>
            </a:r>
            <a:r>
              <a:rPr lang="en-US" altLang="zh-CN" sz="2800" dirty="0" err="1" smtClean="0"/>
              <a:t>clustering,I</a:t>
            </a:r>
            <a:r>
              <a:rPr lang="en-US" altLang="zh-CN" sz="2800" dirty="0" smtClean="0"/>
              <a:t> applied the k-means method, but It becomes much more stable(center doesn’t change much as I experimented).</a:t>
            </a:r>
          </a:p>
        </p:txBody>
      </p:sp>
    </p:spTree>
    <p:custDataLst>
      <p:tags r:id="rId1"/>
    </p:custDataLst>
    <p:extLst>
      <p:ext uri="{BB962C8B-B14F-4D97-AF65-F5344CB8AC3E}">
        <p14:creationId xmlns:p14="http://schemas.microsoft.com/office/powerpoint/2010/main" val="56144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8" grpId="0"/>
      <p:bldP spid="18"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Improvement---</a:t>
            </a:r>
            <a:r>
              <a:rPr lang="en-US" altLang="zh-CN" sz="3600" dirty="0" smtClean="0"/>
              <a:t>Spectral Clustering</a:t>
            </a:r>
            <a:endParaRPr lang="zh-CN" altLang="en-US" sz="3600" dirty="0"/>
          </a:p>
        </p:txBody>
      </p:sp>
      <p:sp>
        <p:nvSpPr>
          <p:cNvPr id="3" name="内容占位符 2"/>
          <p:cNvSpPr>
            <a:spLocks noGrp="1"/>
          </p:cNvSpPr>
          <p:nvPr>
            <p:ph idx="1"/>
          </p:nvPr>
        </p:nvSpPr>
        <p:spPr/>
        <p:txBody>
          <a:bodyPr/>
          <a:lstStyle/>
          <a:p>
            <a:pPr marL="0" indent="0">
              <a:buNone/>
            </a:pPr>
            <a:endParaRPr lang="en-US" altLang="zh-CN" dirty="0" smtClean="0"/>
          </a:p>
          <a:p>
            <a:r>
              <a:rPr lang="en-US" altLang="zh-CN" dirty="0" smtClean="0"/>
              <a:t>Then How do I choose k here</a:t>
            </a:r>
          </a:p>
          <a:p>
            <a:endParaRPr lang="en-US" altLang="zh-CN" dirty="0" smtClean="0"/>
          </a:p>
        </p:txBody>
      </p:sp>
      <p:sp>
        <p:nvSpPr>
          <p:cNvPr id="4" name="Rectangle 2"/>
          <p:cNvSpPr>
            <a:spLocks noChangeArrowheads="1"/>
          </p:cNvSpPr>
          <p:nvPr/>
        </p:nvSpPr>
        <p:spPr bwMode="auto">
          <a:xfrm>
            <a:off x="2260600" y="4825999"/>
            <a:ext cx="161469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52835673"/>
              </p:ext>
            </p:extLst>
          </p:nvPr>
        </p:nvGraphicFramePr>
        <p:xfrm>
          <a:off x="1000125" y="3059113"/>
          <a:ext cx="5233988" cy="2273300"/>
        </p:xfrm>
        <a:graphic>
          <a:graphicData uri="http://schemas.openxmlformats.org/presentationml/2006/ole">
            <mc:AlternateContent xmlns:mc="http://schemas.openxmlformats.org/markup-compatibility/2006">
              <mc:Choice xmlns:v="urn:schemas-microsoft-com:vml" Requires="v">
                <p:oleObj spid="_x0000_s5219" name="Equation" r:id="rId4" imgW="2654280" imgH="1155600" progId="Equation.DSMT4">
                  <p:embed/>
                </p:oleObj>
              </mc:Choice>
              <mc:Fallback>
                <p:oleObj name="Equation" r:id="rId4" imgW="2654280" imgH="1155600" progId="Equation.DSMT4">
                  <p:embed/>
                  <p:pic>
                    <p:nvPicPr>
                      <p:cNvPr id="0" name=""/>
                      <p:cNvPicPr>
                        <a:picLocks noChangeAspect="1" noChangeArrowheads="1"/>
                      </p:cNvPicPr>
                      <p:nvPr/>
                    </p:nvPicPr>
                    <p:blipFill>
                      <a:blip r:embed="rId5"/>
                      <a:srcRect/>
                      <a:stretch>
                        <a:fillRect/>
                      </a:stretch>
                    </p:blipFill>
                    <p:spPr bwMode="auto">
                      <a:xfrm>
                        <a:off x="1000125" y="3059113"/>
                        <a:ext cx="5233988" cy="2273300"/>
                      </a:xfrm>
                      <a:prstGeom prst="rect">
                        <a:avLst/>
                      </a:prstGeom>
                      <a:noFill/>
                    </p:spPr>
                  </p:pic>
                </p:oleObj>
              </mc:Fallback>
            </mc:AlternateContent>
          </a:graphicData>
        </a:graphic>
      </p:graphicFrame>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921" y="2510292"/>
            <a:ext cx="4595679" cy="3331027"/>
          </a:xfrm>
          <a:prstGeom prst="rect">
            <a:avLst/>
          </a:prstGeom>
        </p:spPr>
      </p:pic>
      <p:pic>
        <p:nvPicPr>
          <p:cNvPr id="6" name="图片 5"/>
          <p:cNvPicPr>
            <a:picLocks noChangeAspect="1"/>
          </p:cNvPicPr>
          <p:nvPr/>
        </p:nvPicPr>
        <p:blipFill>
          <a:blip r:embed="rId7"/>
          <a:stretch>
            <a:fillRect/>
          </a:stretch>
        </p:blipFill>
        <p:spPr>
          <a:xfrm>
            <a:off x="6394667" y="2510292"/>
            <a:ext cx="4667250" cy="3370217"/>
          </a:xfrm>
          <a:prstGeom prst="rect">
            <a:avLst/>
          </a:prstGeom>
        </p:spPr>
      </p:pic>
    </p:spTree>
    <p:custDataLst>
      <p:tags r:id="rId2"/>
    </p:custDataLst>
    <p:extLst>
      <p:ext uri="{BB962C8B-B14F-4D97-AF65-F5344CB8AC3E}">
        <p14:creationId xmlns:p14="http://schemas.microsoft.com/office/powerpoint/2010/main" val="427671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Multi-layer PCA</a:t>
            </a:r>
            <a:endParaRPr lang="zh-CN" altLang="en-US" dirty="0"/>
          </a:p>
        </p:txBody>
      </p:sp>
      <p:sp>
        <p:nvSpPr>
          <p:cNvPr id="3" name="内容占位符 2"/>
          <p:cNvSpPr>
            <a:spLocks noGrp="1"/>
          </p:cNvSpPr>
          <p:nvPr>
            <p:ph idx="1"/>
          </p:nvPr>
        </p:nvSpPr>
        <p:spPr/>
        <p:txBody>
          <a:bodyPr/>
          <a:lstStyle/>
          <a:p>
            <a:r>
              <a:rPr lang="en-US" altLang="zh-CN" dirty="0" smtClean="0"/>
              <a:t>What is multi-layer PCA</a:t>
            </a:r>
          </a:p>
          <a:p>
            <a:pPr lvl="1"/>
            <a:r>
              <a:rPr lang="en-US" altLang="zh-CN" dirty="0" smtClean="0"/>
              <a:t>PCA is commonly used in data preprocessing, and here I expand it to multi-layer shown as follow.</a:t>
            </a:r>
          </a:p>
          <a:p>
            <a:pPr lvl="1"/>
            <a:r>
              <a:rPr lang="en-US" altLang="zh-CN" dirty="0" smtClean="0"/>
              <a:t>Multi-layer PCA is just try to run PCA several times on the subset of each training data.</a:t>
            </a:r>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smtClean="0"/>
              <a:t>Main Step of it ……</a:t>
            </a:r>
          </a:p>
          <a:p>
            <a:pPr lvl="1"/>
            <a:endParaRPr lang="en-US" altLang="zh-CN" dirty="0" smtClean="0"/>
          </a:p>
          <a:p>
            <a:pPr marL="0" indent="0">
              <a:buNone/>
            </a:pPr>
            <a:endParaRPr lang="en-US" altLang="zh-CN" dirty="0" smtClean="0"/>
          </a:p>
        </p:txBody>
      </p:sp>
      <p:grpSp>
        <p:nvGrpSpPr>
          <p:cNvPr id="4" name="组合 3"/>
          <p:cNvGrpSpPr/>
          <p:nvPr/>
        </p:nvGrpSpPr>
        <p:grpSpPr>
          <a:xfrm>
            <a:off x="4273550" y="3772694"/>
            <a:ext cx="3644900" cy="1473200"/>
            <a:chOff x="0" y="0"/>
            <a:chExt cx="2771775" cy="1609725"/>
          </a:xfrm>
        </p:grpSpPr>
        <p:grpSp>
          <p:nvGrpSpPr>
            <p:cNvPr id="5" name="组合 4"/>
            <p:cNvGrpSpPr/>
            <p:nvPr/>
          </p:nvGrpSpPr>
          <p:grpSpPr>
            <a:xfrm>
              <a:off x="0" y="0"/>
              <a:ext cx="581025" cy="1609725"/>
              <a:chOff x="0" y="0"/>
              <a:chExt cx="581025" cy="1609725"/>
            </a:xfrm>
          </p:grpSpPr>
          <p:sp>
            <p:nvSpPr>
              <p:cNvPr id="17" name="圆角矩形 16"/>
              <p:cNvSpPr/>
              <p:nvPr/>
            </p:nvSpPr>
            <p:spPr>
              <a:xfrm>
                <a:off x="0" y="0"/>
                <a:ext cx="581025" cy="16097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椭圆 17"/>
              <p:cNvSpPr/>
              <p:nvPr/>
            </p:nvSpPr>
            <p:spPr>
              <a:xfrm>
                <a:off x="123556" y="737554"/>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椭圆 18"/>
              <p:cNvSpPr/>
              <p:nvPr/>
            </p:nvSpPr>
            <p:spPr>
              <a:xfrm>
                <a:off x="123825" y="1152525"/>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椭圆 19"/>
              <p:cNvSpPr/>
              <p:nvPr/>
            </p:nvSpPr>
            <p:spPr>
              <a:xfrm>
                <a:off x="123556" y="234793"/>
                <a:ext cx="295276"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smtClean="0">
                    <a:effectLst/>
                    <a:ea typeface="宋体" panose="02010600030101010101" pitchFamily="2" charset="-122"/>
                    <a:cs typeface="Times New Roman" panose="02020603050405020304" pitchFamily="18" charset="0"/>
                  </a:rPr>
                  <a:t>F</a:t>
                </a:r>
                <a:endParaRPr lang="zh-CN" sz="1050" kern="100" dirty="0">
                  <a:effectLst/>
                  <a:ea typeface="宋体" panose="02010600030101010101" pitchFamily="2" charset="-122"/>
                  <a:cs typeface="Times New Roman" panose="02020603050405020304" pitchFamily="18" charset="0"/>
                </a:endParaRPr>
              </a:p>
            </p:txBody>
          </p:sp>
        </p:grpSp>
        <p:grpSp>
          <p:nvGrpSpPr>
            <p:cNvPr id="6" name="组合 5"/>
            <p:cNvGrpSpPr/>
            <p:nvPr/>
          </p:nvGrpSpPr>
          <p:grpSpPr>
            <a:xfrm>
              <a:off x="1247775" y="0"/>
              <a:ext cx="581025" cy="1609725"/>
              <a:chOff x="0" y="0"/>
              <a:chExt cx="581025" cy="1609725"/>
            </a:xfrm>
          </p:grpSpPr>
          <p:sp>
            <p:nvSpPr>
              <p:cNvPr id="13" name="圆角矩形 12"/>
              <p:cNvSpPr/>
              <p:nvPr/>
            </p:nvSpPr>
            <p:spPr>
              <a:xfrm>
                <a:off x="0" y="0"/>
                <a:ext cx="581025" cy="16097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椭圆 13"/>
              <p:cNvSpPr/>
              <p:nvPr/>
            </p:nvSpPr>
            <p:spPr>
              <a:xfrm>
                <a:off x="113492" y="311903"/>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椭圆 14"/>
              <p:cNvSpPr/>
              <p:nvPr/>
            </p:nvSpPr>
            <p:spPr>
              <a:xfrm>
                <a:off x="113761" y="703969"/>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椭圆 15"/>
              <p:cNvSpPr/>
              <p:nvPr/>
            </p:nvSpPr>
            <p:spPr>
              <a:xfrm>
                <a:off x="114031" y="1133916"/>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7" name="直接箭头连接符 6"/>
            <p:cNvCxnSpPr/>
            <p:nvPr/>
          </p:nvCxnSpPr>
          <p:spPr>
            <a:xfrm>
              <a:off x="581025" y="361950"/>
              <a:ext cx="676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90550" y="1333500"/>
              <a:ext cx="657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476500" y="695325"/>
              <a:ext cx="295275" cy="2952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0" name="直接箭头连接符 9"/>
            <p:cNvCxnSpPr/>
            <p:nvPr/>
          </p:nvCxnSpPr>
          <p:spPr>
            <a:xfrm>
              <a:off x="1838325" y="352425"/>
              <a:ext cx="657225"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838325" y="866775"/>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847850" y="962025"/>
              <a:ext cx="6477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5025076" y="4542402"/>
            <a:ext cx="889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168899" y="3772694"/>
            <a:ext cx="707905" cy="369332"/>
          </a:xfrm>
          <a:prstGeom prst="rect">
            <a:avLst/>
          </a:prstGeom>
          <a:noFill/>
        </p:spPr>
        <p:txBody>
          <a:bodyPr wrap="square" rtlCol="0">
            <a:spAutoFit/>
          </a:bodyPr>
          <a:lstStyle/>
          <a:p>
            <a:r>
              <a:rPr lang="en-US" altLang="zh-CN" dirty="0" smtClean="0"/>
              <a:t>0.98</a:t>
            </a: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1271873485"/>
              </p:ext>
            </p:extLst>
          </p:nvPr>
        </p:nvGraphicFramePr>
        <p:xfrm>
          <a:off x="8931275" y="3828699"/>
          <a:ext cx="1409700" cy="1474514"/>
        </p:xfrm>
        <a:graphic>
          <a:graphicData uri="http://schemas.openxmlformats.org/presentationml/2006/ole">
            <mc:AlternateContent xmlns:mc="http://schemas.openxmlformats.org/markup-compatibility/2006">
              <mc:Choice xmlns:v="urn:schemas-microsoft-com:vml" Requires="v">
                <p:oleObj spid="_x0000_s7241" name="Equation" r:id="rId3" imgW="825500" imgH="863600" progId="Equation.DSMT4">
                  <p:embed/>
                </p:oleObj>
              </mc:Choice>
              <mc:Fallback>
                <p:oleObj name="Equation" r:id="rId3" imgW="8255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1275" y="3828699"/>
                        <a:ext cx="1409700" cy="1474514"/>
                      </a:xfrm>
                      <a:prstGeom prst="rect">
                        <a:avLst/>
                      </a:prstGeom>
                      <a:noFill/>
                    </p:spPr>
                  </p:pic>
                </p:oleObj>
              </mc:Fallback>
            </mc:AlternateContent>
          </a:graphicData>
        </a:graphic>
      </p:graphicFrame>
    </p:spTree>
    <p:extLst>
      <p:ext uri="{BB962C8B-B14F-4D97-AF65-F5344CB8AC3E}">
        <p14:creationId xmlns:p14="http://schemas.microsoft.com/office/powerpoint/2010/main" val="314106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Multi-layer PCA</a:t>
            </a:r>
            <a:endParaRPr lang="zh-CN" altLang="en-US" dirty="0"/>
          </a:p>
        </p:txBody>
      </p:sp>
      <p:sp>
        <p:nvSpPr>
          <p:cNvPr id="3" name="内容占位符 2"/>
          <p:cNvSpPr>
            <a:spLocks noGrp="1"/>
          </p:cNvSpPr>
          <p:nvPr>
            <p:ph idx="1"/>
          </p:nvPr>
        </p:nvSpPr>
        <p:spPr>
          <a:xfrm>
            <a:off x="330200" y="1825624"/>
            <a:ext cx="11023600" cy="4752975"/>
          </a:xfrm>
        </p:spPr>
        <p:txBody>
          <a:bodyPr>
            <a:normAutofit fontScale="92500" lnSpcReduction="10000"/>
          </a:bodyPr>
          <a:lstStyle/>
          <a:p>
            <a:r>
              <a:rPr lang="en-US" altLang="zh-CN" dirty="0" smtClean="0"/>
              <a:t>Some mathematically proof</a:t>
            </a:r>
          </a:p>
          <a:p>
            <a:pPr lvl="1"/>
            <a:r>
              <a:rPr lang="en-US" altLang="zh-CN" dirty="0" smtClean="0"/>
              <a:t>In common PCA, our goal is maximize the function J as follow:</a:t>
            </a:r>
          </a:p>
          <a:p>
            <a:pPr lvl="1"/>
            <a:endParaRPr lang="en-US" altLang="zh-CN" dirty="0" smtClean="0"/>
          </a:p>
          <a:p>
            <a:pPr marL="457200" lvl="1" indent="0">
              <a:buNone/>
            </a:pPr>
            <a:endParaRPr lang="en-US" altLang="zh-CN" dirty="0" smtClean="0"/>
          </a:p>
          <a:p>
            <a:pPr lvl="1"/>
            <a:r>
              <a:rPr lang="en-US" altLang="zh-CN" dirty="0" smtClean="0"/>
              <a:t>When we denote X as X=[a b], then </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smtClean="0"/>
              <a:t>Which means that we has the same optimization goal, though in real situation, we may have different U, but </a:t>
            </a:r>
            <a:r>
              <a:rPr lang="en-US" altLang="zh-CN" dirty="0" smtClean="0">
                <a:solidFill>
                  <a:srgbClr val="FF0000"/>
                </a:solidFill>
              </a:rPr>
              <a:t>it can still be regarded as a good approximation to directly running PCA on X.</a:t>
            </a:r>
          </a:p>
          <a:p>
            <a:pPr marL="457200" lvl="1" indent="0">
              <a:buNone/>
            </a:pPr>
            <a:endParaRPr lang="en-US" altLang="zh-CN" dirty="0" smtClean="0"/>
          </a:p>
        </p:txBody>
      </p:sp>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998617523"/>
              </p:ext>
            </p:extLst>
          </p:nvPr>
        </p:nvGraphicFramePr>
        <p:xfrm>
          <a:off x="4249452" y="2462007"/>
          <a:ext cx="2797850" cy="388141"/>
        </p:xfrm>
        <a:graphic>
          <a:graphicData uri="http://schemas.openxmlformats.org/presentationml/2006/ole">
            <mc:AlternateContent xmlns:mc="http://schemas.openxmlformats.org/markup-compatibility/2006">
              <mc:Choice xmlns:v="urn:schemas-microsoft-com:vml" Requires="v">
                <p:oleObj spid="_x0000_s2047" name="Equation" r:id="rId3" imgW="1651000" imgH="228600" progId="Equation.DSMT4">
                  <p:embed/>
                </p:oleObj>
              </mc:Choice>
              <mc:Fallback>
                <p:oleObj name="Equation" r:id="rId3" imgW="1651000" imgH="2286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452" y="2462007"/>
                        <a:ext cx="2797850" cy="388141"/>
                      </a:xfrm>
                      <a:prstGeom prst="rect">
                        <a:avLst/>
                      </a:prstGeom>
                      <a:noFill/>
                    </p:spPr>
                  </p:pic>
                </p:oleObj>
              </mc:Fallback>
            </mc:AlternateContent>
          </a:graphicData>
        </a:graphic>
      </p:graphicFrame>
      <p:sp>
        <p:nvSpPr>
          <p:cNvPr id="23"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20"/>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142624862"/>
              </p:ext>
            </p:extLst>
          </p:nvPr>
        </p:nvGraphicFramePr>
        <p:xfrm>
          <a:off x="4308345" y="2850148"/>
          <a:ext cx="2543124" cy="410181"/>
        </p:xfrm>
        <a:graphic>
          <a:graphicData uri="http://schemas.openxmlformats.org/presentationml/2006/ole">
            <mc:AlternateContent xmlns:mc="http://schemas.openxmlformats.org/markup-compatibility/2006">
              <mc:Choice xmlns:v="urn:schemas-microsoft-com:vml" Requires="v">
                <p:oleObj spid="_x0000_s8192" name="Equation" r:id="rId5" imgW="1473200" imgH="241300" progId="Equation.DSMT4">
                  <p:embed/>
                </p:oleObj>
              </mc:Choice>
              <mc:Fallback>
                <p:oleObj name="Equation" r:id="rId5" imgW="1473200" imgH="2413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345" y="2850148"/>
                        <a:ext cx="2543124" cy="410181"/>
                      </a:xfrm>
                      <a:prstGeom prst="rect">
                        <a:avLst/>
                      </a:prstGeom>
                      <a:noFill/>
                    </p:spPr>
                  </p:pic>
                </p:oleObj>
              </mc:Fallback>
            </mc:AlternateContent>
          </a:graphicData>
        </a:graphic>
      </p:graphicFrame>
      <p:sp>
        <p:nvSpPr>
          <p:cNvPr id="28"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1970759333"/>
              </p:ext>
            </p:extLst>
          </p:nvPr>
        </p:nvGraphicFramePr>
        <p:xfrm>
          <a:off x="4618014" y="3380237"/>
          <a:ext cx="3082972" cy="1639239"/>
        </p:xfrm>
        <a:graphic>
          <a:graphicData uri="http://schemas.openxmlformats.org/presentationml/2006/ole">
            <mc:AlternateContent xmlns:mc="http://schemas.openxmlformats.org/markup-compatibility/2006">
              <mc:Choice xmlns:v="urn:schemas-microsoft-com:vml" Requires="v">
                <p:oleObj spid="_x0000_s8193" name="Equation" r:id="rId7" imgW="1955800" imgH="1041400" progId="Equation.DSMT4">
                  <p:embed/>
                </p:oleObj>
              </mc:Choice>
              <mc:Fallback>
                <p:oleObj name="Equation" r:id="rId7" imgW="1955800" imgH="10414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8014" y="3380237"/>
                        <a:ext cx="3082972" cy="1639239"/>
                      </a:xfrm>
                      <a:prstGeom prst="rect">
                        <a:avLst/>
                      </a:prstGeom>
                      <a:noFill/>
                    </p:spPr>
                  </p:pic>
                </p:oleObj>
              </mc:Fallback>
            </mc:AlternateContent>
          </a:graphicData>
        </a:graphic>
      </p:graphicFrame>
      <p:sp>
        <p:nvSpPr>
          <p:cNvPr id="30"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3038217669"/>
              </p:ext>
            </p:extLst>
          </p:nvPr>
        </p:nvGraphicFramePr>
        <p:xfrm>
          <a:off x="5990410" y="5085952"/>
          <a:ext cx="3032730" cy="362117"/>
        </p:xfrm>
        <a:graphic>
          <a:graphicData uri="http://schemas.openxmlformats.org/presentationml/2006/ole">
            <mc:AlternateContent xmlns:mc="http://schemas.openxmlformats.org/markup-compatibility/2006">
              <mc:Choice xmlns:v="urn:schemas-microsoft-com:vml" Requires="v">
                <p:oleObj spid="_x0000_s8194" name="Equation" r:id="rId9" imgW="1917700" imgH="228600" progId="Equation.DSMT4">
                  <p:embed/>
                </p:oleObj>
              </mc:Choice>
              <mc:Fallback>
                <p:oleObj name="Equation" r:id="rId9" imgW="191770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0410" y="5085952"/>
                        <a:ext cx="3032730" cy="362117"/>
                      </a:xfrm>
                      <a:prstGeom prst="rect">
                        <a:avLst/>
                      </a:prstGeom>
                      <a:noFill/>
                    </p:spPr>
                  </p:pic>
                </p:oleObj>
              </mc:Fallback>
            </mc:AlternateContent>
          </a:graphicData>
        </a:graphic>
      </p:graphicFrame>
    </p:spTree>
    <p:extLst>
      <p:ext uri="{BB962C8B-B14F-4D97-AF65-F5344CB8AC3E}">
        <p14:creationId xmlns:p14="http://schemas.microsoft.com/office/powerpoint/2010/main" val="231188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Multi-layer PCA</a:t>
            </a:r>
            <a:endParaRPr lang="zh-CN" altLang="en-US" dirty="0"/>
          </a:p>
        </p:txBody>
      </p:sp>
      <p:sp>
        <p:nvSpPr>
          <p:cNvPr id="3" name="内容占位符 2"/>
          <p:cNvSpPr>
            <a:spLocks noGrp="1"/>
          </p:cNvSpPr>
          <p:nvPr>
            <p:ph idx="1"/>
          </p:nvPr>
        </p:nvSpPr>
        <p:spPr/>
        <p:txBody>
          <a:bodyPr/>
          <a:lstStyle/>
          <a:p>
            <a:r>
              <a:rPr lang="en-US" altLang="zh-CN" dirty="0" smtClean="0"/>
              <a:t>Why do I introduce </a:t>
            </a:r>
            <a:r>
              <a:rPr lang="en-US" altLang="zh-CN" dirty="0"/>
              <a:t>multi-layer </a:t>
            </a:r>
            <a:r>
              <a:rPr lang="en-US" altLang="zh-CN" dirty="0" smtClean="0"/>
              <a:t>PCA here</a:t>
            </a:r>
          </a:p>
          <a:p>
            <a:pPr lvl="1"/>
            <a:r>
              <a:rPr lang="en-US" altLang="zh-CN" dirty="0" smtClean="0"/>
              <a:t>1. The dimension of features in the given data set is almost 20,000, while the number of sample is about 200, which makes it highly prone to be trapped into the over-fitting problem.</a:t>
            </a:r>
          </a:p>
          <a:p>
            <a:pPr lvl="1"/>
            <a:r>
              <a:rPr lang="en-US" altLang="zh-CN" dirty="0" smtClean="0"/>
              <a:t>2. Computer </a:t>
            </a:r>
            <a:r>
              <a:rPr lang="en-US" altLang="zh-CN" dirty="0"/>
              <a:t>r</a:t>
            </a:r>
            <a:r>
              <a:rPr lang="en-US" altLang="zh-CN" dirty="0" smtClean="0"/>
              <a:t>esource restriction: in order to run PCA, you need to compute the covariance matrix, and run SVD on it. But our covariance matrix here is a 20,000-by-20,000, which is HUGE, and my computer fail to find a proper answer on it.</a:t>
            </a:r>
          </a:p>
          <a:p>
            <a:pPr lvl="1"/>
            <a:r>
              <a:rPr lang="en-US" altLang="zh-CN" dirty="0" smtClean="0"/>
              <a:t>I tried it on a computer with 8 cores and 16G memory, </a:t>
            </a:r>
            <a:r>
              <a:rPr lang="en-US" altLang="zh-CN" dirty="0"/>
              <a:t>but still </a:t>
            </a:r>
            <a:r>
              <a:rPr lang="en-US" altLang="zh-CN" dirty="0" smtClean="0"/>
              <a:t>it </a:t>
            </a:r>
            <a:r>
              <a:rPr lang="en-US" altLang="zh-CN" dirty="0"/>
              <a:t>couldn’t </a:t>
            </a:r>
            <a:r>
              <a:rPr lang="en-US" altLang="zh-CN" dirty="0" smtClean="0"/>
              <a:t>work.[</a:t>
            </a:r>
            <a:r>
              <a:rPr lang="en-US" altLang="zh-CN" dirty="0" err="1" smtClean="0"/>
              <a:t>Alibaba</a:t>
            </a:r>
            <a:r>
              <a:rPr lang="en-US" altLang="zh-CN" dirty="0" smtClean="0"/>
              <a:t> cloud computing platform]</a:t>
            </a:r>
            <a:endParaRPr lang="en-US" altLang="zh-CN" dirty="0"/>
          </a:p>
          <a:p>
            <a:endParaRPr lang="zh-CN" altLang="en-US" dirty="0"/>
          </a:p>
        </p:txBody>
      </p:sp>
    </p:spTree>
    <p:extLst>
      <p:ext uri="{BB962C8B-B14F-4D97-AF65-F5344CB8AC3E}">
        <p14:creationId xmlns:p14="http://schemas.microsoft.com/office/powerpoint/2010/main" val="99660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Multi-layer PCA</a:t>
            </a:r>
            <a:endParaRPr lang="zh-CN" altLang="en-US" dirty="0"/>
          </a:p>
        </p:txBody>
      </p:sp>
      <p:sp>
        <p:nvSpPr>
          <p:cNvPr id="3" name="内容占位符 2"/>
          <p:cNvSpPr>
            <a:spLocks noGrp="1"/>
          </p:cNvSpPr>
          <p:nvPr>
            <p:ph idx="1"/>
          </p:nvPr>
        </p:nvSpPr>
        <p:spPr/>
        <p:txBody>
          <a:bodyPr>
            <a:normAutofit/>
          </a:bodyPr>
          <a:lstStyle/>
          <a:p>
            <a:r>
              <a:rPr lang="en-US" altLang="zh-CN" dirty="0" smtClean="0"/>
              <a:t>Multi-layer PCA result (GBM only)</a:t>
            </a:r>
          </a:p>
          <a:p>
            <a:endParaRPr lang="en-US" altLang="zh-CN" dirty="0" smtClean="0"/>
          </a:p>
          <a:p>
            <a:pPr marL="457200" lvl="1" indent="0">
              <a:buNone/>
            </a:pPr>
            <a:endParaRPr lang="en-US" altLang="zh-CN" dirty="0" smtClean="0"/>
          </a:p>
        </p:txBody>
      </p:sp>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71470404"/>
              </p:ext>
            </p:extLst>
          </p:nvPr>
        </p:nvGraphicFramePr>
        <p:xfrm>
          <a:off x="2628901" y="3060701"/>
          <a:ext cx="7480300" cy="2590798"/>
        </p:xfrm>
        <a:graphic>
          <a:graphicData uri="http://schemas.openxmlformats.org/drawingml/2006/table">
            <a:tbl>
              <a:tblPr firstRow="1" firstCol="1" bandRow="1">
                <a:tableStyleId>{5C22544A-7EE6-4342-B048-85BDC9FD1C3A}</a:tableStyleId>
              </a:tblPr>
              <a:tblGrid>
                <a:gridCol w="1521387"/>
                <a:gridCol w="1168239"/>
                <a:gridCol w="1617700"/>
                <a:gridCol w="1619484"/>
                <a:gridCol w="1553490"/>
              </a:tblGrid>
              <a:tr h="737829">
                <a:tc>
                  <a:txBody>
                    <a:bodyPr/>
                    <a:lstStyle/>
                    <a:p>
                      <a:pPr algn="just">
                        <a:spcAft>
                          <a:spcPts val="0"/>
                        </a:spcAft>
                      </a:pPr>
                      <a:r>
                        <a:rPr lang="en-US" sz="2400" kern="100" dirty="0">
                          <a:effectLst/>
                        </a:rPr>
                        <a:t>Data Type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CNV</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Methylation</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err="1">
                          <a:effectLst/>
                        </a:rPr>
                        <a:t>miRNA</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mRNA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77311">
                <a:tc>
                  <a:txBody>
                    <a:bodyPr/>
                    <a:lstStyle/>
                    <a:p>
                      <a:pPr algn="just">
                        <a:spcAft>
                          <a:spcPts val="0"/>
                        </a:spcAft>
                      </a:pPr>
                      <a:r>
                        <a:rPr lang="en-US" sz="2000" kern="100" dirty="0">
                          <a:effectLst/>
                        </a:rPr>
                        <a:t>Formal</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 106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16383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533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17813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7829">
                <a:tc>
                  <a:txBody>
                    <a:bodyPr/>
                    <a:lstStyle/>
                    <a:p>
                      <a:pPr algn="just">
                        <a:spcAft>
                          <a:spcPts val="0"/>
                        </a:spcAft>
                      </a:pPr>
                      <a:endParaRPr lang="en-US" sz="2000" kern="100" dirty="0" smtClean="0">
                        <a:effectLst/>
                      </a:endParaRPr>
                    </a:p>
                    <a:p>
                      <a:pPr algn="just">
                        <a:spcAft>
                          <a:spcPts val="0"/>
                        </a:spcAft>
                      </a:pPr>
                      <a:r>
                        <a:rPr lang="en-US" sz="2000" kern="100" dirty="0" smtClean="0">
                          <a:effectLst/>
                        </a:rPr>
                        <a:t>First </a:t>
                      </a:r>
                      <a:r>
                        <a:rPr lang="en-US" sz="2000" kern="100" dirty="0">
                          <a:effectLst/>
                        </a:rPr>
                        <a:t>layer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  </a:t>
                      </a:r>
                    </a:p>
                    <a:p>
                      <a:pPr algn="just">
                        <a:spcAft>
                          <a:spcPts val="0"/>
                        </a:spcAft>
                      </a:pPr>
                      <a:r>
                        <a:rPr lang="en-US" sz="2000" kern="100" dirty="0" smtClean="0">
                          <a:effectLst/>
                        </a:rPr>
                        <a:t>  74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738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133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710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7829">
                <a:tc>
                  <a:txBody>
                    <a:bodyPr/>
                    <a:lstStyle/>
                    <a:p>
                      <a:pPr algn="just">
                        <a:spcAft>
                          <a:spcPts val="0"/>
                        </a:spcAft>
                      </a:pPr>
                      <a:r>
                        <a:rPr lang="en-US" sz="2000" kern="100">
                          <a:effectLst/>
                        </a:rPr>
                        <a:t>Second layer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smtClean="0">
                          <a:effectLst/>
                        </a:rPr>
                        <a:t> </a:t>
                      </a:r>
                    </a:p>
                    <a:p>
                      <a:pPr algn="just">
                        <a:spcAft>
                          <a:spcPts val="0"/>
                        </a:spcAft>
                      </a:pPr>
                      <a:r>
                        <a:rPr lang="en-US" sz="2000" kern="100" dirty="0" smtClean="0">
                          <a:effectLst/>
                        </a:rPr>
                        <a:t>  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189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131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en-US" sz="2000" kern="100" dirty="0" smtClean="0">
                        <a:effectLst/>
                      </a:endParaRPr>
                    </a:p>
                    <a:p>
                      <a:pPr algn="just">
                        <a:spcAft>
                          <a:spcPts val="0"/>
                        </a:spcAft>
                      </a:pPr>
                      <a:r>
                        <a:rPr lang="en-US" sz="2000" kern="100" dirty="0" smtClean="0">
                          <a:effectLst/>
                        </a:rPr>
                        <a:t>180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4454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Encoder</a:t>
            </a:r>
            <a:endParaRPr lang="zh-CN" altLang="en-US" dirty="0"/>
          </a:p>
        </p:txBody>
      </p:sp>
      <p:sp>
        <p:nvSpPr>
          <p:cNvPr id="3" name="内容占位符 2"/>
          <p:cNvSpPr>
            <a:spLocks noGrp="1"/>
          </p:cNvSpPr>
          <p:nvPr>
            <p:ph idx="1"/>
          </p:nvPr>
        </p:nvSpPr>
        <p:spPr>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altLang="zh-CN" dirty="0" smtClean="0"/>
              <a:t>Structure of the auto encoder part</a:t>
            </a:r>
          </a:p>
          <a:p>
            <a:endParaRPr lang="zh-CN" altLang="en-US" dirty="0"/>
          </a:p>
        </p:txBody>
      </p:sp>
      <p:grpSp>
        <p:nvGrpSpPr>
          <p:cNvPr id="42" name="组合 41"/>
          <p:cNvGrpSpPr/>
          <p:nvPr/>
        </p:nvGrpSpPr>
        <p:grpSpPr>
          <a:xfrm>
            <a:off x="1294226" y="2858912"/>
            <a:ext cx="4098978" cy="2571216"/>
            <a:chOff x="3052687" y="3069928"/>
            <a:chExt cx="4098978" cy="2571216"/>
          </a:xfrm>
        </p:grpSpPr>
        <p:sp>
          <p:nvSpPr>
            <p:cNvPr id="4" name="矩形 3"/>
            <p:cNvSpPr/>
            <p:nvPr/>
          </p:nvSpPr>
          <p:spPr>
            <a:xfrm>
              <a:off x="3052687" y="5289451"/>
              <a:ext cx="1173481" cy="351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3604113" y="4543857"/>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4817011" y="4557928"/>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5998697" y="4518905"/>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4226168" y="3787384"/>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p:cNvSpPr/>
            <p:nvPr/>
          </p:nvSpPr>
          <p:spPr>
            <a:xfrm>
              <a:off x="4817011" y="3787384"/>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5407854" y="3787383"/>
              <a:ext cx="590843"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4817011" y="3069928"/>
              <a:ext cx="486509" cy="3235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0" name="直接箭头连接符 19"/>
            <p:cNvCxnSpPr/>
            <p:nvPr/>
          </p:nvCxnSpPr>
          <p:spPr>
            <a:xfrm flipV="1">
              <a:off x="5084298" y="4895553"/>
              <a:ext cx="0" cy="39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2"/>
            </p:cNvCxnSpPr>
            <p:nvPr/>
          </p:nvCxnSpPr>
          <p:spPr>
            <a:xfrm flipV="1">
              <a:off x="5112432" y="4125009"/>
              <a:ext cx="1" cy="393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0"/>
            </p:cNvCxnSpPr>
            <p:nvPr/>
          </p:nvCxnSpPr>
          <p:spPr>
            <a:xfrm flipH="1" flipV="1">
              <a:off x="5112432" y="3393485"/>
              <a:ext cx="1" cy="39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97557" y="5289451"/>
              <a:ext cx="1173481" cy="351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3" name="矩形 32"/>
            <p:cNvSpPr/>
            <p:nvPr/>
          </p:nvSpPr>
          <p:spPr>
            <a:xfrm>
              <a:off x="5978184" y="5289451"/>
              <a:ext cx="1173481" cy="351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5" name="直接箭头连接符 34"/>
            <p:cNvCxnSpPr>
              <a:stCxn id="4" idx="0"/>
              <a:endCxn id="7" idx="2"/>
            </p:cNvCxnSpPr>
            <p:nvPr/>
          </p:nvCxnSpPr>
          <p:spPr>
            <a:xfrm flipV="1">
              <a:off x="3639428" y="4881482"/>
              <a:ext cx="260107" cy="40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 idx="0"/>
              <a:endCxn id="10" idx="2"/>
            </p:cNvCxnSpPr>
            <p:nvPr/>
          </p:nvCxnSpPr>
          <p:spPr>
            <a:xfrm flipV="1">
              <a:off x="3899535" y="4125009"/>
              <a:ext cx="622055" cy="41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12" idx="2"/>
            </p:cNvCxnSpPr>
            <p:nvPr/>
          </p:nvCxnSpPr>
          <p:spPr>
            <a:xfrm flipH="1" flipV="1">
              <a:off x="5703276" y="4125008"/>
              <a:ext cx="562782" cy="37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3" idx="0"/>
            </p:cNvCxnSpPr>
            <p:nvPr/>
          </p:nvCxnSpPr>
          <p:spPr>
            <a:xfrm flipH="1" flipV="1">
              <a:off x="6294118" y="4856530"/>
              <a:ext cx="270807" cy="43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4410228" y="3544660"/>
            <a:ext cx="2310633" cy="369332"/>
          </a:xfrm>
          <a:prstGeom prst="rect">
            <a:avLst/>
          </a:prstGeom>
          <a:noFill/>
        </p:spPr>
        <p:txBody>
          <a:bodyPr wrap="none" rtlCol="0">
            <a:spAutoFit/>
          </a:bodyPr>
          <a:lstStyle/>
          <a:p>
            <a:r>
              <a:rPr lang="en-US" altLang="zh-CN" dirty="0" smtClean="0"/>
              <a:t>Concatenated features</a:t>
            </a:r>
            <a:endParaRPr lang="zh-CN" altLang="en-US" dirty="0"/>
          </a:p>
        </p:txBody>
      </p:sp>
      <p:sp>
        <p:nvSpPr>
          <p:cNvPr id="44" name="文本框 43"/>
          <p:cNvSpPr txBox="1"/>
          <p:nvPr/>
        </p:nvSpPr>
        <p:spPr>
          <a:xfrm>
            <a:off x="5098440" y="4286790"/>
            <a:ext cx="2401975" cy="369332"/>
          </a:xfrm>
          <a:prstGeom prst="rect">
            <a:avLst/>
          </a:prstGeom>
          <a:noFill/>
        </p:spPr>
        <p:txBody>
          <a:bodyPr wrap="square" rtlCol="0">
            <a:spAutoFit/>
          </a:bodyPr>
          <a:lstStyle/>
          <a:p>
            <a:r>
              <a:rPr lang="en-US" altLang="zh-CN" dirty="0" smtClean="0"/>
              <a:t>Detected</a:t>
            </a:r>
            <a:r>
              <a:rPr lang="zh-CN" altLang="en-US" dirty="0" smtClean="0"/>
              <a:t> </a:t>
            </a:r>
            <a:r>
              <a:rPr lang="en-US" altLang="zh-CN" dirty="0" smtClean="0"/>
              <a:t>Feature</a:t>
            </a:r>
            <a:endParaRPr lang="zh-CN" altLang="en-US" dirty="0"/>
          </a:p>
        </p:txBody>
      </p:sp>
      <p:sp>
        <p:nvSpPr>
          <p:cNvPr id="45" name="文本框 44"/>
          <p:cNvSpPr txBox="1"/>
          <p:nvPr/>
        </p:nvSpPr>
        <p:spPr>
          <a:xfrm>
            <a:off x="5556215" y="5028918"/>
            <a:ext cx="2329292" cy="369332"/>
          </a:xfrm>
          <a:prstGeom prst="rect">
            <a:avLst/>
          </a:prstGeom>
          <a:noFill/>
        </p:spPr>
        <p:txBody>
          <a:bodyPr wrap="none" rtlCol="0">
            <a:spAutoFit/>
          </a:bodyPr>
          <a:lstStyle/>
          <a:p>
            <a:r>
              <a:rPr lang="en-US" altLang="zh-CN" dirty="0" smtClean="0"/>
              <a:t>Data processed by PCA</a:t>
            </a:r>
            <a:endParaRPr lang="zh-CN" altLang="en-US" dirty="0"/>
          </a:p>
        </p:txBody>
      </p:sp>
      <p:sp>
        <p:nvSpPr>
          <p:cNvPr id="46" name="文本框 45"/>
          <p:cNvSpPr txBox="1"/>
          <p:nvPr/>
        </p:nvSpPr>
        <p:spPr>
          <a:xfrm>
            <a:off x="3649393" y="2829532"/>
            <a:ext cx="2401975" cy="369332"/>
          </a:xfrm>
          <a:prstGeom prst="rect">
            <a:avLst/>
          </a:prstGeom>
          <a:noFill/>
        </p:spPr>
        <p:txBody>
          <a:bodyPr wrap="square" rtlCol="0">
            <a:spAutoFit/>
          </a:bodyPr>
          <a:lstStyle/>
          <a:p>
            <a:r>
              <a:rPr lang="en-US" altLang="zh-CN" dirty="0" smtClean="0"/>
              <a:t>Detected</a:t>
            </a:r>
            <a:r>
              <a:rPr lang="zh-CN" altLang="en-US" dirty="0" smtClean="0"/>
              <a:t> </a:t>
            </a:r>
            <a:r>
              <a:rPr lang="en-US" altLang="zh-CN" dirty="0" smtClean="0"/>
              <a:t>Feature</a:t>
            </a:r>
            <a:endParaRPr lang="zh-CN" altLang="en-US" dirty="0"/>
          </a:p>
        </p:txBody>
      </p:sp>
      <p:sp>
        <p:nvSpPr>
          <p:cNvPr id="47" name="文本框 46"/>
          <p:cNvSpPr txBox="1"/>
          <p:nvPr/>
        </p:nvSpPr>
        <p:spPr>
          <a:xfrm>
            <a:off x="7792392" y="3039250"/>
            <a:ext cx="4020790" cy="1631216"/>
          </a:xfrm>
          <a:prstGeom prst="rect">
            <a:avLst/>
          </a:prstGeom>
          <a:noFill/>
        </p:spPr>
        <p:txBody>
          <a:bodyPr wrap="square" rtlCol="0">
            <a:spAutoFit/>
          </a:bodyPr>
          <a:lstStyle/>
          <a:p>
            <a:r>
              <a:rPr lang="en-US" altLang="zh-CN" sz="2000" dirty="0" smtClean="0"/>
              <a:t>For each node in the left graph (except the second layer), I train a special BP neural network, also known as auto encoder, with classical gradient decent method.</a:t>
            </a:r>
          </a:p>
        </p:txBody>
      </p:sp>
    </p:spTree>
    <p:custDataLst>
      <p:tags r:id="rId1"/>
    </p:custDataLst>
    <p:extLst>
      <p:ext uri="{BB962C8B-B14F-4D97-AF65-F5344CB8AC3E}">
        <p14:creationId xmlns:p14="http://schemas.microsoft.com/office/powerpoint/2010/main" val="322985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 Encoder</a:t>
            </a:r>
            <a:endParaRPr lang="zh-CN" altLang="en-US" dirty="0"/>
          </a:p>
        </p:txBody>
      </p:sp>
      <p:sp>
        <p:nvSpPr>
          <p:cNvPr id="3" name="内容占位符 2"/>
          <p:cNvSpPr>
            <a:spLocks noGrp="1"/>
          </p:cNvSpPr>
          <p:nvPr>
            <p:ph idx="1"/>
          </p:nvPr>
        </p:nvSpPr>
        <p:spPr/>
        <p:txBody>
          <a:bodyPr/>
          <a:lstStyle/>
          <a:p>
            <a:pPr lvl="1"/>
            <a:endParaRPr lang="en-US" altLang="zh-CN" dirty="0" smtClean="0"/>
          </a:p>
          <a:p>
            <a:pPr marL="0" indent="0">
              <a:buNone/>
            </a:pPr>
            <a:endParaRPr lang="en-US" altLang="zh-CN" dirty="0" smtClean="0"/>
          </a:p>
        </p:txBody>
      </p:sp>
      <p:pic>
        <p:nvPicPr>
          <p:cNvPr id="22" name="图片 21"/>
          <p:cNvPicPr/>
          <p:nvPr/>
        </p:nvPicPr>
        <p:blipFill>
          <a:blip r:embed="rId3">
            <a:extLst>
              <a:ext uri="{28A0092B-C50C-407E-A947-70E740481C1C}">
                <a14:useLocalDpi xmlns:a14="http://schemas.microsoft.com/office/drawing/2010/main" val="0"/>
              </a:ext>
            </a:extLst>
          </a:blip>
          <a:stretch>
            <a:fillRect/>
          </a:stretch>
        </p:blipFill>
        <p:spPr>
          <a:xfrm>
            <a:off x="4687649" y="1379319"/>
            <a:ext cx="2816701" cy="3615055"/>
          </a:xfrm>
          <a:prstGeom prst="rect">
            <a:avLst/>
          </a:prstGeom>
        </p:spPr>
      </p:pic>
      <p:sp>
        <p:nvSpPr>
          <p:cNvPr id="4" name="文本框 3"/>
          <p:cNvSpPr txBox="1"/>
          <p:nvPr/>
        </p:nvSpPr>
        <p:spPr>
          <a:xfrm>
            <a:off x="1615518" y="5129311"/>
            <a:ext cx="9410700" cy="1015663"/>
          </a:xfrm>
          <a:prstGeom prst="rect">
            <a:avLst/>
          </a:prstGeom>
          <a:noFill/>
        </p:spPr>
        <p:txBody>
          <a:bodyPr wrap="square" rtlCol="0">
            <a:spAutoFit/>
          </a:bodyPr>
          <a:lstStyle/>
          <a:p>
            <a:r>
              <a:rPr lang="en-US" altLang="zh-CN" sz="2000" dirty="0" smtClean="0"/>
              <a:t>In many deep learning algorithms, such as de-noise auto encoder and stack auto encoder,  they learn features from huge amount of unlabeled data, in which auto encoder plays a very important role.</a:t>
            </a:r>
            <a:endParaRPr lang="zh-CN" altLang="en-US" sz="2000" dirty="0"/>
          </a:p>
        </p:txBody>
      </p:sp>
      <p:sp>
        <p:nvSpPr>
          <p:cNvPr id="5" name="文本框 4"/>
          <p:cNvSpPr txBox="1"/>
          <p:nvPr/>
        </p:nvSpPr>
        <p:spPr>
          <a:xfrm>
            <a:off x="1615518" y="5148196"/>
            <a:ext cx="9410700" cy="1200329"/>
          </a:xfrm>
          <a:prstGeom prst="rect">
            <a:avLst/>
          </a:prstGeom>
          <a:noFill/>
        </p:spPr>
        <p:txBody>
          <a:bodyPr wrap="square" rtlCol="0">
            <a:spAutoFit/>
          </a:bodyPr>
          <a:lstStyle/>
          <a:p>
            <a:r>
              <a:rPr lang="en-US" altLang="zh-CN" dirty="0" smtClean="0"/>
              <a:t>When you take the output the same as input or train a function: f(x) = x,  it seems that it is a bit senseless, but when the number of hidden layer is lower than the input layer, then we can find that we get a compressed representation of our data. So here I use auto encoder to detect the underlying features of our data set. </a:t>
            </a:r>
            <a:endParaRPr lang="zh-CN" altLang="en-US" dirty="0"/>
          </a:p>
        </p:txBody>
      </p:sp>
      <p:sp>
        <p:nvSpPr>
          <p:cNvPr id="6" name="文本框 5"/>
          <p:cNvSpPr txBox="1"/>
          <p:nvPr/>
        </p:nvSpPr>
        <p:spPr>
          <a:xfrm>
            <a:off x="7504350" y="4507845"/>
            <a:ext cx="2692212" cy="276999"/>
          </a:xfrm>
          <a:prstGeom prst="rect">
            <a:avLst/>
          </a:prstGeom>
          <a:noFill/>
        </p:spPr>
        <p:txBody>
          <a:bodyPr wrap="none" rtlCol="0">
            <a:spAutoFit/>
          </a:bodyPr>
          <a:lstStyle/>
          <a:p>
            <a:r>
              <a:rPr lang="en-US" altLang="zh-CN" sz="1200" dirty="0" smtClean="0"/>
              <a:t>From Andrew Ng’s Deep learning course</a:t>
            </a:r>
            <a:endParaRPr lang="zh-CN" altLang="en-US" sz="1200" dirty="0"/>
          </a:p>
        </p:txBody>
      </p:sp>
    </p:spTree>
    <p:custDataLst>
      <p:tags r:id="rId1"/>
    </p:custDataLst>
    <p:extLst>
      <p:ext uri="{BB962C8B-B14F-4D97-AF65-F5344CB8AC3E}">
        <p14:creationId xmlns:p14="http://schemas.microsoft.com/office/powerpoint/2010/main" val="308761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Encoder</a:t>
            </a:r>
            <a:endParaRPr lang="zh-CN" altLang="en-US" dirty="0"/>
          </a:p>
        </p:txBody>
      </p:sp>
      <p:sp>
        <p:nvSpPr>
          <p:cNvPr id="3" name="内容占位符 2"/>
          <p:cNvSpPr>
            <a:spLocks noGrp="1"/>
          </p:cNvSpPr>
          <p:nvPr>
            <p:ph idx="1"/>
          </p:nvPr>
        </p:nvSpPr>
        <p:spPr/>
        <p:txBody>
          <a:bodyPr/>
          <a:lstStyle/>
          <a:p>
            <a:r>
              <a:rPr lang="en-US" altLang="zh-CN" dirty="0" smtClean="0"/>
              <a:t>How do I choose the number of hidden layer</a:t>
            </a:r>
          </a:p>
          <a:p>
            <a:pPr lvl="1"/>
            <a:r>
              <a:rPr lang="en-US" altLang="zh-CN" dirty="0"/>
              <a:t>Cross v</a:t>
            </a:r>
            <a:r>
              <a:rPr lang="en-US" altLang="zh-CN" dirty="0" smtClean="0"/>
              <a:t>alidation set</a:t>
            </a:r>
          </a:p>
          <a:p>
            <a:pPr marL="914400" lvl="2" indent="0">
              <a:buNone/>
            </a:pPr>
            <a:r>
              <a:rPr lang="en-US" altLang="zh-CN" dirty="0" smtClean="0"/>
              <a:t>With the help of MATLAB, the data set will be divided into 3 parts: training set, test set and cross validation set. And the picked parameters are these who performed well on cross validation set. </a:t>
            </a:r>
          </a:p>
          <a:p>
            <a:pPr lvl="1"/>
            <a:r>
              <a:rPr lang="en-US" altLang="zh-CN" dirty="0" smtClean="0"/>
              <a:t>Train error on the each hidden layer number</a:t>
            </a:r>
          </a:p>
          <a:p>
            <a:pPr lvl="2"/>
            <a:r>
              <a:rPr lang="en-US" altLang="zh-CN" dirty="0" smtClean="0"/>
              <a:t>Mean Error:</a:t>
            </a:r>
          </a:p>
          <a:p>
            <a:pPr marL="914400" lvl="2" indent="0">
              <a:buNone/>
            </a:pPr>
            <a:endParaRPr lang="en-US" altLang="zh-CN" dirty="0" smtClean="0"/>
          </a:p>
          <a:p>
            <a:pPr lvl="1"/>
            <a:r>
              <a:rPr lang="en-US" altLang="zh-CN" dirty="0" smtClean="0"/>
              <a:t>Iteration</a:t>
            </a:r>
          </a:p>
          <a:p>
            <a:pPr marL="914400" lvl="2" indent="0">
              <a:buNone/>
            </a:pPr>
            <a:r>
              <a:rPr lang="en-US" altLang="zh-CN" dirty="0" smtClean="0"/>
              <a:t>To avoid the initialization problem, for every candidate number, I repeated training for about 100 times, and choose W with the minimum mean error.</a:t>
            </a:r>
          </a:p>
          <a:p>
            <a:pPr lvl="1"/>
            <a:endParaRPr lang="en-US" altLang="zh-CN" dirty="0"/>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08281483"/>
              </p:ext>
            </p:extLst>
          </p:nvPr>
        </p:nvGraphicFramePr>
        <p:xfrm>
          <a:off x="3550529" y="3946032"/>
          <a:ext cx="1533378" cy="897924"/>
        </p:xfrm>
        <a:graphic>
          <a:graphicData uri="http://schemas.openxmlformats.org/presentationml/2006/ole">
            <mc:AlternateContent xmlns:mc="http://schemas.openxmlformats.org/markup-compatibility/2006">
              <mc:Choice xmlns:v="urn:schemas-microsoft-com:vml" Requires="v">
                <p:oleObj spid="_x0000_s2266" name="Equation" r:id="rId3" imgW="1054100" imgH="622300" progId="Equation.DSMT4">
                  <p:embed/>
                </p:oleObj>
              </mc:Choice>
              <mc:Fallback>
                <p:oleObj name="Equation" r:id="rId3" imgW="1054100" imgH="622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529" y="3946032"/>
                        <a:ext cx="1533378" cy="897924"/>
                      </a:xfrm>
                      <a:prstGeom prst="rect">
                        <a:avLst/>
                      </a:prstGeom>
                      <a:noFill/>
                    </p:spPr>
                  </p:pic>
                </p:oleObj>
              </mc:Fallback>
            </mc:AlternateContent>
          </a:graphicData>
        </a:graphic>
      </p:graphicFrame>
    </p:spTree>
    <p:extLst>
      <p:ext uri="{BB962C8B-B14F-4D97-AF65-F5344CB8AC3E}">
        <p14:creationId xmlns:p14="http://schemas.microsoft.com/office/powerpoint/2010/main" val="217621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Auto </a:t>
            </a:r>
            <a:r>
              <a:rPr lang="en-US" altLang="zh-CN" dirty="0" smtClean="0"/>
              <a:t>Encoder-performance</a:t>
            </a:r>
            <a:endParaRPr lang="zh-CN" altLang="en-US" dirty="0"/>
          </a:p>
        </p:txBody>
      </p:sp>
      <p:pic>
        <p:nvPicPr>
          <p:cNvPr id="4" name="内容占位符 3"/>
          <p:cNvPicPr>
            <a:picLocks noGrp="1"/>
          </p:cNvPicPr>
          <p:nvPr>
            <p:ph idx="1"/>
          </p:nvPr>
        </p:nvPicPr>
        <p:blipFill>
          <a:blip r:embed="rId2"/>
          <a:stretch>
            <a:fillRect/>
          </a:stretch>
        </p:blipFill>
        <p:spPr>
          <a:xfrm>
            <a:off x="1111348" y="1690688"/>
            <a:ext cx="4876800" cy="3990975"/>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6639951" y="1690688"/>
            <a:ext cx="4986997" cy="3971997"/>
          </a:xfrm>
          <a:prstGeom prst="rect">
            <a:avLst/>
          </a:prstGeom>
        </p:spPr>
      </p:pic>
      <p:sp>
        <p:nvSpPr>
          <p:cNvPr id="6" name="矩形 5"/>
          <p:cNvSpPr/>
          <p:nvPr/>
        </p:nvSpPr>
        <p:spPr>
          <a:xfrm>
            <a:off x="1910406" y="5681663"/>
            <a:ext cx="3475631" cy="369332"/>
          </a:xfrm>
          <a:prstGeom prst="rect">
            <a:avLst/>
          </a:prstGeom>
        </p:spPr>
        <p:txBody>
          <a:bodyPr wrap="none">
            <a:spAutoFit/>
          </a:bodyPr>
          <a:lstStyle/>
          <a:p>
            <a:r>
              <a:rPr lang="en-US" altLang="zh-CN" b="1" dirty="0">
                <a:latin typeface="Calibri" panose="020F0502020204030204" pitchFamily="34" charset="0"/>
                <a:cs typeface="Times New Roman" panose="02020603050405020304" pitchFamily="18" charset="0"/>
              </a:rPr>
              <a:t>Learning Curve at </a:t>
            </a:r>
            <a:r>
              <a:rPr lang="en-US" altLang="zh-CN" b="1" dirty="0" err="1">
                <a:latin typeface="Calibri" panose="020F0502020204030204" pitchFamily="34" charset="0"/>
                <a:cs typeface="Times New Roman" panose="02020603050405020304" pitchFamily="18" charset="0"/>
              </a:rPr>
              <a:t>thefirst</a:t>
            </a:r>
            <a:r>
              <a:rPr lang="en-US" altLang="zh-CN" b="1" dirty="0">
                <a:latin typeface="Calibri" panose="020F0502020204030204" pitchFamily="34" charset="0"/>
                <a:cs typeface="Times New Roman" panose="02020603050405020304" pitchFamily="18" charset="0"/>
              </a:rPr>
              <a:t> iteration</a:t>
            </a:r>
            <a:endParaRPr lang="zh-CN" altLang="en-US" dirty="0"/>
          </a:p>
        </p:txBody>
      </p:sp>
      <p:sp>
        <p:nvSpPr>
          <p:cNvPr id="7" name="矩形 6"/>
          <p:cNvSpPr/>
          <p:nvPr/>
        </p:nvSpPr>
        <p:spPr>
          <a:xfrm>
            <a:off x="6963911" y="5681663"/>
            <a:ext cx="4661148" cy="369332"/>
          </a:xfrm>
          <a:prstGeom prst="rect">
            <a:avLst/>
          </a:prstGeom>
        </p:spPr>
        <p:txBody>
          <a:bodyPr wrap="none">
            <a:spAutoFit/>
          </a:bodyPr>
          <a:lstStyle/>
          <a:p>
            <a:r>
              <a:rPr lang="en-US" altLang="zh-CN" b="1" dirty="0">
                <a:latin typeface="Calibri" panose="020F0502020204030204" pitchFamily="34" charset="0"/>
                <a:cs typeface="Times New Roman" panose="02020603050405020304" pitchFamily="18" charset="0"/>
              </a:rPr>
              <a:t>Error curve with different hidden layer number</a:t>
            </a:r>
            <a:endParaRPr lang="zh-CN" altLang="en-US" dirty="0"/>
          </a:p>
        </p:txBody>
      </p:sp>
    </p:spTree>
    <p:extLst>
      <p:ext uri="{BB962C8B-B14F-4D97-AF65-F5344CB8AC3E}">
        <p14:creationId xmlns:p14="http://schemas.microsoft.com/office/powerpoint/2010/main" val="3668981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29.4"/>
</p:tagLst>
</file>

<file path=ppt/tags/tag4.xml><?xml version="1.0" encoding="utf-8"?>
<p:tagLst xmlns:a="http://schemas.openxmlformats.org/drawingml/2006/main" xmlns:r="http://schemas.openxmlformats.org/officeDocument/2006/relationships" xmlns:p="http://schemas.openxmlformats.org/presentationml/2006/main">
  <p:tag name="TIMING" val="|20.2|6.1"/>
</p:tagLst>
</file>

<file path=ppt/tags/tag5.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1049</TotalTime>
  <Words>926</Words>
  <Application>Microsoft Office PowerPoint</Application>
  <PresentationFormat>宽屏</PresentationFormat>
  <Paragraphs>160</Paragraphs>
  <Slides>15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宋体</vt:lpstr>
      <vt:lpstr>Arial</vt:lpstr>
      <vt:lpstr>Calibri</vt:lpstr>
      <vt:lpstr>Calibri Light</vt:lpstr>
      <vt:lpstr>Times New Roman</vt:lpstr>
      <vt:lpstr>Office 主题</vt:lpstr>
      <vt:lpstr>Equation</vt:lpstr>
      <vt:lpstr> The Whole System</vt:lpstr>
      <vt:lpstr>Multi-layer PCA</vt:lpstr>
      <vt:lpstr>Multi-layer PCA</vt:lpstr>
      <vt:lpstr>Multi-layer PCA</vt:lpstr>
      <vt:lpstr>Multi-layer PCA</vt:lpstr>
      <vt:lpstr>Auto Encoder</vt:lpstr>
      <vt:lpstr>Auto Encoder</vt:lpstr>
      <vt:lpstr>Auto Encoder</vt:lpstr>
      <vt:lpstr>Auto Encoder-performance</vt:lpstr>
      <vt:lpstr>Auto Encoder-result</vt:lpstr>
      <vt:lpstr>Auto Encoder</vt:lpstr>
      <vt:lpstr>K-means Algorithm</vt:lpstr>
      <vt:lpstr>K-means Algorithm---how to choose k</vt:lpstr>
      <vt:lpstr>Improvement---Spectral Clustering</vt:lpstr>
      <vt:lpstr>Improvement---Spectral Clustering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Multi-platform Cancer Data Analysis</dc:title>
  <dc:creator>大熊</dc:creator>
  <cp:lastModifiedBy>大熊</cp:lastModifiedBy>
  <cp:revision>221</cp:revision>
  <dcterms:created xsi:type="dcterms:W3CDTF">2015-06-20T07:43:23Z</dcterms:created>
  <dcterms:modified xsi:type="dcterms:W3CDTF">2015-06-27T04:13:55Z</dcterms:modified>
</cp:coreProperties>
</file>