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Montserrat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C8C039-4284-4F48-BAEF-940BAF9DFC74}">
  <a:tblStyle styleId="{6CC8C039-4284-4F48-BAEF-940BAF9DFC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1af41aa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1af41aa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1af41aa6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1af41aa6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3a86bc37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3a86bc37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3a86bc3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3a86bc3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1af41aa6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1af41aa6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7e3e3101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07e3e3101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1af41aa6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1af41aa6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granularidade: p cada dimensão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673c12d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673c12d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1386d4721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1386d4721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673c12d7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673c12d7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673c12d7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673c12d7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3a86bc3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3a86bc3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e0c09442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2e0c0944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673c12d7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673c12d7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d9584ba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d9584ba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d9584ba2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d9584ba2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d9584ba2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d9584ba2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d9584ba2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d9584ba2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d9584ba2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d9584ba2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d9584ba2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d9584ba2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d9584ba2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d9584ba2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d9584ba2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d9584ba2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1af41aa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1af41aa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d1ad0ec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d1ad0ec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d1ad0ecf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d1ad0ec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2e708c22f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2e708c22f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2e708c22f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2e708c22f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d1ad0ec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d1ad0ec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91af41aa6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91af41aa6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2e760fc7c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2e760fc7c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1af41aa6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1af41aa6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1af41aa6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1af41aa6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separar pelas etapas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7e3e3101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7e3e3101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3a86bc37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3a86bc37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413559e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413559e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3a86bc3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3a86bc3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Victor507/SAD-Indice-de-Gini.git" TargetMode="External"/><Relationship Id="rId4" Type="http://schemas.openxmlformats.org/officeDocument/2006/relationships/hyperlink" Target="https://app.powerbi.com/groups/me/reports/96086458-cbe4-4449-a394-2ab3d16506c4/ReportSection7750da1e6c365030308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18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2402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Índice</a:t>
            </a:r>
            <a:r>
              <a:rPr lang="pt-BR"/>
              <a:t> de Gini da renda domiciliar per capita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Victor Douglas Lyra de Morais</a:t>
            </a:r>
            <a:r>
              <a:rPr lang="pt-BR"/>
              <a:t> (victor.dlyramorais@gmail.com)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6"/>
            </a:pPr>
            <a:r>
              <a:rPr lang="pt-BR"/>
              <a:t>Consultas de Apoio à Decisão</a:t>
            </a:r>
            <a:r>
              <a:rPr lang="pt-BR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as microrregiões no brasil com maior índice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Quais os municípios  no brasil com maior índice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Índice</a:t>
            </a:r>
            <a:r>
              <a:rPr lang="pt-BR"/>
              <a:t> de Gini Brasileiro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Índice de Gini Brasileiro de 1991 a 2010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Qual município possui o menor índice de gini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7"/>
            </a:pPr>
            <a:r>
              <a:rPr lang="pt-BR"/>
              <a:t>Indicadores do &lt;negócio&gt;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Índice</a:t>
            </a:r>
            <a:r>
              <a:rPr lang="pt-BR"/>
              <a:t> de gini por município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311700" y="4703625"/>
            <a:ext cx="73356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ETAPA 3 - MODELAGEM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9"/>
            </a:pPr>
            <a:r>
              <a:rPr lang="pt-BR"/>
              <a:t>Modelo Relacional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Tempo</a:t>
            </a:r>
            <a:r>
              <a:rPr lang="pt-BR"/>
              <a:t> (</a:t>
            </a:r>
            <a:r>
              <a:rPr lang="pt-BR"/>
              <a:t> </a:t>
            </a:r>
            <a:r>
              <a:rPr b="1" lang="pt-BR" u="sng"/>
              <a:t>id</a:t>
            </a:r>
            <a:r>
              <a:rPr lang="pt-BR"/>
              <a:t>, decada  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Local ( </a:t>
            </a:r>
            <a:r>
              <a:rPr b="1" lang="pt-BR" u="sng"/>
              <a:t>id</a:t>
            </a:r>
            <a:r>
              <a:rPr lang="pt-BR"/>
              <a:t>, </a:t>
            </a:r>
            <a:r>
              <a:rPr lang="pt-BR"/>
              <a:t>municipio, microrregiao, mesorregiao, UF, regiao  </a:t>
            </a:r>
            <a:r>
              <a:rPr lang="pt-BR"/>
              <a:t>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Gini ( </a:t>
            </a:r>
            <a:r>
              <a:rPr b="1" lang="pt-BR" u="sng"/>
              <a:t>id</a:t>
            </a:r>
            <a:r>
              <a:rPr lang="pt-BR"/>
              <a:t> , </a:t>
            </a:r>
            <a:r>
              <a:rPr lang="pt-BR"/>
              <a:t>índice , </a:t>
            </a:r>
            <a:r>
              <a:rPr lang="pt-BR" u="sng"/>
              <a:t>fkPeriodo</a:t>
            </a:r>
            <a:r>
              <a:rPr lang="pt-BR"/>
              <a:t> , </a:t>
            </a:r>
            <a:r>
              <a:rPr lang="pt-BR" u="sng"/>
              <a:t>fkMunicipio</a:t>
            </a:r>
            <a:r>
              <a:rPr lang="pt-BR"/>
              <a:t> 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9"/>
            </a:pPr>
            <a:r>
              <a:rPr lang="pt-BR"/>
              <a:t>Modelo Relacional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398" y="935225"/>
            <a:ext cx="5535450" cy="41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10"/>
            </a:pPr>
            <a:r>
              <a:rPr lang="pt-BR"/>
              <a:t>Modelo Dimensional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pt-BR"/>
              <a:t>Área de Negócios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Análise Desigualdade econômica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pt-BR"/>
              <a:t>Processo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Fornecer informações sobre a desigualdade econômica em diferentes municípios em diferentes anos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pt-BR"/>
              <a:t>Granularidade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Município x Ano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10"/>
            </a:pPr>
            <a:r>
              <a:rPr lang="pt-BR"/>
              <a:t>Modelo Dimensional</a:t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 startAt="4"/>
            </a:pPr>
            <a:r>
              <a:rPr lang="pt-BR"/>
              <a:t>Atributos e Hierarquia das Dimensões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Dimensão Tempo:(ano 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Dimensão Local: ( </a:t>
            </a:r>
            <a:r>
              <a:rPr lang="pt-BR"/>
              <a:t>municipio, microrregiao, mesorregiao, UF, regiao </a:t>
            </a:r>
            <a:r>
              <a:rPr lang="pt-BR"/>
              <a:t>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Fato Gini:( indice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10"/>
            </a:pPr>
            <a:r>
              <a:rPr lang="pt-BR"/>
              <a:t>Modelo Dimensional</a:t>
            </a:r>
            <a:endParaRPr/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199" cy="2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10"/>
            </a:pPr>
            <a:r>
              <a:rPr lang="pt-BR"/>
              <a:t>Modelo Dimensional</a:t>
            </a:r>
            <a:endParaRPr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 startAt="5"/>
            </a:pPr>
            <a:r>
              <a:rPr lang="pt-BR"/>
              <a:t>Métricas da Fato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/>
              <a:t>Índice</a:t>
            </a:r>
            <a:r>
              <a:rPr lang="pt-BR"/>
              <a:t> de Gini </a:t>
            </a:r>
            <a:r>
              <a:rPr lang="pt-BR"/>
              <a:t>métrica</a:t>
            </a:r>
            <a:r>
              <a:rPr lang="pt-BR"/>
              <a:t> do tipo desempenho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10"/>
            </a:pPr>
            <a:r>
              <a:rPr lang="pt-BR"/>
              <a:t>Modelo Dimensional</a:t>
            </a:r>
            <a:endParaRPr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1297500" y="1525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 startAt="6"/>
            </a:pPr>
            <a:r>
              <a:rPr lang="pt-BR"/>
              <a:t>Esquema Estrela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Dimensão Tempo:(</a:t>
            </a:r>
            <a:r>
              <a:rPr b="1" lang="pt-BR"/>
              <a:t>id</a:t>
            </a:r>
            <a:r>
              <a:rPr lang="pt-BR"/>
              <a:t>, década 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Dimensão Local: ( </a:t>
            </a:r>
            <a:r>
              <a:rPr b="1" lang="pt-BR"/>
              <a:t>id</a:t>
            </a:r>
            <a:r>
              <a:rPr lang="pt-BR"/>
              <a:t>,  municipio, microrregiao, mesorregiao, UF, regiao 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Fato Gini:( </a:t>
            </a:r>
            <a:r>
              <a:rPr b="1" lang="pt-BR"/>
              <a:t>fkTempo</a:t>
            </a:r>
            <a:r>
              <a:rPr lang="pt-BR"/>
              <a:t>, </a:t>
            </a:r>
            <a:r>
              <a:rPr b="1" lang="pt-BR"/>
              <a:t>fklocal</a:t>
            </a:r>
            <a:r>
              <a:rPr lang="pt-BR"/>
              <a:t>, indice 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ETAPA 1 - PLANEJAMENTO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10"/>
            </a:pPr>
            <a:r>
              <a:rPr lang="pt-BR"/>
              <a:t>Modelo Dimensional</a:t>
            </a:r>
            <a:endParaRPr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 startAt="7"/>
            </a:pPr>
            <a:r>
              <a:rPr lang="pt-BR"/>
              <a:t>Simulação de inserção de 5 “fatos”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5" name="Google Shape;255;p32"/>
          <p:cNvGraphicFramePr/>
          <p:nvPr/>
        </p:nvGraphicFramePr>
        <p:xfrm>
          <a:off x="0" y="194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{6CC8C039-4284-4F48-BAEF-940BAF9DFC74}</a:tableStyleId>
              </a:tblPr>
              <a:tblGrid>
                <a:gridCol w="572675"/>
                <a:gridCol w="724825"/>
                <a:gridCol w="564175"/>
                <a:gridCol w="1247925"/>
                <a:gridCol w="1462400"/>
                <a:gridCol w="947250"/>
                <a:gridCol w="572650"/>
                <a:gridCol w="382850"/>
                <a:gridCol w="1006725"/>
                <a:gridCol w="831275"/>
                <a:gridCol w="831275"/>
              </a:tblGrid>
              <a:tr h="2565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dim_tempo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dim_local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fato_gini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PK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ano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PK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municipio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microrregiao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mesoreegiao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UF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regiao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PK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indice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2000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Carnaíba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Sertão Pernambucano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Sertão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Pernambuco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Nordeste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11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0,5412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1991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Serra Talhada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Sertão Pernambucano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Sertão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Pernambuco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Nordeste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22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0,2425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2010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Flores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Sertão Pernambucano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Sertão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Pernambuco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Nordeste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33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0,4556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2010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Afogados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Sertão Pernambucano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Sertão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Pernambuco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Nordeste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34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0,4458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1991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Flores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Sertão Pernambucano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Sertão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Pernambuco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Nordeste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25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0,1589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10"/>
            </a:pPr>
            <a:r>
              <a:rPr lang="pt-BR"/>
              <a:t>Modelo Dimensional do Data Mart (lógico)</a:t>
            </a:r>
            <a:endParaRPr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 startAt="8"/>
            </a:pPr>
            <a:r>
              <a:rPr lang="pt-BR"/>
              <a:t>Estimativa de espaço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Número de municípios aproximado 5000 em 3 anos específicos 1991, 2000, 2010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5000 X 365 X 3 = 5475000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Supondo que cada linha ocupa 44 bytes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estimativa final 5475000 X 44 =  240900000 = 240,9 mb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ETAPA 4 - PROJETO FÍSICO DO BD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11"/>
            </a:pPr>
            <a:r>
              <a:rPr lang="pt-BR"/>
              <a:t>Modelo Relacional do Data Mart (físico)</a:t>
            </a:r>
            <a:endParaRPr/>
          </a:p>
        </p:txBody>
      </p:sp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248" y="909350"/>
            <a:ext cx="3789197" cy="40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311700" y="1702550"/>
            <a:ext cx="8520600" cy="12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ETAPA 5 - EXTRAÇÃO, TRANSFORMAÇÃO E CARGA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12"/>
            </a:pPr>
            <a:r>
              <a:rPr lang="pt-BR"/>
              <a:t>Plano de Carga da Dimensão Tempo</a:t>
            </a:r>
            <a:endParaRPr/>
          </a:p>
        </p:txBody>
      </p:sp>
      <p:sp>
        <p:nvSpPr>
          <p:cNvPr id="284" name="Google Shape;284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988" y="1909750"/>
            <a:ext cx="418147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13"/>
            </a:pPr>
            <a:r>
              <a:rPr lang="pt-BR"/>
              <a:t>Plano de Carga da Dimensão Local</a:t>
            </a:r>
            <a:endParaRPr/>
          </a:p>
        </p:txBody>
      </p:sp>
      <p:sp>
        <p:nvSpPr>
          <p:cNvPr id="291" name="Google Shape;291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888" y="1447800"/>
            <a:ext cx="63722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15"/>
            </a:pPr>
            <a:r>
              <a:rPr lang="pt-BR"/>
              <a:t>Plano de Carga da Fato</a:t>
            </a:r>
            <a:endParaRPr/>
          </a:p>
        </p:txBody>
      </p:sp>
      <p:sp>
        <p:nvSpPr>
          <p:cNvPr id="298" name="Google Shape;298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5996"/>
            <a:ext cx="9144001" cy="1851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311700" y="1702550"/>
            <a:ext cx="8520600" cy="12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ETAPA 6 - APLICAÇÃO OLAP e </a:t>
            </a:r>
            <a:r>
              <a:rPr lang="pt-BR">
                <a:solidFill>
                  <a:schemeClr val="dk1"/>
                </a:solidFill>
              </a:rPr>
              <a:t>PAINEL</a:t>
            </a:r>
            <a:r>
              <a:rPr lang="pt-BR">
                <a:solidFill>
                  <a:schemeClr val="dk1"/>
                </a:solidFill>
              </a:rPr>
              <a:t> DE BORDO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16"/>
            </a:pPr>
            <a:r>
              <a:rPr lang="pt-BR"/>
              <a:t>Consulta OLAP 1</a:t>
            </a:r>
            <a:endParaRPr/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300" y="1580113"/>
            <a:ext cx="727710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/>
              <a:t>Contextualização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Índice de Gini  é um instrumento para medir o grau de concentração de renda em determinado grupo.Ele aponta a diferença entre os rendimentos dos mais pobres e dos mais ricos. Numericamente, varia de zero a um (alguns apresentam de zero a cem). O valor zero representa a situação de igualdade, ou seja, todos têm a mesma renda. O trabalho tem como foco </a:t>
            </a:r>
            <a:r>
              <a:rPr lang="pt-BR"/>
              <a:t>mostrar</a:t>
            </a:r>
            <a:r>
              <a:rPr lang="pt-BR"/>
              <a:t> as flutuações </a:t>
            </a:r>
            <a:r>
              <a:rPr lang="pt-BR"/>
              <a:t>deste</a:t>
            </a:r>
            <a:r>
              <a:rPr lang="pt-BR"/>
              <a:t> </a:t>
            </a:r>
            <a:r>
              <a:rPr lang="pt-BR"/>
              <a:t>índice</a:t>
            </a:r>
            <a:r>
              <a:rPr lang="pt-BR"/>
              <a:t> durante o </a:t>
            </a:r>
            <a:r>
              <a:rPr lang="pt-BR"/>
              <a:t>período</a:t>
            </a:r>
            <a:r>
              <a:rPr lang="pt-BR"/>
              <a:t> de 1991, 2000 e 2010.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16"/>
            </a:pPr>
            <a:r>
              <a:rPr lang="pt-BR"/>
              <a:t>Consulta OLAP 2</a:t>
            </a:r>
            <a:endParaRPr/>
          </a:p>
        </p:txBody>
      </p:sp>
      <p:sp>
        <p:nvSpPr>
          <p:cNvPr id="317" name="Google Shape;317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675" y="1307838"/>
            <a:ext cx="72485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16"/>
            </a:pPr>
            <a:r>
              <a:rPr lang="pt-BR"/>
              <a:t>Consulta OLAP 3</a:t>
            </a:r>
            <a:endParaRPr/>
          </a:p>
        </p:txBody>
      </p:sp>
      <p:sp>
        <p:nvSpPr>
          <p:cNvPr id="324" name="Google Shape;324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863" y="999088"/>
            <a:ext cx="724852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16"/>
            </a:pPr>
            <a:r>
              <a:rPr lang="pt-BR"/>
              <a:t>Consulta OLAP 4</a:t>
            </a:r>
            <a:endParaRPr/>
          </a:p>
        </p:txBody>
      </p:sp>
      <p:sp>
        <p:nvSpPr>
          <p:cNvPr id="331" name="Google Shape;331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400" y="991288"/>
            <a:ext cx="72390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16"/>
            </a:pPr>
            <a:r>
              <a:rPr lang="pt-BR"/>
              <a:t>Consulta OLAP 5</a:t>
            </a:r>
            <a:endParaRPr/>
          </a:p>
        </p:txBody>
      </p:sp>
      <p:sp>
        <p:nvSpPr>
          <p:cNvPr id="338" name="Google Shape;338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150" y="1081088"/>
            <a:ext cx="726757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16"/>
            </a:pPr>
            <a:r>
              <a:rPr lang="pt-BR"/>
              <a:t>Painel de Bordo Índice de Gini</a:t>
            </a:r>
            <a:endParaRPr/>
          </a:p>
        </p:txBody>
      </p:sp>
      <p:sp>
        <p:nvSpPr>
          <p:cNvPr id="345" name="Google Shape;345;p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350" y="839000"/>
            <a:ext cx="725805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352" name="Google Shape;352;p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Fonte dos d</a:t>
            </a:r>
            <a:r>
              <a:rPr lang="pt-BR"/>
              <a:t>ados abertos: http://tabnet.datasus.gov.br/cgi/ibge/censo/cnv/ginibr.def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Apêndices</a:t>
            </a:r>
            <a:endParaRPr/>
          </a:p>
        </p:txBody>
      </p:sp>
      <p:sp>
        <p:nvSpPr>
          <p:cNvPr id="358" name="Google Shape;358;p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GitHub: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https://github.com/Victor507/SAD-Indice-de-Gini.git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Power Bi: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https://app.powerbi.com/groups/me/reports/96086458-cbe4-4449-a394-2ab3d16506c4/ReportSection7750da1e6c3650303080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pt-BR"/>
              <a:t>Escopo/objetivo do Data Mart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Este DW tem como foco mostrar a evolução da renda domiciliar per capita das regiões, com o intuito de analisar, retirando a média da melhoria no intervalo dos anos de 1991, 2000 e 2010. Assim podendo criar uma especulação do avanço do quadro nos anos subjacentes a eles, desenvolvendo técnicas  para melhoria do quadro,  e em qual região precisa ter-se um maior foco.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pt-BR"/>
              <a:t>Arquitetura Tecnológica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Extração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Excel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Modelagem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Pentaho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PostgreSQL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Lucidchart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Miro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Aplicação OLAP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Power Bi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850" y="3798463"/>
            <a:ext cx="680275" cy="6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6350" y="2794013"/>
            <a:ext cx="569251" cy="56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2500" y="2738513"/>
            <a:ext cx="680275" cy="6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9425" y="2794038"/>
            <a:ext cx="569250" cy="5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6363" y="1766300"/>
            <a:ext cx="569251" cy="56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96600" y="2794025"/>
            <a:ext cx="569250" cy="5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Processo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85750" lvl="0" marL="7429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 sz="1800"/>
              <a:t>Planejamento</a:t>
            </a:r>
            <a:endParaRPr sz="1400"/>
          </a:p>
          <a:p>
            <a:pPr indent="-285750" lvl="0" marL="7429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 sz="1800"/>
              <a:t>Levantamento das necessidades</a:t>
            </a:r>
            <a:endParaRPr sz="1400"/>
          </a:p>
          <a:p>
            <a:pPr indent="-285750" lvl="0" marL="7429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 sz="1800"/>
              <a:t>Modelagem dimensional</a:t>
            </a:r>
            <a:endParaRPr sz="1400"/>
          </a:p>
          <a:p>
            <a:pPr indent="-285750" lvl="0" marL="7429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 sz="1800"/>
              <a:t>Projeto físico dos BD´s</a:t>
            </a:r>
            <a:endParaRPr sz="1800"/>
          </a:p>
          <a:p>
            <a:pPr indent="-285750" lvl="0" marL="7429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 sz="1800"/>
              <a:t>Projeto ETC</a:t>
            </a:r>
            <a:endParaRPr sz="1400"/>
          </a:p>
          <a:p>
            <a:pPr indent="-285750" lvl="0" marL="7429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 sz="1800"/>
              <a:t>Desenvolvimento de aplicações OLAP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pt-BR"/>
              <a:t>Abordagem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Bootom</a:t>
            </a:r>
            <a:r>
              <a:rPr lang="pt-BR"/>
              <a:t>-up :</a:t>
            </a:r>
            <a:r>
              <a:rPr lang="pt-BR">
                <a:highlight>
                  <a:srgbClr val="202124"/>
                </a:highlight>
              </a:rPr>
              <a:t> </a:t>
            </a:r>
            <a:r>
              <a:rPr b="1" lang="pt-BR">
                <a:highlight>
                  <a:srgbClr val="202124"/>
                </a:highlight>
              </a:rPr>
              <a:t>é uma abordagem de análise de ações em que o investidor observa as características e os fundamentos de uma empresa específica</a:t>
            </a:r>
            <a:r>
              <a:rPr lang="pt-BR">
                <a:highlight>
                  <a:srgbClr val="202124"/>
                </a:highlight>
              </a:rPr>
              <a:t>. Neste método, os fatores macroeconômicos e cenário do setor em que a empresa atua têm menos importância</a:t>
            </a:r>
            <a:endParaRPr>
              <a:highlight>
                <a:srgbClr val="202124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202124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highlight>
                  <a:srgbClr val="202124"/>
                </a:highlight>
              </a:rPr>
              <a:t>Estrela:</a:t>
            </a:r>
            <a:r>
              <a:rPr b="1" lang="pt-BR"/>
              <a:t> </a:t>
            </a:r>
            <a:r>
              <a:rPr b="1" lang="pt-BR">
                <a:solidFill>
                  <a:srgbClr val="E6E6E6"/>
                </a:solidFill>
              </a:rPr>
              <a:t>é uma abordagem de modelagem madura amplamente adotada por data warehouses relacionais. Ele requer que os modeladores classifiquem suas tabelas de modelo como </a:t>
            </a:r>
            <a:r>
              <a:rPr b="1" i="1" lang="pt-BR">
                <a:solidFill>
                  <a:srgbClr val="E6E6E6"/>
                </a:solidFill>
              </a:rPr>
              <a:t>dimensão</a:t>
            </a:r>
            <a:r>
              <a:rPr b="1" lang="pt-BR">
                <a:solidFill>
                  <a:srgbClr val="E6E6E6"/>
                </a:solidFill>
              </a:rPr>
              <a:t> ou </a:t>
            </a:r>
            <a:r>
              <a:rPr b="1" i="1" lang="pt-BR">
                <a:solidFill>
                  <a:srgbClr val="E6E6E6"/>
                </a:solidFill>
              </a:rPr>
              <a:t>fato</a:t>
            </a:r>
            <a:r>
              <a:rPr b="1" lang="pt-BR">
                <a:solidFill>
                  <a:srgbClr val="E6E6E6"/>
                </a:solidFill>
              </a:rPr>
              <a:t>.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5"/>
            </a:pPr>
            <a:r>
              <a:rPr lang="pt-BR"/>
              <a:t>Usuários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Economistas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Órgãos</a:t>
            </a:r>
            <a:r>
              <a:rPr lang="pt-BR"/>
              <a:t> Federais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Gestores Publicos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Os </a:t>
            </a:r>
            <a:r>
              <a:rPr lang="pt-BR"/>
              <a:t>usuários</a:t>
            </a:r>
            <a:r>
              <a:rPr lang="pt-BR"/>
              <a:t> serão principalmente  </a:t>
            </a:r>
            <a:r>
              <a:rPr lang="pt-BR"/>
              <a:t>órgãos federais, gestores públicos e  economistas que buscam verificar se a crescimento da renda nos municípios como também a equiparação da desigualdade monetária social assim reduzindo a taxa da pobreza e encontrando quais modificações foram essenciais para a melhora desta taxa. O índice de gini também é usado em estudos económico-políticos </a:t>
            </a:r>
            <a:r>
              <a:rPr lang="pt-BR">
                <a:solidFill>
                  <a:srgbClr val="FFFFFF"/>
                </a:solidFill>
              </a:rPr>
              <a:t>para outros fenômenos, como riqueza ou itens de despesa, e também pode ser usado para subpopulações.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ETAPA 2 - LEVANTAMENTO DAS NECESSIDADES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