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1DDAD3-32B6-46CB-8CC1-94CFCF9F3220}">
  <a:tblStyle styleId="{D61DDAD3-32B6-46CB-8CC1-94CFCF9F3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af41a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af41a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1af41aa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1af41aa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3a86bc3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3a86bc3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3a86bc3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3a86bc3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1af41aa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1af41aa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7e3e310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7e3e310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1af41aa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1af41aa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granularidade: p cada dimensão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673c12d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673c12d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386d4721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386d4721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673c12d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673c12d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673c12d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673c12d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a86bc3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a86bc3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e0c0944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e0c0944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673c12d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673c12d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d9584b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d9584b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d9584ba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d9584ba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d9584ba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d9584ba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d9584ba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d9584ba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d9584ba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d9584ba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d9584ba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d9584ba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9584ba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9584ba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d9584ba2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d9584ba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1af41aa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1af41aa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d1ad0ec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d1ad0ec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d1ad0ec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d1ad0ec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e708c22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e708c22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e708c22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e708c22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d1ad0e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d1ad0e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1af41aa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1af41aa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e760fc7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e760fc7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1af41aa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1af41aa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1af41aa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1af41aa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separar pelas etapas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7e3e3101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7e3e3101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3a86bc3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3a86bc3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413559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413559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3a86bc3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3a86bc3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40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r>
              <a:rPr lang="pt-BR"/>
              <a:t> de Gini da renda domiciliar per capita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Douglas Lyra de Morais</a:t>
            </a:r>
            <a:r>
              <a:rPr lang="pt-BR"/>
              <a:t> (victor.dlyramorais@gmail.com)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pt-BR"/>
              <a:t>Consultas de Apoio à Decisão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as microrregiões no brasil com maior índice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Quais os municípios  no brasil com maior índice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r>
              <a:rPr lang="pt-BR"/>
              <a:t> de Gini Brasileiro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Índice de Gini Brasileiro de 1991 a 2010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Qual município possui o menor índice de gini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7"/>
            </a:pPr>
            <a:r>
              <a:rPr lang="pt-BR"/>
              <a:t>Indicadores do &lt;negócio&gt;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Índice</a:t>
            </a:r>
            <a:r>
              <a:rPr lang="pt-BR"/>
              <a:t> de gini por município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311700" y="4703625"/>
            <a:ext cx="7335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3 - MODELAGEM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9"/>
            </a:pPr>
            <a:r>
              <a:rPr lang="pt-BR"/>
              <a:t>Modelo Relacional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</a:t>
            </a:r>
            <a:r>
              <a:rPr lang="pt-BR"/>
              <a:t> (</a:t>
            </a:r>
            <a:r>
              <a:rPr lang="pt-BR"/>
              <a:t> </a:t>
            </a:r>
            <a:r>
              <a:rPr b="1" lang="pt-BR" u="sng"/>
              <a:t>id</a:t>
            </a:r>
            <a:r>
              <a:rPr lang="pt-BR"/>
              <a:t>, decada 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Local ( </a:t>
            </a:r>
            <a:r>
              <a:rPr b="1" lang="pt-BR" u="sng"/>
              <a:t>id</a:t>
            </a:r>
            <a:r>
              <a:rPr lang="pt-BR"/>
              <a:t>, </a:t>
            </a:r>
            <a:r>
              <a:rPr lang="pt-BR"/>
              <a:t>municipio, microrregiao, mesorregiao, UF, regiao  </a:t>
            </a:r>
            <a:r>
              <a:rPr lang="pt-BR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Gini ( </a:t>
            </a:r>
            <a:r>
              <a:rPr b="1" lang="pt-BR" u="sng"/>
              <a:t>id</a:t>
            </a:r>
            <a:r>
              <a:rPr lang="pt-BR"/>
              <a:t> , </a:t>
            </a:r>
            <a:r>
              <a:rPr lang="pt-BR"/>
              <a:t>índice , </a:t>
            </a:r>
            <a:r>
              <a:rPr lang="pt-BR" u="sng"/>
              <a:t>fkPeriodo</a:t>
            </a:r>
            <a:r>
              <a:rPr lang="pt-BR"/>
              <a:t> , </a:t>
            </a:r>
            <a:r>
              <a:rPr lang="pt-BR" u="sng"/>
              <a:t>fkMunicipio</a:t>
            </a:r>
            <a:r>
              <a:rPr lang="pt-BR"/>
              <a:t>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9"/>
            </a:pPr>
            <a:r>
              <a:rPr lang="pt-BR"/>
              <a:t>Modelo Relacional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98" y="935225"/>
            <a:ext cx="5535450" cy="4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pt-BR"/>
              <a:t>Área de Negócios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Análise Desigualdade econômica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pt-BR"/>
              <a:t>Processo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Fornecer informações sobre a desigualdade econômica em diferentes municípios em diferentes anos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pt-BR"/>
              <a:t>Granularidade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Município x Ano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4"/>
            </a:pPr>
            <a:r>
              <a:rPr lang="pt-BR"/>
              <a:t>Atributos e Hierarquia das Dimensões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Dimensão Tempo:(ano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Dimensão Local: ( </a:t>
            </a:r>
            <a:r>
              <a:rPr lang="pt-BR"/>
              <a:t>municipio, microrregiao, mesorregiao, UF, regiao </a:t>
            </a:r>
            <a:r>
              <a:rPr lang="pt-BR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Fato Gini:( indice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9" cy="2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5"/>
            </a:pPr>
            <a:r>
              <a:rPr lang="pt-BR"/>
              <a:t>Métricas da Fato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Índice</a:t>
            </a:r>
            <a:r>
              <a:rPr lang="pt-BR"/>
              <a:t> de Gini </a:t>
            </a:r>
            <a:r>
              <a:rPr lang="pt-BR"/>
              <a:t>métrica</a:t>
            </a:r>
            <a:r>
              <a:rPr lang="pt-BR"/>
              <a:t> do tipo desempenho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525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6"/>
            </a:pPr>
            <a:r>
              <a:rPr lang="pt-BR"/>
              <a:t>Esquema Estrela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Dimensão Tempo:(</a:t>
            </a:r>
            <a:r>
              <a:rPr b="1" lang="pt-BR"/>
              <a:t>id</a:t>
            </a:r>
            <a:r>
              <a:rPr lang="pt-BR"/>
              <a:t>, década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Dimensão Local: ( </a:t>
            </a:r>
            <a:r>
              <a:rPr b="1" lang="pt-BR"/>
              <a:t>id</a:t>
            </a:r>
            <a:r>
              <a:rPr lang="pt-BR"/>
              <a:t>,  municipio, microrregiao, mesorregiao, UF, regiao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Fato Gini:( </a:t>
            </a:r>
            <a:r>
              <a:rPr b="1" lang="pt-BR"/>
              <a:t>fkTempo</a:t>
            </a:r>
            <a:r>
              <a:rPr lang="pt-BR"/>
              <a:t>, </a:t>
            </a:r>
            <a:r>
              <a:rPr b="1" lang="pt-BR"/>
              <a:t>fklocal</a:t>
            </a:r>
            <a:r>
              <a:rPr lang="pt-BR"/>
              <a:t>, indice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1 - PLANEJAMENTO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7"/>
            </a:pPr>
            <a:r>
              <a:rPr lang="pt-BR"/>
              <a:t>Simulação de inserção de 5 “fatos”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5" name="Google Shape;255;p32"/>
          <p:cNvGraphicFramePr/>
          <p:nvPr/>
        </p:nvGraphicFramePr>
        <p:xfrm>
          <a:off x="0" y="19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{D61DDAD3-32B6-46CB-8CC1-94CFCF9F3220}</a:tableStyleId>
              </a:tblPr>
              <a:tblGrid>
                <a:gridCol w="572675"/>
                <a:gridCol w="724825"/>
                <a:gridCol w="564175"/>
                <a:gridCol w="1247925"/>
                <a:gridCol w="1462400"/>
                <a:gridCol w="947250"/>
                <a:gridCol w="572650"/>
                <a:gridCol w="382850"/>
                <a:gridCol w="1006725"/>
                <a:gridCol w="831275"/>
                <a:gridCol w="831275"/>
              </a:tblGrid>
              <a:tr h="256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dim_tempo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dim_local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fato_gini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municipio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microrregiao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mesoreegiao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UF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regiao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indice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2000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Carnaíba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11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0,5412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1991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Serra Talhada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22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0,2425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2010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Flores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33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0,4556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2010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Afogados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34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0,4458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1991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Flores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 Pernambucano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Sertão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Pernambuco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Nordeste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25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0,1589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10"/>
            </a:pPr>
            <a:r>
              <a:rPr lang="pt-BR"/>
              <a:t>Modelo Dimensional do Data Mart (lógico)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 startAt="8"/>
            </a:pPr>
            <a:r>
              <a:rPr lang="pt-BR"/>
              <a:t>Estimativa de espaço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Número de municípios aproximado 5000 em 3 anos específicos 1991, 2000, 2010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5000 X 365 X 3 = 5475000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Supondo que cada linha ocupa 44 bytes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estimativa final 5475000 X 44 =  240900000 = 240,9 mb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4 - PROJETO FÍSICO DO BD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1"/>
            </a:pPr>
            <a:r>
              <a:rPr lang="pt-BR"/>
              <a:t>Modelo Relacional do Data Mart (físico)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248" y="909350"/>
            <a:ext cx="3789197" cy="4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1702550"/>
            <a:ext cx="8520600" cy="12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5 - EXTRAÇÃO, TRANSFORMAÇÃO E CARGA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2"/>
            </a:pPr>
            <a:r>
              <a:rPr lang="pt-BR"/>
              <a:t>Plano de Carga da Dimensão Tempo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88" y="1909750"/>
            <a:ext cx="41814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3"/>
            </a:pPr>
            <a:r>
              <a:rPr lang="pt-BR"/>
              <a:t>Plano de Carga da Dimensão Local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1447800"/>
            <a:ext cx="63722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5"/>
            </a:pPr>
            <a:r>
              <a:rPr lang="pt-BR"/>
              <a:t>Plano de Carga da Fato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5996"/>
            <a:ext cx="9144001" cy="185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311700" y="1702550"/>
            <a:ext cx="8520600" cy="12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6 - APLICAÇÃO OLAP e </a:t>
            </a:r>
            <a:r>
              <a:rPr lang="pt-BR">
                <a:solidFill>
                  <a:schemeClr val="dk1"/>
                </a:solidFill>
              </a:rPr>
              <a:t>PAINEL</a:t>
            </a:r>
            <a:r>
              <a:rPr lang="pt-BR">
                <a:solidFill>
                  <a:schemeClr val="dk1"/>
                </a:solidFill>
              </a:rPr>
              <a:t> DE BORDO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1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300" y="1580113"/>
            <a:ext cx="72771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Contextualização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Índice de Gini  é um instrumento para medir o grau de concentração de renda em determinado grupo.Ele aponta a diferença entre os rendimentos dos mais pobres e dos mais ricos. Numericamente, varia de zero a um (alguns apresentam de zero a cem). O valor zero representa a situação de igualdade, ou seja, todos têm a mesma renda. O trabalho tem como foco </a:t>
            </a:r>
            <a:r>
              <a:rPr lang="pt-BR"/>
              <a:t>mostrar</a:t>
            </a:r>
            <a:r>
              <a:rPr lang="pt-BR"/>
              <a:t> as flutuações </a:t>
            </a:r>
            <a:r>
              <a:rPr lang="pt-BR"/>
              <a:t>deste</a:t>
            </a:r>
            <a:r>
              <a:rPr lang="pt-BR"/>
              <a:t> </a:t>
            </a:r>
            <a:r>
              <a:rPr lang="pt-BR"/>
              <a:t>índice</a:t>
            </a:r>
            <a:r>
              <a:rPr lang="pt-BR"/>
              <a:t> durante o </a:t>
            </a:r>
            <a:r>
              <a:rPr lang="pt-BR"/>
              <a:t>período</a:t>
            </a:r>
            <a:r>
              <a:rPr lang="pt-BR"/>
              <a:t> de 1991, 2000 e 2010.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2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75" y="1307838"/>
            <a:ext cx="72485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3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63" y="999088"/>
            <a:ext cx="72485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4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00" y="991288"/>
            <a:ext cx="7239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Consulta OLAP 5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50" y="1081088"/>
            <a:ext cx="72675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16"/>
            </a:pPr>
            <a:r>
              <a:rPr lang="pt-BR"/>
              <a:t>Painel de Bordo Índice de Gini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350" y="839000"/>
            <a:ext cx="72580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Fonte dos d</a:t>
            </a:r>
            <a:r>
              <a:rPr lang="pt-BR"/>
              <a:t>ados abertos: http://tabnet.datasus.gov.br/cgi/ibge/censo/cnv/ginibr.def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Apêndices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https://github.com/Victor507/SAD-Indice-de-Gini.git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pt-BR"/>
              <a:t>Escopo/objetivo do Data Mart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DW tem como foco mostrar a evolução da renda domiciliar per capita das regiões, com o intuito de analisar, retirando a média da melhoria no intervalo dos anos de 1991, 2000 e 2010. Assim podendo criar uma especulação do avanço do quadro nos anos subjacentes a eles, desenvolvendo técnicas  para melhoria do quadro,  e em qual região precisa ter-se um maior foco.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pt-BR"/>
              <a:t>Arquitetura Tecnológica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Pentaho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PostgreSQL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Lucidchart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Aplicação OLAP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Power Bi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850" y="3798463"/>
            <a:ext cx="680275" cy="6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350" y="2794013"/>
            <a:ext cx="569251" cy="5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500" y="2738513"/>
            <a:ext cx="680275" cy="6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9425" y="2794038"/>
            <a:ext cx="569250" cy="5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6363" y="1766300"/>
            <a:ext cx="569251" cy="5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6600" y="2794025"/>
            <a:ext cx="569250" cy="5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Processo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Planejamento</a:t>
            </a:r>
            <a:endParaRPr sz="14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Levantamento das necessidades</a:t>
            </a:r>
            <a:endParaRPr sz="14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Modelagem dimensional</a:t>
            </a:r>
            <a:endParaRPr sz="14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Projeto físico dos BD´s</a:t>
            </a:r>
            <a:endParaRPr sz="18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Projeto ETC</a:t>
            </a:r>
            <a:endParaRPr sz="1400"/>
          </a:p>
          <a:p>
            <a:pPr indent="-285750" lvl="0" marL="7429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800"/>
              <a:t>Desenvolvimento de aplicações OLAP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pt-BR"/>
              <a:t>Abordagem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Bootom</a:t>
            </a:r>
            <a:r>
              <a:rPr lang="pt-BR"/>
              <a:t>-up :</a:t>
            </a:r>
            <a:r>
              <a:rPr lang="pt-BR">
                <a:highlight>
                  <a:srgbClr val="202124"/>
                </a:highlight>
              </a:rPr>
              <a:t> </a:t>
            </a:r>
            <a:r>
              <a:rPr b="1" lang="pt-BR">
                <a:highlight>
                  <a:srgbClr val="202124"/>
                </a:highlight>
              </a:rPr>
              <a:t>é uma abordagem de análise de ações em que o investidor observa as características e os fundamentos de uma empresa específica</a:t>
            </a:r>
            <a:r>
              <a:rPr lang="pt-BR">
                <a:highlight>
                  <a:srgbClr val="202124"/>
                </a:highlight>
              </a:rPr>
              <a:t>. Neste método, os fatores macroeconômicos e cenário do setor em que a empresa atua têm menos importância</a:t>
            </a:r>
            <a:endParaRPr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highlight>
                  <a:srgbClr val="202124"/>
                </a:highlight>
              </a:rPr>
              <a:t>Estrela:</a:t>
            </a:r>
            <a:r>
              <a:rPr b="1" lang="pt-BR"/>
              <a:t> </a:t>
            </a:r>
            <a:r>
              <a:rPr b="1" lang="pt-BR">
                <a:solidFill>
                  <a:srgbClr val="E6E6E6"/>
                </a:solidFill>
              </a:rPr>
              <a:t>é uma abordagem de modelagem madura amplamente adotada por data warehouses relacionais. Ele requer que os modeladores classifiquem suas tabelas de modelo como </a:t>
            </a:r>
            <a:r>
              <a:rPr b="1" i="1" lang="pt-BR">
                <a:solidFill>
                  <a:srgbClr val="E6E6E6"/>
                </a:solidFill>
              </a:rPr>
              <a:t>dimensão</a:t>
            </a:r>
            <a:r>
              <a:rPr b="1" lang="pt-BR">
                <a:solidFill>
                  <a:srgbClr val="E6E6E6"/>
                </a:solidFill>
              </a:rPr>
              <a:t> ou </a:t>
            </a:r>
            <a:r>
              <a:rPr b="1" i="1" lang="pt-BR">
                <a:solidFill>
                  <a:srgbClr val="E6E6E6"/>
                </a:solidFill>
              </a:rPr>
              <a:t>fato</a:t>
            </a:r>
            <a:r>
              <a:rPr b="1" lang="pt-BR">
                <a:solidFill>
                  <a:srgbClr val="E6E6E6"/>
                </a:solidFill>
              </a:rPr>
              <a:t>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pt-BR"/>
              <a:t>Usuários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Economistas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Órgãos</a:t>
            </a:r>
            <a:r>
              <a:rPr lang="pt-BR"/>
              <a:t> Federais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Gestores Publicos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Os </a:t>
            </a:r>
            <a:r>
              <a:rPr lang="pt-BR"/>
              <a:t>usuários</a:t>
            </a:r>
            <a:r>
              <a:rPr lang="pt-BR"/>
              <a:t> serão principalmente  </a:t>
            </a:r>
            <a:r>
              <a:rPr lang="pt-BR"/>
              <a:t>órgãos federais, gestores públicos e  economistas que buscam verificar se a crescimento da renda nos municípios como também a equiparação da desigualdade monetária social assim reduzindo a taxa da pobreza e encontrando quais modificações foram essenciais para a melhora desta taxa. O índice de gini também é usado em estudos económico-políticos </a:t>
            </a:r>
            <a:r>
              <a:rPr lang="pt-BR">
                <a:solidFill>
                  <a:srgbClr val="FFFFFF"/>
                </a:solidFill>
              </a:rPr>
              <a:t>para outros fenômenos, como riqueza ou itens de despesa, e também pode ser usado para subpopulações.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ETAPA 2 - LEVANTAMENTO DAS NECESSIDADES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