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66" r:id="rId5"/>
    <p:sldId id="259" r:id="rId6"/>
    <p:sldId id="262" r:id="rId7"/>
    <p:sldId id="260" r:id="rId8"/>
    <p:sldId id="263" r:id="rId9"/>
    <p:sldId id="264" r:id="rId10"/>
    <p:sldId id="267"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33DF65-05C0-483B-BD5D-E2C6535FB036}"/>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A010C5F-C52D-4A1F-BB0D-4B30936CD5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DED7D8B1-9FD7-444D-8C67-354B21E9E0A6}"/>
              </a:ext>
            </a:extLst>
          </p:cNvPr>
          <p:cNvSpPr>
            <a:spLocks noGrp="1"/>
          </p:cNvSpPr>
          <p:nvPr>
            <p:ph type="dt" sz="half" idx="10"/>
          </p:nvPr>
        </p:nvSpPr>
        <p:spPr/>
        <p:txBody>
          <a:bodyPr/>
          <a:lstStyle/>
          <a:p>
            <a:fld id="{B38D422A-7788-4B2A-82B5-00E5C02FD287}" type="datetimeFigureOut">
              <a:rPr lang="ru-RU" smtClean="0"/>
              <a:t>17.06.2025</a:t>
            </a:fld>
            <a:endParaRPr lang="ru-RU"/>
          </a:p>
        </p:txBody>
      </p:sp>
      <p:sp>
        <p:nvSpPr>
          <p:cNvPr id="5" name="Нижний колонтитул 4">
            <a:extLst>
              <a:ext uri="{FF2B5EF4-FFF2-40B4-BE49-F238E27FC236}">
                <a16:creationId xmlns:a16="http://schemas.microsoft.com/office/drawing/2014/main" id="{5F7244BF-B0C9-4DBE-ACDE-86B61A1D9EB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72EF7FD-1834-4713-88D4-BA246CAEF9C8}"/>
              </a:ext>
            </a:extLst>
          </p:cNvPr>
          <p:cNvSpPr>
            <a:spLocks noGrp="1"/>
          </p:cNvSpPr>
          <p:nvPr>
            <p:ph type="sldNum" sz="quarter" idx="12"/>
          </p:nvPr>
        </p:nvSpPr>
        <p:spPr/>
        <p:txBody>
          <a:bodyPr/>
          <a:lstStyle/>
          <a:p>
            <a:fld id="{ECFA0607-B103-4755-A05A-3C14ED6CF717}" type="slidenum">
              <a:rPr lang="ru-RU" smtClean="0"/>
              <a:t>‹#›</a:t>
            </a:fld>
            <a:endParaRPr lang="ru-RU"/>
          </a:p>
        </p:txBody>
      </p:sp>
    </p:spTree>
    <p:extLst>
      <p:ext uri="{BB962C8B-B14F-4D97-AF65-F5344CB8AC3E}">
        <p14:creationId xmlns:p14="http://schemas.microsoft.com/office/powerpoint/2010/main" val="443561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8726E0-4A63-43F4-8141-0B61B0AA58AA}"/>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8B28FA32-CEC5-46D6-A416-C55CDA16815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05A33B2-8726-419A-9AA1-04E563DECE8A}"/>
              </a:ext>
            </a:extLst>
          </p:cNvPr>
          <p:cNvSpPr>
            <a:spLocks noGrp="1"/>
          </p:cNvSpPr>
          <p:nvPr>
            <p:ph type="dt" sz="half" idx="10"/>
          </p:nvPr>
        </p:nvSpPr>
        <p:spPr/>
        <p:txBody>
          <a:bodyPr/>
          <a:lstStyle/>
          <a:p>
            <a:fld id="{B38D422A-7788-4B2A-82B5-00E5C02FD287}" type="datetimeFigureOut">
              <a:rPr lang="ru-RU" smtClean="0"/>
              <a:t>17.06.2025</a:t>
            </a:fld>
            <a:endParaRPr lang="ru-RU"/>
          </a:p>
        </p:txBody>
      </p:sp>
      <p:sp>
        <p:nvSpPr>
          <p:cNvPr id="5" name="Нижний колонтитул 4">
            <a:extLst>
              <a:ext uri="{FF2B5EF4-FFF2-40B4-BE49-F238E27FC236}">
                <a16:creationId xmlns:a16="http://schemas.microsoft.com/office/drawing/2014/main" id="{EC0C6597-431E-4B79-B057-DE8C80CBA96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D797878-0A1B-436D-B996-48BE802C904E}"/>
              </a:ext>
            </a:extLst>
          </p:cNvPr>
          <p:cNvSpPr>
            <a:spLocks noGrp="1"/>
          </p:cNvSpPr>
          <p:nvPr>
            <p:ph type="sldNum" sz="quarter" idx="12"/>
          </p:nvPr>
        </p:nvSpPr>
        <p:spPr/>
        <p:txBody>
          <a:bodyPr/>
          <a:lstStyle/>
          <a:p>
            <a:fld id="{ECFA0607-B103-4755-A05A-3C14ED6CF717}" type="slidenum">
              <a:rPr lang="ru-RU" smtClean="0"/>
              <a:t>‹#›</a:t>
            </a:fld>
            <a:endParaRPr lang="ru-RU"/>
          </a:p>
        </p:txBody>
      </p:sp>
    </p:spTree>
    <p:extLst>
      <p:ext uri="{BB962C8B-B14F-4D97-AF65-F5344CB8AC3E}">
        <p14:creationId xmlns:p14="http://schemas.microsoft.com/office/powerpoint/2010/main" val="1335673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F1D9A406-1BD6-42E8-B5DE-F7F1C43506E2}"/>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788F6EB0-8022-4D36-9480-4C7B6705BE5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CEA599F-144D-487F-B82A-5C4C24B9948D}"/>
              </a:ext>
            </a:extLst>
          </p:cNvPr>
          <p:cNvSpPr>
            <a:spLocks noGrp="1"/>
          </p:cNvSpPr>
          <p:nvPr>
            <p:ph type="dt" sz="half" idx="10"/>
          </p:nvPr>
        </p:nvSpPr>
        <p:spPr/>
        <p:txBody>
          <a:bodyPr/>
          <a:lstStyle/>
          <a:p>
            <a:fld id="{B38D422A-7788-4B2A-82B5-00E5C02FD287}" type="datetimeFigureOut">
              <a:rPr lang="ru-RU" smtClean="0"/>
              <a:t>17.06.2025</a:t>
            </a:fld>
            <a:endParaRPr lang="ru-RU"/>
          </a:p>
        </p:txBody>
      </p:sp>
      <p:sp>
        <p:nvSpPr>
          <p:cNvPr id="5" name="Нижний колонтитул 4">
            <a:extLst>
              <a:ext uri="{FF2B5EF4-FFF2-40B4-BE49-F238E27FC236}">
                <a16:creationId xmlns:a16="http://schemas.microsoft.com/office/drawing/2014/main" id="{7348607E-C916-4569-BFD5-33820B9FC93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ED8EFD9-D77B-46D2-8A83-845E44133ADD}"/>
              </a:ext>
            </a:extLst>
          </p:cNvPr>
          <p:cNvSpPr>
            <a:spLocks noGrp="1"/>
          </p:cNvSpPr>
          <p:nvPr>
            <p:ph type="sldNum" sz="quarter" idx="12"/>
          </p:nvPr>
        </p:nvSpPr>
        <p:spPr/>
        <p:txBody>
          <a:bodyPr/>
          <a:lstStyle/>
          <a:p>
            <a:fld id="{ECFA0607-B103-4755-A05A-3C14ED6CF717}" type="slidenum">
              <a:rPr lang="ru-RU" smtClean="0"/>
              <a:t>‹#›</a:t>
            </a:fld>
            <a:endParaRPr lang="ru-RU"/>
          </a:p>
        </p:txBody>
      </p:sp>
    </p:spTree>
    <p:extLst>
      <p:ext uri="{BB962C8B-B14F-4D97-AF65-F5344CB8AC3E}">
        <p14:creationId xmlns:p14="http://schemas.microsoft.com/office/powerpoint/2010/main" val="127448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C6FDFE-0666-4A61-9E54-9242A12DC8A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5923717-C64F-4A81-90A5-554C3ED8D4D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8C27909-4A16-4C1A-9E56-6B44F0D72A0A}"/>
              </a:ext>
            </a:extLst>
          </p:cNvPr>
          <p:cNvSpPr>
            <a:spLocks noGrp="1"/>
          </p:cNvSpPr>
          <p:nvPr>
            <p:ph type="dt" sz="half" idx="10"/>
          </p:nvPr>
        </p:nvSpPr>
        <p:spPr/>
        <p:txBody>
          <a:bodyPr/>
          <a:lstStyle/>
          <a:p>
            <a:fld id="{B38D422A-7788-4B2A-82B5-00E5C02FD287}" type="datetimeFigureOut">
              <a:rPr lang="ru-RU" smtClean="0"/>
              <a:t>17.06.2025</a:t>
            </a:fld>
            <a:endParaRPr lang="ru-RU"/>
          </a:p>
        </p:txBody>
      </p:sp>
      <p:sp>
        <p:nvSpPr>
          <p:cNvPr id="5" name="Нижний колонтитул 4">
            <a:extLst>
              <a:ext uri="{FF2B5EF4-FFF2-40B4-BE49-F238E27FC236}">
                <a16:creationId xmlns:a16="http://schemas.microsoft.com/office/drawing/2014/main" id="{2A3D4AC5-B174-474A-B4C5-808B500415F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569EDBF-9DA6-4033-991E-8732658B9559}"/>
              </a:ext>
            </a:extLst>
          </p:cNvPr>
          <p:cNvSpPr>
            <a:spLocks noGrp="1"/>
          </p:cNvSpPr>
          <p:nvPr>
            <p:ph type="sldNum" sz="quarter" idx="12"/>
          </p:nvPr>
        </p:nvSpPr>
        <p:spPr/>
        <p:txBody>
          <a:bodyPr/>
          <a:lstStyle/>
          <a:p>
            <a:fld id="{ECFA0607-B103-4755-A05A-3C14ED6CF717}" type="slidenum">
              <a:rPr lang="ru-RU" smtClean="0"/>
              <a:t>‹#›</a:t>
            </a:fld>
            <a:endParaRPr lang="ru-RU"/>
          </a:p>
        </p:txBody>
      </p:sp>
    </p:spTree>
    <p:extLst>
      <p:ext uri="{BB962C8B-B14F-4D97-AF65-F5344CB8AC3E}">
        <p14:creationId xmlns:p14="http://schemas.microsoft.com/office/powerpoint/2010/main" val="477087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17883B-7C64-40B2-A0F8-5890C8DF0D6A}"/>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7781E6D-8915-494E-9CAD-1381A5A6C7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12FE7749-1FBD-4F74-B760-05E82CF273AB}"/>
              </a:ext>
            </a:extLst>
          </p:cNvPr>
          <p:cNvSpPr>
            <a:spLocks noGrp="1"/>
          </p:cNvSpPr>
          <p:nvPr>
            <p:ph type="dt" sz="half" idx="10"/>
          </p:nvPr>
        </p:nvSpPr>
        <p:spPr/>
        <p:txBody>
          <a:bodyPr/>
          <a:lstStyle/>
          <a:p>
            <a:fld id="{B38D422A-7788-4B2A-82B5-00E5C02FD287}" type="datetimeFigureOut">
              <a:rPr lang="ru-RU" smtClean="0"/>
              <a:t>17.06.2025</a:t>
            </a:fld>
            <a:endParaRPr lang="ru-RU"/>
          </a:p>
        </p:txBody>
      </p:sp>
      <p:sp>
        <p:nvSpPr>
          <p:cNvPr id="5" name="Нижний колонтитул 4">
            <a:extLst>
              <a:ext uri="{FF2B5EF4-FFF2-40B4-BE49-F238E27FC236}">
                <a16:creationId xmlns:a16="http://schemas.microsoft.com/office/drawing/2014/main" id="{A745575F-C45F-4856-9DE4-5FAD4001D92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61474BF-14EA-44F4-9231-ADCF851A61FF}"/>
              </a:ext>
            </a:extLst>
          </p:cNvPr>
          <p:cNvSpPr>
            <a:spLocks noGrp="1"/>
          </p:cNvSpPr>
          <p:nvPr>
            <p:ph type="sldNum" sz="quarter" idx="12"/>
          </p:nvPr>
        </p:nvSpPr>
        <p:spPr/>
        <p:txBody>
          <a:bodyPr/>
          <a:lstStyle/>
          <a:p>
            <a:fld id="{ECFA0607-B103-4755-A05A-3C14ED6CF717}" type="slidenum">
              <a:rPr lang="ru-RU" smtClean="0"/>
              <a:t>‹#›</a:t>
            </a:fld>
            <a:endParaRPr lang="ru-RU"/>
          </a:p>
        </p:txBody>
      </p:sp>
    </p:spTree>
    <p:extLst>
      <p:ext uri="{BB962C8B-B14F-4D97-AF65-F5344CB8AC3E}">
        <p14:creationId xmlns:p14="http://schemas.microsoft.com/office/powerpoint/2010/main" val="831917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5FE370-92D3-416A-A502-03499192DBFB}"/>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AF1AACAE-E8F4-4A95-9D9E-59352363E5A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A9A53810-4725-412B-BA2A-C0DE361358C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DB01B006-8255-4D68-8CD0-171F4AE25527}"/>
              </a:ext>
            </a:extLst>
          </p:cNvPr>
          <p:cNvSpPr>
            <a:spLocks noGrp="1"/>
          </p:cNvSpPr>
          <p:nvPr>
            <p:ph type="dt" sz="half" idx="10"/>
          </p:nvPr>
        </p:nvSpPr>
        <p:spPr/>
        <p:txBody>
          <a:bodyPr/>
          <a:lstStyle/>
          <a:p>
            <a:fld id="{B38D422A-7788-4B2A-82B5-00E5C02FD287}" type="datetimeFigureOut">
              <a:rPr lang="ru-RU" smtClean="0"/>
              <a:t>17.06.2025</a:t>
            </a:fld>
            <a:endParaRPr lang="ru-RU"/>
          </a:p>
        </p:txBody>
      </p:sp>
      <p:sp>
        <p:nvSpPr>
          <p:cNvPr id="6" name="Нижний колонтитул 5">
            <a:extLst>
              <a:ext uri="{FF2B5EF4-FFF2-40B4-BE49-F238E27FC236}">
                <a16:creationId xmlns:a16="http://schemas.microsoft.com/office/drawing/2014/main" id="{43BF04E4-8EBA-41B7-A5E2-FA928E25FD8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0DDD37B-EDF6-4D54-879D-4B777C06EB42}"/>
              </a:ext>
            </a:extLst>
          </p:cNvPr>
          <p:cNvSpPr>
            <a:spLocks noGrp="1"/>
          </p:cNvSpPr>
          <p:nvPr>
            <p:ph type="sldNum" sz="quarter" idx="12"/>
          </p:nvPr>
        </p:nvSpPr>
        <p:spPr/>
        <p:txBody>
          <a:bodyPr/>
          <a:lstStyle/>
          <a:p>
            <a:fld id="{ECFA0607-B103-4755-A05A-3C14ED6CF717}" type="slidenum">
              <a:rPr lang="ru-RU" smtClean="0"/>
              <a:t>‹#›</a:t>
            </a:fld>
            <a:endParaRPr lang="ru-RU"/>
          </a:p>
        </p:txBody>
      </p:sp>
    </p:spTree>
    <p:extLst>
      <p:ext uri="{BB962C8B-B14F-4D97-AF65-F5344CB8AC3E}">
        <p14:creationId xmlns:p14="http://schemas.microsoft.com/office/powerpoint/2010/main" val="113746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226376-CF38-4092-A6DC-1C8F50A7CAAD}"/>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72DF7655-FFA9-466D-9CBD-E8694C34A5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06F442F1-0F22-4F47-8835-01CFC1EB116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B010400-DF60-4F90-A9A0-1085BA22C3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2AB7833A-B764-44EE-A9B8-AC2B08FFE18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ED41A33-B475-44C6-8C5C-E27A3A7ECA61}"/>
              </a:ext>
            </a:extLst>
          </p:cNvPr>
          <p:cNvSpPr>
            <a:spLocks noGrp="1"/>
          </p:cNvSpPr>
          <p:nvPr>
            <p:ph type="dt" sz="half" idx="10"/>
          </p:nvPr>
        </p:nvSpPr>
        <p:spPr/>
        <p:txBody>
          <a:bodyPr/>
          <a:lstStyle/>
          <a:p>
            <a:fld id="{B38D422A-7788-4B2A-82B5-00E5C02FD287}" type="datetimeFigureOut">
              <a:rPr lang="ru-RU" smtClean="0"/>
              <a:t>17.06.2025</a:t>
            </a:fld>
            <a:endParaRPr lang="ru-RU"/>
          </a:p>
        </p:txBody>
      </p:sp>
      <p:sp>
        <p:nvSpPr>
          <p:cNvPr id="8" name="Нижний колонтитул 7">
            <a:extLst>
              <a:ext uri="{FF2B5EF4-FFF2-40B4-BE49-F238E27FC236}">
                <a16:creationId xmlns:a16="http://schemas.microsoft.com/office/drawing/2014/main" id="{1EDEE8B5-B231-4C72-9AB6-93E7E3DCDA3A}"/>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9061DB3F-5839-4395-BB13-41AE47587287}"/>
              </a:ext>
            </a:extLst>
          </p:cNvPr>
          <p:cNvSpPr>
            <a:spLocks noGrp="1"/>
          </p:cNvSpPr>
          <p:nvPr>
            <p:ph type="sldNum" sz="quarter" idx="12"/>
          </p:nvPr>
        </p:nvSpPr>
        <p:spPr/>
        <p:txBody>
          <a:bodyPr/>
          <a:lstStyle/>
          <a:p>
            <a:fld id="{ECFA0607-B103-4755-A05A-3C14ED6CF717}" type="slidenum">
              <a:rPr lang="ru-RU" smtClean="0"/>
              <a:t>‹#›</a:t>
            </a:fld>
            <a:endParaRPr lang="ru-RU"/>
          </a:p>
        </p:txBody>
      </p:sp>
    </p:spTree>
    <p:extLst>
      <p:ext uri="{BB962C8B-B14F-4D97-AF65-F5344CB8AC3E}">
        <p14:creationId xmlns:p14="http://schemas.microsoft.com/office/powerpoint/2010/main" val="26014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19DA40-86AE-4118-AFB2-2D549BC2503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EDFDEB6-B74B-4141-88B5-C63F739AAE49}"/>
              </a:ext>
            </a:extLst>
          </p:cNvPr>
          <p:cNvSpPr>
            <a:spLocks noGrp="1"/>
          </p:cNvSpPr>
          <p:nvPr>
            <p:ph type="dt" sz="half" idx="10"/>
          </p:nvPr>
        </p:nvSpPr>
        <p:spPr/>
        <p:txBody>
          <a:bodyPr/>
          <a:lstStyle/>
          <a:p>
            <a:fld id="{B38D422A-7788-4B2A-82B5-00E5C02FD287}" type="datetimeFigureOut">
              <a:rPr lang="ru-RU" smtClean="0"/>
              <a:t>17.06.2025</a:t>
            </a:fld>
            <a:endParaRPr lang="ru-RU"/>
          </a:p>
        </p:txBody>
      </p:sp>
      <p:sp>
        <p:nvSpPr>
          <p:cNvPr id="4" name="Нижний колонтитул 3">
            <a:extLst>
              <a:ext uri="{FF2B5EF4-FFF2-40B4-BE49-F238E27FC236}">
                <a16:creationId xmlns:a16="http://schemas.microsoft.com/office/drawing/2014/main" id="{1EA7A2FE-7B93-41B7-8DC9-06A4AB79FEA8}"/>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DAE7E0D-AD4D-42B6-800B-EB15A0D96C19}"/>
              </a:ext>
            </a:extLst>
          </p:cNvPr>
          <p:cNvSpPr>
            <a:spLocks noGrp="1"/>
          </p:cNvSpPr>
          <p:nvPr>
            <p:ph type="sldNum" sz="quarter" idx="12"/>
          </p:nvPr>
        </p:nvSpPr>
        <p:spPr/>
        <p:txBody>
          <a:bodyPr/>
          <a:lstStyle/>
          <a:p>
            <a:fld id="{ECFA0607-B103-4755-A05A-3C14ED6CF717}" type="slidenum">
              <a:rPr lang="ru-RU" smtClean="0"/>
              <a:t>‹#›</a:t>
            </a:fld>
            <a:endParaRPr lang="ru-RU"/>
          </a:p>
        </p:txBody>
      </p:sp>
    </p:spTree>
    <p:extLst>
      <p:ext uri="{BB962C8B-B14F-4D97-AF65-F5344CB8AC3E}">
        <p14:creationId xmlns:p14="http://schemas.microsoft.com/office/powerpoint/2010/main" val="11775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7A6A63A-1BB8-4DA9-8DD8-A8B26E13ACFF}"/>
              </a:ext>
            </a:extLst>
          </p:cNvPr>
          <p:cNvSpPr>
            <a:spLocks noGrp="1"/>
          </p:cNvSpPr>
          <p:nvPr>
            <p:ph type="dt" sz="half" idx="10"/>
          </p:nvPr>
        </p:nvSpPr>
        <p:spPr/>
        <p:txBody>
          <a:bodyPr/>
          <a:lstStyle/>
          <a:p>
            <a:fld id="{B38D422A-7788-4B2A-82B5-00E5C02FD287}" type="datetimeFigureOut">
              <a:rPr lang="ru-RU" smtClean="0"/>
              <a:t>17.06.2025</a:t>
            </a:fld>
            <a:endParaRPr lang="ru-RU"/>
          </a:p>
        </p:txBody>
      </p:sp>
      <p:sp>
        <p:nvSpPr>
          <p:cNvPr id="3" name="Нижний колонтитул 2">
            <a:extLst>
              <a:ext uri="{FF2B5EF4-FFF2-40B4-BE49-F238E27FC236}">
                <a16:creationId xmlns:a16="http://schemas.microsoft.com/office/drawing/2014/main" id="{A327A5A4-E282-4BA5-89BF-481ED0644E21}"/>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9BC38285-2496-438E-8773-20264CEAE937}"/>
              </a:ext>
            </a:extLst>
          </p:cNvPr>
          <p:cNvSpPr>
            <a:spLocks noGrp="1"/>
          </p:cNvSpPr>
          <p:nvPr>
            <p:ph type="sldNum" sz="quarter" idx="12"/>
          </p:nvPr>
        </p:nvSpPr>
        <p:spPr/>
        <p:txBody>
          <a:bodyPr/>
          <a:lstStyle/>
          <a:p>
            <a:fld id="{ECFA0607-B103-4755-A05A-3C14ED6CF717}" type="slidenum">
              <a:rPr lang="ru-RU" smtClean="0"/>
              <a:t>‹#›</a:t>
            </a:fld>
            <a:endParaRPr lang="ru-RU"/>
          </a:p>
        </p:txBody>
      </p:sp>
    </p:spTree>
    <p:extLst>
      <p:ext uri="{BB962C8B-B14F-4D97-AF65-F5344CB8AC3E}">
        <p14:creationId xmlns:p14="http://schemas.microsoft.com/office/powerpoint/2010/main" val="140254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5A23D3-765A-4F6E-9D56-C55BBDC3771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4DBB31AC-1124-4871-B6CD-74E12CB62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4875FC3-2E8E-4609-85BC-A6D4A1CF1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1463D73-5731-4CC2-A071-363A49F6509B}"/>
              </a:ext>
            </a:extLst>
          </p:cNvPr>
          <p:cNvSpPr>
            <a:spLocks noGrp="1"/>
          </p:cNvSpPr>
          <p:nvPr>
            <p:ph type="dt" sz="half" idx="10"/>
          </p:nvPr>
        </p:nvSpPr>
        <p:spPr/>
        <p:txBody>
          <a:bodyPr/>
          <a:lstStyle/>
          <a:p>
            <a:fld id="{B38D422A-7788-4B2A-82B5-00E5C02FD287}" type="datetimeFigureOut">
              <a:rPr lang="ru-RU" smtClean="0"/>
              <a:t>17.06.2025</a:t>
            </a:fld>
            <a:endParaRPr lang="ru-RU"/>
          </a:p>
        </p:txBody>
      </p:sp>
      <p:sp>
        <p:nvSpPr>
          <p:cNvPr id="6" name="Нижний колонтитул 5">
            <a:extLst>
              <a:ext uri="{FF2B5EF4-FFF2-40B4-BE49-F238E27FC236}">
                <a16:creationId xmlns:a16="http://schemas.microsoft.com/office/drawing/2014/main" id="{0B18D89D-975D-45FF-B789-67E7AFCF282D}"/>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3AB4CA0-EB9A-44AF-854C-F66A8E9DCB5C}"/>
              </a:ext>
            </a:extLst>
          </p:cNvPr>
          <p:cNvSpPr>
            <a:spLocks noGrp="1"/>
          </p:cNvSpPr>
          <p:nvPr>
            <p:ph type="sldNum" sz="quarter" idx="12"/>
          </p:nvPr>
        </p:nvSpPr>
        <p:spPr/>
        <p:txBody>
          <a:bodyPr/>
          <a:lstStyle/>
          <a:p>
            <a:fld id="{ECFA0607-B103-4755-A05A-3C14ED6CF717}" type="slidenum">
              <a:rPr lang="ru-RU" smtClean="0"/>
              <a:t>‹#›</a:t>
            </a:fld>
            <a:endParaRPr lang="ru-RU"/>
          </a:p>
        </p:txBody>
      </p:sp>
    </p:spTree>
    <p:extLst>
      <p:ext uri="{BB962C8B-B14F-4D97-AF65-F5344CB8AC3E}">
        <p14:creationId xmlns:p14="http://schemas.microsoft.com/office/powerpoint/2010/main" val="69504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F1746B-0CBE-4F0A-9DB5-EB2808F4289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E65AADAE-29AF-4156-8672-C8E1912A62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706D18C-CA2E-4755-8E8E-222731C675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D7A99F0-1CE5-46F6-90F9-E424547E8940}"/>
              </a:ext>
            </a:extLst>
          </p:cNvPr>
          <p:cNvSpPr>
            <a:spLocks noGrp="1"/>
          </p:cNvSpPr>
          <p:nvPr>
            <p:ph type="dt" sz="half" idx="10"/>
          </p:nvPr>
        </p:nvSpPr>
        <p:spPr/>
        <p:txBody>
          <a:bodyPr/>
          <a:lstStyle/>
          <a:p>
            <a:fld id="{B38D422A-7788-4B2A-82B5-00E5C02FD287}" type="datetimeFigureOut">
              <a:rPr lang="ru-RU" smtClean="0"/>
              <a:t>17.06.2025</a:t>
            </a:fld>
            <a:endParaRPr lang="ru-RU"/>
          </a:p>
        </p:txBody>
      </p:sp>
      <p:sp>
        <p:nvSpPr>
          <p:cNvPr id="6" name="Нижний колонтитул 5">
            <a:extLst>
              <a:ext uri="{FF2B5EF4-FFF2-40B4-BE49-F238E27FC236}">
                <a16:creationId xmlns:a16="http://schemas.microsoft.com/office/drawing/2014/main" id="{E943928B-8C2E-467B-BF6C-52CB6933AF4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E80D53C-A859-4F02-ADC6-461B9EABAE5D}"/>
              </a:ext>
            </a:extLst>
          </p:cNvPr>
          <p:cNvSpPr>
            <a:spLocks noGrp="1"/>
          </p:cNvSpPr>
          <p:nvPr>
            <p:ph type="sldNum" sz="quarter" idx="12"/>
          </p:nvPr>
        </p:nvSpPr>
        <p:spPr/>
        <p:txBody>
          <a:bodyPr/>
          <a:lstStyle/>
          <a:p>
            <a:fld id="{ECFA0607-B103-4755-A05A-3C14ED6CF717}" type="slidenum">
              <a:rPr lang="ru-RU" smtClean="0"/>
              <a:t>‹#›</a:t>
            </a:fld>
            <a:endParaRPr lang="ru-RU"/>
          </a:p>
        </p:txBody>
      </p:sp>
    </p:spTree>
    <p:extLst>
      <p:ext uri="{BB962C8B-B14F-4D97-AF65-F5344CB8AC3E}">
        <p14:creationId xmlns:p14="http://schemas.microsoft.com/office/powerpoint/2010/main" val="678841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9BCB45-B979-4295-AE50-8729F13BA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912057A-7772-47A6-99E4-1FA94DB1F1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1D83A01-8185-4AF5-9986-DBEEEF09BB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D422A-7788-4B2A-82B5-00E5C02FD287}" type="datetimeFigureOut">
              <a:rPr lang="ru-RU" smtClean="0"/>
              <a:t>17.06.2025</a:t>
            </a:fld>
            <a:endParaRPr lang="ru-RU"/>
          </a:p>
        </p:txBody>
      </p:sp>
      <p:sp>
        <p:nvSpPr>
          <p:cNvPr id="5" name="Нижний колонтитул 4">
            <a:extLst>
              <a:ext uri="{FF2B5EF4-FFF2-40B4-BE49-F238E27FC236}">
                <a16:creationId xmlns:a16="http://schemas.microsoft.com/office/drawing/2014/main" id="{500D98A6-7E27-45B3-8360-4B59FD6609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A5F8CD91-1581-49CE-906B-B9FD505082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FA0607-B103-4755-A05A-3C14ED6CF717}" type="slidenum">
              <a:rPr lang="ru-RU" smtClean="0"/>
              <a:t>‹#›</a:t>
            </a:fld>
            <a:endParaRPr lang="ru-RU"/>
          </a:p>
        </p:txBody>
      </p:sp>
    </p:spTree>
    <p:extLst>
      <p:ext uri="{BB962C8B-B14F-4D97-AF65-F5344CB8AC3E}">
        <p14:creationId xmlns:p14="http://schemas.microsoft.com/office/powerpoint/2010/main" val="96037397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33056" y="2372007"/>
            <a:ext cx="11325885" cy="1110795"/>
          </a:xfrm>
        </p:spPr>
        <p:txBody>
          <a:bodyPr>
            <a:noAutofit/>
          </a:bodyPr>
          <a:lstStyle/>
          <a:p>
            <a:pPr algn="ctr">
              <a:spcBef>
                <a:spcPts val="1800"/>
              </a:spcBef>
              <a:spcAft>
                <a:spcPts val="0"/>
              </a:spcAft>
            </a:pPr>
            <a:r>
              <a:rPr lang="ru-RU" sz="2000" b="1" dirty="0">
                <a:latin typeface="Arial" panose="020B0604020202020204" pitchFamily="34" charset="0"/>
                <a:ea typeface="Times New Roman" panose="02020603050405020304" pitchFamily="18" charset="0"/>
                <a:cs typeface="Arial" panose="020B0604020202020204" pitchFamily="34" charset="0"/>
              </a:rPr>
              <a:t>Дипломная</a:t>
            </a:r>
            <a:r>
              <a:rPr lang="ru-RU" sz="2000" b="1" dirty="0">
                <a:effectLst/>
                <a:latin typeface="Arial" panose="020B0604020202020204" pitchFamily="34" charset="0"/>
                <a:ea typeface="Times New Roman" panose="02020603050405020304" pitchFamily="18" charset="0"/>
                <a:cs typeface="Arial" panose="020B0604020202020204" pitchFamily="34" charset="0"/>
              </a:rPr>
              <a:t> работа на тему: </a:t>
            </a:r>
            <a:br>
              <a:rPr lang="ru-RU" sz="2000" b="1" dirty="0">
                <a:effectLst/>
                <a:latin typeface="Arial" panose="020B0604020202020204" pitchFamily="34" charset="0"/>
                <a:ea typeface="Times New Roman" panose="02020603050405020304" pitchFamily="18" charset="0"/>
                <a:cs typeface="Arial" panose="020B0604020202020204" pitchFamily="34" charset="0"/>
              </a:rPr>
            </a:br>
            <a:r>
              <a:rPr lang="ru-RU" sz="2000" b="1" dirty="0">
                <a:effectLst/>
                <a:latin typeface="Arial" panose="020B0604020202020204" pitchFamily="34" charset="0"/>
                <a:ea typeface="Times New Roman" panose="02020603050405020304" pitchFamily="18" charset="0"/>
                <a:cs typeface="Arial" panose="020B0604020202020204" pitchFamily="34" charset="0"/>
              </a:rPr>
              <a:t>«Разработка программного комплекса регистрации и обработки данных»</a:t>
            </a:r>
            <a:br>
              <a:rPr lang="ru-RU" sz="1400" b="1" dirty="0">
                <a:effectLst/>
                <a:latin typeface="Arial" panose="020B0604020202020204" pitchFamily="34" charset="0"/>
                <a:ea typeface="Times New Roman" panose="02020603050405020304" pitchFamily="18" charset="0"/>
                <a:cs typeface="Arial" panose="020B0604020202020204" pitchFamily="34" charset="0"/>
              </a:rPr>
            </a:br>
            <a:endParaRPr lang="ru-RU" sz="1400" dirty="0">
              <a:latin typeface="Arial" panose="020B0604020202020204" pitchFamily="34" charset="0"/>
              <a:cs typeface="Arial" panose="020B0604020202020204" pitchFamily="34" charset="0"/>
            </a:endParaRPr>
          </a:p>
        </p:txBody>
      </p:sp>
      <p:sp>
        <p:nvSpPr>
          <p:cNvPr id="3" name="Подзаголовок 2"/>
          <p:cNvSpPr>
            <a:spLocks noGrp="1"/>
          </p:cNvSpPr>
          <p:nvPr>
            <p:ph type="subTitle" idx="1"/>
          </p:nvPr>
        </p:nvSpPr>
        <p:spPr>
          <a:xfrm>
            <a:off x="5507855" y="5086807"/>
            <a:ext cx="8443866" cy="1655762"/>
          </a:xfrm>
        </p:spPr>
        <p:txBody>
          <a:bodyPr>
            <a:normAutofit fontScale="92500" lnSpcReduction="20000"/>
          </a:bodyPr>
          <a:lstStyle/>
          <a:p>
            <a:pPr algn="l"/>
            <a:r>
              <a:rPr lang="ru-RU"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Выполнил:</a:t>
            </a:r>
            <a:br>
              <a:rPr lang="ru-RU"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lang="ru-RU"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студент группы 4</a:t>
            </a:r>
            <a:r>
              <a:rPr lang="en-US"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r>
              <a:rPr lang="ru-RU"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П</a:t>
            </a:r>
            <a:br>
              <a:rPr lang="ru-RU"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lang="ru-RU" dirty="0">
                <a:latin typeface="Arial" panose="020B0604020202020204" pitchFamily="34" charset="0"/>
                <a:ea typeface="Times New Roman" panose="02020603050405020304" pitchFamily="18" charset="0"/>
                <a:cs typeface="Arial" panose="020B0604020202020204" pitchFamily="34" charset="0"/>
              </a:rPr>
              <a:t>Ивлев Виктор</a:t>
            </a:r>
            <a:br>
              <a:rPr lang="ru-RU"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lang="ru-RU"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br>
              <a:rPr lang="ru-RU"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lang="ru-RU"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Руководитель:</a:t>
            </a:r>
            <a:br>
              <a:rPr lang="ru-RU"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br>
            <a:r>
              <a:rPr lang="ru-RU" dirty="0">
                <a:latin typeface="Arial" panose="020B0604020202020204" pitchFamily="34" charset="0"/>
                <a:ea typeface="Times New Roman" panose="02020603050405020304" pitchFamily="18" charset="0"/>
                <a:cs typeface="Arial" panose="020B0604020202020204" pitchFamily="34" charset="0"/>
              </a:rPr>
              <a:t>Солдатова</a:t>
            </a:r>
            <a:r>
              <a:rPr lang="ru-RU"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ru-RU" dirty="0">
                <a:latin typeface="Arial" panose="020B0604020202020204" pitchFamily="34" charset="0"/>
                <a:ea typeface="Times New Roman" panose="02020603050405020304" pitchFamily="18" charset="0"/>
                <a:cs typeface="Arial" panose="020B0604020202020204" pitchFamily="34" charset="0"/>
              </a:rPr>
              <a:t>С</a:t>
            </a:r>
            <a:r>
              <a:rPr lang="ru-RU"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.И., преподаватель НЭТК</a:t>
            </a:r>
            <a:endParaRPr lang="ru-RU" dirty="0">
              <a:solidFill>
                <a:schemeClr val="tx1"/>
              </a:solidFill>
            </a:endParaRPr>
          </a:p>
        </p:txBody>
      </p:sp>
      <p:sp>
        <p:nvSpPr>
          <p:cNvPr id="4" name="TextBox 3"/>
          <p:cNvSpPr txBox="1"/>
          <p:nvPr/>
        </p:nvSpPr>
        <p:spPr>
          <a:xfrm>
            <a:off x="2214564" y="43069"/>
            <a:ext cx="7515224" cy="1477328"/>
          </a:xfrm>
          <a:prstGeom prst="rect">
            <a:avLst/>
          </a:prstGeom>
          <a:noFill/>
        </p:spPr>
        <p:txBody>
          <a:bodyPr wrap="square" rtlCol="0">
            <a:spAutoFit/>
          </a:bodyPr>
          <a:lstStyle/>
          <a:p>
            <a:pPr algn="ctr"/>
            <a:r>
              <a:rPr lang="ru-RU" b="0" cap="small" dirty="0">
                <a:effectLst/>
                <a:latin typeface="Arial" panose="020B0604020202020204" pitchFamily="34" charset="0"/>
                <a:ea typeface="Times New Roman" panose="02020603050405020304" pitchFamily="18" charset="0"/>
                <a:cs typeface="Arial" panose="020B0604020202020204" pitchFamily="34" charset="0"/>
              </a:rPr>
              <a:t>Центросоюз Российской Федерации</a:t>
            </a:r>
            <a:br>
              <a:rPr lang="ru-RU" b="1" dirty="0">
                <a:effectLst/>
                <a:latin typeface="Arial" panose="020B0604020202020204" pitchFamily="34" charset="0"/>
                <a:ea typeface="Times New Roman" panose="02020603050405020304" pitchFamily="18" charset="0"/>
                <a:cs typeface="Arial" panose="020B0604020202020204" pitchFamily="34" charset="0"/>
              </a:rPr>
            </a:br>
            <a:r>
              <a:rPr lang="ru-RU" b="0" cap="small" dirty="0">
                <a:effectLst/>
                <a:latin typeface="Arial" panose="020B0604020202020204" pitchFamily="34" charset="0"/>
                <a:ea typeface="Times New Roman" panose="02020603050405020304" pitchFamily="18" charset="0"/>
                <a:cs typeface="Arial" panose="020B0604020202020204" pitchFamily="34" charset="0"/>
              </a:rPr>
              <a:t>Нижегородский областной союз потребительских обществ</a:t>
            </a:r>
            <a:br>
              <a:rPr lang="ru-RU" b="1" dirty="0">
                <a:effectLst/>
                <a:latin typeface="Arial" panose="020B0604020202020204" pitchFamily="34" charset="0"/>
                <a:ea typeface="Times New Roman" panose="02020603050405020304" pitchFamily="18" charset="0"/>
                <a:cs typeface="Arial" panose="020B0604020202020204" pitchFamily="34" charset="0"/>
              </a:rPr>
            </a:br>
            <a:r>
              <a:rPr lang="ru-RU" b="0" cap="small" dirty="0">
                <a:effectLst/>
                <a:latin typeface="Arial" panose="020B0604020202020204" pitchFamily="34" charset="0"/>
                <a:ea typeface="Times New Roman" panose="02020603050405020304" pitchFamily="18" charset="0"/>
                <a:cs typeface="Arial" panose="020B0604020202020204" pitchFamily="34" charset="0"/>
              </a:rPr>
              <a:t>«Нижегородский экономико-технологический колледж»</a:t>
            </a:r>
            <a:br>
              <a:rPr lang="ru-RU" dirty="0">
                <a:effectLst/>
                <a:latin typeface="Arial" panose="020B0604020202020204" pitchFamily="34" charset="0"/>
                <a:ea typeface="Times New Roman" panose="02020603050405020304" pitchFamily="18" charset="0"/>
                <a:cs typeface="Arial" panose="020B0604020202020204" pitchFamily="34" charset="0"/>
              </a:rPr>
            </a:br>
            <a:br>
              <a:rPr lang="ru-RU" b="1" dirty="0">
                <a:effectLst/>
                <a:latin typeface="Arial" panose="020B0604020202020204" pitchFamily="34" charset="0"/>
                <a:ea typeface="Times New Roman" panose="02020603050405020304" pitchFamily="18" charset="0"/>
                <a:cs typeface="Arial" panose="020B0604020202020204" pitchFamily="34" charset="0"/>
              </a:rPr>
            </a:br>
            <a:endParaRPr lang="ru-RU" dirty="0"/>
          </a:p>
        </p:txBody>
      </p:sp>
    </p:spTree>
    <p:extLst>
      <p:ext uri="{BB962C8B-B14F-4D97-AF65-F5344CB8AC3E}">
        <p14:creationId xmlns:p14="http://schemas.microsoft.com/office/powerpoint/2010/main" val="56659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33057" y="2873602"/>
            <a:ext cx="11325885" cy="1110795"/>
          </a:xfrm>
        </p:spPr>
        <p:txBody>
          <a:bodyPr>
            <a:noAutofit/>
          </a:bodyPr>
          <a:lstStyle/>
          <a:p>
            <a:pPr algn="ctr">
              <a:spcBef>
                <a:spcPts val="1800"/>
              </a:spcBef>
              <a:spcAft>
                <a:spcPts val="0"/>
              </a:spcAft>
            </a:pPr>
            <a:r>
              <a:rPr lang="ru-RU" sz="4800" dirty="0">
                <a:latin typeface="Arial" panose="020B0604020202020204" pitchFamily="34" charset="0"/>
                <a:cs typeface="Arial" panose="020B0604020202020204" pitchFamily="34" charset="0"/>
              </a:rPr>
              <a:t>Спасибо за внимание!</a:t>
            </a:r>
          </a:p>
        </p:txBody>
      </p:sp>
      <p:sp>
        <p:nvSpPr>
          <p:cNvPr id="4" name="TextBox 3"/>
          <p:cNvSpPr txBox="1"/>
          <p:nvPr/>
        </p:nvSpPr>
        <p:spPr>
          <a:xfrm>
            <a:off x="2214564" y="43069"/>
            <a:ext cx="7515224" cy="923330"/>
          </a:xfrm>
          <a:prstGeom prst="rect">
            <a:avLst/>
          </a:prstGeom>
          <a:noFill/>
        </p:spPr>
        <p:txBody>
          <a:bodyPr wrap="square" rtlCol="0">
            <a:spAutoFit/>
          </a:bodyPr>
          <a:lstStyle/>
          <a:p>
            <a:pPr algn="ctr"/>
            <a:br>
              <a:rPr lang="ru-RU" dirty="0">
                <a:effectLst/>
                <a:latin typeface="Arial" panose="020B0604020202020204" pitchFamily="34" charset="0"/>
                <a:ea typeface="Times New Roman" panose="02020603050405020304" pitchFamily="18" charset="0"/>
                <a:cs typeface="Arial" panose="020B0604020202020204" pitchFamily="34" charset="0"/>
              </a:rPr>
            </a:br>
            <a:br>
              <a:rPr lang="ru-RU" b="1" dirty="0">
                <a:effectLst/>
                <a:latin typeface="Arial" panose="020B0604020202020204" pitchFamily="34" charset="0"/>
                <a:ea typeface="Times New Roman" panose="02020603050405020304" pitchFamily="18" charset="0"/>
                <a:cs typeface="Arial" panose="020B0604020202020204" pitchFamily="34" charset="0"/>
              </a:rPr>
            </a:br>
            <a:endParaRPr lang="ru-RU" dirty="0"/>
          </a:p>
        </p:txBody>
      </p:sp>
    </p:spTree>
    <p:extLst>
      <p:ext uri="{BB962C8B-B14F-4D97-AF65-F5344CB8AC3E}">
        <p14:creationId xmlns:p14="http://schemas.microsoft.com/office/powerpoint/2010/main" val="4188521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88056" y="0"/>
            <a:ext cx="6708617" cy="1325563"/>
          </a:xfrm>
        </p:spPr>
        <p:txBody>
          <a:bodyPr>
            <a:normAutofit/>
          </a:bodyPr>
          <a:lstStyle/>
          <a:p>
            <a:pPr algn="ctr"/>
            <a:r>
              <a:rPr lang="ru-RU" sz="3200" b="1" dirty="0">
                <a:latin typeface="Arial" panose="020B0604020202020204" pitchFamily="34" charset="0"/>
                <a:cs typeface="Arial" panose="020B0604020202020204" pitchFamily="34" charset="0"/>
              </a:rPr>
              <a:t>Введение</a:t>
            </a:r>
          </a:p>
        </p:txBody>
      </p:sp>
      <p:sp>
        <p:nvSpPr>
          <p:cNvPr id="3" name="Объект 2"/>
          <p:cNvSpPr>
            <a:spLocks noGrp="1"/>
          </p:cNvSpPr>
          <p:nvPr>
            <p:ph idx="1"/>
          </p:nvPr>
        </p:nvSpPr>
        <p:spPr>
          <a:xfrm>
            <a:off x="1201737" y="1095913"/>
            <a:ext cx="9788525" cy="4808907"/>
          </a:xfrm>
        </p:spPr>
        <p:txBody>
          <a:bodyPr>
            <a:noAutofit/>
          </a:bodyPr>
          <a:lstStyle/>
          <a:p>
            <a:pPr marL="0" indent="450000" algn="just">
              <a:lnSpc>
                <a:spcPct val="120000"/>
              </a:lnSpc>
              <a:buNone/>
            </a:pPr>
            <a:r>
              <a:rPr lang="ru-RU" sz="1400" dirty="0">
                <a:effectLst/>
                <a:ea typeface="Times New Roman" panose="02020603050405020304" pitchFamily="18" charset="0"/>
              </a:rPr>
              <a:t>Основной целью данной работы является разработка специализированной конфигурации для автоматизации учета продукции цеха литья пластика на предприятии АО «АПЗ». Реализация этой цели потребовала решения целого комплекса взаимосвязанных задач, каждая из которых вносит свой вклад в создание эффективной информационной системы. Задачи были поставлены следующие:</a:t>
            </a:r>
          </a:p>
          <a:p>
            <a:pPr indent="0" algn="just">
              <a:lnSpc>
                <a:spcPct val="120000"/>
              </a:lnSpc>
              <a:spcAft>
                <a:spcPts val="0"/>
              </a:spcAft>
              <a:buNone/>
            </a:pPr>
            <a:r>
              <a:rPr lang="ru-RU" sz="1400" dirty="0">
                <a:effectLst/>
                <a:ea typeface="Times New Roman" panose="02020603050405020304" pitchFamily="18" charset="0"/>
                <a:sym typeface="Symbol" panose="05050102010706020507" pitchFamily="18" charset="2"/>
              </a:rPr>
              <a:t></a:t>
            </a:r>
            <a:r>
              <a:rPr lang="ru-RU" sz="1400" dirty="0">
                <a:effectLst/>
                <a:ea typeface="Times New Roman" panose="02020603050405020304" pitchFamily="18" charset="0"/>
              </a:rPr>
              <a:t> провести исследование и анализ предметной области и организационной структуры предприятия;</a:t>
            </a:r>
          </a:p>
          <a:p>
            <a:pPr indent="0" algn="just">
              <a:lnSpc>
                <a:spcPct val="120000"/>
              </a:lnSpc>
              <a:spcAft>
                <a:spcPts val="0"/>
              </a:spcAft>
              <a:buNone/>
            </a:pPr>
            <a:r>
              <a:rPr lang="ru-RU" sz="1400" dirty="0">
                <a:effectLst/>
                <a:ea typeface="Times New Roman" panose="02020603050405020304" pitchFamily="18" charset="0"/>
                <a:sym typeface="Symbol" panose="05050102010706020507" pitchFamily="18" charset="2"/>
              </a:rPr>
              <a:t></a:t>
            </a:r>
            <a:r>
              <a:rPr lang="ru-RU" sz="1400" dirty="0">
                <a:effectLst/>
                <a:ea typeface="Times New Roman" panose="02020603050405020304" pitchFamily="18" charset="0"/>
              </a:rPr>
              <a:t> выбрать средства проектирования и разработки конфигурации;</a:t>
            </a:r>
          </a:p>
          <a:p>
            <a:pPr indent="0" algn="just">
              <a:lnSpc>
                <a:spcPct val="120000"/>
              </a:lnSpc>
              <a:spcAft>
                <a:spcPts val="0"/>
              </a:spcAft>
              <a:buNone/>
            </a:pPr>
            <a:r>
              <a:rPr lang="ru-RU" sz="1400" dirty="0">
                <a:effectLst/>
                <a:ea typeface="Times New Roman" panose="02020603050405020304" pitchFamily="18" charset="0"/>
                <a:sym typeface="Symbol" panose="05050102010706020507" pitchFamily="18" charset="2"/>
              </a:rPr>
              <a:t></a:t>
            </a:r>
            <a:r>
              <a:rPr lang="ru-RU" sz="1400" dirty="0">
                <a:effectLst/>
                <a:ea typeface="Times New Roman" panose="02020603050405020304" pitchFamily="18" charset="0"/>
              </a:rPr>
              <a:t> определить целевой сегмент потребителей конфигурации;</a:t>
            </a:r>
          </a:p>
          <a:p>
            <a:pPr indent="0" algn="just">
              <a:lnSpc>
                <a:spcPct val="120000"/>
              </a:lnSpc>
              <a:spcAft>
                <a:spcPts val="0"/>
              </a:spcAft>
              <a:buNone/>
            </a:pPr>
            <a:r>
              <a:rPr lang="ru-RU" sz="1400" dirty="0">
                <a:effectLst/>
                <a:ea typeface="Times New Roman" panose="02020603050405020304" pitchFamily="18" charset="0"/>
                <a:sym typeface="Symbol" panose="05050102010706020507" pitchFamily="18" charset="2"/>
              </a:rPr>
              <a:t></a:t>
            </a:r>
            <a:r>
              <a:rPr lang="ru-RU" sz="1400" dirty="0">
                <a:effectLst/>
                <a:ea typeface="Times New Roman" panose="02020603050405020304" pitchFamily="18" charset="0"/>
              </a:rPr>
              <a:t> выбрать способы обеспечения доступности конфигурации;</a:t>
            </a:r>
          </a:p>
          <a:p>
            <a:pPr indent="0" algn="just">
              <a:lnSpc>
                <a:spcPct val="120000"/>
              </a:lnSpc>
              <a:spcAft>
                <a:spcPts val="0"/>
              </a:spcAft>
              <a:buNone/>
            </a:pPr>
            <a:r>
              <a:rPr lang="ru-RU" sz="1400" dirty="0">
                <a:effectLst/>
                <a:ea typeface="Times New Roman" panose="02020603050405020304" pitchFamily="18" charset="0"/>
                <a:sym typeface="Symbol" panose="05050102010706020507" pitchFamily="18" charset="2"/>
              </a:rPr>
              <a:t></a:t>
            </a:r>
            <a:r>
              <a:rPr lang="ru-RU" sz="1400" dirty="0">
                <a:effectLst/>
                <a:ea typeface="Times New Roman" panose="02020603050405020304" pitchFamily="18" charset="0"/>
              </a:rPr>
              <a:t> описать структуру организации защиты данных;</a:t>
            </a:r>
          </a:p>
          <a:p>
            <a:pPr indent="0" algn="just">
              <a:lnSpc>
                <a:spcPct val="120000"/>
              </a:lnSpc>
              <a:spcAft>
                <a:spcPts val="0"/>
              </a:spcAft>
              <a:buNone/>
            </a:pPr>
            <a:r>
              <a:rPr lang="ru-RU" sz="1400" dirty="0">
                <a:effectLst/>
                <a:ea typeface="Times New Roman" panose="02020603050405020304" pitchFamily="18" charset="0"/>
                <a:sym typeface="Symbol" panose="05050102010706020507" pitchFamily="18" charset="2"/>
              </a:rPr>
              <a:t></a:t>
            </a:r>
            <a:r>
              <a:rPr lang="ru-RU" sz="1400" dirty="0">
                <a:effectLst/>
                <a:ea typeface="Times New Roman" panose="02020603050405020304" pitchFamily="18" charset="0"/>
              </a:rPr>
              <a:t> произвести проектирование информационной системы;</a:t>
            </a:r>
          </a:p>
          <a:p>
            <a:pPr indent="0" algn="just">
              <a:lnSpc>
                <a:spcPct val="120000"/>
              </a:lnSpc>
              <a:spcAft>
                <a:spcPts val="0"/>
              </a:spcAft>
              <a:buNone/>
            </a:pPr>
            <a:r>
              <a:rPr lang="ru-RU" sz="1400" dirty="0">
                <a:effectLst/>
                <a:ea typeface="Times New Roman" panose="02020603050405020304" pitchFamily="18" charset="0"/>
                <a:sym typeface="Symbol" panose="05050102010706020507" pitchFamily="18" charset="2"/>
              </a:rPr>
              <a:t></a:t>
            </a:r>
            <a:r>
              <a:rPr lang="ru-RU" sz="1400" dirty="0">
                <a:effectLst/>
                <a:ea typeface="Times New Roman" panose="02020603050405020304" pitchFamily="18" charset="0"/>
              </a:rPr>
              <a:t> разработать и оптимизировать основной функционал конфигурации;</a:t>
            </a:r>
          </a:p>
          <a:p>
            <a:pPr indent="0" algn="just">
              <a:lnSpc>
                <a:spcPct val="120000"/>
              </a:lnSpc>
              <a:spcAft>
                <a:spcPts val="0"/>
              </a:spcAft>
              <a:buNone/>
            </a:pPr>
            <a:r>
              <a:rPr lang="ru-RU" sz="1400" dirty="0">
                <a:effectLst/>
                <a:ea typeface="Times New Roman" panose="02020603050405020304" pitchFamily="18" charset="0"/>
                <a:sym typeface="Symbol" panose="05050102010706020507" pitchFamily="18" charset="2"/>
              </a:rPr>
              <a:t></a:t>
            </a:r>
            <a:r>
              <a:rPr lang="ru-RU" sz="1400" dirty="0">
                <a:effectLst/>
                <a:ea typeface="Times New Roman" panose="02020603050405020304" pitchFamily="18" charset="0"/>
              </a:rPr>
              <a:t> провести тестирование конфигурации;</a:t>
            </a:r>
          </a:p>
          <a:p>
            <a:pPr indent="0" algn="just">
              <a:lnSpc>
                <a:spcPct val="120000"/>
              </a:lnSpc>
              <a:spcAft>
                <a:spcPts val="0"/>
              </a:spcAft>
              <a:buNone/>
            </a:pPr>
            <a:r>
              <a:rPr lang="ru-RU" sz="1400" dirty="0">
                <a:effectLst/>
                <a:ea typeface="Times New Roman" panose="02020603050405020304" pitchFamily="18" charset="0"/>
                <a:sym typeface="Symbol" panose="05050102010706020507" pitchFamily="18" charset="2"/>
              </a:rPr>
              <a:t></a:t>
            </a:r>
            <a:r>
              <a:rPr lang="ru-RU" sz="1400" dirty="0">
                <a:effectLst/>
                <a:ea typeface="Times New Roman" panose="02020603050405020304" pitchFamily="18" charset="0"/>
              </a:rPr>
              <a:t> составить руководство пользователя.</a:t>
            </a:r>
          </a:p>
          <a:p>
            <a:pPr marL="0" indent="450000" algn="just">
              <a:lnSpc>
                <a:spcPct val="120000"/>
              </a:lnSpc>
              <a:buNone/>
            </a:pPr>
            <a:r>
              <a:rPr lang="ru-RU" sz="1400" dirty="0">
                <a:cs typeface="Arial" panose="020B0604020202020204" pitchFamily="34" charset="0"/>
              </a:rPr>
              <a:t>Объектом исследования является ИС цеха литья пластика для АО «АПЗ»</a:t>
            </a:r>
          </a:p>
          <a:p>
            <a:pPr marL="0" indent="450000" algn="just">
              <a:lnSpc>
                <a:spcPct val="120000"/>
              </a:lnSpc>
              <a:buNone/>
            </a:pPr>
            <a:r>
              <a:rPr lang="ru-RU" sz="1400" dirty="0">
                <a:cs typeface="Arial" panose="020B0604020202020204" pitchFamily="34" charset="0"/>
              </a:rPr>
              <a:t>Предметом исследования является процесс проектирования и разработки ИС цеха литья пластика</a:t>
            </a:r>
          </a:p>
        </p:txBody>
      </p:sp>
    </p:spTree>
    <p:extLst>
      <p:ext uri="{BB962C8B-B14F-4D97-AF65-F5344CB8AC3E}">
        <p14:creationId xmlns:p14="http://schemas.microsoft.com/office/powerpoint/2010/main" val="266129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65274" y="0"/>
            <a:ext cx="7492403" cy="1277066"/>
          </a:xfrm>
        </p:spPr>
        <p:txBody>
          <a:bodyPr>
            <a:noAutofit/>
          </a:bodyPr>
          <a:lstStyle/>
          <a:p>
            <a:pPr algn="ctr"/>
            <a:r>
              <a:rPr lang="ru-RU" b="1" dirty="0">
                <a:latin typeface="Arial" panose="020B0604020202020204" pitchFamily="34" charset="0"/>
                <a:cs typeface="Arial" panose="020B0604020202020204" pitchFamily="34" charset="0"/>
              </a:rPr>
              <a:t>Проектирование ИС цеха литья пластика</a:t>
            </a:r>
          </a:p>
        </p:txBody>
      </p:sp>
      <p:sp>
        <p:nvSpPr>
          <p:cNvPr id="4" name="Текст 3"/>
          <p:cNvSpPr>
            <a:spLocks noGrp="1"/>
          </p:cNvSpPr>
          <p:nvPr>
            <p:ph type="body" sz="half" idx="2"/>
          </p:nvPr>
        </p:nvSpPr>
        <p:spPr>
          <a:xfrm>
            <a:off x="1039110" y="1321680"/>
            <a:ext cx="8153306" cy="4599161"/>
          </a:xfrm>
        </p:spPr>
        <p:txBody>
          <a:bodyPr>
            <a:normAutofit/>
          </a:bodyPr>
          <a:lstStyle/>
          <a:p>
            <a:pPr indent="450000" algn="just"/>
            <a:r>
              <a:rPr lang="ru-RU" sz="1800" dirty="0">
                <a:cs typeface="Arial" panose="020B0604020202020204" pitchFamily="34" charset="0"/>
              </a:rPr>
              <a:t>Организация, на материалах которой была разработана конфигурация, </a:t>
            </a:r>
            <a:r>
              <a:rPr lang="ru-RU" sz="1800" kern="0" dirty="0">
                <a:effectLst/>
                <a:ea typeface="Times New Roman" panose="02020603050405020304" pitchFamily="18" charset="0"/>
              </a:rPr>
              <a:t>представляет собой промышленное предприятие, ориентированное на разработку, производство и поставку высокотехнологичных приборов и систем для авиационной, космической и гражданской отраслей. Предприятие входит в концерн «Алмаз-</a:t>
            </a:r>
            <a:r>
              <a:rPr lang="ru-RU" sz="1800" kern="0" dirty="0" err="1">
                <a:effectLst/>
                <a:ea typeface="Times New Roman" panose="02020603050405020304" pitchFamily="18" charset="0"/>
              </a:rPr>
              <a:t>антей</a:t>
            </a:r>
            <a:r>
              <a:rPr lang="ru-RU" sz="1800" kern="0" dirty="0">
                <a:effectLst/>
                <a:ea typeface="Times New Roman" panose="02020603050405020304" pitchFamily="18" charset="0"/>
              </a:rPr>
              <a:t>». </a:t>
            </a:r>
          </a:p>
          <a:p>
            <a:pPr indent="450000" algn="just"/>
            <a:r>
              <a:rPr lang="ru-RU" sz="1800" kern="0" dirty="0">
                <a:cs typeface="Arial" panose="020B0604020202020204" pitchFamily="34" charset="0"/>
              </a:rPr>
              <a:t>АО «АПЗ» выпускает:</a:t>
            </a:r>
            <a:endParaRPr lang="ru-RU" sz="1800" dirty="0">
              <a:cs typeface="Arial" panose="020B0604020202020204" pitchFamily="34" charset="0"/>
            </a:endParaRPr>
          </a:p>
          <a:p>
            <a:pPr marL="342900" indent="-432000" algn="just">
              <a:buFont typeface="Arial" panose="020B0604020202020204" pitchFamily="34" charset="0"/>
              <a:buChar char="•"/>
            </a:pPr>
            <a:r>
              <a:rPr lang="ru-RU" sz="1800" kern="0" dirty="0">
                <a:effectLst/>
                <a:ea typeface="Times New Roman" panose="02020603050405020304" pitchFamily="18" charset="0"/>
              </a:rPr>
              <a:t>гироскопических приборов</a:t>
            </a:r>
            <a:r>
              <a:rPr lang="ru-RU" sz="1800" dirty="0">
                <a:cs typeface="Arial" panose="020B0604020202020204" pitchFamily="34" charset="0"/>
              </a:rPr>
              <a:t>;</a:t>
            </a:r>
          </a:p>
          <a:p>
            <a:pPr marL="342900" indent="-432000" algn="just">
              <a:buFont typeface="Arial" panose="020B0604020202020204" pitchFamily="34" charset="0"/>
              <a:buChar char="•"/>
            </a:pPr>
            <a:r>
              <a:rPr lang="ru-RU" sz="1800" kern="0" dirty="0">
                <a:effectLst/>
                <a:ea typeface="Times New Roman" panose="02020603050405020304" pitchFamily="18" charset="0"/>
              </a:rPr>
              <a:t>рулевых приводов</a:t>
            </a:r>
            <a:r>
              <a:rPr lang="ru-RU" sz="1800" dirty="0">
                <a:cs typeface="Arial" panose="020B0604020202020204" pitchFamily="34" charset="0"/>
              </a:rPr>
              <a:t>;</a:t>
            </a:r>
          </a:p>
          <a:p>
            <a:pPr marL="342900" indent="-432000" algn="just">
              <a:buFont typeface="Arial" panose="020B0604020202020204" pitchFamily="34" charset="0"/>
              <a:buChar char="•"/>
            </a:pPr>
            <a:r>
              <a:rPr lang="ru-RU" sz="1800" kern="0" dirty="0">
                <a:effectLst/>
                <a:ea typeface="Times New Roman" panose="02020603050405020304" pitchFamily="18" charset="0"/>
              </a:rPr>
              <a:t>контрольно-поверочных установок</a:t>
            </a:r>
            <a:r>
              <a:rPr lang="ru-RU" sz="1800" dirty="0">
                <a:cs typeface="Arial" panose="020B0604020202020204" pitchFamily="34" charset="0"/>
              </a:rPr>
              <a:t>.</a:t>
            </a:r>
          </a:p>
          <a:p>
            <a:pPr marL="342900" indent="-432000" algn="just">
              <a:buFont typeface="Arial" panose="020B0604020202020204" pitchFamily="34" charset="0"/>
              <a:buChar char="•"/>
            </a:pPr>
            <a:r>
              <a:rPr lang="ru-RU" sz="1800" kern="0" dirty="0" err="1">
                <a:effectLst/>
                <a:ea typeface="Times New Roman" panose="02020603050405020304" pitchFamily="18" charset="0"/>
              </a:rPr>
              <a:t>расходомерную</a:t>
            </a:r>
            <a:r>
              <a:rPr lang="ru-RU" sz="1800" kern="0" dirty="0">
                <a:effectLst/>
                <a:ea typeface="Times New Roman" panose="02020603050405020304" pitchFamily="18" charset="0"/>
              </a:rPr>
              <a:t> и медицинскую технику</a:t>
            </a:r>
            <a:endParaRPr lang="ru-RU" sz="1800" dirty="0">
              <a:cs typeface="Arial" panose="020B0604020202020204" pitchFamily="34" charset="0"/>
            </a:endParaRPr>
          </a:p>
          <a:p>
            <a:pPr indent="450000" algn="just"/>
            <a:endParaRPr lang="ru-RU" sz="2000" dirty="0">
              <a:latin typeface="Arial" panose="020B0604020202020204" pitchFamily="34" charset="0"/>
              <a:cs typeface="Arial" panose="020B0604020202020204" pitchFamily="34" charset="0"/>
            </a:endParaRPr>
          </a:p>
        </p:txBody>
      </p:sp>
      <p:sp>
        <p:nvSpPr>
          <p:cNvPr id="5" name="TextBox 4"/>
          <p:cNvSpPr txBox="1"/>
          <p:nvPr/>
        </p:nvSpPr>
        <p:spPr>
          <a:xfrm>
            <a:off x="7884228" y="6092455"/>
            <a:ext cx="1984049" cy="307777"/>
          </a:xfrm>
          <a:prstGeom prst="rect">
            <a:avLst/>
          </a:prstGeom>
          <a:noFill/>
        </p:spPr>
        <p:txBody>
          <a:bodyPr wrap="square" rtlCol="0">
            <a:spAutoFit/>
          </a:bodyPr>
          <a:lstStyle/>
          <a:p>
            <a:pPr algn="ctr"/>
            <a:r>
              <a:rPr lang="ru-RU" sz="1400" dirty="0"/>
              <a:t>Фотография АО «АПЗ»</a:t>
            </a:r>
          </a:p>
        </p:txBody>
      </p:sp>
      <p:pic>
        <p:nvPicPr>
          <p:cNvPr id="1026" name="Picture 2" descr="Годовой отчёт АО «АПЗ»">
            <a:extLst>
              <a:ext uri="{FF2B5EF4-FFF2-40B4-BE49-F238E27FC236}">
                <a16:creationId xmlns:a16="http://schemas.microsoft.com/office/drawing/2014/main" id="{8499C507-B561-4680-A603-8010ABA27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3518" y="2407403"/>
            <a:ext cx="5518064" cy="3685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49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Текст 3"/>
          <p:cNvSpPr txBox="1">
            <a:spLocks/>
          </p:cNvSpPr>
          <p:nvPr/>
        </p:nvSpPr>
        <p:spPr>
          <a:xfrm>
            <a:off x="1714969" y="1333613"/>
            <a:ext cx="7793011" cy="212481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indent="450000" algn="just"/>
            <a:r>
              <a:rPr lang="ru-RU" sz="2000" dirty="0">
                <a:latin typeface="Arial" panose="020B0604020202020204" pitchFamily="34" charset="0"/>
                <a:cs typeface="Arial" panose="020B0604020202020204" pitchFamily="34" charset="0"/>
              </a:rPr>
              <a:t>Для проектирования и разработки конфигурации использовались следующие приложения:</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Microsoft Visio</a:t>
            </a:r>
            <a:r>
              <a:rPr lang="ru-RU" sz="2000" dirty="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Microsoft</a:t>
            </a:r>
            <a:r>
              <a:rPr lang="ru-RU"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SQL Server</a:t>
            </a:r>
            <a:r>
              <a:rPr lang="ru-RU" sz="2000" dirty="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ru-RU" sz="2000" dirty="0">
                <a:latin typeface="Arial" panose="020B0604020202020204" pitchFamily="34" charset="0"/>
                <a:cs typeface="Arial" panose="020B0604020202020204" pitchFamily="34" charset="0"/>
              </a:rPr>
              <a:t>1С:Предприятие 8.3.</a:t>
            </a:r>
          </a:p>
          <a:p>
            <a:pPr marL="342900" indent="-342900" algn="just">
              <a:buFont typeface="Arial" panose="020B0604020202020204" pitchFamily="34" charset="0"/>
              <a:buChar char="•"/>
            </a:pPr>
            <a:endParaRPr lang="ru-RU" sz="2000" dirty="0">
              <a:latin typeface="Arial" panose="020B0604020202020204" pitchFamily="34" charset="0"/>
              <a:cs typeface="Arial" panose="020B0604020202020204" pitchFamily="34" charset="0"/>
            </a:endParaRPr>
          </a:p>
        </p:txBody>
      </p:sp>
      <p:sp>
        <p:nvSpPr>
          <p:cNvPr id="10" name="Заголовок 1"/>
          <p:cNvSpPr txBox="1">
            <a:spLocks/>
          </p:cNvSpPr>
          <p:nvPr/>
        </p:nvSpPr>
        <p:spPr>
          <a:xfrm>
            <a:off x="1865274" y="0"/>
            <a:ext cx="8193126" cy="127706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ru-RU" b="1" dirty="0">
                <a:latin typeface="Arial" panose="020B0604020202020204" pitchFamily="34" charset="0"/>
                <a:cs typeface="Arial" panose="020B0604020202020204" pitchFamily="34" charset="0"/>
              </a:rPr>
              <a:t>Описание приложений для реализации информационной системы</a:t>
            </a:r>
          </a:p>
        </p:txBody>
      </p:sp>
      <p:pic>
        <p:nvPicPr>
          <p:cNvPr id="12" name="Рисунок 11"/>
          <p:cNvPicPr>
            <a:picLocks noChangeAspect="1"/>
          </p:cNvPicPr>
          <p:nvPr/>
        </p:nvPicPr>
        <p:blipFill>
          <a:blip r:embed="rId2"/>
          <a:stretch>
            <a:fillRect/>
          </a:stretch>
        </p:blipFill>
        <p:spPr>
          <a:xfrm>
            <a:off x="3236211" y="3616933"/>
            <a:ext cx="5364945" cy="1329043"/>
          </a:xfrm>
          <a:prstGeom prst="rect">
            <a:avLst/>
          </a:prstGeom>
        </p:spPr>
      </p:pic>
      <p:pic>
        <p:nvPicPr>
          <p:cNvPr id="13" name="Рисунок 12"/>
          <p:cNvPicPr>
            <a:picLocks noChangeAspect="1"/>
          </p:cNvPicPr>
          <p:nvPr/>
        </p:nvPicPr>
        <p:blipFill>
          <a:blip r:embed="rId3"/>
          <a:stretch>
            <a:fillRect/>
          </a:stretch>
        </p:blipFill>
        <p:spPr>
          <a:xfrm>
            <a:off x="142223" y="3236203"/>
            <a:ext cx="2944623" cy="2213040"/>
          </a:xfrm>
          <a:prstGeom prst="rect">
            <a:avLst/>
          </a:prstGeom>
        </p:spPr>
      </p:pic>
      <p:sp>
        <p:nvSpPr>
          <p:cNvPr id="14" name="TextBox 13"/>
          <p:cNvSpPr txBox="1"/>
          <p:nvPr/>
        </p:nvSpPr>
        <p:spPr>
          <a:xfrm>
            <a:off x="745400" y="5295354"/>
            <a:ext cx="1738267" cy="307777"/>
          </a:xfrm>
          <a:prstGeom prst="rect">
            <a:avLst/>
          </a:prstGeom>
          <a:noFill/>
        </p:spPr>
        <p:txBody>
          <a:bodyPr wrap="square" rtlCol="0">
            <a:spAutoFit/>
          </a:bodyPr>
          <a:lstStyle/>
          <a:p>
            <a:pPr algn="ctr"/>
            <a:r>
              <a:rPr lang="ru-RU" sz="1400" dirty="0"/>
              <a:t>Логотип </a:t>
            </a:r>
            <a:r>
              <a:rPr lang="en-US" sz="1400" dirty="0"/>
              <a:t>Visio</a:t>
            </a:r>
            <a:endParaRPr lang="ru-RU" sz="1400" dirty="0"/>
          </a:p>
        </p:txBody>
      </p:sp>
      <p:sp>
        <p:nvSpPr>
          <p:cNvPr id="15" name="TextBox 14"/>
          <p:cNvSpPr txBox="1"/>
          <p:nvPr/>
        </p:nvSpPr>
        <p:spPr>
          <a:xfrm>
            <a:off x="5092703" y="5295353"/>
            <a:ext cx="1978053" cy="307777"/>
          </a:xfrm>
          <a:prstGeom prst="rect">
            <a:avLst/>
          </a:prstGeom>
          <a:noFill/>
        </p:spPr>
        <p:txBody>
          <a:bodyPr wrap="square" rtlCol="0">
            <a:spAutoFit/>
          </a:bodyPr>
          <a:lstStyle/>
          <a:p>
            <a:pPr algn="ctr"/>
            <a:r>
              <a:rPr lang="ru-RU" sz="1400" dirty="0"/>
              <a:t>Логотип </a:t>
            </a:r>
            <a:r>
              <a:rPr lang="en-US" sz="1400" dirty="0"/>
              <a:t>SQL Server</a:t>
            </a:r>
            <a:endParaRPr lang="ru-RU" sz="1400" dirty="0"/>
          </a:p>
        </p:txBody>
      </p:sp>
      <p:sp>
        <p:nvSpPr>
          <p:cNvPr id="16" name="TextBox 15"/>
          <p:cNvSpPr txBox="1"/>
          <p:nvPr/>
        </p:nvSpPr>
        <p:spPr>
          <a:xfrm>
            <a:off x="9204333" y="5332005"/>
            <a:ext cx="2121552" cy="307777"/>
          </a:xfrm>
          <a:prstGeom prst="rect">
            <a:avLst/>
          </a:prstGeom>
          <a:noFill/>
        </p:spPr>
        <p:txBody>
          <a:bodyPr wrap="square" rtlCol="0">
            <a:spAutoFit/>
          </a:bodyPr>
          <a:lstStyle/>
          <a:p>
            <a:pPr algn="ctr"/>
            <a:r>
              <a:rPr lang="ru-RU" sz="1400" dirty="0"/>
              <a:t>Логотип 1С:Предприятие</a:t>
            </a:r>
          </a:p>
        </p:txBody>
      </p:sp>
      <p:pic>
        <p:nvPicPr>
          <p:cNvPr id="2056" name="Picture 8">
            <a:extLst>
              <a:ext uri="{FF2B5EF4-FFF2-40B4-BE49-F238E27FC236}">
                <a16:creationId xmlns:a16="http://schemas.microsoft.com/office/drawing/2014/main" id="{04CEF256-1DEF-4EC1-8ADC-7CDD5B75BD8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05156" y="3566693"/>
            <a:ext cx="2426007" cy="118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54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41626" y="61377"/>
            <a:ext cx="8356347" cy="846919"/>
          </a:xfrm>
        </p:spPr>
        <p:txBody>
          <a:bodyPr>
            <a:normAutofit/>
          </a:bodyPr>
          <a:lstStyle/>
          <a:p>
            <a:pPr algn="ctr"/>
            <a:r>
              <a:rPr lang="ru-RU" b="1" dirty="0">
                <a:latin typeface="Arial" panose="020B0604020202020204" pitchFamily="34" charset="0"/>
                <a:cs typeface="Arial" panose="020B0604020202020204" pitchFamily="34" charset="0"/>
              </a:rPr>
              <a:t>Разработка ИС цеха литья пластика</a:t>
            </a:r>
            <a:endParaRPr lang="ru-RU" sz="3200" b="1" dirty="0">
              <a:latin typeface="Arial" panose="020B0604020202020204" pitchFamily="34" charset="0"/>
              <a:cs typeface="Arial" panose="020B0604020202020204" pitchFamily="34" charset="0"/>
            </a:endParaRPr>
          </a:p>
        </p:txBody>
      </p:sp>
      <p:sp>
        <p:nvSpPr>
          <p:cNvPr id="4" name="Текст 3"/>
          <p:cNvSpPr>
            <a:spLocks noGrp="1"/>
          </p:cNvSpPr>
          <p:nvPr>
            <p:ph type="body" sz="half" idx="2"/>
          </p:nvPr>
        </p:nvSpPr>
        <p:spPr>
          <a:xfrm>
            <a:off x="394313" y="1195359"/>
            <a:ext cx="5874945" cy="4777944"/>
          </a:xfrm>
        </p:spPr>
        <p:txBody>
          <a:bodyPr>
            <a:normAutofit/>
          </a:bodyPr>
          <a:lstStyle/>
          <a:p>
            <a:pPr indent="450000" algn="just"/>
            <a:r>
              <a:rPr lang="ru-RU" sz="1800" dirty="0">
                <a:latin typeface="Arial" panose="020B0604020202020204" pitchFamily="34" charset="0"/>
                <a:cs typeface="Arial" panose="020B0604020202020204" pitchFamily="34" charset="0"/>
              </a:rPr>
              <a:t>Перед разработкой конфигурации, было составлено ТЗ, содержащее в себе требования к данным, распределение ролей, описание функционала с помощью </a:t>
            </a:r>
            <a:r>
              <a:rPr lang="en-US" sz="1800" dirty="0">
                <a:latin typeface="Arial" panose="020B0604020202020204" pitchFamily="34" charset="0"/>
                <a:cs typeface="Arial" panose="020B0604020202020204" pitchFamily="34" charset="0"/>
              </a:rPr>
              <a:t>Use-Case </a:t>
            </a:r>
            <a:r>
              <a:rPr lang="ru-RU" sz="1800" dirty="0">
                <a:latin typeface="Arial" panose="020B0604020202020204" pitchFamily="34" charset="0"/>
                <a:cs typeface="Arial" panose="020B0604020202020204" pitchFamily="34" charset="0"/>
              </a:rPr>
              <a:t>диаграммы, взаимосвязи объектов конфигурации, а также  функционал для пользователей и способы обеспечения доступности конфигурации для них же.</a:t>
            </a:r>
            <a:endParaRPr lang="en-US" sz="1800" dirty="0">
              <a:latin typeface="Arial" panose="020B0604020202020204" pitchFamily="34" charset="0"/>
              <a:cs typeface="Arial" panose="020B0604020202020204" pitchFamily="34" charset="0"/>
            </a:endParaRPr>
          </a:p>
        </p:txBody>
      </p:sp>
      <p:pic>
        <p:nvPicPr>
          <p:cNvPr id="12" name="Рисунок 11">
            <a:extLst>
              <a:ext uri="{FF2B5EF4-FFF2-40B4-BE49-F238E27FC236}">
                <a16:creationId xmlns:a16="http://schemas.microsoft.com/office/drawing/2014/main" id="{E70ABFA1-75FE-44CD-9CBF-05178FA094F6}"/>
              </a:ext>
            </a:extLst>
          </p:cNvPr>
          <p:cNvPicPr/>
          <p:nvPr/>
        </p:nvPicPr>
        <p:blipFill>
          <a:blip r:embed="rId2"/>
          <a:stretch>
            <a:fillRect/>
          </a:stretch>
        </p:blipFill>
        <p:spPr>
          <a:xfrm>
            <a:off x="6612434" y="1195359"/>
            <a:ext cx="5391785" cy="42640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Текст 3">
            <a:extLst>
              <a:ext uri="{FF2B5EF4-FFF2-40B4-BE49-F238E27FC236}">
                <a16:creationId xmlns:a16="http://schemas.microsoft.com/office/drawing/2014/main" id="{69B579D8-5B5E-4BAD-8535-9991E513EAE3}"/>
              </a:ext>
            </a:extLst>
          </p:cNvPr>
          <p:cNvSpPr txBox="1">
            <a:spLocks/>
          </p:cNvSpPr>
          <p:nvPr/>
        </p:nvSpPr>
        <p:spPr>
          <a:xfrm>
            <a:off x="8310887" y="5662641"/>
            <a:ext cx="1994878" cy="42141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sz="1400" dirty="0">
                <a:latin typeface="Arial" panose="020B0604020202020204" pitchFamily="34" charset="0"/>
                <a:cs typeface="Arial" panose="020B0604020202020204" pitchFamily="34" charset="0"/>
              </a:rPr>
              <a:t>Use-Case </a:t>
            </a:r>
            <a:r>
              <a:rPr lang="ru-RU" sz="1400" dirty="0">
                <a:latin typeface="Arial" panose="020B0604020202020204" pitchFamily="34" charset="0"/>
                <a:cs typeface="Arial" panose="020B0604020202020204" pitchFamily="34" charset="0"/>
              </a:rPr>
              <a:t>диаграмма</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9547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824064" y="1471776"/>
            <a:ext cx="5749741" cy="3914446"/>
          </a:xfrm>
        </p:spPr>
        <p:txBody>
          <a:bodyPr>
            <a:noAutofit/>
          </a:bodyPr>
          <a:lstStyle/>
          <a:p>
            <a:pPr indent="450000" algn="just"/>
            <a:r>
              <a:rPr lang="ru-RU" sz="1800" dirty="0">
                <a:latin typeface="Arial" panose="020B0604020202020204" pitchFamily="34" charset="0"/>
                <a:cs typeface="Arial" panose="020B0604020202020204" pitchFamily="34" charset="0"/>
              </a:rPr>
              <a:t>Конфигурация разделяется на несколько объектов различных типов, каждый из которых отвечает за определенные требования. Например:</a:t>
            </a:r>
          </a:p>
          <a:p>
            <a:pPr marL="342900" indent="-342900" algn="just">
              <a:buFont typeface="Arial" panose="020B0604020202020204" pitchFamily="34" charset="0"/>
              <a:buChar char="•"/>
            </a:pPr>
            <a:r>
              <a:rPr lang="ru-RU" sz="1800" dirty="0">
                <a:latin typeface="Arial" panose="020B0604020202020204" pitchFamily="34" charset="0"/>
                <a:cs typeface="Arial" panose="020B0604020202020204" pitchFamily="34" charset="0"/>
              </a:rPr>
              <a:t>Справочник </a:t>
            </a:r>
            <a:r>
              <a:rPr lang="en-US" sz="1800" dirty="0">
                <a:latin typeface="Arial" panose="020B0604020202020204" pitchFamily="34" charset="0"/>
                <a:cs typeface="Arial" panose="020B0604020202020204" pitchFamily="34" charset="0"/>
              </a:rPr>
              <a:t>“</a:t>
            </a:r>
            <a:r>
              <a:rPr lang="ru-RU" sz="1800" dirty="0">
                <a:latin typeface="Arial" panose="020B0604020202020204" pitchFamily="34" charset="0"/>
                <a:cs typeface="Arial" panose="020B0604020202020204" pitchFamily="34" charset="0"/>
              </a:rPr>
              <a:t>Номенклатура</a:t>
            </a:r>
            <a:r>
              <a:rPr lang="en-US" sz="1800" dirty="0">
                <a:latin typeface="Arial" panose="020B0604020202020204" pitchFamily="34" charset="0"/>
                <a:cs typeface="Arial" panose="020B0604020202020204" pitchFamily="34" charset="0"/>
              </a:rPr>
              <a:t>”</a:t>
            </a:r>
            <a:r>
              <a:rPr lang="ru-RU" sz="1800" dirty="0">
                <a:latin typeface="Arial" panose="020B0604020202020204" pitchFamily="34" charset="0"/>
                <a:cs typeface="Arial" panose="020B0604020202020204" pitchFamily="34" charset="0"/>
              </a:rPr>
              <a:t> содержит данные о материалах и изделиях</a:t>
            </a:r>
          </a:p>
          <a:p>
            <a:pPr marL="342900" indent="-342900" algn="just">
              <a:buFont typeface="Arial" panose="020B0604020202020204" pitchFamily="34" charset="0"/>
              <a:buChar char="•"/>
            </a:pPr>
            <a:r>
              <a:rPr lang="ru-RU" sz="1800" dirty="0">
                <a:latin typeface="Arial" panose="020B0604020202020204" pitchFamily="34" charset="0"/>
                <a:cs typeface="Arial" panose="020B0604020202020204" pitchFamily="34" charset="0"/>
              </a:rPr>
              <a:t>Перечисление </a:t>
            </a:r>
            <a:r>
              <a:rPr lang="en-US" sz="1800" dirty="0">
                <a:latin typeface="Arial" panose="020B0604020202020204" pitchFamily="34" charset="0"/>
                <a:cs typeface="Arial" panose="020B0604020202020204" pitchFamily="34" charset="0"/>
              </a:rPr>
              <a:t>“</a:t>
            </a:r>
            <a:r>
              <a:rPr lang="ru-RU" sz="1800" dirty="0" err="1">
                <a:latin typeface="Arial" panose="020B0604020202020204" pitchFamily="34" charset="0"/>
                <a:cs typeface="Arial" panose="020B0604020202020204" pitchFamily="34" charset="0"/>
              </a:rPr>
              <a:t>ЕдиницаИзмерения</a:t>
            </a:r>
            <a:r>
              <a:rPr lang="en-US" sz="1800" dirty="0">
                <a:latin typeface="Arial" panose="020B0604020202020204" pitchFamily="34" charset="0"/>
                <a:cs typeface="Arial" panose="020B0604020202020204" pitchFamily="34" charset="0"/>
              </a:rPr>
              <a:t>”</a:t>
            </a:r>
            <a:r>
              <a:rPr lang="ru-RU" sz="1800" dirty="0">
                <a:latin typeface="Arial" panose="020B0604020202020204" pitchFamily="34" charset="0"/>
                <a:cs typeface="Arial" panose="020B0604020202020204" pitchFamily="34" charset="0"/>
              </a:rPr>
              <a:t> содержит данные, необходимы для добавления в справочник.</a:t>
            </a:r>
          </a:p>
          <a:p>
            <a:pPr indent="450000" algn="just"/>
            <a:r>
              <a:rPr lang="ru-RU" sz="1800" dirty="0">
                <a:latin typeface="Arial" panose="020B0604020202020204" pitchFamily="34" charset="0"/>
                <a:cs typeface="Arial" panose="020B0604020202020204" pitchFamily="34" charset="0"/>
              </a:rPr>
              <a:t>Также был описан основной функционал и интерфейс, который был сделан максимально простым и интуитивно понятным.</a:t>
            </a:r>
          </a:p>
        </p:txBody>
      </p:sp>
      <p:sp>
        <p:nvSpPr>
          <p:cNvPr id="8" name="Заголовок 1"/>
          <p:cNvSpPr txBox="1">
            <a:spLocks/>
          </p:cNvSpPr>
          <p:nvPr/>
        </p:nvSpPr>
        <p:spPr>
          <a:xfrm>
            <a:off x="1908772" y="173865"/>
            <a:ext cx="8356347" cy="846919"/>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ru-RU" b="1" dirty="0">
                <a:latin typeface="Arial" panose="020B0604020202020204" pitchFamily="34" charset="0"/>
                <a:cs typeface="Arial" panose="020B0604020202020204" pitchFamily="34" charset="0"/>
              </a:rPr>
              <a:t>Разработка структуры ИС цеха литья пластика</a:t>
            </a:r>
          </a:p>
        </p:txBody>
      </p:sp>
      <p:pic>
        <p:nvPicPr>
          <p:cNvPr id="11" name="Рисунок 10">
            <a:extLst>
              <a:ext uri="{FF2B5EF4-FFF2-40B4-BE49-F238E27FC236}">
                <a16:creationId xmlns:a16="http://schemas.microsoft.com/office/drawing/2014/main" id="{62FE81F4-C296-44AF-89D2-2726C97227F1}"/>
              </a:ext>
            </a:extLst>
          </p:cNvPr>
          <p:cNvPicPr/>
          <p:nvPr/>
        </p:nvPicPr>
        <p:blipFill>
          <a:blip r:embed="rId2"/>
          <a:stretch>
            <a:fillRect/>
          </a:stretch>
        </p:blipFill>
        <p:spPr>
          <a:xfrm>
            <a:off x="7848475" y="899411"/>
            <a:ext cx="2503915" cy="50591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Текст 3">
            <a:extLst>
              <a:ext uri="{FF2B5EF4-FFF2-40B4-BE49-F238E27FC236}">
                <a16:creationId xmlns:a16="http://schemas.microsoft.com/office/drawing/2014/main" id="{9F63EF09-2EA4-490F-8C64-82C7E9904CB0}"/>
              </a:ext>
            </a:extLst>
          </p:cNvPr>
          <p:cNvSpPr txBox="1">
            <a:spLocks/>
          </p:cNvSpPr>
          <p:nvPr/>
        </p:nvSpPr>
        <p:spPr>
          <a:xfrm>
            <a:off x="8031354" y="6209969"/>
            <a:ext cx="2503915" cy="32600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ru-RU" sz="1400" dirty="0">
                <a:latin typeface="Arial" panose="020B0604020202020204" pitchFamily="34" charset="0"/>
                <a:cs typeface="Arial" panose="020B0604020202020204" pitchFamily="34" charset="0"/>
              </a:rPr>
              <a:t>Структура конфигурации</a:t>
            </a:r>
          </a:p>
        </p:txBody>
      </p:sp>
    </p:spTree>
    <p:extLst>
      <p:ext uri="{BB962C8B-B14F-4D97-AF65-F5344CB8AC3E}">
        <p14:creationId xmlns:p14="http://schemas.microsoft.com/office/powerpoint/2010/main" val="86917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841626" y="911245"/>
            <a:ext cx="8088141" cy="2912266"/>
          </a:xfrm>
        </p:spPr>
        <p:txBody>
          <a:bodyPr>
            <a:normAutofit/>
          </a:bodyPr>
          <a:lstStyle/>
          <a:p>
            <a:pPr indent="450000" algn="just"/>
            <a:r>
              <a:rPr lang="ru-RU" sz="2000" dirty="0">
                <a:latin typeface="Arial" panose="020B0604020202020204" pitchFamily="34" charset="0"/>
                <a:cs typeface="Arial" panose="020B0604020202020204" pitchFamily="34" charset="0"/>
              </a:rPr>
              <a:t>Структура приложения реализована для 4 ролей: Администратор, инженер, бухгалтер, гость.</a:t>
            </a:r>
          </a:p>
          <a:p>
            <a:pPr indent="450000" algn="just"/>
            <a:r>
              <a:rPr lang="ru-RU" sz="2000" dirty="0">
                <a:latin typeface="Arial" panose="020B0604020202020204" pitchFamily="34" charset="0"/>
                <a:cs typeface="Arial" panose="020B0604020202020204" pitchFamily="34" charset="0"/>
              </a:rPr>
              <a:t>Администратор имеет полный доступ ко всем составляющим конфигурации.</a:t>
            </a:r>
          </a:p>
          <a:p>
            <a:pPr indent="450000" algn="just"/>
            <a:r>
              <a:rPr lang="ru-RU" sz="2000" dirty="0">
                <a:latin typeface="Arial" panose="020B0604020202020204" pitchFamily="34" charset="0"/>
                <a:cs typeface="Arial" panose="020B0604020202020204" pitchFamily="34" charset="0"/>
              </a:rPr>
              <a:t>Инженер отвечает за документ </a:t>
            </a:r>
            <a:r>
              <a:rPr lang="ru-RU" sz="2000" dirty="0" err="1">
                <a:latin typeface="Arial" panose="020B0604020202020204" pitchFamily="34" charset="0"/>
                <a:cs typeface="Arial" panose="020B0604020202020204" pitchFamily="34" charset="0"/>
              </a:rPr>
              <a:t>ЗаданиеНаПроизводство</a:t>
            </a:r>
            <a:r>
              <a:rPr lang="ru-RU" sz="2000" dirty="0">
                <a:latin typeface="Arial" panose="020B0604020202020204" pitchFamily="34" charset="0"/>
                <a:cs typeface="Arial" panose="020B0604020202020204" pitchFamily="34" charset="0"/>
              </a:rPr>
              <a:t>.</a:t>
            </a:r>
          </a:p>
          <a:p>
            <a:pPr indent="450000" algn="just"/>
            <a:r>
              <a:rPr lang="ru-RU" sz="2000" dirty="0">
                <a:latin typeface="Arial" panose="020B0604020202020204" pitchFamily="34" charset="0"/>
                <a:cs typeface="Arial" panose="020B0604020202020204" pitchFamily="34" charset="0"/>
              </a:rPr>
              <a:t>Бухгалтер отвечает за справочник Номенклатура.</a:t>
            </a:r>
          </a:p>
          <a:p>
            <a:pPr indent="450000" algn="just"/>
            <a:r>
              <a:rPr lang="ru-RU" sz="2000" dirty="0">
                <a:latin typeface="Arial" panose="020B0604020202020204" pitchFamily="34" charset="0"/>
                <a:cs typeface="Arial" panose="020B0604020202020204" pitchFamily="34" charset="0"/>
              </a:rPr>
              <a:t>Гость имеет возможность посмотреть перечень выпускаемой продукции.</a:t>
            </a:r>
          </a:p>
        </p:txBody>
      </p:sp>
      <p:sp>
        <p:nvSpPr>
          <p:cNvPr id="5" name="Заголовок 1"/>
          <p:cNvSpPr>
            <a:spLocks noGrp="1"/>
          </p:cNvSpPr>
          <p:nvPr>
            <p:ph type="title"/>
          </p:nvPr>
        </p:nvSpPr>
        <p:spPr>
          <a:xfrm>
            <a:off x="1841626" y="61377"/>
            <a:ext cx="8356347" cy="846919"/>
          </a:xfrm>
        </p:spPr>
        <p:txBody>
          <a:bodyPr>
            <a:normAutofit fontScale="90000"/>
          </a:bodyPr>
          <a:lstStyle/>
          <a:p>
            <a:pPr algn="ctr"/>
            <a:r>
              <a:rPr lang="ru-RU" b="1" dirty="0">
                <a:latin typeface="Arial" panose="020B0604020202020204" pitchFamily="34" charset="0"/>
                <a:cs typeface="Arial" panose="020B0604020202020204" pitchFamily="34" charset="0"/>
              </a:rPr>
              <a:t>Разработка структуры ИС цеха литья пластика</a:t>
            </a:r>
            <a:endParaRPr lang="ru-RU" sz="3200" b="1" dirty="0">
              <a:latin typeface="Arial" panose="020B0604020202020204" pitchFamily="34" charset="0"/>
              <a:cs typeface="Arial" panose="020B0604020202020204" pitchFamily="34" charset="0"/>
            </a:endParaRPr>
          </a:p>
        </p:txBody>
      </p:sp>
      <p:sp>
        <p:nvSpPr>
          <p:cNvPr id="9" name="TextBox 8"/>
          <p:cNvSpPr txBox="1"/>
          <p:nvPr/>
        </p:nvSpPr>
        <p:spPr>
          <a:xfrm>
            <a:off x="4854779" y="6428000"/>
            <a:ext cx="2330040" cy="307777"/>
          </a:xfrm>
          <a:prstGeom prst="rect">
            <a:avLst/>
          </a:prstGeom>
          <a:noFill/>
        </p:spPr>
        <p:txBody>
          <a:bodyPr wrap="square" rtlCol="0">
            <a:spAutoFit/>
          </a:bodyPr>
          <a:lstStyle/>
          <a:p>
            <a:pPr algn="ctr"/>
            <a:r>
              <a:rPr lang="ru-RU" sz="1400" dirty="0"/>
              <a:t>Структура ролевого доступа</a:t>
            </a:r>
          </a:p>
        </p:txBody>
      </p:sp>
      <p:pic>
        <p:nvPicPr>
          <p:cNvPr id="11" name="Рисунок 10">
            <a:extLst>
              <a:ext uri="{FF2B5EF4-FFF2-40B4-BE49-F238E27FC236}">
                <a16:creationId xmlns:a16="http://schemas.microsoft.com/office/drawing/2014/main" id="{385CE86B-0EC3-48FF-8F55-87D441705FF2}"/>
              </a:ext>
            </a:extLst>
          </p:cNvPr>
          <p:cNvPicPr/>
          <p:nvPr/>
        </p:nvPicPr>
        <p:blipFill>
          <a:blip r:embed="rId2"/>
          <a:stretch>
            <a:fillRect/>
          </a:stretch>
        </p:blipFill>
        <p:spPr>
          <a:xfrm>
            <a:off x="3757098" y="3671812"/>
            <a:ext cx="4747329" cy="26733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3773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5963478" y="1288111"/>
            <a:ext cx="5898289" cy="4977516"/>
          </a:xfrm>
        </p:spPr>
        <p:txBody>
          <a:bodyPr>
            <a:noAutofit/>
          </a:bodyPr>
          <a:lstStyle/>
          <a:p>
            <a:pPr indent="450000" algn="just">
              <a:lnSpc>
                <a:spcPct val="100000"/>
              </a:lnSpc>
              <a:spcBef>
                <a:spcPts val="0"/>
              </a:spcBef>
              <a:spcAft>
                <a:spcPts val="0"/>
              </a:spcAft>
            </a:pPr>
            <a:r>
              <a:rPr lang="ru-RU" sz="1800" dirty="0">
                <a:effectLst/>
                <a:ea typeface="Times New Roman" panose="02020603050405020304" pitchFamily="18" charset="0"/>
              </a:rPr>
              <a:t>Интерфейсная часть системы подвергалась юзабилити-тестированию с участием потенциальных пользователей. Оценивалась интуитивность навигации, понятность элементов управления, скорость выполнения типовых операций. На основании полученных отзывов вносились корректировки в расположение элементов и их визуальное представление.</a:t>
            </a:r>
          </a:p>
          <a:p>
            <a:pPr indent="450000" algn="just">
              <a:lnSpc>
                <a:spcPct val="100000"/>
              </a:lnSpc>
              <a:spcBef>
                <a:spcPts val="0"/>
              </a:spcBef>
            </a:pPr>
            <a:r>
              <a:rPr lang="ru-RU" sz="1800" kern="0" dirty="0">
                <a:effectLst/>
                <a:ea typeface="Times New Roman" panose="02020603050405020304" pitchFamily="18" charset="0"/>
              </a:rPr>
              <a:t>Для комплексной оценки работоспособности системы были разработаны тест-кейсы, охватывающие все основные бизнес-процессы цеха литья пластика. Каждый сценарий включал последовательность типовых операций, выполняемых различными пользователями системы. Результаты тестирования фиксировались в специальных протоколах, где отмечались выявленные проблемы и пути их решения</a:t>
            </a:r>
            <a:endParaRPr lang="ru-RU" sz="2000" dirty="0">
              <a:cs typeface="Arial" panose="020B0604020202020204" pitchFamily="34" charset="0"/>
            </a:endParaRPr>
          </a:p>
        </p:txBody>
      </p:sp>
      <p:sp>
        <p:nvSpPr>
          <p:cNvPr id="8" name="Заголовок 1"/>
          <p:cNvSpPr>
            <a:spLocks noGrp="1"/>
          </p:cNvSpPr>
          <p:nvPr>
            <p:ph type="title"/>
          </p:nvPr>
        </p:nvSpPr>
        <p:spPr>
          <a:xfrm>
            <a:off x="1841626" y="61377"/>
            <a:ext cx="8356347" cy="581419"/>
          </a:xfrm>
        </p:spPr>
        <p:txBody>
          <a:bodyPr>
            <a:normAutofit/>
          </a:bodyPr>
          <a:lstStyle/>
          <a:p>
            <a:pPr algn="ctr"/>
            <a:r>
              <a:rPr lang="ru-RU" b="1" dirty="0">
                <a:latin typeface="Arial" panose="020B0604020202020204" pitchFamily="34" charset="0"/>
                <a:cs typeface="Arial" panose="020B0604020202020204" pitchFamily="34" charset="0"/>
              </a:rPr>
              <a:t>Тестирование ИС цеха литья пластика</a:t>
            </a:r>
            <a:endParaRPr lang="ru-RU" sz="3200" b="1" dirty="0">
              <a:latin typeface="Arial" panose="020B0604020202020204" pitchFamily="34" charset="0"/>
              <a:cs typeface="Arial" panose="020B0604020202020204" pitchFamily="34" charset="0"/>
            </a:endParaRPr>
          </a:p>
        </p:txBody>
      </p:sp>
      <p:pic>
        <p:nvPicPr>
          <p:cNvPr id="3074" name="Picture 2" descr="Скачать бесплатно иконки на тему «Тест» в форматах PNG и SVG">
            <a:extLst>
              <a:ext uri="{FF2B5EF4-FFF2-40B4-BE49-F238E27FC236}">
                <a16:creationId xmlns:a16="http://schemas.microsoft.com/office/drawing/2014/main" id="{46299B64-FCEC-4D3A-A84A-BADBC8EA0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212" y="1786393"/>
            <a:ext cx="3164620" cy="3164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900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61793" y="81482"/>
            <a:ext cx="2779414" cy="626952"/>
          </a:xfrm>
        </p:spPr>
        <p:txBody>
          <a:bodyPr>
            <a:normAutofit/>
          </a:bodyPr>
          <a:lstStyle/>
          <a:p>
            <a:r>
              <a:rPr lang="ru-RU" sz="3200" b="1" dirty="0">
                <a:latin typeface="Arial" panose="020B0604020202020204" pitchFamily="34" charset="0"/>
                <a:cs typeface="Arial" panose="020B0604020202020204" pitchFamily="34" charset="0"/>
              </a:rPr>
              <a:t>Заключение</a:t>
            </a:r>
          </a:p>
        </p:txBody>
      </p:sp>
      <p:sp>
        <p:nvSpPr>
          <p:cNvPr id="4" name="Текст 3"/>
          <p:cNvSpPr>
            <a:spLocks noGrp="1"/>
          </p:cNvSpPr>
          <p:nvPr>
            <p:ph type="body" sz="half" idx="2"/>
          </p:nvPr>
        </p:nvSpPr>
        <p:spPr>
          <a:xfrm>
            <a:off x="1967620" y="1450155"/>
            <a:ext cx="8256760" cy="4265415"/>
          </a:xfrm>
        </p:spPr>
        <p:txBody>
          <a:bodyPr>
            <a:normAutofit/>
          </a:bodyPr>
          <a:lstStyle/>
          <a:p>
            <a:pPr indent="450000">
              <a:lnSpc>
                <a:spcPct val="100000"/>
              </a:lnSpc>
            </a:pPr>
            <a:r>
              <a:rPr lang="ru-RU" sz="1800" dirty="0">
                <a:ea typeface="Times New Roman" panose="02020603050405020304" pitchFamily="18" charset="0"/>
              </a:rPr>
              <a:t>В</a:t>
            </a:r>
            <a:r>
              <a:rPr lang="ru-RU" sz="1800" dirty="0">
                <a:effectLst/>
                <a:ea typeface="Times New Roman" panose="02020603050405020304" pitchFamily="18" charset="0"/>
              </a:rPr>
              <a:t> ходе дипломной работы была успешно реализована конфигурация учета продукции цеха литья пластика, которая полностью соответствует поставленным задачам и требованиям. Выполненная работа показала, что внедрение современных информационных технологий в производственную среду является не только желательным, но и экономически оправданным шагом, способствующим повышению эффективности и конкурентоспособности предприятия. Дальнейшее развитие системы может включать в себя расширение функционала, внедрение новых отчетов, интеграцию с мобильными устройствами и использование интерактивных средств визуализации данных, что сделает ее еще более мощным инструментом управленческого учета и анализа.</a:t>
            </a:r>
          </a:p>
          <a:p>
            <a:pPr lvl="0"/>
            <a:endParaRPr lang="ru-RU"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56381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844</TotalTime>
  <Words>650</Words>
  <Application>Microsoft Office PowerPoint</Application>
  <PresentationFormat>Широкоэкранный</PresentationFormat>
  <Paragraphs>55</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Calibri</vt:lpstr>
      <vt:lpstr>Calibri Light</vt:lpstr>
      <vt:lpstr>Тема Office</vt:lpstr>
      <vt:lpstr>Дипломная работа на тему:  «Разработка программного комплекса регистрации и обработки данных» </vt:lpstr>
      <vt:lpstr>Введение</vt:lpstr>
      <vt:lpstr>Проектирование ИС цеха литья пластика</vt:lpstr>
      <vt:lpstr>Презентация PowerPoint</vt:lpstr>
      <vt:lpstr>Разработка ИС цеха литья пластика</vt:lpstr>
      <vt:lpstr>Презентация PowerPoint</vt:lpstr>
      <vt:lpstr>Разработка структуры ИС цеха литья пластика</vt:lpstr>
      <vt:lpstr>Тестирование ИС цеха литья пластика</vt:lpstr>
      <vt:lpstr>Заключение</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Учетная запись Майкрософт</dc:creator>
  <cp:lastModifiedBy>Student</cp:lastModifiedBy>
  <cp:revision>50</cp:revision>
  <dcterms:created xsi:type="dcterms:W3CDTF">2023-11-19T07:10:46Z</dcterms:created>
  <dcterms:modified xsi:type="dcterms:W3CDTF">2025-06-17T09:48:10Z</dcterms:modified>
</cp:coreProperties>
</file>