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80066" y="8815870"/>
            <a:ext cx="2159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34603" y="1995589"/>
            <a:ext cx="4093845" cy="1788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5">
                <a:latin typeface="Times New Roman"/>
                <a:cs typeface="Times New Roman"/>
              </a:rPr>
              <a:t>Impleme</a:t>
            </a:r>
            <a:r>
              <a:rPr dirty="0" sz="1700" spc="-45">
                <a:latin typeface="Times New Roman"/>
                <a:cs typeface="Times New Roman"/>
              </a:rPr>
              <a:t>n</a:t>
            </a:r>
            <a:r>
              <a:rPr dirty="0" sz="1700" spc="5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750">
                <a:latin typeface="Times New Roman"/>
                <a:cs typeface="Times New Roman"/>
              </a:rPr>
              <a:t>c</a:t>
            </a:r>
            <a:r>
              <a:rPr dirty="0" sz="1700" spc="5">
                <a:latin typeface="Times New Roman"/>
                <a:cs typeface="Times New Roman"/>
              </a:rPr>
              <a:t>¸</a:t>
            </a:r>
            <a:r>
              <a:rPr dirty="0" sz="1700" spc="-560">
                <a:latin typeface="Times New Roman"/>
                <a:cs typeface="Times New Roman"/>
              </a:rPr>
              <a:t>˜</a:t>
            </a:r>
            <a:r>
              <a:rPr dirty="0" sz="1700" spc="5">
                <a:latin typeface="Times New Roman"/>
                <a:cs typeface="Times New Roman"/>
              </a:rPr>
              <a:t>oes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 spc="-55">
                <a:latin typeface="Times New Roman"/>
                <a:cs typeface="Times New Roman"/>
              </a:rPr>
              <a:t>algor´ıtmos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contagem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de </a:t>
            </a:r>
            <a:r>
              <a:rPr dirty="0" sz="1700" spc="30">
                <a:latin typeface="Times New Roman"/>
                <a:cs typeface="Times New Roman"/>
              </a:rPr>
              <a:t>n</a:t>
            </a:r>
            <a:r>
              <a:rPr dirty="0" sz="1700" spc="-785">
                <a:latin typeface="Times New Roman"/>
                <a:cs typeface="Times New Roman"/>
              </a:rPr>
              <a:t>u</a:t>
            </a:r>
            <a:r>
              <a:rPr dirty="0" sz="1700" spc="70">
                <a:latin typeface="Times New Roman"/>
                <a:cs typeface="Times New Roman"/>
              </a:rPr>
              <a:t>´</a:t>
            </a:r>
            <a:r>
              <a:rPr dirty="0" sz="1700" spc="30">
                <a:latin typeface="Times New Roman"/>
                <a:cs typeface="Times New Roman"/>
              </a:rPr>
              <a:t>meros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primos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naive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Bag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tasks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para </a:t>
            </a:r>
            <a:r>
              <a:rPr dirty="0" sz="1700">
                <a:latin typeface="Times New Roman"/>
                <a:cs typeface="Times New Roman"/>
              </a:rPr>
              <a:t>diferentes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instr</a:t>
            </a:r>
            <a:r>
              <a:rPr dirty="0" sz="1700" spc="10">
                <a:latin typeface="Times New Roman"/>
                <a:cs typeface="Times New Roman"/>
              </a:rPr>
              <a:t>u</a:t>
            </a:r>
            <a:r>
              <a:rPr dirty="0" sz="1700" spc="-740">
                <a:latin typeface="Times New Roman"/>
                <a:cs typeface="Times New Roman"/>
              </a:rPr>
              <a:t>c</a:t>
            </a:r>
            <a:r>
              <a:rPr dirty="0" sz="1700" spc="15">
                <a:latin typeface="Times New Roman"/>
                <a:cs typeface="Times New Roman"/>
              </a:rPr>
              <a:t>¸</a:t>
            </a:r>
            <a:r>
              <a:rPr dirty="0" sz="1700" spc="-550">
                <a:latin typeface="Times New Roman"/>
                <a:cs typeface="Times New Roman"/>
              </a:rPr>
              <a:t>˜</a:t>
            </a:r>
            <a:r>
              <a:rPr dirty="0" sz="1700" spc="15">
                <a:latin typeface="Times New Roman"/>
                <a:cs typeface="Times New Roman"/>
              </a:rPr>
              <a:t>oes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55">
                <a:latin typeface="Times New Roman"/>
                <a:cs typeface="Times New Roman"/>
              </a:rPr>
              <a:t>co</a:t>
            </a:r>
            <a:r>
              <a:rPr dirty="0" sz="1700" spc="5">
                <a:latin typeface="Times New Roman"/>
                <a:cs typeface="Times New Roman"/>
              </a:rPr>
              <a:t>m</a:t>
            </a:r>
            <a:r>
              <a:rPr dirty="0" sz="1700" spc="55">
                <a:latin typeface="Times New Roman"/>
                <a:cs typeface="Times New Roman"/>
              </a:rPr>
              <a:t>unica</a:t>
            </a:r>
            <a:r>
              <a:rPr dirty="0" sz="1700" spc="-509">
                <a:latin typeface="Times New Roman"/>
                <a:cs typeface="Times New Roman"/>
              </a:rPr>
              <a:t>¸</a:t>
            </a:r>
            <a:r>
              <a:rPr dirty="0" sz="1700" spc="55">
                <a:latin typeface="Times New Roman"/>
                <a:cs typeface="Times New Roman"/>
              </a:rPr>
              <a:t>c</a:t>
            </a:r>
            <a:r>
              <a:rPr dirty="0" sz="1700" spc="-509">
                <a:latin typeface="Times New Roman"/>
                <a:cs typeface="Times New Roman"/>
              </a:rPr>
              <a:t>˜</a:t>
            </a:r>
            <a:r>
              <a:rPr dirty="0" sz="1700" spc="55">
                <a:latin typeface="Times New Roman"/>
                <a:cs typeface="Times New Roman"/>
              </a:rPr>
              <a:t>ao</a:t>
            </a:r>
            <a:endParaRPr sz="17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150"/>
              </a:spcBef>
            </a:pPr>
            <a:r>
              <a:rPr dirty="0" sz="1700">
                <a:latin typeface="Times New Roman"/>
                <a:cs typeface="Times New Roman"/>
              </a:rPr>
              <a:t>ponto-a-ponto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MPI.</a:t>
            </a:r>
            <a:endParaRPr sz="1700">
              <a:latin typeface="Times New Roman"/>
              <a:cs typeface="Times New Roman"/>
            </a:endParaRPr>
          </a:p>
          <a:p>
            <a:pPr algn="ctr" marL="894715" marR="887094">
              <a:lnSpc>
                <a:spcPct val="161900"/>
              </a:lnSpc>
              <a:spcBef>
                <a:spcPts val="459"/>
              </a:spcBef>
            </a:pPr>
            <a:r>
              <a:rPr dirty="0" sz="1200">
                <a:latin typeface="Times New Roman"/>
                <a:cs typeface="Times New Roman"/>
              </a:rPr>
              <a:t>Victor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Abi-Ramia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Antonio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Rachide </a:t>
            </a:r>
            <a:r>
              <a:rPr dirty="0" sz="1200">
                <a:latin typeface="Times New Roman"/>
                <a:cs typeface="Times New Roman"/>
              </a:rPr>
              <a:t>Maio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13,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2024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3" y="1584958"/>
            <a:ext cx="4365231" cy="264227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346453" y="5246938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276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46453" y="4634617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046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51562" y="4634617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59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586236" y="4632077"/>
            <a:ext cx="3035935" cy="1955800"/>
            <a:chOff x="2586236" y="4632077"/>
            <a:chExt cx="3035935" cy="1955800"/>
          </a:xfrm>
        </p:grpSpPr>
        <p:sp>
          <p:nvSpPr>
            <p:cNvPr id="7" name="object 7" descr=""/>
            <p:cNvSpPr/>
            <p:nvPr/>
          </p:nvSpPr>
          <p:spPr>
            <a:xfrm>
              <a:off x="2588776" y="4634617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596"/>
                  </a:moveTo>
                  <a:lnTo>
                    <a:pt x="2273003" y="0"/>
                  </a:lnTo>
                </a:path>
                <a:path w="3030854" h="1950720">
                  <a:moveTo>
                    <a:pt x="0" y="1788038"/>
                  </a:moveTo>
                  <a:lnTo>
                    <a:pt x="3030681" y="1788038"/>
                  </a:lnTo>
                </a:path>
                <a:path w="3030854" h="1950720">
                  <a:moveTo>
                    <a:pt x="0" y="1561708"/>
                  </a:moveTo>
                  <a:lnTo>
                    <a:pt x="3030681" y="1561708"/>
                  </a:lnTo>
                </a:path>
                <a:path w="3030854" h="1950720">
                  <a:moveTo>
                    <a:pt x="0" y="1335378"/>
                  </a:moveTo>
                  <a:lnTo>
                    <a:pt x="3030681" y="1335378"/>
                  </a:lnTo>
                </a:path>
                <a:path w="3030854" h="1950720">
                  <a:moveTo>
                    <a:pt x="0" y="1109048"/>
                  </a:moveTo>
                  <a:lnTo>
                    <a:pt x="3030681" y="1109048"/>
                  </a:lnTo>
                </a:path>
                <a:path w="3030854" h="1950720">
                  <a:moveTo>
                    <a:pt x="0" y="882718"/>
                  </a:moveTo>
                  <a:lnTo>
                    <a:pt x="3030681" y="882718"/>
                  </a:lnTo>
                </a:path>
                <a:path w="3030854" h="1950720">
                  <a:moveTo>
                    <a:pt x="0" y="656387"/>
                  </a:moveTo>
                  <a:lnTo>
                    <a:pt x="3030681" y="656387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88776" y="4838345"/>
              <a:ext cx="3030855" cy="226695"/>
            </a:xfrm>
            <a:custGeom>
              <a:avLst/>
              <a:gdLst/>
              <a:ahLst/>
              <a:cxnLst/>
              <a:rect l="l" t="t" r="r" b="b"/>
              <a:pathLst>
                <a:path w="3030854" h="226695">
                  <a:moveTo>
                    <a:pt x="0" y="226330"/>
                  </a:moveTo>
                  <a:lnTo>
                    <a:pt x="93447" y="226330"/>
                  </a:lnTo>
                </a:path>
                <a:path w="3030854" h="226695">
                  <a:moveTo>
                    <a:pt x="837444" y="226330"/>
                  </a:moveTo>
                  <a:lnTo>
                    <a:pt x="3030681" y="226330"/>
                  </a:lnTo>
                </a:path>
                <a:path w="3030854" h="226695">
                  <a:moveTo>
                    <a:pt x="0" y="0"/>
                  </a:moveTo>
                  <a:lnTo>
                    <a:pt x="93447" y="0"/>
                  </a:lnTo>
                </a:path>
                <a:path w="3030854" h="226695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8776" y="4634617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596"/>
                  </a:moveTo>
                  <a:lnTo>
                    <a:pt x="757677" y="1896597"/>
                  </a:lnTo>
                </a:path>
                <a:path w="3030854" h="1950720">
                  <a:moveTo>
                    <a:pt x="1262786" y="1950596"/>
                  </a:moveTo>
                  <a:lnTo>
                    <a:pt x="1262786" y="1896597"/>
                  </a:lnTo>
                </a:path>
                <a:path w="3030854" h="1950720">
                  <a:moveTo>
                    <a:pt x="2273003" y="1950596"/>
                  </a:moveTo>
                  <a:lnTo>
                    <a:pt x="2273003" y="1896597"/>
                  </a:lnTo>
                </a:path>
                <a:path w="3030854" h="1950720">
                  <a:moveTo>
                    <a:pt x="757677" y="0"/>
                  </a:moveTo>
                  <a:lnTo>
                    <a:pt x="757677" y="53998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3998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3998"/>
                  </a:lnTo>
                </a:path>
                <a:path w="3030854" h="1950720">
                  <a:moveTo>
                    <a:pt x="0" y="1788038"/>
                  </a:moveTo>
                  <a:lnTo>
                    <a:pt x="54000" y="1788038"/>
                  </a:lnTo>
                </a:path>
                <a:path w="3030854" h="1950720">
                  <a:moveTo>
                    <a:pt x="0" y="1561708"/>
                  </a:moveTo>
                  <a:lnTo>
                    <a:pt x="54000" y="1561708"/>
                  </a:lnTo>
                </a:path>
                <a:path w="3030854" h="1950720">
                  <a:moveTo>
                    <a:pt x="0" y="1335378"/>
                  </a:moveTo>
                  <a:lnTo>
                    <a:pt x="54000" y="1335378"/>
                  </a:lnTo>
                </a:path>
                <a:path w="3030854" h="1950720">
                  <a:moveTo>
                    <a:pt x="0" y="1109048"/>
                  </a:moveTo>
                  <a:lnTo>
                    <a:pt x="54000" y="1109048"/>
                  </a:lnTo>
                </a:path>
                <a:path w="3030854" h="1950720">
                  <a:moveTo>
                    <a:pt x="0" y="882718"/>
                  </a:moveTo>
                  <a:lnTo>
                    <a:pt x="54000" y="882718"/>
                  </a:lnTo>
                </a:path>
                <a:path w="3030854" h="1950720">
                  <a:moveTo>
                    <a:pt x="0" y="656387"/>
                  </a:moveTo>
                  <a:lnTo>
                    <a:pt x="54000" y="656387"/>
                  </a:lnTo>
                </a:path>
                <a:path w="3030854" h="1950720">
                  <a:moveTo>
                    <a:pt x="0" y="430057"/>
                  </a:moveTo>
                  <a:lnTo>
                    <a:pt x="54000" y="430057"/>
                  </a:lnTo>
                </a:path>
                <a:path w="3030854" h="1950720">
                  <a:moveTo>
                    <a:pt x="0" y="203727"/>
                  </a:moveTo>
                  <a:lnTo>
                    <a:pt x="54000" y="203727"/>
                  </a:lnTo>
                </a:path>
                <a:path w="3030854" h="1950720">
                  <a:moveTo>
                    <a:pt x="3030681" y="1788038"/>
                  </a:moveTo>
                  <a:lnTo>
                    <a:pt x="2976681" y="1788038"/>
                  </a:lnTo>
                </a:path>
                <a:path w="3030854" h="1950720">
                  <a:moveTo>
                    <a:pt x="3030681" y="1561708"/>
                  </a:moveTo>
                  <a:lnTo>
                    <a:pt x="2976681" y="1561708"/>
                  </a:lnTo>
                </a:path>
                <a:path w="3030854" h="1950720">
                  <a:moveTo>
                    <a:pt x="3030681" y="1335378"/>
                  </a:moveTo>
                  <a:lnTo>
                    <a:pt x="2976681" y="1335378"/>
                  </a:lnTo>
                </a:path>
                <a:path w="3030854" h="1950720">
                  <a:moveTo>
                    <a:pt x="3030681" y="1109048"/>
                  </a:moveTo>
                  <a:lnTo>
                    <a:pt x="2976681" y="1109048"/>
                  </a:lnTo>
                </a:path>
                <a:path w="3030854" h="1950720">
                  <a:moveTo>
                    <a:pt x="3030681" y="882718"/>
                  </a:moveTo>
                  <a:lnTo>
                    <a:pt x="2976681" y="882718"/>
                  </a:lnTo>
                </a:path>
                <a:path w="3030854" h="1950720">
                  <a:moveTo>
                    <a:pt x="3030681" y="656387"/>
                  </a:moveTo>
                  <a:lnTo>
                    <a:pt x="2976681" y="656387"/>
                  </a:lnTo>
                </a:path>
                <a:path w="3030854" h="1950720">
                  <a:moveTo>
                    <a:pt x="3030681" y="430057"/>
                  </a:moveTo>
                  <a:lnTo>
                    <a:pt x="2976681" y="430057"/>
                  </a:lnTo>
                </a:path>
                <a:path w="3030854" h="1950720">
                  <a:moveTo>
                    <a:pt x="3030681" y="203727"/>
                  </a:moveTo>
                  <a:lnTo>
                    <a:pt x="2976681" y="203727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88776" y="4634617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59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596"/>
                  </a:lnTo>
                  <a:lnTo>
                    <a:pt x="0" y="195059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302114" y="6572229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17427" y="6572229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69705" y="4665414"/>
            <a:ext cx="187325" cy="183642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000" spc="-30">
                <a:latin typeface="Georgia"/>
                <a:cs typeface="Georgia"/>
              </a:rPr>
              <a:t>7</a:t>
            </a:r>
            <a:r>
              <a:rPr dirty="0" sz="1000" spc="-30" i="1">
                <a:latin typeface="Arial"/>
                <a:cs typeface="Arial"/>
              </a:rPr>
              <a:t>.</a:t>
            </a:r>
            <a:r>
              <a:rPr dirty="0" sz="1000" spc="-3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35">
                <a:latin typeface="Georgia"/>
                <a:cs typeface="Georgia"/>
              </a:rPr>
              <a:t>5</a:t>
            </a:r>
            <a:r>
              <a:rPr dirty="0" sz="1000" spc="-35" i="1">
                <a:latin typeface="Arial"/>
                <a:cs typeface="Arial"/>
              </a:rPr>
              <a:t>.</a:t>
            </a:r>
            <a:r>
              <a:rPr dirty="0" sz="1000" spc="-3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45">
                <a:latin typeface="Georgia"/>
                <a:cs typeface="Georgia"/>
              </a:rPr>
              <a:t>3</a:t>
            </a:r>
            <a:r>
              <a:rPr dirty="0" sz="1000" spc="-45" i="1">
                <a:latin typeface="Arial"/>
                <a:cs typeface="Arial"/>
              </a:rPr>
              <a:t>.</a:t>
            </a:r>
            <a:r>
              <a:rPr dirty="0" sz="1000" spc="-4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679692" y="4693133"/>
            <a:ext cx="2210435" cy="1339850"/>
            <a:chOff x="2679692" y="4693133"/>
            <a:chExt cx="2210435" cy="1339850"/>
          </a:xfrm>
        </p:grpSpPr>
        <p:sp>
          <p:nvSpPr>
            <p:cNvPr id="15" name="object 15" descr=""/>
            <p:cNvSpPr/>
            <p:nvPr/>
          </p:nvSpPr>
          <p:spPr>
            <a:xfrm>
              <a:off x="3346454" y="5499500"/>
              <a:ext cx="1515745" cy="506095"/>
            </a:xfrm>
            <a:custGeom>
              <a:avLst/>
              <a:gdLst/>
              <a:ahLst/>
              <a:cxnLst/>
              <a:rect l="l" t="t" r="r" b="b"/>
              <a:pathLst>
                <a:path w="1515745" h="506095">
                  <a:moveTo>
                    <a:pt x="0" y="505553"/>
                  </a:moveTo>
                  <a:lnTo>
                    <a:pt x="505108" y="375006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46454" y="4846492"/>
              <a:ext cx="1515745" cy="1129030"/>
            </a:xfrm>
            <a:custGeom>
              <a:avLst/>
              <a:gdLst/>
              <a:ahLst/>
              <a:cxnLst/>
              <a:rect l="l" t="t" r="r" b="b"/>
              <a:pathLst>
                <a:path w="1515745" h="1129029">
                  <a:moveTo>
                    <a:pt x="0" y="1128912"/>
                  </a:moveTo>
                  <a:lnTo>
                    <a:pt x="505108" y="731490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46454" y="4797175"/>
              <a:ext cx="1515745" cy="1177290"/>
            </a:xfrm>
            <a:custGeom>
              <a:avLst/>
              <a:gdLst/>
              <a:ahLst/>
              <a:cxnLst/>
              <a:rect l="l" t="t" r="r" b="b"/>
              <a:pathLst>
                <a:path w="1515745" h="1177289">
                  <a:moveTo>
                    <a:pt x="0" y="1176962"/>
                  </a:moveTo>
                  <a:lnTo>
                    <a:pt x="505108" y="760469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21148" y="5474195"/>
              <a:ext cx="1566545" cy="556260"/>
            </a:xfrm>
            <a:custGeom>
              <a:avLst/>
              <a:gdLst/>
              <a:ahLst/>
              <a:cxnLst/>
              <a:rect l="l" t="t" r="r" b="b"/>
              <a:pathLst>
                <a:path w="1566545" h="556260">
                  <a:moveTo>
                    <a:pt x="0" y="556164"/>
                  </a:moveTo>
                  <a:lnTo>
                    <a:pt x="50610" y="556164"/>
                  </a:lnTo>
                  <a:lnTo>
                    <a:pt x="50610" y="505553"/>
                  </a:lnTo>
                  <a:lnTo>
                    <a:pt x="0" y="505553"/>
                  </a:lnTo>
                  <a:lnTo>
                    <a:pt x="0" y="556164"/>
                  </a:lnTo>
                  <a:close/>
                </a:path>
                <a:path w="1566545" h="556260">
                  <a:moveTo>
                    <a:pt x="505108" y="425617"/>
                  </a:moveTo>
                  <a:lnTo>
                    <a:pt x="555719" y="425617"/>
                  </a:lnTo>
                  <a:lnTo>
                    <a:pt x="555719" y="375006"/>
                  </a:lnTo>
                  <a:lnTo>
                    <a:pt x="505108" y="375006"/>
                  </a:lnTo>
                  <a:lnTo>
                    <a:pt x="505108" y="425617"/>
                  </a:lnTo>
                  <a:close/>
                </a:path>
                <a:path w="1566545" h="556260">
                  <a:moveTo>
                    <a:pt x="1515325" y="50610"/>
                  </a:moveTo>
                  <a:lnTo>
                    <a:pt x="1565936" y="50610"/>
                  </a:lnTo>
                  <a:lnTo>
                    <a:pt x="1565936" y="0"/>
                  </a:lnTo>
                  <a:lnTo>
                    <a:pt x="1515325" y="0"/>
                  </a:lnTo>
                  <a:lnTo>
                    <a:pt x="1515325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4538" y="4821187"/>
              <a:ext cx="1559560" cy="1167130"/>
            </a:xfrm>
            <a:custGeom>
              <a:avLst/>
              <a:gdLst/>
              <a:ahLst/>
              <a:cxnLst/>
              <a:rect l="l" t="t" r="r" b="b"/>
              <a:pathLst>
                <a:path w="1559560" h="1167129">
                  <a:moveTo>
                    <a:pt x="21915" y="1128912"/>
                  </a:moveTo>
                  <a:lnTo>
                    <a:pt x="43830" y="1166870"/>
                  </a:lnTo>
                  <a:lnTo>
                    <a:pt x="0" y="1166870"/>
                  </a:lnTo>
                  <a:lnTo>
                    <a:pt x="21915" y="1128912"/>
                  </a:lnTo>
                  <a:close/>
                </a:path>
                <a:path w="1559560" h="1167129">
                  <a:moveTo>
                    <a:pt x="527023" y="731490"/>
                  </a:moveTo>
                  <a:lnTo>
                    <a:pt x="548939" y="769448"/>
                  </a:lnTo>
                  <a:lnTo>
                    <a:pt x="505108" y="769448"/>
                  </a:lnTo>
                  <a:lnTo>
                    <a:pt x="527023" y="731490"/>
                  </a:lnTo>
                  <a:close/>
                </a:path>
                <a:path w="1559560" h="1167129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27474" y="4771870"/>
              <a:ext cx="1553845" cy="1228090"/>
            </a:xfrm>
            <a:custGeom>
              <a:avLst/>
              <a:gdLst/>
              <a:ahLst/>
              <a:cxnLst/>
              <a:rect l="l" t="t" r="r" b="b"/>
              <a:pathLst>
                <a:path w="1553845" h="1228089">
                  <a:moveTo>
                    <a:pt x="18979" y="1176962"/>
                  </a:moveTo>
                  <a:lnTo>
                    <a:pt x="37958" y="1202268"/>
                  </a:lnTo>
                  <a:lnTo>
                    <a:pt x="18979" y="1227573"/>
                  </a:lnTo>
                  <a:lnTo>
                    <a:pt x="0" y="1202268"/>
                  </a:lnTo>
                  <a:lnTo>
                    <a:pt x="18979" y="1176962"/>
                  </a:lnTo>
                  <a:close/>
                </a:path>
                <a:path w="1553845" h="1228089">
                  <a:moveTo>
                    <a:pt x="524087" y="760469"/>
                  </a:moveTo>
                  <a:lnTo>
                    <a:pt x="543066" y="785775"/>
                  </a:lnTo>
                  <a:lnTo>
                    <a:pt x="524087" y="811080"/>
                  </a:lnTo>
                  <a:lnTo>
                    <a:pt x="505108" y="785775"/>
                  </a:lnTo>
                  <a:lnTo>
                    <a:pt x="524087" y="760469"/>
                  </a:lnTo>
                  <a:close/>
                </a:path>
                <a:path w="1553845" h="1228089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82223" y="4695663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682223" y="4695663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0" y="551274"/>
                  </a:moveTo>
                  <a:lnTo>
                    <a:pt x="743997" y="551274"/>
                  </a:lnTo>
                  <a:lnTo>
                    <a:pt x="743997" y="0"/>
                  </a:lnTo>
                  <a:lnTo>
                    <a:pt x="0" y="0"/>
                  </a:lnTo>
                  <a:lnTo>
                    <a:pt x="0" y="55127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22714" y="4779129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22714" y="4946020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722714" y="5112898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390417" y="6549320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63344" y="5363415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928454" y="4686798"/>
            <a:ext cx="466725" cy="526415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375414" y="7183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2062289" y="7046549"/>
            <a:ext cx="3638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11:</a:t>
            </a:r>
            <a:r>
              <a:rPr dirty="0" sz="1000" spc="14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40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 spc="-40">
                <a:latin typeface="Georgia"/>
                <a:cs typeface="Georgia"/>
              </a:rPr>
              <a:t>p-</a:t>
            </a:r>
            <a:r>
              <a:rPr dirty="0" sz="1000" spc="-10">
                <a:latin typeface="Georgia"/>
                <a:cs typeface="Georgia"/>
              </a:rPr>
              <a:t>Ssend</a:t>
            </a:r>
            <a:r>
              <a:rPr dirty="0" sz="1000" spc="7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Irecv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65783" y="3477085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047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65783" y="1587496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80">
                <a:moveTo>
                  <a:pt x="0" y="0"/>
                </a:moveTo>
                <a:lnTo>
                  <a:pt x="0" y="1338314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70892" y="158749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3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81109" y="158749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3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608105" y="3375571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 h="0">
                <a:moveTo>
                  <a:pt x="0" y="0"/>
                </a:moveTo>
                <a:lnTo>
                  <a:pt x="93447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445550" y="3375571"/>
            <a:ext cx="2193290" cy="0"/>
          </a:xfrm>
          <a:custGeom>
            <a:avLst/>
            <a:gdLst/>
            <a:ahLst/>
            <a:cxnLst/>
            <a:rect l="l" t="t" r="r" b="b"/>
            <a:pathLst>
              <a:path w="2193290" h="0">
                <a:moveTo>
                  <a:pt x="0" y="0"/>
                </a:moveTo>
                <a:lnTo>
                  <a:pt x="2193236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608105" y="3080023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 h="0">
                <a:moveTo>
                  <a:pt x="0" y="0"/>
                </a:moveTo>
                <a:lnTo>
                  <a:pt x="93447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445550" y="3080023"/>
            <a:ext cx="2193290" cy="0"/>
          </a:xfrm>
          <a:custGeom>
            <a:avLst/>
            <a:gdLst/>
            <a:ahLst/>
            <a:cxnLst/>
            <a:rect l="l" t="t" r="r" b="b"/>
            <a:pathLst>
              <a:path w="2193290" h="0">
                <a:moveTo>
                  <a:pt x="0" y="0"/>
                </a:moveTo>
                <a:lnTo>
                  <a:pt x="2193236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608105" y="2784475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608105" y="2488927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608105" y="2193379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608105" y="1897831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3365783" y="3484122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0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3870892" y="3484122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0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881109" y="3484122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0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365783" y="158749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00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870892" y="158749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00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881109" y="158749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00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608105" y="337557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608105" y="3080023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2608105" y="2784475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608105" y="248892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2608105" y="219337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2608105" y="189783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5584787" y="337557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5584787" y="3080023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5584787" y="2784475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584787" y="248892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584787" y="219337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2605565" y="1584956"/>
            <a:ext cx="3035935" cy="1955800"/>
            <a:chOff x="2605565" y="1584956"/>
            <a:chExt cx="3035935" cy="1955800"/>
          </a:xfrm>
        </p:grpSpPr>
        <p:sp>
          <p:nvSpPr>
            <p:cNvPr id="32" name="object 32" descr=""/>
            <p:cNvSpPr/>
            <p:nvPr/>
          </p:nvSpPr>
          <p:spPr>
            <a:xfrm>
              <a:off x="5584787" y="1897831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5399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08105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321443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836756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325776" y="3277113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325776" y="2981571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325776" y="1799391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2742044" y="1883531"/>
            <a:ext cx="2167255" cy="1513205"/>
            <a:chOff x="2742044" y="1883531"/>
            <a:chExt cx="2167255" cy="1513205"/>
          </a:xfrm>
        </p:grpSpPr>
        <p:sp>
          <p:nvSpPr>
            <p:cNvPr id="40" name="object 40" descr=""/>
            <p:cNvSpPr/>
            <p:nvPr/>
          </p:nvSpPr>
          <p:spPr>
            <a:xfrm>
              <a:off x="3365783" y="2012282"/>
              <a:ext cx="1515745" cy="610235"/>
            </a:xfrm>
            <a:custGeom>
              <a:avLst/>
              <a:gdLst/>
              <a:ahLst/>
              <a:cxnLst/>
              <a:rect l="l" t="t" r="r" b="b"/>
              <a:pathLst>
                <a:path w="1515745" h="610235">
                  <a:moveTo>
                    <a:pt x="0" y="0"/>
                  </a:moveTo>
                  <a:lnTo>
                    <a:pt x="505108" y="468561"/>
                  </a:lnTo>
                  <a:lnTo>
                    <a:pt x="1515325" y="609878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365783" y="1915505"/>
              <a:ext cx="1515745" cy="173990"/>
            </a:xfrm>
            <a:custGeom>
              <a:avLst/>
              <a:gdLst/>
              <a:ahLst/>
              <a:cxnLst/>
              <a:rect l="l" t="t" r="r" b="b"/>
              <a:pathLst>
                <a:path w="1515745" h="173989">
                  <a:moveTo>
                    <a:pt x="0" y="0"/>
                  </a:moveTo>
                  <a:lnTo>
                    <a:pt x="505108" y="81334"/>
                  </a:lnTo>
                  <a:lnTo>
                    <a:pt x="1515325" y="173693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365783" y="1911367"/>
              <a:ext cx="1515745" cy="137795"/>
            </a:xfrm>
            <a:custGeom>
              <a:avLst/>
              <a:gdLst/>
              <a:ahLst/>
              <a:cxnLst/>
              <a:rect l="l" t="t" r="r" b="b"/>
              <a:pathLst>
                <a:path w="1515745" h="137794">
                  <a:moveTo>
                    <a:pt x="0" y="0"/>
                  </a:moveTo>
                  <a:lnTo>
                    <a:pt x="505108" y="52267"/>
                  </a:lnTo>
                  <a:lnTo>
                    <a:pt x="1515325" y="137577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40478" y="1986977"/>
              <a:ext cx="1566545" cy="661035"/>
            </a:xfrm>
            <a:custGeom>
              <a:avLst/>
              <a:gdLst/>
              <a:ahLst/>
              <a:cxnLst/>
              <a:rect l="l" t="t" r="r" b="b"/>
              <a:pathLst>
                <a:path w="1566545" h="661035">
                  <a:moveTo>
                    <a:pt x="0" y="50610"/>
                  </a:moveTo>
                  <a:lnTo>
                    <a:pt x="50610" y="50610"/>
                  </a:lnTo>
                  <a:lnTo>
                    <a:pt x="50610" y="0"/>
                  </a:lnTo>
                  <a:lnTo>
                    <a:pt x="0" y="0"/>
                  </a:lnTo>
                  <a:lnTo>
                    <a:pt x="0" y="50610"/>
                  </a:lnTo>
                  <a:close/>
                </a:path>
                <a:path w="1566545" h="661035">
                  <a:moveTo>
                    <a:pt x="505108" y="519172"/>
                  </a:moveTo>
                  <a:lnTo>
                    <a:pt x="555719" y="519172"/>
                  </a:lnTo>
                  <a:lnTo>
                    <a:pt x="555719" y="468561"/>
                  </a:lnTo>
                  <a:lnTo>
                    <a:pt x="505108" y="468561"/>
                  </a:lnTo>
                  <a:lnTo>
                    <a:pt x="505108" y="519172"/>
                  </a:lnTo>
                  <a:close/>
                </a:path>
                <a:path w="1566545" h="661035">
                  <a:moveTo>
                    <a:pt x="1515325" y="660489"/>
                  </a:moveTo>
                  <a:lnTo>
                    <a:pt x="1565936" y="660489"/>
                  </a:lnTo>
                  <a:lnTo>
                    <a:pt x="1565936" y="609878"/>
                  </a:lnTo>
                  <a:lnTo>
                    <a:pt x="1515325" y="609878"/>
                  </a:lnTo>
                  <a:lnTo>
                    <a:pt x="1515325" y="660489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343868" y="1890199"/>
              <a:ext cx="1559560" cy="212090"/>
            </a:xfrm>
            <a:custGeom>
              <a:avLst/>
              <a:gdLst/>
              <a:ahLst/>
              <a:cxnLst/>
              <a:rect l="l" t="t" r="r" b="b"/>
              <a:pathLst>
                <a:path w="1559560" h="212089">
                  <a:moveTo>
                    <a:pt x="21915" y="0"/>
                  </a:moveTo>
                  <a:lnTo>
                    <a:pt x="43830" y="37958"/>
                  </a:lnTo>
                  <a:lnTo>
                    <a:pt x="0" y="37958"/>
                  </a:lnTo>
                  <a:lnTo>
                    <a:pt x="21915" y="0"/>
                  </a:lnTo>
                  <a:close/>
                </a:path>
                <a:path w="1559560" h="212089">
                  <a:moveTo>
                    <a:pt x="527023" y="81334"/>
                  </a:moveTo>
                  <a:lnTo>
                    <a:pt x="548939" y="119292"/>
                  </a:lnTo>
                  <a:lnTo>
                    <a:pt x="505108" y="119292"/>
                  </a:lnTo>
                  <a:lnTo>
                    <a:pt x="527023" y="81334"/>
                  </a:lnTo>
                  <a:close/>
                </a:path>
                <a:path w="1559560" h="212089">
                  <a:moveTo>
                    <a:pt x="1537241" y="173693"/>
                  </a:moveTo>
                  <a:lnTo>
                    <a:pt x="1559156" y="211651"/>
                  </a:lnTo>
                  <a:lnTo>
                    <a:pt x="1515325" y="211651"/>
                  </a:lnTo>
                  <a:lnTo>
                    <a:pt x="1537241" y="173693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346804" y="1886062"/>
              <a:ext cx="1553845" cy="188595"/>
            </a:xfrm>
            <a:custGeom>
              <a:avLst/>
              <a:gdLst/>
              <a:ahLst/>
              <a:cxnLst/>
              <a:rect l="l" t="t" r="r" b="b"/>
              <a:pathLst>
                <a:path w="1553845" h="188594">
                  <a:moveTo>
                    <a:pt x="18979" y="0"/>
                  </a:moveTo>
                  <a:lnTo>
                    <a:pt x="37958" y="25305"/>
                  </a:lnTo>
                  <a:lnTo>
                    <a:pt x="18979" y="50610"/>
                  </a:lnTo>
                  <a:lnTo>
                    <a:pt x="0" y="25305"/>
                  </a:lnTo>
                  <a:lnTo>
                    <a:pt x="18979" y="0"/>
                  </a:lnTo>
                  <a:close/>
                </a:path>
                <a:path w="1553845" h="188594">
                  <a:moveTo>
                    <a:pt x="524087" y="52267"/>
                  </a:moveTo>
                  <a:lnTo>
                    <a:pt x="543066" y="77573"/>
                  </a:lnTo>
                  <a:lnTo>
                    <a:pt x="524087" y="102878"/>
                  </a:lnTo>
                  <a:lnTo>
                    <a:pt x="505108" y="77573"/>
                  </a:lnTo>
                  <a:lnTo>
                    <a:pt x="524087" y="52267"/>
                  </a:lnTo>
                  <a:close/>
                </a:path>
                <a:path w="1553845" h="188594">
                  <a:moveTo>
                    <a:pt x="1534304" y="137577"/>
                  </a:moveTo>
                  <a:lnTo>
                    <a:pt x="1553283" y="162883"/>
                  </a:lnTo>
                  <a:lnTo>
                    <a:pt x="1534304" y="188188"/>
                  </a:lnTo>
                  <a:lnTo>
                    <a:pt x="1515325" y="162883"/>
                  </a:lnTo>
                  <a:lnTo>
                    <a:pt x="1534304" y="137577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742044" y="3009257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742044" y="3176148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742044" y="334302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3409746" y="3502234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144001" y="2285825"/>
            <a:ext cx="152400" cy="554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60">
                <a:latin typeface="Georgia"/>
                <a:cs typeface="Georgia"/>
              </a:rPr>
              <a:t>Eficiˆencia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701552" y="2925810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5045278" y="4136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5407850" y="4136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1954225" y="4769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2727998" y="4769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3371037" y="4769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1635353" y="3999464"/>
            <a:ext cx="4110990" cy="81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7034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12:</a:t>
            </a:r>
            <a:r>
              <a:rPr dirty="0" sz="1000" spc="135">
                <a:latin typeface="Georgia"/>
                <a:cs typeface="Georgia"/>
              </a:rPr>
              <a:t> </a:t>
            </a:r>
            <a:r>
              <a:rPr dirty="0" sz="1000" spc="-60">
                <a:latin typeface="Georgia"/>
                <a:cs typeface="Georgia"/>
              </a:rPr>
              <a:t>Eficiˆencia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3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p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Ssend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Irecv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tabLst>
                <a:tab pos="452120" algn="l"/>
              </a:tabLst>
            </a:pPr>
            <a:r>
              <a:rPr dirty="0" sz="1200" spc="-25" b="1">
                <a:latin typeface="Georgia"/>
                <a:cs typeface="Georgia"/>
              </a:rPr>
              <a:t>2.7</a:t>
            </a:r>
            <a:r>
              <a:rPr dirty="0" sz="1200" b="1">
                <a:latin typeface="Georgia"/>
                <a:cs typeface="Georgia"/>
              </a:rPr>
              <a:t>	</a:t>
            </a:r>
            <a:r>
              <a:rPr dirty="0" sz="1200" spc="-45" b="1">
                <a:latin typeface="Georgia"/>
                <a:cs typeface="Georgia"/>
              </a:rPr>
              <a:t>p-</a:t>
            </a:r>
            <a:r>
              <a:rPr dirty="0" sz="1200" spc="-10" b="1">
                <a:latin typeface="Georgia"/>
                <a:cs typeface="Georgia"/>
              </a:rPr>
              <a:t>Rsend</a:t>
            </a:r>
            <a:endParaRPr sz="12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9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Rsend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9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Recv,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9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Send,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MPI</a:t>
            </a:r>
            <a:r>
              <a:rPr dirty="0" baseline="-11904" sz="1050" spc="-15" i="1">
                <a:latin typeface="Georgia"/>
                <a:cs typeface="Georgia"/>
              </a:rPr>
              <a:t>Recv.</a:t>
            </a:r>
            <a:endParaRPr baseline="-11904" sz="1050">
              <a:latin typeface="Georgia"/>
              <a:cs typeface="Georgia"/>
            </a:endParaRPr>
          </a:p>
        </p:txBody>
      </p:sp>
      <p:pic>
        <p:nvPicPr>
          <p:cNvPr id="58" name="object 5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3" y="4948409"/>
            <a:ext cx="4365153" cy="1667338"/>
          </a:xfrm>
          <a:prstGeom prst="rect">
            <a:avLst/>
          </a:prstGeom>
        </p:spPr>
      </p:pic>
      <p:sp>
        <p:nvSpPr>
          <p:cNvPr id="59" name="object 5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46453" y="2199820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394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46453" y="1587496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0"/>
                </a:moveTo>
                <a:lnTo>
                  <a:pt x="0" y="61049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51562" y="158749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719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586236" y="1584956"/>
            <a:ext cx="3035935" cy="1955800"/>
            <a:chOff x="2586236" y="1584956"/>
            <a:chExt cx="3035935" cy="1955800"/>
          </a:xfrm>
        </p:grpSpPr>
        <p:sp>
          <p:nvSpPr>
            <p:cNvPr id="6" name="object 6" descr=""/>
            <p:cNvSpPr/>
            <p:nvPr/>
          </p:nvSpPr>
          <p:spPr>
            <a:xfrm>
              <a:off x="2588776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719"/>
                  </a:moveTo>
                  <a:lnTo>
                    <a:pt x="2273003" y="0"/>
                  </a:lnTo>
                </a:path>
                <a:path w="3030854" h="1950720">
                  <a:moveTo>
                    <a:pt x="0" y="1788151"/>
                  </a:moveTo>
                  <a:lnTo>
                    <a:pt x="3030681" y="1788151"/>
                  </a:lnTo>
                </a:path>
                <a:path w="3030854" h="1950720">
                  <a:moveTo>
                    <a:pt x="0" y="1562303"/>
                  </a:moveTo>
                  <a:lnTo>
                    <a:pt x="3030681" y="1562303"/>
                  </a:lnTo>
                </a:path>
                <a:path w="3030854" h="1950720">
                  <a:moveTo>
                    <a:pt x="0" y="1336456"/>
                  </a:moveTo>
                  <a:lnTo>
                    <a:pt x="3030681" y="1336456"/>
                  </a:lnTo>
                </a:path>
                <a:path w="3030854" h="1950720">
                  <a:moveTo>
                    <a:pt x="0" y="1110608"/>
                  </a:moveTo>
                  <a:lnTo>
                    <a:pt x="3030681" y="1110608"/>
                  </a:lnTo>
                </a:path>
                <a:path w="3030854" h="1950720">
                  <a:moveTo>
                    <a:pt x="0" y="884760"/>
                  </a:moveTo>
                  <a:lnTo>
                    <a:pt x="3030681" y="884760"/>
                  </a:lnTo>
                </a:path>
                <a:path w="3030854" h="1950720">
                  <a:moveTo>
                    <a:pt x="0" y="658913"/>
                  </a:moveTo>
                  <a:lnTo>
                    <a:pt x="3030681" y="658913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88776" y="1794714"/>
              <a:ext cx="3030855" cy="226060"/>
            </a:xfrm>
            <a:custGeom>
              <a:avLst/>
              <a:gdLst/>
              <a:ahLst/>
              <a:cxnLst/>
              <a:rect l="l" t="t" r="r" b="b"/>
              <a:pathLst>
                <a:path w="3030854" h="226060">
                  <a:moveTo>
                    <a:pt x="0" y="225847"/>
                  </a:moveTo>
                  <a:lnTo>
                    <a:pt x="93447" y="225847"/>
                  </a:lnTo>
                </a:path>
                <a:path w="3030854" h="226060">
                  <a:moveTo>
                    <a:pt x="837444" y="225847"/>
                  </a:moveTo>
                  <a:lnTo>
                    <a:pt x="3030681" y="225847"/>
                  </a:lnTo>
                </a:path>
                <a:path w="3030854" h="226060">
                  <a:moveTo>
                    <a:pt x="0" y="0"/>
                  </a:moveTo>
                  <a:lnTo>
                    <a:pt x="93447" y="0"/>
                  </a:lnTo>
                </a:path>
                <a:path w="3030854" h="22606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88776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719"/>
                  </a:moveTo>
                  <a:lnTo>
                    <a:pt x="757677" y="1896720"/>
                  </a:lnTo>
                </a:path>
                <a:path w="3030854" h="1950720">
                  <a:moveTo>
                    <a:pt x="1262786" y="1950719"/>
                  </a:moveTo>
                  <a:lnTo>
                    <a:pt x="1262786" y="1896720"/>
                  </a:lnTo>
                </a:path>
                <a:path w="3030854" h="1950720">
                  <a:moveTo>
                    <a:pt x="2273003" y="1950719"/>
                  </a:moveTo>
                  <a:lnTo>
                    <a:pt x="2273003" y="1896720"/>
                  </a:lnTo>
                </a:path>
                <a:path w="3030854" h="1950720">
                  <a:moveTo>
                    <a:pt x="757677" y="0"/>
                  </a:moveTo>
                  <a:lnTo>
                    <a:pt x="757677" y="53998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3998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3998"/>
                  </a:lnTo>
                </a:path>
                <a:path w="3030854" h="1950720">
                  <a:moveTo>
                    <a:pt x="0" y="1788151"/>
                  </a:moveTo>
                  <a:lnTo>
                    <a:pt x="54000" y="1788151"/>
                  </a:lnTo>
                </a:path>
                <a:path w="3030854" h="1950720">
                  <a:moveTo>
                    <a:pt x="0" y="1562303"/>
                  </a:moveTo>
                  <a:lnTo>
                    <a:pt x="54000" y="1562303"/>
                  </a:lnTo>
                </a:path>
                <a:path w="3030854" h="1950720">
                  <a:moveTo>
                    <a:pt x="0" y="1336456"/>
                  </a:moveTo>
                  <a:lnTo>
                    <a:pt x="54000" y="1336456"/>
                  </a:lnTo>
                </a:path>
                <a:path w="3030854" h="1950720">
                  <a:moveTo>
                    <a:pt x="0" y="1110608"/>
                  </a:moveTo>
                  <a:lnTo>
                    <a:pt x="54000" y="1110608"/>
                  </a:lnTo>
                </a:path>
                <a:path w="3030854" h="1950720">
                  <a:moveTo>
                    <a:pt x="0" y="884760"/>
                  </a:moveTo>
                  <a:lnTo>
                    <a:pt x="54000" y="884760"/>
                  </a:lnTo>
                </a:path>
                <a:path w="3030854" h="1950720">
                  <a:moveTo>
                    <a:pt x="0" y="658913"/>
                  </a:moveTo>
                  <a:lnTo>
                    <a:pt x="54000" y="658913"/>
                  </a:lnTo>
                </a:path>
                <a:path w="3030854" h="1950720">
                  <a:moveTo>
                    <a:pt x="0" y="433065"/>
                  </a:moveTo>
                  <a:lnTo>
                    <a:pt x="54000" y="433065"/>
                  </a:lnTo>
                </a:path>
                <a:path w="3030854" h="1950720">
                  <a:moveTo>
                    <a:pt x="0" y="207218"/>
                  </a:moveTo>
                  <a:lnTo>
                    <a:pt x="54000" y="207218"/>
                  </a:lnTo>
                </a:path>
                <a:path w="3030854" h="1950720">
                  <a:moveTo>
                    <a:pt x="3030681" y="1788151"/>
                  </a:moveTo>
                  <a:lnTo>
                    <a:pt x="2976681" y="1788151"/>
                  </a:lnTo>
                </a:path>
                <a:path w="3030854" h="1950720">
                  <a:moveTo>
                    <a:pt x="3030681" y="1562303"/>
                  </a:moveTo>
                  <a:lnTo>
                    <a:pt x="2976681" y="1562303"/>
                  </a:lnTo>
                </a:path>
                <a:path w="3030854" h="1950720">
                  <a:moveTo>
                    <a:pt x="3030681" y="1336456"/>
                  </a:moveTo>
                  <a:lnTo>
                    <a:pt x="2976681" y="1336456"/>
                  </a:lnTo>
                </a:path>
                <a:path w="3030854" h="1950720">
                  <a:moveTo>
                    <a:pt x="3030681" y="1110608"/>
                  </a:moveTo>
                  <a:lnTo>
                    <a:pt x="2976681" y="1110608"/>
                  </a:lnTo>
                </a:path>
                <a:path w="3030854" h="1950720">
                  <a:moveTo>
                    <a:pt x="3030681" y="884760"/>
                  </a:moveTo>
                  <a:lnTo>
                    <a:pt x="2976681" y="884760"/>
                  </a:lnTo>
                </a:path>
                <a:path w="3030854" h="1950720">
                  <a:moveTo>
                    <a:pt x="3030681" y="658913"/>
                  </a:moveTo>
                  <a:lnTo>
                    <a:pt x="2976681" y="658913"/>
                  </a:lnTo>
                </a:path>
                <a:path w="3030854" h="1950720">
                  <a:moveTo>
                    <a:pt x="3030681" y="433065"/>
                  </a:moveTo>
                  <a:lnTo>
                    <a:pt x="2976681" y="433065"/>
                  </a:lnTo>
                </a:path>
                <a:path w="3030854" h="1950720">
                  <a:moveTo>
                    <a:pt x="3030681" y="207218"/>
                  </a:moveTo>
                  <a:lnTo>
                    <a:pt x="2976681" y="207218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8776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719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719"/>
                  </a:lnTo>
                  <a:lnTo>
                    <a:pt x="0" y="195071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02114" y="3525220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17427" y="3525220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69705" y="1622267"/>
            <a:ext cx="187325" cy="183261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000" spc="-30">
                <a:latin typeface="Georgia"/>
                <a:cs typeface="Georgia"/>
              </a:rPr>
              <a:t>7</a:t>
            </a:r>
            <a:r>
              <a:rPr dirty="0" sz="1000" spc="-30" i="1">
                <a:latin typeface="Arial"/>
                <a:cs typeface="Arial"/>
              </a:rPr>
              <a:t>.</a:t>
            </a:r>
            <a:r>
              <a:rPr dirty="0" sz="1000" spc="-3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35">
                <a:latin typeface="Georgia"/>
                <a:cs typeface="Georgia"/>
              </a:rPr>
              <a:t>5</a:t>
            </a:r>
            <a:r>
              <a:rPr dirty="0" sz="1000" spc="-35" i="1">
                <a:latin typeface="Arial"/>
                <a:cs typeface="Arial"/>
              </a:rPr>
              <a:t>.</a:t>
            </a:r>
            <a:r>
              <a:rPr dirty="0" sz="1000" spc="-3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45">
                <a:latin typeface="Georgia"/>
                <a:cs typeface="Georgia"/>
              </a:rPr>
              <a:t>3</a:t>
            </a:r>
            <a:r>
              <a:rPr dirty="0" sz="1000" spc="-45" i="1">
                <a:latin typeface="Arial"/>
                <a:cs typeface="Arial"/>
              </a:rPr>
              <a:t>.</a:t>
            </a:r>
            <a:r>
              <a:rPr dirty="0" sz="1000" spc="-4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679692" y="1646015"/>
            <a:ext cx="2210435" cy="1333500"/>
            <a:chOff x="2679692" y="1646015"/>
            <a:chExt cx="2210435" cy="1333500"/>
          </a:xfrm>
        </p:grpSpPr>
        <p:sp>
          <p:nvSpPr>
            <p:cNvPr id="14" name="object 14" descr=""/>
            <p:cNvSpPr/>
            <p:nvPr/>
          </p:nvSpPr>
          <p:spPr>
            <a:xfrm>
              <a:off x="3346454" y="2556317"/>
              <a:ext cx="1515745" cy="394970"/>
            </a:xfrm>
            <a:custGeom>
              <a:avLst/>
              <a:gdLst/>
              <a:ahLst/>
              <a:cxnLst/>
              <a:rect l="l" t="t" r="r" b="b"/>
              <a:pathLst>
                <a:path w="1515745" h="394969">
                  <a:moveTo>
                    <a:pt x="0" y="394871"/>
                  </a:moveTo>
                  <a:lnTo>
                    <a:pt x="505108" y="85324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46454" y="2019884"/>
              <a:ext cx="1515745" cy="908685"/>
            </a:xfrm>
            <a:custGeom>
              <a:avLst/>
              <a:gdLst/>
              <a:ahLst/>
              <a:cxnLst/>
              <a:rect l="l" t="t" r="r" b="b"/>
              <a:pathLst>
                <a:path w="1515745" h="908685">
                  <a:moveTo>
                    <a:pt x="0" y="908266"/>
                  </a:moveTo>
                  <a:lnTo>
                    <a:pt x="505108" y="502885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46454" y="1750064"/>
              <a:ext cx="1515745" cy="1177925"/>
            </a:xfrm>
            <a:custGeom>
              <a:avLst/>
              <a:gdLst/>
              <a:ahLst/>
              <a:cxnLst/>
              <a:rect l="l" t="t" r="r" b="b"/>
              <a:pathLst>
                <a:path w="1515745" h="1177925">
                  <a:moveTo>
                    <a:pt x="0" y="1177930"/>
                  </a:moveTo>
                  <a:lnTo>
                    <a:pt x="505108" y="751010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21148" y="2531012"/>
              <a:ext cx="1566545" cy="445770"/>
            </a:xfrm>
            <a:custGeom>
              <a:avLst/>
              <a:gdLst/>
              <a:ahLst/>
              <a:cxnLst/>
              <a:rect l="l" t="t" r="r" b="b"/>
              <a:pathLst>
                <a:path w="1566545" h="445769">
                  <a:moveTo>
                    <a:pt x="0" y="445482"/>
                  </a:moveTo>
                  <a:lnTo>
                    <a:pt x="50610" y="445482"/>
                  </a:lnTo>
                  <a:lnTo>
                    <a:pt x="50610" y="394871"/>
                  </a:lnTo>
                  <a:lnTo>
                    <a:pt x="0" y="394871"/>
                  </a:lnTo>
                  <a:lnTo>
                    <a:pt x="0" y="445482"/>
                  </a:lnTo>
                  <a:close/>
                </a:path>
                <a:path w="1566545" h="445769">
                  <a:moveTo>
                    <a:pt x="505108" y="135935"/>
                  </a:moveTo>
                  <a:lnTo>
                    <a:pt x="555719" y="135935"/>
                  </a:lnTo>
                  <a:lnTo>
                    <a:pt x="555719" y="85324"/>
                  </a:lnTo>
                  <a:lnTo>
                    <a:pt x="505108" y="85324"/>
                  </a:lnTo>
                  <a:lnTo>
                    <a:pt x="505108" y="135935"/>
                  </a:lnTo>
                  <a:close/>
                </a:path>
                <a:path w="1566545" h="445769">
                  <a:moveTo>
                    <a:pt x="1515325" y="50610"/>
                  </a:moveTo>
                  <a:lnTo>
                    <a:pt x="1565936" y="50610"/>
                  </a:lnTo>
                  <a:lnTo>
                    <a:pt x="1565936" y="0"/>
                  </a:lnTo>
                  <a:lnTo>
                    <a:pt x="1515325" y="0"/>
                  </a:lnTo>
                  <a:lnTo>
                    <a:pt x="1515325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24538" y="1994579"/>
              <a:ext cx="1559560" cy="946785"/>
            </a:xfrm>
            <a:custGeom>
              <a:avLst/>
              <a:gdLst/>
              <a:ahLst/>
              <a:cxnLst/>
              <a:rect l="l" t="t" r="r" b="b"/>
              <a:pathLst>
                <a:path w="1559560" h="946785">
                  <a:moveTo>
                    <a:pt x="21915" y="908266"/>
                  </a:moveTo>
                  <a:lnTo>
                    <a:pt x="43830" y="946224"/>
                  </a:lnTo>
                  <a:lnTo>
                    <a:pt x="0" y="946224"/>
                  </a:lnTo>
                  <a:lnTo>
                    <a:pt x="21915" y="908266"/>
                  </a:lnTo>
                  <a:close/>
                </a:path>
                <a:path w="1559560" h="946785">
                  <a:moveTo>
                    <a:pt x="527023" y="502885"/>
                  </a:moveTo>
                  <a:lnTo>
                    <a:pt x="548939" y="540843"/>
                  </a:lnTo>
                  <a:lnTo>
                    <a:pt x="505108" y="540843"/>
                  </a:lnTo>
                  <a:lnTo>
                    <a:pt x="527023" y="502885"/>
                  </a:lnTo>
                  <a:close/>
                </a:path>
                <a:path w="1559560" h="946785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7474" y="1724758"/>
              <a:ext cx="1553845" cy="1228725"/>
            </a:xfrm>
            <a:custGeom>
              <a:avLst/>
              <a:gdLst/>
              <a:ahLst/>
              <a:cxnLst/>
              <a:rect l="l" t="t" r="r" b="b"/>
              <a:pathLst>
                <a:path w="1553845" h="1228725">
                  <a:moveTo>
                    <a:pt x="18979" y="1177930"/>
                  </a:moveTo>
                  <a:lnTo>
                    <a:pt x="37958" y="1203236"/>
                  </a:lnTo>
                  <a:lnTo>
                    <a:pt x="18979" y="1228541"/>
                  </a:lnTo>
                  <a:lnTo>
                    <a:pt x="0" y="1203236"/>
                  </a:lnTo>
                  <a:lnTo>
                    <a:pt x="18979" y="1177930"/>
                  </a:lnTo>
                  <a:close/>
                </a:path>
                <a:path w="1553845" h="1228725">
                  <a:moveTo>
                    <a:pt x="524087" y="751010"/>
                  </a:moveTo>
                  <a:lnTo>
                    <a:pt x="543066" y="776316"/>
                  </a:lnTo>
                  <a:lnTo>
                    <a:pt x="524087" y="801621"/>
                  </a:lnTo>
                  <a:lnTo>
                    <a:pt x="505108" y="776316"/>
                  </a:lnTo>
                  <a:lnTo>
                    <a:pt x="524087" y="751010"/>
                  </a:lnTo>
                  <a:close/>
                </a:path>
                <a:path w="1553845" h="1228725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82223" y="1648546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82223" y="1648546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0" y="551274"/>
                  </a:moveTo>
                  <a:lnTo>
                    <a:pt x="743997" y="551274"/>
                  </a:lnTo>
                  <a:lnTo>
                    <a:pt x="743997" y="0"/>
                  </a:lnTo>
                  <a:lnTo>
                    <a:pt x="0" y="0"/>
                  </a:lnTo>
                  <a:lnTo>
                    <a:pt x="0" y="55127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22714" y="173200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22714" y="1898897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22714" y="2065775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390417" y="3502311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63344" y="2316355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928454" y="1639675"/>
            <a:ext cx="466725" cy="526415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210892" y="3999539"/>
            <a:ext cx="33413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13:</a:t>
            </a:r>
            <a:r>
              <a:rPr dirty="0" sz="1000" spc="13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30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p-</a:t>
            </a:r>
            <a:r>
              <a:rPr dirty="0" sz="1000" spc="-10">
                <a:latin typeface="Georgia"/>
                <a:cs typeface="Georgia"/>
              </a:rPr>
              <a:t>Rsend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605565" y="4500596"/>
            <a:ext cx="3035935" cy="1955800"/>
            <a:chOff x="2605565" y="4500596"/>
            <a:chExt cx="3035935" cy="1955800"/>
          </a:xfrm>
        </p:grpSpPr>
        <p:sp>
          <p:nvSpPr>
            <p:cNvPr id="30" name="object 30" descr=""/>
            <p:cNvSpPr/>
            <p:nvPr/>
          </p:nvSpPr>
          <p:spPr>
            <a:xfrm>
              <a:off x="3365783" y="4503136"/>
              <a:ext cx="0" cy="1950720"/>
            </a:xfrm>
            <a:custGeom>
              <a:avLst/>
              <a:gdLst/>
              <a:ahLst/>
              <a:cxnLst/>
              <a:rect l="l" t="t" r="r" b="b"/>
              <a:pathLst>
                <a:path w="0" h="1950720">
                  <a:moveTo>
                    <a:pt x="0" y="1889588"/>
                  </a:moveTo>
                  <a:lnTo>
                    <a:pt x="0" y="1950636"/>
                  </a:lnTo>
                </a:path>
                <a:path w="0" h="1950720">
                  <a:moveTo>
                    <a:pt x="0" y="0"/>
                  </a:moveTo>
                  <a:lnTo>
                    <a:pt x="0" y="1338314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870892" y="4503136"/>
              <a:ext cx="1010285" cy="1950720"/>
            </a:xfrm>
            <a:custGeom>
              <a:avLst/>
              <a:gdLst/>
              <a:ahLst/>
              <a:cxnLst/>
              <a:rect l="l" t="t" r="r" b="b"/>
              <a:pathLst>
                <a:path w="1010285" h="1950720">
                  <a:moveTo>
                    <a:pt x="0" y="1950636"/>
                  </a:moveTo>
                  <a:lnTo>
                    <a:pt x="0" y="0"/>
                  </a:lnTo>
                </a:path>
                <a:path w="1010285" h="1950720">
                  <a:moveTo>
                    <a:pt x="1010217" y="1950636"/>
                  </a:moveTo>
                  <a:lnTo>
                    <a:pt x="1010217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608105" y="5995663"/>
              <a:ext cx="3030855" cy="295910"/>
            </a:xfrm>
            <a:custGeom>
              <a:avLst/>
              <a:gdLst/>
              <a:ahLst/>
              <a:cxnLst/>
              <a:rect l="l" t="t" r="r" b="b"/>
              <a:pathLst>
                <a:path w="3030854" h="295910">
                  <a:moveTo>
                    <a:pt x="837444" y="295547"/>
                  </a:moveTo>
                  <a:lnTo>
                    <a:pt x="3030681" y="295547"/>
                  </a:lnTo>
                </a:path>
                <a:path w="3030854" h="295910">
                  <a:moveTo>
                    <a:pt x="0" y="295547"/>
                  </a:moveTo>
                  <a:lnTo>
                    <a:pt x="93447" y="295547"/>
                  </a:lnTo>
                </a:path>
                <a:path w="3030854" h="295910">
                  <a:moveTo>
                    <a:pt x="837444" y="0"/>
                  </a:moveTo>
                  <a:lnTo>
                    <a:pt x="3030681" y="0"/>
                  </a:lnTo>
                </a:path>
                <a:path w="3030854" h="295910">
                  <a:moveTo>
                    <a:pt x="0" y="0"/>
                  </a:moveTo>
                  <a:lnTo>
                    <a:pt x="93447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08105" y="4813471"/>
              <a:ext cx="3030855" cy="887094"/>
            </a:xfrm>
            <a:custGeom>
              <a:avLst/>
              <a:gdLst/>
              <a:ahLst/>
              <a:cxnLst/>
              <a:rect l="l" t="t" r="r" b="b"/>
              <a:pathLst>
                <a:path w="3030854" h="887095">
                  <a:moveTo>
                    <a:pt x="0" y="886643"/>
                  </a:moveTo>
                  <a:lnTo>
                    <a:pt x="3030681" y="886643"/>
                  </a:lnTo>
                </a:path>
                <a:path w="3030854" h="887095">
                  <a:moveTo>
                    <a:pt x="0" y="591095"/>
                  </a:moveTo>
                  <a:lnTo>
                    <a:pt x="3030681" y="591095"/>
                  </a:lnTo>
                </a:path>
                <a:path w="3030854" h="887095">
                  <a:moveTo>
                    <a:pt x="0" y="295547"/>
                  </a:moveTo>
                  <a:lnTo>
                    <a:pt x="3030681" y="295547"/>
                  </a:lnTo>
                </a:path>
                <a:path w="3030854" h="887095">
                  <a:moveTo>
                    <a:pt x="0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608105" y="450313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36"/>
                  </a:moveTo>
                  <a:lnTo>
                    <a:pt x="757677" y="1896626"/>
                  </a:lnTo>
                </a:path>
                <a:path w="3030854" h="1950720">
                  <a:moveTo>
                    <a:pt x="1262786" y="1950636"/>
                  </a:moveTo>
                  <a:lnTo>
                    <a:pt x="1262786" y="1896626"/>
                  </a:lnTo>
                </a:path>
                <a:path w="3030854" h="1950720">
                  <a:moveTo>
                    <a:pt x="2273003" y="1950636"/>
                  </a:moveTo>
                  <a:lnTo>
                    <a:pt x="2273003" y="1896626"/>
                  </a:lnTo>
                </a:path>
                <a:path w="3030854" h="1950720">
                  <a:moveTo>
                    <a:pt x="757677" y="0"/>
                  </a:moveTo>
                  <a:lnTo>
                    <a:pt x="757677" y="54009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4009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4009"/>
                  </a:lnTo>
                </a:path>
                <a:path w="3030854" h="1950720">
                  <a:moveTo>
                    <a:pt x="0" y="1788074"/>
                  </a:moveTo>
                  <a:lnTo>
                    <a:pt x="54000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54000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54000" y="1196979"/>
                  </a:lnTo>
                </a:path>
                <a:path w="3030854" h="1950720">
                  <a:moveTo>
                    <a:pt x="0" y="901431"/>
                  </a:moveTo>
                  <a:lnTo>
                    <a:pt x="54000" y="901431"/>
                  </a:lnTo>
                </a:path>
                <a:path w="3030854" h="1950720">
                  <a:moveTo>
                    <a:pt x="0" y="605883"/>
                  </a:moveTo>
                  <a:lnTo>
                    <a:pt x="54000" y="605883"/>
                  </a:lnTo>
                </a:path>
                <a:path w="3030854" h="1950720">
                  <a:moveTo>
                    <a:pt x="0" y="310335"/>
                  </a:moveTo>
                  <a:lnTo>
                    <a:pt x="54000" y="310335"/>
                  </a:lnTo>
                </a:path>
                <a:path w="3030854" h="1950720">
                  <a:moveTo>
                    <a:pt x="3030681" y="1788074"/>
                  </a:moveTo>
                  <a:lnTo>
                    <a:pt x="2976681" y="1788074"/>
                  </a:lnTo>
                </a:path>
                <a:path w="3030854" h="1950720">
                  <a:moveTo>
                    <a:pt x="3030681" y="1492527"/>
                  </a:moveTo>
                  <a:lnTo>
                    <a:pt x="2976681" y="1492527"/>
                  </a:lnTo>
                </a:path>
                <a:path w="3030854" h="1950720">
                  <a:moveTo>
                    <a:pt x="3030681" y="1196979"/>
                  </a:moveTo>
                  <a:lnTo>
                    <a:pt x="2976681" y="1196979"/>
                  </a:lnTo>
                </a:path>
                <a:path w="3030854" h="1950720">
                  <a:moveTo>
                    <a:pt x="3030681" y="901431"/>
                  </a:moveTo>
                  <a:lnTo>
                    <a:pt x="2976681" y="901431"/>
                  </a:lnTo>
                </a:path>
                <a:path w="3030854" h="1950720">
                  <a:moveTo>
                    <a:pt x="3030681" y="605883"/>
                  </a:moveTo>
                  <a:lnTo>
                    <a:pt x="2976681" y="605883"/>
                  </a:lnTo>
                </a:path>
                <a:path w="3030854" h="1950720">
                  <a:moveTo>
                    <a:pt x="3030681" y="310335"/>
                  </a:moveTo>
                  <a:lnTo>
                    <a:pt x="2976681" y="310335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608105" y="450313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3321443" y="644078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836756" y="644078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325776" y="6192753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325776" y="5897212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325776" y="4715032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742044" y="4798876"/>
            <a:ext cx="2167255" cy="1513205"/>
            <a:chOff x="2742044" y="4798876"/>
            <a:chExt cx="2167255" cy="1513205"/>
          </a:xfrm>
        </p:grpSpPr>
        <p:sp>
          <p:nvSpPr>
            <p:cNvPr id="42" name="object 42" descr=""/>
            <p:cNvSpPr/>
            <p:nvPr/>
          </p:nvSpPr>
          <p:spPr>
            <a:xfrm>
              <a:off x="3365783" y="4902579"/>
              <a:ext cx="1515745" cy="718820"/>
            </a:xfrm>
            <a:custGeom>
              <a:avLst/>
              <a:gdLst/>
              <a:ahLst/>
              <a:cxnLst/>
              <a:rect l="l" t="t" r="r" b="b"/>
              <a:pathLst>
                <a:path w="1515745" h="718820">
                  <a:moveTo>
                    <a:pt x="0" y="0"/>
                  </a:moveTo>
                  <a:lnTo>
                    <a:pt x="505108" y="187968"/>
                  </a:lnTo>
                  <a:lnTo>
                    <a:pt x="1515325" y="718536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65783" y="4827229"/>
              <a:ext cx="1515745" cy="355600"/>
            </a:xfrm>
            <a:custGeom>
              <a:avLst/>
              <a:gdLst/>
              <a:ahLst/>
              <a:cxnLst/>
              <a:rect l="l" t="t" r="r" b="b"/>
              <a:pathLst>
                <a:path w="1515745" h="355600">
                  <a:moveTo>
                    <a:pt x="0" y="0"/>
                  </a:moveTo>
                  <a:lnTo>
                    <a:pt x="505108" y="68877"/>
                  </a:lnTo>
                  <a:lnTo>
                    <a:pt x="1515325" y="35513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365783" y="4826712"/>
              <a:ext cx="1515745" cy="135255"/>
            </a:xfrm>
            <a:custGeom>
              <a:avLst/>
              <a:gdLst/>
              <a:ahLst/>
              <a:cxnLst/>
              <a:rect l="l" t="t" r="r" b="b"/>
              <a:pathLst>
                <a:path w="1515745" h="135254">
                  <a:moveTo>
                    <a:pt x="0" y="0"/>
                  </a:moveTo>
                  <a:lnTo>
                    <a:pt x="505108" y="33899"/>
                  </a:lnTo>
                  <a:lnTo>
                    <a:pt x="1515325" y="134977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340478" y="4877274"/>
              <a:ext cx="1566545" cy="769620"/>
            </a:xfrm>
            <a:custGeom>
              <a:avLst/>
              <a:gdLst/>
              <a:ahLst/>
              <a:cxnLst/>
              <a:rect l="l" t="t" r="r" b="b"/>
              <a:pathLst>
                <a:path w="1566545" h="769620">
                  <a:moveTo>
                    <a:pt x="0" y="50610"/>
                  </a:moveTo>
                  <a:lnTo>
                    <a:pt x="50610" y="50610"/>
                  </a:lnTo>
                  <a:lnTo>
                    <a:pt x="50610" y="0"/>
                  </a:lnTo>
                  <a:lnTo>
                    <a:pt x="0" y="0"/>
                  </a:lnTo>
                  <a:lnTo>
                    <a:pt x="0" y="50610"/>
                  </a:lnTo>
                  <a:close/>
                </a:path>
                <a:path w="1566545" h="769620">
                  <a:moveTo>
                    <a:pt x="505108" y="238579"/>
                  </a:moveTo>
                  <a:lnTo>
                    <a:pt x="555719" y="238579"/>
                  </a:lnTo>
                  <a:lnTo>
                    <a:pt x="555719" y="187968"/>
                  </a:lnTo>
                  <a:lnTo>
                    <a:pt x="505108" y="187968"/>
                  </a:lnTo>
                  <a:lnTo>
                    <a:pt x="505108" y="238579"/>
                  </a:lnTo>
                  <a:close/>
                </a:path>
                <a:path w="1566545" h="769620">
                  <a:moveTo>
                    <a:pt x="1515325" y="769147"/>
                  </a:moveTo>
                  <a:lnTo>
                    <a:pt x="1565936" y="769147"/>
                  </a:lnTo>
                  <a:lnTo>
                    <a:pt x="1565936" y="718536"/>
                  </a:lnTo>
                  <a:lnTo>
                    <a:pt x="1515325" y="718536"/>
                  </a:lnTo>
                  <a:lnTo>
                    <a:pt x="1515325" y="769147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343868" y="4801924"/>
              <a:ext cx="1559560" cy="393700"/>
            </a:xfrm>
            <a:custGeom>
              <a:avLst/>
              <a:gdLst/>
              <a:ahLst/>
              <a:cxnLst/>
              <a:rect l="l" t="t" r="r" b="b"/>
              <a:pathLst>
                <a:path w="1559560" h="393700">
                  <a:moveTo>
                    <a:pt x="21915" y="0"/>
                  </a:moveTo>
                  <a:lnTo>
                    <a:pt x="43830" y="37958"/>
                  </a:lnTo>
                  <a:lnTo>
                    <a:pt x="0" y="37958"/>
                  </a:lnTo>
                  <a:lnTo>
                    <a:pt x="21915" y="0"/>
                  </a:lnTo>
                  <a:close/>
                </a:path>
                <a:path w="1559560" h="393700">
                  <a:moveTo>
                    <a:pt x="527023" y="68877"/>
                  </a:moveTo>
                  <a:lnTo>
                    <a:pt x="548939" y="106835"/>
                  </a:lnTo>
                  <a:lnTo>
                    <a:pt x="505108" y="106835"/>
                  </a:lnTo>
                  <a:lnTo>
                    <a:pt x="527023" y="68877"/>
                  </a:lnTo>
                  <a:close/>
                </a:path>
                <a:path w="1559560" h="393700">
                  <a:moveTo>
                    <a:pt x="1537241" y="355130"/>
                  </a:moveTo>
                  <a:lnTo>
                    <a:pt x="1559156" y="393088"/>
                  </a:lnTo>
                  <a:lnTo>
                    <a:pt x="1515325" y="393088"/>
                  </a:lnTo>
                  <a:lnTo>
                    <a:pt x="1537241" y="35513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346804" y="4801406"/>
              <a:ext cx="1553845" cy="186055"/>
            </a:xfrm>
            <a:custGeom>
              <a:avLst/>
              <a:gdLst/>
              <a:ahLst/>
              <a:cxnLst/>
              <a:rect l="l" t="t" r="r" b="b"/>
              <a:pathLst>
                <a:path w="1553845" h="186054">
                  <a:moveTo>
                    <a:pt x="18979" y="0"/>
                  </a:moveTo>
                  <a:lnTo>
                    <a:pt x="37958" y="25305"/>
                  </a:lnTo>
                  <a:lnTo>
                    <a:pt x="18979" y="50610"/>
                  </a:lnTo>
                  <a:lnTo>
                    <a:pt x="0" y="25305"/>
                  </a:lnTo>
                  <a:lnTo>
                    <a:pt x="18979" y="0"/>
                  </a:lnTo>
                  <a:close/>
                </a:path>
                <a:path w="1553845" h="186054">
                  <a:moveTo>
                    <a:pt x="524087" y="33899"/>
                  </a:moveTo>
                  <a:lnTo>
                    <a:pt x="543066" y="59204"/>
                  </a:lnTo>
                  <a:lnTo>
                    <a:pt x="524087" y="84510"/>
                  </a:lnTo>
                  <a:lnTo>
                    <a:pt x="505108" y="59204"/>
                  </a:lnTo>
                  <a:lnTo>
                    <a:pt x="524087" y="33899"/>
                  </a:lnTo>
                  <a:close/>
                </a:path>
                <a:path w="1553845" h="186054">
                  <a:moveTo>
                    <a:pt x="1534304" y="134976"/>
                  </a:moveTo>
                  <a:lnTo>
                    <a:pt x="1553283" y="160282"/>
                  </a:lnTo>
                  <a:lnTo>
                    <a:pt x="1534304" y="185587"/>
                  </a:lnTo>
                  <a:lnTo>
                    <a:pt x="1515325" y="160282"/>
                  </a:lnTo>
                  <a:lnTo>
                    <a:pt x="1534304" y="134976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742044" y="5924898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742044" y="6091789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742044" y="6258667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3409746" y="6417875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144001" y="5201466"/>
            <a:ext cx="152400" cy="554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60">
                <a:latin typeface="Georgia"/>
                <a:cs typeface="Georgia"/>
              </a:rPr>
              <a:t>Eficiˆencia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701552" y="5841451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5193881" y="705180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2712504" y="7451534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4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954225" y="768507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2727998" y="768507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3476472" y="768507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1686153" y="6915104"/>
            <a:ext cx="3898900" cy="81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482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14:</a:t>
            </a:r>
            <a:r>
              <a:rPr dirty="0" sz="1000" spc="145">
                <a:latin typeface="Georgia"/>
                <a:cs typeface="Georgia"/>
              </a:rPr>
              <a:t> </a:t>
            </a:r>
            <a:r>
              <a:rPr dirty="0" sz="1000" spc="-60">
                <a:latin typeface="Georgia"/>
                <a:cs typeface="Georgia"/>
              </a:rPr>
              <a:t>Eficiˆencia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45">
                <a:latin typeface="Georgia"/>
                <a:cs typeface="Georgia"/>
              </a:rPr>
              <a:t> </a:t>
            </a:r>
            <a:r>
              <a:rPr dirty="0" sz="1000" spc="-25">
                <a:latin typeface="Georgia"/>
                <a:cs typeface="Georgia"/>
              </a:rPr>
              <a:t>N</a:t>
            </a:r>
            <a:r>
              <a:rPr dirty="0" sz="1000" spc="-575">
                <a:latin typeface="Georgia"/>
                <a:cs typeface="Georgia"/>
              </a:rPr>
              <a:t>u</a:t>
            </a:r>
            <a:r>
              <a:rPr dirty="0" sz="1000">
                <a:latin typeface="Georgia"/>
                <a:cs typeface="Georgia"/>
              </a:rPr>
              <a:t>´</a:t>
            </a:r>
            <a:r>
              <a:rPr dirty="0" sz="1000" spc="-25">
                <a:latin typeface="Georgia"/>
                <a:cs typeface="Georgia"/>
              </a:rPr>
              <a:t>me</a:t>
            </a:r>
            <a:r>
              <a:rPr dirty="0" sz="1000" spc="-35">
                <a:latin typeface="Georgia"/>
                <a:cs typeface="Georgia"/>
              </a:rPr>
              <a:t>r</a:t>
            </a:r>
            <a:r>
              <a:rPr dirty="0" sz="1000" spc="-25">
                <a:latin typeface="Georgia"/>
                <a:cs typeface="Georgia"/>
              </a:rPr>
              <a:t>o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p</a:t>
            </a:r>
            <a:r>
              <a:rPr dirty="0" sz="1000" spc="7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Rsend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dirty="0" sz="1200" spc="-25" b="1">
                <a:latin typeface="Georgia"/>
                <a:cs typeface="Georgia"/>
              </a:rPr>
              <a:t>2.8</a:t>
            </a:r>
            <a:r>
              <a:rPr dirty="0" sz="1200" b="1">
                <a:latin typeface="Georgia"/>
                <a:cs typeface="Georgia"/>
              </a:rPr>
              <a:t>	</a:t>
            </a:r>
            <a:r>
              <a:rPr dirty="0" sz="1200" spc="-45" b="1">
                <a:latin typeface="Georgia"/>
                <a:cs typeface="Georgia"/>
              </a:rPr>
              <a:t>p-</a:t>
            </a:r>
            <a:r>
              <a:rPr dirty="0" sz="1200" spc="-20" b="1">
                <a:latin typeface="Georgia"/>
                <a:cs typeface="Georgia"/>
              </a:rPr>
              <a:t>Rsend</a:t>
            </a:r>
            <a:r>
              <a:rPr dirty="0" sz="1200" spc="55" b="1">
                <a:latin typeface="Georgia"/>
                <a:cs typeface="Georgia"/>
              </a:rPr>
              <a:t> </a:t>
            </a:r>
            <a:r>
              <a:rPr dirty="0" sz="1200" spc="-10" b="1">
                <a:latin typeface="Georgia"/>
                <a:cs typeface="Georgia"/>
              </a:rPr>
              <a:t>Irecv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9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Rsend</a:t>
            </a:r>
            <a:r>
              <a:rPr dirty="0" sz="1000" spc="7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10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Recv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,o</a:t>
            </a:r>
            <a:r>
              <a:rPr dirty="0" sz="1000" spc="7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9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Waitall.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0" name="object 6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3" y="1584991"/>
            <a:ext cx="4365146" cy="208058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346453" y="4685281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345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46453" y="4072958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048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51562" y="4072958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68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586236" y="4070418"/>
            <a:ext cx="3035935" cy="1955800"/>
            <a:chOff x="2586236" y="4070418"/>
            <a:chExt cx="3035935" cy="1955800"/>
          </a:xfrm>
        </p:grpSpPr>
        <p:sp>
          <p:nvSpPr>
            <p:cNvPr id="7" name="object 7" descr=""/>
            <p:cNvSpPr/>
            <p:nvPr/>
          </p:nvSpPr>
          <p:spPr>
            <a:xfrm>
              <a:off x="2588776" y="4072958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668"/>
                  </a:moveTo>
                  <a:lnTo>
                    <a:pt x="2273003" y="0"/>
                  </a:lnTo>
                </a:path>
                <a:path w="3030854" h="1950720">
                  <a:moveTo>
                    <a:pt x="0" y="1788104"/>
                  </a:moveTo>
                  <a:lnTo>
                    <a:pt x="3030681" y="1788104"/>
                  </a:lnTo>
                </a:path>
                <a:path w="3030854" h="1950720">
                  <a:moveTo>
                    <a:pt x="0" y="1563743"/>
                  </a:moveTo>
                  <a:lnTo>
                    <a:pt x="3030681" y="1563743"/>
                  </a:lnTo>
                </a:path>
                <a:path w="3030854" h="1950720">
                  <a:moveTo>
                    <a:pt x="0" y="1339382"/>
                  </a:moveTo>
                  <a:lnTo>
                    <a:pt x="3030681" y="1339382"/>
                  </a:lnTo>
                </a:path>
                <a:path w="3030854" h="1950720">
                  <a:moveTo>
                    <a:pt x="0" y="1115021"/>
                  </a:moveTo>
                  <a:lnTo>
                    <a:pt x="3030681" y="1115021"/>
                  </a:lnTo>
                </a:path>
                <a:path w="3030854" h="1950720">
                  <a:moveTo>
                    <a:pt x="0" y="890660"/>
                  </a:moveTo>
                  <a:lnTo>
                    <a:pt x="3030681" y="890660"/>
                  </a:lnTo>
                </a:path>
                <a:path w="3030854" h="1950720">
                  <a:moveTo>
                    <a:pt x="0" y="666299"/>
                  </a:moveTo>
                  <a:lnTo>
                    <a:pt x="3030681" y="666299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88776" y="4290535"/>
              <a:ext cx="3030855" cy="224790"/>
            </a:xfrm>
            <a:custGeom>
              <a:avLst/>
              <a:gdLst/>
              <a:ahLst/>
              <a:cxnLst/>
              <a:rect l="l" t="t" r="r" b="b"/>
              <a:pathLst>
                <a:path w="3030854" h="224789">
                  <a:moveTo>
                    <a:pt x="0" y="224360"/>
                  </a:moveTo>
                  <a:lnTo>
                    <a:pt x="93447" y="224360"/>
                  </a:lnTo>
                </a:path>
                <a:path w="3030854" h="224789">
                  <a:moveTo>
                    <a:pt x="837444" y="224360"/>
                  </a:moveTo>
                  <a:lnTo>
                    <a:pt x="3030681" y="224360"/>
                  </a:lnTo>
                </a:path>
                <a:path w="3030854" h="224789">
                  <a:moveTo>
                    <a:pt x="0" y="0"/>
                  </a:moveTo>
                  <a:lnTo>
                    <a:pt x="93447" y="0"/>
                  </a:lnTo>
                </a:path>
                <a:path w="3030854" h="224789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8776" y="4072958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68"/>
                  </a:moveTo>
                  <a:lnTo>
                    <a:pt x="757677" y="1896667"/>
                  </a:lnTo>
                </a:path>
                <a:path w="3030854" h="1950720">
                  <a:moveTo>
                    <a:pt x="1262786" y="1950668"/>
                  </a:moveTo>
                  <a:lnTo>
                    <a:pt x="1262786" y="1896667"/>
                  </a:lnTo>
                </a:path>
                <a:path w="3030854" h="1950720">
                  <a:moveTo>
                    <a:pt x="2273003" y="1950668"/>
                  </a:moveTo>
                  <a:lnTo>
                    <a:pt x="2273003" y="1896667"/>
                  </a:lnTo>
                </a:path>
                <a:path w="3030854" h="1950720">
                  <a:moveTo>
                    <a:pt x="757677" y="0"/>
                  </a:moveTo>
                  <a:lnTo>
                    <a:pt x="757677" y="54000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4000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4000"/>
                  </a:lnTo>
                </a:path>
                <a:path w="3030854" h="1950720">
                  <a:moveTo>
                    <a:pt x="0" y="1788104"/>
                  </a:moveTo>
                  <a:lnTo>
                    <a:pt x="54000" y="1788104"/>
                  </a:lnTo>
                </a:path>
                <a:path w="3030854" h="1950720">
                  <a:moveTo>
                    <a:pt x="0" y="1563743"/>
                  </a:moveTo>
                  <a:lnTo>
                    <a:pt x="54000" y="1563743"/>
                  </a:lnTo>
                </a:path>
                <a:path w="3030854" h="1950720">
                  <a:moveTo>
                    <a:pt x="0" y="1339382"/>
                  </a:moveTo>
                  <a:lnTo>
                    <a:pt x="54000" y="1339382"/>
                  </a:lnTo>
                </a:path>
                <a:path w="3030854" h="1950720">
                  <a:moveTo>
                    <a:pt x="0" y="1115021"/>
                  </a:moveTo>
                  <a:lnTo>
                    <a:pt x="54000" y="1115021"/>
                  </a:lnTo>
                </a:path>
                <a:path w="3030854" h="1950720">
                  <a:moveTo>
                    <a:pt x="0" y="890660"/>
                  </a:moveTo>
                  <a:lnTo>
                    <a:pt x="54000" y="890660"/>
                  </a:lnTo>
                </a:path>
                <a:path w="3030854" h="1950720">
                  <a:moveTo>
                    <a:pt x="0" y="666299"/>
                  </a:moveTo>
                  <a:lnTo>
                    <a:pt x="54000" y="666299"/>
                  </a:lnTo>
                </a:path>
                <a:path w="3030854" h="1950720">
                  <a:moveTo>
                    <a:pt x="0" y="441938"/>
                  </a:moveTo>
                  <a:lnTo>
                    <a:pt x="54000" y="441938"/>
                  </a:lnTo>
                </a:path>
                <a:path w="3030854" h="1950720">
                  <a:moveTo>
                    <a:pt x="0" y="217577"/>
                  </a:moveTo>
                  <a:lnTo>
                    <a:pt x="54000" y="217577"/>
                  </a:lnTo>
                </a:path>
                <a:path w="3030854" h="1950720">
                  <a:moveTo>
                    <a:pt x="3030681" y="1788104"/>
                  </a:moveTo>
                  <a:lnTo>
                    <a:pt x="2976681" y="1788104"/>
                  </a:lnTo>
                </a:path>
                <a:path w="3030854" h="1950720">
                  <a:moveTo>
                    <a:pt x="3030681" y="1563743"/>
                  </a:moveTo>
                  <a:lnTo>
                    <a:pt x="2976681" y="1563743"/>
                  </a:lnTo>
                </a:path>
                <a:path w="3030854" h="1950720">
                  <a:moveTo>
                    <a:pt x="3030681" y="1339382"/>
                  </a:moveTo>
                  <a:lnTo>
                    <a:pt x="2976681" y="1339382"/>
                  </a:lnTo>
                </a:path>
                <a:path w="3030854" h="1950720">
                  <a:moveTo>
                    <a:pt x="3030681" y="1115021"/>
                  </a:moveTo>
                  <a:lnTo>
                    <a:pt x="2976681" y="1115021"/>
                  </a:lnTo>
                </a:path>
                <a:path w="3030854" h="1950720">
                  <a:moveTo>
                    <a:pt x="3030681" y="890660"/>
                  </a:moveTo>
                  <a:lnTo>
                    <a:pt x="2976681" y="890660"/>
                  </a:lnTo>
                </a:path>
                <a:path w="3030854" h="1950720">
                  <a:moveTo>
                    <a:pt x="3030681" y="666299"/>
                  </a:moveTo>
                  <a:lnTo>
                    <a:pt x="2976681" y="666299"/>
                  </a:lnTo>
                </a:path>
                <a:path w="3030854" h="1950720">
                  <a:moveTo>
                    <a:pt x="3030681" y="441938"/>
                  </a:moveTo>
                  <a:lnTo>
                    <a:pt x="2976681" y="441938"/>
                  </a:lnTo>
                </a:path>
                <a:path w="3030854" h="1950720">
                  <a:moveTo>
                    <a:pt x="3030681" y="217577"/>
                  </a:moveTo>
                  <a:lnTo>
                    <a:pt x="2976681" y="217577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88776" y="4072958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68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68"/>
                  </a:lnTo>
                  <a:lnTo>
                    <a:pt x="0" y="1950668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302114" y="6010635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17427" y="6010635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69705" y="4119569"/>
            <a:ext cx="187325" cy="182054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000" spc="-30">
                <a:latin typeface="Georgia"/>
                <a:cs typeface="Georgia"/>
              </a:rPr>
              <a:t>7</a:t>
            </a:r>
            <a:r>
              <a:rPr dirty="0" sz="1000" spc="-30" i="1">
                <a:latin typeface="Arial"/>
                <a:cs typeface="Arial"/>
              </a:rPr>
              <a:t>.</a:t>
            </a:r>
            <a:r>
              <a:rPr dirty="0" sz="1000" spc="-3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000" spc="-35">
                <a:latin typeface="Georgia"/>
                <a:cs typeface="Georgia"/>
              </a:rPr>
              <a:t>5</a:t>
            </a:r>
            <a:r>
              <a:rPr dirty="0" sz="1000" spc="-35" i="1">
                <a:latin typeface="Arial"/>
                <a:cs typeface="Arial"/>
              </a:rPr>
              <a:t>.</a:t>
            </a:r>
            <a:r>
              <a:rPr dirty="0" sz="1000" spc="-3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000" spc="-45">
                <a:latin typeface="Georgia"/>
                <a:cs typeface="Georgia"/>
              </a:rPr>
              <a:t>3</a:t>
            </a:r>
            <a:r>
              <a:rPr dirty="0" sz="1000" spc="-45" i="1">
                <a:latin typeface="Arial"/>
                <a:cs typeface="Arial"/>
              </a:rPr>
              <a:t>.</a:t>
            </a:r>
            <a:r>
              <a:rPr dirty="0" sz="1000" spc="-4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682223" y="4134007"/>
            <a:ext cx="2207895" cy="1353185"/>
            <a:chOff x="2682223" y="4134007"/>
            <a:chExt cx="2207895" cy="1353185"/>
          </a:xfrm>
        </p:grpSpPr>
        <p:sp>
          <p:nvSpPr>
            <p:cNvPr id="15" name="object 15" descr=""/>
            <p:cNvSpPr/>
            <p:nvPr/>
          </p:nvSpPr>
          <p:spPr>
            <a:xfrm>
              <a:off x="3346453" y="4927250"/>
              <a:ext cx="1515745" cy="532130"/>
            </a:xfrm>
            <a:custGeom>
              <a:avLst/>
              <a:gdLst/>
              <a:ahLst/>
              <a:cxnLst/>
              <a:rect l="l" t="t" r="r" b="b"/>
              <a:pathLst>
                <a:path w="1515745" h="532129">
                  <a:moveTo>
                    <a:pt x="0" y="532071"/>
                  </a:moveTo>
                  <a:lnTo>
                    <a:pt x="505108" y="327656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46453" y="4473861"/>
              <a:ext cx="1515745" cy="947419"/>
            </a:xfrm>
            <a:custGeom>
              <a:avLst/>
              <a:gdLst/>
              <a:ahLst/>
              <a:cxnLst/>
              <a:rect l="l" t="t" r="r" b="b"/>
              <a:pathLst>
                <a:path w="1515745" h="947420">
                  <a:moveTo>
                    <a:pt x="0" y="947373"/>
                  </a:moveTo>
                  <a:lnTo>
                    <a:pt x="505108" y="545379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46453" y="4235522"/>
              <a:ext cx="1515745" cy="1179830"/>
            </a:xfrm>
            <a:custGeom>
              <a:avLst/>
              <a:gdLst/>
              <a:ahLst/>
              <a:cxnLst/>
              <a:rect l="l" t="t" r="r" b="b"/>
              <a:pathLst>
                <a:path w="1515745" h="1179829">
                  <a:moveTo>
                    <a:pt x="0" y="1179510"/>
                  </a:moveTo>
                  <a:lnTo>
                    <a:pt x="505108" y="755737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21148" y="4901944"/>
              <a:ext cx="1566545" cy="582930"/>
            </a:xfrm>
            <a:custGeom>
              <a:avLst/>
              <a:gdLst/>
              <a:ahLst/>
              <a:cxnLst/>
              <a:rect l="l" t="t" r="r" b="b"/>
              <a:pathLst>
                <a:path w="1566545" h="582929">
                  <a:moveTo>
                    <a:pt x="0" y="582682"/>
                  </a:moveTo>
                  <a:lnTo>
                    <a:pt x="50610" y="582682"/>
                  </a:lnTo>
                  <a:lnTo>
                    <a:pt x="50610" y="532072"/>
                  </a:lnTo>
                  <a:lnTo>
                    <a:pt x="0" y="532072"/>
                  </a:lnTo>
                  <a:lnTo>
                    <a:pt x="0" y="582682"/>
                  </a:lnTo>
                  <a:close/>
                </a:path>
                <a:path w="1566545" h="582929">
                  <a:moveTo>
                    <a:pt x="505108" y="378267"/>
                  </a:moveTo>
                  <a:lnTo>
                    <a:pt x="555719" y="378267"/>
                  </a:lnTo>
                  <a:lnTo>
                    <a:pt x="555719" y="327656"/>
                  </a:lnTo>
                  <a:lnTo>
                    <a:pt x="505108" y="327656"/>
                  </a:lnTo>
                  <a:lnTo>
                    <a:pt x="505108" y="378267"/>
                  </a:lnTo>
                  <a:close/>
                </a:path>
                <a:path w="1566545" h="582929">
                  <a:moveTo>
                    <a:pt x="1515325" y="50610"/>
                  </a:moveTo>
                  <a:lnTo>
                    <a:pt x="1565936" y="50610"/>
                  </a:lnTo>
                  <a:lnTo>
                    <a:pt x="1565936" y="0"/>
                  </a:lnTo>
                  <a:lnTo>
                    <a:pt x="1515325" y="0"/>
                  </a:lnTo>
                  <a:lnTo>
                    <a:pt x="1515325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4538" y="4448556"/>
              <a:ext cx="1559560" cy="985519"/>
            </a:xfrm>
            <a:custGeom>
              <a:avLst/>
              <a:gdLst/>
              <a:ahLst/>
              <a:cxnLst/>
              <a:rect l="l" t="t" r="r" b="b"/>
              <a:pathLst>
                <a:path w="1559560" h="985520">
                  <a:moveTo>
                    <a:pt x="21915" y="947373"/>
                  </a:moveTo>
                  <a:lnTo>
                    <a:pt x="43830" y="985331"/>
                  </a:lnTo>
                  <a:lnTo>
                    <a:pt x="0" y="985331"/>
                  </a:lnTo>
                  <a:lnTo>
                    <a:pt x="21915" y="947373"/>
                  </a:lnTo>
                  <a:close/>
                </a:path>
                <a:path w="1559560" h="985520">
                  <a:moveTo>
                    <a:pt x="527023" y="545379"/>
                  </a:moveTo>
                  <a:lnTo>
                    <a:pt x="548939" y="583337"/>
                  </a:lnTo>
                  <a:lnTo>
                    <a:pt x="505108" y="583337"/>
                  </a:lnTo>
                  <a:lnTo>
                    <a:pt x="527023" y="545379"/>
                  </a:lnTo>
                  <a:close/>
                </a:path>
                <a:path w="1559560" h="985520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27474" y="4210217"/>
              <a:ext cx="1553845" cy="1230630"/>
            </a:xfrm>
            <a:custGeom>
              <a:avLst/>
              <a:gdLst/>
              <a:ahLst/>
              <a:cxnLst/>
              <a:rect l="l" t="t" r="r" b="b"/>
              <a:pathLst>
                <a:path w="1553845" h="1230629">
                  <a:moveTo>
                    <a:pt x="18979" y="1179510"/>
                  </a:moveTo>
                  <a:lnTo>
                    <a:pt x="37958" y="1204815"/>
                  </a:lnTo>
                  <a:lnTo>
                    <a:pt x="18979" y="1230121"/>
                  </a:lnTo>
                  <a:lnTo>
                    <a:pt x="0" y="1204815"/>
                  </a:lnTo>
                  <a:lnTo>
                    <a:pt x="18979" y="1179510"/>
                  </a:lnTo>
                  <a:close/>
                </a:path>
                <a:path w="1553845" h="1230629">
                  <a:moveTo>
                    <a:pt x="524087" y="755737"/>
                  </a:moveTo>
                  <a:lnTo>
                    <a:pt x="543066" y="781042"/>
                  </a:lnTo>
                  <a:lnTo>
                    <a:pt x="524087" y="806348"/>
                  </a:lnTo>
                  <a:lnTo>
                    <a:pt x="505108" y="781042"/>
                  </a:lnTo>
                  <a:lnTo>
                    <a:pt x="524087" y="755737"/>
                  </a:lnTo>
                  <a:close/>
                </a:path>
                <a:path w="1553845" h="1230629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82223" y="4134007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22714" y="4217472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22714" y="4384363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22714" y="4551241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390417" y="5987726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63344" y="4801783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682223" y="4134007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5386832" y="662165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2050872" y="6484955"/>
            <a:ext cx="36614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15:</a:t>
            </a:r>
            <a:r>
              <a:rPr dirty="0" sz="1000" spc="13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3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p-</a:t>
            </a:r>
            <a:r>
              <a:rPr dirty="0" sz="1000" spc="-10">
                <a:latin typeface="Georgia"/>
                <a:cs typeface="Georgia"/>
              </a:rPr>
              <a:t>Rsend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Irecv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65783" y="3477085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047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65783" y="1587496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80">
                <a:moveTo>
                  <a:pt x="0" y="0"/>
                </a:moveTo>
                <a:lnTo>
                  <a:pt x="0" y="1338314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70892" y="158749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3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81109" y="158749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3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608105" y="3375571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 h="0">
                <a:moveTo>
                  <a:pt x="0" y="0"/>
                </a:moveTo>
                <a:lnTo>
                  <a:pt x="93447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445550" y="3375571"/>
            <a:ext cx="2193290" cy="0"/>
          </a:xfrm>
          <a:custGeom>
            <a:avLst/>
            <a:gdLst/>
            <a:ahLst/>
            <a:cxnLst/>
            <a:rect l="l" t="t" r="r" b="b"/>
            <a:pathLst>
              <a:path w="2193290" h="0">
                <a:moveTo>
                  <a:pt x="0" y="0"/>
                </a:moveTo>
                <a:lnTo>
                  <a:pt x="2193236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608105" y="3080023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 h="0">
                <a:moveTo>
                  <a:pt x="0" y="0"/>
                </a:moveTo>
                <a:lnTo>
                  <a:pt x="93447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445550" y="3080023"/>
            <a:ext cx="2193290" cy="0"/>
          </a:xfrm>
          <a:custGeom>
            <a:avLst/>
            <a:gdLst/>
            <a:ahLst/>
            <a:cxnLst/>
            <a:rect l="l" t="t" r="r" b="b"/>
            <a:pathLst>
              <a:path w="2193290" h="0">
                <a:moveTo>
                  <a:pt x="0" y="0"/>
                </a:moveTo>
                <a:lnTo>
                  <a:pt x="2193236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608105" y="2784475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608105" y="2488927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608105" y="2193379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608105" y="1897831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3365783" y="3484122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0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3870892" y="3484122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0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881109" y="3484122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0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365783" y="158749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00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870892" y="158749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00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881109" y="158749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00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608105" y="337557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608105" y="3080023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2608105" y="2784475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608105" y="248892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2608105" y="219337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2608105" y="189783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5584787" y="337557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5584787" y="3080023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5584787" y="2784475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584787" y="248892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584787" y="219337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2605565" y="1584956"/>
            <a:ext cx="3035935" cy="1955800"/>
            <a:chOff x="2605565" y="1584956"/>
            <a:chExt cx="3035935" cy="1955800"/>
          </a:xfrm>
        </p:grpSpPr>
        <p:sp>
          <p:nvSpPr>
            <p:cNvPr id="32" name="object 32" descr=""/>
            <p:cNvSpPr/>
            <p:nvPr/>
          </p:nvSpPr>
          <p:spPr>
            <a:xfrm>
              <a:off x="5584787" y="1897831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5399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08105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321443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836756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325776" y="3277113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325776" y="2981571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325776" y="1799391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2742044" y="1878876"/>
            <a:ext cx="2167255" cy="1517650"/>
            <a:chOff x="2742044" y="1878876"/>
            <a:chExt cx="2167255" cy="1517650"/>
          </a:xfrm>
        </p:grpSpPr>
        <p:sp>
          <p:nvSpPr>
            <p:cNvPr id="40" name="object 40" descr=""/>
            <p:cNvSpPr/>
            <p:nvPr/>
          </p:nvSpPr>
          <p:spPr>
            <a:xfrm>
              <a:off x="3365783" y="2052550"/>
              <a:ext cx="1515745" cy="554355"/>
            </a:xfrm>
            <a:custGeom>
              <a:avLst/>
              <a:gdLst/>
              <a:ahLst/>
              <a:cxnLst/>
              <a:rect l="l" t="t" r="r" b="b"/>
              <a:pathLst>
                <a:path w="1515745" h="554355">
                  <a:moveTo>
                    <a:pt x="0" y="0"/>
                  </a:moveTo>
                  <a:lnTo>
                    <a:pt x="505108" y="324925"/>
                  </a:lnTo>
                  <a:lnTo>
                    <a:pt x="1515325" y="554226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365783" y="1927120"/>
              <a:ext cx="1515745" cy="306705"/>
            </a:xfrm>
            <a:custGeom>
              <a:avLst/>
              <a:gdLst/>
              <a:ahLst/>
              <a:cxnLst/>
              <a:rect l="l" t="t" r="r" b="b"/>
              <a:pathLst>
                <a:path w="1515745" h="306705">
                  <a:moveTo>
                    <a:pt x="0" y="0"/>
                  </a:moveTo>
                  <a:lnTo>
                    <a:pt x="505108" y="62301"/>
                  </a:lnTo>
                  <a:lnTo>
                    <a:pt x="1515325" y="306365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365783" y="1906712"/>
              <a:ext cx="1515745" cy="130810"/>
            </a:xfrm>
            <a:custGeom>
              <a:avLst/>
              <a:gdLst/>
              <a:ahLst/>
              <a:cxnLst/>
              <a:rect l="l" t="t" r="r" b="b"/>
              <a:pathLst>
                <a:path w="1515745" h="130810">
                  <a:moveTo>
                    <a:pt x="0" y="0"/>
                  </a:moveTo>
                  <a:lnTo>
                    <a:pt x="505108" y="36633"/>
                  </a:lnTo>
                  <a:lnTo>
                    <a:pt x="1515325" y="130558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40478" y="2027245"/>
              <a:ext cx="1566545" cy="605155"/>
            </a:xfrm>
            <a:custGeom>
              <a:avLst/>
              <a:gdLst/>
              <a:ahLst/>
              <a:cxnLst/>
              <a:rect l="l" t="t" r="r" b="b"/>
              <a:pathLst>
                <a:path w="1566545" h="605155">
                  <a:moveTo>
                    <a:pt x="0" y="50610"/>
                  </a:moveTo>
                  <a:lnTo>
                    <a:pt x="50610" y="50610"/>
                  </a:lnTo>
                  <a:lnTo>
                    <a:pt x="50610" y="0"/>
                  </a:lnTo>
                  <a:lnTo>
                    <a:pt x="0" y="0"/>
                  </a:lnTo>
                  <a:lnTo>
                    <a:pt x="0" y="50610"/>
                  </a:lnTo>
                  <a:close/>
                </a:path>
                <a:path w="1566545" h="605155">
                  <a:moveTo>
                    <a:pt x="505108" y="375536"/>
                  </a:moveTo>
                  <a:lnTo>
                    <a:pt x="555719" y="375536"/>
                  </a:lnTo>
                  <a:lnTo>
                    <a:pt x="555719" y="324925"/>
                  </a:lnTo>
                  <a:lnTo>
                    <a:pt x="505108" y="324925"/>
                  </a:lnTo>
                  <a:lnTo>
                    <a:pt x="505108" y="375536"/>
                  </a:lnTo>
                  <a:close/>
                </a:path>
                <a:path w="1566545" h="605155">
                  <a:moveTo>
                    <a:pt x="1515325" y="604837"/>
                  </a:moveTo>
                  <a:lnTo>
                    <a:pt x="1565936" y="604837"/>
                  </a:lnTo>
                  <a:lnTo>
                    <a:pt x="1565936" y="554226"/>
                  </a:lnTo>
                  <a:lnTo>
                    <a:pt x="1515325" y="554226"/>
                  </a:lnTo>
                  <a:lnTo>
                    <a:pt x="1515325" y="604837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343868" y="1901814"/>
              <a:ext cx="1559560" cy="344805"/>
            </a:xfrm>
            <a:custGeom>
              <a:avLst/>
              <a:gdLst/>
              <a:ahLst/>
              <a:cxnLst/>
              <a:rect l="l" t="t" r="r" b="b"/>
              <a:pathLst>
                <a:path w="1559560" h="344805">
                  <a:moveTo>
                    <a:pt x="21915" y="0"/>
                  </a:moveTo>
                  <a:lnTo>
                    <a:pt x="43830" y="37958"/>
                  </a:lnTo>
                  <a:lnTo>
                    <a:pt x="0" y="37958"/>
                  </a:lnTo>
                  <a:lnTo>
                    <a:pt x="21915" y="0"/>
                  </a:lnTo>
                  <a:close/>
                </a:path>
                <a:path w="1559560" h="344805">
                  <a:moveTo>
                    <a:pt x="527023" y="62301"/>
                  </a:moveTo>
                  <a:lnTo>
                    <a:pt x="548939" y="100259"/>
                  </a:lnTo>
                  <a:lnTo>
                    <a:pt x="505108" y="100259"/>
                  </a:lnTo>
                  <a:lnTo>
                    <a:pt x="527023" y="62301"/>
                  </a:lnTo>
                  <a:close/>
                </a:path>
                <a:path w="1559560" h="344805">
                  <a:moveTo>
                    <a:pt x="1537241" y="306365"/>
                  </a:moveTo>
                  <a:lnTo>
                    <a:pt x="1559156" y="344323"/>
                  </a:lnTo>
                  <a:lnTo>
                    <a:pt x="1515325" y="344323"/>
                  </a:lnTo>
                  <a:lnTo>
                    <a:pt x="1537241" y="306365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346804" y="1881407"/>
              <a:ext cx="1553845" cy="181610"/>
            </a:xfrm>
            <a:custGeom>
              <a:avLst/>
              <a:gdLst/>
              <a:ahLst/>
              <a:cxnLst/>
              <a:rect l="l" t="t" r="r" b="b"/>
              <a:pathLst>
                <a:path w="1553845" h="181610">
                  <a:moveTo>
                    <a:pt x="18979" y="0"/>
                  </a:moveTo>
                  <a:lnTo>
                    <a:pt x="37958" y="25305"/>
                  </a:lnTo>
                  <a:lnTo>
                    <a:pt x="18979" y="50610"/>
                  </a:lnTo>
                  <a:lnTo>
                    <a:pt x="0" y="25305"/>
                  </a:lnTo>
                  <a:lnTo>
                    <a:pt x="18979" y="0"/>
                  </a:lnTo>
                  <a:close/>
                </a:path>
                <a:path w="1553845" h="181610">
                  <a:moveTo>
                    <a:pt x="524087" y="36633"/>
                  </a:moveTo>
                  <a:lnTo>
                    <a:pt x="543066" y="61938"/>
                  </a:lnTo>
                  <a:lnTo>
                    <a:pt x="524087" y="87244"/>
                  </a:lnTo>
                  <a:lnTo>
                    <a:pt x="505108" y="61938"/>
                  </a:lnTo>
                  <a:lnTo>
                    <a:pt x="524087" y="36633"/>
                  </a:lnTo>
                  <a:close/>
                </a:path>
                <a:path w="1553845" h="181610">
                  <a:moveTo>
                    <a:pt x="1534304" y="130558"/>
                  </a:moveTo>
                  <a:lnTo>
                    <a:pt x="1553283" y="155864"/>
                  </a:lnTo>
                  <a:lnTo>
                    <a:pt x="1534304" y="181169"/>
                  </a:lnTo>
                  <a:lnTo>
                    <a:pt x="1515325" y="155864"/>
                  </a:lnTo>
                  <a:lnTo>
                    <a:pt x="1534304" y="130558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742044" y="3009258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742044" y="3176148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742044" y="334302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3409746" y="3502234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144001" y="2285825"/>
            <a:ext cx="152400" cy="554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60">
                <a:latin typeface="Georgia"/>
                <a:cs typeface="Georgia"/>
              </a:rPr>
              <a:t>Eficiˆencia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701552" y="2925810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5033860" y="4136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5419267" y="4136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1954225" y="5136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2655252" y="5136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1686153" y="3999464"/>
            <a:ext cx="4058920" cy="1177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480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16:</a:t>
            </a:r>
            <a:r>
              <a:rPr dirty="0" sz="1000" spc="140">
                <a:latin typeface="Georgia"/>
                <a:cs typeface="Georgia"/>
              </a:rPr>
              <a:t> </a:t>
            </a:r>
            <a:r>
              <a:rPr dirty="0" sz="1000" spc="-60">
                <a:latin typeface="Georgia"/>
                <a:cs typeface="Georgia"/>
              </a:rPr>
              <a:t>Eficiˆencia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45">
                <a:latin typeface="Georgia"/>
                <a:cs typeface="Georgia"/>
              </a:rPr>
              <a:t> </a:t>
            </a:r>
            <a:r>
              <a:rPr dirty="0" sz="1000" spc="-25">
                <a:latin typeface="Georgia"/>
                <a:cs typeface="Georgia"/>
              </a:rPr>
              <a:t>N</a:t>
            </a:r>
            <a:r>
              <a:rPr dirty="0" sz="1000" spc="-575">
                <a:latin typeface="Georgia"/>
                <a:cs typeface="Georgia"/>
              </a:rPr>
              <a:t>u</a:t>
            </a:r>
            <a:r>
              <a:rPr dirty="0" sz="1000">
                <a:latin typeface="Georgia"/>
                <a:cs typeface="Georgia"/>
              </a:rPr>
              <a:t>´</a:t>
            </a:r>
            <a:r>
              <a:rPr dirty="0" sz="1000" spc="-25">
                <a:latin typeface="Georgia"/>
                <a:cs typeface="Georgia"/>
              </a:rPr>
              <a:t>me</a:t>
            </a:r>
            <a:r>
              <a:rPr dirty="0" sz="1000" spc="-35">
                <a:latin typeface="Georgia"/>
                <a:cs typeface="Georgia"/>
              </a:rPr>
              <a:t>r</a:t>
            </a:r>
            <a:r>
              <a:rPr dirty="0" sz="1000" spc="-25">
                <a:latin typeface="Georgia"/>
                <a:cs typeface="Georgia"/>
              </a:rPr>
              <a:t>o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p</a:t>
            </a:r>
            <a:r>
              <a:rPr dirty="0" sz="1000" spc="7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Rsend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Irecv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000">
              <a:latin typeface="Georgia"/>
              <a:cs typeface="Georgia"/>
            </a:endParaRPr>
          </a:p>
          <a:p>
            <a:pPr marL="320040" indent="-307340">
              <a:lnSpc>
                <a:spcPct val="100000"/>
              </a:lnSpc>
              <a:buAutoNum type="arabicPlain" startAt="3"/>
              <a:tabLst>
                <a:tab pos="320040" algn="l"/>
              </a:tabLst>
            </a:pPr>
            <a:r>
              <a:rPr dirty="0" sz="1400" spc="-20" b="1">
                <a:latin typeface="Georgia"/>
                <a:cs typeface="Georgia"/>
              </a:rPr>
              <a:t>Resultados</a:t>
            </a:r>
            <a:r>
              <a:rPr dirty="0" sz="1400" spc="70" b="1">
                <a:latin typeface="Georgia"/>
                <a:cs typeface="Georgia"/>
              </a:rPr>
              <a:t> </a:t>
            </a:r>
            <a:r>
              <a:rPr dirty="0" sz="1400" spc="-20" b="1">
                <a:latin typeface="Georgia"/>
                <a:cs typeface="Georgia"/>
              </a:rPr>
              <a:t>para</a:t>
            </a:r>
            <a:r>
              <a:rPr dirty="0" sz="1400" spc="70" b="1">
                <a:latin typeface="Georgia"/>
                <a:cs typeface="Georgia"/>
              </a:rPr>
              <a:t> </a:t>
            </a:r>
            <a:r>
              <a:rPr dirty="0" sz="1400" spc="-35" b="1">
                <a:latin typeface="Georgia"/>
                <a:cs typeface="Georgia"/>
              </a:rPr>
              <a:t>abordagem</a:t>
            </a:r>
            <a:r>
              <a:rPr dirty="0" sz="1400" spc="7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Bag</a:t>
            </a:r>
            <a:r>
              <a:rPr dirty="0" sz="1400" spc="70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of</a:t>
            </a:r>
            <a:r>
              <a:rPr dirty="0" sz="1400" spc="70" b="1">
                <a:latin typeface="Georgia"/>
                <a:cs typeface="Georgia"/>
              </a:rPr>
              <a:t> </a:t>
            </a:r>
            <a:r>
              <a:rPr dirty="0" sz="1400" spc="-10" b="1">
                <a:latin typeface="Georgia"/>
                <a:cs typeface="Georgia"/>
              </a:rPr>
              <a:t>Tasks</a:t>
            </a:r>
            <a:endParaRPr sz="1400">
              <a:latin typeface="Georgia"/>
              <a:cs typeface="Georgia"/>
            </a:endParaRPr>
          </a:p>
          <a:p>
            <a:pPr lvl="1" marL="401320" indent="-388620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401320" algn="l"/>
              </a:tabLst>
            </a:pPr>
            <a:r>
              <a:rPr dirty="0" sz="1200" spc="-50" b="1">
                <a:latin typeface="Georgia"/>
                <a:cs typeface="Georgia"/>
              </a:rPr>
              <a:t>b-</a:t>
            </a:r>
            <a:r>
              <a:rPr dirty="0" sz="1200" spc="-20" b="1">
                <a:latin typeface="Georgia"/>
                <a:cs typeface="Georgia"/>
              </a:rPr>
              <a:t>Send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Send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9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Recv.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2586236" y="5303070"/>
            <a:ext cx="3035935" cy="1955800"/>
            <a:chOff x="2586236" y="5303070"/>
            <a:chExt cx="3035935" cy="1955800"/>
          </a:xfrm>
        </p:grpSpPr>
        <p:sp>
          <p:nvSpPr>
            <p:cNvPr id="58" name="object 58" descr=""/>
            <p:cNvSpPr/>
            <p:nvPr/>
          </p:nvSpPr>
          <p:spPr>
            <a:xfrm>
              <a:off x="3346454" y="5305610"/>
              <a:ext cx="0" cy="1950720"/>
            </a:xfrm>
            <a:custGeom>
              <a:avLst/>
              <a:gdLst/>
              <a:ahLst/>
              <a:cxnLst/>
              <a:rect l="l" t="t" r="r" b="b"/>
              <a:pathLst>
                <a:path w="0" h="1950720">
                  <a:moveTo>
                    <a:pt x="0" y="612323"/>
                  </a:moveTo>
                  <a:lnTo>
                    <a:pt x="0" y="1950693"/>
                  </a:lnTo>
                </a:path>
                <a:path w="0" h="1950720">
                  <a:moveTo>
                    <a:pt x="0" y="0"/>
                  </a:moveTo>
                  <a:lnTo>
                    <a:pt x="0" y="61049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2588776" y="5305610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1262786" y="1950693"/>
                  </a:moveTo>
                  <a:lnTo>
                    <a:pt x="1262786" y="0"/>
                  </a:lnTo>
                </a:path>
                <a:path w="3030854" h="1950720">
                  <a:moveTo>
                    <a:pt x="2273003" y="1950693"/>
                  </a:moveTo>
                  <a:lnTo>
                    <a:pt x="2273003" y="0"/>
                  </a:lnTo>
                </a:path>
                <a:path w="3030854" h="1950720">
                  <a:moveTo>
                    <a:pt x="0" y="1788127"/>
                  </a:moveTo>
                  <a:lnTo>
                    <a:pt x="3030681" y="1788127"/>
                  </a:lnTo>
                </a:path>
                <a:path w="3030854" h="1950720">
                  <a:moveTo>
                    <a:pt x="0" y="1277779"/>
                  </a:moveTo>
                  <a:lnTo>
                    <a:pt x="3030681" y="1277779"/>
                  </a:lnTo>
                </a:path>
                <a:path w="3030854" h="1950720">
                  <a:moveTo>
                    <a:pt x="0" y="767430"/>
                  </a:moveTo>
                  <a:lnTo>
                    <a:pt x="3030681" y="76743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588776" y="5562692"/>
              <a:ext cx="3030855" cy="0"/>
            </a:xfrm>
            <a:custGeom>
              <a:avLst/>
              <a:gdLst/>
              <a:ahLst/>
              <a:cxnLst/>
              <a:rect l="l" t="t" r="r" b="b"/>
              <a:pathLst>
                <a:path w="3030854" h="0">
                  <a:moveTo>
                    <a:pt x="0" y="0"/>
                  </a:moveTo>
                  <a:lnTo>
                    <a:pt x="93447" y="0"/>
                  </a:lnTo>
                </a:path>
                <a:path w="3030854" h="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588776" y="5305610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93"/>
                  </a:moveTo>
                  <a:lnTo>
                    <a:pt x="757677" y="1896694"/>
                  </a:lnTo>
                </a:path>
                <a:path w="3030854" h="1950720">
                  <a:moveTo>
                    <a:pt x="1262786" y="1950693"/>
                  </a:moveTo>
                  <a:lnTo>
                    <a:pt x="1262786" y="1896694"/>
                  </a:lnTo>
                </a:path>
                <a:path w="3030854" h="1950720">
                  <a:moveTo>
                    <a:pt x="2273003" y="1950693"/>
                  </a:moveTo>
                  <a:lnTo>
                    <a:pt x="2273003" y="1896694"/>
                  </a:lnTo>
                </a:path>
                <a:path w="3030854" h="1950720">
                  <a:moveTo>
                    <a:pt x="757677" y="0"/>
                  </a:moveTo>
                  <a:lnTo>
                    <a:pt x="757677" y="53999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3999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3999"/>
                  </a:lnTo>
                </a:path>
                <a:path w="3030854" h="1950720">
                  <a:moveTo>
                    <a:pt x="0" y="1788127"/>
                  </a:moveTo>
                  <a:lnTo>
                    <a:pt x="54000" y="1788127"/>
                  </a:lnTo>
                </a:path>
                <a:path w="3030854" h="1950720">
                  <a:moveTo>
                    <a:pt x="0" y="1277779"/>
                  </a:moveTo>
                  <a:lnTo>
                    <a:pt x="54000" y="1277779"/>
                  </a:lnTo>
                </a:path>
                <a:path w="3030854" h="1950720">
                  <a:moveTo>
                    <a:pt x="0" y="767430"/>
                  </a:moveTo>
                  <a:lnTo>
                    <a:pt x="54000" y="767430"/>
                  </a:lnTo>
                </a:path>
                <a:path w="3030854" h="1950720">
                  <a:moveTo>
                    <a:pt x="0" y="257082"/>
                  </a:moveTo>
                  <a:lnTo>
                    <a:pt x="54000" y="257082"/>
                  </a:lnTo>
                </a:path>
                <a:path w="3030854" h="1950720">
                  <a:moveTo>
                    <a:pt x="3030681" y="1788127"/>
                  </a:moveTo>
                  <a:lnTo>
                    <a:pt x="2976681" y="1788127"/>
                  </a:lnTo>
                </a:path>
                <a:path w="3030854" h="1950720">
                  <a:moveTo>
                    <a:pt x="3030681" y="1277779"/>
                  </a:moveTo>
                  <a:lnTo>
                    <a:pt x="2976681" y="1277779"/>
                  </a:lnTo>
                </a:path>
                <a:path w="3030854" h="1950720">
                  <a:moveTo>
                    <a:pt x="3030681" y="767430"/>
                  </a:moveTo>
                  <a:lnTo>
                    <a:pt x="2976681" y="767430"/>
                  </a:lnTo>
                </a:path>
                <a:path w="3030854" h="1950720">
                  <a:moveTo>
                    <a:pt x="3030681" y="257082"/>
                  </a:moveTo>
                  <a:lnTo>
                    <a:pt x="2976681" y="257082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588776" y="5305610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93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93"/>
                  </a:lnTo>
                  <a:lnTo>
                    <a:pt x="0" y="1950693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3302114" y="724332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4817427" y="724332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2369705" y="5974593"/>
            <a:ext cx="187325" cy="1198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2369705" y="5464256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2682223" y="5366658"/>
            <a:ext cx="2207895" cy="1499870"/>
            <a:chOff x="2682223" y="5366658"/>
            <a:chExt cx="2207895" cy="1499870"/>
          </a:xfrm>
        </p:grpSpPr>
        <p:sp>
          <p:nvSpPr>
            <p:cNvPr id="68" name="object 68" descr=""/>
            <p:cNvSpPr/>
            <p:nvPr/>
          </p:nvSpPr>
          <p:spPr>
            <a:xfrm>
              <a:off x="3346453" y="6068345"/>
              <a:ext cx="1515745" cy="770255"/>
            </a:xfrm>
            <a:custGeom>
              <a:avLst/>
              <a:gdLst/>
              <a:ahLst/>
              <a:cxnLst/>
              <a:rect l="l" t="t" r="r" b="b"/>
              <a:pathLst>
                <a:path w="1515745" h="770254">
                  <a:moveTo>
                    <a:pt x="0" y="770217"/>
                  </a:moveTo>
                  <a:lnTo>
                    <a:pt x="505108" y="466101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346453" y="5721487"/>
              <a:ext cx="1515745" cy="1117600"/>
            </a:xfrm>
            <a:custGeom>
              <a:avLst/>
              <a:gdLst/>
              <a:ahLst/>
              <a:cxnLst/>
              <a:rect l="l" t="t" r="r" b="b"/>
              <a:pathLst>
                <a:path w="1515745" h="1117600">
                  <a:moveTo>
                    <a:pt x="0" y="1117075"/>
                  </a:moveTo>
                  <a:lnTo>
                    <a:pt x="505108" y="674897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346453" y="5468175"/>
              <a:ext cx="1515745" cy="1370965"/>
            </a:xfrm>
            <a:custGeom>
              <a:avLst/>
              <a:gdLst/>
              <a:ahLst/>
              <a:cxnLst/>
              <a:rect l="l" t="t" r="r" b="b"/>
              <a:pathLst>
                <a:path w="1515745" h="1370965">
                  <a:moveTo>
                    <a:pt x="0" y="1370387"/>
                  </a:moveTo>
                  <a:lnTo>
                    <a:pt x="505108" y="892905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3321148" y="6043040"/>
              <a:ext cx="1566545" cy="821055"/>
            </a:xfrm>
            <a:custGeom>
              <a:avLst/>
              <a:gdLst/>
              <a:ahLst/>
              <a:cxnLst/>
              <a:rect l="l" t="t" r="r" b="b"/>
              <a:pathLst>
                <a:path w="1566545" h="821054">
                  <a:moveTo>
                    <a:pt x="0" y="820828"/>
                  </a:moveTo>
                  <a:lnTo>
                    <a:pt x="50610" y="820828"/>
                  </a:lnTo>
                  <a:lnTo>
                    <a:pt x="50610" y="770217"/>
                  </a:lnTo>
                  <a:lnTo>
                    <a:pt x="0" y="770217"/>
                  </a:lnTo>
                  <a:lnTo>
                    <a:pt x="0" y="820828"/>
                  </a:lnTo>
                  <a:close/>
                </a:path>
                <a:path w="1566545" h="821054">
                  <a:moveTo>
                    <a:pt x="505108" y="516711"/>
                  </a:moveTo>
                  <a:lnTo>
                    <a:pt x="555719" y="516711"/>
                  </a:lnTo>
                  <a:lnTo>
                    <a:pt x="555719" y="466101"/>
                  </a:lnTo>
                  <a:lnTo>
                    <a:pt x="505108" y="466101"/>
                  </a:lnTo>
                  <a:lnTo>
                    <a:pt x="505108" y="516711"/>
                  </a:lnTo>
                  <a:close/>
                </a:path>
                <a:path w="1566545" h="821054">
                  <a:moveTo>
                    <a:pt x="1515325" y="50610"/>
                  </a:moveTo>
                  <a:lnTo>
                    <a:pt x="1565936" y="50610"/>
                  </a:lnTo>
                  <a:lnTo>
                    <a:pt x="1565936" y="0"/>
                  </a:lnTo>
                  <a:lnTo>
                    <a:pt x="1515325" y="0"/>
                  </a:lnTo>
                  <a:lnTo>
                    <a:pt x="1515325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3324538" y="5696181"/>
              <a:ext cx="1559560" cy="1155065"/>
            </a:xfrm>
            <a:custGeom>
              <a:avLst/>
              <a:gdLst/>
              <a:ahLst/>
              <a:cxnLst/>
              <a:rect l="l" t="t" r="r" b="b"/>
              <a:pathLst>
                <a:path w="1559560" h="1155065">
                  <a:moveTo>
                    <a:pt x="21915" y="1117075"/>
                  </a:moveTo>
                  <a:lnTo>
                    <a:pt x="43830" y="1155033"/>
                  </a:lnTo>
                  <a:lnTo>
                    <a:pt x="0" y="1155033"/>
                  </a:lnTo>
                  <a:lnTo>
                    <a:pt x="21915" y="1117075"/>
                  </a:lnTo>
                  <a:close/>
                </a:path>
                <a:path w="1559560" h="1155065">
                  <a:moveTo>
                    <a:pt x="527023" y="674897"/>
                  </a:moveTo>
                  <a:lnTo>
                    <a:pt x="548939" y="712855"/>
                  </a:lnTo>
                  <a:lnTo>
                    <a:pt x="505108" y="712855"/>
                  </a:lnTo>
                  <a:lnTo>
                    <a:pt x="527023" y="674897"/>
                  </a:lnTo>
                  <a:close/>
                </a:path>
                <a:path w="1559560" h="1155065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327474" y="5442870"/>
              <a:ext cx="1553845" cy="1421130"/>
            </a:xfrm>
            <a:custGeom>
              <a:avLst/>
              <a:gdLst/>
              <a:ahLst/>
              <a:cxnLst/>
              <a:rect l="l" t="t" r="r" b="b"/>
              <a:pathLst>
                <a:path w="1553845" h="1421129">
                  <a:moveTo>
                    <a:pt x="18979" y="1370387"/>
                  </a:moveTo>
                  <a:lnTo>
                    <a:pt x="37958" y="1395692"/>
                  </a:lnTo>
                  <a:lnTo>
                    <a:pt x="18979" y="1420998"/>
                  </a:lnTo>
                  <a:lnTo>
                    <a:pt x="0" y="1395692"/>
                  </a:lnTo>
                  <a:lnTo>
                    <a:pt x="18979" y="1370387"/>
                  </a:lnTo>
                  <a:close/>
                </a:path>
                <a:path w="1553845" h="1421129">
                  <a:moveTo>
                    <a:pt x="524087" y="892905"/>
                  </a:moveTo>
                  <a:lnTo>
                    <a:pt x="543066" y="918211"/>
                  </a:lnTo>
                  <a:lnTo>
                    <a:pt x="524087" y="943516"/>
                  </a:lnTo>
                  <a:lnTo>
                    <a:pt x="505108" y="918211"/>
                  </a:lnTo>
                  <a:lnTo>
                    <a:pt x="524087" y="892905"/>
                  </a:lnTo>
                  <a:close/>
                </a:path>
                <a:path w="1553845" h="1421129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2682223" y="5366658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2722714" y="5450121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2722714" y="5617012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2722714" y="5783890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3390417" y="7220425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2163344" y="6034458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2682223" y="5366658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5199507" y="78543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 txBox="1"/>
          <p:nvPr/>
        </p:nvSpPr>
        <p:spPr>
          <a:xfrm>
            <a:off x="2245575" y="7717629"/>
            <a:ext cx="32721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17:</a:t>
            </a:r>
            <a:r>
              <a:rPr dirty="0" sz="1000" spc="14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4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b</a:t>
            </a:r>
            <a:r>
              <a:rPr dirty="0" sz="1000" spc="80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Send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83" name="object 8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3" y="1584966"/>
            <a:ext cx="4365169" cy="3258267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365783" y="5862942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314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65783" y="5250620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047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70892" y="5250620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3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605565" y="5248080"/>
            <a:ext cx="3035935" cy="1955800"/>
            <a:chOff x="2605565" y="5248080"/>
            <a:chExt cx="3035935" cy="1955800"/>
          </a:xfrm>
        </p:grpSpPr>
        <p:sp>
          <p:nvSpPr>
            <p:cNvPr id="7" name="object 7" descr=""/>
            <p:cNvSpPr/>
            <p:nvPr/>
          </p:nvSpPr>
          <p:spPr>
            <a:xfrm>
              <a:off x="2608105" y="5250620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636"/>
                  </a:moveTo>
                  <a:lnTo>
                    <a:pt x="2273003" y="0"/>
                  </a:lnTo>
                </a:path>
                <a:path w="3030854" h="1950720">
                  <a:moveTo>
                    <a:pt x="0" y="1788074"/>
                  </a:moveTo>
                  <a:lnTo>
                    <a:pt x="3030681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3030681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3030681" y="1196979"/>
                  </a:lnTo>
                </a:path>
                <a:path w="3030854" h="1950720">
                  <a:moveTo>
                    <a:pt x="0" y="901431"/>
                  </a:moveTo>
                  <a:lnTo>
                    <a:pt x="3030681" y="901431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08105" y="5560956"/>
              <a:ext cx="3030855" cy="295910"/>
            </a:xfrm>
            <a:custGeom>
              <a:avLst/>
              <a:gdLst/>
              <a:ahLst/>
              <a:cxnLst/>
              <a:rect l="l" t="t" r="r" b="b"/>
              <a:pathLst>
                <a:path w="3030854" h="295910">
                  <a:moveTo>
                    <a:pt x="0" y="295547"/>
                  </a:moveTo>
                  <a:lnTo>
                    <a:pt x="93447" y="295547"/>
                  </a:lnTo>
                </a:path>
                <a:path w="3030854" h="295910">
                  <a:moveTo>
                    <a:pt x="837444" y="295547"/>
                  </a:moveTo>
                  <a:lnTo>
                    <a:pt x="3030681" y="295547"/>
                  </a:lnTo>
                </a:path>
                <a:path w="3030854" h="295910">
                  <a:moveTo>
                    <a:pt x="0" y="0"/>
                  </a:moveTo>
                  <a:lnTo>
                    <a:pt x="93447" y="0"/>
                  </a:lnTo>
                </a:path>
                <a:path w="3030854" h="29591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608105" y="5250620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36"/>
                  </a:moveTo>
                  <a:lnTo>
                    <a:pt x="757677" y="1896626"/>
                  </a:lnTo>
                </a:path>
                <a:path w="3030854" h="1950720">
                  <a:moveTo>
                    <a:pt x="1262786" y="1950636"/>
                  </a:moveTo>
                  <a:lnTo>
                    <a:pt x="1262786" y="1896626"/>
                  </a:lnTo>
                </a:path>
                <a:path w="3030854" h="1950720">
                  <a:moveTo>
                    <a:pt x="2273003" y="1950636"/>
                  </a:moveTo>
                  <a:lnTo>
                    <a:pt x="2273003" y="1896626"/>
                  </a:lnTo>
                </a:path>
                <a:path w="3030854" h="1950720">
                  <a:moveTo>
                    <a:pt x="757677" y="0"/>
                  </a:moveTo>
                  <a:lnTo>
                    <a:pt x="757677" y="54009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4009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4009"/>
                  </a:lnTo>
                </a:path>
                <a:path w="3030854" h="1950720">
                  <a:moveTo>
                    <a:pt x="0" y="1788074"/>
                  </a:moveTo>
                  <a:lnTo>
                    <a:pt x="54000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54000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54000" y="1196979"/>
                  </a:lnTo>
                </a:path>
                <a:path w="3030854" h="1950720">
                  <a:moveTo>
                    <a:pt x="0" y="901431"/>
                  </a:moveTo>
                  <a:lnTo>
                    <a:pt x="54000" y="901431"/>
                  </a:lnTo>
                </a:path>
                <a:path w="3030854" h="1950720">
                  <a:moveTo>
                    <a:pt x="0" y="605883"/>
                  </a:moveTo>
                  <a:lnTo>
                    <a:pt x="54000" y="605883"/>
                  </a:lnTo>
                </a:path>
                <a:path w="3030854" h="1950720">
                  <a:moveTo>
                    <a:pt x="0" y="310335"/>
                  </a:moveTo>
                  <a:lnTo>
                    <a:pt x="54000" y="310335"/>
                  </a:lnTo>
                </a:path>
                <a:path w="3030854" h="1950720">
                  <a:moveTo>
                    <a:pt x="3030681" y="1788074"/>
                  </a:moveTo>
                  <a:lnTo>
                    <a:pt x="2976681" y="1788074"/>
                  </a:lnTo>
                </a:path>
                <a:path w="3030854" h="1950720">
                  <a:moveTo>
                    <a:pt x="3030681" y="1492527"/>
                  </a:moveTo>
                  <a:lnTo>
                    <a:pt x="2976681" y="1492527"/>
                  </a:lnTo>
                </a:path>
                <a:path w="3030854" h="1950720">
                  <a:moveTo>
                    <a:pt x="3030681" y="1196979"/>
                  </a:moveTo>
                  <a:lnTo>
                    <a:pt x="2976681" y="1196979"/>
                  </a:lnTo>
                </a:path>
                <a:path w="3030854" h="1950720">
                  <a:moveTo>
                    <a:pt x="3030681" y="901431"/>
                  </a:moveTo>
                  <a:lnTo>
                    <a:pt x="2976681" y="901431"/>
                  </a:lnTo>
                </a:path>
                <a:path w="3030854" h="1950720">
                  <a:moveTo>
                    <a:pt x="3030681" y="605883"/>
                  </a:moveTo>
                  <a:lnTo>
                    <a:pt x="2976681" y="605883"/>
                  </a:lnTo>
                </a:path>
                <a:path w="3030854" h="1950720">
                  <a:moveTo>
                    <a:pt x="3030681" y="310335"/>
                  </a:moveTo>
                  <a:lnTo>
                    <a:pt x="2976681" y="310335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608105" y="5250620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321443" y="718826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36756" y="718826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25776" y="6053612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25776" y="5758058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25776" y="5462516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742044" y="5392600"/>
            <a:ext cx="2167255" cy="935355"/>
            <a:chOff x="2742044" y="5392600"/>
            <a:chExt cx="2167255" cy="935355"/>
          </a:xfrm>
        </p:grpSpPr>
        <p:sp>
          <p:nvSpPr>
            <p:cNvPr id="17" name="object 17" descr=""/>
            <p:cNvSpPr/>
            <p:nvPr/>
          </p:nvSpPr>
          <p:spPr>
            <a:xfrm>
              <a:off x="3365783" y="6228982"/>
              <a:ext cx="1515745" cy="71120"/>
            </a:xfrm>
            <a:custGeom>
              <a:avLst/>
              <a:gdLst/>
              <a:ahLst/>
              <a:cxnLst/>
              <a:rect l="l" t="t" r="r" b="b"/>
              <a:pathLst>
                <a:path w="1515745" h="71120">
                  <a:moveTo>
                    <a:pt x="0" y="70842"/>
                  </a:moveTo>
                  <a:lnTo>
                    <a:pt x="505108" y="0"/>
                  </a:lnTo>
                  <a:lnTo>
                    <a:pt x="1515325" y="67458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65783" y="6029089"/>
              <a:ext cx="1515745" cy="271145"/>
            </a:xfrm>
            <a:custGeom>
              <a:avLst/>
              <a:gdLst/>
              <a:ahLst/>
              <a:cxnLst/>
              <a:rect l="l" t="t" r="r" b="b"/>
              <a:pathLst>
                <a:path w="1515745" h="271145">
                  <a:moveTo>
                    <a:pt x="0" y="270736"/>
                  </a:moveTo>
                  <a:lnTo>
                    <a:pt x="505108" y="0"/>
                  </a:lnTo>
                  <a:lnTo>
                    <a:pt x="1515325" y="16255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65783" y="5861971"/>
              <a:ext cx="1515745" cy="438150"/>
            </a:xfrm>
            <a:custGeom>
              <a:avLst/>
              <a:gdLst/>
              <a:ahLst/>
              <a:cxnLst/>
              <a:rect l="l" t="t" r="r" b="b"/>
              <a:pathLst>
                <a:path w="1515745" h="438150">
                  <a:moveTo>
                    <a:pt x="0" y="437854"/>
                  </a:moveTo>
                  <a:lnTo>
                    <a:pt x="505108" y="116017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40478" y="6203677"/>
              <a:ext cx="1566545" cy="121920"/>
            </a:xfrm>
            <a:custGeom>
              <a:avLst/>
              <a:gdLst/>
              <a:ahLst/>
              <a:cxnLst/>
              <a:rect l="l" t="t" r="r" b="b"/>
              <a:pathLst>
                <a:path w="1566545" h="121920">
                  <a:moveTo>
                    <a:pt x="0" y="121453"/>
                  </a:moveTo>
                  <a:lnTo>
                    <a:pt x="50610" y="121453"/>
                  </a:lnTo>
                  <a:lnTo>
                    <a:pt x="50610" y="70843"/>
                  </a:lnTo>
                  <a:lnTo>
                    <a:pt x="0" y="70843"/>
                  </a:lnTo>
                  <a:lnTo>
                    <a:pt x="0" y="121453"/>
                  </a:lnTo>
                  <a:close/>
                </a:path>
                <a:path w="1566545" h="121920">
                  <a:moveTo>
                    <a:pt x="505108" y="50610"/>
                  </a:moveTo>
                  <a:lnTo>
                    <a:pt x="555719" y="50610"/>
                  </a:lnTo>
                  <a:lnTo>
                    <a:pt x="555719" y="0"/>
                  </a:lnTo>
                  <a:lnTo>
                    <a:pt x="505108" y="0"/>
                  </a:lnTo>
                  <a:lnTo>
                    <a:pt x="505108" y="50610"/>
                  </a:lnTo>
                  <a:close/>
                </a:path>
                <a:path w="1566545" h="121920">
                  <a:moveTo>
                    <a:pt x="1515325" y="118069"/>
                  </a:moveTo>
                  <a:lnTo>
                    <a:pt x="1565936" y="118069"/>
                  </a:lnTo>
                  <a:lnTo>
                    <a:pt x="1565936" y="67458"/>
                  </a:lnTo>
                  <a:lnTo>
                    <a:pt x="1515325" y="67458"/>
                  </a:lnTo>
                  <a:lnTo>
                    <a:pt x="1515325" y="118069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343868" y="6003783"/>
              <a:ext cx="1559560" cy="309245"/>
            </a:xfrm>
            <a:custGeom>
              <a:avLst/>
              <a:gdLst/>
              <a:ahLst/>
              <a:cxnLst/>
              <a:rect l="l" t="t" r="r" b="b"/>
              <a:pathLst>
                <a:path w="1559560" h="309245">
                  <a:moveTo>
                    <a:pt x="21915" y="270736"/>
                  </a:moveTo>
                  <a:lnTo>
                    <a:pt x="43830" y="308694"/>
                  </a:lnTo>
                  <a:lnTo>
                    <a:pt x="0" y="308694"/>
                  </a:lnTo>
                  <a:lnTo>
                    <a:pt x="21915" y="270736"/>
                  </a:lnTo>
                  <a:close/>
                </a:path>
                <a:path w="1559560" h="309245">
                  <a:moveTo>
                    <a:pt x="527023" y="0"/>
                  </a:moveTo>
                  <a:lnTo>
                    <a:pt x="548939" y="37958"/>
                  </a:lnTo>
                  <a:lnTo>
                    <a:pt x="505108" y="37958"/>
                  </a:lnTo>
                  <a:lnTo>
                    <a:pt x="527023" y="0"/>
                  </a:lnTo>
                  <a:close/>
                </a:path>
                <a:path w="1559560" h="309245">
                  <a:moveTo>
                    <a:pt x="1537241" y="16255"/>
                  </a:moveTo>
                  <a:lnTo>
                    <a:pt x="1559156" y="54213"/>
                  </a:lnTo>
                  <a:lnTo>
                    <a:pt x="1515325" y="54213"/>
                  </a:lnTo>
                  <a:lnTo>
                    <a:pt x="1537241" y="16255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346804" y="5836665"/>
              <a:ext cx="1553845" cy="488950"/>
            </a:xfrm>
            <a:custGeom>
              <a:avLst/>
              <a:gdLst/>
              <a:ahLst/>
              <a:cxnLst/>
              <a:rect l="l" t="t" r="r" b="b"/>
              <a:pathLst>
                <a:path w="1553845" h="488950">
                  <a:moveTo>
                    <a:pt x="18979" y="437854"/>
                  </a:moveTo>
                  <a:lnTo>
                    <a:pt x="37958" y="463159"/>
                  </a:lnTo>
                  <a:lnTo>
                    <a:pt x="18979" y="488465"/>
                  </a:lnTo>
                  <a:lnTo>
                    <a:pt x="0" y="463159"/>
                  </a:lnTo>
                  <a:lnTo>
                    <a:pt x="18979" y="437854"/>
                  </a:lnTo>
                  <a:close/>
                </a:path>
                <a:path w="1553845" h="488950">
                  <a:moveTo>
                    <a:pt x="524087" y="116017"/>
                  </a:moveTo>
                  <a:lnTo>
                    <a:pt x="543066" y="141323"/>
                  </a:lnTo>
                  <a:lnTo>
                    <a:pt x="524087" y="166628"/>
                  </a:lnTo>
                  <a:lnTo>
                    <a:pt x="505108" y="141323"/>
                  </a:lnTo>
                  <a:lnTo>
                    <a:pt x="524087" y="116017"/>
                  </a:lnTo>
                  <a:close/>
                </a:path>
                <a:path w="1553845" h="488950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42044" y="5395130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42044" y="5562021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742044" y="5728899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409746" y="7165359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44001" y="5948950"/>
            <a:ext cx="152400" cy="554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60">
                <a:latin typeface="Georgia"/>
                <a:cs typeface="Georgia"/>
              </a:rPr>
              <a:t>Eficiˆencia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701552" y="5311668"/>
            <a:ext cx="744220" cy="5448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230253" y="779927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2612618" y="8199005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4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954225" y="8432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2655252" y="8432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3300386" y="8432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1686153" y="7662588"/>
            <a:ext cx="3862070" cy="81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102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18:</a:t>
            </a:r>
            <a:r>
              <a:rPr dirty="0" sz="1000" spc="145">
                <a:latin typeface="Georgia"/>
                <a:cs typeface="Georgia"/>
              </a:rPr>
              <a:t> </a:t>
            </a:r>
            <a:r>
              <a:rPr dirty="0" sz="1000" spc="-60">
                <a:latin typeface="Georgia"/>
                <a:cs typeface="Georgia"/>
              </a:rPr>
              <a:t>Eficiˆencia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4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5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b</a:t>
            </a:r>
            <a:r>
              <a:rPr dirty="0" sz="1000" spc="7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Send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dirty="0" sz="1200" spc="-25" b="1">
                <a:latin typeface="Georgia"/>
                <a:cs typeface="Georgia"/>
              </a:rPr>
              <a:t>3.2</a:t>
            </a:r>
            <a:r>
              <a:rPr dirty="0" sz="1200" b="1">
                <a:latin typeface="Georgia"/>
                <a:cs typeface="Georgia"/>
              </a:rPr>
              <a:t>	</a:t>
            </a:r>
            <a:r>
              <a:rPr dirty="0" sz="1200" spc="-50" b="1">
                <a:latin typeface="Georgia"/>
                <a:cs typeface="Georgia"/>
              </a:rPr>
              <a:t>b-</a:t>
            </a:r>
            <a:r>
              <a:rPr dirty="0" sz="1200" spc="-20" b="1">
                <a:latin typeface="Georgia"/>
                <a:cs typeface="Georgia"/>
              </a:rPr>
              <a:t>Send</a:t>
            </a:r>
            <a:r>
              <a:rPr dirty="0" sz="1200" spc="50" b="1">
                <a:latin typeface="Georgia"/>
                <a:cs typeface="Georgia"/>
              </a:rPr>
              <a:t> </a:t>
            </a:r>
            <a:r>
              <a:rPr dirty="0" sz="1200" spc="-10" b="1">
                <a:latin typeface="Georgia"/>
                <a:cs typeface="Georgia"/>
              </a:rPr>
              <a:t>Irecv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Send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Irecv,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Wait.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3" y="1584966"/>
            <a:ext cx="4365249" cy="291680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346453" y="5521484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417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46453" y="4909160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05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51562" y="4909160"/>
            <a:ext cx="0" cy="1951355"/>
          </a:xfrm>
          <a:custGeom>
            <a:avLst/>
            <a:gdLst/>
            <a:ahLst/>
            <a:cxnLst/>
            <a:rect l="l" t="t" r="r" b="b"/>
            <a:pathLst>
              <a:path w="0" h="1951354">
                <a:moveTo>
                  <a:pt x="0" y="1950742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586236" y="4906619"/>
            <a:ext cx="3035935" cy="1956435"/>
            <a:chOff x="2586236" y="4906619"/>
            <a:chExt cx="3035935" cy="1956435"/>
          </a:xfrm>
        </p:grpSpPr>
        <p:sp>
          <p:nvSpPr>
            <p:cNvPr id="7" name="object 7" descr=""/>
            <p:cNvSpPr/>
            <p:nvPr/>
          </p:nvSpPr>
          <p:spPr>
            <a:xfrm>
              <a:off x="2588776" y="4909159"/>
              <a:ext cx="3030855" cy="1951355"/>
            </a:xfrm>
            <a:custGeom>
              <a:avLst/>
              <a:gdLst/>
              <a:ahLst/>
              <a:cxnLst/>
              <a:rect l="l" t="t" r="r" b="b"/>
              <a:pathLst>
                <a:path w="3030854" h="1951354">
                  <a:moveTo>
                    <a:pt x="2273003" y="1950742"/>
                  </a:moveTo>
                  <a:lnTo>
                    <a:pt x="2273003" y="0"/>
                  </a:lnTo>
                </a:path>
                <a:path w="3030854" h="1951354">
                  <a:moveTo>
                    <a:pt x="0" y="1788172"/>
                  </a:moveTo>
                  <a:lnTo>
                    <a:pt x="3030681" y="1788172"/>
                  </a:lnTo>
                </a:path>
                <a:path w="3030854" h="1951354">
                  <a:moveTo>
                    <a:pt x="0" y="1335705"/>
                  </a:moveTo>
                  <a:lnTo>
                    <a:pt x="3030681" y="1335705"/>
                  </a:lnTo>
                </a:path>
                <a:path w="3030854" h="1951354">
                  <a:moveTo>
                    <a:pt x="0" y="883237"/>
                  </a:moveTo>
                  <a:lnTo>
                    <a:pt x="3030681" y="883237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88776" y="5339930"/>
              <a:ext cx="3030855" cy="0"/>
            </a:xfrm>
            <a:custGeom>
              <a:avLst/>
              <a:gdLst/>
              <a:ahLst/>
              <a:cxnLst/>
              <a:rect l="l" t="t" r="r" b="b"/>
              <a:pathLst>
                <a:path w="3030854" h="0">
                  <a:moveTo>
                    <a:pt x="0" y="0"/>
                  </a:moveTo>
                  <a:lnTo>
                    <a:pt x="93447" y="0"/>
                  </a:lnTo>
                </a:path>
                <a:path w="3030854" h="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8776" y="4909159"/>
              <a:ext cx="3030855" cy="1951355"/>
            </a:xfrm>
            <a:custGeom>
              <a:avLst/>
              <a:gdLst/>
              <a:ahLst/>
              <a:cxnLst/>
              <a:rect l="l" t="t" r="r" b="b"/>
              <a:pathLst>
                <a:path w="3030854" h="1951354">
                  <a:moveTo>
                    <a:pt x="757677" y="1950742"/>
                  </a:moveTo>
                  <a:lnTo>
                    <a:pt x="757677" y="1896742"/>
                  </a:lnTo>
                </a:path>
                <a:path w="3030854" h="1951354">
                  <a:moveTo>
                    <a:pt x="1262786" y="1950742"/>
                  </a:moveTo>
                  <a:lnTo>
                    <a:pt x="1262786" y="1896742"/>
                  </a:lnTo>
                </a:path>
                <a:path w="3030854" h="1951354">
                  <a:moveTo>
                    <a:pt x="2273003" y="1950742"/>
                  </a:moveTo>
                  <a:lnTo>
                    <a:pt x="2273003" y="1896742"/>
                  </a:lnTo>
                </a:path>
                <a:path w="3030854" h="1951354">
                  <a:moveTo>
                    <a:pt x="757677" y="0"/>
                  </a:moveTo>
                  <a:lnTo>
                    <a:pt x="757677" y="54000"/>
                  </a:lnTo>
                </a:path>
                <a:path w="3030854" h="1951354">
                  <a:moveTo>
                    <a:pt x="1262786" y="0"/>
                  </a:moveTo>
                  <a:lnTo>
                    <a:pt x="1262786" y="54000"/>
                  </a:lnTo>
                </a:path>
                <a:path w="3030854" h="1951354">
                  <a:moveTo>
                    <a:pt x="2273003" y="0"/>
                  </a:moveTo>
                  <a:lnTo>
                    <a:pt x="2273003" y="54000"/>
                  </a:lnTo>
                </a:path>
                <a:path w="3030854" h="1951354">
                  <a:moveTo>
                    <a:pt x="0" y="1788172"/>
                  </a:moveTo>
                  <a:lnTo>
                    <a:pt x="54000" y="1788172"/>
                  </a:lnTo>
                </a:path>
                <a:path w="3030854" h="1951354">
                  <a:moveTo>
                    <a:pt x="0" y="1335705"/>
                  </a:moveTo>
                  <a:lnTo>
                    <a:pt x="54000" y="1335705"/>
                  </a:lnTo>
                </a:path>
                <a:path w="3030854" h="1951354">
                  <a:moveTo>
                    <a:pt x="0" y="883237"/>
                  </a:moveTo>
                  <a:lnTo>
                    <a:pt x="54000" y="883237"/>
                  </a:lnTo>
                </a:path>
                <a:path w="3030854" h="1951354">
                  <a:moveTo>
                    <a:pt x="0" y="430770"/>
                  </a:moveTo>
                  <a:lnTo>
                    <a:pt x="54000" y="430770"/>
                  </a:lnTo>
                </a:path>
                <a:path w="3030854" h="1951354">
                  <a:moveTo>
                    <a:pt x="3030681" y="1788172"/>
                  </a:moveTo>
                  <a:lnTo>
                    <a:pt x="2976681" y="1788172"/>
                  </a:lnTo>
                </a:path>
                <a:path w="3030854" h="1951354">
                  <a:moveTo>
                    <a:pt x="3030681" y="1335705"/>
                  </a:moveTo>
                  <a:lnTo>
                    <a:pt x="2976681" y="1335705"/>
                  </a:lnTo>
                </a:path>
                <a:path w="3030854" h="1951354">
                  <a:moveTo>
                    <a:pt x="3030681" y="883237"/>
                  </a:moveTo>
                  <a:lnTo>
                    <a:pt x="2976681" y="883237"/>
                  </a:lnTo>
                </a:path>
                <a:path w="3030854" h="1951354">
                  <a:moveTo>
                    <a:pt x="3030681" y="430770"/>
                  </a:moveTo>
                  <a:lnTo>
                    <a:pt x="2976681" y="4307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88776" y="4909159"/>
              <a:ext cx="3030855" cy="1951355"/>
            </a:xfrm>
            <a:custGeom>
              <a:avLst/>
              <a:gdLst/>
              <a:ahLst/>
              <a:cxnLst/>
              <a:rect l="l" t="t" r="r" b="b"/>
              <a:pathLst>
                <a:path w="3030854" h="1951354">
                  <a:moveTo>
                    <a:pt x="0" y="1950742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742"/>
                  </a:lnTo>
                  <a:lnTo>
                    <a:pt x="0" y="195074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302114" y="6846917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17427" y="6846917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69705" y="5693948"/>
            <a:ext cx="187325" cy="1082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69705" y="5241485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682223" y="4970210"/>
            <a:ext cx="2207895" cy="1529080"/>
            <a:chOff x="2682223" y="4970210"/>
            <a:chExt cx="2207895" cy="1529080"/>
          </a:xfrm>
        </p:grpSpPr>
        <p:sp>
          <p:nvSpPr>
            <p:cNvPr id="16" name="object 16" descr=""/>
            <p:cNvSpPr/>
            <p:nvPr/>
          </p:nvSpPr>
          <p:spPr>
            <a:xfrm>
              <a:off x="3346453" y="6335028"/>
              <a:ext cx="1515745" cy="136525"/>
            </a:xfrm>
            <a:custGeom>
              <a:avLst/>
              <a:gdLst/>
              <a:ahLst/>
              <a:cxnLst/>
              <a:rect l="l" t="t" r="r" b="b"/>
              <a:pathLst>
                <a:path w="1515745" h="136525">
                  <a:moveTo>
                    <a:pt x="0" y="136070"/>
                  </a:moveTo>
                  <a:lnTo>
                    <a:pt x="505108" y="0"/>
                  </a:lnTo>
                  <a:lnTo>
                    <a:pt x="1515325" y="7712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46453" y="5489100"/>
              <a:ext cx="1515745" cy="982344"/>
            </a:xfrm>
            <a:custGeom>
              <a:avLst/>
              <a:gdLst/>
              <a:ahLst/>
              <a:cxnLst/>
              <a:rect l="l" t="t" r="r" b="b"/>
              <a:pathLst>
                <a:path w="1515745" h="982345">
                  <a:moveTo>
                    <a:pt x="0" y="981998"/>
                  </a:moveTo>
                  <a:lnTo>
                    <a:pt x="505108" y="572787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46453" y="5071730"/>
              <a:ext cx="1515745" cy="1399540"/>
            </a:xfrm>
            <a:custGeom>
              <a:avLst/>
              <a:gdLst/>
              <a:ahLst/>
              <a:cxnLst/>
              <a:rect l="l" t="t" r="r" b="b"/>
              <a:pathLst>
                <a:path w="1515745" h="1399539">
                  <a:moveTo>
                    <a:pt x="0" y="1399368"/>
                  </a:moveTo>
                  <a:lnTo>
                    <a:pt x="505108" y="956742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1148" y="6309723"/>
              <a:ext cx="1566545" cy="186690"/>
            </a:xfrm>
            <a:custGeom>
              <a:avLst/>
              <a:gdLst/>
              <a:ahLst/>
              <a:cxnLst/>
              <a:rect l="l" t="t" r="r" b="b"/>
              <a:pathLst>
                <a:path w="1566545" h="186689">
                  <a:moveTo>
                    <a:pt x="0" y="186681"/>
                  </a:moveTo>
                  <a:lnTo>
                    <a:pt x="50610" y="186681"/>
                  </a:lnTo>
                  <a:lnTo>
                    <a:pt x="50610" y="136070"/>
                  </a:lnTo>
                  <a:lnTo>
                    <a:pt x="0" y="136070"/>
                  </a:lnTo>
                  <a:lnTo>
                    <a:pt x="0" y="186681"/>
                  </a:lnTo>
                  <a:close/>
                </a:path>
                <a:path w="1566545" h="186689">
                  <a:moveTo>
                    <a:pt x="505108" y="50610"/>
                  </a:moveTo>
                  <a:lnTo>
                    <a:pt x="555719" y="50610"/>
                  </a:lnTo>
                  <a:lnTo>
                    <a:pt x="555719" y="0"/>
                  </a:lnTo>
                  <a:lnTo>
                    <a:pt x="505108" y="0"/>
                  </a:lnTo>
                  <a:lnTo>
                    <a:pt x="505108" y="50610"/>
                  </a:lnTo>
                  <a:close/>
                </a:path>
                <a:path w="1566545" h="186689">
                  <a:moveTo>
                    <a:pt x="1515325" y="58323"/>
                  </a:moveTo>
                  <a:lnTo>
                    <a:pt x="1565936" y="58323"/>
                  </a:lnTo>
                  <a:lnTo>
                    <a:pt x="1565936" y="7712"/>
                  </a:lnTo>
                  <a:lnTo>
                    <a:pt x="1515325" y="7712"/>
                  </a:lnTo>
                  <a:lnTo>
                    <a:pt x="1515325" y="58323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24538" y="5463794"/>
              <a:ext cx="1559560" cy="1020444"/>
            </a:xfrm>
            <a:custGeom>
              <a:avLst/>
              <a:gdLst/>
              <a:ahLst/>
              <a:cxnLst/>
              <a:rect l="l" t="t" r="r" b="b"/>
              <a:pathLst>
                <a:path w="1559560" h="1020445">
                  <a:moveTo>
                    <a:pt x="21915" y="981998"/>
                  </a:moveTo>
                  <a:lnTo>
                    <a:pt x="43830" y="1019956"/>
                  </a:lnTo>
                  <a:lnTo>
                    <a:pt x="0" y="1019956"/>
                  </a:lnTo>
                  <a:lnTo>
                    <a:pt x="21915" y="981998"/>
                  </a:lnTo>
                  <a:close/>
                </a:path>
                <a:path w="1559560" h="1020445">
                  <a:moveTo>
                    <a:pt x="527023" y="572787"/>
                  </a:moveTo>
                  <a:lnTo>
                    <a:pt x="548939" y="610745"/>
                  </a:lnTo>
                  <a:lnTo>
                    <a:pt x="505108" y="610745"/>
                  </a:lnTo>
                  <a:lnTo>
                    <a:pt x="527023" y="572787"/>
                  </a:lnTo>
                  <a:close/>
                </a:path>
                <a:path w="1559560" h="1020445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327474" y="5046424"/>
              <a:ext cx="1553845" cy="1450340"/>
            </a:xfrm>
            <a:custGeom>
              <a:avLst/>
              <a:gdLst/>
              <a:ahLst/>
              <a:cxnLst/>
              <a:rect l="l" t="t" r="r" b="b"/>
              <a:pathLst>
                <a:path w="1553845" h="1450339">
                  <a:moveTo>
                    <a:pt x="18979" y="1399368"/>
                  </a:moveTo>
                  <a:lnTo>
                    <a:pt x="37958" y="1424673"/>
                  </a:lnTo>
                  <a:lnTo>
                    <a:pt x="18979" y="1449979"/>
                  </a:lnTo>
                  <a:lnTo>
                    <a:pt x="0" y="1424673"/>
                  </a:lnTo>
                  <a:lnTo>
                    <a:pt x="18979" y="1399368"/>
                  </a:lnTo>
                  <a:close/>
                </a:path>
                <a:path w="1553845" h="1450339">
                  <a:moveTo>
                    <a:pt x="524087" y="956742"/>
                  </a:moveTo>
                  <a:lnTo>
                    <a:pt x="543066" y="982047"/>
                  </a:lnTo>
                  <a:lnTo>
                    <a:pt x="524087" y="1007353"/>
                  </a:lnTo>
                  <a:lnTo>
                    <a:pt x="505108" y="982047"/>
                  </a:lnTo>
                  <a:lnTo>
                    <a:pt x="524087" y="956742"/>
                  </a:lnTo>
                  <a:close/>
                </a:path>
                <a:path w="1553845" h="1450339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682223" y="4970210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22714" y="5053678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22714" y="5220556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722714" y="5387447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390417" y="6824021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63344" y="5638027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82223" y="4970210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039486" y="74579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352148" y="74579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2085555" y="7321225"/>
            <a:ext cx="35921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19:</a:t>
            </a:r>
            <a:r>
              <a:rPr dirty="0" sz="1000" spc="13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30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b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Send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Irecv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65783" y="2199817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314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65783" y="1587496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0"/>
                </a:moveTo>
                <a:lnTo>
                  <a:pt x="0" y="61047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70892" y="158749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3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605565" y="1584956"/>
            <a:ext cx="3035935" cy="1955800"/>
            <a:chOff x="2605565" y="1584956"/>
            <a:chExt cx="3035935" cy="1955800"/>
          </a:xfrm>
        </p:grpSpPr>
        <p:sp>
          <p:nvSpPr>
            <p:cNvPr id="6" name="object 6" descr=""/>
            <p:cNvSpPr/>
            <p:nvPr/>
          </p:nvSpPr>
          <p:spPr>
            <a:xfrm>
              <a:off x="2608105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636"/>
                  </a:moveTo>
                  <a:lnTo>
                    <a:pt x="2273003" y="0"/>
                  </a:lnTo>
                </a:path>
                <a:path w="3030854" h="1950720">
                  <a:moveTo>
                    <a:pt x="0" y="1788074"/>
                  </a:moveTo>
                  <a:lnTo>
                    <a:pt x="3030681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3030681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3030681" y="1196979"/>
                  </a:lnTo>
                </a:path>
                <a:path w="3030854" h="1950720">
                  <a:moveTo>
                    <a:pt x="0" y="901431"/>
                  </a:moveTo>
                  <a:lnTo>
                    <a:pt x="3030681" y="901431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08105" y="1897831"/>
              <a:ext cx="3030855" cy="295910"/>
            </a:xfrm>
            <a:custGeom>
              <a:avLst/>
              <a:gdLst/>
              <a:ahLst/>
              <a:cxnLst/>
              <a:rect l="l" t="t" r="r" b="b"/>
              <a:pathLst>
                <a:path w="3030854" h="295910">
                  <a:moveTo>
                    <a:pt x="0" y="295547"/>
                  </a:moveTo>
                  <a:lnTo>
                    <a:pt x="93447" y="295547"/>
                  </a:lnTo>
                </a:path>
                <a:path w="3030854" h="295910">
                  <a:moveTo>
                    <a:pt x="837444" y="295547"/>
                  </a:moveTo>
                  <a:lnTo>
                    <a:pt x="3030681" y="295547"/>
                  </a:lnTo>
                </a:path>
                <a:path w="3030854" h="295910">
                  <a:moveTo>
                    <a:pt x="0" y="0"/>
                  </a:moveTo>
                  <a:lnTo>
                    <a:pt x="93447" y="0"/>
                  </a:lnTo>
                </a:path>
                <a:path w="3030854" h="29591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08105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36"/>
                  </a:moveTo>
                  <a:lnTo>
                    <a:pt x="757677" y="1896626"/>
                  </a:lnTo>
                </a:path>
                <a:path w="3030854" h="1950720">
                  <a:moveTo>
                    <a:pt x="1262786" y="1950636"/>
                  </a:moveTo>
                  <a:lnTo>
                    <a:pt x="1262786" y="1896626"/>
                  </a:lnTo>
                </a:path>
                <a:path w="3030854" h="1950720">
                  <a:moveTo>
                    <a:pt x="2273003" y="1950636"/>
                  </a:moveTo>
                  <a:lnTo>
                    <a:pt x="2273003" y="1896626"/>
                  </a:lnTo>
                </a:path>
                <a:path w="3030854" h="1950720">
                  <a:moveTo>
                    <a:pt x="757677" y="0"/>
                  </a:moveTo>
                  <a:lnTo>
                    <a:pt x="757677" y="54009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4009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4009"/>
                  </a:lnTo>
                </a:path>
                <a:path w="3030854" h="1950720">
                  <a:moveTo>
                    <a:pt x="0" y="1788074"/>
                  </a:moveTo>
                  <a:lnTo>
                    <a:pt x="54000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54000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54000" y="1196979"/>
                  </a:lnTo>
                </a:path>
                <a:path w="3030854" h="1950720">
                  <a:moveTo>
                    <a:pt x="0" y="901431"/>
                  </a:moveTo>
                  <a:lnTo>
                    <a:pt x="54000" y="901431"/>
                  </a:lnTo>
                </a:path>
                <a:path w="3030854" h="1950720">
                  <a:moveTo>
                    <a:pt x="0" y="605883"/>
                  </a:moveTo>
                  <a:lnTo>
                    <a:pt x="54000" y="605883"/>
                  </a:lnTo>
                </a:path>
                <a:path w="3030854" h="1950720">
                  <a:moveTo>
                    <a:pt x="0" y="310335"/>
                  </a:moveTo>
                  <a:lnTo>
                    <a:pt x="54000" y="310335"/>
                  </a:lnTo>
                </a:path>
                <a:path w="3030854" h="1950720">
                  <a:moveTo>
                    <a:pt x="3030681" y="1788074"/>
                  </a:moveTo>
                  <a:lnTo>
                    <a:pt x="2976681" y="1788074"/>
                  </a:lnTo>
                </a:path>
                <a:path w="3030854" h="1950720">
                  <a:moveTo>
                    <a:pt x="3030681" y="1492527"/>
                  </a:moveTo>
                  <a:lnTo>
                    <a:pt x="2976681" y="1492527"/>
                  </a:lnTo>
                </a:path>
                <a:path w="3030854" h="1950720">
                  <a:moveTo>
                    <a:pt x="3030681" y="1196979"/>
                  </a:moveTo>
                  <a:lnTo>
                    <a:pt x="2976681" y="1196979"/>
                  </a:lnTo>
                </a:path>
                <a:path w="3030854" h="1950720">
                  <a:moveTo>
                    <a:pt x="3030681" y="901431"/>
                  </a:moveTo>
                  <a:lnTo>
                    <a:pt x="2976681" y="901431"/>
                  </a:lnTo>
                </a:path>
                <a:path w="3030854" h="1950720">
                  <a:moveTo>
                    <a:pt x="3030681" y="605883"/>
                  </a:moveTo>
                  <a:lnTo>
                    <a:pt x="2976681" y="605883"/>
                  </a:lnTo>
                </a:path>
                <a:path w="3030854" h="1950720">
                  <a:moveTo>
                    <a:pt x="3030681" y="310335"/>
                  </a:moveTo>
                  <a:lnTo>
                    <a:pt x="2976681" y="310335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608105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21443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36756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25776" y="2390475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25776" y="2094933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25776" y="1799391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701552" y="1648543"/>
            <a:ext cx="2207895" cy="1465580"/>
            <a:chOff x="2701552" y="1648543"/>
            <a:chExt cx="2207895" cy="1465580"/>
          </a:xfrm>
        </p:grpSpPr>
        <p:sp>
          <p:nvSpPr>
            <p:cNvPr id="16" name="object 16" descr=""/>
            <p:cNvSpPr/>
            <p:nvPr/>
          </p:nvSpPr>
          <p:spPr>
            <a:xfrm>
              <a:off x="3365783" y="2636701"/>
              <a:ext cx="1515745" cy="449580"/>
            </a:xfrm>
            <a:custGeom>
              <a:avLst/>
              <a:gdLst/>
              <a:ahLst/>
              <a:cxnLst/>
              <a:rect l="l" t="t" r="r" b="b"/>
              <a:pathLst>
                <a:path w="1515745" h="449580">
                  <a:moveTo>
                    <a:pt x="0" y="0"/>
                  </a:moveTo>
                  <a:lnTo>
                    <a:pt x="505108" y="147242"/>
                  </a:lnTo>
                  <a:lnTo>
                    <a:pt x="1515325" y="44938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65783" y="2337902"/>
              <a:ext cx="1515745" cy="299085"/>
            </a:xfrm>
            <a:custGeom>
              <a:avLst/>
              <a:gdLst/>
              <a:ahLst/>
              <a:cxnLst/>
              <a:rect l="l" t="t" r="r" b="b"/>
              <a:pathLst>
                <a:path w="1515745" h="299085">
                  <a:moveTo>
                    <a:pt x="0" y="298798"/>
                  </a:moveTo>
                  <a:lnTo>
                    <a:pt x="505108" y="0"/>
                  </a:lnTo>
                  <a:lnTo>
                    <a:pt x="1515325" y="51174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65783" y="2048294"/>
              <a:ext cx="1515745" cy="588645"/>
            </a:xfrm>
            <a:custGeom>
              <a:avLst/>
              <a:gdLst/>
              <a:ahLst/>
              <a:cxnLst/>
              <a:rect l="l" t="t" r="r" b="b"/>
              <a:pathLst>
                <a:path w="1515745" h="588644">
                  <a:moveTo>
                    <a:pt x="0" y="588406"/>
                  </a:moveTo>
                  <a:lnTo>
                    <a:pt x="505108" y="235049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40478" y="2611395"/>
              <a:ext cx="1566545" cy="500380"/>
            </a:xfrm>
            <a:custGeom>
              <a:avLst/>
              <a:gdLst/>
              <a:ahLst/>
              <a:cxnLst/>
              <a:rect l="l" t="t" r="r" b="b"/>
              <a:pathLst>
                <a:path w="1566545" h="500380">
                  <a:moveTo>
                    <a:pt x="0" y="50610"/>
                  </a:moveTo>
                  <a:lnTo>
                    <a:pt x="50610" y="50610"/>
                  </a:lnTo>
                  <a:lnTo>
                    <a:pt x="50610" y="0"/>
                  </a:lnTo>
                  <a:lnTo>
                    <a:pt x="0" y="0"/>
                  </a:lnTo>
                  <a:lnTo>
                    <a:pt x="0" y="50610"/>
                  </a:lnTo>
                  <a:close/>
                </a:path>
                <a:path w="1566545" h="500380">
                  <a:moveTo>
                    <a:pt x="505108" y="197852"/>
                  </a:moveTo>
                  <a:lnTo>
                    <a:pt x="555719" y="197852"/>
                  </a:lnTo>
                  <a:lnTo>
                    <a:pt x="555719" y="147242"/>
                  </a:lnTo>
                  <a:lnTo>
                    <a:pt x="505108" y="147242"/>
                  </a:lnTo>
                  <a:lnTo>
                    <a:pt x="505108" y="197852"/>
                  </a:lnTo>
                  <a:close/>
                </a:path>
                <a:path w="1566545" h="500380">
                  <a:moveTo>
                    <a:pt x="1515325" y="499991"/>
                  </a:moveTo>
                  <a:lnTo>
                    <a:pt x="1565936" y="499991"/>
                  </a:lnTo>
                  <a:lnTo>
                    <a:pt x="1565936" y="449380"/>
                  </a:lnTo>
                  <a:lnTo>
                    <a:pt x="1515325" y="449380"/>
                  </a:lnTo>
                  <a:lnTo>
                    <a:pt x="1515325" y="499991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43868" y="2312596"/>
              <a:ext cx="1559560" cy="337185"/>
            </a:xfrm>
            <a:custGeom>
              <a:avLst/>
              <a:gdLst/>
              <a:ahLst/>
              <a:cxnLst/>
              <a:rect l="l" t="t" r="r" b="b"/>
              <a:pathLst>
                <a:path w="1559560" h="337185">
                  <a:moveTo>
                    <a:pt x="21915" y="298798"/>
                  </a:moveTo>
                  <a:lnTo>
                    <a:pt x="43830" y="336757"/>
                  </a:lnTo>
                  <a:lnTo>
                    <a:pt x="0" y="336757"/>
                  </a:lnTo>
                  <a:lnTo>
                    <a:pt x="21915" y="298798"/>
                  </a:lnTo>
                  <a:close/>
                </a:path>
                <a:path w="1559560" h="337185">
                  <a:moveTo>
                    <a:pt x="527023" y="0"/>
                  </a:moveTo>
                  <a:lnTo>
                    <a:pt x="548939" y="37958"/>
                  </a:lnTo>
                  <a:lnTo>
                    <a:pt x="505108" y="37958"/>
                  </a:lnTo>
                  <a:lnTo>
                    <a:pt x="527023" y="0"/>
                  </a:lnTo>
                  <a:close/>
                </a:path>
                <a:path w="1559560" h="337185">
                  <a:moveTo>
                    <a:pt x="1537241" y="51174"/>
                  </a:moveTo>
                  <a:lnTo>
                    <a:pt x="1559156" y="89132"/>
                  </a:lnTo>
                  <a:lnTo>
                    <a:pt x="1515325" y="89132"/>
                  </a:lnTo>
                  <a:lnTo>
                    <a:pt x="1537241" y="51174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346804" y="2022989"/>
              <a:ext cx="1553845" cy="639445"/>
            </a:xfrm>
            <a:custGeom>
              <a:avLst/>
              <a:gdLst/>
              <a:ahLst/>
              <a:cxnLst/>
              <a:rect l="l" t="t" r="r" b="b"/>
              <a:pathLst>
                <a:path w="1553845" h="639444">
                  <a:moveTo>
                    <a:pt x="18979" y="588406"/>
                  </a:moveTo>
                  <a:lnTo>
                    <a:pt x="37958" y="613711"/>
                  </a:lnTo>
                  <a:lnTo>
                    <a:pt x="18979" y="639017"/>
                  </a:lnTo>
                  <a:lnTo>
                    <a:pt x="0" y="613711"/>
                  </a:lnTo>
                  <a:lnTo>
                    <a:pt x="18979" y="588406"/>
                  </a:lnTo>
                  <a:close/>
                </a:path>
                <a:path w="1553845" h="639444">
                  <a:moveTo>
                    <a:pt x="524087" y="235049"/>
                  </a:moveTo>
                  <a:lnTo>
                    <a:pt x="543066" y="260354"/>
                  </a:lnTo>
                  <a:lnTo>
                    <a:pt x="524087" y="285660"/>
                  </a:lnTo>
                  <a:lnTo>
                    <a:pt x="505108" y="260354"/>
                  </a:lnTo>
                  <a:lnTo>
                    <a:pt x="524087" y="235049"/>
                  </a:lnTo>
                  <a:close/>
                </a:path>
                <a:path w="1553845" h="639444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01552" y="1648543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42044" y="173200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42044" y="1898897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742044" y="2065775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409746" y="3502234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44001" y="2285825"/>
            <a:ext cx="152400" cy="554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60">
                <a:latin typeface="Georgia"/>
                <a:cs typeface="Georgia"/>
              </a:rPr>
              <a:t>Eficiˆencia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701552" y="1648543"/>
            <a:ext cx="744220" cy="5448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070233" y="4136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382895" y="4136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954225" y="4769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2680550" y="4769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686153" y="3999464"/>
            <a:ext cx="4022090" cy="81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20:</a:t>
            </a:r>
            <a:r>
              <a:rPr dirty="0" sz="1000" spc="130">
                <a:latin typeface="Georgia"/>
                <a:cs typeface="Georgia"/>
              </a:rPr>
              <a:t> </a:t>
            </a:r>
            <a:r>
              <a:rPr dirty="0" sz="1000" spc="-60">
                <a:latin typeface="Georgia"/>
                <a:cs typeface="Georgia"/>
              </a:rPr>
              <a:t>Eficiˆencia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30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5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b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Send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Irecv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dirty="0" sz="1200" spc="-25" b="1">
                <a:latin typeface="Georgia"/>
                <a:cs typeface="Georgia"/>
              </a:rPr>
              <a:t>3.3</a:t>
            </a:r>
            <a:r>
              <a:rPr dirty="0" sz="1200" b="1">
                <a:latin typeface="Georgia"/>
                <a:cs typeface="Georgia"/>
              </a:rPr>
              <a:t>	</a:t>
            </a:r>
            <a:r>
              <a:rPr dirty="0" sz="1200" spc="-55" b="1">
                <a:latin typeface="Georgia"/>
                <a:cs typeface="Georgia"/>
              </a:rPr>
              <a:t>b-</a:t>
            </a:r>
            <a:r>
              <a:rPr dirty="0" sz="1200" spc="-10" b="1">
                <a:latin typeface="Georgia"/>
                <a:cs typeface="Georgia"/>
              </a:rPr>
              <a:t>Isend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90">
                <a:latin typeface="Georgia"/>
                <a:cs typeface="Georgia"/>
              </a:rPr>
              <a:t> </a:t>
            </a:r>
            <a:r>
              <a:rPr dirty="0" sz="1000" spc="-25">
                <a:latin typeface="Georgia"/>
                <a:cs typeface="Georgia"/>
              </a:rPr>
              <a:t>Isend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9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Recv.</a:t>
            </a:r>
            <a:endParaRPr sz="1000">
              <a:latin typeface="Georgia"/>
              <a:cs typeface="Georgia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3" y="4923747"/>
            <a:ext cx="4365107" cy="3265542"/>
          </a:xfrm>
          <a:prstGeom prst="rect">
            <a:avLst/>
          </a:prstGeom>
        </p:spPr>
      </p:pic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46453" y="2199810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322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46453" y="1587488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0"/>
                </a:moveTo>
                <a:lnTo>
                  <a:pt x="0" y="61047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51562" y="1587488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44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586236" y="1584948"/>
            <a:ext cx="3035935" cy="1955800"/>
            <a:chOff x="2586236" y="1584948"/>
            <a:chExt cx="3035935" cy="1955800"/>
          </a:xfrm>
        </p:grpSpPr>
        <p:sp>
          <p:nvSpPr>
            <p:cNvPr id="6" name="object 6" descr=""/>
            <p:cNvSpPr/>
            <p:nvPr/>
          </p:nvSpPr>
          <p:spPr>
            <a:xfrm>
              <a:off x="2588776" y="1587488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644"/>
                  </a:moveTo>
                  <a:lnTo>
                    <a:pt x="2273003" y="0"/>
                  </a:lnTo>
                </a:path>
                <a:path w="3030854" h="1950720">
                  <a:moveTo>
                    <a:pt x="0" y="1788082"/>
                  </a:moveTo>
                  <a:lnTo>
                    <a:pt x="3030681" y="1788082"/>
                  </a:lnTo>
                </a:path>
                <a:path w="3030854" h="1950720">
                  <a:moveTo>
                    <a:pt x="0" y="1288352"/>
                  </a:moveTo>
                  <a:lnTo>
                    <a:pt x="3030681" y="1288352"/>
                  </a:lnTo>
                </a:path>
                <a:path w="3030854" h="1950720">
                  <a:moveTo>
                    <a:pt x="0" y="788623"/>
                  </a:moveTo>
                  <a:lnTo>
                    <a:pt x="3030681" y="788623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88776" y="1876381"/>
              <a:ext cx="3030855" cy="0"/>
            </a:xfrm>
            <a:custGeom>
              <a:avLst/>
              <a:gdLst/>
              <a:ahLst/>
              <a:cxnLst/>
              <a:rect l="l" t="t" r="r" b="b"/>
              <a:pathLst>
                <a:path w="3030854" h="0">
                  <a:moveTo>
                    <a:pt x="0" y="0"/>
                  </a:moveTo>
                  <a:lnTo>
                    <a:pt x="93447" y="0"/>
                  </a:lnTo>
                </a:path>
                <a:path w="3030854" h="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88776" y="1587488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44"/>
                  </a:moveTo>
                  <a:lnTo>
                    <a:pt x="757677" y="1896646"/>
                  </a:lnTo>
                </a:path>
                <a:path w="3030854" h="1950720">
                  <a:moveTo>
                    <a:pt x="1262786" y="1950644"/>
                  </a:moveTo>
                  <a:lnTo>
                    <a:pt x="1262786" y="1896646"/>
                  </a:lnTo>
                </a:path>
                <a:path w="3030854" h="1950720">
                  <a:moveTo>
                    <a:pt x="2273003" y="1950644"/>
                  </a:moveTo>
                  <a:lnTo>
                    <a:pt x="2273003" y="1896646"/>
                  </a:lnTo>
                </a:path>
                <a:path w="3030854" h="1950720">
                  <a:moveTo>
                    <a:pt x="757677" y="0"/>
                  </a:moveTo>
                  <a:lnTo>
                    <a:pt x="757677" y="53997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3997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3997"/>
                  </a:lnTo>
                </a:path>
                <a:path w="3030854" h="1950720">
                  <a:moveTo>
                    <a:pt x="0" y="1788082"/>
                  </a:moveTo>
                  <a:lnTo>
                    <a:pt x="54000" y="1788082"/>
                  </a:lnTo>
                </a:path>
                <a:path w="3030854" h="1950720">
                  <a:moveTo>
                    <a:pt x="0" y="1288352"/>
                  </a:moveTo>
                  <a:lnTo>
                    <a:pt x="54000" y="1288352"/>
                  </a:lnTo>
                </a:path>
                <a:path w="3030854" h="1950720">
                  <a:moveTo>
                    <a:pt x="0" y="788623"/>
                  </a:moveTo>
                  <a:lnTo>
                    <a:pt x="54000" y="788623"/>
                  </a:lnTo>
                </a:path>
                <a:path w="3030854" h="1950720">
                  <a:moveTo>
                    <a:pt x="0" y="288893"/>
                  </a:moveTo>
                  <a:lnTo>
                    <a:pt x="54000" y="288893"/>
                  </a:lnTo>
                </a:path>
                <a:path w="3030854" h="1950720">
                  <a:moveTo>
                    <a:pt x="3030681" y="1788082"/>
                  </a:moveTo>
                  <a:lnTo>
                    <a:pt x="2976681" y="1788082"/>
                  </a:lnTo>
                </a:path>
                <a:path w="3030854" h="1950720">
                  <a:moveTo>
                    <a:pt x="3030681" y="1288352"/>
                  </a:moveTo>
                  <a:lnTo>
                    <a:pt x="2976681" y="1288352"/>
                  </a:lnTo>
                </a:path>
                <a:path w="3030854" h="1950720">
                  <a:moveTo>
                    <a:pt x="3030681" y="788623"/>
                  </a:moveTo>
                  <a:lnTo>
                    <a:pt x="2976681" y="788623"/>
                  </a:lnTo>
                </a:path>
                <a:path w="3030854" h="1950720">
                  <a:moveTo>
                    <a:pt x="3030681" y="288893"/>
                  </a:moveTo>
                  <a:lnTo>
                    <a:pt x="2976681" y="288893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8776" y="1587488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44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44"/>
                  </a:lnTo>
                  <a:lnTo>
                    <a:pt x="0" y="195064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02114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17427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69705" y="2277673"/>
            <a:ext cx="187325" cy="1177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69705" y="1777954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682223" y="1648536"/>
            <a:ext cx="2207895" cy="1505585"/>
            <a:chOff x="2682223" y="1648536"/>
            <a:chExt cx="2207895" cy="1505585"/>
          </a:xfrm>
        </p:grpSpPr>
        <p:sp>
          <p:nvSpPr>
            <p:cNvPr id="15" name="object 15" descr=""/>
            <p:cNvSpPr/>
            <p:nvPr/>
          </p:nvSpPr>
          <p:spPr>
            <a:xfrm>
              <a:off x="3346453" y="2278364"/>
              <a:ext cx="1515745" cy="847725"/>
            </a:xfrm>
            <a:custGeom>
              <a:avLst/>
              <a:gdLst/>
              <a:ahLst/>
              <a:cxnLst/>
              <a:rect l="l" t="t" r="r" b="b"/>
              <a:pathLst>
                <a:path w="1515745" h="847725">
                  <a:moveTo>
                    <a:pt x="0" y="847341"/>
                  </a:moveTo>
                  <a:lnTo>
                    <a:pt x="505108" y="481689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46453" y="1841850"/>
              <a:ext cx="1515745" cy="1283970"/>
            </a:xfrm>
            <a:custGeom>
              <a:avLst/>
              <a:gdLst/>
              <a:ahLst/>
              <a:cxnLst/>
              <a:rect l="l" t="t" r="r" b="b"/>
              <a:pathLst>
                <a:path w="1515745" h="1283970">
                  <a:moveTo>
                    <a:pt x="0" y="1283855"/>
                  </a:moveTo>
                  <a:lnTo>
                    <a:pt x="505108" y="832635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46453" y="1750050"/>
              <a:ext cx="1515745" cy="1376045"/>
            </a:xfrm>
            <a:custGeom>
              <a:avLst/>
              <a:gdLst/>
              <a:ahLst/>
              <a:cxnLst/>
              <a:rect l="l" t="t" r="r" b="b"/>
              <a:pathLst>
                <a:path w="1515745" h="1376045">
                  <a:moveTo>
                    <a:pt x="0" y="1375655"/>
                  </a:moveTo>
                  <a:lnTo>
                    <a:pt x="505108" y="933295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21148" y="2253059"/>
              <a:ext cx="1566545" cy="898525"/>
            </a:xfrm>
            <a:custGeom>
              <a:avLst/>
              <a:gdLst/>
              <a:ahLst/>
              <a:cxnLst/>
              <a:rect l="l" t="t" r="r" b="b"/>
              <a:pathLst>
                <a:path w="1566545" h="898525">
                  <a:moveTo>
                    <a:pt x="0" y="897952"/>
                  </a:moveTo>
                  <a:lnTo>
                    <a:pt x="50610" y="897952"/>
                  </a:lnTo>
                  <a:lnTo>
                    <a:pt x="50610" y="847341"/>
                  </a:lnTo>
                  <a:lnTo>
                    <a:pt x="0" y="847341"/>
                  </a:lnTo>
                  <a:lnTo>
                    <a:pt x="0" y="897952"/>
                  </a:lnTo>
                  <a:close/>
                </a:path>
                <a:path w="1566545" h="898525">
                  <a:moveTo>
                    <a:pt x="505108" y="532300"/>
                  </a:moveTo>
                  <a:lnTo>
                    <a:pt x="555719" y="532300"/>
                  </a:lnTo>
                  <a:lnTo>
                    <a:pt x="555719" y="481689"/>
                  </a:lnTo>
                  <a:lnTo>
                    <a:pt x="505108" y="481689"/>
                  </a:lnTo>
                  <a:lnTo>
                    <a:pt x="505108" y="532300"/>
                  </a:lnTo>
                  <a:close/>
                </a:path>
                <a:path w="1566545" h="898525">
                  <a:moveTo>
                    <a:pt x="1515325" y="50610"/>
                  </a:moveTo>
                  <a:lnTo>
                    <a:pt x="1565936" y="50610"/>
                  </a:lnTo>
                  <a:lnTo>
                    <a:pt x="1565936" y="0"/>
                  </a:lnTo>
                  <a:lnTo>
                    <a:pt x="1515325" y="0"/>
                  </a:lnTo>
                  <a:lnTo>
                    <a:pt x="1515325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4538" y="1816545"/>
              <a:ext cx="1559560" cy="1322070"/>
            </a:xfrm>
            <a:custGeom>
              <a:avLst/>
              <a:gdLst/>
              <a:ahLst/>
              <a:cxnLst/>
              <a:rect l="l" t="t" r="r" b="b"/>
              <a:pathLst>
                <a:path w="1559560" h="1322070">
                  <a:moveTo>
                    <a:pt x="21915" y="1283855"/>
                  </a:moveTo>
                  <a:lnTo>
                    <a:pt x="43830" y="1321813"/>
                  </a:lnTo>
                  <a:lnTo>
                    <a:pt x="0" y="1321813"/>
                  </a:lnTo>
                  <a:lnTo>
                    <a:pt x="21915" y="1283855"/>
                  </a:lnTo>
                  <a:close/>
                </a:path>
                <a:path w="1559560" h="1322070">
                  <a:moveTo>
                    <a:pt x="527023" y="832634"/>
                  </a:moveTo>
                  <a:lnTo>
                    <a:pt x="548939" y="870593"/>
                  </a:lnTo>
                  <a:lnTo>
                    <a:pt x="505108" y="870593"/>
                  </a:lnTo>
                  <a:lnTo>
                    <a:pt x="527023" y="832634"/>
                  </a:lnTo>
                  <a:close/>
                </a:path>
                <a:path w="1559560" h="1322070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27474" y="1724745"/>
              <a:ext cx="1553845" cy="1426845"/>
            </a:xfrm>
            <a:custGeom>
              <a:avLst/>
              <a:gdLst/>
              <a:ahLst/>
              <a:cxnLst/>
              <a:rect l="l" t="t" r="r" b="b"/>
              <a:pathLst>
                <a:path w="1553845" h="1426845">
                  <a:moveTo>
                    <a:pt x="18979" y="1375655"/>
                  </a:moveTo>
                  <a:lnTo>
                    <a:pt x="37958" y="1400961"/>
                  </a:lnTo>
                  <a:lnTo>
                    <a:pt x="18979" y="1426266"/>
                  </a:lnTo>
                  <a:lnTo>
                    <a:pt x="0" y="1400961"/>
                  </a:lnTo>
                  <a:lnTo>
                    <a:pt x="18979" y="1375655"/>
                  </a:lnTo>
                  <a:close/>
                </a:path>
                <a:path w="1553845" h="1426845">
                  <a:moveTo>
                    <a:pt x="524087" y="933295"/>
                  </a:moveTo>
                  <a:lnTo>
                    <a:pt x="543066" y="958600"/>
                  </a:lnTo>
                  <a:lnTo>
                    <a:pt x="524087" y="983906"/>
                  </a:lnTo>
                  <a:lnTo>
                    <a:pt x="505108" y="958600"/>
                  </a:lnTo>
                  <a:lnTo>
                    <a:pt x="524087" y="933295"/>
                  </a:lnTo>
                  <a:close/>
                </a:path>
                <a:path w="1553845" h="1426845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82223" y="1648536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22714" y="173200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22714" y="1898884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22714" y="2065775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390417" y="3502234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63344" y="2316304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682223" y="1648536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5186857" y="4136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2232926" y="3999464"/>
            <a:ext cx="32975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21:</a:t>
            </a:r>
            <a:r>
              <a:rPr dirty="0" sz="1000" spc="14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3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b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Isend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605565" y="4500520"/>
            <a:ext cx="3035935" cy="1955800"/>
            <a:chOff x="2605565" y="4500520"/>
            <a:chExt cx="3035935" cy="1955800"/>
          </a:xfrm>
        </p:grpSpPr>
        <p:sp>
          <p:nvSpPr>
            <p:cNvPr id="31" name="object 31" descr=""/>
            <p:cNvSpPr/>
            <p:nvPr/>
          </p:nvSpPr>
          <p:spPr>
            <a:xfrm>
              <a:off x="3365783" y="4503060"/>
              <a:ext cx="0" cy="1950720"/>
            </a:xfrm>
            <a:custGeom>
              <a:avLst/>
              <a:gdLst/>
              <a:ahLst/>
              <a:cxnLst/>
              <a:rect l="l" t="t" r="r" b="b"/>
              <a:pathLst>
                <a:path w="0" h="1950720">
                  <a:moveTo>
                    <a:pt x="0" y="612321"/>
                  </a:moveTo>
                  <a:lnTo>
                    <a:pt x="0" y="1950636"/>
                  </a:lnTo>
                </a:path>
                <a:path w="0" h="1950720">
                  <a:moveTo>
                    <a:pt x="0" y="0"/>
                  </a:moveTo>
                  <a:lnTo>
                    <a:pt x="0" y="61047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608105" y="4503060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1262786" y="1950636"/>
                  </a:moveTo>
                  <a:lnTo>
                    <a:pt x="1262786" y="0"/>
                  </a:lnTo>
                </a:path>
                <a:path w="3030854" h="1950720">
                  <a:moveTo>
                    <a:pt x="2273003" y="1950636"/>
                  </a:moveTo>
                  <a:lnTo>
                    <a:pt x="2273003" y="0"/>
                  </a:lnTo>
                </a:path>
                <a:path w="3030854" h="1950720">
                  <a:moveTo>
                    <a:pt x="0" y="1788074"/>
                  </a:moveTo>
                  <a:lnTo>
                    <a:pt x="3030681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3030681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3030681" y="1196979"/>
                  </a:lnTo>
                </a:path>
                <a:path w="3030854" h="1950720">
                  <a:moveTo>
                    <a:pt x="0" y="901431"/>
                  </a:moveTo>
                  <a:lnTo>
                    <a:pt x="3030681" y="901431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08105" y="4813395"/>
              <a:ext cx="3030855" cy="295910"/>
            </a:xfrm>
            <a:custGeom>
              <a:avLst/>
              <a:gdLst/>
              <a:ahLst/>
              <a:cxnLst/>
              <a:rect l="l" t="t" r="r" b="b"/>
              <a:pathLst>
                <a:path w="3030854" h="295910">
                  <a:moveTo>
                    <a:pt x="0" y="295547"/>
                  </a:moveTo>
                  <a:lnTo>
                    <a:pt x="93447" y="295547"/>
                  </a:lnTo>
                </a:path>
                <a:path w="3030854" h="295910">
                  <a:moveTo>
                    <a:pt x="837444" y="295547"/>
                  </a:moveTo>
                  <a:lnTo>
                    <a:pt x="3030681" y="295547"/>
                  </a:lnTo>
                </a:path>
                <a:path w="3030854" h="295910">
                  <a:moveTo>
                    <a:pt x="0" y="0"/>
                  </a:moveTo>
                  <a:lnTo>
                    <a:pt x="93447" y="0"/>
                  </a:lnTo>
                </a:path>
                <a:path w="3030854" h="29591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608105" y="4503060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36"/>
                  </a:moveTo>
                  <a:lnTo>
                    <a:pt x="757677" y="1896626"/>
                  </a:lnTo>
                </a:path>
                <a:path w="3030854" h="1950720">
                  <a:moveTo>
                    <a:pt x="1262786" y="1950636"/>
                  </a:moveTo>
                  <a:lnTo>
                    <a:pt x="1262786" y="1896626"/>
                  </a:lnTo>
                </a:path>
                <a:path w="3030854" h="1950720">
                  <a:moveTo>
                    <a:pt x="2273003" y="1950636"/>
                  </a:moveTo>
                  <a:lnTo>
                    <a:pt x="2273003" y="1896626"/>
                  </a:lnTo>
                </a:path>
                <a:path w="3030854" h="1950720">
                  <a:moveTo>
                    <a:pt x="757677" y="0"/>
                  </a:moveTo>
                  <a:lnTo>
                    <a:pt x="757677" y="54009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4009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4009"/>
                  </a:lnTo>
                </a:path>
                <a:path w="3030854" h="1950720">
                  <a:moveTo>
                    <a:pt x="0" y="1788074"/>
                  </a:moveTo>
                  <a:lnTo>
                    <a:pt x="54000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54000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54000" y="1196979"/>
                  </a:lnTo>
                </a:path>
                <a:path w="3030854" h="1950720">
                  <a:moveTo>
                    <a:pt x="0" y="901431"/>
                  </a:moveTo>
                  <a:lnTo>
                    <a:pt x="54000" y="901431"/>
                  </a:lnTo>
                </a:path>
                <a:path w="3030854" h="1950720">
                  <a:moveTo>
                    <a:pt x="0" y="605883"/>
                  </a:moveTo>
                  <a:lnTo>
                    <a:pt x="54000" y="605883"/>
                  </a:lnTo>
                </a:path>
                <a:path w="3030854" h="1950720">
                  <a:moveTo>
                    <a:pt x="0" y="310335"/>
                  </a:moveTo>
                  <a:lnTo>
                    <a:pt x="54000" y="310335"/>
                  </a:lnTo>
                </a:path>
                <a:path w="3030854" h="1950720">
                  <a:moveTo>
                    <a:pt x="3030681" y="1788074"/>
                  </a:moveTo>
                  <a:lnTo>
                    <a:pt x="2976681" y="1788074"/>
                  </a:lnTo>
                </a:path>
                <a:path w="3030854" h="1950720">
                  <a:moveTo>
                    <a:pt x="3030681" y="1492527"/>
                  </a:moveTo>
                  <a:lnTo>
                    <a:pt x="2976681" y="1492527"/>
                  </a:lnTo>
                </a:path>
                <a:path w="3030854" h="1950720">
                  <a:moveTo>
                    <a:pt x="3030681" y="1196979"/>
                  </a:moveTo>
                  <a:lnTo>
                    <a:pt x="2976681" y="1196979"/>
                  </a:lnTo>
                </a:path>
                <a:path w="3030854" h="1950720">
                  <a:moveTo>
                    <a:pt x="3030681" y="901431"/>
                  </a:moveTo>
                  <a:lnTo>
                    <a:pt x="2976681" y="901431"/>
                  </a:lnTo>
                </a:path>
                <a:path w="3030854" h="1950720">
                  <a:moveTo>
                    <a:pt x="3030681" y="605883"/>
                  </a:moveTo>
                  <a:lnTo>
                    <a:pt x="2976681" y="605883"/>
                  </a:lnTo>
                </a:path>
                <a:path w="3030854" h="1950720">
                  <a:moveTo>
                    <a:pt x="3030681" y="310335"/>
                  </a:moveTo>
                  <a:lnTo>
                    <a:pt x="2976681" y="310335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608105" y="4503060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3321443" y="644070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836756" y="644070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325776" y="5306052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325776" y="5010498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325776" y="4714956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701552" y="4564107"/>
            <a:ext cx="2207895" cy="1016000"/>
            <a:chOff x="2701552" y="4564107"/>
            <a:chExt cx="2207895" cy="1016000"/>
          </a:xfrm>
        </p:grpSpPr>
        <p:sp>
          <p:nvSpPr>
            <p:cNvPr id="42" name="object 42" descr=""/>
            <p:cNvSpPr/>
            <p:nvPr/>
          </p:nvSpPr>
          <p:spPr>
            <a:xfrm>
              <a:off x="3365783" y="5381084"/>
              <a:ext cx="1515745" cy="171450"/>
            </a:xfrm>
            <a:custGeom>
              <a:avLst/>
              <a:gdLst/>
              <a:ahLst/>
              <a:cxnLst/>
              <a:rect l="l" t="t" r="r" b="b"/>
              <a:pathLst>
                <a:path w="1515745" h="171450">
                  <a:moveTo>
                    <a:pt x="0" y="171181"/>
                  </a:moveTo>
                  <a:lnTo>
                    <a:pt x="505108" y="0"/>
                  </a:lnTo>
                  <a:lnTo>
                    <a:pt x="1515325" y="98934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65783" y="5157310"/>
              <a:ext cx="1515745" cy="394970"/>
            </a:xfrm>
            <a:custGeom>
              <a:avLst/>
              <a:gdLst/>
              <a:ahLst/>
              <a:cxnLst/>
              <a:rect l="l" t="t" r="r" b="b"/>
              <a:pathLst>
                <a:path w="1515745" h="394970">
                  <a:moveTo>
                    <a:pt x="0" y="394955"/>
                  </a:moveTo>
                  <a:lnTo>
                    <a:pt x="505108" y="97249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365783" y="5089452"/>
              <a:ext cx="1515745" cy="462915"/>
            </a:xfrm>
            <a:custGeom>
              <a:avLst/>
              <a:gdLst/>
              <a:ahLst/>
              <a:cxnLst/>
              <a:rect l="l" t="t" r="r" b="b"/>
              <a:pathLst>
                <a:path w="1515745" h="462914">
                  <a:moveTo>
                    <a:pt x="0" y="462813"/>
                  </a:moveTo>
                  <a:lnTo>
                    <a:pt x="505108" y="178200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340478" y="5355779"/>
              <a:ext cx="1566545" cy="222250"/>
            </a:xfrm>
            <a:custGeom>
              <a:avLst/>
              <a:gdLst/>
              <a:ahLst/>
              <a:cxnLst/>
              <a:rect l="l" t="t" r="r" b="b"/>
              <a:pathLst>
                <a:path w="1566545" h="222250">
                  <a:moveTo>
                    <a:pt x="0" y="221792"/>
                  </a:moveTo>
                  <a:lnTo>
                    <a:pt x="50610" y="221792"/>
                  </a:lnTo>
                  <a:lnTo>
                    <a:pt x="50610" y="171181"/>
                  </a:lnTo>
                  <a:lnTo>
                    <a:pt x="0" y="171181"/>
                  </a:lnTo>
                  <a:lnTo>
                    <a:pt x="0" y="221792"/>
                  </a:lnTo>
                  <a:close/>
                </a:path>
                <a:path w="1566545" h="222250">
                  <a:moveTo>
                    <a:pt x="505108" y="50610"/>
                  </a:moveTo>
                  <a:lnTo>
                    <a:pt x="555719" y="50610"/>
                  </a:lnTo>
                  <a:lnTo>
                    <a:pt x="555719" y="0"/>
                  </a:lnTo>
                  <a:lnTo>
                    <a:pt x="505108" y="0"/>
                  </a:lnTo>
                  <a:lnTo>
                    <a:pt x="505108" y="50610"/>
                  </a:lnTo>
                  <a:close/>
                </a:path>
                <a:path w="1566545" h="222250">
                  <a:moveTo>
                    <a:pt x="1515325" y="149545"/>
                  </a:moveTo>
                  <a:lnTo>
                    <a:pt x="1565936" y="149545"/>
                  </a:lnTo>
                  <a:lnTo>
                    <a:pt x="1565936" y="98934"/>
                  </a:lnTo>
                  <a:lnTo>
                    <a:pt x="1515325" y="98934"/>
                  </a:lnTo>
                  <a:lnTo>
                    <a:pt x="1515325" y="149545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343868" y="5132004"/>
              <a:ext cx="1559560" cy="433070"/>
            </a:xfrm>
            <a:custGeom>
              <a:avLst/>
              <a:gdLst/>
              <a:ahLst/>
              <a:cxnLst/>
              <a:rect l="l" t="t" r="r" b="b"/>
              <a:pathLst>
                <a:path w="1559560" h="433070">
                  <a:moveTo>
                    <a:pt x="21915" y="394955"/>
                  </a:moveTo>
                  <a:lnTo>
                    <a:pt x="43830" y="432913"/>
                  </a:lnTo>
                  <a:lnTo>
                    <a:pt x="0" y="432913"/>
                  </a:lnTo>
                  <a:lnTo>
                    <a:pt x="21915" y="394955"/>
                  </a:lnTo>
                  <a:close/>
                </a:path>
                <a:path w="1559560" h="433070">
                  <a:moveTo>
                    <a:pt x="527023" y="97250"/>
                  </a:moveTo>
                  <a:lnTo>
                    <a:pt x="548939" y="135208"/>
                  </a:lnTo>
                  <a:lnTo>
                    <a:pt x="505108" y="135208"/>
                  </a:lnTo>
                  <a:lnTo>
                    <a:pt x="527023" y="97250"/>
                  </a:lnTo>
                  <a:close/>
                </a:path>
                <a:path w="1559560" h="433070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346804" y="5064146"/>
              <a:ext cx="1553845" cy="513715"/>
            </a:xfrm>
            <a:custGeom>
              <a:avLst/>
              <a:gdLst/>
              <a:ahLst/>
              <a:cxnLst/>
              <a:rect l="l" t="t" r="r" b="b"/>
              <a:pathLst>
                <a:path w="1553845" h="513714">
                  <a:moveTo>
                    <a:pt x="18979" y="462813"/>
                  </a:moveTo>
                  <a:lnTo>
                    <a:pt x="37958" y="488118"/>
                  </a:lnTo>
                  <a:lnTo>
                    <a:pt x="18979" y="513424"/>
                  </a:lnTo>
                  <a:lnTo>
                    <a:pt x="0" y="488118"/>
                  </a:lnTo>
                  <a:lnTo>
                    <a:pt x="18979" y="462813"/>
                  </a:lnTo>
                  <a:close/>
                </a:path>
                <a:path w="1553845" h="513714">
                  <a:moveTo>
                    <a:pt x="524087" y="178200"/>
                  </a:moveTo>
                  <a:lnTo>
                    <a:pt x="543066" y="203506"/>
                  </a:lnTo>
                  <a:lnTo>
                    <a:pt x="524087" y="228811"/>
                  </a:lnTo>
                  <a:lnTo>
                    <a:pt x="505108" y="203506"/>
                  </a:lnTo>
                  <a:lnTo>
                    <a:pt x="524087" y="178200"/>
                  </a:lnTo>
                  <a:close/>
                </a:path>
                <a:path w="1553845" h="513714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701552" y="4564107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742044" y="4647570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742044" y="4814461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742044" y="4981339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3409746" y="6417799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144001" y="5201390"/>
            <a:ext cx="152400" cy="554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60">
                <a:latin typeface="Georgia"/>
                <a:cs typeface="Georgia"/>
              </a:rPr>
              <a:t>Eficiˆencia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701552" y="4564107"/>
            <a:ext cx="744220" cy="5448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5217604" y="70517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2648711" y="7451458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4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954225" y="768499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2680550" y="768499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3325698" y="768499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1686153" y="6915028"/>
            <a:ext cx="3874770" cy="81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832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22:</a:t>
            </a:r>
            <a:r>
              <a:rPr dirty="0" sz="1000" spc="135">
                <a:latin typeface="Georgia"/>
                <a:cs typeface="Georgia"/>
              </a:rPr>
              <a:t> </a:t>
            </a:r>
            <a:r>
              <a:rPr dirty="0" sz="1000" spc="-60">
                <a:latin typeface="Georgia"/>
                <a:cs typeface="Georgia"/>
              </a:rPr>
              <a:t>Eficiˆencia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40">
                <a:latin typeface="Georgia"/>
                <a:cs typeface="Georgia"/>
              </a:rPr>
              <a:t> </a:t>
            </a:r>
            <a:r>
              <a:rPr dirty="0" sz="1000" spc="-25">
                <a:latin typeface="Georgia"/>
                <a:cs typeface="Georgia"/>
              </a:rPr>
              <a:t>N</a:t>
            </a:r>
            <a:r>
              <a:rPr dirty="0" sz="1000" spc="-575">
                <a:latin typeface="Georgia"/>
                <a:cs typeface="Georgia"/>
              </a:rPr>
              <a:t>u</a:t>
            </a:r>
            <a:r>
              <a:rPr dirty="0" sz="1000">
                <a:latin typeface="Georgia"/>
                <a:cs typeface="Georgia"/>
              </a:rPr>
              <a:t>´</a:t>
            </a:r>
            <a:r>
              <a:rPr dirty="0" sz="1000" spc="-25">
                <a:latin typeface="Georgia"/>
                <a:cs typeface="Georgia"/>
              </a:rPr>
              <a:t>me</a:t>
            </a:r>
            <a:r>
              <a:rPr dirty="0" sz="1000" spc="-35">
                <a:latin typeface="Georgia"/>
                <a:cs typeface="Georgia"/>
              </a:rPr>
              <a:t>r</a:t>
            </a:r>
            <a:r>
              <a:rPr dirty="0" sz="1000" spc="-25">
                <a:latin typeface="Georgia"/>
                <a:cs typeface="Georgia"/>
              </a:rPr>
              <a:t>o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b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Isend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dirty="0" sz="1200" spc="-25" b="1">
                <a:latin typeface="Georgia"/>
                <a:cs typeface="Georgia"/>
              </a:rPr>
              <a:t>3.4</a:t>
            </a:r>
            <a:r>
              <a:rPr dirty="0" sz="1200" b="1">
                <a:latin typeface="Georgia"/>
                <a:cs typeface="Georgia"/>
              </a:rPr>
              <a:t>	</a:t>
            </a:r>
            <a:r>
              <a:rPr dirty="0" sz="1200" spc="-55" b="1">
                <a:latin typeface="Georgia"/>
                <a:cs typeface="Georgia"/>
              </a:rPr>
              <a:t>b-</a:t>
            </a:r>
            <a:r>
              <a:rPr dirty="0" sz="1200" spc="-30" b="1">
                <a:latin typeface="Georgia"/>
                <a:cs typeface="Georgia"/>
              </a:rPr>
              <a:t>Isend</a:t>
            </a:r>
            <a:r>
              <a:rPr dirty="0" sz="1200" spc="60" b="1">
                <a:latin typeface="Georgia"/>
                <a:cs typeface="Georgia"/>
              </a:rPr>
              <a:t> </a:t>
            </a:r>
            <a:r>
              <a:rPr dirty="0" sz="1200" spc="-10" b="1">
                <a:latin typeface="Georgia"/>
                <a:cs typeface="Georgia"/>
              </a:rPr>
              <a:t>Irecv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5">
                <a:latin typeface="Georgia"/>
                <a:cs typeface="Georgia"/>
              </a:rPr>
              <a:t> </a:t>
            </a:r>
            <a:r>
              <a:rPr dirty="0" sz="1000" spc="-25">
                <a:latin typeface="Georgia"/>
                <a:cs typeface="Georgia"/>
              </a:rPr>
              <a:t>Isend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9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Irecv,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9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Wait.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1" name="object 6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3" y="1584970"/>
            <a:ext cx="4365286" cy="33806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346453" y="5985362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322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46453" y="5373041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047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51562" y="5373041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44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586236" y="5370500"/>
            <a:ext cx="3035935" cy="1955800"/>
            <a:chOff x="2586236" y="5370500"/>
            <a:chExt cx="3035935" cy="1955800"/>
          </a:xfrm>
        </p:grpSpPr>
        <p:sp>
          <p:nvSpPr>
            <p:cNvPr id="7" name="object 7" descr=""/>
            <p:cNvSpPr/>
            <p:nvPr/>
          </p:nvSpPr>
          <p:spPr>
            <a:xfrm>
              <a:off x="2588776" y="5373040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644"/>
                  </a:moveTo>
                  <a:lnTo>
                    <a:pt x="2273003" y="0"/>
                  </a:lnTo>
                </a:path>
                <a:path w="3030854" h="1950720">
                  <a:moveTo>
                    <a:pt x="0" y="1788082"/>
                  </a:moveTo>
                  <a:lnTo>
                    <a:pt x="3030681" y="1788082"/>
                  </a:lnTo>
                </a:path>
                <a:path w="3030854" h="1950720">
                  <a:moveTo>
                    <a:pt x="0" y="1288352"/>
                  </a:moveTo>
                  <a:lnTo>
                    <a:pt x="3030681" y="1288352"/>
                  </a:lnTo>
                </a:path>
                <a:path w="3030854" h="1950720">
                  <a:moveTo>
                    <a:pt x="0" y="788623"/>
                  </a:moveTo>
                  <a:lnTo>
                    <a:pt x="3030681" y="788623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88776" y="5661934"/>
              <a:ext cx="3030855" cy="0"/>
            </a:xfrm>
            <a:custGeom>
              <a:avLst/>
              <a:gdLst/>
              <a:ahLst/>
              <a:cxnLst/>
              <a:rect l="l" t="t" r="r" b="b"/>
              <a:pathLst>
                <a:path w="3030854" h="0">
                  <a:moveTo>
                    <a:pt x="0" y="0"/>
                  </a:moveTo>
                  <a:lnTo>
                    <a:pt x="93447" y="0"/>
                  </a:lnTo>
                </a:path>
                <a:path w="3030854" h="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8776" y="5373040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44"/>
                  </a:moveTo>
                  <a:lnTo>
                    <a:pt x="757677" y="1896646"/>
                  </a:lnTo>
                </a:path>
                <a:path w="3030854" h="1950720">
                  <a:moveTo>
                    <a:pt x="1262786" y="1950644"/>
                  </a:moveTo>
                  <a:lnTo>
                    <a:pt x="1262786" y="1896646"/>
                  </a:lnTo>
                </a:path>
                <a:path w="3030854" h="1950720">
                  <a:moveTo>
                    <a:pt x="2273003" y="1950644"/>
                  </a:moveTo>
                  <a:lnTo>
                    <a:pt x="2273003" y="1896646"/>
                  </a:lnTo>
                </a:path>
                <a:path w="3030854" h="1950720">
                  <a:moveTo>
                    <a:pt x="757677" y="0"/>
                  </a:moveTo>
                  <a:lnTo>
                    <a:pt x="757677" y="53997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3997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3997"/>
                  </a:lnTo>
                </a:path>
                <a:path w="3030854" h="1950720">
                  <a:moveTo>
                    <a:pt x="0" y="1788082"/>
                  </a:moveTo>
                  <a:lnTo>
                    <a:pt x="54000" y="1788082"/>
                  </a:lnTo>
                </a:path>
                <a:path w="3030854" h="1950720">
                  <a:moveTo>
                    <a:pt x="0" y="1288352"/>
                  </a:moveTo>
                  <a:lnTo>
                    <a:pt x="54000" y="1288352"/>
                  </a:lnTo>
                </a:path>
                <a:path w="3030854" h="1950720">
                  <a:moveTo>
                    <a:pt x="0" y="788623"/>
                  </a:moveTo>
                  <a:lnTo>
                    <a:pt x="54000" y="788623"/>
                  </a:lnTo>
                </a:path>
                <a:path w="3030854" h="1950720">
                  <a:moveTo>
                    <a:pt x="0" y="288893"/>
                  </a:moveTo>
                  <a:lnTo>
                    <a:pt x="54000" y="288893"/>
                  </a:lnTo>
                </a:path>
                <a:path w="3030854" h="1950720">
                  <a:moveTo>
                    <a:pt x="3030681" y="1788082"/>
                  </a:moveTo>
                  <a:lnTo>
                    <a:pt x="2976681" y="1788082"/>
                  </a:lnTo>
                </a:path>
                <a:path w="3030854" h="1950720">
                  <a:moveTo>
                    <a:pt x="3030681" y="1288352"/>
                  </a:moveTo>
                  <a:lnTo>
                    <a:pt x="2976681" y="1288352"/>
                  </a:lnTo>
                </a:path>
                <a:path w="3030854" h="1950720">
                  <a:moveTo>
                    <a:pt x="3030681" y="788623"/>
                  </a:moveTo>
                  <a:lnTo>
                    <a:pt x="2976681" y="788623"/>
                  </a:lnTo>
                </a:path>
                <a:path w="3030854" h="1950720">
                  <a:moveTo>
                    <a:pt x="3030681" y="288893"/>
                  </a:moveTo>
                  <a:lnTo>
                    <a:pt x="2976681" y="288893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88776" y="5373040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44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44"/>
                  </a:lnTo>
                  <a:lnTo>
                    <a:pt x="0" y="195064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302114" y="731069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17427" y="731069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69705" y="6063214"/>
            <a:ext cx="187325" cy="1177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69705" y="5563494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682223" y="5434088"/>
            <a:ext cx="2207895" cy="1505585"/>
            <a:chOff x="2682223" y="5434088"/>
            <a:chExt cx="2207895" cy="1505585"/>
          </a:xfrm>
        </p:grpSpPr>
        <p:sp>
          <p:nvSpPr>
            <p:cNvPr id="16" name="object 16" descr=""/>
            <p:cNvSpPr/>
            <p:nvPr/>
          </p:nvSpPr>
          <p:spPr>
            <a:xfrm>
              <a:off x="3346453" y="6063917"/>
              <a:ext cx="1515745" cy="847725"/>
            </a:xfrm>
            <a:custGeom>
              <a:avLst/>
              <a:gdLst/>
              <a:ahLst/>
              <a:cxnLst/>
              <a:rect l="l" t="t" r="r" b="b"/>
              <a:pathLst>
                <a:path w="1515745" h="847725">
                  <a:moveTo>
                    <a:pt x="0" y="847341"/>
                  </a:moveTo>
                  <a:lnTo>
                    <a:pt x="505108" y="481689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46453" y="5627403"/>
              <a:ext cx="1515745" cy="1283970"/>
            </a:xfrm>
            <a:custGeom>
              <a:avLst/>
              <a:gdLst/>
              <a:ahLst/>
              <a:cxnLst/>
              <a:rect l="l" t="t" r="r" b="b"/>
              <a:pathLst>
                <a:path w="1515745" h="1283970">
                  <a:moveTo>
                    <a:pt x="0" y="1283855"/>
                  </a:moveTo>
                  <a:lnTo>
                    <a:pt x="505108" y="832635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46453" y="5535602"/>
              <a:ext cx="1515745" cy="1376045"/>
            </a:xfrm>
            <a:custGeom>
              <a:avLst/>
              <a:gdLst/>
              <a:ahLst/>
              <a:cxnLst/>
              <a:rect l="l" t="t" r="r" b="b"/>
              <a:pathLst>
                <a:path w="1515745" h="1376045">
                  <a:moveTo>
                    <a:pt x="0" y="1375655"/>
                  </a:moveTo>
                  <a:lnTo>
                    <a:pt x="505108" y="933295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1148" y="6038611"/>
              <a:ext cx="1566545" cy="898525"/>
            </a:xfrm>
            <a:custGeom>
              <a:avLst/>
              <a:gdLst/>
              <a:ahLst/>
              <a:cxnLst/>
              <a:rect l="l" t="t" r="r" b="b"/>
              <a:pathLst>
                <a:path w="1566545" h="898525">
                  <a:moveTo>
                    <a:pt x="0" y="897952"/>
                  </a:moveTo>
                  <a:lnTo>
                    <a:pt x="50610" y="897952"/>
                  </a:lnTo>
                  <a:lnTo>
                    <a:pt x="50610" y="847341"/>
                  </a:lnTo>
                  <a:lnTo>
                    <a:pt x="0" y="847341"/>
                  </a:lnTo>
                  <a:lnTo>
                    <a:pt x="0" y="897952"/>
                  </a:lnTo>
                  <a:close/>
                </a:path>
                <a:path w="1566545" h="898525">
                  <a:moveTo>
                    <a:pt x="505108" y="532300"/>
                  </a:moveTo>
                  <a:lnTo>
                    <a:pt x="555719" y="532300"/>
                  </a:lnTo>
                  <a:lnTo>
                    <a:pt x="555719" y="481689"/>
                  </a:lnTo>
                  <a:lnTo>
                    <a:pt x="505108" y="481689"/>
                  </a:lnTo>
                  <a:lnTo>
                    <a:pt x="505108" y="532300"/>
                  </a:lnTo>
                  <a:close/>
                </a:path>
                <a:path w="1566545" h="898525">
                  <a:moveTo>
                    <a:pt x="1515325" y="50610"/>
                  </a:moveTo>
                  <a:lnTo>
                    <a:pt x="1565936" y="50610"/>
                  </a:lnTo>
                  <a:lnTo>
                    <a:pt x="1565936" y="0"/>
                  </a:lnTo>
                  <a:lnTo>
                    <a:pt x="1515325" y="0"/>
                  </a:lnTo>
                  <a:lnTo>
                    <a:pt x="1515325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24538" y="5602097"/>
              <a:ext cx="1559560" cy="1322070"/>
            </a:xfrm>
            <a:custGeom>
              <a:avLst/>
              <a:gdLst/>
              <a:ahLst/>
              <a:cxnLst/>
              <a:rect l="l" t="t" r="r" b="b"/>
              <a:pathLst>
                <a:path w="1559560" h="1322070">
                  <a:moveTo>
                    <a:pt x="21915" y="1283855"/>
                  </a:moveTo>
                  <a:lnTo>
                    <a:pt x="43830" y="1321813"/>
                  </a:lnTo>
                  <a:lnTo>
                    <a:pt x="0" y="1321813"/>
                  </a:lnTo>
                  <a:lnTo>
                    <a:pt x="21915" y="1283855"/>
                  </a:lnTo>
                  <a:close/>
                </a:path>
                <a:path w="1559560" h="1322070">
                  <a:moveTo>
                    <a:pt x="527023" y="832634"/>
                  </a:moveTo>
                  <a:lnTo>
                    <a:pt x="548939" y="870593"/>
                  </a:lnTo>
                  <a:lnTo>
                    <a:pt x="505108" y="870593"/>
                  </a:lnTo>
                  <a:lnTo>
                    <a:pt x="527023" y="832634"/>
                  </a:lnTo>
                  <a:close/>
                </a:path>
                <a:path w="1559560" h="1322070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327474" y="5510297"/>
              <a:ext cx="1553845" cy="1426845"/>
            </a:xfrm>
            <a:custGeom>
              <a:avLst/>
              <a:gdLst/>
              <a:ahLst/>
              <a:cxnLst/>
              <a:rect l="l" t="t" r="r" b="b"/>
              <a:pathLst>
                <a:path w="1553845" h="1426845">
                  <a:moveTo>
                    <a:pt x="18979" y="1375655"/>
                  </a:moveTo>
                  <a:lnTo>
                    <a:pt x="37958" y="1400961"/>
                  </a:lnTo>
                  <a:lnTo>
                    <a:pt x="18979" y="1426266"/>
                  </a:lnTo>
                  <a:lnTo>
                    <a:pt x="0" y="1400961"/>
                  </a:lnTo>
                  <a:lnTo>
                    <a:pt x="18979" y="1375655"/>
                  </a:lnTo>
                  <a:close/>
                </a:path>
                <a:path w="1553845" h="1426845">
                  <a:moveTo>
                    <a:pt x="524087" y="933295"/>
                  </a:moveTo>
                  <a:lnTo>
                    <a:pt x="543066" y="958600"/>
                  </a:lnTo>
                  <a:lnTo>
                    <a:pt x="524087" y="983906"/>
                  </a:lnTo>
                  <a:lnTo>
                    <a:pt x="505108" y="958600"/>
                  </a:lnTo>
                  <a:lnTo>
                    <a:pt x="524087" y="933295"/>
                  </a:lnTo>
                  <a:close/>
                </a:path>
                <a:path w="1553845" h="1426845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682223" y="5434088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22714" y="551754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22714" y="5684436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722714" y="5851327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390417" y="7287786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63344" y="6101857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82223" y="5434088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4981143" y="7921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319102" y="7921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2027212" y="7785016"/>
            <a:ext cx="3708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2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23:</a:t>
            </a:r>
            <a:r>
              <a:rPr dirty="0" sz="1000" spc="114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14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3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3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b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Isend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Irecv.c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86153" y="1516618"/>
            <a:ext cx="34093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7985" algn="l"/>
              </a:tabLst>
            </a:pPr>
            <a:r>
              <a:rPr dirty="0" sz="1400" spc="65" b="1">
                <a:latin typeface="Georgia"/>
                <a:cs typeface="Georgia"/>
              </a:rPr>
              <a:t>1</a:t>
            </a:r>
            <a:r>
              <a:rPr dirty="0" sz="1400" b="1">
                <a:latin typeface="Georgia"/>
                <a:cs typeface="Georgia"/>
              </a:rPr>
              <a:t>	</a:t>
            </a:r>
            <a:r>
              <a:rPr dirty="0" sz="1400" spc="-10" b="1">
                <a:latin typeface="Georgia"/>
                <a:cs typeface="Georgia"/>
              </a:rPr>
              <a:t>Abordagem</a:t>
            </a:r>
            <a:r>
              <a:rPr dirty="0" sz="1400" spc="90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Naive</a:t>
            </a:r>
            <a:r>
              <a:rPr dirty="0" sz="1400" spc="90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e</a:t>
            </a:r>
            <a:r>
              <a:rPr dirty="0" sz="1400" spc="90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Bag</a:t>
            </a:r>
            <a:r>
              <a:rPr dirty="0" sz="1400" spc="9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of</a:t>
            </a:r>
            <a:r>
              <a:rPr dirty="0" sz="1400" spc="90" b="1">
                <a:latin typeface="Georgia"/>
                <a:cs typeface="Georgia"/>
              </a:rPr>
              <a:t> </a:t>
            </a:r>
            <a:r>
              <a:rPr dirty="0" sz="1400" spc="-10" b="1">
                <a:latin typeface="Georgia"/>
                <a:cs typeface="Georgia"/>
              </a:rPr>
              <a:t>tasks.</a:t>
            </a:r>
            <a:endParaRPr sz="1400">
              <a:latin typeface="Georgia"/>
              <a:cs typeface="Georg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621876" y="2024062"/>
          <a:ext cx="255333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/>
                <a:gridCol w="566420"/>
                <a:gridCol w="523240"/>
                <a:gridCol w="523240"/>
                <a:gridCol w="523240"/>
              </a:tblGrid>
              <a:tr h="156845">
                <a:tc gridSpan="5"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40">
                          <a:latin typeface="Georgia"/>
                          <a:cs typeface="Georgia"/>
                        </a:rPr>
                        <a:t>p-</a:t>
                      </a:r>
                      <a:r>
                        <a:rPr dirty="0" sz="1000" spc="-20">
                          <a:latin typeface="Georgia"/>
                          <a:cs typeface="Georgia"/>
                        </a:rPr>
                        <a:t>Send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50" i="1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np</a:t>
                      </a:r>
                      <a:r>
                        <a:rPr dirty="0" sz="10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30">
                          <a:latin typeface="Georgia"/>
                          <a:cs typeface="Georgia"/>
                        </a:rPr>
                        <a:t>=</a:t>
                      </a:r>
                      <a:r>
                        <a:rPr dirty="0" sz="1000" spc="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000" spc="20">
                          <a:latin typeface="Georgia"/>
                          <a:cs typeface="Georgia"/>
                        </a:rPr>
                        <a:t>1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np</a:t>
                      </a:r>
                      <a:r>
                        <a:rPr dirty="0" sz="10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30">
                          <a:latin typeface="Georgia"/>
                          <a:cs typeface="Georgia"/>
                        </a:rPr>
                        <a:t>=</a:t>
                      </a:r>
                      <a:r>
                        <a:rPr dirty="0" sz="1000" spc="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000" spc="-50">
                          <a:latin typeface="Georgia"/>
                          <a:cs typeface="Georgia"/>
                        </a:rPr>
                        <a:t>2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np</a:t>
                      </a:r>
                      <a:r>
                        <a:rPr dirty="0" sz="10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30">
                          <a:latin typeface="Georgia"/>
                          <a:cs typeface="Georgia"/>
                        </a:rPr>
                        <a:t>=</a:t>
                      </a:r>
                      <a:r>
                        <a:rPr dirty="0" sz="1000" spc="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000" spc="-50">
                          <a:latin typeface="Georgia"/>
                          <a:cs typeface="Georgia"/>
                        </a:rPr>
                        <a:t>4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np</a:t>
                      </a:r>
                      <a:r>
                        <a:rPr dirty="0" sz="10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30">
                          <a:latin typeface="Georgia"/>
                          <a:cs typeface="Georgia"/>
                        </a:rPr>
                        <a:t>=</a:t>
                      </a:r>
                      <a:r>
                        <a:rPr dirty="0" sz="1000" spc="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000" spc="-50">
                          <a:latin typeface="Georgia"/>
                          <a:cs typeface="Georgia"/>
                        </a:rPr>
                        <a:t>8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25">
                          <a:latin typeface="Georgia"/>
                          <a:cs typeface="Georgia"/>
                        </a:rPr>
                        <a:t>10</a:t>
                      </a:r>
                      <a:r>
                        <a:rPr dirty="0" baseline="27777" sz="1050" spc="-37">
                          <a:latin typeface="Adobe Heiti Std R"/>
                          <a:cs typeface="Adobe Heiti Std R"/>
                        </a:rPr>
                        <a:t>6</a:t>
                      </a:r>
                      <a:endParaRPr baseline="27777" sz="1050">
                        <a:latin typeface="Adobe Heiti Std R"/>
                        <a:cs typeface="Adobe Heiti Std R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0.156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0.082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0.057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0.038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25">
                          <a:latin typeface="Georgia"/>
                          <a:cs typeface="Georgia"/>
                        </a:rPr>
                        <a:t>10</a:t>
                      </a:r>
                      <a:r>
                        <a:rPr dirty="0" baseline="27777" sz="1050" spc="-37">
                          <a:latin typeface="Adobe Heiti Std R"/>
                          <a:cs typeface="Adobe Heiti Std R"/>
                        </a:rPr>
                        <a:t>7</a:t>
                      </a:r>
                      <a:endParaRPr baseline="27777" sz="1050">
                        <a:latin typeface="Adobe Heiti Std R"/>
                        <a:cs typeface="Adobe Heiti Std R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20">
                          <a:latin typeface="Georgia"/>
                          <a:cs typeface="Georgia"/>
                        </a:rPr>
                        <a:t>4.05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2.046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1.055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0.634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25">
                          <a:latin typeface="Georgia"/>
                          <a:cs typeface="Georgia"/>
                        </a:rPr>
                        <a:t>10</a:t>
                      </a:r>
                      <a:r>
                        <a:rPr dirty="0" baseline="27777" sz="1050" spc="-37">
                          <a:latin typeface="Adobe Heiti Std R"/>
                          <a:cs typeface="Adobe Heiti Std R"/>
                        </a:rPr>
                        <a:t>8</a:t>
                      </a:r>
                      <a:endParaRPr baseline="27777" sz="1050">
                        <a:latin typeface="Adobe Heiti Std R"/>
                        <a:cs typeface="Adobe Heiti Std R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111.844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56.505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28.791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15.515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3767835" y="322605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904667" y="3117240"/>
          <a:ext cx="203009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/>
                <a:gridCol w="566420"/>
                <a:gridCol w="523240"/>
                <a:gridCol w="523240"/>
              </a:tblGrid>
              <a:tr h="156845">
                <a:tc gridSpan="4"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>
                          <a:latin typeface="Georgia"/>
                          <a:cs typeface="Georgia"/>
                        </a:rPr>
                        <a:t>b</a:t>
                      </a:r>
                      <a:r>
                        <a:rPr dirty="0" sz="1000" spc="10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000" spc="-20">
                          <a:latin typeface="Georgia"/>
                          <a:cs typeface="Georgia"/>
                        </a:rPr>
                        <a:t>Send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50" i="1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np</a:t>
                      </a:r>
                      <a:r>
                        <a:rPr dirty="0" sz="10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30">
                          <a:latin typeface="Georgia"/>
                          <a:cs typeface="Georgia"/>
                        </a:rPr>
                        <a:t>=</a:t>
                      </a:r>
                      <a:r>
                        <a:rPr dirty="0" sz="1000" spc="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000" spc="-50">
                          <a:latin typeface="Georgia"/>
                          <a:cs typeface="Georgia"/>
                        </a:rPr>
                        <a:t>2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np</a:t>
                      </a:r>
                      <a:r>
                        <a:rPr dirty="0" sz="10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30">
                          <a:latin typeface="Georgia"/>
                          <a:cs typeface="Georgia"/>
                        </a:rPr>
                        <a:t>=</a:t>
                      </a:r>
                      <a:r>
                        <a:rPr dirty="0" sz="1000" spc="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000" spc="-50">
                          <a:latin typeface="Georgia"/>
                          <a:cs typeface="Georgia"/>
                        </a:rPr>
                        <a:t>4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np</a:t>
                      </a:r>
                      <a:r>
                        <a:rPr dirty="0" sz="10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30">
                          <a:latin typeface="Georgia"/>
                          <a:cs typeface="Georgia"/>
                        </a:rPr>
                        <a:t>=</a:t>
                      </a:r>
                      <a:r>
                        <a:rPr dirty="0" sz="1000" spc="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000" spc="-50">
                          <a:latin typeface="Georgia"/>
                          <a:cs typeface="Georgia"/>
                        </a:rPr>
                        <a:t>8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25">
                          <a:latin typeface="Georgia"/>
                          <a:cs typeface="Georgia"/>
                        </a:rPr>
                        <a:t>10</a:t>
                      </a:r>
                      <a:r>
                        <a:rPr dirty="0" baseline="27777" sz="1050" spc="-37">
                          <a:latin typeface="Adobe Heiti Std R"/>
                          <a:cs typeface="Adobe Heiti Std R"/>
                        </a:rPr>
                        <a:t>6</a:t>
                      </a:r>
                      <a:endParaRPr baseline="27777" sz="1050">
                        <a:latin typeface="Adobe Heiti Std R"/>
                        <a:cs typeface="Adobe Heiti Std R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0.217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0.099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0.054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25">
                          <a:latin typeface="Georgia"/>
                          <a:cs typeface="Georgia"/>
                        </a:rPr>
                        <a:t>10</a:t>
                      </a:r>
                      <a:r>
                        <a:rPr dirty="0" baseline="27777" sz="1050" spc="-37">
                          <a:latin typeface="Adobe Heiti Std R"/>
                          <a:cs typeface="Adobe Heiti Std R"/>
                        </a:rPr>
                        <a:t>7</a:t>
                      </a:r>
                      <a:endParaRPr baseline="27777" sz="1050">
                        <a:latin typeface="Adobe Heiti Std R"/>
                        <a:cs typeface="Adobe Heiti Std R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5.340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1.954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0.993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25">
                          <a:latin typeface="Georgia"/>
                          <a:cs typeface="Georgia"/>
                        </a:rPr>
                        <a:t>10</a:t>
                      </a:r>
                      <a:r>
                        <a:rPr dirty="0" baseline="27777" sz="1050" spc="-37">
                          <a:latin typeface="Adobe Heiti Std R"/>
                          <a:cs typeface="Adobe Heiti Std R"/>
                        </a:rPr>
                        <a:t>8</a:t>
                      </a:r>
                      <a:endParaRPr baseline="27777" sz="1050">
                        <a:latin typeface="Adobe Heiti Std R"/>
                        <a:cs typeface="Adobe Heiti Std R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136.754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47.629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Georgia"/>
                          <a:cs typeface="Georgia"/>
                        </a:rPr>
                        <a:t>21.467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1954225" y="520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655252" y="520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686153" y="4246686"/>
            <a:ext cx="4441190" cy="9969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20040" marR="5080" indent="-307975">
              <a:lnSpc>
                <a:spcPct val="106700"/>
              </a:lnSpc>
              <a:spcBef>
                <a:spcPts val="20"/>
              </a:spcBef>
              <a:buAutoNum type="arabicPlain" startAt="2"/>
              <a:tabLst>
                <a:tab pos="320040" algn="l"/>
                <a:tab pos="365125" algn="l"/>
              </a:tabLst>
            </a:pPr>
            <a:r>
              <a:rPr dirty="0" sz="1400" b="1">
                <a:latin typeface="Georgia"/>
                <a:cs typeface="Georgia"/>
              </a:rPr>
              <a:t>	</a:t>
            </a:r>
            <a:r>
              <a:rPr dirty="0" sz="1400" spc="-30" b="1">
                <a:latin typeface="Georgia"/>
                <a:cs typeface="Georgia"/>
              </a:rPr>
              <a:t>Resultados</a:t>
            </a:r>
            <a:r>
              <a:rPr dirty="0" sz="1400" spc="-40" b="1">
                <a:latin typeface="Georgia"/>
                <a:cs typeface="Georgia"/>
              </a:rPr>
              <a:t> </a:t>
            </a:r>
            <a:r>
              <a:rPr dirty="0" sz="1400" spc="-45" b="1">
                <a:latin typeface="Georgia"/>
                <a:cs typeface="Georgia"/>
              </a:rPr>
              <a:t>das</a:t>
            </a:r>
            <a:r>
              <a:rPr dirty="0" sz="1400" spc="-15" b="1">
                <a:latin typeface="Georgia"/>
                <a:cs typeface="Georgia"/>
              </a:rPr>
              <a:t> </a:t>
            </a:r>
            <a:r>
              <a:rPr dirty="0" sz="1400" spc="-60" b="1">
                <a:latin typeface="Georgia"/>
                <a:cs typeface="Georgia"/>
              </a:rPr>
              <a:t>impleme</a:t>
            </a:r>
            <a:r>
              <a:rPr dirty="0" sz="1400" spc="-110" b="1">
                <a:latin typeface="Georgia"/>
                <a:cs typeface="Georgia"/>
              </a:rPr>
              <a:t>n</a:t>
            </a:r>
            <a:r>
              <a:rPr dirty="0" sz="1400" spc="-60" b="1">
                <a:latin typeface="Georgia"/>
                <a:cs typeface="Georgia"/>
              </a:rPr>
              <a:t>ta</a:t>
            </a:r>
            <a:r>
              <a:rPr dirty="0" sz="1400" spc="-770" b="1">
                <a:latin typeface="Georgia"/>
                <a:cs typeface="Georgia"/>
              </a:rPr>
              <a:t>¸</a:t>
            </a:r>
            <a:r>
              <a:rPr dirty="0" sz="1400" spc="-60" b="1">
                <a:latin typeface="Georgia"/>
                <a:cs typeface="Georgia"/>
              </a:rPr>
              <a:t>c</a:t>
            </a:r>
            <a:r>
              <a:rPr dirty="0" sz="1400" spc="-765" b="1">
                <a:latin typeface="Georgia"/>
                <a:cs typeface="Georgia"/>
              </a:rPr>
              <a:t>˜</a:t>
            </a:r>
            <a:r>
              <a:rPr dirty="0" sz="1400" spc="-60" b="1">
                <a:latin typeface="Georgia"/>
                <a:cs typeface="Georgia"/>
              </a:rPr>
              <a:t>oes</a:t>
            </a:r>
            <a:r>
              <a:rPr dirty="0" sz="1400" b="1">
                <a:latin typeface="Georgia"/>
                <a:cs typeface="Georgia"/>
              </a:rPr>
              <a:t> </a:t>
            </a:r>
            <a:r>
              <a:rPr dirty="0" sz="1400" spc="-10" b="1">
                <a:latin typeface="Georgia"/>
                <a:cs typeface="Georgia"/>
              </a:rPr>
              <a:t>da</a:t>
            </a:r>
            <a:r>
              <a:rPr dirty="0" sz="1400" spc="-20" b="1">
                <a:latin typeface="Georgia"/>
                <a:cs typeface="Georgia"/>
              </a:rPr>
              <a:t> </a:t>
            </a:r>
            <a:r>
              <a:rPr dirty="0" sz="1400" spc="-40" b="1">
                <a:latin typeface="Georgia"/>
                <a:cs typeface="Georgia"/>
              </a:rPr>
              <a:t>abordagem </a:t>
            </a:r>
            <a:r>
              <a:rPr dirty="0" sz="1400" spc="-10" b="1">
                <a:latin typeface="Georgia"/>
                <a:cs typeface="Georgia"/>
              </a:rPr>
              <a:t>Naive</a:t>
            </a:r>
            <a:endParaRPr sz="1400">
              <a:latin typeface="Georgia"/>
              <a:cs typeface="Georgia"/>
            </a:endParaRPr>
          </a:p>
          <a:p>
            <a:pPr lvl="1" marL="401320" indent="-38862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401320" algn="l"/>
              </a:tabLst>
            </a:pPr>
            <a:r>
              <a:rPr dirty="0" sz="1200" spc="-50" b="1">
                <a:latin typeface="Georgia"/>
                <a:cs typeface="Georgia"/>
              </a:rPr>
              <a:t>p-</a:t>
            </a:r>
            <a:r>
              <a:rPr dirty="0" sz="1200" spc="-20" b="1">
                <a:latin typeface="Georgia"/>
                <a:cs typeface="Georgia"/>
              </a:rPr>
              <a:t>Send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Send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9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Recv.</a:t>
            </a:r>
            <a:endParaRPr sz="1000">
              <a:latin typeface="Georgia"/>
              <a:cs typeface="Georgi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3" y="5357112"/>
            <a:ext cx="4365156" cy="1280504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65783" y="2199817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314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65783" y="1587496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0"/>
                </a:moveTo>
                <a:lnTo>
                  <a:pt x="0" y="61047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70892" y="158749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3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605565" y="1584956"/>
            <a:ext cx="3035935" cy="1955800"/>
            <a:chOff x="2605565" y="1584956"/>
            <a:chExt cx="3035935" cy="1955800"/>
          </a:xfrm>
        </p:grpSpPr>
        <p:sp>
          <p:nvSpPr>
            <p:cNvPr id="6" name="object 6" descr=""/>
            <p:cNvSpPr/>
            <p:nvPr/>
          </p:nvSpPr>
          <p:spPr>
            <a:xfrm>
              <a:off x="2608105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636"/>
                  </a:moveTo>
                  <a:lnTo>
                    <a:pt x="2273003" y="0"/>
                  </a:lnTo>
                </a:path>
                <a:path w="3030854" h="1950720">
                  <a:moveTo>
                    <a:pt x="0" y="1788074"/>
                  </a:moveTo>
                  <a:lnTo>
                    <a:pt x="3030681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3030681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3030681" y="1196979"/>
                  </a:lnTo>
                </a:path>
                <a:path w="3030854" h="1950720">
                  <a:moveTo>
                    <a:pt x="0" y="901431"/>
                  </a:moveTo>
                  <a:lnTo>
                    <a:pt x="3030681" y="901431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08105" y="1897831"/>
              <a:ext cx="3030855" cy="295910"/>
            </a:xfrm>
            <a:custGeom>
              <a:avLst/>
              <a:gdLst/>
              <a:ahLst/>
              <a:cxnLst/>
              <a:rect l="l" t="t" r="r" b="b"/>
              <a:pathLst>
                <a:path w="3030854" h="295910">
                  <a:moveTo>
                    <a:pt x="0" y="295547"/>
                  </a:moveTo>
                  <a:lnTo>
                    <a:pt x="93447" y="295547"/>
                  </a:lnTo>
                </a:path>
                <a:path w="3030854" h="295910">
                  <a:moveTo>
                    <a:pt x="837444" y="295547"/>
                  </a:moveTo>
                  <a:lnTo>
                    <a:pt x="3030681" y="295547"/>
                  </a:lnTo>
                </a:path>
                <a:path w="3030854" h="295910">
                  <a:moveTo>
                    <a:pt x="0" y="0"/>
                  </a:moveTo>
                  <a:lnTo>
                    <a:pt x="93447" y="0"/>
                  </a:lnTo>
                </a:path>
                <a:path w="3030854" h="29591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08105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36"/>
                  </a:moveTo>
                  <a:lnTo>
                    <a:pt x="757677" y="1896626"/>
                  </a:lnTo>
                </a:path>
                <a:path w="3030854" h="1950720">
                  <a:moveTo>
                    <a:pt x="1262786" y="1950636"/>
                  </a:moveTo>
                  <a:lnTo>
                    <a:pt x="1262786" y="1896626"/>
                  </a:lnTo>
                </a:path>
                <a:path w="3030854" h="1950720">
                  <a:moveTo>
                    <a:pt x="2273003" y="1950636"/>
                  </a:moveTo>
                  <a:lnTo>
                    <a:pt x="2273003" y="1896626"/>
                  </a:lnTo>
                </a:path>
                <a:path w="3030854" h="1950720">
                  <a:moveTo>
                    <a:pt x="757677" y="0"/>
                  </a:moveTo>
                  <a:lnTo>
                    <a:pt x="757677" y="54009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4009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4009"/>
                  </a:lnTo>
                </a:path>
                <a:path w="3030854" h="1950720">
                  <a:moveTo>
                    <a:pt x="0" y="1788074"/>
                  </a:moveTo>
                  <a:lnTo>
                    <a:pt x="54000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54000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54000" y="1196979"/>
                  </a:lnTo>
                </a:path>
                <a:path w="3030854" h="1950720">
                  <a:moveTo>
                    <a:pt x="0" y="901431"/>
                  </a:moveTo>
                  <a:lnTo>
                    <a:pt x="54000" y="901431"/>
                  </a:lnTo>
                </a:path>
                <a:path w="3030854" h="1950720">
                  <a:moveTo>
                    <a:pt x="0" y="605883"/>
                  </a:moveTo>
                  <a:lnTo>
                    <a:pt x="54000" y="605883"/>
                  </a:lnTo>
                </a:path>
                <a:path w="3030854" h="1950720">
                  <a:moveTo>
                    <a:pt x="0" y="310335"/>
                  </a:moveTo>
                  <a:lnTo>
                    <a:pt x="54000" y="310335"/>
                  </a:lnTo>
                </a:path>
                <a:path w="3030854" h="1950720">
                  <a:moveTo>
                    <a:pt x="3030681" y="1788074"/>
                  </a:moveTo>
                  <a:lnTo>
                    <a:pt x="2976681" y="1788074"/>
                  </a:lnTo>
                </a:path>
                <a:path w="3030854" h="1950720">
                  <a:moveTo>
                    <a:pt x="3030681" y="1492527"/>
                  </a:moveTo>
                  <a:lnTo>
                    <a:pt x="2976681" y="1492527"/>
                  </a:lnTo>
                </a:path>
                <a:path w="3030854" h="1950720">
                  <a:moveTo>
                    <a:pt x="3030681" y="1196979"/>
                  </a:moveTo>
                  <a:lnTo>
                    <a:pt x="2976681" y="1196979"/>
                  </a:lnTo>
                </a:path>
                <a:path w="3030854" h="1950720">
                  <a:moveTo>
                    <a:pt x="3030681" y="901431"/>
                  </a:moveTo>
                  <a:lnTo>
                    <a:pt x="2976681" y="901431"/>
                  </a:lnTo>
                </a:path>
                <a:path w="3030854" h="1950720">
                  <a:moveTo>
                    <a:pt x="3030681" y="605883"/>
                  </a:moveTo>
                  <a:lnTo>
                    <a:pt x="2976681" y="605883"/>
                  </a:lnTo>
                </a:path>
                <a:path w="3030854" h="1950720">
                  <a:moveTo>
                    <a:pt x="3030681" y="310335"/>
                  </a:moveTo>
                  <a:lnTo>
                    <a:pt x="2976681" y="310335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608105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21443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36756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25776" y="2390475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25776" y="2094933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25776" y="1799391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701552" y="1648543"/>
            <a:ext cx="2207895" cy="1380490"/>
            <a:chOff x="2701552" y="1648543"/>
            <a:chExt cx="2207895" cy="1380490"/>
          </a:xfrm>
        </p:grpSpPr>
        <p:sp>
          <p:nvSpPr>
            <p:cNvPr id="16" name="object 16" descr=""/>
            <p:cNvSpPr/>
            <p:nvPr/>
          </p:nvSpPr>
          <p:spPr>
            <a:xfrm>
              <a:off x="3365783" y="2636701"/>
              <a:ext cx="1515745" cy="364490"/>
            </a:xfrm>
            <a:custGeom>
              <a:avLst/>
              <a:gdLst/>
              <a:ahLst/>
              <a:cxnLst/>
              <a:rect l="l" t="t" r="r" b="b"/>
              <a:pathLst>
                <a:path w="1515745" h="364489">
                  <a:moveTo>
                    <a:pt x="0" y="0"/>
                  </a:moveTo>
                  <a:lnTo>
                    <a:pt x="505108" y="205804"/>
                  </a:lnTo>
                  <a:lnTo>
                    <a:pt x="1515325" y="364233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65783" y="2345956"/>
              <a:ext cx="1515745" cy="290830"/>
            </a:xfrm>
            <a:custGeom>
              <a:avLst/>
              <a:gdLst/>
              <a:ahLst/>
              <a:cxnLst/>
              <a:rect l="l" t="t" r="r" b="b"/>
              <a:pathLst>
                <a:path w="1515745" h="290830">
                  <a:moveTo>
                    <a:pt x="0" y="290745"/>
                  </a:moveTo>
                  <a:lnTo>
                    <a:pt x="505108" y="0"/>
                  </a:lnTo>
                  <a:lnTo>
                    <a:pt x="1515325" y="14496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65783" y="2065850"/>
              <a:ext cx="1515745" cy="570865"/>
            </a:xfrm>
            <a:custGeom>
              <a:avLst/>
              <a:gdLst/>
              <a:ahLst/>
              <a:cxnLst/>
              <a:rect l="l" t="t" r="r" b="b"/>
              <a:pathLst>
                <a:path w="1515745" h="570864">
                  <a:moveTo>
                    <a:pt x="0" y="570850"/>
                  </a:moveTo>
                  <a:lnTo>
                    <a:pt x="505108" y="232463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40478" y="2611395"/>
              <a:ext cx="1566545" cy="415290"/>
            </a:xfrm>
            <a:custGeom>
              <a:avLst/>
              <a:gdLst/>
              <a:ahLst/>
              <a:cxnLst/>
              <a:rect l="l" t="t" r="r" b="b"/>
              <a:pathLst>
                <a:path w="1566545" h="415289">
                  <a:moveTo>
                    <a:pt x="0" y="50610"/>
                  </a:moveTo>
                  <a:lnTo>
                    <a:pt x="50610" y="50610"/>
                  </a:lnTo>
                  <a:lnTo>
                    <a:pt x="50610" y="0"/>
                  </a:lnTo>
                  <a:lnTo>
                    <a:pt x="0" y="0"/>
                  </a:lnTo>
                  <a:lnTo>
                    <a:pt x="0" y="50610"/>
                  </a:lnTo>
                  <a:close/>
                </a:path>
                <a:path w="1566545" h="415289">
                  <a:moveTo>
                    <a:pt x="505108" y="256415"/>
                  </a:moveTo>
                  <a:lnTo>
                    <a:pt x="555719" y="256415"/>
                  </a:lnTo>
                  <a:lnTo>
                    <a:pt x="555719" y="205804"/>
                  </a:lnTo>
                  <a:lnTo>
                    <a:pt x="505108" y="205804"/>
                  </a:lnTo>
                  <a:lnTo>
                    <a:pt x="505108" y="256415"/>
                  </a:lnTo>
                  <a:close/>
                </a:path>
                <a:path w="1566545" h="415289">
                  <a:moveTo>
                    <a:pt x="1515325" y="414844"/>
                  </a:moveTo>
                  <a:lnTo>
                    <a:pt x="1565936" y="414844"/>
                  </a:lnTo>
                  <a:lnTo>
                    <a:pt x="1565936" y="364233"/>
                  </a:lnTo>
                  <a:lnTo>
                    <a:pt x="1515325" y="364233"/>
                  </a:lnTo>
                  <a:lnTo>
                    <a:pt x="1515325" y="414844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43868" y="2320650"/>
              <a:ext cx="1559560" cy="328930"/>
            </a:xfrm>
            <a:custGeom>
              <a:avLst/>
              <a:gdLst/>
              <a:ahLst/>
              <a:cxnLst/>
              <a:rect l="l" t="t" r="r" b="b"/>
              <a:pathLst>
                <a:path w="1559560" h="328930">
                  <a:moveTo>
                    <a:pt x="21915" y="290745"/>
                  </a:moveTo>
                  <a:lnTo>
                    <a:pt x="43830" y="328703"/>
                  </a:lnTo>
                  <a:lnTo>
                    <a:pt x="0" y="328703"/>
                  </a:lnTo>
                  <a:lnTo>
                    <a:pt x="21915" y="290745"/>
                  </a:lnTo>
                  <a:close/>
                </a:path>
                <a:path w="1559560" h="328930">
                  <a:moveTo>
                    <a:pt x="527023" y="0"/>
                  </a:moveTo>
                  <a:lnTo>
                    <a:pt x="548939" y="37958"/>
                  </a:lnTo>
                  <a:lnTo>
                    <a:pt x="505108" y="37958"/>
                  </a:lnTo>
                  <a:lnTo>
                    <a:pt x="527023" y="0"/>
                  </a:lnTo>
                  <a:close/>
                </a:path>
                <a:path w="1559560" h="328930">
                  <a:moveTo>
                    <a:pt x="1537241" y="14496"/>
                  </a:moveTo>
                  <a:lnTo>
                    <a:pt x="1559156" y="52454"/>
                  </a:lnTo>
                  <a:lnTo>
                    <a:pt x="1515325" y="52454"/>
                  </a:lnTo>
                  <a:lnTo>
                    <a:pt x="1537241" y="14496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346804" y="2040545"/>
              <a:ext cx="1553845" cy="621665"/>
            </a:xfrm>
            <a:custGeom>
              <a:avLst/>
              <a:gdLst/>
              <a:ahLst/>
              <a:cxnLst/>
              <a:rect l="l" t="t" r="r" b="b"/>
              <a:pathLst>
                <a:path w="1553845" h="621664">
                  <a:moveTo>
                    <a:pt x="18979" y="570850"/>
                  </a:moveTo>
                  <a:lnTo>
                    <a:pt x="37958" y="596156"/>
                  </a:lnTo>
                  <a:lnTo>
                    <a:pt x="18979" y="621461"/>
                  </a:lnTo>
                  <a:lnTo>
                    <a:pt x="0" y="596156"/>
                  </a:lnTo>
                  <a:lnTo>
                    <a:pt x="18979" y="570850"/>
                  </a:lnTo>
                  <a:close/>
                </a:path>
                <a:path w="1553845" h="621664">
                  <a:moveTo>
                    <a:pt x="524087" y="232463"/>
                  </a:moveTo>
                  <a:lnTo>
                    <a:pt x="543066" y="257768"/>
                  </a:lnTo>
                  <a:lnTo>
                    <a:pt x="524087" y="283074"/>
                  </a:lnTo>
                  <a:lnTo>
                    <a:pt x="505108" y="257768"/>
                  </a:lnTo>
                  <a:lnTo>
                    <a:pt x="524087" y="232463"/>
                  </a:lnTo>
                  <a:close/>
                </a:path>
                <a:path w="1553845" h="621664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01552" y="1648543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42044" y="173200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42044" y="1898897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742044" y="2065775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409746" y="3502234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44001" y="2285825"/>
            <a:ext cx="152400" cy="554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60">
                <a:latin typeface="Georgia"/>
                <a:cs typeface="Georgia"/>
              </a:rPr>
              <a:t>Eficiˆencia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701552" y="1648543"/>
            <a:ext cx="744220" cy="5448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011889" y="4136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349862" y="4136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954225" y="4769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2705163" y="4769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686153" y="3999464"/>
            <a:ext cx="4080510" cy="81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25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24: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60">
                <a:latin typeface="Georgia"/>
                <a:cs typeface="Georgia"/>
              </a:rPr>
              <a:t>Eficiˆencia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b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Isend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Irecv.c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dirty="0" sz="1200" spc="-25" b="1">
                <a:latin typeface="Georgia"/>
                <a:cs typeface="Georgia"/>
              </a:rPr>
              <a:t>3.5</a:t>
            </a:r>
            <a:r>
              <a:rPr dirty="0" sz="1200" b="1">
                <a:latin typeface="Georgia"/>
                <a:cs typeface="Georgia"/>
              </a:rPr>
              <a:t>	</a:t>
            </a:r>
            <a:r>
              <a:rPr dirty="0" sz="1200" spc="-55" b="1">
                <a:latin typeface="Georgia"/>
                <a:cs typeface="Georgia"/>
              </a:rPr>
              <a:t>b-</a:t>
            </a:r>
            <a:r>
              <a:rPr dirty="0" sz="1200" spc="-10" b="1">
                <a:latin typeface="Georgia"/>
                <a:cs typeface="Georgia"/>
              </a:rPr>
              <a:t>Ssend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Ssend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Recv.</a:t>
            </a:r>
            <a:endParaRPr sz="1000">
              <a:latin typeface="Georgia"/>
              <a:cs typeface="Georgia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3" y="4923758"/>
            <a:ext cx="4365185" cy="3050761"/>
          </a:xfrm>
          <a:prstGeom prst="rect">
            <a:avLst/>
          </a:prstGeom>
        </p:spPr>
      </p:pic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46453" y="2199816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288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46453" y="1587495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0"/>
                </a:moveTo>
                <a:lnTo>
                  <a:pt x="0" y="61046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51562" y="1587495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08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586236" y="1584955"/>
            <a:ext cx="3035935" cy="1955800"/>
            <a:chOff x="2586236" y="1584955"/>
            <a:chExt cx="3035935" cy="1955800"/>
          </a:xfrm>
        </p:grpSpPr>
        <p:sp>
          <p:nvSpPr>
            <p:cNvPr id="6" name="object 6" descr=""/>
            <p:cNvSpPr/>
            <p:nvPr/>
          </p:nvSpPr>
          <p:spPr>
            <a:xfrm>
              <a:off x="2588776" y="158749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608"/>
                  </a:moveTo>
                  <a:lnTo>
                    <a:pt x="2273003" y="0"/>
                  </a:lnTo>
                </a:path>
                <a:path w="3030854" h="1950720">
                  <a:moveTo>
                    <a:pt x="0" y="1788050"/>
                  </a:moveTo>
                  <a:lnTo>
                    <a:pt x="3030681" y="1788050"/>
                  </a:lnTo>
                </a:path>
                <a:path w="3030854" h="1950720">
                  <a:moveTo>
                    <a:pt x="0" y="1315619"/>
                  </a:moveTo>
                  <a:lnTo>
                    <a:pt x="3030681" y="1315619"/>
                  </a:lnTo>
                </a:path>
                <a:path w="3030854" h="1950720">
                  <a:moveTo>
                    <a:pt x="0" y="843189"/>
                  </a:moveTo>
                  <a:lnTo>
                    <a:pt x="3030681" y="843189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88776" y="1958254"/>
              <a:ext cx="3030855" cy="0"/>
            </a:xfrm>
            <a:custGeom>
              <a:avLst/>
              <a:gdLst/>
              <a:ahLst/>
              <a:cxnLst/>
              <a:rect l="l" t="t" r="r" b="b"/>
              <a:pathLst>
                <a:path w="3030854" h="0">
                  <a:moveTo>
                    <a:pt x="0" y="0"/>
                  </a:moveTo>
                  <a:lnTo>
                    <a:pt x="93447" y="0"/>
                  </a:lnTo>
                </a:path>
                <a:path w="3030854" h="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88776" y="158749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08"/>
                  </a:moveTo>
                  <a:lnTo>
                    <a:pt x="757677" y="1896609"/>
                  </a:lnTo>
                </a:path>
                <a:path w="3030854" h="1950720">
                  <a:moveTo>
                    <a:pt x="1262786" y="1950608"/>
                  </a:moveTo>
                  <a:lnTo>
                    <a:pt x="1262786" y="1896609"/>
                  </a:lnTo>
                </a:path>
                <a:path w="3030854" h="1950720">
                  <a:moveTo>
                    <a:pt x="2273003" y="1950608"/>
                  </a:moveTo>
                  <a:lnTo>
                    <a:pt x="2273003" y="1896609"/>
                  </a:lnTo>
                </a:path>
                <a:path w="3030854" h="1950720">
                  <a:moveTo>
                    <a:pt x="757677" y="0"/>
                  </a:moveTo>
                  <a:lnTo>
                    <a:pt x="757677" y="53998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3998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3998"/>
                  </a:lnTo>
                </a:path>
                <a:path w="3030854" h="1950720">
                  <a:moveTo>
                    <a:pt x="0" y="1788050"/>
                  </a:moveTo>
                  <a:lnTo>
                    <a:pt x="54000" y="1788050"/>
                  </a:lnTo>
                </a:path>
                <a:path w="3030854" h="1950720">
                  <a:moveTo>
                    <a:pt x="0" y="1315619"/>
                  </a:moveTo>
                  <a:lnTo>
                    <a:pt x="54000" y="1315619"/>
                  </a:lnTo>
                </a:path>
                <a:path w="3030854" h="1950720">
                  <a:moveTo>
                    <a:pt x="0" y="843189"/>
                  </a:moveTo>
                  <a:lnTo>
                    <a:pt x="54000" y="843189"/>
                  </a:lnTo>
                </a:path>
                <a:path w="3030854" h="1950720">
                  <a:moveTo>
                    <a:pt x="0" y="370758"/>
                  </a:moveTo>
                  <a:lnTo>
                    <a:pt x="54000" y="370758"/>
                  </a:lnTo>
                </a:path>
                <a:path w="3030854" h="1950720">
                  <a:moveTo>
                    <a:pt x="3030681" y="1788050"/>
                  </a:moveTo>
                  <a:lnTo>
                    <a:pt x="2976681" y="1788050"/>
                  </a:lnTo>
                </a:path>
                <a:path w="3030854" h="1950720">
                  <a:moveTo>
                    <a:pt x="3030681" y="1315619"/>
                  </a:moveTo>
                  <a:lnTo>
                    <a:pt x="2976681" y="1315619"/>
                  </a:lnTo>
                </a:path>
                <a:path w="3030854" h="1950720">
                  <a:moveTo>
                    <a:pt x="3030681" y="843189"/>
                  </a:moveTo>
                  <a:lnTo>
                    <a:pt x="2976681" y="843189"/>
                  </a:lnTo>
                </a:path>
                <a:path w="3030854" h="1950720">
                  <a:moveTo>
                    <a:pt x="3030681" y="370758"/>
                  </a:moveTo>
                  <a:lnTo>
                    <a:pt x="2976681" y="370758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8776" y="158749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08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08"/>
                  </a:lnTo>
                  <a:lnTo>
                    <a:pt x="0" y="1950608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02114" y="352511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17427" y="352511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69705" y="2332233"/>
            <a:ext cx="187325" cy="1122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69705" y="1859818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682223" y="1648542"/>
            <a:ext cx="2207895" cy="1613535"/>
            <a:chOff x="2682223" y="1648542"/>
            <a:chExt cx="2207895" cy="1613535"/>
          </a:xfrm>
        </p:grpSpPr>
        <p:sp>
          <p:nvSpPr>
            <p:cNvPr id="15" name="object 15" descr=""/>
            <p:cNvSpPr/>
            <p:nvPr/>
          </p:nvSpPr>
          <p:spPr>
            <a:xfrm>
              <a:off x="3346453" y="2778630"/>
              <a:ext cx="1515745" cy="455930"/>
            </a:xfrm>
            <a:custGeom>
              <a:avLst/>
              <a:gdLst/>
              <a:ahLst/>
              <a:cxnLst/>
              <a:rect l="l" t="t" r="r" b="b"/>
              <a:pathLst>
                <a:path w="1515745" h="455930">
                  <a:moveTo>
                    <a:pt x="0" y="360700"/>
                  </a:moveTo>
                  <a:lnTo>
                    <a:pt x="505108" y="0"/>
                  </a:lnTo>
                  <a:lnTo>
                    <a:pt x="1515325" y="45534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46453" y="1827438"/>
              <a:ext cx="1515745" cy="1311910"/>
            </a:xfrm>
            <a:custGeom>
              <a:avLst/>
              <a:gdLst/>
              <a:ahLst/>
              <a:cxnLst/>
              <a:rect l="l" t="t" r="r" b="b"/>
              <a:pathLst>
                <a:path w="1515745" h="1311910">
                  <a:moveTo>
                    <a:pt x="0" y="1311891"/>
                  </a:moveTo>
                  <a:lnTo>
                    <a:pt x="505108" y="818048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46453" y="1750054"/>
              <a:ext cx="1515745" cy="1389380"/>
            </a:xfrm>
            <a:custGeom>
              <a:avLst/>
              <a:gdLst/>
              <a:ahLst/>
              <a:cxnLst/>
              <a:rect l="l" t="t" r="r" b="b"/>
              <a:pathLst>
                <a:path w="1515745" h="1389380">
                  <a:moveTo>
                    <a:pt x="0" y="1389275"/>
                  </a:moveTo>
                  <a:lnTo>
                    <a:pt x="505108" y="913231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21148" y="2753324"/>
              <a:ext cx="1566545" cy="506095"/>
            </a:xfrm>
            <a:custGeom>
              <a:avLst/>
              <a:gdLst/>
              <a:ahLst/>
              <a:cxnLst/>
              <a:rect l="l" t="t" r="r" b="b"/>
              <a:pathLst>
                <a:path w="1566545" h="506095">
                  <a:moveTo>
                    <a:pt x="0" y="411311"/>
                  </a:moveTo>
                  <a:lnTo>
                    <a:pt x="50610" y="411311"/>
                  </a:lnTo>
                  <a:lnTo>
                    <a:pt x="50610" y="360700"/>
                  </a:lnTo>
                  <a:lnTo>
                    <a:pt x="0" y="360700"/>
                  </a:lnTo>
                  <a:lnTo>
                    <a:pt x="0" y="411311"/>
                  </a:lnTo>
                  <a:close/>
                </a:path>
                <a:path w="1566545" h="506095">
                  <a:moveTo>
                    <a:pt x="505108" y="50610"/>
                  </a:moveTo>
                  <a:lnTo>
                    <a:pt x="555719" y="50610"/>
                  </a:lnTo>
                  <a:lnTo>
                    <a:pt x="555719" y="0"/>
                  </a:lnTo>
                  <a:lnTo>
                    <a:pt x="505108" y="0"/>
                  </a:lnTo>
                  <a:lnTo>
                    <a:pt x="505108" y="50610"/>
                  </a:lnTo>
                  <a:close/>
                </a:path>
                <a:path w="1566545" h="506095">
                  <a:moveTo>
                    <a:pt x="1515325" y="505951"/>
                  </a:moveTo>
                  <a:lnTo>
                    <a:pt x="1565936" y="505951"/>
                  </a:lnTo>
                  <a:lnTo>
                    <a:pt x="1565936" y="455340"/>
                  </a:lnTo>
                  <a:lnTo>
                    <a:pt x="1515325" y="455340"/>
                  </a:lnTo>
                  <a:lnTo>
                    <a:pt x="1515325" y="505951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4538" y="1802133"/>
              <a:ext cx="1559560" cy="1350010"/>
            </a:xfrm>
            <a:custGeom>
              <a:avLst/>
              <a:gdLst/>
              <a:ahLst/>
              <a:cxnLst/>
              <a:rect l="l" t="t" r="r" b="b"/>
              <a:pathLst>
                <a:path w="1559560" h="1350010">
                  <a:moveTo>
                    <a:pt x="21915" y="1311891"/>
                  </a:moveTo>
                  <a:lnTo>
                    <a:pt x="43830" y="1349849"/>
                  </a:lnTo>
                  <a:lnTo>
                    <a:pt x="0" y="1349849"/>
                  </a:lnTo>
                  <a:lnTo>
                    <a:pt x="21915" y="1311891"/>
                  </a:lnTo>
                  <a:close/>
                </a:path>
                <a:path w="1559560" h="1350010">
                  <a:moveTo>
                    <a:pt x="527023" y="818048"/>
                  </a:moveTo>
                  <a:lnTo>
                    <a:pt x="548939" y="856006"/>
                  </a:lnTo>
                  <a:lnTo>
                    <a:pt x="505108" y="856006"/>
                  </a:lnTo>
                  <a:lnTo>
                    <a:pt x="527023" y="818048"/>
                  </a:lnTo>
                  <a:close/>
                </a:path>
                <a:path w="1559560" h="1350010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27474" y="1724749"/>
              <a:ext cx="1553845" cy="1440180"/>
            </a:xfrm>
            <a:custGeom>
              <a:avLst/>
              <a:gdLst/>
              <a:ahLst/>
              <a:cxnLst/>
              <a:rect l="l" t="t" r="r" b="b"/>
              <a:pathLst>
                <a:path w="1553845" h="1440180">
                  <a:moveTo>
                    <a:pt x="18979" y="1389275"/>
                  </a:moveTo>
                  <a:lnTo>
                    <a:pt x="37958" y="1414581"/>
                  </a:lnTo>
                  <a:lnTo>
                    <a:pt x="18979" y="1439886"/>
                  </a:lnTo>
                  <a:lnTo>
                    <a:pt x="0" y="1414581"/>
                  </a:lnTo>
                  <a:lnTo>
                    <a:pt x="18979" y="1389275"/>
                  </a:lnTo>
                  <a:close/>
                </a:path>
                <a:path w="1553845" h="1440180">
                  <a:moveTo>
                    <a:pt x="524087" y="913231"/>
                  </a:moveTo>
                  <a:lnTo>
                    <a:pt x="543066" y="938536"/>
                  </a:lnTo>
                  <a:lnTo>
                    <a:pt x="524087" y="963842"/>
                  </a:lnTo>
                  <a:lnTo>
                    <a:pt x="505108" y="938536"/>
                  </a:lnTo>
                  <a:lnTo>
                    <a:pt x="524087" y="913231"/>
                  </a:lnTo>
                  <a:close/>
                </a:path>
                <a:path w="1553845" h="1440180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82223" y="1648542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22714" y="173200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22714" y="1898884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22714" y="2065774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390417" y="3502222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63344" y="2316291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682223" y="1648542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5174551" y="413613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2220620" y="3999438"/>
            <a:ext cx="33216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3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25:</a:t>
            </a:r>
            <a:r>
              <a:rPr dirty="0" sz="1000" spc="12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3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20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3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b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Ssend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605565" y="4500495"/>
            <a:ext cx="3035935" cy="1955800"/>
            <a:chOff x="2605565" y="4500495"/>
            <a:chExt cx="3035935" cy="1955800"/>
          </a:xfrm>
        </p:grpSpPr>
        <p:sp>
          <p:nvSpPr>
            <p:cNvPr id="31" name="object 31" descr=""/>
            <p:cNvSpPr/>
            <p:nvPr/>
          </p:nvSpPr>
          <p:spPr>
            <a:xfrm>
              <a:off x="3365783" y="4503035"/>
              <a:ext cx="0" cy="1950720"/>
            </a:xfrm>
            <a:custGeom>
              <a:avLst/>
              <a:gdLst/>
              <a:ahLst/>
              <a:cxnLst/>
              <a:rect l="l" t="t" r="r" b="b"/>
              <a:pathLst>
                <a:path w="0" h="1950720">
                  <a:moveTo>
                    <a:pt x="0" y="612321"/>
                  </a:moveTo>
                  <a:lnTo>
                    <a:pt x="0" y="1950636"/>
                  </a:lnTo>
                </a:path>
                <a:path w="0" h="1950720">
                  <a:moveTo>
                    <a:pt x="0" y="0"/>
                  </a:moveTo>
                  <a:lnTo>
                    <a:pt x="0" y="61047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608105" y="450303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1262786" y="1950636"/>
                  </a:moveTo>
                  <a:lnTo>
                    <a:pt x="1262786" y="0"/>
                  </a:lnTo>
                </a:path>
                <a:path w="3030854" h="1950720">
                  <a:moveTo>
                    <a:pt x="2273003" y="1950636"/>
                  </a:moveTo>
                  <a:lnTo>
                    <a:pt x="2273003" y="0"/>
                  </a:lnTo>
                </a:path>
                <a:path w="3030854" h="1950720">
                  <a:moveTo>
                    <a:pt x="0" y="1788074"/>
                  </a:moveTo>
                  <a:lnTo>
                    <a:pt x="3030681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3030681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3030681" y="1196979"/>
                  </a:lnTo>
                </a:path>
                <a:path w="3030854" h="1950720">
                  <a:moveTo>
                    <a:pt x="0" y="901431"/>
                  </a:moveTo>
                  <a:lnTo>
                    <a:pt x="3030681" y="901431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08105" y="4813370"/>
              <a:ext cx="3030855" cy="295910"/>
            </a:xfrm>
            <a:custGeom>
              <a:avLst/>
              <a:gdLst/>
              <a:ahLst/>
              <a:cxnLst/>
              <a:rect l="l" t="t" r="r" b="b"/>
              <a:pathLst>
                <a:path w="3030854" h="295910">
                  <a:moveTo>
                    <a:pt x="0" y="295547"/>
                  </a:moveTo>
                  <a:lnTo>
                    <a:pt x="93447" y="295547"/>
                  </a:lnTo>
                </a:path>
                <a:path w="3030854" h="295910">
                  <a:moveTo>
                    <a:pt x="837444" y="295547"/>
                  </a:moveTo>
                  <a:lnTo>
                    <a:pt x="3030681" y="295547"/>
                  </a:lnTo>
                </a:path>
                <a:path w="3030854" h="295910">
                  <a:moveTo>
                    <a:pt x="0" y="0"/>
                  </a:moveTo>
                  <a:lnTo>
                    <a:pt x="93447" y="0"/>
                  </a:lnTo>
                </a:path>
                <a:path w="3030854" h="29591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608105" y="450303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36"/>
                  </a:moveTo>
                  <a:lnTo>
                    <a:pt x="757677" y="1896626"/>
                  </a:lnTo>
                </a:path>
                <a:path w="3030854" h="1950720">
                  <a:moveTo>
                    <a:pt x="1262786" y="1950636"/>
                  </a:moveTo>
                  <a:lnTo>
                    <a:pt x="1262786" y="1896626"/>
                  </a:lnTo>
                </a:path>
                <a:path w="3030854" h="1950720">
                  <a:moveTo>
                    <a:pt x="2273003" y="1950636"/>
                  </a:moveTo>
                  <a:lnTo>
                    <a:pt x="2273003" y="1896626"/>
                  </a:lnTo>
                </a:path>
                <a:path w="3030854" h="1950720">
                  <a:moveTo>
                    <a:pt x="757677" y="0"/>
                  </a:moveTo>
                  <a:lnTo>
                    <a:pt x="757677" y="54009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4009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4009"/>
                  </a:lnTo>
                </a:path>
                <a:path w="3030854" h="1950720">
                  <a:moveTo>
                    <a:pt x="0" y="1788074"/>
                  </a:moveTo>
                  <a:lnTo>
                    <a:pt x="54000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54000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54000" y="1196979"/>
                  </a:lnTo>
                </a:path>
                <a:path w="3030854" h="1950720">
                  <a:moveTo>
                    <a:pt x="0" y="901431"/>
                  </a:moveTo>
                  <a:lnTo>
                    <a:pt x="54000" y="901431"/>
                  </a:lnTo>
                </a:path>
                <a:path w="3030854" h="1950720">
                  <a:moveTo>
                    <a:pt x="0" y="605883"/>
                  </a:moveTo>
                  <a:lnTo>
                    <a:pt x="54000" y="605883"/>
                  </a:lnTo>
                </a:path>
                <a:path w="3030854" h="1950720">
                  <a:moveTo>
                    <a:pt x="0" y="310335"/>
                  </a:moveTo>
                  <a:lnTo>
                    <a:pt x="54000" y="310335"/>
                  </a:lnTo>
                </a:path>
                <a:path w="3030854" h="1950720">
                  <a:moveTo>
                    <a:pt x="3030681" y="1788074"/>
                  </a:moveTo>
                  <a:lnTo>
                    <a:pt x="2976681" y="1788074"/>
                  </a:lnTo>
                </a:path>
                <a:path w="3030854" h="1950720">
                  <a:moveTo>
                    <a:pt x="3030681" y="1492527"/>
                  </a:moveTo>
                  <a:lnTo>
                    <a:pt x="2976681" y="1492527"/>
                  </a:lnTo>
                </a:path>
                <a:path w="3030854" h="1950720">
                  <a:moveTo>
                    <a:pt x="3030681" y="1196979"/>
                  </a:moveTo>
                  <a:lnTo>
                    <a:pt x="2976681" y="1196979"/>
                  </a:lnTo>
                </a:path>
                <a:path w="3030854" h="1950720">
                  <a:moveTo>
                    <a:pt x="3030681" y="901431"/>
                  </a:moveTo>
                  <a:lnTo>
                    <a:pt x="2976681" y="901431"/>
                  </a:lnTo>
                </a:path>
                <a:path w="3030854" h="1950720">
                  <a:moveTo>
                    <a:pt x="3030681" y="605883"/>
                  </a:moveTo>
                  <a:lnTo>
                    <a:pt x="2976681" y="605883"/>
                  </a:lnTo>
                </a:path>
                <a:path w="3030854" h="1950720">
                  <a:moveTo>
                    <a:pt x="3030681" y="310335"/>
                  </a:moveTo>
                  <a:lnTo>
                    <a:pt x="2976681" y="310335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608105" y="450303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3321443" y="6440683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836756" y="6440683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325776" y="5306027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325776" y="5010485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325776" y="4714931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701552" y="4564082"/>
            <a:ext cx="2207895" cy="1016000"/>
            <a:chOff x="2701552" y="4564082"/>
            <a:chExt cx="2207895" cy="1016000"/>
          </a:xfrm>
        </p:grpSpPr>
        <p:sp>
          <p:nvSpPr>
            <p:cNvPr id="42" name="object 42" descr=""/>
            <p:cNvSpPr/>
            <p:nvPr/>
          </p:nvSpPr>
          <p:spPr>
            <a:xfrm>
              <a:off x="3365783" y="5357563"/>
              <a:ext cx="1515745" cy="194945"/>
            </a:xfrm>
            <a:custGeom>
              <a:avLst/>
              <a:gdLst/>
              <a:ahLst/>
              <a:cxnLst/>
              <a:rect l="l" t="t" r="r" b="b"/>
              <a:pathLst>
                <a:path w="1515745" h="194945">
                  <a:moveTo>
                    <a:pt x="0" y="194677"/>
                  </a:moveTo>
                  <a:lnTo>
                    <a:pt x="505108" y="0"/>
                  </a:lnTo>
                  <a:lnTo>
                    <a:pt x="1515325" y="47863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65783" y="5080531"/>
              <a:ext cx="1515745" cy="471805"/>
            </a:xfrm>
            <a:custGeom>
              <a:avLst/>
              <a:gdLst/>
              <a:ahLst/>
              <a:cxnLst/>
              <a:rect l="l" t="t" r="r" b="b"/>
              <a:pathLst>
                <a:path w="1515745" h="471804">
                  <a:moveTo>
                    <a:pt x="0" y="471709"/>
                  </a:moveTo>
                  <a:lnTo>
                    <a:pt x="505108" y="68788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365783" y="5020002"/>
              <a:ext cx="1515745" cy="532765"/>
            </a:xfrm>
            <a:custGeom>
              <a:avLst/>
              <a:gdLst/>
              <a:ahLst/>
              <a:cxnLst/>
              <a:rect l="l" t="t" r="r" b="b"/>
              <a:pathLst>
                <a:path w="1515745" h="532764">
                  <a:moveTo>
                    <a:pt x="0" y="532237"/>
                  </a:moveTo>
                  <a:lnTo>
                    <a:pt x="505108" y="157172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340478" y="5332257"/>
              <a:ext cx="1566545" cy="245745"/>
            </a:xfrm>
            <a:custGeom>
              <a:avLst/>
              <a:gdLst/>
              <a:ahLst/>
              <a:cxnLst/>
              <a:rect l="l" t="t" r="r" b="b"/>
              <a:pathLst>
                <a:path w="1566545" h="245745">
                  <a:moveTo>
                    <a:pt x="0" y="245288"/>
                  </a:moveTo>
                  <a:lnTo>
                    <a:pt x="50610" y="245288"/>
                  </a:lnTo>
                  <a:lnTo>
                    <a:pt x="50610" y="194677"/>
                  </a:lnTo>
                  <a:lnTo>
                    <a:pt x="0" y="194677"/>
                  </a:lnTo>
                  <a:lnTo>
                    <a:pt x="0" y="245288"/>
                  </a:lnTo>
                  <a:close/>
                </a:path>
                <a:path w="1566545" h="245745">
                  <a:moveTo>
                    <a:pt x="505108" y="50610"/>
                  </a:moveTo>
                  <a:lnTo>
                    <a:pt x="555719" y="50610"/>
                  </a:lnTo>
                  <a:lnTo>
                    <a:pt x="555719" y="0"/>
                  </a:lnTo>
                  <a:lnTo>
                    <a:pt x="505108" y="0"/>
                  </a:lnTo>
                  <a:lnTo>
                    <a:pt x="505108" y="50610"/>
                  </a:lnTo>
                  <a:close/>
                </a:path>
                <a:path w="1566545" h="245745">
                  <a:moveTo>
                    <a:pt x="1515325" y="98474"/>
                  </a:moveTo>
                  <a:lnTo>
                    <a:pt x="1565936" y="98474"/>
                  </a:lnTo>
                  <a:lnTo>
                    <a:pt x="1565936" y="47863"/>
                  </a:lnTo>
                  <a:lnTo>
                    <a:pt x="1515325" y="47863"/>
                  </a:lnTo>
                  <a:lnTo>
                    <a:pt x="1515325" y="98474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343868" y="5055225"/>
              <a:ext cx="1559560" cy="509905"/>
            </a:xfrm>
            <a:custGeom>
              <a:avLst/>
              <a:gdLst/>
              <a:ahLst/>
              <a:cxnLst/>
              <a:rect l="l" t="t" r="r" b="b"/>
              <a:pathLst>
                <a:path w="1559560" h="509904">
                  <a:moveTo>
                    <a:pt x="21915" y="471709"/>
                  </a:moveTo>
                  <a:lnTo>
                    <a:pt x="43830" y="509667"/>
                  </a:lnTo>
                  <a:lnTo>
                    <a:pt x="0" y="509667"/>
                  </a:lnTo>
                  <a:lnTo>
                    <a:pt x="21915" y="471709"/>
                  </a:lnTo>
                  <a:close/>
                </a:path>
                <a:path w="1559560" h="509904">
                  <a:moveTo>
                    <a:pt x="527023" y="68788"/>
                  </a:moveTo>
                  <a:lnTo>
                    <a:pt x="548939" y="106746"/>
                  </a:lnTo>
                  <a:lnTo>
                    <a:pt x="505108" y="106746"/>
                  </a:lnTo>
                  <a:lnTo>
                    <a:pt x="527023" y="68788"/>
                  </a:lnTo>
                  <a:close/>
                </a:path>
                <a:path w="1559560" h="509904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346804" y="4994697"/>
              <a:ext cx="1553845" cy="582930"/>
            </a:xfrm>
            <a:custGeom>
              <a:avLst/>
              <a:gdLst/>
              <a:ahLst/>
              <a:cxnLst/>
              <a:rect l="l" t="t" r="r" b="b"/>
              <a:pathLst>
                <a:path w="1553845" h="582929">
                  <a:moveTo>
                    <a:pt x="18979" y="532237"/>
                  </a:moveTo>
                  <a:lnTo>
                    <a:pt x="37958" y="557542"/>
                  </a:lnTo>
                  <a:lnTo>
                    <a:pt x="18979" y="582848"/>
                  </a:lnTo>
                  <a:lnTo>
                    <a:pt x="0" y="557542"/>
                  </a:lnTo>
                  <a:lnTo>
                    <a:pt x="18979" y="532237"/>
                  </a:lnTo>
                  <a:close/>
                </a:path>
                <a:path w="1553845" h="582929">
                  <a:moveTo>
                    <a:pt x="524087" y="157172"/>
                  </a:moveTo>
                  <a:lnTo>
                    <a:pt x="543066" y="182477"/>
                  </a:lnTo>
                  <a:lnTo>
                    <a:pt x="524087" y="207783"/>
                  </a:lnTo>
                  <a:lnTo>
                    <a:pt x="505108" y="182477"/>
                  </a:lnTo>
                  <a:lnTo>
                    <a:pt x="524087" y="157172"/>
                  </a:lnTo>
                  <a:close/>
                </a:path>
                <a:path w="1553845" h="582929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701552" y="4564082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742044" y="4647545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742044" y="4814436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742044" y="498132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3409746" y="6417773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144001" y="5201365"/>
            <a:ext cx="152400" cy="554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60">
                <a:latin typeface="Georgia"/>
                <a:cs typeface="Georgia"/>
              </a:rPr>
              <a:t>Eficiˆencia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701552" y="4564082"/>
            <a:ext cx="744220" cy="5448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5205298" y="7051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2679992" y="7451432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4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954225" y="768497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2705163" y="768497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3350298" y="768497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1686153" y="6915002"/>
            <a:ext cx="3887470" cy="81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625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26:</a:t>
            </a:r>
            <a:r>
              <a:rPr dirty="0" sz="1000" spc="130">
                <a:latin typeface="Georgia"/>
                <a:cs typeface="Georgia"/>
              </a:rPr>
              <a:t> </a:t>
            </a:r>
            <a:r>
              <a:rPr dirty="0" sz="1000" spc="-60">
                <a:latin typeface="Georgia"/>
                <a:cs typeface="Georgia"/>
              </a:rPr>
              <a:t>Eficiˆencia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30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b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Ssend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dirty="0" sz="1200" spc="-25" b="1">
                <a:latin typeface="Georgia"/>
                <a:cs typeface="Georgia"/>
              </a:rPr>
              <a:t>3.6</a:t>
            </a:r>
            <a:r>
              <a:rPr dirty="0" sz="1200" b="1">
                <a:latin typeface="Georgia"/>
                <a:cs typeface="Georgia"/>
              </a:rPr>
              <a:t>	</a:t>
            </a:r>
            <a:r>
              <a:rPr dirty="0" sz="1200" spc="-55" b="1">
                <a:latin typeface="Georgia"/>
                <a:cs typeface="Georgia"/>
              </a:rPr>
              <a:t>b-</a:t>
            </a:r>
            <a:r>
              <a:rPr dirty="0" sz="1200" spc="-35" b="1">
                <a:latin typeface="Georgia"/>
                <a:cs typeface="Georgia"/>
              </a:rPr>
              <a:t>Ssend</a:t>
            </a:r>
            <a:r>
              <a:rPr dirty="0" sz="1200" spc="65" b="1">
                <a:latin typeface="Georgia"/>
                <a:cs typeface="Georgia"/>
              </a:rPr>
              <a:t> </a:t>
            </a:r>
            <a:r>
              <a:rPr dirty="0" sz="1200" spc="-10" b="1">
                <a:latin typeface="Georgia"/>
                <a:cs typeface="Georgia"/>
              </a:rPr>
              <a:t>Irecv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Ssend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Irecv,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Wait.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1" name="object 6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3" y="1584991"/>
            <a:ext cx="4365171" cy="323956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346453" y="5844256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402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46453" y="5231931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05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51562" y="5231931"/>
            <a:ext cx="0" cy="1951355"/>
          </a:xfrm>
          <a:custGeom>
            <a:avLst/>
            <a:gdLst/>
            <a:ahLst/>
            <a:cxnLst/>
            <a:rect l="l" t="t" r="r" b="b"/>
            <a:pathLst>
              <a:path w="0" h="1951354">
                <a:moveTo>
                  <a:pt x="0" y="195072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586236" y="5229391"/>
            <a:ext cx="3035935" cy="1956435"/>
            <a:chOff x="2586236" y="5229391"/>
            <a:chExt cx="3035935" cy="1956435"/>
          </a:xfrm>
        </p:grpSpPr>
        <p:sp>
          <p:nvSpPr>
            <p:cNvPr id="7" name="object 7" descr=""/>
            <p:cNvSpPr/>
            <p:nvPr/>
          </p:nvSpPr>
          <p:spPr>
            <a:xfrm>
              <a:off x="2588776" y="5231931"/>
              <a:ext cx="3030855" cy="1951355"/>
            </a:xfrm>
            <a:custGeom>
              <a:avLst/>
              <a:gdLst/>
              <a:ahLst/>
              <a:cxnLst/>
              <a:rect l="l" t="t" r="r" b="b"/>
              <a:pathLst>
                <a:path w="3030854" h="1951354">
                  <a:moveTo>
                    <a:pt x="2273003" y="1950726"/>
                  </a:moveTo>
                  <a:lnTo>
                    <a:pt x="2273003" y="0"/>
                  </a:lnTo>
                </a:path>
                <a:path w="3030854" h="1951354">
                  <a:moveTo>
                    <a:pt x="0" y="1788158"/>
                  </a:moveTo>
                  <a:lnTo>
                    <a:pt x="3030681" y="1788158"/>
                  </a:lnTo>
                </a:path>
                <a:path w="3030854" h="1951354">
                  <a:moveTo>
                    <a:pt x="0" y="1333142"/>
                  </a:moveTo>
                  <a:lnTo>
                    <a:pt x="3030681" y="1333142"/>
                  </a:lnTo>
                </a:path>
                <a:path w="3030854" h="1951354">
                  <a:moveTo>
                    <a:pt x="0" y="878126"/>
                  </a:moveTo>
                  <a:lnTo>
                    <a:pt x="3030681" y="878126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88776" y="5655042"/>
              <a:ext cx="3030855" cy="0"/>
            </a:xfrm>
            <a:custGeom>
              <a:avLst/>
              <a:gdLst/>
              <a:ahLst/>
              <a:cxnLst/>
              <a:rect l="l" t="t" r="r" b="b"/>
              <a:pathLst>
                <a:path w="3030854" h="0">
                  <a:moveTo>
                    <a:pt x="0" y="0"/>
                  </a:moveTo>
                  <a:lnTo>
                    <a:pt x="93447" y="0"/>
                  </a:lnTo>
                </a:path>
                <a:path w="3030854" h="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8776" y="5231931"/>
              <a:ext cx="3030855" cy="1951355"/>
            </a:xfrm>
            <a:custGeom>
              <a:avLst/>
              <a:gdLst/>
              <a:ahLst/>
              <a:cxnLst/>
              <a:rect l="l" t="t" r="r" b="b"/>
              <a:pathLst>
                <a:path w="3030854" h="1951354">
                  <a:moveTo>
                    <a:pt x="757677" y="1950726"/>
                  </a:moveTo>
                  <a:lnTo>
                    <a:pt x="757677" y="1896727"/>
                  </a:lnTo>
                </a:path>
                <a:path w="3030854" h="1951354">
                  <a:moveTo>
                    <a:pt x="1262786" y="1950726"/>
                  </a:moveTo>
                  <a:lnTo>
                    <a:pt x="1262786" y="1896727"/>
                  </a:lnTo>
                </a:path>
                <a:path w="3030854" h="1951354">
                  <a:moveTo>
                    <a:pt x="2273003" y="1950726"/>
                  </a:moveTo>
                  <a:lnTo>
                    <a:pt x="2273003" y="1896727"/>
                  </a:lnTo>
                </a:path>
                <a:path w="3030854" h="1951354">
                  <a:moveTo>
                    <a:pt x="757677" y="0"/>
                  </a:moveTo>
                  <a:lnTo>
                    <a:pt x="757677" y="53999"/>
                  </a:lnTo>
                </a:path>
                <a:path w="3030854" h="1951354">
                  <a:moveTo>
                    <a:pt x="1262786" y="0"/>
                  </a:moveTo>
                  <a:lnTo>
                    <a:pt x="1262786" y="53999"/>
                  </a:lnTo>
                </a:path>
                <a:path w="3030854" h="1951354">
                  <a:moveTo>
                    <a:pt x="2273003" y="0"/>
                  </a:moveTo>
                  <a:lnTo>
                    <a:pt x="2273003" y="53999"/>
                  </a:lnTo>
                </a:path>
                <a:path w="3030854" h="1951354">
                  <a:moveTo>
                    <a:pt x="0" y="1788158"/>
                  </a:moveTo>
                  <a:lnTo>
                    <a:pt x="54000" y="1788158"/>
                  </a:lnTo>
                </a:path>
                <a:path w="3030854" h="1951354">
                  <a:moveTo>
                    <a:pt x="0" y="1333142"/>
                  </a:moveTo>
                  <a:lnTo>
                    <a:pt x="54000" y="1333142"/>
                  </a:lnTo>
                </a:path>
                <a:path w="3030854" h="1951354">
                  <a:moveTo>
                    <a:pt x="0" y="878126"/>
                  </a:moveTo>
                  <a:lnTo>
                    <a:pt x="54000" y="878126"/>
                  </a:lnTo>
                </a:path>
                <a:path w="3030854" h="1951354">
                  <a:moveTo>
                    <a:pt x="0" y="423111"/>
                  </a:moveTo>
                  <a:lnTo>
                    <a:pt x="54000" y="423111"/>
                  </a:lnTo>
                </a:path>
                <a:path w="3030854" h="1951354">
                  <a:moveTo>
                    <a:pt x="3030681" y="1788158"/>
                  </a:moveTo>
                  <a:lnTo>
                    <a:pt x="2976681" y="1788158"/>
                  </a:lnTo>
                </a:path>
                <a:path w="3030854" h="1951354">
                  <a:moveTo>
                    <a:pt x="3030681" y="1333142"/>
                  </a:moveTo>
                  <a:lnTo>
                    <a:pt x="2976681" y="1333142"/>
                  </a:lnTo>
                </a:path>
                <a:path w="3030854" h="1951354">
                  <a:moveTo>
                    <a:pt x="3030681" y="878126"/>
                  </a:moveTo>
                  <a:lnTo>
                    <a:pt x="2976681" y="878126"/>
                  </a:lnTo>
                </a:path>
                <a:path w="3030854" h="1951354">
                  <a:moveTo>
                    <a:pt x="3030681" y="423111"/>
                  </a:moveTo>
                  <a:lnTo>
                    <a:pt x="2976681" y="423111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88776" y="5231931"/>
              <a:ext cx="3030855" cy="1951355"/>
            </a:xfrm>
            <a:custGeom>
              <a:avLst/>
              <a:gdLst/>
              <a:ahLst/>
              <a:cxnLst/>
              <a:rect l="l" t="t" r="r" b="b"/>
              <a:pathLst>
                <a:path w="3030854" h="1951354">
                  <a:moveTo>
                    <a:pt x="0" y="195072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726"/>
                  </a:lnTo>
                  <a:lnTo>
                    <a:pt x="0" y="195072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302114" y="7169675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17427" y="7169675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69705" y="6011613"/>
            <a:ext cx="187325" cy="1087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69705" y="5556610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682223" y="5292981"/>
            <a:ext cx="2207895" cy="1527810"/>
            <a:chOff x="2682223" y="5292981"/>
            <a:chExt cx="2207895" cy="1527810"/>
          </a:xfrm>
        </p:grpSpPr>
        <p:sp>
          <p:nvSpPr>
            <p:cNvPr id="16" name="object 16" descr=""/>
            <p:cNvSpPr/>
            <p:nvPr/>
          </p:nvSpPr>
          <p:spPr>
            <a:xfrm>
              <a:off x="3346453" y="6626012"/>
              <a:ext cx="1515745" cy="167005"/>
            </a:xfrm>
            <a:custGeom>
              <a:avLst/>
              <a:gdLst/>
              <a:ahLst/>
              <a:cxnLst/>
              <a:rect l="l" t="t" r="r" b="b"/>
              <a:pathLst>
                <a:path w="1515745" h="167004">
                  <a:moveTo>
                    <a:pt x="0" y="166569"/>
                  </a:moveTo>
                  <a:lnTo>
                    <a:pt x="505108" y="0"/>
                  </a:lnTo>
                  <a:lnTo>
                    <a:pt x="1515325" y="32303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46453" y="5754600"/>
              <a:ext cx="1515745" cy="1038225"/>
            </a:xfrm>
            <a:custGeom>
              <a:avLst/>
              <a:gdLst/>
              <a:ahLst/>
              <a:cxnLst/>
              <a:rect l="l" t="t" r="r" b="b"/>
              <a:pathLst>
                <a:path w="1515745" h="1038225">
                  <a:moveTo>
                    <a:pt x="0" y="1037982"/>
                  </a:moveTo>
                  <a:lnTo>
                    <a:pt x="505108" y="646611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46453" y="5394500"/>
              <a:ext cx="1515745" cy="1398270"/>
            </a:xfrm>
            <a:custGeom>
              <a:avLst/>
              <a:gdLst/>
              <a:ahLst/>
              <a:cxnLst/>
              <a:rect l="l" t="t" r="r" b="b"/>
              <a:pathLst>
                <a:path w="1515745" h="1398270">
                  <a:moveTo>
                    <a:pt x="0" y="1398081"/>
                  </a:moveTo>
                  <a:lnTo>
                    <a:pt x="505108" y="967227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1148" y="6600707"/>
              <a:ext cx="1566545" cy="217804"/>
            </a:xfrm>
            <a:custGeom>
              <a:avLst/>
              <a:gdLst/>
              <a:ahLst/>
              <a:cxnLst/>
              <a:rect l="l" t="t" r="r" b="b"/>
              <a:pathLst>
                <a:path w="1566545" h="217804">
                  <a:moveTo>
                    <a:pt x="0" y="217180"/>
                  </a:moveTo>
                  <a:lnTo>
                    <a:pt x="50610" y="217180"/>
                  </a:lnTo>
                  <a:lnTo>
                    <a:pt x="50610" y="166569"/>
                  </a:lnTo>
                  <a:lnTo>
                    <a:pt x="0" y="166569"/>
                  </a:lnTo>
                  <a:lnTo>
                    <a:pt x="0" y="217180"/>
                  </a:lnTo>
                  <a:close/>
                </a:path>
                <a:path w="1566545" h="217804">
                  <a:moveTo>
                    <a:pt x="505108" y="50610"/>
                  </a:moveTo>
                  <a:lnTo>
                    <a:pt x="555719" y="50610"/>
                  </a:lnTo>
                  <a:lnTo>
                    <a:pt x="555719" y="0"/>
                  </a:lnTo>
                  <a:lnTo>
                    <a:pt x="505108" y="0"/>
                  </a:lnTo>
                  <a:lnTo>
                    <a:pt x="505108" y="50610"/>
                  </a:lnTo>
                  <a:close/>
                </a:path>
                <a:path w="1566545" h="217804">
                  <a:moveTo>
                    <a:pt x="1515325" y="82914"/>
                  </a:moveTo>
                  <a:lnTo>
                    <a:pt x="1565936" y="82914"/>
                  </a:lnTo>
                  <a:lnTo>
                    <a:pt x="1565936" y="32303"/>
                  </a:lnTo>
                  <a:lnTo>
                    <a:pt x="1515325" y="32303"/>
                  </a:lnTo>
                  <a:lnTo>
                    <a:pt x="1515325" y="82914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24538" y="5729294"/>
              <a:ext cx="1559560" cy="1076325"/>
            </a:xfrm>
            <a:custGeom>
              <a:avLst/>
              <a:gdLst/>
              <a:ahLst/>
              <a:cxnLst/>
              <a:rect l="l" t="t" r="r" b="b"/>
              <a:pathLst>
                <a:path w="1559560" h="1076325">
                  <a:moveTo>
                    <a:pt x="21915" y="1037982"/>
                  </a:moveTo>
                  <a:lnTo>
                    <a:pt x="43830" y="1075940"/>
                  </a:lnTo>
                  <a:lnTo>
                    <a:pt x="0" y="1075940"/>
                  </a:lnTo>
                  <a:lnTo>
                    <a:pt x="21915" y="1037982"/>
                  </a:lnTo>
                  <a:close/>
                </a:path>
                <a:path w="1559560" h="1076325">
                  <a:moveTo>
                    <a:pt x="527023" y="646611"/>
                  </a:moveTo>
                  <a:lnTo>
                    <a:pt x="548939" y="684569"/>
                  </a:lnTo>
                  <a:lnTo>
                    <a:pt x="505108" y="684569"/>
                  </a:lnTo>
                  <a:lnTo>
                    <a:pt x="527023" y="646611"/>
                  </a:lnTo>
                  <a:close/>
                </a:path>
                <a:path w="1559560" h="1076325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327474" y="5369195"/>
              <a:ext cx="1553845" cy="1449070"/>
            </a:xfrm>
            <a:custGeom>
              <a:avLst/>
              <a:gdLst/>
              <a:ahLst/>
              <a:cxnLst/>
              <a:rect l="l" t="t" r="r" b="b"/>
              <a:pathLst>
                <a:path w="1553845" h="1449070">
                  <a:moveTo>
                    <a:pt x="18979" y="1398081"/>
                  </a:moveTo>
                  <a:lnTo>
                    <a:pt x="37958" y="1423387"/>
                  </a:lnTo>
                  <a:lnTo>
                    <a:pt x="18979" y="1448692"/>
                  </a:lnTo>
                  <a:lnTo>
                    <a:pt x="0" y="1423387"/>
                  </a:lnTo>
                  <a:lnTo>
                    <a:pt x="18979" y="1398081"/>
                  </a:lnTo>
                  <a:close/>
                </a:path>
                <a:path w="1553845" h="1449070">
                  <a:moveTo>
                    <a:pt x="524087" y="967227"/>
                  </a:moveTo>
                  <a:lnTo>
                    <a:pt x="543066" y="992532"/>
                  </a:lnTo>
                  <a:lnTo>
                    <a:pt x="524087" y="1017838"/>
                  </a:lnTo>
                  <a:lnTo>
                    <a:pt x="505108" y="992532"/>
                  </a:lnTo>
                  <a:lnTo>
                    <a:pt x="524087" y="967227"/>
                  </a:lnTo>
                  <a:close/>
                </a:path>
                <a:path w="1553845" h="1449070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682223" y="5292981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22714" y="5376449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22714" y="5543339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722714" y="5710217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390417" y="7146766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63344" y="5960798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82223" y="5292981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014531" y="778069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377103" y="778069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2060600" y="7643995"/>
            <a:ext cx="36423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2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27:</a:t>
            </a:r>
            <a:r>
              <a:rPr dirty="0" sz="1000" spc="12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3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20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3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3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b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Ssend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Irecv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65783" y="2199817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314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65783" y="1587496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0"/>
                </a:moveTo>
                <a:lnTo>
                  <a:pt x="0" y="61047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70892" y="158749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3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605565" y="1584956"/>
            <a:ext cx="3035935" cy="1955800"/>
            <a:chOff x="2605565" y="1584956"/>
            <a:chExt cx="3035935" cy="1955800"/>
          </a:xfrm>
        </p:grpSpPr>
        <p:sp>
          <p:nvSpPr>
            <p:cNvPr id="6" name="object 6" descr=""/>
            <p:cNvSpPr/>
            <p:nvPr/>
          </p:nvSpPr>
          <p:spPr>
            <a:xfrm>
              <a:off x="2608105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636"/>
                  </a:moveTo>
                  <a:lnTo>
                    <a:pt x="2273003" y="0"/>
                  </a:lnTo>
                </a:path>
                <a:path w="3030854" h="1950720">
                  <a:moveTo>
                    <a:pt x="0" y="1788074"/>
                  </a:moveTo>
                  <a:lnTo>
                    <a:pt x="3030681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3030681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3030681" y="1196979"/>
                  </a:lnTo>
                </a:path>
                <a:path w="3030854" h="1950720">
                  <a:moveTo>
                    <a:pt x="0" y="901431"/>
                  </a:moveTo>
                  <a:lnTo>
                    <a:pt x="3030681" y="901431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08105" y="1897831"/>
              <a:ext cx="3030855" cy="295910"/>
            </a:xfrm>
            <a:custGeom>
              <a:avLst/>
              <a:gdLst/>
              <a:ahLst/>
              <a:cxnLst/>
              <a:rect l="l" t="t" r="r" b="b"/>
              <a:pathLst>
                <a:path w="3030854" h="295910">
                  <a:moveTo>
                    <a:pt x="0" y="295547"/>
                  </a:moveTo>
                  <a:lnTo>
                    <a:pt x="93447" y="295547"/>
                  </a:lnTo>
                </a:path>
                <a:path w="3030854" h="295910">
                  <a:moveTo>
                    <a:pt x="837444" y="295547"/>
                  </a:moveTo>
                  <a:lnTo>
                    <a:pt x="3030681" y="295547"/>
                  </a:lnTo>
                </a:path>
                <a:path w="3030854" h="295910">
                  <a:moveTo>
                    <a:pt x="0" y="0"/>
                  </a:moveTo>
                  <a:lnTo>
                    <a:pt x="93447" y="0"/>
                  </a:lnTo>
                </a:path>
                <a:path w="3030854" h="29591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08105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36"/>
                  </a:moveTo>
                  <a:lnTo>
                    <a:pt x="757677" y="1896626"/>
                  </a:lnTo>
                </a:path>
                <a:path w="3030854" h="1950720">
                  <a:moveTo>
                    <a:pt x="1262786" y="1950636"/>
                  </a:moveTo>
                  <a:lnTo>
                    <a:pt x="1262786" y="1896626"/>
                  </a:lnTo>
                </a:path>
                <a:path w="3030854" h="1950720">
                  <a:moveTo>
                    <a:pt x="2273003" y="1950636"/>
                  </a:moveTo>
                  <a:lnTo>
                    <a:pt x="2273003" y="1896626"/>
                  </a:lnTo>
                </a:path>
                <a:path w="3030854" h="1950720">
                  <a:moveTo>
                    <a:pt x="757677" y="0"/>
                  </a:moveTo>
                  <a:lnTo>
                    <a:pt x="757677" y="54009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4009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4009"/>
                  </a:lnTo>
                </a:path>
                <a:path w="3030854" h="1950720">
                  <a:moveTo>
                    <a:pt x="0" y="1788074"/>
                  </a:moveTo>
                  <a:lnTo>
                    <a:pt x="54000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54000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54000" y="1196979"/>
                  </a:lnTo>
                </a:path>
                <a:path w="3030854" h="1950720">
                  <a:moveTo>
                    <a:pt x="0" y="901431"/>
                  </a:moveTo>
                  <a:lnTo>
                    <a:pt x="54000" y="901431"/>
                  </a:lnTo>
                </a:path>
                <a:path w="3030854" h="1950720">
                  <a:moveTo>
                    <a:pt x="0" y="605883"/>
                  </a:moveTo>
                  <a:lnTo>
                    <a:pt x="54000" y="605883"/>
                  </a:lnTo>
                </a:path>
                <a:path w="3030854" h="1950720">
                  <a:moveTo>
                    <a:pt x="0" y="310335"/>
                  </a:moveTo>
                  <a:lnTo>
                    <a:pt x="54000" y="310335"/>
                  </a:lnTo>
                </a:path>
                <a:path w="3030854" h="1950720">
                  <a:moveTo>
                    <a:pt x="3030681" y="1788074"/>
                  </a:moveTo>
                  <a:lnTo>
                    <a:pt x="2976681" y="1788074"/>
                  </a:lnTo>
                </a:path>
                <a:path w="3030854" h="1950720">
                  <a:moveTo>
                    <a:pt x="3030681" y="1492527"/>
                  </a:moveTo>
                  <a:lnTo>
                    <a:pt x="2976681" y="1492527"/>
                  </a:lnTo>
                </a:path>
                <a:path w="3030854" h="1950720">
                  <a:moveTo>
                    <a:pt x="3030681" y="1196979"/>
                  </a:moveTo>
                  <a:lnTo>
                    <a:pt x="2976681" y="1196979"/>
                  </a:lnTo>
                </a:path>
                <a:path w="3030854" h="1950720">
                  <a:moveTo>
                    <a:pt x="3030681" y="901431"/>
                  </a:moveTo>
                  <a:lnTo>
                    <a:pt x="2976681" y="901431"/>
                  </a:lnTo>
                </a:path>
                <a:path w="3030854" h="1950720">
                  <a:moveTo>
                    <a:pt x="3030681" y="605883"/>
                  </a:moveTo>
                  <a:lnTo>
                    <a:pt x="2976681" y="605883"/>
                  </a:lnTo>
                </a:path>
                <a:path w="3030854" h="1950720">
                  <a:moveTo>
                    <a:pt x="3030681" y="310335"/>
                  </a:moveTo>
                  <a:lnTo>
                    <a:pt x="2976681" y="310335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608105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21443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36756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25776" y="2390475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25776" y="2094933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25776" y="1799391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701552" y="1648543"/>
            <a:ext cx="2207895" cy="1461770"/>
            <a:chOff x="2701552" y="1648543"/>
            <a:chExt cx="2207895" cy="1461770"/>
          </a:xfrm>
        </p:grpSpPr>
        <p:sp>
          <p:nvSpPr>
            <p:cNvPr id="16" name="object 16" descr=""/>
            <p:cNvSpPr/>
            <p:nvPr/>
          </p:nvSpPr>
          <p:spPr>
            <a:xfrm>
              <a:off x="3365783" y="2636701"/>
              <a:ext cx="1515745" cy="445770"/>
            </a:xfrm>
            <a:custGeom>
              <a:avLst/>
              <a:gdLst/>
              <a:ahLst/>
              <a:cxnLst/>
              <a:rect l="l" t="t" r="r" b="b"/>
              <a:pathLst>
                <a:path w="1515745" h="445769">
                  <a:moveTo>
                    <a:pt x="0" y="0"/>
                  </a:moveTo>
                  <a:lnTo>
                    <a:pt x="505108" y="98964"/>
                  </a:lnTo>
                  <a:lnTo>
                    <a:pt x="1515325" y="445154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65783" y="2348098"/>
              <a:ext cx="1515745" cy="288925"/>
            </a:xfrm>
            <a:custGeom>
              <a:avLst/>
              <a:gdLst/>
              <a:ahLst/>
              <a:cxnLst/>
              <a:rect l="l" t="t" r="r" b="b"/>
              <a:pathLst>
                <a:path w="1515745" h="288925">
                  <a:moveTo>
                    <a:pt x="0" y="288602"/>
                  </a:moveTo>
                  <a:lnTo>
                    <a:pt x="505108" y="22535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65783" y="2055742"/>
              <a:ext cx="1515745" cy="581025"/>
            </a:xfrm>
            <a:custGeom>
              <a:avLst/>
              <a:gdLst/>
              <a:ahLst/>
              <a:cxnLst/>
              <a:rect l="l" t="t" r="r" b="b"/>
              <a:pathLst>
                <a:path w="1515745" h="581025">
                  <a:moveTo>
                    <a:pt x="0" y="580958"/>
                  </a:moveTo>
                  <a:lnTo>
                    <a:pt x="505108" y="250757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40478" y="2611395"/>
              <a:ext cx="1566545" cy="495934"/>
            </a:xfrm>
            <a:custGeom>
              <a:avLst/>
              <a:gdLst/>
              <a:ahLst/>
              <a:cxnLst/>
              <a:rect l="l" t="t" r="r" b="b"/>
              <a:pathLst>
                <a:path w="1566545" h="495935">
                  <a:moveTo>
                    <a:pt x="0" y="50610"/>
                  </a:moveTo>
                  <a:lnTo>
                    <a:pt x="50610" y="50610"/>
                  </a:lnTo>
                  <a:lnTo>
                    <a:pt x="50610" y="0"/>
                  </a:lnTo>
                  <a:lnTo>
                    <a:pt x="0" y="0"/>
                  </a:lnTo>
                  <a:lnTo>
                    <a:pt x="0" y="50610"/>
                  </a:lnTo>
                  <a:close/>
                </a:path>
                <a:path w="1566545" h="495935">
                  <a:moveTo>
                    <a:pt x="505108" y="149575"/>
                  </a:moveTo>
                  <a:lnTo>
                    <a:pt x="555719" y="149575"/>
                  </a:lnTo>
                  <a:lnTo>
                    <a:pt x="555719" y="98964"/>
                  </a:lnTo>
                  <a:lnTo>
                    <a:pt x="505108" y="98964"/>
                  </a:lnTo>
                  <a:lnTo>
                    <a:pt x="505108" y="149575"/>
                  </a:lnTo>
                  <a:close/>
                </a:path>
                <a:path w="1566545" h="495935">
                  <a:moveTo>
                    <a:pt x="1515325" y="495765"/>
                  </a:moveTo>
                  <a:lnTo>
                    <a:pt x="1565936" y="495765"/>
                  </a:lnTo>
                  <a:lnTo>
                    <a:pt x="1565936" y="445154"/>
                  </a:lnTo>
                  <a:lnTo>
                    <a:pt x="1515325" y="445154"/>
                  </a:lnTo>
                  <a:lnTo>
                    <a:pt x="1515325" y="495765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43868" y="2322793"/>
              <a:ext cx="1559560" cy="327025"/>
            </a:xfrm>
            <a:custGeom>
              <a:avLst/>
              <a:gdLst/>
              <a:ahLst/>
              <a:cxnLst/>
              <a:rect l="l" t="t" r="r" b="b"/>
              <a:pathLst>
                <a:path w="1559560" h="327025">
                  <a:moveTo>
                    <a:pt x="21915" y="288602"/>
                  </a:moveTo>
                  <a:lnTo>
                    <a:pt x="43830" y="326560"/>
                  </a:lnTo>
                  <a:lnTo>
                    <a:pt x="0" y="326560"/>
                  </a:lnTo>
                  <a:lnTo>
                    <a:pt x="21915" y="288602"/>
                  </a:lnTo>
                  <a:close/>
                </a:path>
                <a:path w="1559560" h="327025">
                  <a:moveTo>
                    <a:pt x="527023" y="22535"/>
                  </a:moveTo>
                  <a:lnTo>
                    <a:pt x="548939" y="60493"/>
                  </a:lnTo>
                  <a:lnTo>
                    <a:pt x="505108" y="60493"/>
                  </a:lnTo>
                  <a:lnTo>
                    <a:pt x="527023" y="22535"/>
                  </a:lnTo>
                  <a:close/>
                </a:path>
                <a:path w="1559560" h="327025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346804" y="2030437"/>
              <a:ext cx="1553845" cy="631825"/>
            </a:xfrm>
            <a:custGeom>
              <a:avLst/>
              <a:gdLst/>
              <a:ahLst/>
              <a:cxnLst/>
              <a:rect l="l" t="t" r="r" b="b"/>
              <a:pathLst>
                <a:path w="1553845" h="631825">
                  <a:moveTo>
                    <a:pt x="18979" y="580958"/>
                  </a:moveTo>
                  <a:lnTo>
                    <a:pt x="37958" y="606263"/>
                  </a:lnTo>
                  <a:lnTo>
                    <a:pt x="18979" y="631569"/>
                  </a:lnTo>
                  <a:lnTo>
                    <a:pt x="0" y="606263"/>
                  </a:lnTo>
                  <a:lnTo>
                    <a:pt x="18979" y="580958"/>
                  </a:lnTo>
                  <a:close/>
                </a:path>
                <a:path w="1553845" h="631825">
                  <a:moveTo>
                    <a:pt x="524087" y="250757"/>
                  </a:moveTo>
                  <a:lnTo>
                    <a:pt x="543066" y="276062"/>
                  </a:lnTo>
                  <a:lnTo>
                    <a:pt x="524087" y="301368"/>
                  </a:lnTo>
                  <a:lnTo>
                    <a:pt x="505108" y="276062"/>
                  </a:lnTo>
                  <a:lnTo>
                    <a:pt x="524087" y="250757"/>
                  </a:lnTo>
                  <a:close/>
                </a:path>
                <a:path w="1553845" h="631825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01552" y="1648543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42044" y="173200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42044" y="1898897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742044" y="2065775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409746" y="3502234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44001" y="2285825"/>
            <a:ext cx="152400" cy="554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60">
                <a:latin typeface="Georgia"/>
                <a:cs typeface="Georgia"/>
              </a:rPr>
              <a:t>Eficiˆencia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701552" y="1648543"/>
            <a:ext cx="744220" cy="5448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045278" y="4136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407850" y="4136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2029853" y="3999464"/>
            <a:ext cx="37039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 spc="-25">
                <a:latin typeface="Georgia"/>
                <a:cs typeface="Georgia"/>
              </a:rPr>
              <a:t>28: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60">
                <a:latin typeface="Georgia"/>
                <a:cs typeface="Georgia"/>
              </a:rPr>
              <a:t>Eficiˆencia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b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Ssend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Irecv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46453" y="2199817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37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46453" y="1587493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0"/>
                </a:moveTo>
                <a:lnTo>
                  <a:pt x="0" y="61049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51562" y="1587493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94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586236" y="1584953"/>
            <a:ext cx="3035935" cy="1955800"/>
            <a:chOff x="2586236" y="1584953"/>
            <a:chExt cx="3035935" cy="1955800"/>
          </a:xfrm>
        </p:grpSpPr>
        <p:sp>
          <p:nvSpPr>
            <p:cNvPr id="6" name="object 6" descr=""/>
            <p:cNvSpPr/>
            <p:nvPr/>
          </p:nvSpPr>
          <p:spPr>
            <a:xfrm>
              <a:off x="2588776" y="1587493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694"/>
                  </a:moveTo>
                  <a:lnTo>
                    <a:pt x="2273003" y="0"/>
                  </a:lnTo>
                </a:path>
                <a:path w="3030854" h="1950720">
                  <a:moveTo>
                    <a:pt x="0" y="1788128"/>
                  </a:moveTo>
                  <a:lnTo>
                    <a:pt x="3030681" y="1788128"/>
                  </a:lnTo>
                </a:path>
                <a:path w="3030854" h="1950720">
                  <a:moveTo>
                    <a:pt x="0" y="1562628"/>
                  </a:moveTo>
                  <a:lnTo>
                    <a:pt x="3030681" y="1562628"/>
                  </a:lnTo>
                </a:path>
                <a:path w="3030854" h="1950720">
                  <a:moveTo>
                    <a:pt x="0" y="1337128"/>
                  </a:moveTo>
                  <a:lnTo>
                    <a:pt x="3030681" y="1337128"/>
                  </a:lnTo>
                </a:path>
                <a:path w="3030854" h="1950720">
                  <a:moveTo>
                    <a:pt x="0" y="1111628"/>
                  </a:moveTo>
                  <a:lnTo>
                    <a:pt x="3030681" y="1111628"/>
                  </a:lnTo>
                </a:path>
                <a:path w="3030854" h="1950720">
                  <a:moveTo>
                    <a:pt x="0" y="886128"/>
                  </a:moveTo>
                  <a:lnTo>
                    <a:pt x="3030681" y="886128"/>
                  </a:lnTo>
                </a:path>
                <a:path w="3030854" h="1950720">
                  <a:moveTo>
                    <a:pt x="0" y="660628"/>
                  </a:moveTo>
                  <a:lnTo>
                    <a:pt x="3030681" y="660628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88776" y="1797121"/>
              <a:ext cx="3030855" cy="226060"/>
            </a:xfrm>
            <a:custGeom>
              <a:avLst/>
              <a:gdLst/>
              <a:ahLst/>
              <a:cxnLst/>
              <a:rect l="l" t="t" r="r" b="b"/>
              <a:pathLst>
                <a:path w="3030854" h="226060">
                  <a:moveTo>
                    <a:pt x="0" y="225500"/>
                  </a:moveTo>
                  <a:lnTo>
                    <a:pt x="93447" y="225500"/>
                  </a:lnTo>
                </a:path>
                <a:path w="3030854" h="226060">
                  <a:moveTo>
                    <a:pt x="837444" y="225500"/>
                  </a:moveTo>
                  <a:lnTo>
                    <a:pt x="3030681" y="225500"/>
                  </a:lnTo>
                </a:path>
                <a:path w="3030854" h="226060">
                  <a:moveTo>
                    <a:pt x="0" y="0"/>
                  </a:moveTo>
                  <a:lnTo>
                    <a:pt x="93447" y="0"/>
                  </a:lnTo>
                </a:path>
                <a:path w="3030854" h="22606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88776" y="1587493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94"/>
                  </a:moveTo>
                  <a:lnTo>
                    <a:pt x="757677" y="1896694"/>
                  </a:lnTo>
                </a:path>
                <a:path w="3030854" h="1950720">
                  <a:moveTo>
                    <a:pt x="1262786" y="1950694"/>
                  </a:moveTo>
                  <a:lnTo>
                    <a:pt x="1262786" y="1896694"/>
                  </a:lnTo>
                </a:path>
                <a:path w="3030854" h="1950720">
                  <a:moveTo>
                    <a:pt x="2273003" y="1950694"/>
                  </a:moveTo>
                  <a:lnTo>
                    <a:pt x="2273003" y="1896694"/>
                  </a:lnTo>
                </a:path>
                <a:path w="3030854" h="1950720">
                  <a:moveTo>
                    <a:pt x="757677" y="0"/>
                  </a:moveTo>
                  <a:lnTo>
                    <a:pt x="757677" y="54000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4000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4000"/>
                  </a:lnTo>
                </a:path>
                <a:path w="3030854" h="1950720">
                  <a:moveTo>
                    <a:pt x="0" y="1788128"/>
                  </a:moveTo>
                  <a:lnTo>
                    <a:pt x="54000" y="1788128"/>
                  </a:lnTo>
                </a:path>
                <a:path w="3030854" h="1950720">
                  <a:moveTo>
                    <a:pt x="0" y="1562628"/>
                  </a:moveTo>
                  <a:lnTo>
                    <a:pt x="54000" y="1562628"/>
                  </a:lnTo>
                </a:path>
                <a:path w="3030854" h="1950720">
                  <a:moveTo>
                    <a:pt x="0" y="1337128"/>
                  </a:moveTo>
                  <a:lnTo>
                    <a:pt x="54000" y="1337128"/>
                  </a:lnTo>
                </a:path>
                <a:path w="3030854" h="1950720">
                  <a:moveTo>
                    <a:pt x="0" y="1111628"/>
                  </a:moveTo>
                  <a:lnTo>
                    <a:pt x="54000" y="1111628"/>
                  </a:lnTo>
                </a:path>
                <a:path w="3030854" h="1950720">
                  <a:moveTo>
                    <a:pt x="0" y="886128"/>
                  </a:moveTo>
                  <a:lnTo>
                    <a:pt x="54000" y="886128"/>
                  </a:lnTo>
                </a:path>
                <a:path w="3030854" h="1950720">
                  <a:moveTo>
                    <a:pt x="0" y="660628"/>
                  </a:moveTo>
                  <a:lnTo>
                    <a:pt x="54000" y="660628"/>
                  </a:lnTo>
                </a:path>
                <a:path w="3030854" h="1950720">
                  <a:moveTo>
                    <a:pt x="0" y="435127"/>
                  </a:moveTo>
                  <a:lnTo>
                    <a:pt x="54000" y="435127"/>
                  </a:lnTo>
                </a:path>
                <a:path w="3030854" h="1950720">
                  <a:moveTo>
                    <a:pt x="0" y="209627"/>
                  </a:moveTo>
                  <a:lnTo>
                    <a:pt x="54000" y="209627"/>
                  </a:lnTo>
                </a:path>
                <a:path w="3030854" h="1950720">
                  <a:moveTo>
                    <a:pt x="3030681" y="1788128"/>
                  </a:moveTo>
                  <a:lnTo>
                    <a:pt x="2976681" y="1788128"/>
                  </a:lnTo>
                </a:path>
                <a:path w="3030854" h="1950720">
                  <a:moveTo>
                    <a:pt x="3030681" y="1562628"/>
                  </a:moveTo>
                  <a:lnTo>
                    <a:pt x="2976681" y="1562628"/>
                  </a:lnTo>
                </a:path>
                <a:path w="3030854" h="1950720">
                  <a:moveTo>
                    <a:pt x="3030681" y="1337128"/>
                  </a:moveTo>
                  <a:lnTo>
                    <a:pt x="2976681" y="1337128"/>
                  </a:lnTo>
                </a:path>
                <a:path w="3030854" h="1950720">
                  <a:moveTo>
                    <a:pt x="3030681" y="1111628"/>
                  </a:moveTo>
                  <a:lnTo>
                    <a:pt x="2976681" y="1111628"/>
                  </a:lnTo>
                </a:path>
                <a:path w="3030854" h="1950720">
                  <a:moveTo>
                    <a:pt x="3030681" y="886128"/>
                  </a:moveTo>
                  <a:lnTo>
                    <a:pt x="2976681" y="886128"/>
                  </a:lnTo>
                </a:path>
                <a:path w="3030854" h="1950720">
                  <a:moveTo>
                    <a:pt x="3030681" y="660628"/>
                  </a:moveTo>
                  <a:lnTo>
                    <a:pt x="2976681" y="660628"/>
                  </a:lnTo>
                </a:path>
                <a:path w="3030854" h="1950720">
                  <a:moveTo>
                    <a:pt x="3030681" y="435127"/>
                  </a:moveTo>
                  <a:lnTo>
                    <a:pt x="2976681" y="435127"/>
                  </a:lnTo>
                </a:path>
                <a:path w="3030854" h="1950720">
                  <a:moveTo>
                    <a:pt x="3030681" y="209627"/>
                  </a:moveTo>
                  <a:lnTo>
                    <a:pt x="2976681" y="209627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8776" y="1587493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94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94"/>
                  </a:lnTo>
                  <a:lnTo>
                    <a:pt x="0" y="195069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02114" y="352519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17427" y="352519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69705" y="1625008"/>
            <a:ext cx="187325" cy="18294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30">
                <a:latin typeface="Georgia"/>
                <a:cs typeface="Georgia"/>
              </a:rPr>
              <a:t>7</a:t>
            </a:r>
            <a:r>
              <a:rPr dirty="0" sz="1000" spc="-30" i="1">
                <a:latin typeface="Arial"/>
                <a:cs typeface="Arial"/>
              </a:rPr>
              <a:t>.</a:t>
            </a:r>
            <a:r>
              <a:rPr dirty="0" sz="1000" spc="-3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35">
                <a:latin typeface="Georgia"/>
                <a:cs typeface="Georgia"/>
              </a:rPr>
              <a:t>5</a:t>
            </a:r>
            <a:r>
              <a:rPr dirty="0" sz="1000" spc="-35" i="1">
                <a:latin typeface="Arial"/>
                <a:cs typeface="Arial"/>
              </a:rPr>
              <a:t>.</a:t>
            </a:r>
            <a:r>
              <a:rPr dirty="0" sz="1000" spc="-3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45">
                <a:latin typeface="Georgia"/>
                <a:cs typeface="Georgia"/>
              </a:rPr>
              <a:t>3</a:t>
            </a:r>
            <a:r>
              <a:rPr dirty="0" sz="1000" spc="-45" i="1">
                <a:latin typeface="Arial"/>
                <a:cs typeface="Arial"/>
              </a:rPr>
              <a:t>.</a:t>
            </a:r>
            <a:r>
              <a:rPr dirty="0" sz="1000" spc="-4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682223" y="1648542"/>
            <a:ext cx="2207895" cy="1326515"/>
            <a:chOff x="2682223" y="1648542"/>
            <a:chExt cx="2207895" cy="1326515"/>
          </a:xfrm>
        </p:grpSpPr>
        <p:sp>
          <p:nvSpPr>
            <p:cNvPr id="14" name="object 14" descr=""/>
            <p:cNvSpPr/>
            <p:nvPr/>
          </p:nvSpPr>
          <p:spPr>
            <a:xfrm>
              <a:off x="3346453" y="2449899"/>
              <a:ext cx="1515745" cy="497205"/>
            </a:xfrm>
            <a:custGeom>
              <a:avLst/>
              <a:gdLst/>
              <a:ahLst/>
              <a:cxnLst/>
              <a:rect l="l" t="t" r="r" b="b"/>
              <a:pathLst>
                <a:path w="1515745" h="497205">
                  <a:moveTo>
                    <a:pt x="0" y="496754"/>
                  </a:moveTo>
                  <a:lnTo>
                    <a:pt x="505108" y="308574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46453" y="1935105"/>
              <a:ext cx="1515745" cy="994410"/>
            </a:xfrm>
            <a:custGeom>
              <a:avLst/>
              <a:gdLst/>
              <a:ahLst/>
              <a:cxnLst/>
              <a:rect l="l" t="t" r="r" b="b"/>
              <a:pathLst>
                <a:path w="1515745" h="994410">
                  <a:moveTo>
                    <a:pt x="0" y="994148"/>
                  </a:moveTo>
                  <a:lnTo>
                    <a:pt x="505108" y="574851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46453" y="1750059"/>
              <a:ext cx="1515745" cy="1179830"/>
            </a:xfrm>
            <a:custGeom>
              <a:avLst/>
              <a:gdLst/>
              <a:ahLst/>
              <a:cxnLst/>
              <a:rect l="l" t="t" r="r" b="b"/>
              <a:pathLst>
                <a:path w="1515745" h="1179830">
                  <a:moveTo>
                    <a:pt x="0" y="1179207"/>
                  </a:moveTo>
                  <a:lnTo>
                    <a:pt x="505108" y="749562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21148" y="2424594"/>
              <a:ext cx="1566545" cy="547370"/>
            </a:xfrm>
            <a:custGeom>
              <a:avLst/>
              <a:gdLst/>
              <a:ahLst/>
              <a:cxnLst/>
              <a:rect l="l" t="t" r="r" b="b"/>
              <a:pathLst>
                <a:path w="1566545" h="547369">
                  <a:moveTo>
                    <a:pt x="0" y="547364"/>
                  </a:moveTo>
                  <a:lnTo>
                    <a:pt x="50610" y="547364"/>
                  </a:lnTo>
                  <a:lnTo>
                    <a:pt x="50610" y="496754"/>
                  </a:lnTo>
                  <a:lnTo>
                    <a:pt x="0" y="496754"/>
                  </a:lnTo>
                  <a:lnTo>
                    <a:pt x="0" y="547364"/>
                  </a:lnTo>
                  <a:close/>
                </a:path>
                <a:path w="1566545" h="547369">
                  <a:moveTo>
                    <a:pt x="505108" y="359185"/>
                  </a:moveTo>
                  <a:lnTo>
                    <a:pt x="555719" y="359185"/>
                  </a:lnTo>
                  <a:lnTo>
                    <a:pt x="555719" y="308574"/>
                  </a:lnTo>
                  <a:lnTo>
                    <a:pt x="505108" y="308574"/>
                  </a:lnTo>
                  <a:lnTo>
                    <a:pt x="505108" y="359185"/>
                  </a:lnTo>
                  <a:close/>
                </a:path>
                <a:path w="1566545" h="547369">
                  <a:moveTo>
                    <a:pt x="1515325" y="50610"/>
                  </a:moveTo>
                  <a:lnTo>
                    <a:pt x="1565936" y="50610"/>
                  </a:lnTo>
                  <a:lnTo>
                    <a:pt x="1565936" y="0"/>
                  </a:lnTo>
                  <a:lnTo>
                    <a:pt x="1515325" y="0"/>
                  </a:lnTo>
                  <a:lnTo>
                    <a:pt x="1515325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24538" y="1909799"/>
              <a:ext cx="1559560" cy="1032510"/>
            </a:xfrm>
            <a:custGeom>
              <a:avLst/>
              <a:gdLst/>
              <a:ahLst/>
              <a:cxnLst/>
              <a:rect l="l" t="t" r="r" b="b"/>
              <a:pathLst>
                <a:path w="1559560" h="1032510">
                  <a:moveTo>
                    <a:pt x="21915" y="994148"/>
                  </a:moveTo>
                  <a:lnTo>
                    <a:pt x="43830" y="1032106"/>
                  </a:lnTo>
                  <a:lnTo>
                    <a:pt x="0" y="1032106"/>
                  </a:lnTo>
                  <a:lnTo>
                    <a:pt x="21915" y="994148"/>
                  </a:lnTo>
                  <a:close/>
                </a:path>
                <a:path w="1559560" h="1032510">
                  <a:moveTo>
                    <a:pt x="527023" y="574851"/>
                  </a:moveTo>
                  <a:lnTo>
                    <a:pt x="548939" y="612809"/>
                  </a:lnTo>
                  <a:lnTo>
                    <a:pt x="505108" y="612809"/>
                  </a:lnTo>
                  <a:lnTo>
                    <a:pt x="527023" y="574851"/>
                  </a:lnTo>
                  <a:close/>
                </a:path>
                <a:path w="1559560" h="1032510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7474" y="1724754"/>
              <a:ext cx="1553845" cy="1229995"/>
            </a:xfrm>
            <a:custGeom>
              <a:avLst/>
              <a:gdLst/>
              <a:ahLst/>
              <a:cxnLst/>
              <a:rect l="l" t="t" r="r" b="b"/>
              <a:pathLst>
                <a:path w="1553845" h="1229995">
                  <a:moveTo>
                    <a:pt x="18979" y="1179207"/>
                  </a:moveTo>
                  <a:lnTo>
                    <a:pt x="37958" y="1204512"/>
                  </a:lnTo>
                  <a:lnTo>
                    <a:pt x="18979" y="1229818"/>
                  </a:lnTo>
                  <a:lnTo>
                    <a:pt x="0" y="1204512"/>
                  </a:lnTo>
                  <a:lnTo>
                    <a:pt x="18979" y="1179207"/>
                  </a:lnTo>
                  <a:close/>
                </a:path>
                <a:path w="1553845" h="1229995">
                  <a:moveTo>
                    <a:pt x="524087" y="749562"/>
                  </a:moveTo>
                  <a:lnTo>
                    <a:pt x="543066" y="774867"/>
                  </a:lnTo>
                  <a:lnTo>
                    <a:pt x="524087" y="800173"/>
                  </a:lnTo>
                  <a:lnTo>
                    <a:pt x="505108" y="774867"/>
                  </a:lnTo>
                  <a:lnTo>
                    <a:pt x="524087" y="749562"/>
                  </a:lnTo>
                  <a:close/>
                </a:path>
                <a:path w="1553845" h="1229995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82223" y="1648542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722714" y="173200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22714" y="1898897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22714" y="2065775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390417" y="3502285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163344" y="2316330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682223" y="1648542"/>
            <a:ext cx="744220" cy="57594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335123" y="3999514"/>
            <a:ext cx="3092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1:</a:t>
            </a:r>
            <a:r>
              <a:rPr dirty="0" sz="1000" spc="14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40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Send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605565" y="4500571"/>
            <a:ext cx="3035935" cy="1955800"/>
            <a:chOff x="2605565" y="4500571"/>
            <a:chExt cx="3035935" cy="1955800"/>
          </a:xfrm>
        </p:grpSpPr>
        <p:sp>
          <p:nvSpPr>
            <p:cNvPr id="29" name="object 29" descr=""/>
            <p:cNvSpPr/>
            <p:nvPr/>
          </p:nvSpPr>
          <p:spPr>
            <a:xfrm>
              <a:off x="3365783" y="4503111"/>
              <a:ext cx="0" cy="1950720"/>
            </a:xfrm>
            <a:custGeom>
              <a:avLst/>
              <a:gdLst/>
              <a:ahLst/>
              <a:cxnLst/>
              <a:rect l="l" t="t" r="r" b="b"/>
              <a:pathLst>
                <a:path w="0" h="1950720">
                  <a:moveTo>
                    <a:pt x="0" y="1889588"/>
                  </a:moveTo>
                  <a:lnTo>
                    <a:pt x="0" y="1950636"/>
                  </a:lnTo>
                </a:path>
                <a:path w="0" h="1950720">
                  <a:moveTo>
                    <a:pt x="0" y="0"/>
                  </a:moveTo>
                  <a:lnTo>
                    <a:pt x="0" y="1338314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870892" y="4503111"/>
              <a:ext cx="1010285" cy="1950720"/>
            </a:xfrm>
            <a:custGeom>
              <a:avLst/>
              <a:gdLst/>
              <a:ahLst/>
              <a:cxnLst/>
              <a:rect l="l" t="t" r="r" b="b"/>
              <a:pathLst>
                <a:path w="1010285" h="1950720">
                  <a:moveTo>
                    <a:pt x="0" y="1950636"/>
                  </a:moveTo>
                  <a:lnTo>
                    <a:pt x="0" y="0"/>
                  </a:lnTo>
                </a:path>
                <a:path w="1010285" h="1950720">
                  <a:moveTo>
                    <a:pt x="1010217" y="1950636"/>
                  </a:moveTo>
                  <a:lnTo>
                    <a:pt x="1010217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608105" y="5995638"/>
              <a:ext cx="3030855" cy="295910"/>
            </a:xfrm>
            <a:custGeom>
              <a:avLst/>
              <a:gdLst/>
              <a:ahLst/>
              <a:cxnLst/>
              <a:rect l="l" t="t" r="r" b="b"/>
              <a:pathLst>
                <a:path w="3030854" h="295910">
                  <a:moveTo>
                    <a:pt x="837444" y="295547"/>
                  </a:moveTo>
                  <a:lnTo>
                    <a:pt x="3030681" y="295547"/>
                  </a:lnTo>
                </a:path>
                <a:path w="3030854" h="295910">
                  <a:moveTo>
                    <a:pt x="0" y="295547"/>
                  </a:moveTo>
                  <a:lnTo>
                    <a:pt x="93447" y="295547"/>
                  </a:lnTo>
                </a:path>
                <a:path w="3030854" h="295910">
                  <a:moveTo>
                    <a:pt x="837444" y="0"/>
                  </a:moveTo>
                  <a:lnTo>
                    <a:pt x="3030681" y="0"/>
                  </a:lnTo>
                </a:path>
                <a:path w="3030854" h="295910">
                  <a:moveTo>
                    <a:pt x="0" y="0"/>
                  </a:moveTo>
                  <a:lnTo>
                    <a:pt x="93447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608105" y="4813446"/>
              <a:ext cx="3030855" cy="887094"/>
            </a:xfrm>
            <a:custGeom>
              <a:avLst/>
              <a:gdLst/>
              <a:ahLst/>
              <a:cxnLst/>
              <a:rect l="l" t="t" r="r" b="b"/>
              <a:pathLst>
                <a:path w="3030854" h="887095">
                  <a:moveTo>
                    <a:pt x="0" y="886643"/>
                  </a:moveTo>
                  <a:lnTo>
                    <a:pt x="3030681" y="886643"/>
                  </a:lnTo>
                </a:path>
                <a:path w="3030854" h="887095">
                  <a:moveTo>
                    <a:pt x="0" y="591095"/>
                  </a:moveTo>
                  <a:lnTo>
                    <a:pt x="3030681" y="591095"/>
                  </a:lnTo>
                </a:path>
                <a:path w="3030854" h="887095">
                  <a:moveTo>
                    <a:pt x="0" y="295547"/>
                  </a:moveTo>
                  <a:lnTo>
                    <a:pt x="3030681" y="295547"/>
                  </a:lnTo>
                </a:path>
                <a:path w="3030854" h="887095">
                  <a:moveTo>
                    <a:pt x="0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08105" y="4503111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36"/>
                  </a:moveTo>
                  <a:lnTo>
                    <a:pt x="757677" y="1896626"/>
                  </a:lnTo>
                </a:path>
                <a:path w="3030854" h="1950720">
                  <a:moveTo>
                    <a:pt x="1262786" y="1950636"/>
                  </a:moveTo>
                  <a:lnTo>
                    <a:pt x="1262786" y="1896626"/>
                  </a:lnTo>
                </a:path>
                <a:path w="3030854" h="1950720">
                  <a:moveTo>
                    <a:pt x="2273003" y="1950636"/>
                  </a:moveTo>
                  <a:lnTo>
                    <a:pt x="2273003" y="1896626"/>
                  </a:lnTo>
                </a:path>
                <a:path w="3030854" h="1950720">
                  <a:moveTo>
                    <a:pt x="757677" y="0"/>
                  </a:moveTo>
                  <a:lnTo>
                    <a:pt x="757677" y="54009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4009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4009"/>
                  </a:lnTo>
                </a:path>
                <a:path w="3030854" h="1950720">
                  <a:moveTo>
                    <a:pt x="0" y="1788074"/>
                  </a:moveTo>
                  <a:lnTo>
                    <a:pt x="54000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54000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54000" y="1196979"/>
                  </a:lnTo>
                </a:path>
                <a:path w="3030854" h="1950720">
                  <a:moveTo>
                    <a:pt x="0" y="901431"/>
                  </a:moveTo>
                  <a:lnTo>
                    <a:pt x="54000" y="901431"/>
                  </a:lnTo>
                </a:path>
                <a:path w="3030854" h="1950720">
                  <a:moveTo>
                    <a:pt x="0" y="605883"/>
                  </a:moveTo>
                  <a:lnTo>
                    <a:pt x="54000" y="605883"/>
                  </a:lnTo>
                </a:path>
                <a:path w="3030854" h="1950720">
                  <a:moveTo>
                    <a:pt x="0" y="310335"/>
                  </a:moveTo>
                  <a:lnTo>
                    <a:pt x="54000" y="310335"/>
                  </a:lnTo>
                </a:path>
                <a:path w="3030854" h="1950720">
                  <a:moveTo>
                    <a:pt x="3030681" y="1788074"/>
                  </a:moveTo>
                  <a:lnTo>
                    <a:pt x="2976681" y="1788074"/>
                  </a:lnTo>
                </a:path>
                <a:path w="3030854" h="1950720">
                  <a:moveTo>
                    <a:pt x="3030681" y="1492527"/>
                  </a:moveTo>
                  <a:lnTo>
                    <a:pt x="2976681" y="1492527"/>
                  </a:lnTo>
                </a:path>
                <a:path w="3030854" h="1950720">
                  <a:moveTo>
                    <a:pt x="3030681" y="1196979"/>
                  </a:moveTo>
                  <a:lnTo>
                    <a:pt x="2976681" y="1196979"/>
                  </a:lnTo>
                </a:path>
                <a:path w="3030854" h="1950720">
                  <a:moveTo>
                    <a:pt x="3030681" y="901431"/>
                  </a:moveTo>
                  <a:lnTo>
                    <a:pt x="2976681" y="901431"/>
                  </a:lnTo>
                </a:path>
                <a:path w="3030854" h="1950720">
                  <a:moveTo>
                    <a:pt x="3030681" y="605883"/>
                  </a:moveTo>
                  <a:lnTo>
                    <a:pt x="2976681" y="605883"/>
                  </a:lnTo>
                </a:path>
                <a:path w="3030854" h="1950720">
                  <a:moveTo>
                    <a:pt x="3030681" y="310335"/>
                  </a:moveTo>
                  <a:lnTo>
                    <a:pt x="2976681" y="310335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608105" y="4503111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3321443" y="6440759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836756" y="6440759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325776" y="6192728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325776" y="5897186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325776" y="4715007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2742044" y="4800801"/>
            <a:ext cx="2167255" cy="1511300"/>
            <a:chOff x="2742044" y="4800801"/>
            <a:chExt cx="2167255" cy="1511300"/>
          </a:xfrm>
        </p:grpSpPr>
        <p:sp>
          <p:nvSpPr>
            <p:cNvPr id="41" name="object 41" descr=""/>
            <p:cNvSpPr/>
            <p:nvPr/>
          </p:nvSpPr>
          <p:spPr>
            <a:xfrm>
              <a:off x="3365783" y="4885648"/>
              <a:ext cx="1515745" cy="647700"/>
            </a:xfrm>
            <a:custGeom>
              <a:avLst/>
              <a:gdLst/>
              <a:ahLst/>
              <a:cxnLst/>
              <a:rect l="l" t="t" r="r" b="b"/>
              <a:pathLst>
                <a:path w="1515745" h="647700">
                  <a:moveTo>
                    <a:pt x="0" y="0"/>
                  </a:moveTo>
                  <a:lnTo>
                    <a:pt x="505108" y="394482"/>
                  </a:lnTo>
                  <a:lnTo>
                    <a:pt x="1515325" y="64725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365783" y="4828637"/>
              <a:ext cx="1515745" cy="282575"/>
            </a:xfrm>
            <a:custGeom>
              <a:avLst/>
              <a:gdLst/>
              <a:ahLst/>
              <a:cxnLst/>
              <a:rect l="l" t="t" r="r" b="b"/>
              <a:pathLst>
                <a:path w="1515745" h="282575">
                  <a:moveTo>
                    <a:pt x="0" y="0"/>
                  </a:moveTo>
                  <a:lnTo>
                    <a:pt x="505108" y="44332"/>
                  </a:lnTo>
                  <a:lnTo>
                    <a:pt x="1515325" y="282558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65783" y="4828667"/>
              <a:ext cx="1515745" cy="131445"/>
            </a:xfrm>
            <a:custGeom>
              <a:avLst/>
              <a:gdLst/>
              <a:ahLst/>
              <a:cxnLst/>
              <a:rect l="l" t="t" r="r" b="b"/>
              <a:pathLst>
                <a:path w="1515745" h="131445">
                  <a:moveTo>
                    <a:pt x="0" y="0"/>
                  </a:moveTo>
                  <a:lnTo>
                    <a:pt x="505108" y="27397"/>
                  </a:lnTo>
                  <a:lnTo>
                    <a:pt x="1515325" y="130957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340478" y="4860343"/>
              <a:ext cx="1566545" cy="697865"/>
            </a:xfrm>
            <a:custGeom>
              <a:avLst/>
              <a:gdLst/>
              <a:ahLst/>
              <a:cxnLst/>
              <a:rect l="l" t="t" r="r" b="b"/>
              <a:pathLst>
                <a:path w="1566545" h="697864">
                  <a:moveTo>
                    <a:pt x="0" y="50610"/>
                  </a:moveTo>
                  <a:lnTo>
                    <a:pt x="50610" y="50610"/>
                  </a:lnTo>
                  <a:lnTo>
                    <a:pt x="50610" y="0"/>
                  </a:lnTo>
                  <a:lnTo>
                    <a:pt x="0" y="0"/>
                  </a:lnTo>
                  <a:lnTo>
                    <a:pt x="0" y="50610"/>
                  </a:lnTo>
                  <a:close/>
                </a:path>
                <a:path w="1566545" h="697864">
                  <a:moveTo>
                    <a:pt x="505108" y="445093"/>
                  </a:moveTo>
                  <a:lnTo>
                    <a:pt x="555719" y="445093"/>
                  </a:lnTo>
                  <a:lnTo>
                    <a:pt x="555719" y="394482"/>
                  </a:lnTo>
                  <a:lnTo>
                    <a:pt x="505108" y="394482"/>
                  </a:lnTo>
                  <a:lnTo>
                    <a:pt x="505108" y="445093"/>
                  </a:lnTo>
                  <a:close/>
                </a:path>
                <a:path w="1566545" h="697864">
                  <a:moveTo>
                    <a:pt x="1515325" y="697860"/>
                  </a:moveTo>
                  <a:lnTo>
                    <a:pt x="1565936" y="697860"/>
                  </a:lnTo>
                  <a:lnTo>
                    <a:pt x="1565936" y="647250"/>
                  </a:lnTo>
                  <a:lnTo>
                    <a:pt x="1515325" y="647250"/>
                  </a:lnTo>
                  <a:lnTo>
                    <a:pt x="1515325" y="69786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343868" y="4803332"/>
              <a:ext cx="1559560" cy="320675"/>
            </a:xfrm>
            <a:custGeom>
              <a:avLst/>
              <a:gdLst/>
              <a:ahLst/>
              <a:cxnLst/>
              <a:rect l="l" t="t" r="r" b="b"/>
              <a:pathLst>
                <a:path w="1559560" h="320675">
                  <a:moveTo>
                    <a:pt x="21915" y="0"/>
                  </a:moveTo>
                  <a:lnTo>
                    <a:pt x="43830" y="37958"/>
                  </a:lnTo>
                  <a:lnTo>
                    <a:pt x="0" y="37958"/>
                  </a:lnTo>
                  <a:lnTo>
                    <a:pt x="21915" y="0"/>
                  </a:lnTo>
                  <a:close/>
                </a:path>
                <a:path w="1559560" h="320675">
                  <a:moveTo>
                    <a:pt x="527023" y="44332"/>
                  </a:moveTo>
                  <a:lnTo>
                    <a:pt x="548939" y="82290"/>
                  </a:lnTo>
                  <a:lnTo>
                    <a:pt x="505108" y="82290"/>
                  </a:lnTo>
                  <a:lnTo>
                    <a:pt x="527023" y="44332"/>
                  </a:lnTo>
                  <a:close/>
                </a:path>
                <a:path w="1559560" h="320675">
                  <a:moveTo>
                    <a:pt x="1537241" y="282558"/>
                  </a:moveTo>
                  <a:lnTo>
                    <a:pt x="1559156" y="320516"/>
                  </a:lnTo>
                  <a:lnTo>
                    <a:pt x="1515325" y="320516"/>
                  </a:lnTo>
                  <a:lnTo>
                    <a:pt x="1537241" y="282558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346804" y="4803361"/>
              <a:ext cx="1553845" cy="181610"/>
            </a:xfrm>
            <a:custGeom>
              <a:avLst/>
              <a:gdLst/>
              <a:ahLst/>
              <a:cxnLst/>
              <a:rect l="l" t="t" r="r" b="b"/>
              <a:pathLst>
                <a:path w="1553845" h="181610">
                  <a:moveTo>
                    <a:pt x="18979" y="0"/>
                  </a:moveTo>
                  <a:lnTo>
                    <a:pt x="37958" y="25305"/>
                  </a:lnTo>
                  <a:lnTo>
                    <a:pt x="18979" y="50610"/>
                  </a:lnTo>
                  <a:lnTo>
                    <a:pt x="0" y="25305"/>
                  </a:lnTo>
                  <a:lnTo>
                    <a:pt x="18979" y="0"/>
                  </a:lnTo>
                  <a:close/>
                </a:path>
                <a:path w="1553845" h="181610">
                  <a:moveTo>
                    <a:pt x="524087" y="27397"/>
                  </a:moveTo>
                  <a:lnTo>
                    <a:pt x="543066" y="52702"/>
                  </a:lnTo>
                  <a:lnTo>
                    <a:pt x="524087" y="78008"/>
                  </a:lnTo>
                  <a:lnTo>
                    <a:pt x="505108" y="52702"/>
                  </a:lnTo>
                  <a:lnTo>
                    <a:pt x="524087" y="27397"/>
                  </a:lnTo>
                  <a:close/>
                </a:path>
                <a:path w="1553845" h="181610">
                  <a:moveTo>
                    <a:pt x="1534304" y="130957"/>
                  </a:moveTo>
                  <a:lnTo>
                    <a:pt x="1553283" y="156262"/>
                  </a:lnTo>
                  <a:lnTo>
                    <a:pt x="1534304" y="181568"/>
                  </a:lnTo>
                  <a:lnTo>
                    <a:pt x="1515325" y="156262"/>
                  </a:lnTo>
                  <a:lnTo>
                    <a:pt x="1534304" y="130957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742044" y="5924873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742044" y="6091763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742044" y="6258641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3409746" y="6417850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144001" y="5201441"/>
            <a:ext cx="152400" cy="554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60">
                <a:latin typeface="Georgia"/>
                <a:cs typeface="Georgia"/>
              </a:rPr>
              <a:t>Eficiˆencia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701552" y="5841426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5198630" y="705177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1954225" y="768504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2655252" y="768504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3300386" y="768504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1686153" y="6915078"/>
            <a:ext cx="3830320" cy="81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277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2:</a:t>
            </a:r>
            <a:r>
              <a:rPr dirty="0" sz="1000" spc="140">
                <a:latin typeface="Georgia"/>
                <a:cs typeface="Georgia"/>
              </a:rPr>
              <a:t> </a:t>
            </a:r>
            <a:r>
              <a:rPr dirty="0" sz="1000" spc="-60">
                <a:latin typeface="Georgia"/>
                <a:cs typeface="Georgia"/>
              </a:rPr>
              <a:t>Eficiˆencia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40">
                <a:latin typeface="Georgia"/>
                <a:cs typeface="Georgia"/>
              </a:rPr>
              <a:t> </a:t>
            </a:r>
            <a:r>
              <a:rPr dirty="0" sz="1000" spc="-25">
                <a:latin typeface="Georgia"/>
                <a:cs typeface="Georgia"/>
              </a:rPr>
              <a:t>N</a:t>
            </a:r>
            <a:r>
              <a:rPr dirty="0" sz="1000" spc="-575">
                <a:latin typeface="Georgia"/>
                <a:cs typeface="Georgia"/>
              </a:rPr>
              <a:t>u</a:t>
            </a:r>
            <a:r>
              <a:rPr dirty="0" sz="1000">
                <a:latin typeface="Georgia"/>
                <a:cs typeface="Georgia"/>
              </a:rPr>
              <a:t>´</a:t>
            </a:r>
            <a:r>
              <a:rPr dirty="0" sz="1000" spc="-25">
                <a:latin typeface="Georgia"/>
                <a:cs typeface="Georgia"/>
              </a:rPr>
              <a:t>me</a:t>
            </a:r>
            <a:r>
              <a:rPr dirty="0" sz="1000" spc="-35">
                <a:latin typeface="Georgia"/>
                <a:cs typeface="Georgia"/>
              </a:rPr>
              <a:t>r</a:t>
            </a:r>
            <a:r>
              <a:rPr dirty="0" sz="1000" spc="-25">
                <a:latin typeface="Georgia"/>
                <a:cs typeface="Georgia"/>
              </a:rPr>
              <a:t>o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p</a:t>
            </a:r>
            <a:r>
              <a:rPr dirty="0" sz="1000" spc="7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Send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dirty="0" sz="1200" spc="-25" b="1">
                <a:latin typeface="Georgia"/>
                <a:cs typeface="Georgia"/>
              </a:rPr>
              <a:t>2.2</a:t>
            </a:r>
            <a:r>
              <a:rPr dirty="0" sz="1200" b="1">
                <a:latin typeface="Georgia"/>
                <a:cs typeface="Georgia"/>
              </a:rPr>
              <a:t>	</a:t>
            </a:r>
            <a:r>
              <a:rPr dirty="0" sz="1200" spc="-45" b="1">
                <a:latin typeface="Georgia"/>
                <a:cs typeface="Georgia"/>
              </a:rPr>
              <a:t>p-</a:t>
            </a:r>
            <a:r>
              <a:rPr dirty="0" sz="1200" spc="-50" b="1">
                <a:latin typeface="Georgia"/>
                <a:cs typeface="Georgia"/>
              </a:rPr>
              <a:t>Send-</a:t>
            </a:r>
            <a:r>
              <a:rPr dirty="0" sz="1200" spc="-10" b="1">
                <a:latin typeface="Georgia"/>
                <a:cs typeface="Georgia"/>
              </a:rPr>
              <a:t>Irecv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Send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Irecv,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Wait.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8" name="object 5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3" y="1584968"/>
            <a:ext cx="4365184" cy="146091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346453" y="4065599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37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46453" y="3453276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049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51562" y="345327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94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586236" y="3450735"/>
            <a:ext cx="3035935" cy="1955800"/>
            <a:chOff x="2586236" y="3450735"/>
            <a:chExt cx="3035935" cy="1955800"/>
          </a:xfrm>
        </p:grpSpPr>
        <p:sp>
          <p:nvSpPr>
            <p:cNvPr id="7" name="object 7" descr=""/>
            <p:cNvSpPr/>
            <p:nvPr/>
          </p:nvSpPr>
          <p:spPr>
            <a:xfrm>
              <a:off x="2588776" y="345327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694"/>
                  </a:moveTo>
                  <a:lnTo>
                    <a:pt x="2273003" y="0"/>
                  </a:lnTo>
                </a:path>
                <a:path w="3030854" h="1950720">
                  <a:moveTo>
                    <a:pt x="0" y="1788128"/>
                  </a:moveTo>
                  <a:lnTo>
                    <a:pt x="3030681" y="1788128"/>
                  </a:lnTo>
                </a:path>
                <a:path w="3030854" h="1950720">
                  <a:moveTo>
                    <a:pt x="0" y="1562628"/>
                  </a:moveTo>
                  <a:lnTo>
                    <a:pt x="3030681" y="1562628"/>
                  </a:lnTo>
                </a:path>
                <a:path w="3030854" h="1950720">
                  <a:moveTo>
                    <a:pt x="0" y="1337128"/>
                  </a:moveTo>
                  <a:lnTo>
                    <a:pt x="3030681" y="1337128"/>
                  </a:lnTo>
                </a:path>
                <a:path w="3030854" h="1950720">
                  <a:moveTo>
                    <a:pt x="0" y="1111628"/>
                  </a:moveTo>
                  <a:lnTo>
                    <a:pt x="3030681" y="1111628"/>
                  </a:lnTo>
                </a:path>
                <a:path w="3030854" h="1950720">
                  <a:moveTo>
                    <a:pt x="0" y="886128"/>
                  </a:moveTo>
                  <a:lnTo>
                    <a:pt x="3030681" y="886128"/>
                  </a:lnTo>
                </a:path>
                <a:path w="3030854" h="1950720">
                  <a:moveTo>
                    <a:pt x="0" y="660628"/>
                  </a:moveTo>
                  <a:lnTo>
                    <a:pt x="3030681" y="660628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88776" y="3662903"/>
              <a:ext cx="3030855" cy="226060"/>
            </a:xfrm>
            <a:custGeom>
              <a:avLst/>
              <a:gdLst/>
              <a:ahLst/>
              <a:cxnLst/>
              <a:rect l="l" t="t" r="r" b="b"/>
              <a:pathLst>
                <a:path w="3030854" h="226060">
                  <a:moveTo>
                    <a:pt x="0" y="225500"/>
                  </a:moveTo>
                  <a:lnTo>
                    <a:pt x="93447" y="225500"/>
                  </a:lnTo>
                </a:path>
                <a:path w="3030854" h="226060">
                  <a:moveTo>
                    <a:pt x="837444" y="225500"/>
                  </a:moveTo>
                  <a:lnTo>
                    <a:pt x="3030681" y="225500"/>
                  </a:lnTo>
                </a:path>
                <a:path w="3030854" h="226060">
                  <a:moveTo>
                    <a:pt x="0" y="0"/>
                  </a:moveTo>
                  <a:lnTo>
                    <a:pt x="93447" y="0"/>
                  </a:lnTo>
                </a:path>
                <a:path w="3030854" h="22606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8776" y="345327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94"/>
                  </a:moveTo>
                  <a:lnTo>
                    <a:pt x="757677" y="1896694"/>
                  </a:lnTo>
                </a:path>
                <a:path w="3030854" h="1950720">
                  <a:moveTo>
                    <a:pt x="1262786" y="1950694"/>
                  </a:moveTo>
                  <a:lnTo>
                    <a:pt x="1262786" y="1896694"/>
                  </a:lnTo>
                </a:path>
                <a:path w="3030854" h="1950720">
                  <a:moveTo>
                    <a:pt x="2273003" y="1950694"/>
                  </a:moveTo>
                  <a:lnTo>
                    <a:pt x="2273003" y="1896694"/>
                  </a:lnTo>
                </a:path>
                <a:path w="3030854" h="1950720">
                  <a:moveTo>
                    <a:pt x="757677" y="0"/>
                  </a:moveTo>
                  <a:lnTo>
                    <a:pt x="757677" y="54000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4000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4000"/>
                  </a:lnTo>
                </a:path>
                <a:path w="3030854" h="1950720">
                  <a:moveTo>
                    <a:pt x="0" y="1788128"/>
                  </a:moveTo>
                  <a:lnTo>
                    <a:pt x="54000" y="1788128"/>
                  </a:lnTo>
                </a:path>
                <a:path w="3030854" h="1950720">
                  <a:moveTo>
                    <a:pt x="0" y="1562628"/>
                  </a:moveTo>
                  <a:lnTo>
                    <a:pt x="54000" y="1562628"/>
                  </a:lnTo>
                </a:path>
                <a:path w="3030854" h="1950720">
                  <a:moveTo>
                    <a:pt x="0" y="1337128"/>
                  </a:moveTo>
                  <a:lnTo>
                    <a:pt x="54000" y="1337128"/>
                  </a:lnTo>
                </a:path>
                <a:path w="3030854" h="1950720">
                  <a:moveTo>
                    <a:pt x="0" y="1111628"/>
                  </a:moveTo>
                  <a:lnTo>
                    <a:pt x="54000" y="1111628"/>
                  </a:lnTo>
                </a:path>
                <a:path w="3030854" h="1950720">
                  <a:moveTo>
                    <a:pt x="0" y="886128"/>
                  </a:moveTo>
                  <a:lnTo>
                    <a:pt x="54000" y="886128"/>
                  </a:lnTo>
                </a:path>
                <a:path w="3030854" h="1950720">
                  <a:moveTo>
                    <a:pt x="0" y="660628"/>
                  </a:moveTo>
                  <a:lnTo>
                    <a:pt x="54000" y="660628"/>
                  </a:lnTo>
                </a:path>
                <a:path w="3030854" h="1950720">
                  <a:moveTo>
                    <a:pt x="0" y="435127"/>
                  </a:moveTo>
                  <a:lnTo>
                    <a:pt x="54000" y="435127"/>
                  </a:lnTo>
                </a:path>
                <a:path w="3030854" h="1950720">
                  <a:moveTo>
                    <a:pt x="0" y="209627"/>
                  </a:moveTo>
                  <a:lnTo>
                    <a:pt x="54000" y="209627"/>
                  </a:lnTo>
                </a:path>
                <a:path w="3030854" h="1950720">
                  <a:moveTo>
                    <a:pt x="3030681" y="1788128"/>
                  </a:moveTo>
                  <a:lnTo>
                    <a:pt x="2976681" y="1788128"/>
                  </a:lnTo>
                </a:path>
                <a:path w="3030854" h="1950720">
                  <a:moveTo>
                    <a:pt x="3030681" y="1562628"/>
                  </a:moveTo>
                  <a:lnTo>
                    <a:pt x="2976681" y="1562628"/>
                  </a:lnTo>
                </a:path>
                <a:path w="3030854" h="1950720">
                  <a:moveTo>
                    <a:pt x="3030681" y="1337128"/>
                  </a:moveTo>
                  <a:lnTo>
                    <a:pt x="2976681" y="1337128"/>
                  </a:lnTo>
                </a:path>
                <a:path w="3030854" h="1950720">
                  <a:moveTo>
                    <a:pt x="3030681" y="1111628"/>
                  </a:moveTo>
                  <a:lnTo>
                    <a:pt x="2976681" y="1111628"/>
                  </a:lnTo>
                </a:path>
                <a:path w="3030854" h="1950720">
                  <a:moveTo>
                    <a:pt x="3030681" y="886128"/>
                  </a:moveTo>
                  <a:lnTo>
                    <a:pt x="2976681" y="886128"/>
                  </a:lnTo>
                </a:path>
                <a:path w="3030854" h="1950720">
                  <a:moveTo>
                    <a:pt x="3030681" y="660628"/>
                  </a:moveTo>
                  <a:lnTo>
                    <a:pt x="2976681" y="660628"/>
                  </a:lnTo>
                </a:path>
                <a:path w="3030854" h="1950720">
                  <a:moveTo>
                    <a:pt x="3030681" y="435127"/>
                  </a:moveTo>
                  <a:lnTo>
                    <a:pt x="2976681" y="435127"/>
                  </a:lnTo>
                </a:path>
                <a:path w="3030854" h="1950720">
                  <a:moveTo>
                    <a:pt x="3030681" y="209627"/>
                  </a:moveTo>
                  <a:lnTo>
                    <a:pt x="2976681" y="209627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88776" y="345327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94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94"/>
                  </a:lnTo>
                  <a:lnTo>
                    <a:pt x="0" y="195069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302114" y="5390977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17427" y="5390977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69705" y="3490791"/>
            <a:ext cx="187325" cy="18294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30">
                <a:latin typeface="Georgia"/>
                <a:cs typeface="Georgia"/>
              </a:rPr>
              <a:t>7</a:t>
            </a:r>
            <a:r>
              <a:rPr dirty="0" sz="1000" spc="-30" i="1">
                <a:latin typeface="Arial"/>
                <a:cs typeface="Arial"/>
              </a:rPr>
              <a:t>.</a:t>
            </a:r>
            <a:r>
              <a:rPr dirty="0" sz="1000" spc="-3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35">
                <a:latin typeface="Georgia"/>
                <a:cs typeface="Georgia"/>
              </a:rPr>
              <a:t>5</a:t>
            </a:r>
            <a:r>
              <a:rPr dirty="0" sz="1000" spc="-35" i="1">
                <a:latin typeface="Arial"/>
                <a:cs typeface="Arial"/>
              </a:rPr>
              <a:t>.</a:t>
            </a:r>
            <a:r>
              <a:rPr dirty="0" sz="1000" spc="-3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45">
                <a:latin typeface="Georgia"/>
                <a:cs typeface="Georgia"/>
              </a:rPr>
              <a:t>3</a:t>
            </a:r>
            <a:r>
              <a:rPr dirty="0" sz="1000" spc="-45" i="1">
                <a:latin typeface="Arial"/>
                <a:cs typeface="Arial"/>
              </a:rPr>
              <a:t>.</a:t>
            </a:r>
            <a:r>
              <a:rPr dirty="0" sz="1000" spc="-4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682223" y="3514325"/>
            <a:ext cx="2207895" cy="1331595"/>
            <a:chOff x="2682223" y="3514325"/>
            <a:chExt cx="2207895" cy="1331595"/>
          </a:xfrm>
        </p:grpSpPr>
        <p:sp>
          <p:nvSpPr>
            <p:cNvPr id="15" name="object 15" descr=""/>
            <p:cNvSpPr/>
            <p:nvPr/>
          </p:nvSpPr>
          <p:spPr>
            <a:xfrm>
              <a:off x="3346453" y="4423335"/>
              <a:ext cx="1515745" cy="394335"/>
            </a:xfrm>
            <a:custGeom>
              <a:avLst/>
              <a:gdLst/>
              <a:ahLst/>
              <a:cxnLst/>
              <a:rect l="l" t="t" r="r" b="b"/>
              <a:pathLst>
                <a:path w="1515745" h="394335">
                  <a:moveTo>
                    <a:pt x="0" y="394264"/>
                  </a:moveTo>
                  <a:lnTo>
                    <a:pt x="505108" y="361228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46453" y="3800887"/>
              <a:ext cx="1515745" cy="994410"/>
            </a:xfrm>
            <a:custGeom>
              <a:avLst/>
              <a:gdLst/>
              <a:ahLst/>
              <a:cxnLst/>
              <a:rect l="l" t="t" r="r" b="b"/>
              <a:pathLst>
                <a:path w="1515745" h="994410">
                  <a:moveTo>
                    <a:pt x="0" y="994148"/>
                  </a:moveTo>
                  <a:lnTo>
                    <a:pt x="505108" y="574851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46453" y="3615842"/>
              <a:ext cx="1515745" cy="1179830"/>
            </a:xfrm>
            <a:custGeom>
              <a:avLst/>
              <a:gdLst/>
              <a:ahLst/>
              <a:cxnLst/>
              <a:rect l="l" t="t" r="r" b="b"/>
              <a:pathLst>
                <a:path w="1515745" h="1179829">
                  <a:moveTo>
                    <a:pt x="0" y="1179207"/>
                  </a:moveTo>
                  <a:lnTo>
                    <a:pt x="505108" y="749562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21148" y="4398029"/>
              <a:ext cx="1566545" cy="445134"/>
            </a:xfrm>
            <a:custGeom>
              <a:avLst/>
              <a:gdLst/>
              <a:ahLst/>
              <a:cxnLst/>
              <a:rect l="l" t="t" r="r" b="b"/>
              <a:pathLst>
                <a:path w="1566545" h="445135">
                  <a:moveTo>
                    <a:pt x="0" y="444875"/>
                  </a:moveTo>
                  <a:lnTo>
                    <a:pt x="50610" y="444875"/>
                  </a:lnTo>
                  <a:lnTo>
                    <a:pt x="50610" y="394264"/>
                  </a:lnTo>
                  <a:lnTo>
                    <a:pt x="0" y="394264"/>
                  </a:lnTo>
                  <a:lnTo>
                    <a:pt x="0" y="444875"/>
                  </a:lnTo>
                  <a:close/>
                </a:path>
                <a:path w="1566545" h="445135">
                  <a:moveTo>
                    <a:pt x="505108" y="411839"/>
                  </a:moveTo>
                  <a:lnTo>
                    <a:pt x="555719" y="411839"/>
                  </a:lnTo>
                  <a:lnTo>
                    <a:pt x="555719" y="361228"/>
                  </a:lnTo>
                  <a:lnTo>
                    <a:pt x="505108" y="361228"/>
                  </a:lnTo>
                  <a:lnTo>
                    <a:pt x="505108" y="411839"/>
                  </a:lnTo>
                  <a:close/>
                </a:path>
                <a:path w="1566545" h="445135">
                  <a:moveTo>
                    <a:pt x="1515325" y="50610"/>
                  </a:moveTo>
                  <a:lnTo>
                    <a:pt x="1565936" y="50610"/>
                  </a:lnTo>
                  <a:lnTo>
                    <a:pt x="1565936" y="0"/>
                  </a:lnTo>
                  <a:lnTo>
                    <a:pt x="1515325" y="0"/>
                  </a:lnTo>
                  <a:lnTo>
                    <a:pt x="1515325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4538" y="3775582"/>
              <a:ext cx="1559560" cy="1032510"/>
            </a:xfrm>
            <a:custGeom>
              <a:avLst/>
              <a:gdLst/>
              <a:ahLst/>
              <a:cxnLst/>
              <a:rect l="l" t="t" r="r" b="b"/>
              <a:pathLst>
                <a:path w="1559560" h="1032510">
                  <a:moveTo>
                    <a:pt x="21915" y="994148"/>
                  </a:moveTo>
                  <a:lnTo>
                    <a:pt x="43830" y="1032106"/>
                  </a:lnTo>
                  <a:lnTo>
                    <a:pt x="0" y="1032106"/>
                  </a:lnTo>
                  <a:lnTo>
                    <a:pt x="21915" y="994148"/>
                  </a:lnTo>
                  <a:close/>
                </a:path>
                <a:path w="1559560" h="1032510">
                  <a:moveTo>
                    <a:pt x="527023" y="574851"/>
                  </a:moveTo>
                  <a:lnTo>
                    <a:pt x="548939" y="612809"/>
                  </a:lnTo>
                  <a:lnTo>
                    <a:pt x="505108" y="612809"/>
                  </a:lnTo>
                  <a:lnTo>
                    <a:pt x="527023" y="574851"/>
                  </a:lnTo>
                  <a:close/>
                </a:path>
                <a:path w="1559560" h="1032510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27474" y="3590536"/>
              <a:ext cx="1553845" cy="1229995"/>
            </a:xfrm>
            <a:custGeom>
              <a:avLst/>
              <a:gdLst/>
              <a:ahLst/>
              <a:cxnLst/>
              <a:rect l="l" t="t" r="r" b="b"/>
              <a:pathLst>
                <a:path w="1553845" h="1229995">
                  <a:moveTo>
                    <a:pt x="18979" y="1179207"/>
                  </a:moveTo>
                  <a:lnTo>
                    <a:pt x="37958" y="1204512"/>
                  </a:lnTo>
                  <a:lnTo>
                    <a:pt x="18979" y="1229818"/>
                  </a:lnTo>
                  <a:lnTo>
                    <a:pt x="0" y="1204512"/>
                  </a:lnTo>
                  <a:lnTo>
                    <a:pt x="18979" y="1179207"/>
                  </a:lnTo>
                  <a:close/>
                </a:path>
                <a:path w="1553845" h="1229995">
                  <a:moveTo>
                    <a:pt x="524087" y="749562"/>
                  </a:moveTo>
                  <a:lnTo>
                    <a:pt x="543066" y="774867"/>
                  </a:lnTo>
                  <a:lnTo>
                    <a:pt x="524087" y="800173"/>
                  </a:lnTo>
                  <a:lnTo>
                    <a:pt x="505108" y="774867"/>
                  </a:lnTo>
                  <a:lnTo>
                    <a:pt x="524087" y="749562"/>
                  </a:lnTo>
                  <a:close/>
                </a:path>
                <a:path w="1553845" h="1229995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82223" y="3514325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22714" y="3597788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22714" y="3764666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22714" y="3931557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390417" y="5368068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63344" y="4182112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682223" y="3514325"/>
            <a:ext cx="744220" cy="57594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5007851" y="60019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320512" y="60019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2117191" y="5865297"/>
            <a:ext cx="3528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3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3:</a:t>
            </a:r>
            <a:r>
              <a:rPr dirty="0" sz="1000" spc="12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3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p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Send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Irecv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78089" y="3477085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047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78089" y="1587496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80">
                <a:moveTo>
                  <a:pt x="0" y="0"/>
                </a:moveTo>
                <a:lnTo>
                  <a:pt x="0" y="1338314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83198" y="158749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3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93415" y="158749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3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620411" y="3375571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 h="0">
                <a:moveTo>
                  <a:pt x="0" y="0"/>
                </a:moveTo>
                <a:lnTo>
                  <a:pt x="93447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457856" y="3375571"/>
            <a:ext cx="2193290" cy="0"/>
          </a:xfrm>
          <a:custGeom>
            <a:avLst/>
            <a:gdLst/>
            <a:ahLst/>
            <a:cxnLst/>
            <a:rect l="l" t="t" r="r" b="b"/>
            <a:pathLst>
              <a:path w="2193290" h="0">
                <a:moveTo>
                  <a:pt x="0" y="0"/>
                </a:moveTo>
                <a:lnTo>
                  <a:pt x="2193236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620411" y="3080023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 h="0">
                <a:moveTo>
                  <a:pt x="0" y="0"/>
                </a:moveTo>
                <a:lnTo>
                  <a:pt x="93447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457856" y="3080023"/>
            <a:ext cx="2193290" cy="0"/>
          </a:xfrm>
          <a:custGeom>
            <a:avLst/>
            <a:gdLst/>
            <a:ahLst/>
            <a:cxnLst/>
            <a:rect l="l" t="t" r="r" b="b"/>
            <a:pathLst>
              <a:path w="2193290" h="0">
                <a:moveTo>
                  <a:pt x="0" y="0"/>
                </a:moveTo>
                <a:lnTo>
                  <a:pt x="2193236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620411" y="2784475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620411" y="2488927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620411" y="2193379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620411" y="1897831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3378089" y="3484122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0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3883198" y="3484122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0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893415" y="3484122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0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378089" y="158749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00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883198" y="158749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00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893415" y="158749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00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620411" y="337557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620411" y="3080023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2620411" y="2784475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620411" y="248892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2620411" y="219337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2620411" y="189783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5597093" y="337557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5597093" y="3080023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5597093" y="2784475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597093" y="248892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597093" y="219337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2617871" y="1584956"/>
            <a:ext cx="3035935" cy="1955800"/>
            <a:chOff x="2617871" y="1584956"/>
            <a:chExt cx="3035935" cy="1955800"/>
          </a:xfrm>
        </p:grpSpPr>
        <p:sp>
          <p:nvSpPr>
            <p:cNvPr id="32" name="object 32" descr=""/>
            <p:cNvSpPr/>
            <p:nvPr/>
          </p:nvSpPr>
          <p:spPr>
            <a:xfrm>
              <a:off x="5597093" y="1897831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5399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20411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333750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849050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338070" y="3277113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338070" y="2981571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338070" y="1799391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2754337" y="1897230"/>
            <a:ext cx="2167255" cy="1499235"/>
            <a:chOff x="2754337" y="1897230"/>
            <a:chExt cx="2167255" cy="1499235"/>
          </a:xfrm>
        </p:grpSpPr>
        <p:sp>
          <p:nvSpPr>
            <p:cNvPr id="40" name="object 40" descr=""/>
            <p:cNvSpPr/>
            <p:nvPr/>
          </p:nvSpPr>
          <p:spPr>
            <a:xfrm>
              <a:off x="3378089" y="1986939"/>
              <a:ext cx="1515745" cy="718820"/>
            </a:xfrm>
            <a:custGeom>
              <a:avLst/>
              <a:gdLst/>
              <a:ahLst/>
              <a:cxnLst/>
              <a:rect l="l" t="t" r="r" b="b"/>
              <a:pathLst>
                <a:path w="1515745" h="718819">
                  <a:moveTo>
                    <a:pt x="0" y="0"/>
                  </a:moveTo>
                  <a:lnTo>
                    <a:pt x="505108" y="640201"/>
                  </a:lnTo>
                  <a:lnTo>
                    <a:pt x="1515325" y="718536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378089" y="1925066"/>
              <a:ext cx="1515745" cy="135890"/>
            </a:xfrm>
            <a:custGeom>
              <a:avLst/>
              <a:gdLst/>
              <a:ahLst/>
              <a:cxnLst/>
              <a:rect l="l" t="t" r="r" b="b"/>
              <a:pathLst>
                <a:path w="1515745" h="135889">
                  <a:moveTo>
                    <a:pt x="0" y="0"/>
                  </a:moveTo>
                  <a:lnTo>
                    <a:pt x="505108" y="63838"/>
                  </a:lnTo>
                  <a:lnTo>
                    <a:pt x="1515325" y="13573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378089" y="1937671"/>
              <a:ext cx="1515745" cy="86360"/>
            </a:xfrm>
            <a:custGeom>
              <a:avLst/>
              <a:gdLst/>
              <a:ahLst/>
              <a:cxnLst/>
              <a:rect l="l" t="t" r="r" b="b"/>
              <a:pathLst>
                <a:path w="1515745" h="86360">
                  <a:moveTo>
                    <a:pt x="0" y="3014"/>
                  </a:moveTo>
                  <a:lnTo>
                    <a:pt x="505108" y="0"/>
                  </a:lnTo>
                  <a:lnTo>
                    <a:pt x="1515325" y="86344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52784" y="1961633"/>
              <a:ext cx="1566545" cy="769620"/>
            </a:xfrm>
            <a:custGeom>
              <a:avLst/>
              <a:gdLst/>
              <a:ahLst/>
              <a:cxnLst/>
              <a:rect l="l" t="t" r="r" b="b"/>
              <a:pathLst>
                <a:path w="1566545" h="769619">
                  <a:moveTo>
                    <a:pt x="0" y="50610"/>
                  </a:moveTo>
                  <a:lnTo>
                    <a:pt x="50610" y="50610"/>
                  </a:lnTo>
                  <a:lnTo>
                    <a:pt x="50610" y="0"/>
                  </a:lnTo>
                  <a:lnTo>
                    <a:pt x="0" y="0"/>
                  </a:lnTo>
                  <a:lnTo>
                    <a:pt x="0" y="50610"/>
                  </a:lnTo>
                  <a:close/>
                </a:path>
                <a:path w="1566545" h="769619">
                  <a:moveTo>
                    <a:pt x="505108" y="690811"/>
                  </a:moveTo>
                  <a:lnTo>
                    <a:pt x="555719" y="690811"/>
                  </a:lnTo>
                  <a:lnTo>
                    <a:pt x="555719" y="640201"/>
                  </a:lnTo>
                  <a:lnTo>
                    <a:pt x="505108" y="640201"/>
                  </a:lnTo>
                  <a:lnTo>
                    <a:pt x="505108" y="690811"/>
                  </a:lnTo>
                  <a:close/>
                </a:path>
                <a:path w="1566545" h="769619">
                  <a:moveTo>
                    <a:pt x="1515325" y="769147"/>
                  </a:moveTo>
                  <a:lnTo>
                    <a:pt x="1565936" y="769147"/>
                  </a:lnTo>
                  <a:lnTo>
                    <a:pt x="1565936" y="718536"/>
                  </a:lnTo>
                  <a:lnTo>
                    <a:pt x="1515325" y="718536"/>
                  </a:lnTo>
                  <a:lnTo>
                    <a:pt x="1515325" y="769147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356174" y="1899760"/>
              <a:ext cx="1559560" cy="173990"/>
            </a:xfrm>
            <a:custGeom>
              <a:avLst/>
              <a:gdLst/>
              <a:ahLst/>
              <a:cxnLst/>
              <a:rect l="l" t="t" r="r" b="b"/>
              <a:pathLst>
                <a:path w="1559560" h="173989">
                  <a:moveTo>
                    <a:pt x="21915" y="0"/>
                  </a:moveTo>
                  <a:lnTo>
                    <a:pt x="43830" y="37958"/>
                  </a:lnTo>
                  <a:lnTo>
                    <a:pt x="0" y="37958"/>
                  </a:lnTo>
                  <a:lnTo>
                    <a:pt x="21915" y="0"/>
                  </a:lnTo>
                  <a:close/>
                </a:path>
                <a:path w="1559560" h="173989">
                  <a:moveTo>
                    <a:pt x="527023" y="63838"/>
                  </a:moveTo>
                  <a:lnTo>
                    <a:pt x="548939" y="101796"/>
                  </a:lnTo>
                  <a:lnTo>
                    <a:pt x="505108" y="101796"/>
                  </a:lnTo>
                  <a:lnTo>
                    <a:pt x="527023" y="63838"/>
                  </a:lnTo>
                  <a:close/>
                </a:path>
                <a:path w="1559560" h="173989">
                  <a:moveTo>
                    <a:pt x="1537241" y="135730"/>
                  </a:moveTo>
                  <a:lnTo>
                    <a:pt x="1559156" y="173688"/>
                  </a:lnTo>
                  <a:lnTo>
                    <a:pt x="1515325" y="173688"/>
                  </a:lnTo>
                  <a:lnTo>
                    <a:pt x="1537241" y="13573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359110" y="1912365"/>
              <a:ext cx="1553845" cy="137160"/>
            </a:xfrm>
            <a:custGeom>
              <a:avLst/>
              <a:gdLst/>
              <a:ahLst/>
              <a:cxnLst/>
              <a:rect l="l" t="t" r="r" b="b"/>
              <a:pathLst>
                <a:path w="1553845" h="137160">
                  <a:moveTo>
                    <a:pt x="18979" y="3014"/>
                  </a:moveTo>
                  <a:lnTo>
                    <a:pt x="37958" y="28319"/>
                  </a:lnTo>
                  <a:lnTo>
                    <a:pt x="18979" y="53625"/>
                  </a:lnTo>
                  <a:lnTo>
                    <a:pt x="0" y="28319"/>
                  </a:lnTo>
                  <a:lnTo>
                    <a:pt x="18979" y="3014"/>
                  </a:lnTo>
                  <a:close/>
                </a:path>
                <a:path w="1553845" h="137160">
                  <a:moveTo>
                    <a:pt x="524087" y="0"/>
                  </a:moveTo>
                  <a:lnTo>
                    <a:pt x="543066" y="25305"/>
                  </a:lnTo>
                  <a:lnTo>
                    <a:pt x="524087" y="50610"/>
                  </a:lnTo>
                  <a:lnTo>
                    <a:pt x="505108" y="25305"/>
                  </a:lnTo>
                  <a:lnTo>
                    <a:pt x="524087" y="0"/>
                  </a:lnTo>
                  <a:close/>
                </a:path>
                <a:path w="1553845" h="137160">
                  <a:moveTo>
                    <a:pt x="1534304" y="86344"/>
                  </a:moveTo>
                  <a:lnTo>
                    <a:pt x="1553283" y="111649"/>
                  </a:lnTo>
                  <a:lnTo>
                    <a:pt x="1534304" y="136955"/>
                  </a:lnTo>
                  <a:lnTo>
                    <a:pt x="1515325" y="111649"/>
                  </a:lnTo>
                  <a:lnTo>
                    <a:pt x="1534304" y="86344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754337" y="3009257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754337" y="3176135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754337" y="334302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3422040" y="3502234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131708" y="2283630"/>
            <a:ext cx="152400" cy="5581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10">
                <a:latin typeface="Georgia"/>
                <a:cs typeface="Georgia"/>
              </a:rPr>
              <a:t>Efficiency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713859" y="2925810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5040350" y="4136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5353012" y="4136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1954212" y="4769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2680538" y="4769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1686140" y="3999464"/>
            <a:ext cx="3992245" cy="81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08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3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4: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Efficiency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5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p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Send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Irecv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dirty="0" sz="1200" spc="-25" b="1">
                <a:latin typeface="Georgia"/>
                <a:cs typeface="Georgia"/>
              </a:rPr>
              <a:t>2.3</a:t>
            </a:r>
            <a:r>
              <a:rPr dirty="0" sz="1200" b="1">
                <a:latin typeface="Georgia"/>
                <a:cs typeface="Georgia"/>
              </a:rPr>
              <a:t>	</a:t>
            </a:r>
            <a:r>
              <a:rPr dirty="0" sz="1200" spc="-55" b="1">
                <a:latin typeface="Georgia"/>
                <a:cs typeface="Georgia"/>
              </a:rPr>
              <a:t>p-</a:t>
            </a:r>
            <a:r>
              <a:rPr dirty="0" sz="1200" spc="-10" b="1">
                <a:latin typeface="Georgia"/>
                <a:cs typeface="Georgia"/>
              </a:rPr>
              <a:t>Isend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90">
                <a:latin typeface="Georgia"/>
                <a:cs typeface="Georgia"/>
              </a:rPr>
              <a:t> </a:t>
            </a:r>
            <a:r>
              <a:rPr dirty="0" sz="1000" spc="-25">
                <a:latin typeface="Georgia"/>
                <a:cs typeface="Georgia"/>
              </a:rPr>
              <a:t>Isend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9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Recv.</a:t>
            </a:r>
            <a:endParaRPr sz="1000">
              <a:latin typeface="Georgia"/>
              <a:cs typeface="Georgia"/>
            </a:endParaRPr>
          </a:p>
        </p:txBody>
      </p:sp>
      <p:pic>
        <p:nvPicPr>
          <p:cNvPr id="57" name="object 5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40" y="4923765"/>
            <a:ext cx="4365332" cy="1363890"/>
          </a:xfrm>
          <a:prstGeom prst="rect">
            <a:avLst/>
          </a:prstGeom>
        </p:spPr>
      </p:pic>
      <p:sp>
        <p:nvSpPr>
          <p:cNvPr id="58" name="object 5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46453" y="2199811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391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46453" y="1587487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0"/>
                </a:moveTo>
                <a:lnTo>
                  <a:pt x="0" y="61049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51562" y="1587487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715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586236" y="1584947"/>
            <a:ext cx="3035935" cy="1955800"/>
            <a:chOff x="2586236" y="1584947"/>
            <a:chExt cx="3035935" cy="1955800"/>
          </a:xfrm>
        </p:grpSpPr>
        <p:sp>
          <p:nvSpPr>
            <p:cNvPr id="6" name="object 6" descr=""/>
            <p:cNvSpPr/>
            <p:nvPr/>
          </p:nvSpPr>
          <p:spPr>
            <a:xfrm>
              <a:off x="2588776" y="1587487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715"/>
                  </a:moveTo>
                  <a:lnTo>
                    <a:pt x="2273003" y="0"/>
                  </a:lnTo>
                </a:path>
                <a:path w="3030854" h="1950720">
                  <a:moveTo>
                    <a:pt x="0" y="1788147"/>
                  </a:moveTo>
                  <a:lnTo>
                    <a:pt x="3030681" y="1788147"/>
                  </a:lnTo>
                </a:path>
                <a:path w="3030854" h="1950720">
                  <a:moveTo>
                    <a:pt x="0" y="1562782"/>
                  </a:moveTo>
                  <a:lnTo>
                    <a:pt x="3030681" y="1562782"/>
                  </a:lnTo>
                </a:path>
                <a:path w="3030854" h="1950720">
                  <a:moveTo>
                    <a:pt x="0" y="1337417"/>
                  </a:moveTo>
                  <a:lnTo>
                    <a:pt x="3030681" y="1337417"/>
                  </a:lnTo>
                </a:path>
                <a:path w="3030854" h="1950720">
                  <a:moveTo>
                    <a:pt x="0" y="1112052"/>
                  </a:moveTo>
                  <a:lnTo>
                    <a:pt x="3030681" y="1112052"/>
                  </a:lnTo>
                </a:path>
                <a:path w="3030854" h="1950720">
                  <a:moveTo>
                    <a:pt x="0" y="886687"/>
                  </a:moveTo>
                  <a:lnTo>
                    <a:pt x="3030681" y="886687"/>
                  </a:lnTo>
                </a:path>
                <a:path w="3030854" h="1950720">
                  <a:moveTo>
                    <a:pt x="0" y="661323"/>
                  </a:moveTo>
                  <a:lnTo>
                    <a:pt x="3030681" y="661323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88776" y="1798080"/>
              <a:ext cx="3030855" cy="225425"/>
            </a:xfrm>
            <a:custGeom>
              <a:avLst/>
              <a:gdLst/>
              <a:ahLst/>
              <a:cxnLst/>
              <a:rect l="l" t="t" r="r" b="b"/>
              <a:pathLst>
                <a:path w="3030854" h="225425">
                  <a:moveTo>
                    <a:pt x="0" y="225364"/>
                  </a:moveTo>
                  <a:lnTo>
                    <a:pt x="93447" y="225364"/>
                  </a:lnTo>
                </a:path>
                <a:path w="3030854" h="225425">
                  <a:moveTo>
                    <a:pt x="837444" y="225364"/>
                  </a:moveTo>
                  <a:lnTo>
                    <a:pt x="3030681" y="225364"/>
                  </a:lnTo>
                </a:path>
                <a:path w="3030854" h="225425">
                  <a:moveTo>
                    <a:pt x="0" y="0"/>
                  </a:moveTo>
                  <a:lnTo>
                    <a:pt x="93447" y="0"/>
                  </a:lnTo>
                </a:path>
                <a:path w="3030854" h="225425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88776" y="1587487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715"/>
                  </a:moveTo>
                  <a:lnTo>
                    <a:pt x="757677" y="1896717"/>
                  </a:lnTo>
                </a:path>
                <a:path w="3030854" h="1950720">
                  <a:moveTo>
                    <a:pt x="1262786" y="1950715"/>
                  </a:moveTo>
                  <a:lnTo>
                    <a:pt x="1262786" y="1896717"/>
                  </a:lnTo>
                </a:path>
                <a:path w="3030854" h="1950720">
                  <a:moveTo>
                    <a:pt x="2273003" y="1950715"/>
                  </a:moveTo>
                  <a:lnTo>
                    <a:pt x="2273003" y="1896717"/>
                  </a:lnTo>
                </a:path>
                <a:path w="3030854" h="1950720">
                  <a:moveTo>
                    <a:pt x="757677" y="0"/>
                  </a:moveTo>
                  <a:lnTo>
                    <a:pt x="757677" y="53997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3997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3997"/>
                  </a:lnTo>
                </a:path>
                <a:path w="3030854" h="1950720">
                  <a:moveTo>
                    <a:pt x="0" y="1788147"/>
                  </a:moveTo>
                  <a:lnTo>
                    <a:pt x="54000" y="1788147"/>
                  </a:lnTo>
                </a:path>
                <a:path w="3030854" h="1950720">
                  <a:moveTo>
                    <a:pt x="0" y="1562782"/>
                  </a:moveTo>
                  <a:lnTo>
                    <a:pt x="54000" y="1562782"/>
                  </a:lnTo>
                </a:path>
                <a:path w="3030854" h="1950720">
                  <a:moveTo>
                    <a:pt x="0" y="1337417"/>
                  </a:moveTo>
                  <a:lnTo>
                    <a:pt x="54000" y="1337417"/>
                  </a:lnTo>
                </a:path>
                <a:path w="3030854" h="1950720">
                  <a:moveTo>
                    <a:pt x="0" y="1112052"/>
                  </a:moveTo>
                  <a:lnTo>
                    <a:pt x="54000" y="1112052"/>
                  </a:lnTo>
                </a:path>
                <a:path w="3030854" h="1950720">
                  <a:moveTo>
                    <a:pt x="0" y="886687"/>
                  </a:moveTo>
                  <a:lnTo>
                    <a:pt x="54000" y="886687"/>
                  </a:lnTo>
                </a:path>
                <a:path w="3030854" h="1950720">
                  <a:moveTo>
                    <a:pt x="0" y="661323"/>
                  </a:moveTo>
                  <a:lnTo>
                    <a:pt x="54000" y="661323"/>
                  </a:lnTo>
                </a:path>
                <a:path w="3030854" h="1950720">
                  <a:moveTo>
                    <a:pt x="0" y="435958"/>
                  </a:moveTo>
                  <a:lnTo>
                    <a:pt x="54000" y="435958"/>
                  </a:lnTo>
                </a:path>
                <a:path w="3030854" h="1950720">
                  <a:moveTo>
                    <a:pt x="0" y="210593"/>
                  </a:moveTo>
                  <a:lnTo>
                    <a:pt x="54000" y="210593"/>
                  </a:lnTo>
                </a:path>
                <a:path w="3030854" h="1950720">
                  <a:moveTo>
                    <a:pt x="3030681" y="1788147"/>
                  </a:moveTo>
                  <a:lnTo>
                    <a:pt x="2976681" y="1788147"/>
                  </a:lnTo>
                </a:path>
                <a:path w="3030854" h="1950720">
                  <a:moveTo>
                    <a:pt x="3030681" y="1562782"/>
                  </a:moveTo>
                  <a:lnTo>
                    <a:pt x="2976681" y="1562782"/>
                  </a:lnTo>
                </a:path>
                <a:path w="3030854" h="1950720">
                  <a:moveTo>
                    <a:pt x="3030681" y="1337417"/>
                  </a:moveTo>
                  <a:lnTo>
                    <a:pt x="2976681" y="1337417"/>
                  </a:lnTo>
                </a:path>
                <a:path w="3030854" h="1950720">
                  <a:moveTo>
                    <a:pt x="3030681" y="1112052"/>
                  </a:moveTo>
                  <a:lnTo>
                    <a:pt x="2976681" y="1112052"/>
                  </a:lnTo>
                </a:path>
                <a:path w="3030854" h="1950720">
                  <a:moveTo>
                    <a:pt x="3030681" y="886687"/>
                  </a:moveTo>
                  <a:lnTo>
                    <a:pt x="2976681" y="886687"/>
                  </a:lnTo>
                </a:path>
                <a:path w="3030854" h="1950720">
                  <a:moveTo>
                    <a:pt x="3030681" y="661323"/>
                  </a:moveTo>
                  <a:lnTo>
                    <a:pt x="2976681" y="661323"/>
                  </a:lnTo>
                </a:path>
                <a:path w="3030854" h="1950720">
                  <a:moveTo>
                    <a:pt x="3030681" y="435958"/>
                  </a:moveTo>
                  <a:lnTo>
                    <a:pt x="2976681" y="435958"/>
                  </a:lnTo>
                </a:path>
                <a:path w="3030854" h="1950720">
                  <a:moveTo>
                    <a:pt x="3030681" y="210593"/>
                  </a:moveTo>
                  <a:lnTo>
                    <a:pt x="2976681" y="210593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8776" y="1587487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715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715"/>
                  </a:lnTo>
                  <a:lnTo>
                    <a:pt x="0" y="195071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02114" y="3525220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17427" y="3525220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69705" y="1626115"/>
            <a:ext cx="187325" cy="18288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30">
                <a:latin typeface="Georgia"/>
                <a:cs typeface="Georgia"/>
              </a:rPr>
              <a:t>7</a:t>
            </a:r>
            <a:r>
              <a:rPr dirty="0" sz="1000" spc="-30" i="1">
                <a:latin typeface="Arial"/>
                <a:cs typeface="Arial"/>
              </a:rPr>
              <a:t>.</a:t>
            </a:r>
            <a:r>
              <a:rPr dirty="0" sz="1000" spc="-3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35">
                <a:latin typeface="Georgia"/>
                <a:cs typeface="Georgia"/>
              </a:rPr>
              <a:t>5</a:t>
            </a:r>
            <a:r>
              <a:rPr dirty="0" sz="1000" spc="-35" i="1">
                <a:latin typeface="Arial"/>
                <a:cs typeface="Arial"/>
              </a:rPr>
              <a:t>.</a:t>
            </a:r>
            <a:r>
              <a:rPr dirty="0" sz="1000" spc="-3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45">
                <a:latin typeface="Georgia"/>
                <a:cs typeface="Georgia"/>
              </a:rPr>
              <a:t>3</a:t>
            </a:r>
            <a:r>
              <a:rPr dirty="0" sz="1000" spc="-45" i="1">
                <a:latin typeface="Arial"/>
                <a:cs typeface="Arial"/>
              </a:rPr>
              <a:t>.</a:t>
            </a:r>
            <a:r>
              <a:rPr dirty="0" sz="1000" spc="-4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682223" y="1648536"/>
            <a:ext cx="2207895" cy="1329055"/>
            <a:chOff x="2682223" y="1648536"/>
            <a:chExt cx="2207895" cy="1329055"/>
          </a:xfrm>
        </p:grpSpPr>
        <p:sp>
          <p:nvSpPr>
            <p:cNvPr id="14" name="object 14" descr=""/>
            <p:cNvSpPr/>
            <p:nvPr/>
          </p:nvSpPr>
          <p:spPr>
            <a:xfrm>
              <a:off x="3346453" y="2523665"/>
              <a:ext cx="1515745" cy="426084"/>
            </a:xfrm>
            <a:custGeom>
              <a:avLst/>
              <a:gdLst/>
              <a:ahLst/>
              <a:cxnLst/>
              <a:rect l="l" t="t" r="r" b="b"/>
              <a:pathLst>
                <a:path w="1515745" h="426085">
                  <a:moveTo>
                    <a:pt x="0" y="426007"/>
                  </a:moveTo>
                  <a:lnTo>
                    <a:pt x="505108" y="338272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46453" y="1802722"/>
              <a:ext cx="1515745" cy="1126490"/>
            </a:xfrm>
            <a:custGeom>
              <a:avLst/>
              <a:gdLst/>
              <a:ahLst/>
              <a:cxnLst/>
              <a:rect l="l" t="t" r="r" b="b"/>
              <a:pathLst>
                <a:path w="1515745" h="1126489">
                  <a:moveTo>
                    <a:pt x="0" y="1126035"/>
                  </a:moveTo>
                  <a:lnTo>
                    <a:pt x="505108" y="705054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46453" y="1750055"/>
              <a:ext cx="1515745" cy="1179195"/>
            </a:xfrm>
            <a:custGeom>
              <a:avLst/>
              <a:gdLst/>
              <a:ahLst/>
              <a:cxnLst/>
              <a:rect l="l" t="t" r="r" b="b"/>
              <a:pathLst>
                <a:path w="1515745" h="1179195">
                  <a:moveTo>
                    <a:pt x="0" y="1178951"/>
                  </a:moveTo>
                  <a:lnTo>
                    <a:pt x="505108" y="755986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21148" y="2498360"/>
              <a:ext cx="1566545" cy="476884"/>
            </a:xfrm>
            <a:custGeom>
              <a:avLst/>
              <a:gdLst/>
              <a:ahLst/>
              <a:cxnLst/>
              <a:rect l="l" t="t" r="r" b="b"/>
              <a:pathLst>
                <a:path w="1566545" h="476885">
                  <a:moveTo>
                    <a:pt x="0" y="476618"/>
                  </a:moveTo>
                  <a:lnTo>
                    <a:pt x="50610" y="476618"/>
                  </a:lnTo>
                  <a:lnTo>
                    <a:pt x="50610" y="426007"/>
                  </a:lnTo>
                  <a:lnTo>
                    <a:pt x="0" y="426007"/>
                  </a:lnTo>
                  <a:lnTo>
                    <a:pt x="0" y="476618"/>
                  </a:lnTo>
                  <a:close/>
                </a:path>
                <a:path w="1566545" h="476885">
                  <a:moveTo>
                    <a:pt x="505108" y="388883"/>
                  </a:moveTo>
                  <a:lnTo>
                    <a:pt x="555719" y="388883"/>
                  </a:lnTo>
                  <a:lnTo>
                    <a:pt x="555719" y="338272"/>
                  </a:lnTo>
                  <a:lnTo>
                    <a:pt x="505108" y="338272"/>
                  </a:lnTo>
                  <a:lnTo>
                    <a:pt x="505108" y="388883"/>
                  </a:lnTo>
                  <a:close/>
                </a:path>
                <a:path w="1566545" h="476885">
                  <a:moveTo>
                    <a:pt x="1515325" y="50610"/>
                  </a:moveTo>
                  <a:lnTo>
                    <a:pt x="1565936" y="50610"/>
                  </a:lnTo>
                  <a:lnTo>
                    <a:pt x="1565936" y="0"/>
                  </a:lnTo>
                  <a:lnTo>
                    <a:pt x="1515325" y="0"/>
                  </a:lnTo>
                  <a:lnTo>
                    <a:pt x="1515325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24538" y="1777417"/>
              <a:ext cx="1559560" cy="1164590"/>
            </a:xfrm>
            <a:custGeom>
              <a:avLst/>
              <a:gdLst/>
              <a:ahLst/>
              <a:cxnLst/>
              <a:rect l="l" t="t" r="r" b="b"/>
              <a:pathLst>
                <a:path w="1559560" h="1164589">
                  <a:moveTo>
                    <a:pt x="21915" y="1126035"/>
                  </a:moveTo>
                  <a:lnTo>
                    <a:pt x="43830" y="1163993"/>
                  </a:lnTo>
                  <a:lnTo>
                    <a:pt x="0" y="1163993"/>
                  </a:lnTo>
                  <a:lnTo>
                    <a:pt x="21915" y="1126035"/>
                  </a:lnTo>
                  <a:close/>
                </a:path>
                <a:path w="1559560" h="1164589">
                  <a:moveTo>
                    <a:pt x="527023" y="705054"/>
                  </a:moveTo>
                  <a:lnTo>
                    <a:pt x="548939" y="743012"/>
                  </a:lnTo>
                  <a:lnTo>
                    <a:pt x="505108" y="743012"/>
                  </a:lnTo>
                  <a:lnTo>
                    <a:pt x="527023" y="705054"/>
                  </a:lnTo>
                  <a:close/>
                </a:path>
                <a:path w="1559560" h="1164589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7474" y="1724749"/>
              <a:ext cx="1553845" cy="1229995"/>
            </a:xfrm>
            <a:custGeom>
              <a:avLst/>
              <a:gdLst/>
              <a:ahLst/>
              <a:cxnLst/>
              <a:rect l="l" t="t" r="r" b="b"/>
              <a:pathLst>
                <a:path w="1553845" h="1229995">
                  <a:moveTo>
                    <a:pt x="18979" y="1178951"/>
                  </a:moveTo>
                  <a:lnTo>
                    <a:pt x="37958" y="1204256"/>
                  </a:lnTo>
                  <a:lnTo>
                    <a:pt x="18979" y="1229562"/>
                  </a:lnTo>
                  <a:lnTo>
                    <a:pt x="0" y="1204256"/>
                  </a:lnTo>
                  <a:lnTo>
                    <a:pt x="18979" y="1178951"/>
                  </a:lnTo>
                  <a:close/>
                </a:path>
                <a:path w="1553845" h="1229995">
                  <a:moveTo>
                    <a:pt x="524087" y="755986"/>
                  </a:moveTo>
                  <a:lnTo>
                    <a:pt x="543066" y="781292"/>
                  </a:lnTo>
                  <a:lnTo>
                    <a:pt x="524087" y="806597"/>
                  </a:lnTo>
                  <a:lnTo>
                    <a:pt x="505108" y="781292"/>
                  </a:lnTo>
                  <a:lnTo>
                    <a:pt x="524087" y="755986"/>
                  </a:lnTo>
                  <a:close/>
                </a:path>
                <a:path w="1553845" h="1229995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82223" y="1648536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722714" y="173200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22714" y="1898897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22714" y="2065775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390417" y="3502311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163344" y="2316342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682223" y="1648536"/>
            <a:ext cx="744220" cy="57594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266238" y="3999539"/>
            <a:ext cx="3230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5: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 spc="-45">
                <a:latin typeface="Georgia"/>
                <a:cs typeface="Georgia"/>
              </a:rPr>
              <a:t>p-</a:t>
            </a:r>
            <a:r>
              <a:rPr dirty="0" sz="1000" spc="-10">
                <a:latin typeface="Georgia"/>
                <a:cs typeface="Georgia"/>
              </a:rPr>
              <a:t>Isend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605565" y="4500596"/>
            <a:ext cx="3035935" cy="1955800"/>
            <a:chOff x="2605565" y="4500596"/>
            <a:chExt cx="3035935" cy="1955800"/>
          </a:xfrm>
        </p:grpSpPr>
        <p:sp>
          <p:nvSpPr>
            <p:cNvPr id="29" name="object 29" descr=""/>
            <p:cNvSpPr/>
            <p:nvPr/>
          </p:nvSpPr>
          <p:spPr>
            <a:xfrm>
              <a:off x="3365783" y="4503136"/>
              <a:ext cx="0" cy="1950720"/>
            </a:xfrm>
            <a:custGeom>
              <a:avLst/>
              <a:gdLst/>
              <a:ahLst/>
              <a:cxnLst/>
              <a:rect l="l" t="t" r="r" b="b"/>
              <a:pathLst>
                <a:path w="0" h="1950720">
                  <a:moveTo>
                    <a:pt x="0" y="1889588"/>
                  </a:moveTo>
                  <a:lnTo>
                    <a:pt x="0" y="1950636"/>
                  </a:lnTo>
                </a:path>
                <a:path w="0" h="1950720">
                  <a:moveTo>
                    <a:pt x="0" y="0"/>
                  </a:moveTo>
                  <a:lnTo>
                    <a:pt x="0" y="1338314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870892" y="4503136"/>
              <a:ext cx="1010285" cy="1950720"/>
            </a:xfrm>
            <a:custGeom>
              <a:avLst/>
              <a:gdLst/>
              <a:ahLst/>
              <a:cxnLst/>
              <a:rect l="l" t="t" r="r" b="b"/>
              <a:pathLst>
                <a:path w="1010285" h="1950720">
                  <a:moveTo>
                    <a:pt x="0" y="1950636"/>
                  </a:moveTo>
                  <a:lnTo>
                    <a:pt x="0" y="0"/>
                  </a:lnTo>
                </a:path>
                <a:path w="1010285" h="1950720">
                  <a:moveTo>
                    <a:pt x="1010217" y="1950636"/>
                  </a:moveTo>
                  <a:lnTo>
                    <a:pt x="1010217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608105" y="5995663"/>
              <a:ext cx="3030855" cy="295910"/>
            </a:xfrm>
            <a:custGeom>
              <a:avLst/>
              <a:gdLst/>
              <a:ahLst/>
              <a:cxnLst/>
              <a:rect l="l" t="t" r="r" b="b"/>
              <a:pathLst>
                <a:path w="3030854" h="295910">
                  <a:moveTo>
                    <a:pt x="837444" y="295547"/>
                  </a:moveTo>
                  <a:lnTo>
                    <a:pt x="3030681" y="295547"/>
                  </a:lnTo>
                </a:path>
                <a:path w="3030854" h="295910">
                  <a:moveTo>
                    <a:pt x="0" y="295547"/>
                  </a:moveTo>
                  <a:lnTo>
                    <a:pt x="93447" y="295547"/>
                  </a:lnTo>
                </a:path>
                <a:path w="3030854" h="295910">
                  <a:moveTo>
                    <a:pt x="837444" y="0"/>
                  </a:moveTo>
                  <a:lnTo>
                    <a:pt x="3030681" y="0"/>
                  </a:lnTo>
                </a:path>
                <a:path w="3030854" h="295910">
                  <a:moveTo>
                    <a:pt x="0" y="0"/>
                  </a:moveTo>
                  <a:lnTo>
                    <a:pt x="93447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608105" y="4813471"/>
              <a:ext cx="3030855" cy="887094"/>
            </a:xfrm>
            <a:custGeom>
              <a:avLst/>
              <a:gdLst/>
              <a:ahLst/>
              <a:cxnLst/>
              <a:rect l="l" t="t" r="r" b="b"/>
              <a:pathLst>
                <a:path w="3030854" h="887095">
                  <a:moveTo>
                    <a:pt x="0" y="886643"/>
                  </a:moveTo>
                  <a:lnTo>
                    <a:pt x="3030681" y="886643"/>
                  </a:lnTo>
                </a:path>
                <a:path w="3030854" h="887095">
                  <a:moveTo>
                    <a:pt x="0" y="591095"/>
                  </a:moveTo>
                  <a:lnTo>
                    <a:pt x="3030681" y="591095"/>
                  </a:lnTo>
                </a:path>
                <a:path w="3030854" h="887095">
                  <a:moveTo>
                    <a:pt x="0" y="295547"/>
                  </a:moveTo>
                  <a:lnTo>
                    <a:pt x="3030681" y="295547"/>
                  </a:lnTo>
                </a:path>
                <a:path w="3030854" h="887095">
                  <a:moveTo>
                    <a:pt x="0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08105" y="450313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36"/>
                  </a:moveTo>
                  <a:lnTo>
                    <a:pt x="757677" y="1896626"/>
                  </a:lnTo>
                </a:path>
                <a:path w="3030854" h="1950720">
                  <a:moveTo>
                    <a:pt x="1262786" y="1950636"/>
                  </a:moveTo>
                  <a:lnTo>
                    <a:pt x="1262786" y="1896626"/>
                  </a:lnTo>
                </a:path>
                <a:path w="3030854" h="1950720">
                  <a:moveTo>
                    <a:pt x="2273003" y="1950636"/>
                  </a:moveTo>
                  <a:lnTo>
                    <a:pt x="2273003" y="1896626"/>
                  </a:lnTo>
                </a:path>
                <a:path w="3030854" h="1950720">
                  <a:moveTo>
                    <a:pt x="757677" y="0"/>
                  </a:moveTo>
                  <a:lnTo>
                    <a:pt x="757677" y="54009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4009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4009"/>
                  </a:lnTo>
                </a:path>
                <a:path w="3030854" h="1950720">
                  <a:moveTo>
                    <a:pt x="0" y="1788074"/>
                  </a:moveTo>
                  <a:lnTo>
                    <a:pt x="54000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54000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54000" y="1196979"/>
                  </a:lnTo>
                </a:path>
                <a:path w="3030854" h="1950720">
                  <a:moveTo>
                    <a:pt x="0" y="901431"/>
                  </a:moveTo>
                  <a:lnTo>
                    <a:pt x="54000" y="901431"/>
                  </a:lnTo>
                </a:path>
                <a:path w="3030854" h="1950720">
                  <a:moveTo>
                    <a:pt x="0" y="605883"/>
                  </a:moveTo>
                  <a:lnTo>
                    <a:pt x="54000" y="605883"/>
                  </a:lnTo>
                </a:path>
                <a:path w="3030854" h="1950720">
                  <a:moveTo>
                    <a:pt x="0" y="310335"/>
                  </a:moveTo>
                  <a:lnTo>
                    <a:pt x="54000" y="310335"/>
                  </a:lnTo>
                </a:path>
                <a:path w="3030854" h="1950720">
                  <a:moveTo>
                    <a:pt x="3030681" y="1788074"/>
                  </a:moveTo>
                  <a:lnTo>
                    <a:pt x="2976681" y="1788074"/>
                  </a:lnTo>
                </a:path>
                <a:path w="3030854" h="1950720">
                  <a:moveTo>
                    <a:pt x="3030681" y="1492527"/>
                  </a:moveTo>
                  <a:lnTo>
                    <a:pt x="2976681" y="1492527"/>
                  </a:lnTo>
                </a:path>
                <a:path w="3030854" h="1950720">
                  <a:moveTo>
                    <a:pt x="3030681" y="1196979"/>
                  </a:moveTo>
                  <a:lnTo>
                    <a:pt x="2976681" y="1196979"/>
                  </a:lnTo>
                </a:path>
                <a:path w="3030854" h="1950720">
                  <a:moveTo>
                    <a:pt x="3030681" y="901431"/>
                  </a:moveTo>
                  <a:lnTo>
                    <a:pt x="2976681" y="901431"/>
                  </a:lnTo>
                </a:path>
                <a:path w="3030854" h="1950720">
                  <a:moveTo>
                    <a:pt x="3030681" y="605883"/>
                  </a:moveTo>
                  <a:lnTo>
                    <a:pt x="2976681" y="605883"/>
                  </a:lnTo>
                </a:path>
                <a:path w="3030854" h="1950720">
                  <a:moveTo>
                    <a:pt x="3030681" y="310335"/>
                  </a:moveTo>
                  <a:lnTo>
                    <a:pt x="2976681" y="310335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608105" y="450313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3321443" y="644078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836756" y="644078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325776" y="6192753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325776" y="5897212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325776" y="4715032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2742044" y="4798285"/>
            <a:ext cx="2167255" cy="1513840"/>
            <a:chOff x="2742044" y="4798285"/>
            <a:chExt cx="2167255" cy="1513840"/>
          </a:xfrm>
        </p:grpSpPr>
        <p:sp>
          <p:nvSpPr>
            <p:cNvPr id="41" name="object 41" descr=""/>
            <p:cNvSpPr/>
            <p:nvPr/>
          </p:nvSpPr>
          <p:spPr>
            <a:xfrm>
              <a:off x="3365783" y="4894688"/>
              <a:ext cx="1515745" cy="698500"/>
            </a:xfrm>
            <a:custGeom>
              <a:avLst/>
              <a:gdLst/>
              <a:ahLst/>
              <a:cxnLst/>
              <a:rect l="l" t="t" r="r" b="b"/>
              <a:pathLst>
                <a:path w="1515745" h="698500">
                  <a:moveTo>
                    <a:pt x="0" y="0"/>
                  </a:moveTo>
                  <a:lnTo>
                    <a:pt x="505108" y="554447"/>
                  </a:lnTo>
                  <a:lnTo>
                    <a:pt x="1515325" y="698217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365783" y="4826121"/>
              <a:ext cx="1515745" cy="175895"/>
            </a:xfrm>
            <a:custGeom>
              <a:avLst/>
              <a:gdLst/>
              <a:ahLst/>
              <a:cxnLst/>
              <a:rect l="l" t="t" r="r" b="b"/>
              <a:pathLst>
                <a:path w="1515745" h="175895">
                  <a:moveTo>
                    <a:pt x="0" y="0"/>
                  </a:moveTo>
                  <a:lnTo>
                    <a:pt x="505108" y="42440"/>
                  </a:lnTo>
                  <a:lnTo>
                    <a:pt x="1515325" y="17588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65783" y="4826934"/>
              <a:ext cx="1515745" cy="132080"/>
            </a:xfrm>
            <a:custGeom>
              <a:avLst/>
              <a:gdLst/>
              <a:ahLst/>
              <a:cxnLst/>
              <a:rect l="l" t="t" r="r" b="b"/>
              <a:pathLst>
                <a:path w="1515745" h="132079">
                  <a:moveTo>
                    <a:pt x="0" y="0"/>
                  </a:moveTo>
                  <a:lnTo>
                    <a:pt x="505108" y="38775"/>
                  </a:lnTo>
                  <a:lnTo>
                    <a:pt x="1515325" y="131903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340478" y="4869383"/>
              <a:ext cx="1566545" cy="749300"/>
            </a:xfrm>
            <a:custGeom>
              <a:avLst/>
              <a:gdLst/>
              <a:ahLst/>
              <a:cxnLst/>
              <a:rect l="l" t="t" r="r" b="b"/>
              <a:pathLst>
                <a:path w="1566545" h="749300">
                  <a:moveTo>
                    <a:pt x="0" y="50610"/>
                  </a:moveTo>
                  <a:lnTo>
                    <a:pt x="50610" y="50610"/>
                  </a:lnTo>
                  <a:lnTo>
                    <a:pt x="50610" y="0"/>
                  </a:lnTo>
                  <a:lnTo>
                    <a:pt x="0" y="0"/>
                  </a:lnTo>
                  <a:lnTo>
                    <a:pt x="0" y="50610"/>
                  </a:lnTo>
                  <a:close/>
                </a:path>
                <a:path w="1566545" h="749300">
                  <a:moveTo>
                    <a:pt x="505108" y="605058"/>
                  </a:moveTo>
                  <a:lnTo>
                    <a:pt x="555719" y="605058"/>
                  </a:lnTo>
                  <a:lnTo>
                    <a:pt x="555719" y="554447"/>
                  </a:lnTo>
                  <a:lnTo>
                    <a:pt x="505108" y="554447"/>
                  </a:lnTo>
                  <a:lnTo>
                    <a:pt x="505108" y="605058"/>
                  </a:lnTo>
                  <a:close/>
                </a:path>
                <a:path w="1566545" h="749300">
                  <a:moveTo>
                    <a:pt x="1515325" y="748827"/>
                  </a:moveTo>
                  <a:lnTo>
                    <a:pt x="1565936" y="748827"/>
                  </a:lnTo>
                  <a:lnTo>
                    <a:pt x="1565936" y="698217"/>
                  </a:lnTo>
                  <a:lnTo>
                    <a:pt x="1515325" y="698217"/>
                  </a:lnTo>
                  <a:lnTo>
                    <a:pt x="1515325" y="748827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343868" y="4800816"/>
              <a:ext cx="1559560" cy="213995"/>
            </a:xfrm>
            <a:custGeom>
              <a:avLst/>
              <a:gdLst/>
              <a:ahLst/>
              <a:cxnLst/>
              <a:rect l="l" t="t" r="r" b="b"/>
              <a:pathLst>
                <a:path w="1559560" h="213995">
                  <a:moveTo>
                    <a:pt x="21915" y="0"/>
                  </a:moveTo>
                  <a:lnTo>
                    <a:pt x="43830" y="37958"/>
                  </a:lnTo>
                  <a:lnTo>
                    <a:pt x="0" y="37958"/>
                  </a:lnTo>
                  <a:lnTo>
                    <a:pt x="21915" y="0"/>
                  </a:lnTo>
                  <a:close/>
                </a:path>
                <a:path w="1559560" h="213995">
                  <a:moveTo>
                    <a:pt x="527023" y="42440"/>
                  </a:moveTo>
                  <a:lnTo>
                    <a:pt x="548939" y="80398"/>
                  </a:lnTo>
                  <a:lnTo>
                    <a:pt x="505108" y="80398"/>
                  </a:lnTo>
                  <a:lnTo>
                    <a:pt x="527023" y="42440"/>
                  </a:lnTo>
                  <a:close/>
                </a:path>
                <a:path w="1559560" h="213995">
                  <a:moveTo>
                    <a:pt x="1537241" y="175880"/>
                  </a:moveTo>
                  <a:lnTo>
                    <a:pt x="1559156" y="213838"/>
                  </a:lnTo>
                  <a:lnTo>
                    <a:pt x="1515325" y="213838"/>
                  </a:lnTo>
                  <a:lnTo>
                    <a:pt x="1537241" y="17588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346804" y="4801628"/>
              <a:ext cx="1553845" cy="182880"/>
            </a:xfrm>
            <a:custGeom>
              <a:avLst/>
              <a:gdLst/>
              <a:ahLst/>
              <a:cxnLst/>
              <a:rect l="l" t="t" r="r" b="b"/>
              <a:pathLst>
                <a:path w="1553845" h="182879">
                  <a:moveTo>
                    <a:pt x="18979" y="0"/>
                  </a:moveTo>
                  <a:lnTo>
                    <a:pt x="37958" y="25305"/>
                  </a:lnTo>
                  <a:lnTo>
                    <a:pt x="18979" y="50610"/>
                  </a:lnTo>
                  <a:lnTo>
                    <a:pt x="0" y="25305"/>
                  </a:lnTo>
                  <a:lnTo>
                    <a:pt x="18979" y="0"/>
                  </a:lnTo>
                  <a:close/>
                </a:path>
                <a:path w="1553845" h="182879">
                  <a:moveTo>
                    <a:pt x="524087" y="38776"/>
                  </a:moveTo>
                  <a:lnTo>
                    <a:pt x="543066" y="64081"/>
                  </a:lnTo>
                  <a:lnTo>
                    <a:pt x="524087" y="89386"/>
                  </a:lnTo>
                  <a:lnTo>
                    <a:pt x="505108" y="64081"/>
                  </a:lnTo>
                  <a:lnTo>
                    <a:pt x="524087" y="38776"/>
                  </a:lnTo>
                  <a:close/>
                </a:path>
                <a:path w="1553845" h="182879">
                  <a:moveTo>
                    <a:pt x="1534304" y="131903"/>
                  </a:moveTo>
                  <a:lnTo>
                    <a:pt x="1553283" y="157208"/>
                  </a:lnTo>
                  <a:lnTo>
                    <a:pt x="1534304" y="182514"/>
                  </a:lnTo>
                  <a:lnTo>
                    <a:pt x="1515325" y="157208"/>
                  </a:lnTo>
                  <a:lnTo>
                    <a:pt x="1534304" y="131903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742044" y="5924898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742044" y="6091776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742044" y="6258667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3409746" y="6417875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144001" y="5201466"/>
            <a:ext cx="152400" cy="554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60">
                <a:latin typeface="Georgia"/>
                <a:cs typeface="Georgia"/>
              </a:rPr>
              <a:t>Eficiˆencia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701552" y="5841451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5185968" y="705178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2648711" y="7451521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4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1954225" y="768507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2680550" y="768507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3431133" y="768507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1686153" y="6915091"/>
            <a:ext cx="3843020" cy="81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007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6:</a:t>
            </a:r>
            <a:r>
              <a:rPr dirty="0" sz="1000" spc="135">
                <a:latin typeface="Georgia"/>
                <a:cs typeface="Georgia"/>
              </a:rPr>
              <a:t> </a:t>
            </a:r>
            <a:r>
              <a:rPr dirty="0" sz="1000" spc="-60">
                <a:latin typeface="Georgia"/>
                <a:cs typeface="Georgia"/>
              </a:rPr>
              <a:t>Eficiˆencia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3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p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Isend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dirty="0" sz="1200" spc="-25" b="1">
                <a:latin typeface="Georgia"/>
                <a:cs typeface="Georgia"/>
              </a:rPr>
              <a:t>2.4</a:t>
            </a:r>
            <a:r>
              <a:rPr dirty="0" sz="1200" b="1">
                <a:latin typeface="Georgia"/>
                <a:cs typeface="Georgia"/>
              </a:rPr>
              <a:t>	</a:t>
            </a:r>
            <a:r>
              <a:rPr dirty="0" sz="1200" spc="-55" b="1">
                <a:latin typeface="Georgia"/>
                <a:cs typeface="Georgia"/>
              </a:rPr>
              <a:t>p-</a:t>
            </a:r>
            <a:r>
              <a:rPr dirty="0" sz="1200" spc="-30" b="1">
                <a:latin typeface="Georgia"/>
                <a:cs typeface="Georgia"/>
              </a:rPr>
              <a:t>Isend</a:t>
            </a:r>
            <a:r>
              <a:rPr dirty="0" sz="1200" spc="55" b="1">
                <a:latin typeface="Georgia"/>
                <a:cs typeface="Georgia"/>
              </a:rPr>
              <a:t> </a:t>
            </a:r>
            <a:r>
              <a:rPr dirty="0" sz="1200" spc="-10" b="1">
                <a:latin typeface="Georgia"/>
                <a:cs typeface="Georgia"/>
              </a:rPr>
              <a:t>Irecv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0">
                <a:latin typeface="Georgia"/>
                <a:cs typeface="Georgia"/>
              </a:rPr>
              <a:t> </a:t>
            </a:r>
            <a:r>
              <a:rPr dirty="0" sz="1000" spc="-25">
                <a:latin typeface="Georgia"/>
                <a:cs typeface="Georgia"/>
              </a:rPr>
              <a:t>Isend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Irecv,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o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Wait.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9" name="object 5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3" y="1584984"/>
            <a:ext cx="4365221" cy="143172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346453" y="4036420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392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46453" y="3424096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049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51562" y="342409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71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586236" y="3421556"/>
            <a:ext cx="3035935" cy="1955800"/>
            <a:chOff x="2586236" y="3421556"/>
            <a:chExt cx="3035935" cy="1955800"/>
          </a:xfrm>
        </p:grpSpPr>
        <p:sp>
          <p:nvSpPr>
            <p:cNvPr id="7" name="object 7" descr=""/>
            <p:cNvSpPr/>
            <p:nvPr/>
          </p:nvSpPr>
          <p:spPr>
            <a:xfrm>
              <a:off x="2588776" y="34240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716"/>
                  </a:moveTo>
                  <a:lnTo>
                    <a:pt x="2273003" y="0"/>
                  </a:lnTo>
                </a:path>
                <a:path w="3030854" h="1950720">
                  <a:moveTo>
                    <a:pt x="0" y="1788148"/>
                  </a:moveTo>
                  <a:lnTo>
                    <a:pt x="3030681" y="1788148"/>
                  </a:lnTo>
                </a:path>
                <a:path w="3030854" h="1950720">
                  <a:moveTo>
                    <a:pt x="0" y="1562436"/>
                  </a:moveTo>
                  <a:lnTo>
                    <a:pt x="3030681" y="1562436"/>
                  </a:lnTo>
                </a:path>
                <a:path w="3030854" h="1950720">
                  <a:moveTo>
                    <a:pt x="0" y="1336724"/>
                  </a:moveTo>
                  <a:lnTo>
                    <a:pt x="3030681" y="1336724"/>
                  </a:lnTo>
                </a:path>
                <a:path w="3030854" h="1950720">
                  <a:moveTo>
                    <a:pt x="0" y="1111011"/>
                  </a:moveTo>
                  <a:lnTo>
                    <a:pt x="3030681" y="1111011"/>
                  </a:lnTo>
                </a:path>
                <a:path w="3030854" h="1950720">
                  <a:moveTo>
                    <a:pt x="0" y="885299"/>
                  </a:moveTo>
                  <a:lnTo>
                    <a:pt x="3030681" y="885299"/>
                  </a:lnTo>
                </a:path>
                <a:path w="3030854" h="1950720">
                  <a:moveTo>
                    <a:pt x="0" y="659586"/>
                  </a:moveTo>
                  <a:lnTo>
                    <a:pt x="3030681" y="659586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88776" y="3632258"/>
              <a:ext cx="3030855" cy="226060"/>
            </a:xfrm>
            <a:custGeom>
              <a:avLst/>
              <a:gdLst/>
              <a:ahLst/>
              <a:cxnLst/>
              <a:rect l="l" t="t" r="r" b="b"/>
              <a:pathLst>
                <a:path w="3030854" h="226060">
                  <a:moveTo>
                    <a:pt x="0" y="225712"/>
                  </a:moveTo>
                  <a:lnTo>
                    <a:pt x="93447" y="225712"/>
                  </a:lnTo>
                </a:path>
                <a:path w="3030854" h="226060">
                  <a:moveTo>
                    <a:pt x="837444" y="225712"/>
                  </a:moveTo>
                  <a:lnTo>
                    <a:pt x="3030681" y="225712"/>
                  </a:lnTo>
                </a:path>
                <a:path w="3030854" h="226060">
                  <a:moveTo>
                    <a:pt x="0" y="0"/>
                  </a:moveTo>
                  <a:lnTo>
                    <a:pt x="93447" y="0"/>
                  </a:lnTo>
                </a:path>
                <a:path w="3030854" h="226060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8776" y="34240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716"/>
                  </a:moveTo>
                  <a:lnTo>
                    <a:pt x="757677" y="1896717"/>
                  </a:lnTo>
                </a:path>
                <a:path w="3030854" h="1950720">
                  <a:moveTo>
                    <a:pt x="1262786" y="1950716"/>
                  </a:moveTo>
                  <a:lnTo>
                    <a:pt x="1262786" y="1896717"/>
                  </a:lnTo>
                </a:path>
                <a:path w="3030854" h="1950720">
                  <a:moveTo>
                    <a:pt x="2273003" y="1950716"/>
                  </a:moveTo>
                  <a:lnTo>
                    <a:pt x="2273003" y="1896717"/>
                  </a:lnTo>
                </a:path>
                <a:path w="3030854" h="1950720">
                  <a:moveTo>
                    <a:pt x="757677" y="0"/>
                  </a:moveTo>
                  <a:lnTo>
                    <a:pt x="757677" y="53999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3999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3999"/>
                  </a:lnTo>
                </a:path>
                <a:path w="3030854" h="1950720">
                  <a:moveTo>
                    <a:pt x="0" y="1788148"/>
                  </a:moveTo>
                  <a:lnTo>
                    <a:pt x="54000" y="1788148"/>
                  </a:lnTo>
                </a:path>
                <a:path w="3030854" h="1950720">
                  <a:moveTo>
                    <a:pt x="0" y="1562436"/>
                  </a:moveTo>
                  <a:lnTo>
                    <a:pt x="54000" y="1562436"/>
                  </a:lnTo>
                </a:path>
                <a:path w="3030854" h="1950720">
                  <a:moveTo>
                    <a:pt x="0" y="1336724"/>
                  </a:moveTo>
                  <a:lnTo>
                    <a:pt x="54000" y="1336724"/>
                  </a:lnTo>
                </a:path>
                <a:path w="3030854" h="1950720">
                  <a:moveTo>
                    <a:pt x="0" y="1111011"/>
                  </a:moveTo>
                  <a:lnTo>
                    <a:pt x="54000" y="1111011"/>
                  </a:lnTo>
                </a:path>
                <a:path w="3030854" h="1950720">
                  <a:moveTo>
                    <a:pt x="0" y="885299"/>
                  </a:moveTo>
                  <a:lnTo>
                    <a:pt x="54000" y="885299"/>
                  </a:lnTo>
                </a:path>
                <a:path w="3030854" h="1950720">
                  <a:moveTo>
                    <a:pt x="0" y="659586"/>
                  </a:moveTo>
                  <a:lnTo>
                    <a:pt x="54000" y="659586"/>
                  </a:lnTo>
                </a:path>
                <a:path w="3030854" h="1950720">
                  <a:moveTo>
                    <a:pt x="0" y="433874"/>
                  </a:moveTo>
                  <a:lnTo>
                    <a:pt x="54000" y="433874"/>
                  </a:lnTo>
                </a:path>
                <a:path w="3030854" h="1950720">
                  <a:moveTo>
                    <a:pt x="0" y="208161"/>
                  </a:moveTo>
                  <a:lnTo>
                    <a:pt x="54000" y="208161"/>
                  </a:lnTo>
                </a:path>
                <a:path w="3030854" h="1950720">
                  <a:moveTo>
                    <a:pt x="3030681" y="1788148"/>
                  </a:moveTo>
                  <a:lnTo>
                    <a:pt x="2976681" y="1788148"/>
                  </a:lnTo>
                </a:path>
                <a:path w="3030854" h="1950720">
                  <a:moveTo>
                    <a:pt x="3030681" y="1562436"/>
                  </a:moveTo>
                  <a:lnTo>
                    <a:pt x="2976681" y="1562436"/>
                  </a:lnTo>
                </a:path>
                <a:path w="3030854" h="1950720">
                  <a:moveTo>
                    <a:pt x="3030681" y="1336724"/>
                  </a:moveTo>
                  <a:lnTo>
                    <a:pt x="2976681" y="1336724"/>
                  </a:lnTo>
                </a:path>
                <a:path w="3030854" h="1950720">
                  <a:moveTo>
                    <a:pt x="3030681" y="1111011"/>
                  </a:moveTo>
                  <a:lnTo>
                    <a:pt x="2976681" y="1111011"/>
                  </a:lnTo>
                </a:path>
                <a:path w="3030854" h="1950720">
                  <a:moveTo>
                    <a:pt x="3030681" y="885299"/>
                  </a:moveTo>
                  <a:lnTo>
                    <a:pt x="2976681" y="885299"/>
                  </a:lnTo>
                </a:path>
                <a:path w="3030854" h="1950720">
                  <a:moveTo>
                    <a:pt x="3030681" y="659586"/>
                  </a:moveTo>
                  <a:lnTo>
                    <a:pt x="2976681" y="659586"/>
                  </a:lnTo>
                </a:path>
                <a:path w="3030854" h="1950720">
                  <a:moveTo>
                    <a:pt x="3030681" y="433874"/>
                  </a:moveTo>
                  <a:lnTo>
                    <a:pt x="2976681" y="433874"/>
                  </a:lnTo>
                </a:path>
                <a:path w="3030854" h="1950720">
                  <a:moveTo>
                    <a:pt x="3030681" y="208161"/>
                  </a:moveTo>
                  <a:lnTo>
                    <a:pt x="2976681" y="208161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88776" y="34240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71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716"/>
                  </a:lnTo>
                  <a:lnTo>
                    <a:pt x="0" y="195071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302114" y="5361830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17427" y="5361830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69705" y="3459931"/>
            <a:ext cx="187325" cy="1831339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30">
                <a:latin typeface="Georgia"/>
                <a:cs typeface="Georgia"/>
              </a:rPr>
              <a:t>7</a:t>
            </a:r>
            <a:r>
              <a:rPr dirty="0" sz="1000" spc="-30" i="1">
                <a:latin typeface="Arial"/>
                <a:cs typeface="Arial"/>
              </a:rPr>
              <a:t>.</a:t>
            </a:r>
            <a:r>
              <a:rPr dirty="0" sz="1000" spc="-3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35">
                <a:latin typeface="Georgia"/>
                <a:cs typeface="Georgia"/>
              </a:rPr>
              <a:t>5</a:t>
            </a:r>
            <a:r>
              <a:rPr dirty="0" sz="1000" spc="-35" i="1">
                <a:latin typeface="Arial"/>
                <a:cs typeface="Arial"/>
              </a:rPr>
              <a:t>.</a:t>
            </a:r>
            <a:r>
              <a:rPr dirty="0" sz="1000" spc="-3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45">
                <a:latin typeface="Georgia"/>
                <a:cs typeface="Georgia"/>
              </a:rPr>
              <a:t>3</a:t>
            </a:r>
            <a:r>
              <a:rPr dirty="0" sz="1000" spc="-45" i="1">
                <a:latin typeface="Arial"/>
                <a:cs typeface="Arial"/>
              </a:rPr>
              <a:t>.</a:t>
            </a:r>
            <a:r>
              <a:rPr dirty="0" sz="1000" spc="-4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679692" y="3482615"/>
            <a:ext cx="2210435" cy="1333500"/>
            <a:chOff x="2679692" y="3482615"/>
            <a:chExt cx="2210435" cy="1333500"/>
          </a:xfrm>
        </p:grpSpPr>
        <p:sp>
          <p:nvSpPr>
            <p:cNvPr id="15" name="object 15" descr=""/>
            <p:cNvSpPr/>
            <p:nvPr/>
          </p:nvSpPr>
          <p:spPr>
            <a:xfrm>
              <a:off x="3346454" y="4393405"/>
              <a:ext cx="1515745" cy="394970"/>
            </a:xfrm>
            <a:custGeom>
              <a:avLst/>
              <a:gdLst/>
              <a:ahLst/>
              <a:cxnLst/>
              <a:rect l="l" t="t" r="r" b="b"/>
              <a:pathLst>
                <a:path w="1515745" h="394970">
                  <a:moveTo>
                    <a:pt x="0" y="384162"/>
                  </a:moveTo>
                  <a:lnTo>
                    <a:pt x="505108" y="394635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46454" y="3894084"/>
              <a:ext cx="1515745" cy="871219"/>
            </a:xfrm>
            <a:custGeom>
              <a:avLst/>
              <a:gdLst/>
              <a:ahLst/>
              <a:cxnLst/>
              <a:rect l="l" t="t" r="r" b="b"/>
              <a:pathLst>
                <a:path w="1515745" h="871220">
                  <a:moveTo>
                    <a:pt x="0" y="871040"/>
                  </a:moveTo>
                  <a:lnTo>
                    <a:pt x="505108" y="486514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46454" y="3586664"/>
              <a:ext cx="1515745" cy="1177925"/>
            </a:xfrm>
            <a:custGeom>
              <a:avLst/>
              <a:gdLst/>
              <a:ahLst/>
              <a:cxnLst/>
              <a:rect l="l" t="t" r="r" b="b"/>
              <a:pathLst>
                <a:path w="1515745" h="1177925">
                  <a:moveTo>
                    <a:pt x="0" y="1177925"/>
                  </a:moveTo>
                  <a:lnTo>
                    <a:pt x="505108" y="754714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21148" y="4368100"/>
              <a:ext cx="1566545" cy="445770"/>
            </a:xfrm>
            <a:custGeom>
              <a:avLst/>
              <a:gdLst/>
              <a:ahLst/>
              <a:cxnLst/>
              <a:rect l="l" t="t" r="r" b="b"/>
              <a:pathLst>
                <a:path w="1566545" h="445770">
                  <a:moveTo>
                    <a:pt x="0" y="434773"/>
                  </a:moveTo>
                  <a:lnTo>
                    <a:pt x="50610" y="434773"/>
                  </a:lnTo>
                  <a:lnTo>
                    <a:pt x="50610" y="384162"/>
                  </a:lnTo>
                  <a:lnTo>
                    <a:pt x="0" y="384162"/>
                  </a:lnTo>
                  <a:lnTo>
                    <a:pt x="0" y="434773"/>
                  </a:lnTo>
                  <a:close/>
                </a:path>
                <a:path w="1566545" h="445770">
                  <a:moveTo>
                    <a:pt x="505108" y="445246"/>
                  </a:moveTo>
                  <a:lnTo>
                    <a:pt x="555719" y="445246"/>
                  </a:lnTo>
                  <a:lnTo>
                    <a:pt x="555719" y="394635"/>
                  </a:lnTo>
                  <a:lnTo>
                    <a:pt x="505108" y="394635"/>
                  </a:lnTo>
                  <a:lnTo>
                    <a:pt x="505108" y="445246"/>
                  </a:lnTo>
                  <a:close/>
                </a:path>
                <a:path w="1566545" h="445770">
                  <a:moveTo>
                    <a:pt x="1515325" y="50610"/>
                  </a:moveTo>
                  <a:lnTo>
                    <a:pt x="1565936" y="50610"/>
                  </a:lnTo>
                  <a:lnTo>
                    <a:pt x="1565936" y="0"/>
                  </a:lnTo>
                  <a:lnTo>
                    <a:pt x="1515325" y="0"/>
                  </a:lnTo>
                  <a:lnTo>
                    <a:pt x="1515325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4538" y="3868779"/>
              <a:ext cx="1559560" cy="909319"/>
            </a:xfrm>
            <a:custGeom>
              <a:avLst/>
              <a:gdLst/>
              <a:ahLst/>
              <a:cxnLst/>
              <a:rect l="l" t="t" r="r" b="b"/>
              <a:pathLst>
                <a:path w="1559560" h="909320">
                  <a:moveTo>
                    <a:pt x="21915" y="871040"/>
                  </a:moveTo>
                  <a:lnTo>
                    <a:pt x="43830" y="908998"/>
                  </a:lnTo>
                  <a:lnTo>
                    <a:pt x="0" y="908998"/>
                  </a:lnTo>
                  <a:lnTo>
                    <a:pt x="21915" y="871040"/>
                  </a:lnTo>
                  <a:close/>
                </a:path>
                <a:path w="1559560" h="909320">
                  <a:moveTo>
                    <a:pt x="527023" y="486514"/>
                  </a:moveTo>
                  <a:lnTo>
                    <a:pt x="548939" y="524472"/>
                  </a:lnTo>
                  <a:lnTo>
                    <a:pt x="505108" y="524472"/>
                  </a:lnTo>
                  <a:lnTo>
                    <a:pt x="527023" y="486514"/>
                  </a:lnTo>
                  <a:close/>
                </a:path>
                <a:path w="1559560" h="909320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27474" y="3561359"/>
              <a:ext cx="1553845" cy="1228725"/>
            </a:xfrm>
            <a:custGeom>
              <a:avLst/>
              <a:gdLst/>
              <a:ahLst/>
              <a:cxnLst/>
              <a:rect l="l" t="t" r="r" b="b"/>
              <a:pathLst>
                <a:path w="1553845" h="1228725">
                  <a:moveTo>
                    <a:pt x="18979" y="1177925"/>
                  </a:moveTo>
                  <a:lnTo>
                    <a:pt x="37958" y="1203230"/>
                  </a:lnTo>
                  <a:lnTo>
                    <a:pt x="18979" y="1228536"/>
                  </a:lnTo>
                  <a:lnTo>
                    <a:pt x="0" y="1203230"/>
                  </a:lnTo>
                  <a:lnTo>
                    <a:pt x="18979" y="1177925"/>
                  </a:lnTo>
                  <a:close/>
                </a:path>
                <a:path w="1553845" h="1228725">
                  <a:moveTo>
                    <a:pt x="524087" y="754714"/>
                  </a:moveTo>
                  <a:lnTo>
                    <a:pt x="543066" y="780020"/>
                  </a:lnTo>
                  <a:lnTo>
                    <a:pt x="524087" y="805325"/>
                  </a:lnTo>
                  <a:lnTo>
                    <a:pt x="505108" y="780020"/>
                  </a:lnTo>
                  <a:lnTo>
                    <a:pt x="524087" y="754714"/>
                  </a:lnTo>
                  <a:close/>
                </a:path>
                <a:path w="1553845" h="1228725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82223" y="3485146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682223" y="3485146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0" y="551274"/>
                  </a:moveTo>
                  <a:lnTo>
                    <a:pt x="743997" y="551274"/>
                  </a:lnTo>
                  <a:lnTo>
                    <a:pt x="743997" y="0"/>
                  </a:lnTo>
                  <a:lnTo>
                    <a:pt x="0" y="0"/>
                  </a:lnTo>
                  <a:lnTo>
                    <a:pt x="0" y="55127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22714" y="356861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22714" y="3735494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722714" y="3902385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390417" y="5338934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63344" y="4152953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928454" y="3476260"/>
            <a:ext cx="466725" cy="526415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331485" y="5972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2106218" y="5836125"/>
            <a:ext cx="35509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7: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 spc="-45">
                <a:latin typeface="Georgia"/>
                <a:cs typeface="Georgia"/>
              </a:rPr>
              <a:t>p-</a:t>
            </a:r>
            <a:r>
              <a:rPr dirty="0" sz="1000" spc="-20">
                <a:latin typeface="Georgia"/>
                <a:cs typeface="Georgia"/>
              </a:rPr>
              <a:t>Isend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Irecv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65783" y="3477085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047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65783" y="1587496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80">
                <a:moveTo>
                  <a:pt x="0" y="0"/>
                </a:moveTo>
                <a:lnTo>
                  <a:pt x="0" y="1338314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70892" y="158749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3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81109" y="1587496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36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608105" y="3375571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 h="0">
                <a:moveTo>
                  <a:pt x="0" y="0"/>
                </a:moveTo>
                <a:lnTo>
                  <a:pt x="93447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445550" y="3375571"/>
            <a:ext cx="2193290" cy="0"/>
          </a:xfrm>
          <a:custGeom>
            <a:avLst/>
            <a:gdLst/>
            <a:ahLst/>
            <a:cxnLst/>
            <a:rect l="l" t="t" r="r" b="b"/>
            <a:pathLst>
              <a:path w="2193290" h="0">
                <a:moveTo>
                  <a:pt x="0" y="0"/>
                </a:moveTo>
                <a:lnTo>
                  <a:pt x="2193236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608105" y="3080023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 h="0">
                <a:moveTo>
                  <a:pt x="0" y="0"/>
                </a:moveTo>
                <a:lnTo>
                  <a:pt x="93447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445550" y="3080023"/>
            <a:ext cx="2193290" cy="0"/>
          </a:xfrm>
          <a:custGeom>
            <a:avLst/>
            <a:gdLst/>
            <a:ahLst/>
            <a:cxnLst/>
            <a:rect l="l" t="t" r="r" b="b"/>
            <a:pathLst>
              <a:path w="2193290" h="0">
                <a:moveTo>
                  <a:pt x="0" y="0"/>
                </a:moveTo>
                <a:lnTo>
                  <a:pt x="2193236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608105" y="2784475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608105" y="2488927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608105" y="2193379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608105" y="1897831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 h="0">
                <a:moveTo>
                  <a:pt x="0" y="0"/>
                </a:moveTo>
                <a:lnTo>
                  <a:pt x="3030681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3365783" y="3484122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0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3870892" y="3484122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0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881109" y="3484122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0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365783" y="158749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00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870892" y="158749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00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881109" y="158749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00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608105" y="337557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608105" y="3080023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2608105" y="2784475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608105" y="248892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2608105" y="219337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2608105" y="189783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0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5584787" y="337557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5584787" y="3080023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5584787" y="2784475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584787" y="2488927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584787" y="219337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539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2605565" y="1584956"/>
            <a:ext cx="3035935" cy="1955800"/>
            <a:chOff x="2605565" y="1584956"/>
            <a:chExt cx="3035935" cy="1955800"/>
          </a:xfrm>
        </p:grpSpPr>
        <p:sp>
          <p:nvSpPr>
            <p:cNvPr id="32" name="object 32" descr=""/>
            <p:cNvSpPr/>
            <p:nvPr/>
          </p:nvSpPr>
          <p:spPr>
            <a:xfrm>
              <a:off x="5584787" y="1897831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5399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08105" y="1587496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321443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836756" y="352514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325776" y="3277113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325776" y="2981571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325776" y="1799391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2742044" y="1882349"/>
            <a:ext cx="2167255" cy="1513840"/>
            <a:chOff x="2742044" y="1882349"/>
            <a:chExt cx="2167255" cy="1513840"/>
          </a:xfrm>
        </p:grpSpPr>
        <p:sp>
          <p:nvSpPr>
            <p:cNvPr id="40" name="object 40" descr=""/>
            <p:cNvSpPr/>
            <p:nvPr/>
          </p:nvSpPr>
          <p:spPr>
            <a:xfrm>
              <a:off x="3365783" y="1952670"/>
              <a:ext cx="1515745" cy="753110"/>
            </a:xfrm>
            <a:custGeom>
              <a:avLst/>
              <a:gdLst/>
              <a:ahLst/>
              <a:cxnLst/>
              <a:rect l="l" t="t" r="r" b="b"/>
              <a:pathLst>
                <a:path w="1515745" h="753110">
                  <a:moveTo>
                    <a:pt x="0" y="0"/>
                  </a:moveTo>
                  <a:lnTo>
                    <a:pt x="505108" y="728585"/>
                  </a:lnTo>
                  <a:lnTo>
                    <a:pt x="1515325" y="752805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365783" y="1911929"/>
              <a:ext cx="1515745" cy="385445"/>
            </a:xfrm>
            <a:custGeom>
              <a:avLst/>
              <a:gdLst/>
              <a:ahLst/>
              <a:cxnLst/>
              <a:rect l="l" t="t" r="r" b="b"/>
              <a:pathLst>
                <a:path w="1515745" h="385444">
                  <a:moveTo>
                    <a:pt x="0" y="0"/>
                  </a:moveTo>
                  <a:lnTo>
                    <a:pt x="505108" y="102451"/>
                  </a:lnTo>
                  <a:lnTo>
                    <a:pt x="1515325" y="384892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365783" y="1910185"/>
              <a:ext cx="1515745" cy="135255"/>
            </a:xfrm>
            <a:custGeom>
              <a:avLst/>
              <a:gdLst/>
              <a:ahLst/>
              <a:cxnLst/>
              <a:rect l="l" t="t" r="r" b="b"/>
              <a:pathLst>
                <a:path w="1515745" h="135255">
                  <a:moveTo>
                    <a:pt x="0" y="0"/>
                  </a:moveTo>
                  <a:lnTo>
                    <a:pt x="505108" y="40002"/>
                  </a:lnTo>
                  <a:lnTo>
                    <a:pt x="1515325" y="135065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40478" y="1927364"/>
              <a:ext cx="1566545" cy="803910"/>
            </a:xfrm>
            <a:custGeom>
              <a:avLst/>
              <a:gdLst/>
              <a:ahLst/>
              <a:cxnLst/>
              <a:rect l="l" t="t" r="r" b="b"/>
              <a:pathLst>
                <a:path w="1566545" h="803910">
                  <a:moveTo>
                    <a:pt x="0" y="50610"/>
                  </a:moveTo>
                  <a:lnTo>
                    <a:pt x="50610" y="50610"/>
                  </a:lnTo>
                  <a:lnTo>
                    <a:pt x="50610" y="0"/>
                  </a:lnTo>
                  <a:lnTo>
                    <a:pt x="0" y="0"/>
                  </a:lnTo>
                  <a:lnTo>
                    <a:pt x="0" y="50610"/>
                  </a:lnTo>
                  <a:close/>
                </a:path>
                <a:path w="1566545" h="803910">
                  <a:moveTo>
                    <a:pt x="505108" y="779195"/>
                  </a:moveTo>
                  <a:lnTo>
                    <a:pt x="555719" y="779195"/>
                  </a:lnTo>
                  <a:lnTo>
                    <a:pt x="555719" y="728585"/>
                  </a:lnTo>
                  <a:lnTo>
                    <a:pt x="505108" y="728585"/>
                  </a:lnTo>
                  <a:lnTo>
                    <a:pt x="505108" y="779195"/>
                  </a:lnTo>
                  <a:close/>
                </a:path>
                <a:path w="1566545" h="803910">
                  <a:moveTo>
                    <a:pt x="1515325" y="803416"/>
                  </a:moveTo>
                  <a:lnTo>
                    <a:pt x="1565936" y="803416"/>
                  </a:lnTo>
                  <a:lnTo>
                    <a:pt x="1565936" y="752805"/>
                  </a:lnTo>
                  <a:lnTo>
                    <a:pt x="1515325" y="752805"/>
                  </a:lnTo>
                  <a:lnTo>
                    <a:pt x="1515325" y="803416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343868" y="1886623"/>
              <a:ext cx="1559560" cy="422909"/>
            </a:xfrm>
            <a:custGeom>
              <a:avLst/>
              <a:gdLst/>
              <a:ahLst/>
              <a:cxnLst/>
              <a:rect l="l" t="t" r="r" b="b"/>
              <a:pathLst>
                <a:path w="1559560" h="422910">
                  <a:moveTo>
                    <a:pt x="21915" y="0"/>
                  </a:moveTo>
                  <a:lnTo>
                    <a:pt x="43830" y="37958"/>
                  </a:lnTo>
                  <a:lnTo>
                    <a:pt x="0" y="37958"/>
                  </a:lnTo>
                  <a:lnTo>
                    <a:pt x="21915" y="0"/>
                  </a:lnTo>
                  <a:close/>
                </a:path>
                <a:path w="1559560" h="422910">
                  <a:moveTo>
                    <a:pt x="527023" y="102451"/>
                  </a:moveTo>
                  <a:lnTo>
                    <a:pt x="548939" y="140409"/>
                  </a:lnTo>
                  <a:lnTo>
                    <a:pt x="505108" y="140409"/>
                  </a:lnTo>
                  <a:lnTo>
                    <a:pt x="527023" y="102451"/>
                  </a:lnTo>
                  <a:close/>
                </a:path>
                <a:path w="1559560" h="422910">
                  <a:moveTo>
                    <a:pt x="1537241" y="384892"/>
                  </a:moveTo>
                  <a:lnTo>
                    <a:pt x="1559156" y="422850"/>
                  </a:lnTo>
                  <a:lnTo>
                    <a:pt x="1515325" y="422850"/>
                  </a:lnTo>
                  <a:lnTo>
                    <a:pt x="1537241" y="384892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346804" y="1884880"/>
              <a:ext cx="1553845" cy="186055"/>
            </a:xfrm>
            <a:custGeom>
              <a:avLst/>
              <a:gdLst/>
              <a:ahLst/>
              <a:cxnLst/>
              <a:rect l="l" t="t" r="r" b="b"/>
              <a:pathLst>
                <a:path w="1553845" h="186055">
                  <a:moveTo>
                    <a:pt x="18979" y="0"/>
                  </a:moveTo>
                  <a:lnTo>
                    <a:pt x="37958" y="25305"/>
                  </a:lnTo>
                  <a:lnTo>
                    <a:pt x="18979" y="50610"/>
                  </a:lnTo>
                  <a:lnTo>
                    <a:pt x="0" y="25305"/>
                  </a:lnTo>
                  <a:lnTo>
                    <a:pt x="18979" y="0"/>
                  </a:lnTo>
                  <a:close/>
                </a:path>
                <a:path w="1553845" h="186055">
                  <a:moveTo>
                    <a:pt x="524087" y="40002"/>
                  </a:moveTo>
                  <a:lnTo>
                    <a:pt x="543066" y="65307"/>
                  </a:lnTo>
                  <a:lnTo>
                    <a:pt x="524087" y="90612"/>
                  </a:lnTo>
                  <a:lnTo>
                    <a:pt x="505108" y="65307"/>
                  </a:lnTo>
                  <a:lnTo>
                    <a:pt x="524087" y="40002"/>
                  </a:lnTo>
                  <a:close/>
                </a:path>
                <a:path w="1553845" h="186055">
                  <a:moveTo>
                    <a:pt x="1534304" y="135065"/>
                  </a:moveTo>
                  <a:lnTo>
                    <a:pt x="1553283" y="160370"/>
                  </a:lnTo>
                  <a:lnTo>
                    <a:pt x="1534304" y="185676"/>
                  </a:lnTo>
                  <a:lnTo>
                    <a:pt x="1515325" y="160370"/>
                  </a:lnTo>
                  <a:lnTo>
                    <a:pt x="1534304" y="135065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742044" y="3009257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742044" y="3176148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742044" y="334302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3409746" y="3502234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144001" y="2285825"/>
            <a:ext cx="152400" cy="554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60">
                <a:latin typeface="Georgia"/>
                <a:cs typeface="Georgia"/>
              </a:rPr>
              <a:t>Eficiˆencia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701552" y="2925810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5349582" y="4136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954225" y="4769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2705163" y="47694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1686153" y="3999464"/>
            <a:ext cx="3989070" cy="81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8: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60">
                <a:latin typeface="Georgia"/>
                <a:cs typeface="Georgia"/>
              </a:rPr>
              <a:t>Eficiˆencia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25">
                <a:latin typeface="Georgia"/>
                <a:cs typeface="Georgia"/>
              </a:rPr>
              <a:t>N</a:t>
            </a:r>
            <a:r>
              <a:rPr dirty="0" sz="1000" spc="-575">
                <a:latin typeface="Georgia"/>
                <a:cs typeface="Georgia"/>
              </a:rPr>
              <a:t>u</a:t>
            </a:r>
            <a:r>
              <a:rPr dirty="0" sz="1000">
                <a:latin typeface="Georgia"/>
                <a:cs typeface="Georgia"/>
              </a:rPr>
              <a:t>´</a:t>
            </a:r>
            <a:r>
              <a:rPr dirty="0" sz="1000" spc="-25">
                <a:latin typeface="Georgia"/>
                <a:cs typeface="Georgia"/>
              </a:rPr>
              <a:t>me</a:t>
            </a:r>
            <a:r>
              <a:rPr dirty="0" sz="1000" spc="-35">
                <a:latin typeface="Georgia"/>
                <a:cs typeface="Georgia"/>
              </a:rPr>
              <a:t>r</a:t>
            </a:r>
            <a:r>
              <a:rPr dirty="0" sz="1000" spc="-25">
                <a:latin typeface="Georgia"/>
                <a:cs typeface="Georgia"/>
              </a:rPr>
              <a:t>o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40">
                <a:latin typeface="Georgia"/>
                <a:cs typeface="Georgia"/>
              </a:rPr>
              <a:t> </a:t>
            </a:r>
            <a:r>
              <a:rPr dirty="0" sz="1000" spc="-35">
                <a:latin typeface="Georgia"/>
                <a:cs typeface="Georgia"/>
              </a:rPr>
              <a:t>p-</a:t>
            </a:r>
            <a:r>
              <a:rPr dirty="0" sz="1000" spc="-10">
                <a:latin typeface="Georgia"/>
                <a:cs typeface="Georgia"/>
              </a:rPr>
              <a:t>Send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Irecv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dirty="0" sz="1200" spc="-25" b="1">
                <a:latin typeface="Georgia"/>
                <a:cs typeface="Georgia"/>
              </a:rPr>
              <a:t>2.5</a:t>
            </a:r>
            <a:r>
              <a:rPr dirty="0" sz="1200" b="1">
                <a:latin typeface="Georgia"/>
                <a:cs typeface="Georgia"/>
              </a:rPr>
              <a:t>	</a:t>
            </a:r>
            <a:r>
              <a:rPr dirty="0" sz="1200" spc="-55" b="1">
                <a:latin typeface="Georgia"/>
                <a:cs typeface="Georgia"/>
              </a:rPr>
              <a:t>p-</a:t>
            </a:r>
            <a:r>
              <a:rPr dirty="0" sz="1200" spc="-10" b="1">
                <a:latin typeface="Georgia"/>
                <a:cs typeface="Georgia"/>
              </a:rPr>
              <a:t>Ssend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Ssend</a:t>
            </a:r>
            <a:r>
              <a:rPr dirty="0" sz="1000" spc="6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5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Recv.</a:t>
            </a:r>
            <a:endParaRPr sz="1000">
              <a:latin typeface="Georgia"/>
              <a:cs typeface="Georgia"/>
            </a:endParaRPr>
          </a:p>
        </p:txBody>
      </p:sp>
      <p:pic>
        <p:nvPicPr>
          <p:cNvPr id="56" name="object 5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3" y="4923788"/>
            <a:ext cx="4365342" cy="1749769"/>
          </a:xfrm>
          <a:prstGeom prst="rect">
            <a:avLst/>
          </a:prstGeom>
        </p:spPr>
      </p:pic>
      <p:sp>
        <p:nvSpPr>
          <p:cNvPr id="57" name="object 5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46453" y="2199816"/>
            <a:ext cx="0" cy="1338580"/>
          </a:xfrm>
          <a:custGeom>
            <a:avLst/>
            <a:gdLst/>
            <a:ahLst/>
            <a:cxnLst/>
            <a:rect l="l" t="t" r="r" b="b"/>
            <a:pathLst>
              <a:path w="0" h="1338579">
                <a:moveTo>
                  <a:pt x="0" y="0"/>
                </a:moveTo>
                <a:lnTo>
                  <a:pt x="0" y="1338287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346453" y="1587495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0"/>
                </a:moveTo>
                <a:lnTo>
                  <a:pt x="0" y="61046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51562" y="1587495"/>
            <a:ext cx="0" cy="1950720"/>
          </a:xfrm>
          <a:custGeom>
            <a:avLst/>
            <a:gdLst/>
            <a:ahLst/>
            <a:cxnLst/>
            <a:rect l="l" t="t" r="r" b="b"/>
            <a:pathLst>
              <a:path w="0" h="1950720">
                <a:moveTo>
                  <a:pt x="0" y="1950608"/>
                </a:moveTo>
                <a:lnTo>
                  <a:pt x="0" y="0"/>
                </a:lnTo>
              </a:path>
            </a:pathLst>
          </a:custGeom>
          <a:ln w="5060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586236" y="1584955"/>
            <a:ext cx="3035935" cy="1955800"/>
            <a:chOff x="2586236" y="1584955"/>
            <a:chExt cx="3035935" cy="1955800"/>
          </a:xfrm>
        </p:grpSpPr>
        <p:sp>
          <p:nvSpPr>
            <p:cNvPr id="6" name="object 6" descr=""/>
            <p:cNvSpPr/>
            <p:nvPr/>
          </p:nvSpPr>
          <p:spPr>
            <a:xfrm>
              <a:off x="2588776" y="158749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2273003" y="1950608"/>
                  </a:moveTo>
                  <a:lnTo>
                    <a:pt x="2273003" y="0"/>
                  </a:lnTo>
                </a:path>
                <a:path w="3030854" h="1950720">
                  <a:moveTo>
                    <a:pt x="0" y="1788049"/>
                  </a:moveTo>
                  <a:lnTo>
                    <a:pt x="3030681" y="1788049"/>
                  </a:lnTo>
                </a:path>
                <a:path w="3030854" h="1950720">
                  <a:moveTo>
                    <a:pt x="0" y="1564171"/>
                  </a:moveTo>
                  <a:lnTo>
                    <a:pt x="3030681" y="1564171"/>
                  </a:lnTo>
                </a:path>
                <a:path w="3030854" h="1950720">
                  <a:moveTo>
                    <a:pt x="0" y="1340293"/>
                  </a:moveTo>
                  <a:lnTo>
                    <a:pt x="3030681" y="1340293"/>
                  </a:lnTo>
                </a:path>
                <a:path w="3030854" h="1950720">
                  <a:moveTo>
                    <a:pt x="0" y="1116414"/>
                  </a:moveTo>
                  <a:lnTo>
                    <a:pt x="3030681" y="1116414"/>
                  </a:lnTo>
                </a:path>
                <a:path w="3030854" h="1950720">
                  <a:moveTo>
                    <a:pt x="0" y="892536"/>
                  </a:moveTo>
                  <a:lnTo>
                    <a:pt x="3030681" y="892536"/>
                  </a:lnTo>
                </a:path>
                <a:path w="3030854" h="1950720">
                  <a:moveTo>
                    <a:pt x="0" y="668658"/>
                  </a:moveTo>
                  <a:lnTo>
                    <a:pt x="3030681" y="668658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88776" y="1808397"/>
              <a:ext cx="3030855" cy="224154"/>
            </a:xfrm>
            <a:custGeom>
              <a:avLst/>
              <a:gdLst/>
              <a:ahLst/>
              <a:cxnLst/>
              <a:rect l="l" t="t" r="r" b="b"/>
              <a:pathLst>
                <a:path w="3030854" h="224155">
                  <a:moveTo>
                    <a:pt x="0" y="223878"/>
                  </a:moveTo>
                  <a:lnTo>
                    <a:pt x="93447" y="223878"/>
                  </a:lnTo>
                </a:path>
                <a:path w="3030854" h="224155">
                  <a:moveTo>
                    <a:pt x="837444" y="223878"/>
                  </a:moveTo>
                  <a:lnTo>
                    <a:pt x="3030681" y="223878"/>
                  </a:lnTo>
                </a:path>
                <a:path w="3030854" h="224155">
                  <a:moveTo>
                    <a:pt x="0" y="0"/>
                  </a:moveTo>
                  <a:lnTo>
                    <a:pt x="93447" y="0"/>
                  </a:lnTo>
                </a:path>
                <a:path w="3030854" h="224155">
                  <a:moveTo>
                    <a:pt x="837444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88776" y="158749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08"/>
                  </a:moveTo>
                  <a:lnTo>
                    <a:pt x="757677" y="1896608"/>
                  </a:lnTo>
                </a:path>
                <a:path w="3030854" h="1950720">
                  <a:moveTo>
                    <a:pt x="1262786" y="1950608"/>
                  </a:moveTo>
                  <a:lnTo>
                    <a:pt x="1262786" y="1896608"/>
                  </a:lnTo>
                </a:path>
                <a:path w="3030854" h="1950720">
                  <a:moveTo>
                    <a:pt x="2273003" y="1950608"/>
                  </a:moveTo>
                  <a:lnTo>
                    <a:pt x="2273003" y="1896608"/>
                  </a:lnTo>
                </a:path>
                <a:path w="3030854" h="1950720">
                  <a:moveTo>
                    <a:pt x="757677" y="0"/>
                  </a:moveTo>
                  <a:lnTo>
                    <a:pt x="757677" y="53999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3999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3999"/>
                  </a:lnTo>
                </a:path>
                <a:path w="3030854" h="1950720">
                  <a:moveTo>
                    <a:pt x="0" y="1788049"/>
                  </a:moveTo>
                  <a:lnTo>
                    <a:pt x="54000" y="1788049"/>
                  </a:lnTo>
                </a:path>
                <a:path w="3030854" h="1950720">
                  <a:moveTo>
                    <a:pt x="0" y="1564171"/>
                  </a:moveTo>
                  <a:lnTo>
                    <a:pt x="54000" y="1564171"/>
                  </a:lnTo>
                </a:path>
                <a:path w="3030854" h="1950720">
                  <a:moveTo>
                    <a:pt x="0" y="1340293"/>
                  </a:moveTo>
                  <a:lnTo>
                    <a:pt x="54000" y="1340293"/>
                  </a:lnTo>
                </a:path>
                <a:path w="3030854" h="1950720">
                  <a:moveTo>
                    <a:pt x="0" y="1116414"/>
                  </a:moveTo>
                  <a:lnTo>
                    <a:pt x="54000" y="1116414"/>
                  </a:lnTo>
                </a:path>
                <a:path w="3030854" h="1950720">
                  <a:moveTo>
                    <a:pt x="0" y="892536"/>
                  </a:moveTo>
                  <a:lnTo>
                    <a:pt x="54000" y="892536"/>
                  </a:lnTo>
                </a:path>
                <a:path w="3030854" h="1950720">
                  <a:moveTo>
                    <a:pt x="0" y="668658"/>
                  </a:moveTo>
                  <a:lnTo>
                    <a:pt x="54000" y="668658"/>
                  </a:lnTo>
                </a:path>
                <a:path w="3030854" h="1950720">
                  <a:moveTo>
                    <a:pt x="0" y="444780"/>
                  </a:moveTo>
                  <a:lnTo>
                    <a:pt x="54000" y="444780"/>
                  </a:lnTo>
                </a:path>
                <a:path w="3030854" h="1950720">
                  <a:moveTo>
                    <a:pt x="0" y="220901"/>
                  </a:moveTo>
                  <a:lnTo>
                    <a:pt x="54000" y="220901"/>
                  </a:lnTo>
                </a:path>
                <a:path w="3030854" h="1950720">
                  <a:moveTo>
                    <a:pt x="3030681" y="1788049"/>
                  </a:moveTo>
                  <a:lnTo>
                    <a:pt x="2976681" y="1788049"/>
                  </a:lnTo>
                </a:path>
                <a:path w="3030854" h="1950720">
                  <a:moveTo>
                    <a:pt x="3030681" y="1564171"/>
                  </a:moveTo>
                  <a:lnTo>
                    <a:pt x="2976681" y="1564171"/>
                  </a:lnTo>
                </a:path>
                <a:path w="3030854" h="1950720">
                  <a:moveTo>
                    <a:pt x="3030681" y="1340293"/>
                  </a:moveTo>
                  <a:lnTo>
                    <a:pt x="2976681" y="1340293"/>
                  </a:lnTo>
                </a:path>
                <a:path w="3030854" h="1950720">
                  <a:moveTo>
                    <a:pt x="3030681" y="1116414"/>
                  </a:moveTo>
                  <a:lnTo>
                    <a:pt x="2976681" y="1116414"/>
                  </a:lnTo>
                </a:path>
                <a:path w="3030854" h="1950720">
                  <a:moveTo>
                    <a:pt x="3030681" y="892536"/>
                  </a:moveTo>
                  <a:lnTo>
                    <a:pt x="2976681" y="892536"/>
                  </a:lnTo>
                </a:path>
                <a:path w="3030854" h="1950720">
                  <a:moveTo>
                    <a:pt x="3030681" y="668658"/>
                  </a:moveTo>
                  <a:lnTo>
                    <a:pt x="2976681" y="668658"/>
                  </a:lnTo>
                </a:path>
                <a:path w="3030854" h="1950720">
                  <a:moveTo>
                    <a:pt x="3030681" y="444780"/>
                  </a:moveTo>
                  <a:lnTo>
                    <a:pt x="2976681" y="444780"/>
                  </a:lnTo>
                </a:path>
                <a:path w="3030854" h="1950720">
                  <a:moveTo>
                    <a:pt x="3030681" y="220901"/>
                  </a:moveTo>
                  <a:lnTo>
                    <a:pt x="2976681" y="220901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8776" y="158749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08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08"/>
                  </a:lnTo>
                  <a:lnTo>
                    <a:pt x="0" y="1950608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02114" y="352511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17427" y="352511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69705" y="1637912"/>
            <a:ext cx="187325" cy="181673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000" spc="-30">
                <a:latin typeface="Georgia"/>
                <a:cs typeface="Georgia"/>
              </a:rPr>
              <a:t>7</a:t>
            </a:r>
            <a:r>
              <a:rPr dirty="0" sz="1000" spc="-30" i="1">
                <a:latin typeface="Arial"/>
                <a:cs typeface="Arial"/>
              </a:rPr>
              <a:t>.</a:t>
            </a:r>
            <a:r>
              <a:rPr dirty="0" sz="1000" spc="-3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000" spc="-50">
                <a:latin typeface="Georgia"/>
                <a:cs typeface="Georgia"/>
              </a:rPr>
              <a:t>6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000" spc="-35">
                <a:latin typeface="Georgia"/>
                <a:cs typeface="Georgia"/>
              </a:rPr>
              <a:t>5</a:t>
            </a:r>
            <a:r>
              <a:rPr dirty="0" sz="1000" spc="-35" i="1">
                <a:latin typeface="Arial"/>
                <a:cs typeface="Arial"/>
              </a:rPr>
              <a:t>.</a:t>
            </a:r>
            <a:r>
              <a:rPr dirty="0" sz="1000" spc="-3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000" spc="-45">
                <a:latin typeface="Georgia"/>
                <a:cs typeface="Georgia"/>
              </a:rPr>
              <a:t>3</a:t>
            </a:r>
            <a:r>
              <a:rPr dirty="0" sz="1000" spc="-45" i="1">
                <a:latin typeface="Arial"/>
                <a:cs typeface="Arial"/>
              </a:rPr>
              <a:t>.</a:t>
            </a:r>
            <a:r>
              <a:rPr dirty="0" sz="1000" spc="-4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r>
              <a:rPr dirty="0" sz="1000" spc="-50" i="1">
                <a:latin typeface="Arial"/>
                <a:cs typeface="Arial"/>
              </a:rPr>
              <a:t>.</a:t>
            </a:r>
            <a:r>
              <a:rPr dirty="0" sz="1000" spc="-50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682223" y="1648542"/>
            <a:ext cx="2207895" cy="1349375"/>
            <a:chOff x="2682223" y="1648542"/>
            <a:chExt cx="2207895" cy="1349375"/>
          </a:xfrm>
        </p:grpSpPr>
        <p:sp>
          <p:nvSpPr>
            <p:cNvPr id="14" name="object 14" descr=""/>
            <p:cNvSpPr/>
            <p:nvPr/>
          </p:nvSpPr>
          <p:spPr>
            <a:xfrm>
              <a:off x="3346453" y="2591994"/>
              <a:ext cx="1515745" cy="378460"/>
            </a:xfrm>
            <a:custGeom>
              <a:avLst/>
              <a:gdLst/>
              <a:ahLst/>
              <a:cxnLst/>
              <a:rect l="l" t="t" r="r" b="b"/>
              <a:pathLst>
                <a:path w="1515745" h="378460">
                  <a:moveTo>
                    <a:pt x="0" y="377951"/>
                  </a:moveTo>
                  <a:lnTo>
                    <a:pt x="505108" y="65283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46453" y="1902180"/>
              <a:ext cx="1515745" cy="1029335"/>
            </a:xfrm>
            <a:custGeom>
              <a:avLst/>
              <a:gdLst/>
              <a:ahLst/>
              <a:cxnLst/>
              <a:rect l="l" t="t" r="r" b="b"/>
              <a:pathLst>
                <a:path w="1515745" h="1029335">
                  <a:moveTo>
                    <a:pt x="0" y="1028900"/>
                  </a:moveTo>
                  <a:lnTo>
                    <a:pt x="505108" y="651261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46453" y="1750054"/>
              <a:ext cx="1515745" cy="1181735"/>
            </a:xfrm>
            <a:custGeom>
              <a:avLst/>
              <a:gdLst/>
              <a:ahLst/>
              <a:cxnLst/>
              <a:rect l="l" t="t" r="r" b="b"/>
              <a:pathLst>
                <a:path w="1515745" h="1181735">
                  <a:moveTo>
                    <a:pt x="0" y="1181473"/>
                  </a:moveTo>
                  <a:lnTo>
                    <a:pt x="505108" y="765439"/>
                  </a:lnTo>
                  <a:lnTo>
                    <a:pt x="1515325" y="0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21148" y="2566688"/>
              <a:ext cx="1566545" cy="428625"/>
            </a:xfrm>
            <a:custGeom>
              <a:avLst/>
              <a:gdLst/>
              <a:ahLst/>
              <a:cxnLst/>
              <a:rect l="l" t="t" r="r" b="b"/>
              <a:pathLst>
                <a:path w="1566545" h="428625">
                  <a:moveTo>
                    <a:pt x="0" y="428562"/>
                  </a:moveTo>
                  <a:lnTo>
                    <a:pt x="50610" y="428562"/>
                  </a:lnTo>
                  <a:lnTo>
                    <a:pt x="50610" y="377951"/>
                  </a:lnTo>
                  <a:lnTo>
                    <a:pt x="0" y="377951"/>
                  </a:lnTo>
                  <a:lnTo>
                    <a:pt x="0" y="428562"/>
                  </a:lnTo>
                  <a:close/>
                </a:path>
                <a:path w="1566545" h="428625">
                  <a:moveTo>
                    <a:pt x="505108" y="115893"/>
                  </a:moveTo>
                  <a:lnTo>
                    <a:pt x="555719" y="115893"/>
                  </a:lnTo>
                  <a:lnTo>
                    <a:pt x="555719" y="65282"/>
                  </a:lnTo>
                  <a:lnTo>
                    <a:pt x="505108" y="65282"/>
                  </a:lnTo>
                  <a:lnTo>
                    <a:pt x="505108" y="115893"/>
                  </a:lnTo>
                  <a:close/>
                </a:path>
                <a:path w="1566545" h="428625">
                  <a:moveTo>
                    <a:pt x="1515325" y="50610"/>
                  </a:moveTo>
                  <a:lnTo>
                    <a:pt x="1565936" y="50610"/>
                  </a:lnTo>
                  <a:lnTo>
                    <a:pt x="1565936" y="0"/>
                  </a:lnTo>
                  <a:lnTo>
                    <a:pt x="1515325" y="0"/>
                  </a:lnTo>
                  <a:lnTo>
                    <a:pt x="1515325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24538" y="1876874"/>
              <a:ext cx="1559560" cy="1067435"/>
            </a:xfrm>
            <a:custGeom>
              <a:avLst/>
              <a:gdLst/>
              <a:ahLst/>
              <a:cxnLst/>
              <a:rect l="l" t="t" r="r" b="b"/>
              <a:pathLst>
                <a:path w="1559560" h="1067435">
                  <a:moveTo>
                    <a:pt x="21915" y="1028900"/>
                  </a:moveTo>
                  <a:lnTo>
                    <a:pt x="43830" y="1066858"/>
                  </a:lnTo>
                  <a:lnTo>
                    <a:pt x="0" y="1066858"/>
                  </a:lnTo>
                  <a:lnTo>
                    <a:pt x="21915" y="1028900"/>
                  </a:lnTo>
                  <a:close/>
                </a:path>
                <a:path w="1559560" h="1067435">
                  <a:moveTo>
                    <a:pt x="527023" y="651261"/>
                  </a:moveTo>
                  <a:lnTo>
                    <a:pt x="548939" y="689220"/>
                  </a:lnTo>
                  <a:lnTo>
                    <a:pt x="505108" y="689220"/>
                  </a:lnTo>
                  <a:lnTo>
                    <a:pt x="527023" y="651261"/>
                  </a:lnTo>
                  <a:close/>
                </a:path>
                <a:path w="1559560" h="1067435">
                  <a:moveTo>
                    <a:pt x="1537241" y="0"/>
                  </a:moveTo>
                  <a:lnTo>
                    <a:pt x="1559156" y="37958"/>
                  </a:lnTo>
                  <a:lnTo>
                    <a:pt x="1515325" y="37958"/>
                  </a:lnTo>
                  <a:lnTo>
                    <a:pt x="1537241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7474" y="1724749"/>
              <a:ext cx="1553845" cy="1232535"/>
            </a:xfrm>
            <a:custGeom>
              <a:avLst/>
              <a:gdLst/>
              <a:ahLst/>
              <a:cxnLst/>
              <a:rect l="l" t="t" r="r" b="b"/>
              <a:pathLst>
                <a:path w="1553845" h="1232535">
                  <a:moveTo>
                    <a:pt x="18979" y="1181473"/>
                  </a:moveTo>
                  <a:lnTo>
                    <a:pt x="37958" y="1206778"/>
                  </a:lnTo>
                  <a:lnTo>
                    <a:pt x="18979" y="1232083"/>
                  </a:lnTo>
                  <a:lnTo>
                    <a:pt x="0" y="1206778"/>
                  </a:lnTo>
                  <a:lnTo>
                    <a:pt x="18979" y="1181473"/>
                  </a:lnTo>
                  <a:close/>
                </a:path>
                <a:path w="1553845" h="1232535">
                  <a:moveTo>
                    <a:pt x="524087" y="765439"/>
                  </a:moveTo>
                  <a:lnTo>
                    <a:pt x="543066" y="790745"/>
                  </a:lnTo>
                  <a:lnTo>
                    <a:pt x="524087" y="816050"/>
                  </a:lnTo>
                  <a:lnTo>
                    <a:pt x="505108" y="790745"/>
                  </a:lnTo>
                  <a:lnTo>
                    <a:pt x="524087" y="765439"/>
                  </a:lnTo>
                  <a:close/>
                </a:path>
                <a:path w="1553845" h="1232535">
                  <a:moveTo>
                    <a:pt x="1534304" y="0"/>
                  </a:moveTo>
                  <a:lnTo>
                    <a:pt x="1553283" y="25305"/>
                  </a:lnTo>
                  <a:lnTo>
                    <a:pt x="1534304" y="50610"/>
                  </a:lnTo>
                  <a:lnTo>
                    <a:pt x="1515325" y="25305"/>
                  </a:lnTo>
                  <a:lnTo>
                    <a:pt x="1534304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82223" y="1648542"/>
              <a:ext cx="744220" cy="551815"/>
            </a:xfrm>
            <a:custGeom>
              <a:avLst/>
              <a:gdLst/>
              <a:ahLst/>
              <a:cxnLst/>
              <a:rect l="l" t="t" r="r" b="b"/>
              <a:pathLst>
                <a:path w="744220" h="551814">
                  <a:moveTo>
                    <a:pt x="743997" y="0"/>
                  </a:moveTo>
                  <a:lnTo>
                    <a:pt x="0" y="0"/>
                  </a:lnTo>
                  <a:lnTo>
                    <a:pt x="0" y="551274"/>
                  </a:lnTo>
                  <a:lnTo>
                    <a:pt x="743997" y="551274"/>
                  </a:lnTo>
                  <a:lnTo>
                    <a:pt x="743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722714" y="1732006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22714" y="1898884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22714" y="2065774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390417" y="3502222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163344" y="2316291"/>
            <a:ext cx="152400" cy="493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Georgia"/>
                <a:cs typeface="Georgia"/>
              </a:rPr>
              <a:t>Speedup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682223" y="1648542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253945" y="3999438"/>
            <a:ext cx="32550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3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9:</a:t>
            </a:r>
            <a:r>
              <a:rPr dirty="0" sz="1000" spc="12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Speedup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25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30">
                <a:latin typeface="Georgia"/>
                <a:cs typeface="Georgia"/>
              </a:rPr>
              <a:t> </a:t>
            </a:r>
            <a:r>
              <a:rPr dirty="0" sz="1000" spc="-40">
                <a:latin typeface="Georgia"/>
                <a:cs typeface="Georgia"/>
              </a:rPr>
              <a:t>p-</a:t>
            </a:r>
            <a:r>
              <a:rPr dirty="0" sz="1000" spc="-10">
                <a:latin typeface="Georgia"/>
                <a:cs typeface="Georgia"/>
              </a:rPr>
              <a:t>Ssend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605565" y="4500495"/>
            <a:ext cx="3035935" cy="1955800"/>
            <a:chOff x="2605565" y="4500495"/>
            <a:chExt cx="3035935" cy="1955800"/>
          </a:xfrm>
        </p:grpSpPr>
        <p:sp>
          <p:nvSpPr>
            <p:cNvPr id="29" name="object 29" descr=""/>
            <p:cNvSpPr/>
            <p:nvPr/>
          </p:nvSpPr>
          <p:spPr>
            <a:xfrm>
              <a:off x="3365783" y="4503035"/>
              <a:ext cx="0" cy="1950720"/>
            </a:xfrm>
            <a:custGeom>
              <a:avLst/>
              <a:gdLst/>
              <a:ahLst/>
              <a:cxnLst/>
              <a:rect l="l" t="t" r="r" b="b"/>
              <a:pathLst>
                <a:path w="0" h="1950720">
                  <a:moveTo>
                    <a:pt x="0" y="1889588"/>
                  </a:moveTo>
                  <a:lnTo>
                    <a:pt x="0" y="1950636"/>
                  </a:lnTo>
                </a:path>
                <a:path w="0" h="1950720">
                  <a:moveTo>
                    <a:pt x="0" y="0"/>
                  </a:moveTo>
                  <a:lnTo>
                    <a:pt x="0" y="1338314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870892" y="4503035"/>
              <a:ext cx="1010285" cy="1950720"/>
            </a:xfrm>
            <a:custGeom>
              <a:avLst/>
              <a:gdLst/>
              <a:ahLst/>
              <a:cxnLst/>
              <a:rect l="l" t="t" r="r" b="b"/>
              <a:pathLst>
                <a:path w="1010285" h="1950720">
                  <a:moveTo>
                    <a:pt x="0" y="1950636"/>
                  </a:moveTo>
                  <a:lnTo>
                    <a:pt x="0" y="0"/>
                  </a:lnTo>
                </a:path>
                <a:path w="1010285" h="1950720">
                  <a:moveTo>
                    <a:pt x="1010217" y="1950636"/>
                  </a:moveTo>
                  <a:lnTo>
                    <a:pt x="1010217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608105" y="5995562"/>
              <a:ext cx="3030855" cy="295910"/>
            </a:xfrm>
            <a:custGeom>
              <a:avLst/>
              <a:gdLst/>
              <a:ahLst/>
              <a:cxnLst/>
              <a:rect l="l" t="t" r="r" b="b"/>
              <a:pathLst>
                <a:path w="3030854" h="295910">
                  <a:moveTo>
                    <a:pt x="837444" y="295547"/>
                  </a:moveTo>
                  <a:lnTo>
                    <a:pt x="3030681" y="295547"/>
                  </a:lnTo>
                </a:path>
                <a:path w="3030854" h="295910">
                  <a:moveTo>
                    <a:pt x="0" y="295547"/>
                  </a:moveTo>
                  <a:lnTo>
                    <a:pt x="93447" y="295547"/>
                  </a:lnTo>
                </a:path>
                <a:path w="3030854" h="295910">
                  <a:moveTo>
                    <a:pt x="837444" y="0"/>
                  </a:moveTo>
                  <a:lnTo>
                    <a:pt x="3030681" y="0"/>
                  </a:lnTo>
                </a:path>
                <a:path w="3030854" h="295910">
                  <a:moveTo>
                    <a:pt x="0" y="0"/>
                  </a:moveTo>
                  <a:lnTo>
                    <a:pt x="93447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608105" y="4813370"/>
              <a:ext cx="3030855" cy="887094"/>
            </a:xfrm>
            <a:custGeom>
              <a:avLst/>
              <a:gdLst/>
              <a:ahLst/>
              <a:cxnLst/>
              <a:rect l="l" t="t" r="r" b="b"/>
              <a:pathLst>
                <a:path w="3030854" h="887095">
                  <a:moveTo>
                    <a:pt x="0" y="886643"/>
                  </a:moveTo>
                  <a:lnTo>
                    <a:pt x="3030681" y="886643"/>
                  </a:lnTo>
                </a:path>
                <a:path w="3030854" h="887095">
                  <a:moveTo>
                    <a:pt x="0" y="591095"/>
                  </a:moveTo>
                  <a:lnTo>
                    <a:pt x="3030681" y="591095"/>
                  </a:lnTo>
                </a:path>
                <a:path w="3030854" h="887095">
                  <a:moveTo>
                    <a:pt x="0" y="295547"/>
                  </a:moveTo>
                  <a:lnTo>
                    <a:pt x="3030681" y="295547"/>
                  </a:lnTo>
                </a:path>
                <a:path w="3030854" h="887095">
                  <a:moveTo>
                    <a:pt x="0" y="0"/>
                  </a:moveTo>
                  <a:lnTo>
                    <a:pt x="3030681" y="0"/>
                  </a:lnTo>
                </a:path>
              </a:pathLst>
            </a:custGeom>
            <a:ln w="506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08105" y="450303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757677" y="1950636"/>
                  </a:moveTo>
                  <a:lnTo>
                    <a:pt x="757677" y="1896626"/>
                  </a:lnTo>
                </a:path>
                <a:path w="3030854" h="1950720">
                  <a:moveTo>
                    <a:pt x="1262786" y="1950636"/>
                  </a:moveTo>
                  <a:lnTo>
                    <a:pt x="1262786" y="1896626"/>
                  </a:lnTo>
                </a:path>
                <a:path w="3030854" h="1950720">
                  <a:moveTo>
                    <a:pt x="2273003" y="1950636"/>
                  </a:moveTo>
                  <a:lnTo>
                    <a:pt x="2273003" y="1896626"/>
                  </a:lnTo>
                </a:path>
                <a:path w="3030854" h="1950720">
                  <a:moveTo>
                    <a:pt x="757677" y="0"/>
                  </a:moveTo>
                  <a:lnTo>
                    <a:pt x="757677" y="54009"/>
                  </a:lnTo>
                </a:path>
                <a:path w="3030854" h="1950720">
                  <a:moveTo>
                    <a:pt x="1262786" y="0"/>
                  </a:moveTo>
                  <a:lnTo>
                    <a:pt x="1262786" y="54009"/>
                  </a:lnTo>
                </a:path>
                <a:path w="3030854" h="1950720">
                  <a:moveTo>
                    <a:pt x="2273003" y="0"/>
                  </a:moveTo>
                  <a:lnTo>
                    <a:pt x="2273003" y="54009"/>
                  </a:lnTo>
                </a:path>
                <a:path w="3030854" h="1950720">
                  <a:moveTo>
                    <a:pt x="0" y="1788074"/>
                  </a:moveTo>
                  <a:lnTo>
                    <a:pt x="54000" y="1788074"/>
                  </a:lnTo>
                </a:path>
                <a:path w="3030854" h="1950720">
                  <a:moveTo>
                    <a:pt x="0" y="1492527"/>
                  </a:moveTo>
                  <a:lnTo>
                    <a:pt x="54000" y="1492527"/>
                  </a:lnTo>
                </a:path>
                <a:path w="3030854" h="1950720">
                  <a:moveTo>
                    <a:pt x="0" y="1196979"/>
                  </a:moveTo>
                  <a:lnTo>
                    <a:pt x="54000" y="1196979"/>
                  </a:lnTo>
                </a:path>
                <a:path w="3030854" h="1950720">
                  <a:moveTo>
                    <a:pt x="0" y="901431"/>
                  </a:moveTo>
                  <a:lnTo>
                    <a:pt x="54000" y="901431"/>
                  </a:lnTo>
                </a:path>
                <a:path w="3030854" h="1950720">
                  <a:moveTo>
                    <a:pt x="0" y="605883"/>
                  </a:moveTo>
                  <a:lnTo>
                    <a:pt x="54000" y="605883"/>
                  </a:lnTo>
                </a:path>
                <a:path w="3030854" h="1950720">
                  <a:moveTo>
                    <a:pt x="0" y="310335"/>
                  </a:moveTo>
                  <a:lnTo>
                    <a:pt x="54000" y="310335"/>
                  </a:lnTo>
                </a:path>
                <a:path w="3030854" h="1950720">
                  <a:moveTo>
                    <a:pt x="3030681" y="1788074"/>
                  </a:moveTo>
                  <a:lnTo>
                    <a:pt x="2976681" y="1788074"/>
                  </a:lnTo>
                </a:path>
                <a:path w="3030854" h="1950720">
                  <a:moveTo>
                    <a:pt x="3030681" y="1492527"/>
                  </a:moveTo>
                  <a:lnTo>
                    <a:pt x="2976681" y="1492527"/>
                  </a:lnTo>
                </a:path>
                <a:path w="3030854" h="1950720">
                  <a:moveTo>
                    <a:pt x="3030681" y="1196979"/>
                  </a:moveTo>
                  <a:lnTo>
                    <a:pt x="2976681" y="1196979"/>
                  </a:lnTo>
                </a:path>
                <a:path w="3030854" h="1950720">
                  <a:moveTo>
                    <a:pt x="3030681" y="901431"/>
                  </a:moveTo>
                  <a:lnTo>
                    <a:pt x="2976681" y="901431"/>
                  </a:lnTo>
                </a:path>
                <a:path w="3030854" h="1950720">
                  <a:moveTo>
                    <a:pt x="3030681" y="605883"/>
                  </a:moveTo>
                  <a:lnTo>
                    <a:pt x="2976681" y="605883"/>
                  </a:lnTo>
                </a:path>
                <a:path w="3030854" h="1950720">
                  <a:moveTo>
                    <a:pt x="3030681" y="310335"/>
                  </a:moveTo>
                  <a:lnTo>
                    <a:pt x="2976681" y="310335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608105" y="4503035"/>
              <a:ext cx="3030855" cy="1950720"/>
            </a:xfrm>
            <a:custGeom>
              <a:avLst/>
              <a:gdLst/>
              <a:ahLst/>
              <a:cxnLst/>
              <a:rect l="l" t="t" r="r" b="b"/>
              <a:pathLst>
                <a:path w="3030854" h="1950720">
                  <a:moveTo>
                    <a:pt x="0" y="1950636"/>
                  </a:moveTo>
                  <a:lnTo>
                    <a:pt x="0" y="0"/>
                  </a:lnTo>
                  <a:lnTo>
                    <a:pt x="3030681" y="0"/>
                  </a:lnTo>
                  <a:lnTo>
                    <a:pt x="3030681" y="1950636"/>
                  </a:lnTo>
                  <a:lnTo>
                    <a:pt x="0" y="195063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3321443" y="6440683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836756" y="6440683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325776" y="6192652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>
                <a:latin typeface="Georgia"/>
                <a:cs typeface="Georgia"/>
              </a:rPr>
              <a:t>0</a:t>
            </a:r>
            <a:r>
              <a:rPr dirty="0" sz="1000" spc="-80" i="1">
                <a:latin typeface="Arial"/>
                <a:cs typeface="Arial"/>
              </a:rPr>
              <a:t>.</a:t>
            </a:r>
            <a:r>
              <a:rPr dirty="0" sz="1000" spc="-80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325776" y="5897110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325776" y="4714931"/>
            <a:ext cx="25082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Georgia"/>
                <a:cs typeface="Georgia"/>
              </a:rPr>
              <a:t>1</a:t>
            </a:r>
            <a:r>
              <a:rPr dirty="0" sz="1000" spc="-25" i="1">
                <a:latin typeface="Arial"/>
                <a:cs typeface="Arial"/>
              </a:rPr>
              <a:t>.</a:t>
            </a:r>
            <a:r>
              <a:rPr dirty="0" sz="1000" spc="-25">
                <a:latin typeface="Georgia"/>
                <a:cs typeface="Georgia"/>
              </a:rPr>
              <a:t>00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75">
                <a:latin typeface="Georgia"/>
                <a:cs typeface="Georgia"/>
              </a:rPr>
              <a:t>0</a:t>
            </a:r>
            <a:r>
              <a:rPr dirty="0" sz="1000" spc="-75" i="1">
                <a:latin typeface="Arial"/>
                <a:cs typeface="Arial"/>
              </a:rPr>
              <a:t>.</a:t>
            </a:r>
            <a:r>
              <a:rPr dirty="0" sz="1000" spc="-75">
                <a:latin typeface="Georgia"/>
                <a:cs typeface="Georgia"/>
              </a:rPr>
              <a:t>80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60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5">
                <a:latin typeface="Georgia"/>
                <a:cs typeface="Georgia"/>
              </a:rPr>
              <a:t>0</a:t>
            </a:r>
            <a:r>
              <a:rPr dirty="0" sz="1000" spc="-65" i="1">
                <a:latin typeface="Arial"/>
                <a:cs typeface="Arial"/>
              </a:rPr>
              <a:t>.</a:t>
            </a:r>
            <a:r>
              <a:rPr dirty="0" sz="1000" spc="-65">
                <a:latin typeface="Georgia"/>
                <a:cs typeface="Georgia"/>
              </a:rPr>
              <a:t>40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2742044" y="4796395"/>
            <a:ext cx="2167255" cy="1515745"/>
            <a:chOff x="2742044" y="4796395"/>
            <a:chExt cx="2167255" cy="1515745"/>
          </a:xfrm>
        </p:grpSpPr>
        <p:sp>
          <p:nvSpPr>
            <p:cNvPr id="41" name="object 41" descr=""/>
            <p:cNvSpPr/>
            <p:nvPr/>
          </p:nvSpPr>
          <p:spPr>
            <a:xfrm>
              <a:off x="3365783" y="4952514"/>
              <a:ext cx="1515745" cy="692150"/>
            </a:xfrm>
            <a:custGeom>
              <a:avLst/>
              <a:gdLst/>
              <a:ahLst/>
              <a:cxnLst/>
              <a:rect l="l" t="t" r="r" b="b"/>
              <a:pathLst>
                <a:path w="1515745" h="692150">
                  <a:moveTo>
                    <a:pt x="0" y="0"/>
                  </a:moveTo>
                  <a:lnTo>
                    <a:pt x="505108" y="153359"/>
                  </a:lnTo>
                  <a:lnTo>
                    <a:pt x="1515325" y="692114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365783" y="4824231"/>
              <a:ext cx="1515745" cy="251460"/>
            </a:xfrm>
            <a:custGeom>
              <a:avLst/>
              <a:gdLst/>
              <a:ahLst/>
              <a:cxnLst/>
              <a:rect l="l" t="t" r="r" b="b"/>
              <a:pathLst>
                <a:path w="1515745" h="251460">
                  <a:moveTo>
                    <a:pt x="0" y="0"/>
                  </a:moveTo>
                  <a:lnTo>
                    <a:pt x="505108" y="110298"/>
                  </a:lnTo>
                  <a:lnTo>
                    <a:pt x="1515325" y="251245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65783" y="4825724"/>
              <a:ext cx="1515745" cy="124460"/>
            </a:xfrm>
            <a:custGeom>
              <a:avLst/>
              <a:gdLst/>
              <a:ahLst/>
              <a:cxnLst/>
              <a:rect l="l" t="t" r="r" b="b"/>
              <a:pathLst>
                <a:path w="1515745" h="124460">
                  <a:moveTo>
                    <a:pt x="0" y="0"/>
                  </a:moveTo>
                  <a:lnTo>
                    <a:pt x="505108" y="46179"/>
                  </a:lnTo>
                  <a:lnTo>
                    <a:pt x="1515325" y="124248"/>
                  </a:lnTo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340478" y="4927209"/>
              <a:ext cx="1566545" cy="742950"/>
            </a:xfrm>
            <a:custGeom>
              <a:avLst/>
              <a:gdLst/>
              <a:ahLst/>
              <a:cxnLst/>
              <a:rect l="l" t="t" r="r" b="b"/>
              <a:pathLst>
                <a:path w="1566545" h="742950">
                  <a:moveTo>
                    <a:pt x="0" y="50610"/>
                  </a:moveTo>
                  <a:lnTo>
                    <a:pt x="50610" y="50610"/>
                  </a:lnTo>
                  <a:lnTo>
                    <a:pt x="50610" y="0"/>
                  </a:lnTo>
                  <a:lnTo>
                    <a:pt x="0" y="0"/>
                  </a:lnTo>
                  <a:lnTo>
                    <a:pt x="0" y="50610"/>
                  </a:lnTo>
                  <a:close/>
                </a:path>
                <a:path w="1566545" h="742950">
                  <a:moveTo>
                    <a:pt x="505108" y="203970"/>
                  </a:moveTo>
                  <a:lnTo>
                    <a:pt x="555719" y="203970"/>
                  </a:lnTo>
                  <a:lnTo>
                    <a:pt x="555719" y="153359"/>
                  </a:lnTo>
                  <a:lnTo>
                    <a:pt x="505108" y="153359"/>
                  </a:lnTo>
                  <a:lnTo>
                    <a:pt x="505108" y="203970"/>
                  </a:lnTo>
                  <a:close/>
                </a:path>
                <a:path w="1566545" h="742950">
                  <a:moveTo>
                    <a:pt x="1515325" y="742724"/>
                  </a:moveTo>
                  <a:lnTo>
                    <a:pt x="1565936" y="742724"/>
                  </a:lnTo>
                  <a:lnTo>
                    <a:pt x="1565936" y="692114"/>
                  </a:lnTo>
                  <a:lnTo>
                    <a:pt x="1515325" y="692114"/>
                  </a:lnTo>
                  <a:lnTo>
                    <a:pt x="1515325" y="742724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343868" y="4798926"/>
              <a:ext cx="1559560" cy="289560"/>
            </a:xfrm>
            <a:custGeom>
              <a:avLst/>
              <a:gdLst/>
              <a:ahLst/>
              <a:cxnLst/>
              <a:rect l="l" t="t" r="r" b="b"/>
              <a:pathLst>
                <a:path w="1559560" h="289560">
                  <a:moveTo>
                    <a:pt x="21915" y="0"/>
                  </a:moveTo>
                  <a:lnTo>
                    <a:pt x="43830" y="37958"/>
                  </a:lnTo>
                  <a:lnTo>
                    <a:pt x="0" y="37958"/>
                  </a:lnTo>
                  <a:lnTo>
                    <a:pt x="21915" y="0"/>
                  </a:lnTo>
                  <a:close/>
                </a:path>
                <a:path w="1559560" h="289560">
                  <a:moveTo>
                    <a:pt x="527023" y="110298"/>
                  </a:moveTo>
                  <a:lnTo>
                    <a:pt x="548939" y="148256"/>
                  </a:lnTo>
                  <a:lnTo>
                    <a:pt x="505108" y="148256"/>
                  </a:lnTo>
                  <a:lnTo>
                    <a:pt x="527023" y="110298"/>
                  </a:lnTo>
                  <a:close/>
                </a:path>
                <a:path w="1559560" h="289560">
                  <a:moveTo>
                    <a:pt x="1537241" y="251245"/>
                  </a:moveTo>
                  <a:lnTo>
                    <a:pt x="1559156" y="289203"/>
                  </a:lnTo>
                  <a:lnTo>
                    <a:pt x="1515325" y="289203"/>
                  </a:lnTo>
                  <a:lnTo>
                    <a:pt x="1537241" y="251245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346804" y="4800419"/>
              <a:ext cx="1553845" cy="175260"/>
            </a:xfrm>
            <a:custGeom>
              <a:avLst/>
              <a:gdLst/>
              <a:ahLst/>
              <a:cxnLst/>
              <a:rect l="l" t="t" r="r" b="b"/>
              <a:pathLst>
                <a:path w="1553845" h="175260">
                  <a:moveTo>
                    <a:pt x="18979" y="0"/>
                  </a:moveTo>
                  <a:lnTo>
                    <a:pt x="37958" y="25305"/>
                  </a:lnTo>
                  <a:lnTo>
                    <a:pt x="18979" y="50610"/>
                  </a:lnTo>
                  <a:lnTo>
                    <a:pt x="0" y="25305"/>
                  </a:lnTo>
                  <a:lnTo>
                    <a:pt x="18979" y="0"/>
                  </a:lnTo>
                  <a:close/>
                </a:path>
                <a:path w="1553845" h="175260">
                  <a:moveTo>
                    <a:pt x="524087" y="46179"/>
                  </a:moveTo>
                  <a:lnTo>
                    <a:pt x="543066" y="71484"/>
                  </a:lnTo>
                  <a:lnTo>
                    <a:pt x="524087" y="96790"/>
                  </a:lnTo>
                  <a:lnTo>
                    <a:pt x="505108" y="71484"/>
                  </a:lnTo>
                  <a:lnTo>
                    <a:pt x="524087" y="46179"/>
                  </a:lnTo>
                  <a:close/>
                </a:path>
                <a:path w="1553845" h="175260">
                  <a:moveTo>
                    <a:pt x="1534304" y="124248"/>
                  </a:moveTo>
                  <a:lnTo>
                    <a:pt x="1553283" y="149553"/>
                  </a:lnTo>
                  <a:lnTo>
                    <a:pt x="1534304" y="174859"/>
                  </a:lnTo>
                  <a:lnTo>
                    <a:pt x="1515325" y="149553"/>
                  </a:lnTo>
                  <a:lnTo>
                    <a:pt x="1534304" y="124248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742044" y="5924797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742044" y="6091687"/>
              <a:ext cx="216535" cy="38100"/>
            </a:xfrm>
            <a:custGeom>
              <a:avLst/>
              <a:gdLst/>
              <a:ahLst/>
              <a:cxnLst/>
              <a:rect l="l" t="t" r="r" b="b"/>
              <a:pathLst>
                <a:path w="216535" h="381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38100">
                  <a:moveTo>
                    <a:pt x="108002" y="0"/>
                  </a:moveTo>
                  <a:lnTo>
                    <a:pt x="129917" y="37958"/>
                  </a:lnTo>
                  <a:lnTo>
                    <a:pt x="86086" y="37958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742044" y="6258565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108002" y="0"/>
                  </a:moveTo>
                  <a:lnTo>
                    <a:pt x="126981" y="25305"/>
                  </a:lnTo>
                  <a:lnTo>
                    <a:pt x="108002" y="50610"/>
                  </a:lnTo>
                  <a:lnTo>
                    <a:pt x="89023" y="25305"/>
                  </a:lnTo>
                  <a:lnTo>
                    <a:pt x="108002" y="0"/>
                  </a:lnTo>
                  <a:close/>
                </a:path>
              </a:pathLst>
            </a:custGeom>
            <a:ln w="506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3409746" y="6417773"/>
            <a:ext cx="1427480" cy="3752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275"/>
              </a:spcBef>
            </a:pPr>
            <a:r>
              <a:rPr dirty="0" sz="1000" spc="-50"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3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20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144001" y="5201365"/>
            <a:ext cx="152400" cy="554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60">
                <a:latin typeface="Georgia"/>
                <a:cs typeface="Georgia"/>
              </a:rPr>
              <a:t>Eficiˆencia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701552" y="5841350"/>
            <a:ext cx="744220" cy="5518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6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6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7</a:t>
            </a:r>
            <a:endParaRPr baseline="37037" sz="900">
              <a:latin typeface="Comic Sans MS"/>
              <a:cs typeface="Comic Sans MS"/>
            </a:endParaRPr>
          </a:p>
          <a:p>
            <a:pPr marL="283845">
              <a:lnSpc>
                <a:spcPct val="100000"/>
              </a:lnSpc>
              <a:spcBef>
                <a:spcPts val="235"/>
              </a:spcBef>
            </a:pPr>
            <a:r>
              <a:rPr dirty="0" sz="900" i="1">
                <a:latin typeface="Meiryo UI"/>
                <a:cs typeface="Meiryo UI"/>
              </a:rPr>
              <a:t>n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135">
                <a:latin typeface="Georgia"/>
                <a:cs typeface="Georgia"/>
              </a:rPr>
              <a:t>=</a:t>
            </a:r>
            <a:r>
              <a:rPr dirty="0" sz="900" spc="35">
                <a:latin typeface="Georgia"/>
                <a:cs typeface="Georgia"/>
              </a:rPr>
              <a:t> </a:t>
            </a:r>
            <a:r>
              <a:rPr dirty="0" sz="900" spc="-25">
                <a:latin typeface="Georgia"/>
                <a:cs typeface="Georgia"/>
              </a:rPr>
              <a:t>10</a:t>
            </a:r>
            <a:r>
              <a:rPr dirty="0" baseline="37037" sz="900" spc="-37">
                <a:latin typeface="Comic Sans MS"/>
                <a:cs typeface="Comic Sans MS"/>
              </a:rPr>
              <a:t>8</a:t>
            </a:r>
            <a:endParaRPr baseline="37037" sz="900">
              <a:latin typeface="Comic Sans MS"/>
              <a:cs typeface="Comic Sans MS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5205298" y="7051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2679992" y="7451432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4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1954225" y="768497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2705163" y="768497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3350298" y="768497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1686153" y="6915002"/>
            <a:ext cx="3887470" cy="81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625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eorgia"/>
                <a:cs typeface="Georgia"/>
              </a:rPr>
              <a:t>Figure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10:</a:t>
            </a:r>
            <a:r>
              <a:rPr dirty="0" sz="1000" spc="140">
                <a:latin typeface="Georgia"/>
                <a:cs typeface="Georgia"/>
              </a:rPr>
              <a:t> </a:t>
            </a:r>
            <a:r>
              <a:rPr dirty="0" sz="1000" spc="-60">
                <a:latin typeface="Georgia"/>
                <a:cs typeface="Georgia"/>
              </a:rPr>
              <a:t>Eficiˆencia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vs.</a:t>
            </a:r>
            <a:r>
              <a:rPr dirty="0" sz="1000" spc="140">
                <a:latin typeface="Georgia"/>
                <a:cs typeface="Georgia"/>
              </a:rPr>
              <a:t> </a:t>
            </a:r>
            <a:r>
              <a:rPr dirty="0" sz="1000" spc="-20">
                <a:latin typeface="Georgia"/>
                <a:cs typeface="Georgia"/>
              </a:rPr>
              <a:t>N</a:t>
            </a:r>
            <a:r>
              <a:rPr dirty="0" sz="1000" spc="-570">
                <a:latin typeface="Georgia"/>
                <a:cs typeface="Georgia"/>
              </a:rPr>
              <a:t>u</a:t>
            </a:r>
            <a:r>
              <a:rPr dirty="0" sz="1000" spc="5">
                <a:latin typeface="Georgia"/>
                <a:cs typeface="Georgia"/>
              </a:rPr>
              <a:t>´</a:t>
            </a:r>
            <a:r>
              <a:rPr dirty="0" sz="1000" spc="-20">
                <a:latin typeface="Georgia"/>
                <a:cs typeface="Georgia"/>
              </a:rPr>
              <a:t>mero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de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 spc="-30">
                <a:latin typeface="Georgia"/>
                <a:cs typeface="Georgia"/>
              </a:rPr>
              <a:t>processadores</a:t>
            </a:r>
            <a:r>
              <a:rPr dirty="0" sz="1000" spc="5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-</a:t>
            </a:r>
            <a:r>
              <a:rPr dirty="0" sz="1000" spc="4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p</a:t>
            </a:r>
            <a:r>
              <a:rPr dirty="0" sz="1000" spc="7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Ssend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dirty="0" sz="1200" spc="-25" b="1">
                <a:latin typeface="Georgia"/>
                <a:cs typeface="Georgia"/>
              </a:rPr>
              <a:t>2.6</a:t>
            </a:r>
            <a:r>
              <a:rPr dirty="0" sz="1200" b="1">
                <a:latin typeface="Georgia"/>
                <a:cs typeface="Georgia"/>
              </a:rPr>
              <a:t>	</a:t>
            </a:r>
            <a:r>
              <a:rPr dirty="0" sz="1200" spc="-55" b="1">
                <a:latin typeface="Georgia"/>
                <a:cs typeface="Georgia"/>
              </a:rPr>
              <a:t>p-</a:t>
            </a:r>
            <a:r>
              <a:rPr dirty="0" sz="1200" spc="-35" b="1">
                <a:latin typeface="Georgia"/>
                <a:cs typeface="Georgia"/>
              </a:rPr>
              <a:t>Ssend</a:t>
            </a:r>
            <a:r>
              <a:rPr dirty="0" sz="1200" spc="65" b="1">
                <a:latin typeface="Georgia"/>
                <a:cs typeface="Georgia"/>
              </a:rPr>
              <a:t> </a:t>
            </a:r>
            <a:r>
              <a:rPr dirty="0" sz="1200" spc="-10" b="1">
                <a:latin typeface="Georgia"/>
                <a:cs typeface="Georgia"/>
              </a:rPr>
              <a:t>Irecv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Ssend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e</a:t>
            </a:r>
            <a:r>
              <a:rPr dirty="0" sz="1000" spc="6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Irecv,</a:t>
            </a:r>
            <a:r>
              <a:rPr dirty="0" sz="1000" spc="55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MPI</a:t>
            </a:r>
            <a:r>
              <a:rPr dirty="0" sz="1000" spc="80">
                <a:latin typeface="Georgia"/>
                <a:cs typeface="Georgia"/>
              </a:rPr>
              <a:t> </a:t>
            </a:r>
            <a:r>
              <a:rPr dirty="0" sz="1000" spc="-10">
                <a:latin typeface="Georgia"/>
                <a:cs typeface="Georgia"/>
              </a:rPr>
              <a:t>Waitall.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9" name="object 5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2024-05-15T01:55:28Z</dcterms:created>
  <dcterms:modified xsi:type="dcterms:W3CDTF">2024-05-15T01:55:28Z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2024-05-15T00:00:00Z</vt:filetime>
  </property>
  <property fmtid="{D5CDD505-2E9C-101B-9397-08002B2CF9AE}" pid="3" name="Creator">
    <vt:lpwstr>TeX</vt:lpwstr>
  </property>
  <property fmtid="{D5CDD505-2E9C-101B-9397-08002B2CF9AE}" pid="4" name="LastSaved">
    <vt:filetime>2024-05-15T00:00:00Z</vt:filetime>
  </property>
  <property fmtid="{D5CDD505-2E9C-101B-9397-08002B2CF9AE}" pid="5" name="PTEX.Fullbanner">
    <vt:lpwstr>This is pdfTeX, Version 3.141592653-2.6-1.40.25 (TeX Live 2023) kpathsea version 6.3.5</vt:lpwstr>
  </property>
  <property fmtid="{D5CDD505-2E9C-101B-9397-08002B2CF9AE}" pid="6" name="Producer">
    <vt:lpwstr>pdfTeX-1.40.25</vt:lpwstr>
  </property>
</Properties>
</file>