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293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6200" b="1" i="0" u="none" strike="noStrike" baseline="0" dirty="0" err="1">
                <a:latin typeface="Calibri-Bold"/>
              </a:rPr>
              <a:t>Machine</a:t>
            </a:r>
            <a:r>
              <a:rPr lang="pt-BR" sz="6200" b="1" i="0" u="none" strike="noStrike" baseline="0" dirty="0">
                <a:latin typeface="Calibri-Bold"/>
              </a:rPr>
              <a:t> Learning com</a:t>
            </a:r>
          </a:p>
          <a:p>
            <a:r>
              <a:rPr lang="pt-BR" sz="6200" b="1" i="0" u="none" strike="noStrike" baseline="0" dirty="0">
                <a:latin typeface="Calibri-Bold"/>
              </a:rPr>
              <a:t>Python</a:t>
            </a:r>
            <a:endParaRPr lang="pt-BR" sz="6200" b="1" dirty="0"/>
          </a:p>
        </p:txBody>
      </p:sp>
    </p:spTree>
    <p:extLst>
      <p:ext uri="{BB962C8B-B14F-4D97-AF65-F5344CB8AC3E}">
        <p14:creationId xmlns:p14="http://schemas.microsoft.com/office/powerpoint/2010/main" val="222167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5D186-C6FC-429C-BF8A-59685D2FE8C9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Probabilidade: Nomenclaturas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DEAC200-1414-4B3F-8B80-A5287F96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Experimento Aleatório (estocástico): apresenta resultados imprevisíveis, mesmo sendo repetido várias vezes (loteria, lançamento de dados…).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>
                <a:latin typeface="+mn-lt"/>
              </a:rPr>
              <a:t>Experimento Determinístico: o resultado é previsível (sequência numérica).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Espaço amostral: conjunto de todos os resultados possíveis (Ex.: No lançamento de um dado o espaço amostral é 6).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Evento: Subconjunto de um espaço amostral (Ex.: números pares nos dados).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5D186-C6FC-429C-BF8A-59685D2FE8C9}"/>
              </a:ext>
            </a:extLst>
          </p:cNvPr>
          <p:cNvSpPr txBox="1">
            <a:spLocks/>
          </p:cNvSpPr>
          <p:nvPr/>
        </p:nvSpPr>
        <p:spPr>
          <a:xfrm>
            <a:off x="577850" y="431889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Probabilidade: Definição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DEAC200-1414-4B3F-8B80-A5287F96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43254"/>
            <a:ext cx="10515600" cy="1213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probabilidade de ocorrer um evento A é a razão entre o número de elementos de A , n(A), e o número de elementos do espaço amostral E, n(E).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0B96164-1E0F-43BF-8A65-1C5DE759F7D1}"/>
              </a:ext>
            </a:extLst>
          </p:cNvPr>
          <p:cNvSpPr txBox="1">
            <a:spLocks/>
          </p:cNvSpPr>
          <p:nvPr/>
        </p:nvSpPr>
        <p:spPr>
          <a:xfrm>
            <a:off x="6649452" y="2409330"/>
            <a:ext cx="2638926" cy="121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Onde: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0 ≤ P(A) ≤ 1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4F6A5C-EF02-4406-A62F-A1A2DA384388}"/>
              </a:ext>
            </a:extLst>
          </p:cNvPr>
          <p:cNvSpPr txBox="1">
            <a:spLocks/>
          </p:cNvSpPr>
          <p:nvPr/>
        </p:nvSpPr>
        <p:spPr>
          <a:xfrm>
            <a:off x="838198" y="3658138"/>
            <a:ext cx="10515600" cy="5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Ex.: Probabilidade de sair um número par no lançamento de um dado: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99BE77C-9574-44CF-AB01-0DCD88314B73}"/>
              </a:ext>
            </a:extLst>
          </p:cNvPr>
          <p:cNvSpPr txBox="1">
            <a:spLocks/>
          </p:cNvSpPr>
          <p:nvPr/>
        </p:nvSpPr>
        <p:spPr>
          <a:xfrm>
            <a:off x="838200" y="4532697"/>
            <a:ext cx="5435934" cy="108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= {2, 4, 6} , portanto, n(A)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 = {1,2,3,4,5,6}, portanto, n(E) = 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/>
              <p:nvPr/>
            </p:nvSpPr>
            <p:spPr>
              <a:xfrm>
                <a:off x="6649452" y="4287563"/>
                <a:ext cx="1705144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52" y="4287563"/>
                <a:ext cx="1705144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A331A08-6FFB-4926-A3DC-7369C20F3550}"/>
                  </a:ext>
                </a:extLst>
              </p:cNvPr>
              <p:cNvSpPr txBox="1"/>
              <p:nvPr/>
            </p:nvSpPr>
            <p:spPr>
              <a:xfrm>
                <a:off x="6331949" y="5291251"/>
                <a:ext cx="4528553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=0,5=50 %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A331A08-6FFB-4926-A3DC-7369C20F3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49" y="5291251"/>
                <a:ext cx="4528553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E1D24EB-DCA9-4046-B9CB-A367C2EEADC8}"/>
                  </a:ext>
                </a:extLst>
              </p:cNvPr>
              <p:cNvSpPr txBox="1"/>
              <p:nvPr/>
            </p:nvSpPr>
            <p:spPr>
              <a:xfrm>
                <a:off x="3962734" y="2456393"/>
                <a:ext cx="2311400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E1D24EB-DCA9-4046-B9CB-A367C2EEA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734" y="2456393"/>
                <a:ext cx="2311400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3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5D186-C6FC-429C-BF8A-59685D2FE8C9}"/>
              </a:ext>
            </a:extLst>
          </p:cNvPr>
          <p:cNvSpPr txBox="1">
            <a:spLocks/>
          </p:cNvSpPr>
          <p:nvPr/>
        </p:nvSpPr>
        <p:spPr>
          <a:xfrm>
            <a:off x="577850" y="636016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Probabilidade de não ocorrer um evento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E555452-6700-48D0-99A1-49422C758F49}"/>
                  </a:ext>
                </a:extLst>
              </p:cNvPr>
              <p:cNvSpPr txBox="1"/>
              <p:nvPr/>
            </p:nvSpPr>
            <p:spPr>
              <a:xfrm>
                <a:off x="4335712" y="1567948"/>
                <a:ext cx="3256213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E555452-6700-48D0-99A1-49422C758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12" y="1567948"/>
                <a:ext cx="3256213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4F6A5C-EF02-4406-A62F-A1A2DA384388}"/>
              </a:ext>
            </a:extLst>
          </p:cNvPr>
          <p:cNvSpPr txBox="1">
            <a:spLocks/>
          </p:cNvSpPr>
          <p:nvPr/>
        </p:nvSpPr>
        <p:spPr>
          <a:xfrm>
            <a:off x="886156" y="2230000"/>
            <a:ext cx="10775952" cy="108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Ex.: Probabilidade de obter soma diferente de 11 no lançamento de dois dados simultâneos: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99BE77C-9574-44CF-AB01-0DCD88314B73}"/>
              </a:ext>
            </a:extLst>
          </p:cNvPr>
          <p:cNvSpPr txBox="1">
            <a:spLocks/>
          </p:cNvSpPr>
          <p:nvPr/>
        </p:nvSpPr>
        <p:spPr>
          <a:xfrm>
            <a:off x="886156" y="3259431"/>
            <a:ext cx="5435934" cy="108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= {(5,6), (6,5)} , portanto, n(A)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n(E) = 36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/>
              <p:nvPr/>
            </p:nvSpPr>
            <p:spPr>
              <a:xfrm>
                <a:off x="3604123" y="4096536"/>
                <a:ext cx="271796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23" y="4096536"/>
                <a:ext cx="271796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A331A08-6FFB-4926-A3DC-7369C20F3550}"/>
                  </a:ext>
                </a:extLst>
              </p:cNvPr>
              <p:cNvSpPr txBox="1"/>
              <p:nvPr/>
            </p:nvSpPr>
            <p:spPr>
              <a:xfrm>
                <a:off x="3556165" y="5290052"/>
                <a:ext cx="5435934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0,944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94,4%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A331A08-6FFB-4926-A3DC-7369C20F3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165" y="5290052"/>
                <a:ext cx="5435934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5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5D186-C6FC-429C-BF8A-59685D2FE8C9}"/>
              </a:ext>
            </a:extLst>
          </p:cNvPr>
          <p:cNvSpPr txBox="1">
            <a:spLocks/>
          </p:cNvSpPr>
          <p:nvPr/>
        </p:nvSpPr>
        <p:spPr>
          <a:xfrm>
            <a:off x="577850" y="294138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Probabilidade da união de eventos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4F6A5C-EF02-4406-A62F-A1A2DA384388}"/>
              </a:ext>
            </a:extLst>
          </p:cNvPr>
          <p:cNvSpPr txBox="1">
            <a:spLocks/>
          </p:cNvSpPr>
          <p:nvPr/>
        </p:nvSpPr>
        <p:spPr>
          <a:xfrm>
            <a:off x="886156" y="982791"/>
            <a:ext cx="10775952" cy="139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 probabilidade de ocorrer o evento A </a:t>
            </a:r>
            <a:r>
              <a:rPr lang="pt-BR" b="1" dirty="0">
                <a:solidFill>
                  <a:srgbClr val="FF0000"/>
                </a:solidFill>
              </a:rPr>
              <a:t>ou</a:t>
            </a:r>
            <a:r>
              <a:rPr lang="pt-BR" dirty="0"/>
              <a:t> o evento B é igual a probabilidade de ocorrer A </a:t>
            </a:r>
            <a:r>
              <a:rPr lang="pt-BR" b="1" dirty="0">
                <a:solidFill>
                  <a:srgbClr val="FF0000"/>
                </a:solidFill>
              </a:rPr>
              <a:t>mais</a:t>
            </a:r>
            <a:r>
              <a:rPr lang="pt-BR" dirty="0"/>
              <a:t> a probabilidade de ocorrer B </a:t>
            </a:r>
            <a:r>
              <a:rPr lang="pt-BR" b="1" dirty="0">
                <a:solidFill>
                  <a:srgbClr val="FF0000"/>
                </a:solidFill>
              </a:rPr>
              <a:t>menos</a:t>
            </a:r>
            <a:r>
              <a:rPr lang="pt-BR" dirty="0"/>
              <a:t> a probabilidade de ocorrer A 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dirty="0"/>
              <a:t> 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/>
              <p:nvPr/>
            </p:nvSpPr>
            <p:spPr>
              <a:xfrm>
                <a:off x="3044707" y="2293015"/>
                <a:ext cx="61025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07" y="2293015"/>
                <a:ext cx="610258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86E089A-720C-40E7-BC0E-4ABDF82079F1}"/>
              </a:ext>
            </a:extLst>
          </p:cNvPr>
          <p:cNvSpPr txBox="1">
            <a:spLocks/>
          </p:cNvSpPr>
          <p:nvPr/>
        </p:nvSpPr>
        <p:spPr>
          <a:xfrm>
            <a:off x="886156" y="2863938"/>
            <a:ext cx="10775952" cy="56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Se A e B forem mutuamente exclusivos, A ∩ B = </a:t>
            </a:r>
            <a:r>
              <a:rPr lang="el-GR" dirty="0"/>
              <a:t>Φ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02F3858-F842-42FA-8378-281ECB2CC547}"/>
              </a:ext>
            </a:extLst>
          </p:cNvPr>
          <p:cNvSpPr txBox="1">
            <a:spLocks/>
          </p:cNvSpPr>
          <p:nvPr/>
        </p:nvSpPr>
        <p:spPr>
          <a:xfrm>
            <a:off x="886156" y="3429000"/>
            <a:ext cx="10775952" cy="1185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Ex.: Numa comunidade de 1000 habitantes, 400 são sócios de um clube A, 300 de um clube B e 100 de ambos. Qual a probabilidade de uma pessoa escolhida ao acaso ser sócia de A ou de B?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2166163-A38E-4F99-A588-4B9B2588C093}"/>
              </a:ext>
            </a:extLst>
          </p:cNvPr>
          <p:cNvSpPr txBox="1">
            <a:spLocks/>
          </p:cNvSpPr>
          <p:nvPr/>
        </p:nvSpPr>
        <p:spPr>
          <a:xfrm>
            <a:off x="838198" y="4614204"/>
            <a:ext cx="2256694" cy="2053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n(E) = 1000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n(A) = 400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n(B) = 300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n(A∩B) = 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7E8F655-D337-478B-92E4-024C3A2A9114}"/>
                  </a:ext>
                </a:extLst>
              </p:cNvPr>
              <p:cNvSpPr txBox="1"/>
              <p:nvPr/>
            </p:nvSpPr>
            <p:spPr>
              <a:xfrm>
                <a:off x="3506595" y="4615098"/>
                <a:ext cx="6102585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7E8F655-D337-478B-92E4-024C3A2A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5" y="4615098"/>
                <a:ext cx="6102585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3317B0-6F41-4CB7-8C48-FA8D01624349}"/>
                  </a:ext>
                </a:extLst>
              </p:cNvPr>
              <p:cNvSpPr txBox="1"/>
              <p:nvPr/>
            </p:nvSpPr>
            <p:spPr>
              <a:xfrm>
                <a:off x="3619135" y="5613010"/>
                <a:ext cx="6102585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=0,6=60%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3317B0-6F41-4CB7-8C48-FA8D0162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35" y="5613010"/>
                <a:ext cx="610258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5D186-C6FC-429C-BF8A-59685D2FE8C9}"/>
              </a:ext>
            </a:extLst>
          </p:cNvPr>
          <p:cNvSpPr txBox="1">
            <a:spLocks/>
          </p:cNvSpPr>
          <p:nvPr/>
        </p:nvSpPr>
        <p:spPr>
          <a:xfrm>
            <a:off x="577850" y="294138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Probabilidade Condicional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4F6A5C-EF02-4406-A62F-A1A2DA384388}"/>
              </a:ext>
            </a:extLst>
          </p:cNvPr>
          <p:cNvSpPr txBox="1">
            <a:spLocks/>
          </p:cNvSpPr>
          <p:nvPr/>
        </p:nvSpPr>
        <p:spPr>
          <a:xfrm>
            <a:off x="886156" y="982791"/>
            <a:ext cx="10775952" cy="4720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 probabilidade de ocorrência do evento A </a:t>
            </a:r>
            <a:r>
              <a:rPr lang="pt-BR" b="1" dirty="0">
                <a:solidFill>
                  <a:srgbClr val="FF0000"/>
                </a:solidFill>
              </a:rPr>
              <a:t>condicionada</a:t>
            </a:r>
            <a:r>
              <a:rPr lang="pt-BR" dirty="0"/>
              <a:t> ao evento 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/>
              <p:nvPr/>
            </p:nvSpPr>
            <p:spPr>
              <a:xfrm>
                <a:off x="2771336" y="1678734"/>
                <a:ext cx="6035040" cy="8815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36" y="1678734"/>
                <a:ext cx="6035040" cy="881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02F3858-F842-42FA-8378-281ECB2CC547}"/>
              </a:ext>
            </a:extLst>
          </p:cNvPr>
          <p:cNvSpPr txBox="1">
            <a:spLocks/>
          </p:cNvSpPr>
          <p:nvPr/>
        </p:nvSpPr>
        <p:spPr>
          <a:xfrm>
            <a:off x="886156" y="2784172"/>
            <a:ext cx="10775952" cy="1185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Ex.: Qual a probabilidade, num lançamento simultâneo de dois dados, aparecerem faces com números ímpares, com a condição de que a soma seja 8.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2166163-A38E-4F99-A588-4B9B2588C093}"/>
              </a:ext>
            </a:extLst>
          </p:cNvPr>
          <p:cNvSpPr txBox="1">
            <a:spLocks/>
          </p:cNvSpPr>
          <p:nvPr/>
        </p:nvSpPr>
        <p:spPr>
          <a:xfrm>
            <a:off x="886157" y="3918799"/>
            <a:ext cx="5050410" cy="151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B = {(2,6), </a:t>
            </a:r>
            <a:r>
              <a:rPr lang="pt-BR" dirty="0">
                <a:solidFill>
                  <a:srgbClr val="FF0000"/>
                </a:solidFill>
              </a:rPr>
              <a:t>(3,5)</a:t>
            </a:r>
            <a:r>
              <a:rPr lang="pt-BR" dirty="0"/>
              <a:t>, (4,4), </a:t>
            </a:r>
            <a:r>
              <a:rPr lang="pt-BR" dirty="0">
                <a:solidFill>
                  <a:srgbClr val="FF0000"/>
                </a:solidFill>
              </a:rPr>
              <a:t>(5,3)</a:t>
            </a:r>
            <a:r>
              <a:rPr lang="pt-BR" dirty="0"/>
              <a:t>, (6,2)}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n(B) = 5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n(A∩B) =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8A37692-87A2-426D-A89A-2691371B6906}"/>
                  </a:ext>
                </a:extLst>
              </p:cNvPr>
              <p:cNvSpPr txBox="1"/>
              <p:nvPr/>
            </p:nvSpPr>
            <p:spPr>
              <a:xfrm>
                <a:off x="5526259" y="4417076"/>
                <a:ext cx="3378591" cy="8815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8A37692-87A2-426D-A89A-2691371B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59" y="4417076"/>
                <a:ext cx="3378591" cy="881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116C2E-A521-41A3-8FB2-7002F2C2AA99}"/>
                  </a:ext>
                </a:extLst>
              </p:cNvPr>
              <p:cNvSpPr txBox="1"/>
              <p:nvPr/>
            </p:nvSpPr>
            <p:spPr>
              <a:xfrm>
                <a:off x="5284763" y="5481592"/>
                <a:ext cx="4928381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=0,4=40%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116C2E-A521-41A3-8FB2-7002F2C2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63" y="5481592"/>
                <a:ext cx="4928381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5D186-C6FC-429C-BF8A-59685D2FE8C9}"/>
              </a:ext>
            </a:extLst>
          </p:cNvPr>
          <p:cNvSpPr txBox="1">
            <a:spLocks/>
          </p:cNvSpPr>
          <p:nvPr/>
        </p:nvSpPr>
        <p:spPr>
          <a:xfrm>
            <a:off x="577850" y="294138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Probabilidade da intersecção de eventos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4F6A5C-EF02-4406-A62F-A1A2DA384388}"/>
              </a:ext>
            </a:extLst>
          </p:cNvPr>
          <p:cNvSpPr txBox="1">
            <a:spLocks/>
          </p:cNvSpPr>
          <p:nvPr/>
        </p:nvSpPr>
        <p:spPr>
          <a:xfrm>
            <a:off x="886156" y="982791"/>
            <a:ext cx="10775952" cy="131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Se dois eventos, A e B, </a:t>
            </a:r>
            <a:r>
              <a:rPr lang="pt-BR" b="1" dirty="0">
                <a:solidFill>
                  <a:srgbClr val="FF0000"/>
                </a:solidFill>
              </a:rPr>
              <a:t>são independentes </a:t>
            </a:r>
            <a:r>
              <a:rPr lang="pt-BR" dirty="0"/>
              <a:t>entre si (a ocorrência de um não influi na ocorrência do outro), a probabilidade de ocorrência de A 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dirty="0"/>
              <a:t> B é igual ao produto de cada um.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/>
              <p:nvPr/>
            </p:nvSpPr>
            <p:spPr>
              <a:xfrm>
                <a:off x="3044707" y="2321125"/>
                <a:ext cx="61025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682FA90-111E-418B-90DC-A7ADA1AA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07" y="2321125"/>
                <a:ext cx="610258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02F3858-F842-42FA-8378-281ECB2CC547}"/>
              </a:ext>
            </a:extLst>
          </p:cNvPr>
          <p:cNvSpPr txBox="1">
            <a:spLocks/>
          </p:cNvSpPr>
          <p:nvPr/>
        </p:nvSpPr>
        <p:spPr>
          <a:xfrm>
            <a:off x="904912" y="2965090"/>
            <a:ext cx="10775952" cy="97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Ex.: Qual a probabilidade, num lançamento de um dado e uma moeda, de sair um número menor que 3 no dado e face cara na moeda.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2166163-A38E-4F99-A588-4B9B2588C093}"/>
              </a:ext>
            </a:extLst>
          </p:cNvPr>
          <p:cNvSpPr txBox="1">
            <a:spLocks/>
          </p:cNvSpPr>
          <p:nvPr/>
        </p:nvSpPr>
        <p:spPr>
          <a:xfrm>
            <a:off x="904911" y="4211611"/>
            <a:ext cx="3062177" cy="235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n(A) = 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n(B)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n(E)</a:t>
            </a:r>
            <a:r>
              <a:rPr lang="pt-BR" baseline="-25000" dirty="0"/>
              <a:t>A</a:t>
            </a:r>
            <a:r>
              <a:rPr lang="pt-BR" dirty="0"/>
              <a:t>= 6</a:t>
            </a:r>
          </a:p>
          <a:p>
            <a:pPr marL="0" indent="0">
              <a:buNone/>
            </a:pPr>
            <a:r>
              <a:rPr lang="pt-BR" dirty="0"/>
              <a:t>n(E)</a:t>
            </a:r>
            <a:r>
              <a:rPr lang="pt-BR" baseline="-25000" dirty="0"/>
              <a:t>B</a:t>
            </a:r>
            <a:r>
              <a:rPr lang="pt-BR" dirty="0"/>
              <a:t>=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8497A-7E24-4079-809F-6EF09779ED77}"/>
                  </a:ext>
                </a:extLst>
              </p:cNvPr>
              <p:cNvSpPr txBox="1"/>
              <p:nvPr/>
            </p:nvSpPr>
            <p:spPr>
              <a:xfrm>
                <a:off x="3044706" y="4152032"/>
                <a:ext cx="61025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8497A-7E24-4079-809F-6EF09779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06" y="4152032"/>
                <a:ext cx="61025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BB32D15-4964-4BAC-AABC-3AC779BE9BBC}"/>
                  </a:ext>
                </a:extLst>
              </p:cNvPr>
              <p:cNvSpPr txBox="1"/>
              <p:nvPr/>
            </p:nvSpPr>
            <p:spPr>
              <a:xfrm>
                <a:off x="4141987" y="4611029"/>
                <a:ext cx="2877792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BB32D15-4964-4BAC-AABC-3AC779BE9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87" y="4611029"/>
                <a:ext cx="2877792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F56BAFB-74B8-472B-B838-FA3A8D3F1E5C}"/>
                  </a:ext>
                </a:extLst>
              </p:cNvPr>
              <p:cNvSpPr txBox="1"/>
              <p:nvPr/>
            </p:nvSpPr>
            <p:spPr>
              <a:xfrm>
                <a:off x="4141987" y="5470483"/>
                <a:ext cx="5156758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0,167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16,7%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F56BAFB-74B8-472B-B838-FA3A8D3F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87" y="5470483"/>
                <a:ext cx="5156758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634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Calibri-Bold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350</cp:revision>
  <dcterms:created xsi:type="dcterms:W3CDTF">2020-11-26T18:44:25Z</dcterms:created>
  <dcterms:modified xsi:type="dcterms:W3CDTF">2022-08-18T14:04:08Z</dcterms:modified>
</cp:coreProperties>
</file>