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33" r:id="rId2"/>
    <p:sldId id="307" r:id="rId3"/>
    <p:sldId id="308" r:id="rId4"/>
    <p:sldId id="309" r:id="rId5"/>
    <p:sldId id="310" r:id="rId6"/>
    <p:sldId id="311" r:id="rId7"/>
    <p:sldId id="313" r:id="rId8"/>
    <p:sldId id="312" r:id="rId9"/>
    <p:sldId id="315" r:id="rId10"/>
    <p:sldId id="319" r:id="rId11"/>
    <p:sldId id="320" r:id="rId1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21" autoAdjust="0"/>
    <p:restoredTop sz="94660"/>
  </p:normalViewPr>
  <p:slideViewPr>
    <p:cSldViewPr snapToGrid="0">
      <p:cViewPr varScale="1">
        <p:scale>
          <a:sx n="79" d="100"/>
          <a:sy n="79"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94466-33D4-4291-AEAB-7DF5951634E4}"/>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C0AFC2AE-93AC-4680-8E7C-B02CB197C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6154236-9168-49B8-BC9E-CF41B4659BD8}"/>
              </a:ext>
            </a:extLst>
          </p:cNvPr>
          <p:cNvSpPr>
            <a:spLocks noGrp="1"/>
          </p:cNvSpPr>
          <p:nvPr>
            <p:ph type="dt" sz="half" idx="10"/>
          </p:nvPr>
        </p:nvSpPr>
        <p:spPr/>
        <p:txBody>
          <a:bodyPr/>
          <a:lstStyle/>
          <a:p>
            <a:fld id="{2C55984B-C99F-4A38-A308-4C0AB46BC4AE}" type="datetimeFigureOut">
              <a:rPr lang="pt-BR" smtClean="0"/>
              <a:t>18/08/2022</a:t>
            </a:fld>
            <a:endParaRPr lang="pt-BR"/>
          </a:p>
        </p:txBody>
      </p:sp>
      <p:sp>
        <p:nvSpPr>
          <p:cNvPr id="5" name="Espaço Reservado para Rodapé 4">
            <a:extLst>
              <a:ext uri="{FF2B5EF4-FFF2-40B4-BE49-F238E27FC236}">
                <a16:creationId xmlns:a16="http://schemas.microsoft.com/office/drawing/2014/main" id="{A1980C4A-8AD4-4FC6-87E9-7CA1E0273C5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0DD231B-0F56-44C4-B2A7-1017698E791C}"/>
              </a:ext>
            </a:extLst>
          </p:cNvPr>
          <p:cNvSpPr>
            <a:spLocks noGrp="1"/>
          </p:cNvSpPr>
          <p:nvPr>
            <p:ph type="sldNum" sz="quarter" idx="12"/>
          </p:nvPr>
        </p:nvSpPr>
        <p:spPr/>
        <p:txBody>
          <a:bodyPr/>
          <a:lstStyle/>
          <a:p>
            <a:fld id="{3A61AC2B-A567-4999-B17D-4ED47A63B5B7}" type="slidenum">
              <a:rPr lang="pt-BR" smtClean="0"/>
              <a:t>‹nº›</a:t>
            </a:fld>
            <a:endParaRPr lang="pt-BR"/>
          </a:p>
        </p:txBody>
      </p:sp>
    </p:spTree>
    <p:extLst>
      <p:ext uri="{BB962C8B-B14F-4D97-AF65-F5344CB8AC3E}">
        <p14:creationId xmlns:p14="http://schemas.microsoft.com/office/powerpoint/2010/main" val="391393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856574-CF26-47C8-AF0C-B847C3C2124C}"/>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67281DF-1488-4181-96DB-4AFD35640597}"/>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8D7EBF4-DB7E-4E9B-B749-26975E99DEAC}"/>
              </a:ext>
            </a:extLst>
          </p:cNvPr>
          <p:cNvSpPr>
            <a:spLocks noGrp="1"/>
          </p:cNvSpPr>
          <p:nvPr>
            <p:ph type="dt" sz="half" idx="10"/>
          </p:nvPr>
        </p:nvSpPr>
        <p:spPr/>
        <p:txBody>
          <a:bodyPr/>
          <a:lstStyle/>
          <a:p>
            <a:fld id="{2C55984B-C99F-4A38-A308-4C0AB46BC4AE}" type="datetimeFigureOut">
              <a:rPr lang="pt-BR" smtClean="0"/>
              <a:t>18/08/2022</a:t>
            </a:fld>
            <a:endParaRPr lang="pt-BR"/>
          </a:p>
        </p:txBody>
      </p:sp>
      <p:sp>
        <p:nvSpPr>
          <p:cNvPr id="5" name="Espaço Reservado para Rodapé 4">
            <a:extLst>
              <a:ext uri="{FF2B5EF4-FFF2-40B4-BE49-F238E27FC236}">
                <a16:creationId xmlns:a16="http://schemas.microsoft.com/office/drawing/2014/main" id="{8D4ACBE3-FF6F-4046-BBFB-4F79F33A612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F47086A-B25A-44EE-AD4B-E11104416DF0}"/>
              </a:ext>
            </a:extLst>
          </p:cNvPr>
          <p:cNvSpPr>
            <a:spLocks noGrp="1"/>
          </p:cNvSpPr>
          <p:nvPr>
            <p:ph type="sldNum" sz="quarter" idx="12"/>
          </p:nvPr>
        </p:nvSpPr>
        <p:spPr/>
        <p:txBody>
          <a:bodyPr/>
          <a:lstStyle/>
          <a:p>
            <a:fld id="{3A61AC2B-A567-4999-B17D-4ED47A63B5B7}" type="slidenum">
              <a:rPr lang="pt-BR" smtClean="0"/>
              <a:t>‹nº›</a:t>
            </a:fld>
            <a:endParaRPr lang="pt-BR"/>
          </a:p>
        </p:txBody>
      </p:sp>
    </p:spTree>
    <p:extLst>
      <p:ext uri="{BB962C8B-B14F-4D97-AF65-F5344CB8AC3E}">
        <p14:creationId xmlns:p14="http://schemas.microsoft.com/office/powerpoint/2010/main" val="349802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E1BA9F9-8E36-4035-A04B-03BBC8982F3A}"/>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9EF3AD45-D5F8-44FD-928C-BF99F8B8BDF9}"/>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567D66E-2272-43D1-9940-95CD6F892B86}"/>
              </a:ext>
            </a:extLst>
          </p:cNvPr>
          <p:cNvSpPr>
            <a:spLocks noGrp="1"/>
          </p:cNvSpPr>
          <p:nvPr>
            <p:ph type="dt" sz="half" idx="10"/>
          </p:nvPr>
        </p:nvSpPr>
        <p:spPr/>
        <p:txBody>
          <a:bodyPr/>
          <a:lstStyle/>
          <a:p>
            <a:fld id="{2C55984B-C99F-4A38-A308-4C0AB46BC4AE}" type="datetimeFigureOut">
              <a:rPr lang="pt-BR" smtClean="0"/>
              <a:t>18/08/2022</a:t>
            </a:fld>
            <a:endParaRPr lang="pt-BR"/>
          </a:p>
        </p:txBody>
      </p:sp>
      <p:sp>
        <p:nvSpPr>
          <p:cNvPr id="5" name="Espaço Reservado para Rodapé 4">
            <a:extLst>
              <a:ext uri="{FF2B5EF4-FFF2-40B4-BE49-F238E27FC236}">
                <a16:creationId xmlns:a16="http://schemas.microsoft.com/office/drawing/2014/main" id="{147757E6-72B0-469C-A808-56DC2907058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6CD322F-100D-4FCE-AE9A-92BAA82C6628}"/>
              </a:ext>
            </a:extLst>
          </p:cNvPr>
          <p:cNvSpPr>
            <a:spLocks noGrp="1"/>
          </p:cNvSpPr>
          <p:nvPr>
            <p:ph type="sldNum" sz="quarter" idx="12"/>
          </p:nvPr>
        </p:nvSpPr>
        <p:spPr/>
        <p:txBody>
          <a:bodyPr/>
          <a:lstStyle/>
          <a:p>
            <a:fld id="{3A61AC2B-A567-4999-B17D-4ED47A63B5B7}" type="slidenum">
              <a:rPr lang="pt-BR" smtClean="0"/>
              <a:t>‹nº›</a:t>
            </a:fld>
            <a:endParaRPr lang="pt-BR"/>
          </a:p>
        </p:txBody>
      </p:sp>
    </p:spTree>
    <p:extLst>
      <p:ext uri="{BB962C8B-B14F-4D97-AF65-F5344CB8AC3E}">
        <p14:creationId xmlns:p14="http://schemas.microsoft.com/office/powerpoint/2010/main" val="3840497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39ADD8-0B53-44E3-92A7-75C9F8284E1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731DEF2-57B0-4E4C-A2FD-A9EDE63356B4}"/>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E0D92E1-EF5F-4177-A65B-65AEBAEECADA}"/>
              </a:ext>
            </a:extLst>
          </p:cNvPr>
          <p:cNvSpPr>
            <a:spLocks noGrp="1"/>
          </p:cNvSpPr>
          <p:nvPr>
            <p:ph type="dt" sz="half" idx="10"/>
          </p:nvPr>
        </p:nvSpPr>
        <p:spPr/>
        <p:txBody>
          <a:bodyPr/>
          <a:lstStyle/>
          <a:p>
            <a:fld id="{2C55984B-C99F-4A38-A308-4C0AB46BC4AE}" type="datetimeFigureOut">
              <a:rPr lang="pt-BR" smtClean="0"/>
              <a:t>18/08/2022</a:t>
            </a:fld>
            <a:endParaRPr lang="pt-BR"/>
          </a:p>
        </p:txBody>
      </p:sp>
      <p:sp>
        <p:nvSpPr>
          <p:cNvPr id="5" name="Espaço Reservado para Rodapé 4">
            <a:extLst>
              <a:ext uri="{FF2B5EF4-FFF2-40B4-BE49-F238E27FC236}">
                <a16:creationId xmlns:a16="http://schemas.microsoft.com/office/drawing/2014/main" id="{07E87010-2C39-4AEB-833C-16B0EC627CA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A9898AF-588A-4892-968A-ABFE9540138E}"/>
              </a:ext>
            </a:extLst>
          </p:cNvPr>
          <p:cNvSpPr>
            <a:spLocks noGrp="1"/>
          </p:cNvSpPr>
          <p:nvPr>
            <p:ph type="sldNum" sz="quarter" idx="12"/>
          </p:nvPr>
        </p:nvSpPr>
        <p:spPr/>
        <p:txBody>
          <a:bodyPr/>
          <a:lstStyle/>
          <a:p>
            <a:fld id="{3A61AC2B-A567-4999-B17D-4ED47A63B5B7}" type="slidenum">
              <a:rPr lang="pt-BR" smtClean="0"/>
              <a:t>‹nº›</a:t>
            </a:fld>
            <a:endParaRPr lang="pt-BR"/>
          </a:p>
        </p:txBody>
      </p:sp>
    </p:spTree>
    <p:extLst>
      <p:ext uri="{BB962C8B-B14F-4D97-AF65-F5344CB8AC3E}">
        <p14:creationId xmlns:p14="http://schemas.microsoft.com/office/powerpoint/2010/main" val="2822759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5E29DB-B9F1-41DF-B604-5533FBFABC59}"/>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CAD8C934-FDC0-453A-8B03-CC1845C053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6475B5CD-2E6D-4712-80D9-8422C11400B7}"/>
              </a:ext>
            </a:extLst>
          </p:cNvPr>
          <p:cNvSpPr>
            <a:spLocks noGrp="1"/>
          </p:cNvSpPr>
          <p:nvPr>
            <p:ph type="dt" sz="half" idx="10"/>
          </p:nvPr>
        </p:nvSpPr>
        <p:spPr/>
        <p:txBody>
          <a:bodyPr/>
          <a:lstStyle/>
          <a:p>
            <a:fld id="{2C55984B-C99F-4A38-A308-4C0AB46BC4AE}" type="datetimeFigureOut">
              <a:rPr lang="pt-BR" smtClean="0"/>
              <a:t>18/08/2022</a:t>
            </a:fld>
            <a:endParaRPr lang="pt-BR"/>
          </a:p>
        </p:txBody>
      </p:sp>
      <p:sp>
        <p:nvSpPr>
          <p:cNvPr id="5" name="Espaço Reservado para Rodapé 4">
            <a:extLst>
              <a:ext uri="{FF2B5EF4-FFF2-40B4-BE49-F238E27FC236}">
                <a16:creationId xmlns:a16="http://schemas.microsoft.com/office/drawing/2014/main" id="{F222413D-C958-4F78-AA2D-365AF04A2AC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57B3E4D-6BA3-4415-80D5-E0BCFD12092F}"/>
              </a:ext>
            </a:extLst>
          </p:cNvPr>
          <p:cNvSpPr>
            <a:spLocks noGrp="1"/>
          </p:cNvSpPr>
          <p:nvPr>
            <p:ph type="sldNum" sz="quarter" idx="12"/>
          </p:nvPr>
        </p:nvSpPr>
        <p:spPr/>
        <p:txBody>
          <a:bodyPr/>
          <a:lstStyle/>
          <a:p>
            <a:fld id="{3A61AC2B-A567-4999-B17D-4ED47A63B5B7}" type="slidenum">
              <a:rPr lang="pt-BR" smtClean="0"/>
              <a:t>‹nº›</a:t>
            </a:fld>
            <a:endParaRPr lang="pt-BR"/>
          </a:p>
        </p:txBody>
      </p:sp>
    </p:spTree>
    <p:extLst>
      <p:ext uri="{BB962C8B-B14F-4D97-AF65-F5344CB8AC3E}">
        <p14:creationId xmlns:p14="http://schemas.microsoft.com/office/powerpoint/2010/main" val="1975652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CB79B8-5798-415F-BEC8-9449C876971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FB6D46B-F31B-437E-87AA-879EC0AF6119}"/>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F9B5E6E9-120E-4119-AE60-B175FF9EC449}"/>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9C1CA78-AA2E-41D6-960B-5CA60B184FE7}"/>
              </a:ext>
            </a:extLst>
          </p:cNvPr>
          <p:cNvSpPr>
            <a:spLocks noGrp="1"/>
          </p:cNvSpPr>
          <p:nvPr>
            <p:ph type="dt" sz="half" idx="10"/>
          </p:nvPr>
        </p:nvSpPr>
        <p:spPr/>
        <p:txBody>
          <a:bodyPr/>
          <a:lstStyle/>
          <a:p>
            <a:fld id="{2C55984B-C99F-4A38-A308-4C0AB46BC4AE}" type="datetimeFigureOut">
              <a:rPr lang="pt-BR" smtClean="0"/>
              <a:t>18/08/2022</a:t>
            </a:fld>
            <a:endParaRPr lang="pt-BR"/>
          </a:p>
        </p:txBody>
      </p:sp>
      <p:sp>
        <p:nvSpPr>
          <p:cNvPr id="6" name="Espaço Reservado para Rodapé 5">
            <a:extLst>
              <a:ext uri="{FF2B5EF4-FFF2-40B4-BE49-F238E27FC236}">
                <a16:creationId xmlns:a16="http://schemas.microsoft.com/office/drawing/2014/main" id="{8B369B28-2C38-4790-901C-7239BAE9DB8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AF6621F-49FD-45A9-9381-8E9B565AEBB7}"/>
              </a:ext>
            </a:extLst>
          </p:cNvPr>
          <p:cNvSpPr>
            <a:spLocks noGrp="1"/>
          </p:cNvSpPr>
          <p:nvPr>
            <p:ph type="sldNum" sz="quarter" idx="12"/>
          </p:nvPr>
        </p:nvSpPr>
        <p:spPr/>
        <p:txBody>
          <a:bodyPr/>
          <a:lstStyle/>
          <a:p>
            <a:fld id="{3A61AC2B-A567-4999-B17D-4ED47A63B5B7}" type="slidenum">
              <a:rPr lang="pt-BR" smtClean="0"/>
              <a:t>‹nº›</a:t>
            </a:fld>
            <a:endParaRPr lang="pt-BR"/>
          </a:p>
        </p:txBody>
      </p:sp>
    </p:spTree>
    <p:extLst>
      <p:ext uri="{BB962C8B-B14F-4D97-AF65-F5344CB8AC3E}">
        <p14:creationId xmlns:p14="http://schemas.microsoft.com/office/powerpoint/2010/main" val="2153068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7ACFB2-05E5-469A-A221-C2450C859F31}"/>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7C4DAA59-8B01-4D64-97B7-10AD559C6A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993C0BDC-4F4F-487F-8C55-53A0A38A77D3}"/>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A57F3EA-1617-4594-9736-18B1B044FC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61CA8F34-5316-4F01-A2C0-0FCA26766AC3}"/>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D5363F45-C4D4-4493-B200-8C67BB6514FF}"/>
              </a:ext>
            </a:extLst>
          </p:cNvPr>
          <p:cNvSpPr>
            <a:spLocks noGrp="1"/>
          </p:cNvSpPr>
          <p:nvPr>
            <p:ph type="dt" sz="half" idx="10"/>
          </p:nvPr>
        </p:nvSpPr>
        <p:spPr/>
        <p:txBody>
          <a:bodyPr/>
          <a:lstStyle/>
          <a:p>
            <a:fld id="{2C55984B-C99F-4A38-A308-4C0AB46BC4AE}" type="datetimeFigureOut">
              <a:rPr lang="pt-BR" smtClean="0"/>
              <a:t>18/08/2022</a:t>
            </a:fld>
            <a:endParaRPr lang="pt-BR"/>
          </a:p>
        </p:txBody>
      </p:sp>
      <p:sp>
        <p:nvSpPr>
          <p:cNvPr id="8" name="Espaço Reservado para Rodapé 7">
            <a:extLst>
              <a:ext uri="{FF2B5EF4-FFF2-40B4-BE49-F238E27FC236}">
                <a16:creationId xmlns:a16="http://schemas.microsoft.com/office/drawing/2014/main" id="{58B3CF5C-3D4B-436D-B1A6-32BA1BE324D5}"/>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1D19D8B8-B300-4377-B784-45CB30691ED1}"/>
              </a:ext>
            </a:extLst>
          </p:cNvPr>
          <p:cNvSpPr>
            <a:spLocks noGrp="1"/>
          </p:cNvSpPr>
          <p:nvPr>
            <p:ph type="sldNum" sz="quarter" idx="12"/>
          </p:nvPr>
        </p:nvSpPr>
        <p:spPr/>
        <p:txBody>
          <a:bodyPr/>
          <a:lstStyle/>
          <a:p>
            <a:fld id="{3A61AC2B-A567-4999-B17D-4ED47A63B5B7}" type="slidenum">
              <a:rPr lang="pt-BR" smtClean="0"/>
              <a:t>‹nº›</a:t>
            </a:fld>
            <a:endParaRPr lang="pt-BR"/>
          </a:p>
        </p:txBody>
      </p:sp>
    </p:spTree>
    <p:extLst>
      <p:ext uri="{BB962C8B-B14F-4D97-AF65-F5344CB8AC3E}">
        <p14:creationId xmlns:p14="http://schemas.microsoft.com/office/powerpoint/2010/main" val="1835299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2AE2E9-6B3C-4ABC-9168-0A9FFCEF4F9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A21F18D2-3152-4968-BE18-2527E67A54DF}"/>
              </a:ext>
            </a:extLst>
          </p:cNvPr>
          <p:cNvSpPr>
            <a:spLocks noGrp="1"/>
          </p:cNvSpPr>
          <p:nvPr>
            <p:ph type="dt" sz="half" idx="10"/>
          </p:nvPr>
        </p:nvSpPr>
        <p:spPr/>
        <p:txBody>
          <a:bodyPr/>
          <a:lstStyle/>
          <a:p>
            <a:fld id="{2C55984B-C99F-4A38-A308-4C0AB46BC4AE}" type="datetimeFigureOut">
              <a:rPr lang="pt-BR" smtClean="0"/>
              <a:t>18/08/2022</a:t>
            </a:fld>
            <a:endParaRPr lang="pt-BR"/>
          </a:p>
        </p:txBody>
      </p:sp>
      <p:sp>
        <p:nvSpPr>
          <p:cNvPr id="4" name="Espaço Reservado para Rodapé 3">
            <a:extLst>
              <a:ext uri="{FF2B5EF4-FFF2-40B4-BE49-F238E27FC236}">
                <a16:creationId xmlns:a16="http://schemas.microsoft.com/office/drawing/2014/main" id="{749F55EA-76D4-486C-849A-4A762B5642C7}"/>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BA22ED98-7ABE-4270-AAD6-645A1E270981}"/>
              </a:ext>
            </a:extLst>
          </p:cNvPr>
          <p:cNvSpPr>
            <a:spLocks noGrp="1"/>
          </p:cNvSpPr>
          <p:nvPr>
            <p:ph type="sldNum" sz="quarter" idx="12"/>
          </p:nvPr>
        </p:nvSpPr>
        <p:spPr/>
        <p:txBody>
          <a:bodyPr/>
          <a:lstStyle/>
          <a:p>
            <a:fld id="{3A61AC2B-A567-4999-B17D-4ED47A63B5B7}" type="slidenum">
              <a:rPr lang="pt-BR" smtClean="0"/>
              <a:t>‹nº›</a:t>
            </a:fld>
            <a:endParaRPr lang="pt-BR"/>
          </a:p>
        </p:txBody>
      </p:sp>
    </p:spTree>
    <p:extLst>
      <p:ext uri="{BB962C8B-B14F-4D97-AF65-F5344CB8AC3E}">
        <p14:creationId xmlns:p14="http://schemas.microsoft.com/office/powerpoint/2010/main" val="241621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FDF1FEE-8714-458A-9236-55AB851ACF44}"/>
              </a:ext>
            </a:extLst>
          </p:cNvPr>
          <p:cNvSpPr>
            <a:spLocks noGrp="1"/>
          </p:cNvSpPr>
          <p:nvPr>
            <p:ph type="dt" sz="half" idx="10"/>
          </p:nvPr>
        </p:nvSpPr>
        <p:spPr/>
        <p:txBody>
          <a:bodyPr/>
          <a:lstStyle/>
          <a:p>
            <a:fld id="{2C55984B-C99F-4A38-A308-4C0AB46BC4AE}" type="datetimeFigureOut">
              <a:rPr lang="pt-BR" smtClean="0"/>
              <a:t>18/08/2022</a:t>
            </a:fld>
            <a:endParaRPr lang="pt-BR"/>
          </a:p>
        </p:txBody>
      </p:sp>
      <p:sp>
        <p:nvSpPr>
          <p:cNvPr id="3" name="Espaço Reservado para Rodapé 2">
            <a:extLst>
              <a:ext uri="{FF2B5EF4-FFF2-40B4-BE49-F238E27FC236}">
                <a16:creationId xmlns:a16="http://schemas.microsoft.com/office/drawing/2014/main" id="{54128630-B400-439D-8FD6-7C95A0824E2D}"/>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7760FDC8-5046-4D4E-943D-51AF32355B80}"/>
              </a:ext>
            </a:extLst>
          </p:cNvPr>
          <p:cNvSpPr>
            <a:spLocks noGrp="1"/>
          </p:cNvSpPr>
          <p:nvPr>
            <p:ph type="sldNum" sz="quarter" idx="12"/>
          </p:nvPr>
        </p:nvSpPr>
        <p:spPr/>
        <p:txBody>
          <a:bodyPr/>
          <a:lstStyle/>
          <a:p>
            <a:fld id="{3A61AC2B-A567-4999-B17D-4ED47A63B5B7}" type="slidenum">
              <a:rPr lang="pt-BR" smtClean="0"/>
              <a:t>‹nº›</a:t>
            </a:fld>
            <a:endParaRPr lang="pt-BR"/>
          </a:p>
        </p:txBody>
      </p:sp>
    </p:spTree>
    <p:extLst>
      <p:ext uri="{BB962C8B-B14F-4D97-AF65-F5344CB8AC3E}">
        <p14:creationId xmlns:p14="http://schemas.microsoft.com/office/powerpoint/2010/main" val="296601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191A1F-51B4-4ABB-AF32-A3634206EE2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DB694D5-0149-432D-8B95-6BBAE349CF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1B68A95-224F-465C-ACEB-E0FFE218A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5B8D33D-ED48-4F75-94FB-EB701647245C}"/>
              </a:ext>
            </a:extLst>
          </p:cNvPr>
          <p:cNvSpPr>
            <a:spLocks noGrp="1"/>
          </p:cNvSpPr>
          <p:nvPr>
            <p:ph type="dt" sz="half" idx="10"/>
          </p:nvPr>
        </p:nvSpPr>
        <p:spPr/>
        <p:txBody>
          <a:bodyPr/>
          <a:lstStyle/>
          <a:p>
            <a:fld id="{2C55984B-C99F-4A38-A308-4C0AB46BC4AE}" type="datetimeFigureOut">
              <a:rPr lang="pt-BR" smtClean="0"/>
              <a:t>18/08/2022</a:t>
            </a:fld>
            <a:endParaRPr lang="pt-BR"/>
          </a:p>
        </p:txBody>
      </p:sp>
      <p:sp>
        <p:nvSpPr>
          <p:cNvPr id="6" name="Espaço Reservado para Rodapé 5">
            <a:extLst>
              <a:ext uri="{FF2B5EF4-FFF2-40B4-BE49-F238E27FC236}">
                <a16:creationId xmlns:a16="http://schemas.microsoft.com/office/drawing/2014/main" id="{653D3291-E87E-4E1F-BA75-9AB958BC3A2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9882FF1-8A36-448A-BC6E-EC64D4B6EA2A}"/>
              </a:ext>
            </a:extLst>
          </p:cNvPr>
          <p:cNvSpPr>
            <a:spLocks noGrp="1"/>
          </p:cNvSpPr>
          <p:nvPr>
            <p:ph type="sldNum" sz="quarter" idx="12"/>
          </p:nvPr>
        </p:nvSpPr>
        <p:spPr/>
        <p:txBody>
          <a:bodyPr/>
          <a:lstStyle/>
          <a:p>
            <a:fld id="{3A61AC2B-A567-4999-B17D-4ED47A63B5B7}" type="slidenum">
              <a:rPr lang="pt-BR" smtClean="0"/>
              <a:t>‹nº›</a:t>
            </a:fld>
            <a:endParaRPr lang="pt-BR"/>
          </a:p>
        </p:txBody>
      </p:sp>
    </p:spTree>
    <p:extLst>
      <p:ext uri="{BB962C8B-B14F-4D97-AF65-F5344CB8AC3E}">
        <p14:creationId xmlns:p14="http://schemas.microsoft.com/office/powerpoint/2010/main" val="2222214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8A6073-6014-4043-BE2D-20BCF986447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28DE7003-D0E2-45C3-B9E0-5E71D21EBE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7346E02D-B33F-4063-A944-75D22F25A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2FBA53E-5280-4F19-B9EC-13EDF7B042A2}"/>
              </a:ext>
            </a:extLst>
          </p:cNvPr>
          <p:cNvSpPr>
            <a:spLocks noGrp="1"/>
          </p:cNvSpPr>
          <p:nvPr>
            <p:ph type="dt" sz="half" idx="10"/>
          </p:nvPr>
        </p:nvSpPr>
        <p:spPr/>
        <p:txBody>
          <a:bodyPr/>
          <a:lstStyle/>
          <a:p>
            <a:fld id="{2C55984B-C99F-4A38-A308-4C0AB46BC4AE}" type="datetimeFigureOut">
              <a:rPr lang="pt-BR" smtClean="0"/>
              <a:t>18/08/2022</a:t>
            </a:fld>
            <a:endParaRPr lang="pt-BR"/>
          </a:p>
        </p:txBody>
      </p:sp>
      <p:sp>
        <p:nvSpPr>
          <p:cNvPr id="6" name="Espaço Reservado para Rodapé 5">
            <a:extLst>
              <a:ext uri="{FF2B5EF4-FFF2-40B4-BE49-F238E27FC236}">
                <a16:creationId xmlns:a16="http://schemas.microsoft.com/office/drawing/2014/main" id="{890BC751-C1C0-4F88-A020-0831D9CB8B4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7D7C60B-9C74-4FEB-90BB-282213C8F021}"/>
              </a:ext>
            </a:extLst>
          </p:cNvPr>
          <p:cNvSpPr>
            <a:spLocks noGrp="1"/>
          </p:cNvSpPr>
          <p:nvPr>
            <p:ph type="sldNum" sz="quarter" idx="12"/>
          </p:nvPr>
        </p:nvSpPr>
        <p:spPr/>
        <p:txBody>
          <a:bodyPr/>
          <a:lstStyle/>
          <a:p>
            <a:fld id="{3A61AC2B-A567-4999-B17D-4ED47A63B5B7}" type="slidenum">
              <a:rPr lang="pt-BR" smtClean="0"/>
              <a:t>‹nº›</a:t>
            </a:fld>
            <a:endParaRPr lang="pt-BR"/>
          </a:p>
        </p:txBody>
      </p:sp>
    </p:spTree>
    <p:extLst>
      <p:ext uri="{BB962C8B-B14F-4D97-AF65-F5344CB8AC3E}">
        <p14:creationId xmlns:p14="http://schemas.microsoft.com/office/powerpoint/2010/main" val="3748974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333705E-AD18-46DB-9B9E-463034FFBF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860CB9AC-6007-4C88-A0E9-4E131A21D2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87962D1-C7EF-48E8-80E5-524E61215C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55984B-C99F-4A38-A308-4C0AB46BC4AE}" type="datetimeFigureOut">
              <a:rPr lang="pt-BR" smtClean="0"/>
              <a:t>18/08/2022</a:t>
            </a:fld>
            <a:endParaRPr lang="pt-BR"/>
          </a:p>
        </p:txBody>
      </p:sp>
      <p:sp>
        <p:nvSpPr>
          <p:cNvPr id="5" name="Espaço Reservado para Rodapé 4">
            <a:extLst>
              <a:ext uri="{FF2B5EF4-FFF2-40B4-BE49-F238E27FC236}">
                <a16:creationId xmlns:a16="http://schemas.microsoft.com/office/drawing/2014/main" id="{A40CF00F-0B12-4CCE-9938-ACF0968881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2319F014-1BA4-4394-9471-4FCFAAC66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61AC2B-A567-4999-B17D-4ED47A63B5B7}" type="slidenum">
              <a:rPr lang="pt-BR" smtClean="0"/>
              <a:t>‹nº›</a:t>
            </a:fld>
            <a:endParaRPr lang="pt-BR"/>
          </a:p>
        </p:txBody>
      </p:sp>
    </p:spTree>
    <p:extLst>
      <p:ext uri="{BB962C8B-B14F-4D97-AF65-F5344CB8AC3E}">
        <p14:creationId xmlns:p14="http://schemas.microsoft.com/office/powerpoint/2010/main" val="3112329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a:extLst>
              <a:ext uri="{FF2B5EF4-FFF2-40B4-BE49-F238E27FC236}">
                <a16:creationId xmlns:a16="http://schemas.microsoft.com/office/drawing/2014/main" id="{5557BD11-BE61-4B7E-A186-5BABFFC88603}"/>
              </a:ext>
            </a:extLst>
          </p:cNvPr>
          <p:cNvSpPr txBox="1">
            <a:spLocks/>
          </p:cNvSpPr>
          <p:nvPr/>
        </p:nvSpPr>
        <p:spPr>
          <a:xfrm>
            <a:off x="927315" y="5822811"/>
            <a:ext cx="10337369" cy="5360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dirty="0"/>
              <a:t>Prof. Luciano Galdino</a:t>
            </a:r>
          </a:p>
        </p:txBody>
      </p:sp>
      <p:sp>
        <p:nvSpPr>
          <p:cNvPr id="6" name="Título 1">
            <a:extLst>
              <a:ext uri="{FF2B5EF4-FFF2-40B4-BE49-F238E27FC236}">
                <a16:creationId xmlns:a16="http://schemas.microsoft.com/office/drawing/2014/main" id="{45341CB5-B20A-43F7-AD92-D8444021F427}"/>
              </a:ext>
            </a:extLst>
          </p:cNvPr>
          <p:cNvSpPr txBox="1">
            <a:spLocks/>
          </p:cNvSpPr>
          <p:nvPr/>
        </p:nvSpPr>
        <p:spPr>
          <a:xfrm>
            <a:off x="809528" y="499180"/>
            <a:ext cx="10572942" cy="3499383"/>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pt-BR" sz="3700" dirty="0"/>
          </a:p>
          <a:p>
            <a:endParaRPr lang="pt-BR" sz="3700" dirty="0"/>
          </a:p>
          <a:p>
            <a:endParaRPr lang="pt-BR" sz="3700" dirty="0"/>
          </a:p>
          <a:p>
            <a:endParaRPr lang="pt-BR" sz="3700" dirty="0"/>
          </a:p>
          <a:p>
            <a:r>
              <a:rPr lang="pt-BR" sz="6200" b="1" i="0" u="none" strike="noStrike" baseline="0" dirty="0" err="1">
                <a:latin typeface="Calibri-Bold"/>
              </a:rPr>
              <a:t>Machine</a:t>
            </a:r>
            <a:r>
              <a:rPr lang="pt-BR" sz="6200" b="1" i="0" u="none" strike="noStrike" baseline="0" dirty="0">
                <a:latin typeface="Calibri-Bold"/>
              </a:rPr>
              <a:t> Learning com</a:t>
            </a:r>
          </a:p>
          <a:p>
            <a:r>
              <a:rPr lang="pt-BR" sz="6200" b="1" i="0" u="none" strike="noStrike" baseline="0" dirty="0">
                <a:latin typeface="Calibri-Bold"/>
              </a:rPr>
              <a:t>Python</a:t>
            </a:r>
            <a:endParaRPr lang="pt-BR" sz="6200" b="1" dirty="0"/>
          </a:p>
        </p:txBody>
      </p:sp>
    </p:spTree>
    <p:extLst>
      <p:ext uri="{BB962C8B-B14F-4D97-AF65-F5344CB8AC3E}">
        <p14:creationId xmlns:p14="http://schemas.microsoft.com/office/powerpoint/2010/main" val="3950853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243D5105-5105-4225-93FF-07453C913ADA}"/>
              </a:ext>
            </a:extLst>
          </p:cNvPr>
          <p:cNvSpPr txBox="1">
            <a:spLocks/>
          </p:cNvSpPr>
          <p:nvPr/>
        </p:nvSpPr>
        <p:spPr>
          <a:xfrm>
            <a:off x="838200" y="477470"/>
            <a:ext cx="10515600" cy="6276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BR" b="1" dirty="0"/>
              <a:t>Distribuição Binomial – Correção pela continuidade</a:t>
            </a:r>
            <a:endParaRPr lang="pt-BR" sz="1200" b="1"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p:txBody>
      </p:sp>
      <p:sp>
        <p:nvSpPr>
          <p:cNvPr id="5" name="Espaço Reservado para Conteúdo 2">
            <a:extLst>
              <a:ext uri="{FF2B5EF4-FFF2-40B4-BE49-F238E27FC236}">
                <a16:creationId xmlns:a16="http://schemas.microsoft.com/office/drawing/2014/main" id="{7CC50878-4F49-4A57-ADC9-FFDD9BB6376C}"/>
              </a:ext>
            </a:extLst>
          </p:cNvPr>
          <p:cNvSpPr txBox="1">
            <a:spLocks/>
          </p:cNvSpPr>
          <p:nvPr/>
        </p:nvSpPr>
        <p:spPr>
          <a:xfrm>
            <a:off x="956188" y="1273961"/>
            <a:ext cx="10515600" cy="8643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dirty="0"/>
              <a:t>Distribuição binomial é discreta, mas pode ser representada por um histograma.</a:t>
            </a:r>
            <a:endParaRPr lang="pt-BR" sz="1200"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p:txBody>
      </p:sp>
      <p:pic>
        <p:nvPicPr>
          <p:cNvPr id="6" name="Imagem 5">
            <a:extLst>
              <a:ext uri="{FF2B5EF4-FFF2-40B4-BE49-F238E27FC236}">
                <a16:creationId xmlns:a16="http://schemas.microsoft.com/office/drawing/2014/main" id="{92A825D1-E0A2-4B87-82DC-8F7847398CEB}"/>
              </a:ext>
            </a:extLst>
          </p:cNvPr>
          <p:cNvPicPr>
            <a:picLocks noChangeAspect="1"/>
          </p:cNvPicPr>
          <p:nvPr/>
        </p:nvPicPr>
        <p:blipFill>
          <a:blip r:embed="rId2"/>
          <a:stretch>
            <a:fillRect/>
          </a:stretch>
        </p:blipFill>
        <p:spPr>
          <a:xfrm>
            <a:off x="1692881" y="2738188"/>
            <a:ext cx="9778907" cy="3014663"/>
          </a:xfrm>
          <a:prstGeom prst="rect">
            <a:avLst/>
          </a:prstGeom>
        </p:spPr>
      </p:pic>
    </p:spTree>
    <p:extLst>
      <p:ext uri="{BB962C8B-B14F-4D97-AF65-F5344CB8AC3E}">
        <p14:creationId xmlns:p14="http://schemas.microsoft.com/office/powerpoint/2010/main" val="1335014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243D5105-5105-4225-93FF-07453C913ADA}"/>
              </a:ext>
            </a:extLst>
          </p:cNvPr>
          <p:cNvSpPr txBox="1">
            <a:spLocks/>
          </p:cNvSpPr>
          <p:nvPr/>
        </p:nvSpPr>
        <p:spPr>
          <a:xfrm>
            <a:off x="838200" y="477470"/>
            <a:ext cx="10515600" cy="6276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b="1" dirty="0"/>
              <a:t>Condições para a distribuição binomial ser aproximada pela normal</a:t>
            </a:r>
            <a:endParaRPr lang="pt-BR" sz="1200" b="1"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p:txBody>
      </p:sp>
      <mc:AlternateContent xmlns:mc="http://schemas.openxmlformats.org/markup-compatibility/2006" xmlns:a14="http://schemas.microsoft.com/office/drawing/2010/main">
        <mc:Choice Requires="a14">
          <p:sp>
            <p:nvSpPr>
              <p:cNvPr id="5" name="Espaço Reservado para Conteúdo 2">
                <a:extLst>
                  <a:ext uri="{FF2B5EF4-FFF2-40B4-BE49-F238E27FC236}">
                    <a16:creationId xmlns:a16="http://schemas.microsoft.com/office/drawing/2014/main" id="{7CC50878-4F49-4A57-ADC9-FFDD9BB6376C}"/>
                  </a:ext>
                </a:extLst>
              </p:cNvPr>
              <p:cNvSpPr txBox="1">
                <a:spLocks/>
              </p:cNvSpPr>
              <p:nvPr/>
            </p:nvSpPr>
            <p:spPr>
              <a:xfrm>
                <a:off x="956188" y="1273961"/>
                <a:ext cx="10515600" cy="1187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b="0" dirty="0">
                    <a:ea typeface="Cambria Math" panose="02040503050406030204" pitchFamily="18" charset="0"/>
                  </a:rPr>
                  <a:t>1) </a:t>
                </a:r>
                <a14:m>
                  <m:oMath xmlns:m="http://schemas.openxmlformats.org/officeDocument/2006/math">
                    <m:r>
                      <m:rPr>
                        <m:sty m:val="p"/>
                      </m:rPr>
                      <a:rPr lang="pt-BR" b="0" i="0" dirty="0" smtClean="0">
                        <a:latin typeface="Cambria Math" panose="02040503050406030204" pitchFamily="18" charset="0"/>
                        <a:ea typeface="Cambria Math" panose="02040503050406030204" pitchFamily="18" charset="0"/>
                      </a:rPr>
                      <m:t>n</m:t>
                    </m:r>
                    <m:r>
                      <a:rPr lang="pt-BR" b="0" i="0" dirty="0" smtClean="0">
                        <a:latin typeface="Cambria Math" panose="02040503050406030204" pitchFamily="18" charset="0"/>
                        <a:ea typeface="Cambria Math" panose="02040503050406030204" pitchFamily="18" charset="0"/>
                      </a:rPr>
                      <m:t>.</m:t>
                    </m:r>
                    <m:r>
                      <m:rPr>
                        <m:sty m:val="p"/>
                      </m:rPr>
                      <a:rPr lang="pt-BR" b="0" i="0" dirty="0" smtClean="0">
                        <a:latin typeface="Cambria Math" panose="02040503050406030204" pitchFamily="18" charset="0"/>
                        <a:ea typeface="Cambria Math" panose="02040503050406030204" pitchFamily="18" charset="0"/>
                      </a:rPr>
                      <m:t>p</m:t>
                    </m:r>
                    <m:r>
                      <a:rPr lang="pt-BR" i="1" dirty="0" smtClean="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5</m:t>
                    </m:r>
                  </m:oMath>
                </a14:m>
                <a:endParaRPr lang="pt-BR" sz="2400" dirty="0"/>
              </a:p>
              <a:p>
                <a:pPr marL="0" indent="0">
                  <a:buFont typeface="Arial" panose="020B0604020202020204" pitchFamily="34" charset="0"/>
                  <a:buNone/>
                </a:pPr>
                <a:endParaRPr lang="pt-BR" sz="1200" dirty="0"/>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pt-BR" b="0" i="0" dirty="0" smtClean="0">
                          <a:latin typeface="Cambria Math" panose="02040503050406030204" pitchFamily="18" charset="0"/>
                          <a:ea typeface="Cambria Math" panose="02040503050406030204" pitchFamily="18" charset="0"/>
                        </a:rPr>
                        <m:t>2) </m:t>
                      </m:r>
                      <m:r>
                        <m:rPr>
                          <m:sty m:val="p"/>
                        </m:rPr>
                        <a:rPr lang="pt-BR" b="0" i="0" dirty="0" smtClean="0">
                          <a:latin typeface="Cambria Math" panose="02040503050406030204" pitchFamily="18" charset="0"/>
                          <a:ea typeface="Cambria Math" panose="02040503050406030204" pitchFamily="18" charset="0"/>
                        </a:rPr>
                        <m:t>n</m:t>
                      </m:r>
                      <m:r>
                        <a:rPr lang="pt-BR" b="0" i="0" dirty="0" smtClean="0">
                          <a:latin typeface="Cambria Math" panose="02040503050406030204" pitchFamily="18" charset="0"/>
                          <a:ea typeface="Cambria Math" panose="02040503050406030204" pitchFamily="18" charset="0"/>
                        </a:rPr>
                        <m:t>.</m:t>
                      </m:r>
                      <m:r>
                        <m:rPr>
                          <m:sty m:val="p"/>
                        </m:rPr>
                        <a:rPr lang="pt-BR" b="0" i="0" dirty="0" smtClean="0">
                          <a:latin typeface="Cambria Math" panose="02040503050406030204" pitchFamily="18" charset="0"/>
                          <a:ea typeface="Cambria Math" panose="02040503050406030204" pitchFamily="18" charset="0"/>
                        </a:rPr>
                        <m:t>q</m:t>
                      </m:r>
                      <m:r>
                        <a:rPr lang="pt-BR" i="1" dirty="0" smtClean="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5</m:t>
                      </m:r>
                    </m:oMath>
                  </m:oMathPara>
                </a14:m>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p:txBody>
          </p:sp>
        </mc:Choice>
        <mc:Fallback xmlns="">
          <p:sp>
            <p:nvSpPr>
              <p:cNvPr id="5" name="Espaço Reservado para Conteúdo 2">
                <a:extLst>
                  <a:ext uri="{FF2B5EF4-FFF2-40B4-BE49-F238E27FC236}">
                    <a16:creationId xmlns:a16="http://schemas.microsoft.com/office/drawing/2014/main" id="{7CC50878-4F49-4A57-ADC9-FFDD9BB6376C}"/>
                  </a:ext>
                </a:extLst>
              </p:cNvPr>
              <p:cNvSpPr txBox="1">
                <a:spLocks noRot="1" noChangeAspect="1" noMove="1" noResize="1" noEditPoints="1" noAdjustHandles="1" noChangeArrowheads="1" noChangeShapeType="1" noTextEdit="1"/>
              </p:cNvSpPr>
              <p:nvPr/>
            </p:nvSpPr>
            <p:spPr>
              <a:xfrm>
                <a:off x="956188" y="1273961"/>
                <a:ext cx="10515600" cy="1187886"/>
              </a:xfrm>
              <a:prstGeom prst="rect">
                <a:avLst/>
              </a:prstGeom>
              <a:blipFill>
                <a:blip r:embed="rId2"/>
                <a:stretch>
                  <a:fillRect l="-1217" t="-8718" b="-6154"/>
                </a:stretch>
              </a:blipFill>
            </p:spPr>
            <p:txBody>
              <a:bodyPr/>
              <a:lstStyle/>
              <a:p>
                <a:r>
                  <a:rPr lang="pt-BR">
                    <a:noFill/>
                  </a:rPr>
                  <a:t> </a:t>
                </a:r>
              </a:p>
            </p:txBody>
          </p:sp>
        </mc:Fallback>
      </mc:AlternateContent>
      <p:sp>
        <p:nvSpPr>
          <p:cNvPr id="7" name="Espaço Reservado para Conteúdo 2">
            <a:extLst>
              <a:ext uri="{FF2B5EF4-FFF2-40B4-BE49-F238E27FC236}">
                <a16:creationId xmlns:a16="http://schemas.microsoft.com/office/drawing/2014/main" id="{33E97494-CCB9-44A6-8A22-2F33EF6C11ED}"/>
              </a:ext>
            </a:extLst>
          </p:cNvPr>
          <p:cNvSpPr txBox="1">
            <a:spLocks/>
          </p:cNvSpPr>
          <p:nvPr/>
        </p:nvSpPr>
        <p:spPr>
          <a:xfrm>
            <a:off x="510713" y="2875183"/>
            <a:ext cx="4103492" cy="15735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dirty="0"/>
              <a:t>n = número de tentativas.</a:t>
            </a:r>
          </a:p>
          <a:p>
            <a:pPr marL="0" indent="0">
              <a:buFont typeface="Arial" panose="020B0604020202020204" pitchFamily="34" charset="0"/>
              <a:buNone/>
            </a:pPr>
            <a:r>
              <a:rPr lang="pt-BR" dirty="0"/>
              <a:t>p = probabilidade sucesso.</a:t>
            </a:r>
          </a:p>
          <a:p>
            <a:pPr marL="0" indent="0">
              <a:buFont typeface="Arial" panose="020B0604020202020204" pitchFamily="34" charset="0"/>
              <a:buNone/>
            </a:pPr>
            <a:r>
              <a:rPr lang="pt-BR" dirty="0"/>
              <a:t>q = probabilidade fracasso.</a:t>
            </a:r>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p:txBody>
      </p:sp>
      <p:pic>
        <p:nvPicPr>
          <p:cNvPr id="3" name="Imagem 2">
            <a:extLst>
              <a:ext uri="{FF2B5EF4-FFF2-40B4-BE49-F238E27FC236}">
                <a16:creationId xmlns:a16="http://schemas.microsoft.com/office/drawing/2014/main" id="{0D6E5B36-B4EC-451A-97BF-B5F4B58EE41D}"/>
              </a:ext>
            </a:extLst>
          </p:cNvPr>
          <p:cNvPicPr>
            <a:picLocks noChangeAspect="1"/>
          </p:cNvPicPr>
          <p:nvPr/>
        </p:nvPicPr>
        <p:blipFill>
          <a:blip r:embed="rId3"/>
          <a:stretch>
            <a:fillRect/>
          </a:stretch>
        </p:blipFill>
        <p:spPr>
          <a:xfrm>
            <a:off x="4510341" y="1200104"/>
            <a:ext cx="7681659" cy="5341373"/>
          </a:xfrm>
          <a:prstGeom prst="rect">
            <a:avLst/>
          </a:prstGeom>
        </p:spPr>
      </p:pic>
      <mc:AlternateContent xmlns:mc="http://schemas.openxmlformats.org/markup-compatibility/2006" xmlns:a14="http://schemas.microsoft.com/office/drawing/2010/main">
        <mc:Choice Requires="a14">
          <p:sp>
            <p:nvSpPr>
              <p:cNvPr id="10" name="Espaço Reservado para Conteúdo 2">
                <a:extLst>
                  <a:ext uri="{FF2B5EF4-FFF2-40B4-BE49-F238E27FC236}">
                    <a16:creationId xmlns:a16="http://schemas.microsoft.com/office/drawing/2014/main" id="{4D67CAD3-F085-4ABF-B4C7-086801F45745}"/>
                  </a:ext>
                </a:extLst>
              </p:cNvPr>
              <p:cNvSpPr txBox="1">
                <a:spLocks/>
              </p:cNvSpPr>
              <p:nvPr/>
            </p:nvSpPr>
            <p:spPr>
              <a:xfrm>
                <a:off x="550571" y="4507567"/>
                <a:ext cx="4103492" cy="19776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b="1" dirty="0"/>
                  <a:t>Média:</a:t>
                </a:r>
              </a:p>
              <a:p>
                <a:pPr marL="0" indent="0">
                  <a:buFont typeface="Arial" panose="020B0604020202020204" pitchFamily="34" charset="0"/>
                  <a:buNone/>
                </a:pPr>
                <a:r>
                  <a:rPr lang="pt-BR" dirty="0"/>
                  <a:t>µ = </a:t>
                </a:r>
                <a:r>
                  <a:rPr lang="pt-BR" dirty="0" err="1"/>
                  <a:t>n.p</a:t>
                </a:r>
                <a:endParaRPr lang="pt-BR" dirty="0"/>
              </a:p>
              <a:p>
                <a:pPr marL="0" indent="0">
                  <a:buFont typeface="Arial" panose="020B0604020202020204" pitchFamily="34" charset="0"/>
                  <a:buNone/>
                </a:pPr>
                <a:r>
                  <a:rPr lang="pt-BR" b="1" dirty="0"/>
                  <a:t>Desvio Padrão:</a:t>
                </a:r>
              </a:p>
              <a:p>
                <a:pPr marL="0" indent="0">
                  <a:buFont typeface="Arial" panose="020B0604020202020204" pitchFamily="34" charset="0"/>
                  <a:buNone/>
                </a:pPr>
                <a:r>
                  <a:rPr lang="pt-BR" dirty="0"/>
                  <a:t>σ = </a:t>
                </a:r>
                <a14:m>
                  <m:oMath xmlns:m="http://schemas.openxmlformats.org/officeDocument/2006/math">
                    <m:rad>
                      <m:radPr>
                        <m:degHide m:val="on"/>
                        <m:ctrlPr>
                          <a:rPr lang="pt-BR" i="1" smtClean="0">
                            <a:latin typeface="Cambria Math" panose="02040503050406030204" pitchFamily="18" charset="0"/>
                          </a:rPr>
                        </m:ctrlPr>
                      </m:radPr>
                      <m:deg/>
                      <m:e>
                        <m:r>
                          <a:rPr lang="pt-BR" b="0" i="1" smtClean="0">
                            <a:latin typeface="Cambria Math" panose="02040503050406030204" pitchFamily="18" charset="0"/>
                          </a:rPr>
                          <m:t>𝑛</m:t>
                        </m:r>
                        <m:r>
                          <a:rPr lang="pt-BR" b="0" i="1" smtClean="0">
                            <a:latin typeface="Cambria Math" panose="02040503050406030204" pitchFamily="18" charset="0"/>
                          </a:rPr>
                          <m:t>.</m:t>
                        </m:r>
                        <m:r>
                          <a:rPr lang="pt-BR" b="0" i="1" smtClean="0">
                            <a:latin typeface="Cambria Math" panose="02040503050406030204" pitchFamily="18" charset="0"/>
                          </a:rPr>
                          <m:t>𝑝</m:t>
                        </m:r>
                        <m:r>
                          <a:rPr lang="pt-BR" b="0" i="1" smtClean="0">
                            <a:latin typeface="Cambria Math" panose="02040503050406030204" pitchFamily="18" charset="0"/>
                          </a:rPr>
                          <m:t>.</m:t>
                        </m:r>
                        <m:r>
                          <a:rPr lang="pt-BR" b="0" i="1" smtClean="0">
                            <a:latin typeface="Cambria Math" panose="02040503050406030204" pitchFamily="18" charset="0"/>
                          </a:rPr>
                          <m:t>𝑞</m:t>
                        </m:r>
                      </m:e>
                    </m:rad>
                  </m:oMath>
                </a14:m>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p:txBody>
          </p:sp>
        </mc:Choice>
        <mc:Fallback xmlns="">
          <p:sp>
            <p:nvSpPr>
              <p:cNvPr id="10" name="Espaço Reservado para Conteúdo 2">
                <a:extLst>
                  <a:ext uri="{FF2B5EF4-FFF2-40B4-BE49-F238E27FC236}">
                    <a16:creationId xmlns:a16="http://schemas.microsoft.com/office/drawing/2014/main" id="{4D67CAD3-F085-4ABF-B4C7-086801F45745}"/>
                  </a:ext>
                </a:extLst>
              </p:cNvPr>
              <p:cNvSpPr txBox="1">
                <a:spLocks noRot="1" noChangeAspect="1" noMove="1" noResize="1" noEditPoints="1" noAdjustHandles="1" noChangeArrowheads="1" noChangeShapeType="1" noTextEdit="1"/>
              </p:cNvSpPr>
              <p:nvPr/>
            </p:nvSpPr>
            <p:spPr>
              <a:xfrm>
                <a:off x="550571" y="4507567"/>
                <a:ext cx="4103492" cy="1977633"/>
              </a:xfrm>
              <a:prstGeom prst="rect">
                <a:avLst/>
              </a:prstGeom>
              <a:blipFill>
                <a:blip r:embed="rId4"/>
                <a:stretch>
                  <a:fillRect l="-2972" t="-6769" b="-2462"/>
                </a:stretch>
              </a:blipFill>
            </p:spPr>
            <p:txBody>
              <a:bodyPr/>
              <a:lstStyle/>
              <a:p>
                <a:r>
                  <a:rPr lang="pt-BR">
                    <a:noFill/>
                  </a:rPr>
                  <a:t> </a:t>
                </a:r>
              </a:p>
            </p:txBody>
          </p:sp>
        </mc:Fallback>
      </mc:AlternateContent>
    </p:spTree>
    <p:extLst>
      <p:ext uri="{BB962C8B-B14F-4D97-AF65-F5344CB8AC3E}">
        <p14:creationId xmlns:p14="http://schemas.microsoft.com/office/powerpoint/2010/main" val="883360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3CBD752E-500C-44CE-8D9C-48F2F360CCAD}"/>
              </a:ext>
            </a:extLst>
          </p:cNvPr>
          <p:cNvSpPr>
            <a:spLocks noGrp="1"/>
          </p:cNvSpPr>
          <p:nvPr>
            <p:ph idx="1"/>
          </p:nvPr>
        </p:nvSpPr>
        <p:spPr>
          <a:xfrm>
            <a:off x="838200" y="215356"/>
            <a:ext cx="10515600" cy="551814"/>
          </a:xfrm>
        </p:spPr>
        <p:txBody>
          <a:bodyPr/>
          <a:lstStyle/>
          <a:p>
            <a:pPr marL="0" indent="0" algn="ctr">
              <a:buNone/>
            </a:pPr>
            <a:r>
              <a:rPr lang="pt-BR" sz="3200" b="1" dirty="0"/>
              <a:t>Distribuições de probabilidades contínua</a:t>
            </a:r>
          </a:p>
          <a:p>
            <a:pPr marL="0" indent="0">
              <a:buNone/>
            </a:pPr>
            <a:endParaRPr lang="pt-BR" dirty="0"/>
          </a:p>
          <a:p>
            <a:pPr marL="0" indent="0">
              <a:buNone/>
            </a:pPr>
            <a:endParaRPr lang="pt-BR" dirty="0"/>
          </a:p>
          <a:p>
            <a:pPr marL="0" indent="0">
              <a:buNone/>
            </a:pPr>
            <a:endParaRPr lang="pt-BR" dirty="0"/>
          </a:p>
          <a:p>
            <a:pPr marL="0" indent="0">
              <a:buNone/>
            </a:pPr>
            <a:endParaRPr lang="pt-BR" dirty="0"/>
          </a:p>
        </p:txBody>
      </p:sp>
      <p:sp>
        <p:nvSpPr>
          <p:cNvPr id="4" name="Espaço Reservado para Conteúdo 2">
            <a:extLst>
              <a:ext uri="{FF2B5EF4-FFF2-40B4-BE49-F238E27FC236}">
                <a16:creationId xmlns:a16="http://schemas.microsoft.com/office/drawing/2014/main" id="{243D5105-5105-4225-93FF-07453C913ADA}"/>
              </a:ext>
            </a:extLst>
          </p:cNvPr>
          <p:cNvSpPr txBox="1">
            <a:spLocks/>
          </p:cNvSpPr>
          <p:nvPr/>
        </p:nvSpPr>
        <p:spPr>
          <a:xfrm>
            <a:off x="838200" y="730686"/>
            <a:ext cx="10515600" cy="2562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dirty="0"/>
              <a:t>Distribuição de probabilidade é dada por uma função denominada função densidade de probabilidade (FDP).</a:t>
            </a:r>
          </a:p>
          <a:p>
            <a:pPr marL="0" indent="0">
              <a:buFont typeface="Arial" panose="020B0604020202020204" pitchFamily="34" charset="0"/>
              <a:buNone/>
            </a:pPr>
            <a:endParaRPr lang="pt-BR" sz="1200" dirty="0"/>
          </a:p>
          <a:p>
            <a:pPr marL="0" indent="0">
              <a:buFont typeface="Arial" panose="020B0604020202020204" pitchFamily="34" charset="0"/>
              <a:buNone/>
            </a:pPr>
            <a:r>
              <a:rPr lang="pt-BR" dirty="0"/>
              <a:t>Principal distribuição é a </a:t>
            </a:r>
            <a:r>
              <a:rPr lang="pt-BR" dirty="0">
                <a:solidFill>
                  <a:srgbClr val="FF0000"/>
                </a:solidFill>
              </a:rPr>
              <a:t>DISTRIBUIÇÃO NORMAL</a:t>
            </a:r>
            <a:r>
              <a:rPr lang="pt-BR" dirty="0"/>
              <a:t>.</a:t>
            </a:r>
          </a:p>
          <a:p>
            <a:pPr marL="0" indent="0">
              <a:buFont typeface="Arial" panose="020B0604020202020204" pitchFamily="34" charset="0"/>
              <a:buNone/>
            </a:pPr>
            <a:endParaRPr lang="pt-BR" sz="1200" dirty="0"/>
          </a:p>
          <a:p>
            <a:pPr marL="0" indent="0">
              <a:buFont typeface="Arial" panose="020B0604020202020204" pitchFamily="34" charset="0"/>
              <a:buNone/>
            </a:pPr>
            <a:r>
              <a:rPr lang="pt-BR" dirty="0"/>
              <a:t>Gráfico é chamado de curva normal. É simétrico e tem formato de sino.</a:t>
            </a:r>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p:txBody>
      </p:sp>
      <p:pic>
        <p:nvPicPr>
          <p:cNvPr id="5" name="Imagem 4">
            <a:extLst>
              <a:ext uri="{FF2B5EF4-FFF2-40B4-BE49-F238E27FC236}">
                <a16:creationId xmlns:a16="http://schemas.microsoft.com/office/drawing/2014/main" id="{81BB8A7A-1D74-4327-85BE-0B46E2BF74B8}"/>
              </a:ext>
            </a:extLst>
          </p:cNvPr>
          <p:cNvPicPr>
            <a:picLocks noChangeAspect="1"/>
          </p:cNvPicPr>
          <p:nvPr/>
        </p:nvPicPr>
        <p:blipFill>
          <a:blip r:embed="rId2"/>
          <a:stretch>
            <a:fillRect/>
          </a:stretch>
        </p:blipFill>
        <p:spPr>
          <a:xfrm>
            <a:off x="3363131" y="3083089"/>
            <a:ext cx="5408908" cy="3489858"/>
          </a:xfrm>
          <a:prstGeom prst="rect">
            <a:avLst/>
          </a:prstGeom>
        </p:spPr>
      </p:pic>
    </p:spTree>
    <p:extLst>
      <p:ext uri="{BB962C8B-B14F-4D97-AF65-F5344CB8AC3E}">
        <p14:creationId xmlns:p14="http://schemas.microsoft.com/office/powerpoint/2010/main" val="3925094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243D5105-5105-4225-93FF-07453C913ADA}"/>
              </a:ext>
            </a:extLst>
          </p:cNvPr>
          <p:cNvSpPr txBox="1">
            <a:spLocks/>
          </p:cNvSpPr>
          <p:nvPr/>
        </p:nvSpPr>
        <p:spPr>
          <a:xfrm>
            <a:off x="838200" y="829162"/>
            <a:ext cx="10515600" cy="6276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dirty="0"/>
              <a:t>A média indica a posição e o desvio padrão indica o formato do gráfico.</a:t>
            </a:r>
          </a:p>
          <a:p>
            <a:pPr marL="0" indent="0">
              <a:buFont typeface="Arial" panose="020B0604020202020204" pitchFamily="34" charset="0"/>
              <a:buNone/>
            </a:pPr>
            <a:endParaRPr lang="pt-BR" sz="1200"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p:txBody>
      </p:sp>
      <p:pic>
        <p:nvPicPr>
          <p:cNvPr id="8" name="Imagem 7">
            <a:extLst>
              <a:ext uri="{FF2B5EF4-FFF2-40B4-BE49-F238E27FC236}">
                <a16:creationId xmlns:a16="http://schemas.microsoft.com/office/drawing/2014/main" id="{4E4AFC46-6E83-4C71-B54A-FB900F1B8AA3}"/>
              </a:ext>
            </a:extLst>
          </p:cNvPr>
          <p:cNvPicPr>
            <a:picLocks noChangeAspect="1"/>
          </p:cNvPicPr>
          <p:nvPr/>
        </p:nvPicPr>
        <p:blipFill>
          <a:blip r:embed="rId2"/>
          <a:stretch>
            <a:fillRect/>
          </a:stretch>
        </p:blipFill>
        <p:spPr>
          <a:xfrm>
            <a:off x="931366" y="1597936"/>
            <a:ext cx="10515600" cy="3633831"/>
          </a:xfrm>
          <a:prstGeom prst="rect">
            <a:avLst/>
          </a:prstGeom>
        </p:spPr>
      </p:pic>
    </p:spTree>
    <p:extLst>
      <p:ext uri="{BB962C8B-B14F-4D97-AF65-F5344CB8AC3E}">
        <p14:creationId xmlns:p14="http://schemas.microsoft.com/office/powerpoint/2010/main" val="832808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3CBD752E-500C-44CE-8D9C-48F2F360CCAD}"/>
              </a:ext>
            </a:extLst>
          </p:cNvPr>
          <p:cNvSpPr>
            <a:spLocks noGrp="1"/>
          </p:cNvSpPr>
          <p:nvPr>
            <p:ph idx="1"/>
          </p:nvPr>
        </p:nvSpPr>
        <p:spPr>
          <a:xfrm>
            <a:off x="838200" y="339340"/>
            <a:ext cx="10515600" cy="551814"/>
          </a:xfrm>
        </p:spPr>
        <p:txBody>
          <a:bodyPr/>
          <a:lstStyle/>
          <a:p>
            <a:pPr marL="0" indent="0" algn="ctr">
              <a:buNone/>
            </a:pPr>
            <a:r>
              <a:rPr lang="pt-BR" sz="3200" b="1" dirty="0"/>
              <a:t>Distribuições Normal Padrão</a:t>
            </a:r>
          </a:p>
          <a:p>
            <a:pPr marL="0" indent="0">
              <a:buNone/>
            </a:pPr>
            <a:endParaRPr lang="pt-BR" dirty="0"/>
          </a:p>
          <a:p>
            <a:pPr marL="0" indent="0">
              <a:buNone/>
            </a:pPr>
            <a:endParaRPr lang="pt-BR" dirty="0"/>
          </a:p>
          <a:p>
            <a:pPr marL="0" indent="0">
              <a:buNone/>
            </a:pPr>
            <a:endParaRPr lang="pt-BR" dirty="0"/>
          </a:p>
          <a:p>
            <a:pPr marL="0" indent="0">
              <a:buNone/>
            </a:pPr>
            <a:endParaRPr lang="pt-BR" dirty="0"/>
          </a:p>
        </p:txBody>
      </p:sp>
      <p:sp>
        <p:nvSpPr>
          <p:cNvPr id="4" name="Espaço Reservado para Conteúdo 2">
            <a:extLst>
              <a:ext uri="{FF2B5EF4-FFF2-40B4-BE49-F238E27FC236}">
                <a16:creationId xmlns:a16="http://schemas.microsoft.com/office/drawing/2014/main" id="{243D5105-5105-4225-93FF-07453C913ADA}"/>
              </a:ext>
            </a:extLst>
          </p:cNvPr>
          <p:cNvSpPr txBox="1">
            <a:spLocks/>
          </p:cNvSpPr>
          <p:nvPr/>
        </p:nvSpPr>
        <p:spPr>
          <a:xfrm>
            <a:off x="838200" y="953147"/>
            <a:ext cx="10515600" cy="5518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dirty="0"/>
              <a:t>Média zero e desvio padrão um (1).</a:t>
            </a:r>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p:txBody>
      </p:sp>
      <p:sp>
        <p:nvSpPr>
          <p:cNvPr id="9" name="Espaço Reservado para Conteúdo 2">
            <a:extLst>
              <a:ext uri="{FF2B5EF4-FFF2-40B4-BE49-F238E27FC236}">
                <a16:creationId xmlns:a16="http://schemas.microsoft.com/office/drawing/2014/main" id="{F4CBE682-8C90-420E-BC56-CC47EEC93C79}"/>
              </a:ext>
            </a:extLst>
          </p:cNvPr>
          <p:cNvSpPr txBox="1">
            <a:spLocks/>
          </p:cNvSpPr>
          <p:nvPr/>
        </p:nvSpPr>
        <p:spPr>
          <a:xfrm>
            <a:off x="977684" y="4534873"/>
            <a:ext cx="10262401" cy="551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b="1" u="sng" dirty="0"/>
              <a:t>Z-escore</a:t>
            </a:r>
            <a:r>
              <a:rPr lang="pt-BR" dirty="0"/>
              <a:t>: número de desvio padrão de um valor a partir da média.</a:t>
            </a:r>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p:txBody>
      </p:sp>
      <mc:AlternateContent xmlns:mc="http://schemas.openxmlformats.org/markup-compatibility/2006" xmlns:a14="http://schemas.microsoft.com/office/drawing/2010/main">
        <mc:Choice Requires="a14">
          <p:sp>
            <p:nvSpPr>
              <p:cNvPr id="2" name="CaixaDeTexto 1">
                <a:extLst>
                  <a:ext uri="{FF2B5EF4-FFF2-40B4-BE49-F238E27FC236}">
                    <a16:creationId xmlns:a16="http://schemas.microsoft.com/office/drawing/2014/main" id="{2C6E3C54-2B10-48CE-A26D-B27A15176D12}"/>
                  </a:ext>
                </a:extLst>
              </p:cNvPr>
              <p:cNvSpPr txBox="1"/>
              <p:nvPr/>
            </p:nvSpPr>
            <p:spPr>
              <a:xfrm>
                <a:off x="5326906" y="5227796"/>
                <a:ext cx="1563954" cy="7351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2800" b="0" i="1" smtClean="0">
                          <a:latin typeface="Cambria Math" panose="02040503050406030204" pitchFamily="18" charset="0"/>
                        </a:rPr>
                        <m:t>𝑧</m:t>
                      </m:r>
                      <m:r>
                        <a:rPr lang="pt-BR" sz="2800" b="0" i="1" smtClean="0">
                          <a:latin typeface="Cambria Math" panose="02040503050406030204" pitchFamily="18" charset="0"/>
                        </a:rPr>
                        <m:t>=</m:t>
                      </m:r>
                      <m:f>
                        <m:fPr>
                          <m:ctrlPr>
                            <a:rPr lang="pt-BR" sz="2800" b="0" i="1" smtClean="0">
                              <a:latin typeface="Cambria Math" panose="02040503050406030204" pitchFamily="18" charset="0"/>
                            </a:rPr>
                          </m:ctrlPr>
                        </m:fPr>
                        <m:num>
                          <m:r>
                            <a:rPr lang="pt-BR" sz="2800" b="0" i="1" smtClean="0">
                              <a:latin typeface="Cambria Math" panose="02040503050406030204" pitchFamily="18" charset="0"/>
                            </a:rPr>
                            <m:t>𝑥</m:t>
                          </m:r>
                          <m:r>
                            <a:rPr lang="pt-BR" sz="2800" b="0" i="1" smtClean="0">
                              <a:latin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𝜇</m:t>
                          </m:r>
                        </m:num>
                        <m:den>
                          <m:r>
                            <a:rPr lang="pt-BR" sz="2800" b="0" i="1" smtClean="0">
                              <a:latin typeface="Cambria Math" panose="02040503050406030204" pitchFamily="18" charset="0"/>
                              <a:ea typeface="Cambria Math" panose="02040503050406030204" pitchFamily="18" charset="0"/>
                            </a:rPr>
                            <m:t>𝜎</m:t>
                          </m:r>
                        </m:den>
                      </m:f>
                    </m:oMath>
                  </m:oMathPara>
                </a14:m>
                <a:endParaRPr lang="pt-BR" sz="2800" dirty="0"/>
              </a:p>
            </p:txBody>
          </p:sp>
        </mc:Choice>
        <mc:Fallback xmlns="">
          <p:sp>
            <p:nvSpPr>
              <p:cNvPr id="2" name="CaixaDeTexto 1">
                <a:extLst>
                  <a:ext uri="{FF2B5EF4-FFF2-40B4-BE49-F238E27FC236}">
                    <a16:creationId xmlns:a16="http://schemas.microsoft.com/office/drawing/2014/main" id="{2C6E3C54-2B10-48CE-A26D-B27A15176D12}"/>
                  </a:ext>
                </a:extLst>
              </p:cNvPr>
              <p:cNvSpPr txBox="1">
                <a:spLocks noRot="1" noChangeAspect="1" noMove="1" noResize="1" noEditPoints="1" noAdjustHandles="1" noChangeArrowheads="1" noChangeShapeType="1" noTextEdit="1"/>
              </p:cNvSpPr>
              <p:nvPr/>
            </p:nvSpPr>
            <p:spPr>
              <a:xfrm>
                <a:off x="5326906" y="5227796"/>
                <a:ext cx="1563954" cy="735138"/>
              </a:xfrm>
              <a:prstGeom prst="rect">
                <a:avLst/>
              </a:prstGeom>
              <a:blipFill>
                <a:blip r:embed="rId2"/>
                <a:stretch>
                  <a:fillRect/>
                </a:stretch>
              </a:blipFill>
            </p:spPr>
            <p:txBody>
              <a:bodyPr/>
              <a:lstStyle/>
              <a:p>
                <a:r>
                  <a:rPr lang="pt-BR">
                    <a:noFill/>
                  </a:rPr>
                  <a:t> </a:t>
                </a:r>
              </a:p>
            </p:txBody>
          </p:sp>
        </mc:Fallback>
      </mc:AlternateContent>
      <p:pic>
        <p:nvPicPr>
          <p:cNvPr id="7" name="Imagem 6">
            <a:extLst>
              <a:ext uri="{FF2B5EF4-FFF2-40B4-BE49-F238E27FC236}">
                <a16:creationId xmlns:a16="http://schemas.microsoft.com/office/drawing/2014/main" id="{B16FC75C-EB72-4220-B5F1-B3C84C026601}"/>
              </a:ext>
            </a:extLst>
          </p:cNvPr>
          <p:cNvPicPr>
            <a:picLocks noChangeAspect="1"/>
          </p:cNvPicPr>
          <p:nvPr/>
        </p:nvPicPr>
        <p:blipFill>
          <a:blip r:embed="rId3"/>
          <a:stretch>
            <a:fillRect/>
          </a:stretch>
        </p:blipFill>
        <p:spPr>
          <a:xfrm>
            <a:off x="2757487" y="1566954"/>
            <a:ext cx="6677025" cy="2714625"/>
          </a:xfrm>
          <a:prstGeom prst="rect">
            <a:avLst/>
          </a:prstGeom>
        </p:spPr>
      </p:pic>
    </p:spTree>
    <p:extLst>
      <p:ext uri="{BB962C8B-B14F-4D97-AF65-F5344CB8AC3E}">
        <p14:creationId xmlns:p14="http://schemas.microsoft.com/office/powerpoint/2010/main" val="820267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8B808CB2-075A-4513-9C6C-6E1C15431361}"/>
              </a:ext>
            </a:extLst>
          </p:cNvPr>
          <p:cNvSpPr>
            <a:spLocks noGrp="1"/>
          </p:cNvSpPr>
          <p:nvPr>
            <p:ph idx="1"/>
          </p:nvPr>
        </p:nvSpPr>
        <p:spPr>
          <a:xfrm>
            <a:off x="838200" y="339340"/>
            <a:ext cx="10515600" cy="1194038"/>
          </a:xfrm>
        </p:spPr>
        <p:txBody>
          <a:bodyPr>
            <a:normAutofit/>
          </a:bodyPr>
          <a:lstStyle/>
          <a:p>
            <a:pPr marL="0" indent="0" algn="ctr">
              <a:buNone/>
            </a:pPr>
            <a:r>
              <a:rPr lang="pt-BR" sz="3200" dirty="0"/>
              <a:t>Consultar a tabela das distribuições normal padrão para associar o z com a probabilidade ou a área associada</a:t>
            </a:r>
          </a:p>
          <a:p>
            <a:pPr marL="0" indent="0">
              <a:buNone/>
            </a:pPr>
            <a:endParaRPr lang="pt-BR" dirty="0"/>
          </a:p>
          <a:p>
            <a:pPr marL="0" indent="0">
              <a:buNone/>
            </a:pPr>
            <a:endParaRPr lang="pt-BR" dirty="0"/>
          </a:p>
          <a:p>
            <a:pPr marL="0" indent="0">
              <a:buNone/>
            </a:pPr>
            <a:endParaRPr lang="pt-BR" dirty="0"/>
          </a:p>
          <a:p>
            <a:pPr marL="0" indent="0">
              <a:buNone/>
            </a:pPr>
            <a:endParaRPr lang="pt-BR" dirty="0"/>
          </a:p>
        </p:txBody>
      </p:sp>
      <p:pic>
        <p:nvPicPr>
          <p:cNvPr id="6" name="Imagem 5">
            <a:extLst>
              <a:ext uri="{FF2B5EF4-FFF2-40B4-BE49-F238E27FC236}">
                <a16:creationId xmlns:a16="http://schemas.microsoft.com/office/drawing/2014/main" id="{B1645802-B036-491B-BFCC-E7B89DD68A3E}"/>
              </a:ext>
            </a:extLst>
          </p:cNvPr>
          <p:cNvPicPr>
            <a:picLocks noChangeAspect="1"/>
          </p:cNvPicPr>
          <p:nvPr/>
        </p:nvPicPr>
        <p:blipFill>
          <a:blip r:embed="rId2"/>
          <a:stretch>
            <a:fillRect/>
          </a:stretch>
        </p:blipFill>
        <p:spPr>
          <a:xfrm>
            <a:off x="3267075" y="1416074"/>
            <a:ext cx="5657850" cy="3209925"/>
          </a:xfrm>
          <a:prstGeom prst="rect">
            <a:avLst/>
          </a:prstGeom>
        </p:spPr>
      </p:pic>
      <p:sp>
        <p:nvSpPr>
          <p:cNvPr id="8" name="Espaço Reservado para Conteúdo 2">
            <a:extLst>
              <a:ext uri="{FF2B5EF4-FFF2-40B4-BE49-F238E27FC236}">
                <a16:creationId xmlns:a16="http://schemas.microsoft.com/office/drawing/2014/main" id="{D0C60299-F024-4848-90A4-2543BD3D9077}"/>
              </a:ext>
            </a:extLst>
          </p:cNvPr>
          <p:cNvSpPr txBox="1">
            <a:spLocks/>
          </p:cNvSpPr>
          <p:nvPr/>
        </p:nvSpPr>
        <p:spPr>
          <a:xfrm>
            <a:off x="1060939" y="4823503"/>
            <a:ext cx="10515600" cy="169515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sz="3200" dirty="0"/>
              <a:t>Pela tabela:</a:t>
            </a:r>
          </a:p>
          <a:p>
            <a:pPr marL="0" indent="0">
              <a:buFont typeface="Arial" panose="020B0604020202020204" pitchFamily="34" charset="0"/>
              <a:buNone/>
            </a:pPr>
            <a:r>
              <a:rPr lang="pt-BR" dirty="0"/>
              <a:t>Z = 1,12 -&gt; 0,8686.</a:t>
            </a:r>
          </a:p>
          <a:p>
            <a:pPr marL="0" indent="0">
              <a:buFont typeface="Arial" panose="020B0604020202020204" pitchFamily="34" charset="0"/>
              <a:buNone/>
            </a:pPr>
            <a:r>
              <a:rPr lang="pt-BR" dirty="0"/>
              <a:t>Probabilidade de menor que 1,12: 86,86%</a:t>
            </a:r>
          </a:p>
          <a:p>
            <a:pPr marL="0" indent="0">
              <a:buFont typeface="Arial" panose="020B0604020202020204" pitchFamily="34" charset="0"/>
              <a:buNone/>
            </a:pPr>
            <a:r>
              <a:rPr lang="pt-BR" dirty="0"/>
              <a:t>Probabilidade de ser maior que 1,12: 13,14%</a:t>
            </a:r>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p:txBody>
      </p:sp>
    </p:spTree>
    <p:extLst>
      <p:ext uri="{BB962C8B-B14F-4D97-AF65-F5344CB8AC3E}">
        <p14:creationId xmlns:p14="http://schemas.microsoft.com/office/powerpoint/2010/main" val="1164083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9FE12344-C49E-441A-9221-A2A3B42BDC17}"/>
              </a:ext>
            </a:extLst>
          </p:cNvPr>
          <p:cNvPicPr>
            <a:picLocks noChangeAspect="1"/>
          </p:cNvPicPr>
          <p:nvPr/>
        </p:nvPicPr>
        <p:blipFill>
          <a:blip r:embed="rId2"/>
          <a:stretch>
            <a:fillRect/>
          </a:stretch>
        </p:blipFill>
        <p:spPr>
          <a:xfrm>
            <a:off x="1351725" y="832258"/>
            <a:ext cx="9488549" cy="6025742"/>
          </a:xfrm>
          <a:prstGeom prst="rect">
            <a:avLst/>
          </a:prstGeom>
        </p:spPr>
      </p:pic>
      <p:sp>
        <p:nvSpPr>
          <p:cNvPr id="7" name="Espaço Reservado para Conteúdo 2">
            <a:extLst>
              <a:ext uri="{FF2B5EF4-FFF2-40B4-BE49-F238E27FC236}">
                <a16:creationId xmlns:a16="http://schemas.microsoft.com/office/drawing/2014/main" id="{20AC634F-5A52-42BC-9EF9-5818859A9EB6}"/>
              </a:ext>
            </a:extLst>
          </p:cNvPr>
          <p:cNvSpPr>
            <a:spLocks noGrp="1"/>
          </p:cNvSpPr>
          <p:nvPr>
            <p:ph idx="1"/>
          </p:nvPr>
        </p:nvSpPr>
        <p:spPr>
          <a:xfrm>
            <a:off x="838200" y="339340"/>
            <a:ext cx="10515600" cy="551814"/>
          </a:xfrm>
        </p:spPr>
        <p:txBody>
          <a:bodyPr/>
          <a:lstStyle/>
          <a:p>
            <a:pPr marL="0" indent="0" algn="ctr">
              <a:buNone/>
            </a:pPr>
            <a:r>
              <a:rPr lang="pt-BR" sz="3200" b="1" dirty="0"/>
              <a:t>Tabela das Distribuições Normal Padrão</a:t>
            </a:r>
          </a:p>
          <a:p>
            <a:pPr marL="0" indent="0">
              <a:buNone/>
            </a:pPr>
            <a:endParaRPr lang="pt-BR" dirty="0"/>
          </a:p>
          <a:p>
            <a:pPr marL="0" indent="0">
              <a:buNone/>
            </a:pPr>
            <a:endParaRPr lang="pt-BR" dirty="0"/>
          </a:p>
          <a:p>
            <a:pPr marL="0" indent="0">
              <a:buNone/>
            </a:pPr>
            <a:endParaRPr lang="pt-BR" dirty="0"/>
          </a:p>
          <a:p>
            <a:pPr marL="0" indent="0">
              <a:buNone/>
            </a:pPr>
            <a:endParaRPr lang="pt-BR" dirty="0"/>
          </a:p>
        </p:txBody>
      </p:sp>
    </p:spTree>
    <p:extLst>
      <p:ext uri="{BB962C8B-B14F-4D97-AF65-F5344CB8AC3E}">
        <p14:creationId xmlns:p14="http://schemas.microsoft.com/office/powerpoint/2010/main" val="2539224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C9B5FA5A-D7A3-4AFE-808A-2F7C82E8936C}"/>
              </a:ext>
            </a:extLst>
          </p:cNvPr>
          <p:cNvPicPr>
            <a:picLocks noChangeAspect="1"/>
          </p:cNvPicPr>
          <p:nvPr/>
        </p:nvPicPr>
        <p:blipFill>
          <a:blip r:embed="rId2"/>
          <a:stretch>
            <a:fillRect/>
          </a:stretch>
        </p:blipFill>
        <p:spPr>
          <a:xfrm>
            <a:off x="2166425" y="-15495"/>
            <a:ext cx="7962313" cy="6800873"/>
          </a:xfrm>
          <a:prstGeom prst="rect">
            <a:avLst/>
          </a:prstGeom>
        </p:spPr>
      </p:pic>
    </p:spTree>
    <p:extLst>
      <p:ext uri="{BB962C8B-B14F-4D97-AF65-F5344CB8AC3E}">
        <p14:creationId xmlns:p14="http://schemas.microsoft.com/office/powerpoint/2010/main" val="3504287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Conteúdo 2">
            <a:extLst>
              <a:ext uri="{FF2B5EF4-FFF2-40B4-BE49-F238E27FC236}">
                <a16:creationId xmlns:a16="http://schemas.microsoft.com/office/drawing/2014/main" id="{7384A92C-9AEA-4466-9EF8-4031C67335DD}"/>
              </a:ext>
            </a:extLst>
          </p:cNvPr>
          <p:cNvSpPr>
            <a:spLocks noGrp="1"/>
          </p:cNvSpPr>
          <p:nvPr>
            <p:ph idx="1"/>
          </p:nvPr>
        </p:nvSpPr>
        <p:spPr>
          <a:xfrm>
            <a:off x="620141" y="418217"/>
            <a:ext cx="10515600" cy="2563975"/>
          </a:xfrm>
        </p:spPr>
        <p:txBody>
          <a:bodyPr>
            <a:normAutofit fontScale="92500"/>
          </a:bodyPr>
          <a:lstStyle/>
          <a:p>
            <a:pPr marL="0" indent="0" algn="just">
              <a:buNone/>
            </a:pPr>
            <a:r>
              <a:rPr lang="pt-BR" sz="3200" b="1" dirty="0"/>
              <a:t>Exemplo: </a:t>
            </a:r>
            <a:r>
              <a:rPr lang="pt-BR" sz="3200" dirty="0"/>
              <a:t>Um fabricante de automóveis garante que seus veículos podem ser utilizados por 4,8 anos, em média, sem ter que trocar nenhuma peça com desvio padrão de 0,5 anos. Um proprietário de um veículo desse fabricante é selecionado de forma aleatória. Qual a probabilidade de ele ter que trocar uma peça em menos de 4,5 anos? Considere esse problema com distribuição normal. </a:t>
            </a:r>
          </a:p>
          <a:p>
            <a:pPr marL="0" indent="0">
              <a:buNone/>
            </a:pPr>
            <a:endParaRPr lang="pt-BR" dirty="0"/>
          </a:p>
          <a:p>
            <a:pPr marL="0" indent="0">
              <a:buNone/>
            </a:pPr>
            <a:endParaRPr lang="pt-BR" dirty="0"/>
          </a:p>
          <a:p>
            <a:pPr marL="0" indent="0">
              <a:buNone/>
            </a:pPr>
            <a:endParaRPr lang="pt-BR" dirty="0"/>
          </a:p>
          <a:p>
            <a:pPr marL="0" indent="0">
              <a:buNone/>
            </a:pPr>
            <a:endParaRPr lang="pt-BR" dirty="0"/>
          </a:p>
        </p:txBody>
      </p:sp>
      <mc:AlternateContent xmlns:mc="http://schemas.openxmlformats.org/markup-compatibility/2006" xmlns:a14="http://schemas.microsoft.com/office/drawing/2010/main">
        <mc:Choice Requires="a14">
          <p:sp>
            <p:nvSpPr>
              <p:cNvPr id="2" name="CaixaDeTexto 1">
                <a:extLst>
                  <a:ext uri="{FF2B5EF4-FFF2-40B4-BE49-F238E27FC236}">
                    <a16:creationId xmlns:a16="http://schemas.microsoft.com/office/drawing/2014/main" id="{9175D8FF-6963-43F3-9EB9-103403EA492D}"/>
                  </a:ext>
                </a:extLst>
              </p:cNvPr>
              <p:cNvSpPr txBox="1"/>
              <p:nvPr/>
            </p:nvSpPr>
            <p:spPr>
              <a:xfrm>
                <a:off x="1041009" y="3489411"/>
                <a:ext cx="1563954" cy="7351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2800" b="0" i="1" smtClean="0">
                          <a:latin typeface="Cambria Math" panose="02040503050406030204" pitchFamily="18" charset="0"/>
                        </a:rPr>
                        <m:t>𝑧</m:t>
                      </m:r>
                      <m:r>
                        <a:rPr lang="pt-BR" sz="2800" b="0" i="1" smtClean="0">
                          <a:latin typeface="Cambria Math" panose="02040503050406030204" pitchFamily="18" charset="0"/>
                        </a:rPr>
                        <m:t>=</m:t>
                      </m:r>
                      <m:f>
                        <m:fPr>
                          <m:ctrlPr>
                            <a:rPr lang="pt-BR" sz="2800" b="0" i="1" smtClean="0">
                              <a:latin typeface="Cambria Math" panose="02040503050406030204" pitchFamily="18" charset="0"/>
                            </a:rPr>
                          </m:ctrlPr>
                        </m:fPr>
                        <m:num>
                          <m:r>
                            <a:rPr lang="pt-BR" sz="2800" b="0" i="1" smtClean="0">
                              <a:latin typeface="Cambria Math" panose="02040503050406030204" pitchFamily="18" charset="0"/>
                            </a:rPr>
                            <m:t>𝑥</m:t>
                          </m:r>
                          <m:r>
                            <a:rPr lang="pt-BR" sz="2800" b="0" i="1" smtClean="0">
                              <a:latin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𝜇</m:t>
                          </m:r>
                        </m:num>
                        <m:den>
                          <m:r>
                            <a:rPr lang="pt-BR" sz="2800" b="0" i="1" smtClean="0">
                              <a:latin typeface="Cambria Math" panose="02040503050406030204" pitchFamily="18" charset="0"/>
                              <a:ea typeface="Cambria Math" panose="02040503050406030204" pitchFamily="18" charset="0"/>
                            </a:rPr>
                            <m:t>𝜎</m:t>
                          </m:r>
                        </m:den>
                      </m:f>
                    </m:oMath>
                  </m:oMathPara>
                </a14:m>
                <a:endParaRPr lang="pt-BR" sz="2800" dirty="0"/>
              </a:p>
            </p:txBody>
          </p:sp>
        </mc:Choice>
        <mc:Fallback xmlns="">
          <p:sp>
            <p:nvSpPr>
              <p:cNvPr id="2" name="CaixaDeTexto 1">
                <a:extLst>
                  <a:ext uri="{FF2B5EF4-FFF2-40B4-BE49-F238E27FC236}">
                    <a16:creationId xmlns:a16="http://schemas.microsoft.com/office/drawing/2014/main" id="{9175D8FF-6963-43F3-9EB9-103403EA492D}"/>
                  </a:ext>
                </a:extLst>
              </p:cNvPr>
              <p:cNvSpPr txBox="1">
                <a:spLocks noRot="1" noChangeAspect="1" noMove="1" noResize="1" noEditPoints="1" noAdjustHandles="1" noChangeArrowheads="1" noChangeShapeType="1" noTextEdit="1"/>
              </p:cNvSpPr>
              <p:nvPr/>
            </p:nvSpPr>
            <p:spPr>
              <a:xfrm>
                <a:off x="1041009" y="3489411"/>
                <a:ext cx="1563954" cy="735138"/>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66E85876-4CCD-4D53-9B0C-4AEB5AD12748}"/>
                  </a:ext>
                </a:extLst>
              </p:cNvPr>
              <p:cNvSpPr txBox="1"/>
              <p:nvPr/>
            </p:nvSpPr>
            <p:spPr>
              <a:xfrm>
                <a:off x="3781855" y="3369507"/>
                <a:ext cx="2098075" cy="8638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2800" b="0" i="1" smtClean="0">
                          <a:latin typeface="Cambria Math" panose="02040503050406030204" pitchFamily="18" charset="0"/>
                        </a:rPr>
                        <m:t>𝑧</m:t>
                      </m:r>
                      <m:r>
                        <a:rPr lang="pt-BR" sz="2800" b="0" i="1" smtClean="0">
                          <a:latin typeface="Cambria Math" panose="02040503050406030204" pitchFamily="18" charset="0"/>
                        </a:rPr>
                        <m:t>=</m:t>
                      </m:r>
                      <m:f>
                        <m:fPr>
                          <m:ctrlPr>
                            <a:rPr lang="pt-BR" sz="2800" b="0" i="1" smtClean="0">
                              <a:latin typeface="Cambria Math" panose="02040503050406030204" pitchFamily="18" charset="0"/>
                            </a:rPr>
                          </m:ctrlPr>
                        </m:fPr>
                        <m:num>
                          <m:r>
                            <a:rPr lang="pt-BR" sz="2800" b="0" i="1" smtClean="0">
                              <a:latin typeface="Cambria Math" panose="02040503050406030204" pitchFamily="18" charset="0"/>
                            </a:rPr>
                            <m:t>4,5−4,8</m:t>
                          </m:r>
                        </m:num>
                        <m:den>
                          <m:r>
                            <a:rPr lang="pt-BR" sz="2800" b="0" i="1" smtClean="0">
                              <a:latin typeface="Cambria Math" panose="02040503050406030204" pitchFamily="18" charset="0"/>
                            </a:rPr>
                            <m:t>0,5</m:t>
                          </m:r>
                        </m:den>
                      </m:f>
                    </m:oMath>
                  </m:oMathPara>
                </a14:m>
                <a:endParaRPr lang="pt-BR" sz="2800" dirty="0"/>
              </a:p>
            </p:txBody>
          </p:sp>
        </mc:Choice>
        <mc:Fallback xmlns="">
          <p:sp>
            <p:nvSpPr>
              <p:cNvPr id="9" name="CaixaDeTexto 8">
                <a:extLst>
                  <a:ext uri="{FF2B5EF4-FFF2-40B4-BE49-F238E27FC236}">
                    <a16:creationId xmlns:a16="http://schemas.microsoft.com/office/drawing/2014/main" id="{66E85876-4CCD-4D53-9B0C-4AEB5AD12748}"/>
                  </a:ext>
                </a:extLst>
              </p:cNvPr>
              <p:cNvSpPr txBox="1">
                <a:spLocks noRot="1" noChangeAspect="1" noMove="1" noResize="1" noEditPoints="1" noAdjustHandles="1" noChangeArrowheads="1" noChangeShapeType="1" noTextEdit="1"/>
              </p:cNvSpPr>
              <p:nvPr/>
            </p:nvSpPr>
            <p:spPr>
              <a:xfrm>
                <a:off x="3781855" y="3369507"/>
                <a:ext cx="2098075" cy="863826"/>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27FAE37E-E196-4760-9E66-BB6668540359}"/>
                  </a:ext>
                </a:extLst>
              </p:cNvPr>
              <p:cNvSpPr txBox="1"/>
              <p:nvPr/>
            </p:nvSpPr>
            <p:spPr>
              <a:xfrm>
                <a:off x="7254237" y="3501900"/>
                <a:ext cx="146726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2800" b="0" i="1" smtClean="0">
                          <a:latin typeface="Cambria Math" panose="02040503050406030204" pitchFamily="18" charset="0"/>
                        </a:rPr>
                        <m:t>𝑧</m:t>
                      </m:r>
                      <m:r>
                        <a:rPr lang="pt-BR" sz="2800" b="0" i="1" smtClean="0">
                          <a:latin typeface="Cambria Math" panose="02040503050406030204" pitchFamily="18" charset="0"/>
                        </a:rPr>
                        <m:t>=−0,6</m:t>
                      </m:r>
                    </m:oMath>
                  </m:oMathPara>
                </a14:m>
                <a:endParaRPr lang="pt-BR" sz="2800" dirty="0"/>
              </a:p>
            </p:txBody>
          </p:sp>
        </mc:Choice>
        <mc:Fallback xmlns="">
          <p:sp>
            <p:nvSpPr>
              <p:cNvPr id="11" name="CaixaDeTexto 10">
                <a:extLst>
                  <a:ext uri="{FF2B5EF4-FFF2-40B4-BE49-F238E27FC236}">
                    <a16:creationId xmlns:a16="http://schemas.microsoft.com/office/drawing/2014/main" id="{27FAE37E-E196-4760-9E66-BB6668540359}"/>
                  </a:ext>
                </a:extLst>
              </p:cNvPr>
              <p:cNvSpPr txBox="1">
                <a:spLocks noRot="1" noChangeAspect="1" noMove="1" noResize="1" noEditPoints="1" noAdjustHandles="1" noChangeArrowheads="1" noChangeShapeType="1" noTextEdit="1"/>
              </p:cNvSpPr>
              <p:nvPr/>
            </p:nvSpPr>
            <p:spPr>
              <a:xfrm>
                <a:off x="7254237" y="3501900"/>
                <a:ext cx="1467261" cy="430887"/>
              </a:xfrm>
              <a:prstGeom prst="rect">
                <a:avLst/>
              </a:prstGeom>
              <a:blipFill>
                <a:blip r:embed="rId4"/>
                <a:stretch>
                  <a:fillRect/>
                </a:stretch>
              </a:blipFill>
            </p:spPr>
            <p:txBody>
              <a:bodyPr/>
              <a:lstStyle/>
              <a:p>
                <a:r>
                  <a:rPr lang="pt-BR">
                    <a:noFill/>
                  </a:rPr>
                  <a:t> </a:t>
                </a:r>
              </a:p>
            </p:txBody>
          </p:sp>
        </mc:Fallback>
      </mc:AlternateContent>
      <p:sp>
        <p:nvSpPr>
          <p:cNvPr id="13" name="Espaço Reservado para Conteúdo 2">
            <a:extLst>
              <a:ext uri="{FF2B5EF4-FFF2-40B4-BE49-F238E27FC236}">
                <a16:creationId xmlns:a16="http://schemas.microsoft.com/office/drawing/2014/main" id="{23F7A0BB-7316-4EE0-B26B-44C2D6EF37E7}"/>
              </a:ext>
            </a:extLst>
          </p:cNvPr>
          <p:cNvSpPr txBox="1">
            <a:spLocks/>
          </p:cNvSpPr>
          <p:nvPr/>
        </p:nvSpPr>
        <p:spPr>
          <a:xfrm>
            <a:off x="620141" y="4990442"/>
            <a:ext cx="10515600" cy="6296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BR" sz="3200" b="1" dirty="0"/>
              <a:t>Pela Tabela: P(z &lt; -0,6) = 0,2743 = 27,43% </a:t>
            </a:r>
            <a:endParaRPr lang="pt-BR" sz="3200"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p:txBody>
      </p:sp>
    </p:spTree>
    <p:extLst>
      <p:ext uri="{BB962C8B-B14F-4D97-AF65-F5344CB8AC3E}">
        <p14:creationId xmlns:p14="http://schemas.microsoft.com/office/powerpoint/2010/main" val="260972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1"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243D5105-5105-4225-93FF-07453C913ADA}"/>
              </a:ext>
            </a:extLst>
          </p:cNvPr>
          <p:cNvSpPr txBox="1">
            <a:spLocks/>
          </p:cNvSpPr>
          <p:nvPr/>
        </p:nvSpPr>
        <p:spPr>
          <a:xfrm>
            <a:off x="838200" y="477470"/>
            <a:ext cx="10515600" cy="6276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BR" b="1" dirty="0"/>
              <a:t>Teorema do limite central : Distribuição Amostral</a:t>
            </a:r>
            <a:endParaRPr lang="pt-BR" sz="1200" b="1"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p:txBody>
      </p:sp>
      <p:sp>
        <p:nvSpPr>
          <p:cNvPr id="5" name="Espaço Reservado para Conteúdo 2">
            <a:extLst>
              <a:ext uri="{FF2B5EF4-FFF2-40B4-BE49-F238E27FC236}">
                <a16:creationId xmlns:a16="http://schemas.microsoft.com/office/drawing/2014/main" id="{7CC50878-4F49-4A57-ADC9-FFDD9BB6376C}"/>
              </a:ext>
            </a:extLst>
          </p:cNvPr>
          <p:cNvSpPr txBox="1">
            <a:spLocks/>
          </p:cNvSpPr>
          <p:nvPr/>
        </p:nvSpPr>
        <p:spPr>
          <a:xfrm>
            <a:off x="956188" y="1105149"/>
            <a:ext cx="10515600" cy="1920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dirty="0"/>
              <a:t>A distribuição da média é uma distribuição aproximadamente normal, quando o tamanho amostral é suficientemente grande.</a:t>
            </a:r>
          </a:p>
          <a:p>
            <a:pPr marL="0" indent="0">
              <a:buFont typeface="Arial" panose="020B0604020202020204" pitchFamily="34" charset="0"/>
              <a:buNone/>
            </a:pPr>
            <a:r>
              <a:rPr lang="pt-BR" dirty="0"/>
              <a:t>A distribuição amostral das médias das amostras é o equivalente da média de uma amostra.</a:t>
            </a:r>
          </a:p>
          <a:p>
            <a:pPr marL="0" indent="0">
              <a:buFont typeface="Arial" panose="020B0604020202020204" pitchFamily="34" charset="0"/>
              <a:buNone/>
            </a:pPr>
            <a:endParaRPr lang="pt-BR" dirty="0"/>
          </a:p>
          <a:p>
            <a:pPr marL="0" indent="0">
              <a:buFont typeface="Arial" panose="020B0604020202020204" pitchFamily="34" charset="0"/>
              <a:buNone/>
            </a:pPr>
            <a:endParaRPr lang="pt-BR" sz="1200"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p:txBody>
      </p:sp>
      <p:sp>
        <p:nvSpPr>
          <p:cNvPr id="8" name="Espaço Reservado para Conteúdo 2">
            <a:extLst>
              <a:ext uri="{FF2B5EF4-FFF2-40B4-BE49-F238E27FC236}">
                <a16:creationId xmlns:a16="http://schemas.microsoft.com/office/drawing/2014/main" id="{14D6B97F-3891-462F-B91F-96553F22A969}"/>
              </a:ext>
            </a:extLst>
          </p:cNvPr>
          <p:cNvSpPr txBox="1">
            <a:spLocks/>
          </p:cNvSpPr>
          <p:nvPr/>
        </p:nvSpPr>
        <p:spPr>
          <a:xfrm>
            <a:off x="645919" y="3428242"/>
            <a:ext cx="3863158" cy="6276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BR" b="1" dirty="0"/>
              <a:t>Média das amostras</a:t>
            </a:r>
            <a:endParaRPr lang="pt-BR" sz="1200" b="1"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p:txBody>
      </p:sp>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95A14578-08DA-4E97-8CFA-A488CA578466}"/>
                  </a:ext>
                </a:extLst>
              </p:cNvPr>
              <p:cNvSpPr txBox="1"/>
              <p:nvPr/>
            </p:nvSpPr>
            <p:spPr>
              <a:xfrm>
                <a:off x="1721531" y="4260384"/>
                <a:ext cx="131747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3200" i="1" smtClean="0">
                              <a:latin typeface="Cambria Math" panose="02040503050406030204" pitchFamily="18" charset="0"/>
                            </a:rPr>
                          </m:ctrlPr>
                        </m:sSubPr>
                        <m:e>
                          <m:r>
                            <a:rPr lang="pt-BR" sz="3200" i="1" smtClean="0">
                              <a:latin typeface="Cambria Math" panose="02040503050406030204" pitchFamily="18" charset="0"/>
                              <a:ea typeface="Cambria Math" panose="02040503050406030204" pitchFamily="18" charset="0"/>
                            </a:rPr>
                            <m:t>𝜇</m:t>
                          </m:r>
                        </m:e>
                        <m:sub>
                          <m:acc>
                            <m:accPr>
                              <m:chr m:val="̅"/>
                              <m:ctrlPr>
                                <a:rPr lang="pt-BR" sz="3200" i="1" smtClean="0">
                                  <a:latin typeface="Cambria Math" panose="02040503050406030204" pitchFamily="18" charset="0"/>
                                </a:rPr>
                              </m:ctrlPr>
                            </m:accPr>
                            <m:e>
                              <m:r>
                                <a:rPr lang="pt-BR" sz="3200" b="0" i="1" smtClean="0">
                                  <a:latin typeface="Cambria Math" panose="02040503050406030204" pitchFamily="18" charset="0"/>
                                </a:rPr>
                                <m:t>𝑋</m:t>
                              </m:r>
                            </m:e>
                          </m:acc>
                        </m:sub>
                      </m:sSub>
                      <m:r>
                        <a:rPr lang="pt-BR" sz="3200" b="0" i="1" smtClean="0">
                          <a:latin typeface="Cambria Math" panose="02040503050406030204" pitchFamily="18" charset="0"/>
                        </a:rPr>
                        <m:t>=</m:t>
                      </m:r>
                      <m:r>
                        <a:rPr lang="pt-BR" sz="3200" b="0" i="1" smtClean="0">
                          <a:latin typeface="Cambria Math" panose="02040503050406030204" pitchFamily="18" charset="0"/>
                          <a:ea typeface="Cambria Math" panose="02040503050406030204" pitchFamily="18" charset="0"/>
                        </a:rPr>
                        <m:t>𝜇</m:t>
                      </m:r>
                    </m:oMath>
                  </m:oMathPara>
                </a14:m>
                <a:endParaRPr lang="pt-BR" sz="3200" dirty="0"/>
              </a:p>
            </p:txBody>
          </p:sp>
        </mc:Choice>
        <mc:Fallback xmlns="">
          <p:sp>
            <p:nvSpPr>
              <p:cNvPr id="10" name="CaixaDeTexto 9">
                <a:extLst>
                  <a:ext uri="{FF2B5EF4-FFF2-40B4-BE49-F238E27FC236}">
                    <a16:creationId xmlns:a16="http://schemas.microsoft.com/office/drawing/2014/main" id="{95A14578-08DA-4E97-8CFA-A488CA578466}"/>
                  </a:ext>
                </a:extLst>
              </p:cNvPr>
              <p:cNvSpPr txBox="1">
                <a:spLocks noRot="1" noChangeAspect="1" noMove="1" noResize="1" noEditPoints="1" noAdjustHandles="1" noChangeArrowheads="1" noChangeShapeType="1" noTextEdit="1"/>
              </p:cNvSpPr>
              <p:nvPr/>
            </p:nvSpPr>
            <p:spPr>
              <a:xfrm>
                <a:off x="1721531" y="4260384"/>
                <a:ext cx="1317477" cy="492443"/>
              </a:xfrm>
              <a:prstGeom prst="rect">
                <a:avLst/>
              </a:prstGeom>
              <a:blipFill>
                <a:blip r:embed="rId2"/>
                <a:stretch>
                  <a:fillRect/>
                </a:stretch>
              </a:blipFill>
            </p:spPr>
            <p:txBody>
              <a:bodyPr/>
              <a:lstStyle/>
              <a:p>
                <a:r>
                  <a:rPr lang="pt-BR">
                    <a:noFill/>
                  </a:rPr>
                  <a:t> </a:t>
                </a:r>
              </a:p>
            </p:txBody>
          </p:sp>
        </mc:Fallback>
      </mc:AlternateContent>
      <p:sp>
        <p:nvSpPr>
          <p:cNvPr id="11" name="Espaço Reservado para Conteúdo 2">
            <a:extLst>
              <a:ext uri="{FF2B5EF4-FFF2-40B4-BE49-F238E27FC236}">
                <a16:creationId xmlns:a16="http://schemas.microsoft.com/office/drawing/2014/main" id="{D86B2592-A474-4ABE-8E34-625F3679B96C}"/>
              </a:ext>
            </a:extLst>
          </p:cNvPr>
          <p:cNvSpPr txBox="1">
            <a:spLocks/>
          </p:cNvSpPr>
          <p:nvPr/>
        </p:nvSpPr>
        <p:spPr>
          <a:xfrm>
            <a:off x="4485631" y="3427484"/>
            <a:ext cx="3825832" cy="6276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BR" b="1" dirty="0"/>
              <a:t>Variância</a:t>
            </a:r>
            <a:endParaRPr lang="pt-BR" sz="1200" b="1"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i="1"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p:txBody>
      </p:sp>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C0B5A58B-775C-47D5-B82E-413AB1E6A4D7}"/>
                  </a:ext>
                </a:extLst>
              </p:cNvPr>
              <p:cNvSpPr txBox="1"/>
              <p:nvPr/>
            </p:nvSpPr>
            <p:spPr>
              <a:xfrm>
                <a:off x="5445733" y="4114959"/>
                <a:ext cx="1536510" cy="984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pt-BR" sz="3200" i="1" smtClean="0">
                              <a:latin typeface="Cambria Math" panose="02040503050406030204" pitchFamily="18" charset="0"/>
                            </a:rPr>
                          </m:ctrlPr>
                        </m:sSubSupPr>
                        <m:e>
                          <m:r>
                            <a:rPr lang="pt-BR" sz="3200" i="1" smtClean="0">
                              <a:latin typeface="Cambria Math" panose="02040503050406030204" pitchFamily="18" charset="0"/>
                              <a:ea typeface="Cambria Math" panose="02040503050406030204" pitchFamily="18" charset="0"/>
                            </a:rPr>
                            <m:t>𝜎</m:t>
                          </m:r>
                        </m:e>
                        <m:sub>
                          <m:acc>
                            <m:accPr>
                              <m:chr m:val="̅"/>
                              <m:ctrlPr>
                                <a:rPr lang="pt-BR" sz="3200" i="1" smtClean="0">
                                  <a:latin typeface="Cambria Math" panose="02040503050406030204" pitchFamily="18" charset="0"/>
                                </a:rPr>
                              </m:ctrlPr>
                            </m:accPr>
                            <m:e>
                              <m:r>
                                <a:rPr lang="pt-BR" sz="3200" b="0" i="1" smtClean="0">
                                  <a:latin typeface="Cambria Math" panose="02040503050406030204" pitchFamily="18" charset="0"/>
                                </a:rPr>
                                <m:t>𝑋</m:t>
                              </m:r>
                            </m:e>
                          </m:acc>
                        </m:sub>
                        <m:sup>
                          <m:r>
                            <a:rPr lang="pt-BR" sz="3200" b="0" i="1" smtClean="0">
                              <a:latin typeface="Cambria Math" panose="02040503050406030204" pitchFamily="18" charset="0"/>
                            </a:rPr>
                            <m:t>2</m:t>
                          </m:r>
                        </m:sup>
                      </m:sSubSup>
                      <m:r>
                        <a:rPr lang="pt-BR" sz="3200" b="0" i="1" smtClean="0">
                          <a:latin typeface="Cambria Math" panose="02040503050406030204" pitchFamily="18" charset="0"/>
                        </a:rPr>
                        <m:t>=</m:t>
                      </m:r>
                      <m:f>
                        <m:fPr>
                          <m:ctrlPr>
                            <a:rPr lang="pt-BR" sz="3200" b="0" i="1" smtClean="0">
                              <a:latin typeface="Cambria Math" panose="02040503050406030204" pitchFamily="18" charset="0"/>
                            </a:rPr>
                          </m:ctrlPr>
                        </m:fPr>
                        <m:num>
                          <m:sSup>
                            <m:sSupPr>
                              <m:ctrlPr>
                                <a:rPr lang="pt-BR" sz="3200" b="0" i="1" smtClean="0">
                                  <a:latin typeface="Cambria Math" panose="02040503050406030204" pitchFamily="18" charset="0"/>
                                </a:rPr>
                              </m:ctrlPr>
                            </m:sSupPr>
                            <m:e>
                              <m:r>
                                <a:rPr lang="pt-BR" sz="3200" b="0" i="1" smtClean="0">
                                  <a:latin typeface="Cambria Math" panose="02040503050406030204" pitchFamily="18" charset="0"/>
                                  <a:ea typeface="Cambria Math" panose="02040503050406030204" pitchFamily="18" charset="0"/>
                                </a:rPr>
                                <m:t>𝜎</m:t>
                              </m:r>
                            </m:e>
                            <m:sup>
                              <m:r>
                                <a:rPr lang="pt-BR" sz="3200" b="0" i="1" smtClean="0">
                                  <a:latin typeface="Cambria Math" panose="02040503050406030204" pitchFamily="18" charset="0"/>
                                </a:rPr>
                                <m:t>2</m:t>
                              </m:r>
                            </m:sup>
                          </m:sSup>
                        </m:num>
                        <m:den>
                          <m:r>
                            <a:rPr lang="pt-BR" sz="3200" b="0" i="1" smtClean="0">
                              <a:latin typeface="Cambria Math" panose="02040503050406030204" pitchFamily="18" charset="0"/>
                            </a:rPr>
                            <m:t>𝑛</m:t>
                          </m:r>
                        </m:den>
                      </m:f>
                    </m:oMath>
                  </m:oMathPara>
                </a14:m>
                <a:endParaRPr lang="pt-BR" sz="3200" dirty="0"/>
              </a:p>
            </p:txBody>
          </p:sp>
        </mc:Choice>
        <mc:Fallback xmlns="">
          <p:sp>
            <p:nvSpPr>
              <p:cNvPr id="12" name="CaixaDeTexto 11">
                <a:extLst>
                  <a:ext uri="{FF2B5EF4-FFF2-40B4-BE49-F238E27FC236}">
                    <a16:creationId xmlns:a16="http://schemas.microsoft.com/office/drawing/2014/main" id="{C0B5A58B-775C-47D5-B82E-413AB1E6A4D7}"/>
                  </a:ext>
                </a:extLst>
              </p:cNvPr>
              <p:cNvSpPr txBox="1">
                <a:spLocks noRot="1" noChangeAspect="1" noMove="1" noResize="1" noEditPoints="1" noAdjustHandles="1" noChangeArrowheads="1" noChangeShapeType="1" noTextEdit="1"/>
              </p:cNvSpPr>
              <p:nvPr/>
            </p:nvSpPr>
            <p:spPr>
              <a:xfrm>
                <a:off x="5445733" y="4114959"/>
                <a:ext cx="1536510" cy="984950"/>
              </a:xfrm>
              <a:prstGeom prst="rect">
                <a:avLst/>
              </a:prstGeom>
              <a:blipFill>
                <a:blip r:embed="rId3"/>
                <a:stretch>
                  <a:fillRect/>
                </a:stretch>
              </a:blipFill>
            </p:spPr>
            <p:txBody>
              <a:bodyPr/>
              <a:lstStyle/>
              <a:p>
                <a:r>
                  <a:rPr lang="pt-BR">
                    <a:noFill/>
                  </a:rPr>
                  <a:t> </a:t>
                </a:r>
              </a:p>
            </p:txBody>
          </p:sp>
        </mc:Fallback>
      </mc:AlternateContent>
      <p:sp>
        <p:nvSpPr>
          <p:cNvPr id="13" name="Espaço Reservado para Conteúdo 2">
            <a:extLst>
              <a:ext uri="{FF2B5EF4-FFF2-40B4-BE49-F238E27FC236}">
                <a16:creationId xmlns:a16="http://schemas.microsoft.com/office/drawing/2014/main" id="{D547E7C0-FA16-4092-B0BF-D9B1F1FCE6ED}"/>
              </a:ext>
            </a:extLst>
          </p:cNvPr>
          <p:cNvSpPr txBox="1">
            <a:spLocks/>
          </p:cNvSpPr>
          <p:nvPr/>
        </p:nvSpPr>
        <p:spPr>
          <a:xfrm>
            <a:off x="8451764" y="3427483"/>
            <a:ext cx="3268978" cy="6276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BR" b="1" dirty="0"/>
              <a:t>Desvio padrão</a:t>
            </a: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a:p>
            <a:pPr marL="0" indent="0">
              <a:buFont typeface="Arial" panose="020B0604020202020204" pitchFamily="34" charset="0"/>
              <a:buNone/>
            </a:pPr>
            <a:endParaRPr lang="pt-BR" dirty="0"/>
          </a:p>
        </p:txBody>
      </p:sp>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FD81A52B-B29A-4A0B-9219-BCD60643F5CD}"/>
                  </a:ext>
                </a:extLst>
              </p:cNvPr>
              <p:cNvSpPr txBox="1"/>
              <p:nvPr/>
            </p:nvSpPr>
            <p:spPr>
              <a:xfrm>
                <a:off x="9281994" y="4167731"/>
                <a:ext cx="1608517" cy="9321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3200" b="0" i="1" smtClean="0">
                              <a:latin typeface="Cambria Math" panose="02040503050406030204" pitchFamily="18" charset="0"/>
                            </a:rPr>
                          </m:ctrlPr>
                        </m:sSubPr>
                        <m:e>
                          <m:r>
                            <a:rPr lang="pt-BR" sz="3200" b="0" i="1" smtClean="0">
                              <a:latin typeface="Cambria Math" panose="02040503050406030204" pitchFamily="18" charset="0"/>
                              <a:ea typeface="Cambria Math" panose="02040503050406030204" pitchFamily="18" charset="0"/>
                            </a:rPr>
                            <m:t>𝜎</m:t>
                          </m:r>
                        </m:e>
                        <m:sub>
                          <m:acc>
                            <m:accPr>
                              <m:chr m:val="̅"/>
                              <m:ctrlPr>
                                <a:rPr lang="pt-BR" sz="3200" b="0" i="1" smtClean="0">
                                  <a:latin typeface="Cambria Math" panose="02040503050406030204" pitchFamily="18" charset="0"/>
                                </a:rPr>
                              </m:ctrlPr>
                            </m:accPr>
                            <m:e>
                              <m:r>
                                <a:rPr lang="pt-BR" sz="3200" b="0" i="1" smtClean="0">
                                  <a:latin typeface="Cambria Math" panose="02040503050406030204" pitchFamily="18" charset="0"/>
                                </a:rPr>
                                <m:t>𝑋</m:t>
                              </m:r>
                            </m:e>
                          </m:acc>
                        </m:sub>
                      </m:sSub>
                      <m:r>
                        <a:rPr lang="pt-BR" sz="3200" b="0" i="1" smtClean="0">
                          <a:latin typeface="Cambria Math" panose="02040503050406030204" pitchFamily="18" charset="0"/>
                        </a:rPr>
                        <m:t>=</m:t>
                      </m:r>
                      <m:f>
                        <m:fPr>
                          <m:ctrlPr>
                            <a:rPr lang="pt-BR" sz="3200" b="0" i="1" smtClean="0">
                              <a:latin typeface="Cambria Math" panose="02040503050406030204" pitchFamily="18" charset="0"/>
                            </a:rPr>
                          </m:ctrlPr>
                        </m:fPr>
                        <m:num>
                          <m:r>
                            <a:rPr lang="pt-BR" sz="3200" b="0" i="1" smtClean="0">
                              <a:latin typeface="Cambria Math" panose="02040503050406030204" pitchFamily="18" charset="0"/>
                              <a:ea typeface="Cambria Math" panose="02040503050406030204" pitchFamily="18" charset="0"/>
                            </a:rPr>
                            <m:t>𝜎</m:t>
                          </m:r>
                        </m:num>
                        <m:den>
                          <m:rad>
                            <m:radPr>
                              <m:degHide m:val="on"/>
                              <m:ctrlPr>
                                <a:rPr lang="pt-BR" sz="3200" b="0" i="1" smtClean="0">
                                  <a:latin typeface="Cambria Math" panose="02040503050406030204" pitchFamily="18" charset="0"/>
                                </a:rPr>
                              </m:ctrlPr>
                            </m:radPr>
                            <m:deg/>
                            <m:e>
                              <m:r>
                                <a:rPr lang="pt-BR" sz="3200" b="0" i="1" smtClean="0">
                                  <a:latin typeface="Cambria Math" panose="02040503050406030204" pitchFamily="18" charset="0"/>
                                </a:rPr>
                                <m:t>𝑛</m:t>
                              </m:r>
                            </m:e>
                          </m:rad>
                        </m:den>
                      </m:f>
                    </m:oMath>
                  </m:oMathPara>
                </a14:m>
                <a:endParaRPr lang="pt-BR" sz="3200" dirty="0"/>
              </a:p>
            </p:txBody>
          </p:sp>
        </mc:Choice>
        <mc:Fallback xmlns="">
          <p:sp>
            <p:nvSpPr>
              <p:cNvPr id="14" name="CaixaDeTexto 13">
                <a:extLst>
                  <a:ext uri="{FF2B5EF4-FFF2-40B4-BE49-F238E27FC236}">
                    <a16:creationId xmlns:a16="http://schemas.microsoft.com/office/drawing/2014/main" id="{FD81A52B-B29A-4A0B-9219-BCD60643F5CD}"/>
                  </a:ext>
                </a:extLst>
              </p:cNvPr>
              <p:cNvSpPr txBox="1">
                <a:spLocks noRot="1" noChangeAspect="1" noMove="1" noResize="1" noEditPoints="1" noAdjustHandles="1" noChangeArrowheads="1" noChangeShapeType="1" noTextEdit="1"/>
              </p:cNvSpPr>
              <p:nvPr/>
            </p:nvSpPr>
            <p:spPr>
              <a:xfrm>
                <a:off x="9281994" y="4167731"/>
                <a:ext cx="1608517" cy="932178"/>
              </a:xfrm>
              <a:prstGeom prst="rect">
                <a:avLst/>
              </a:prstGeom>
              <a:blipFill>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369289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4004</TotalTime>
  <Words>364</Words>
  <Application>Microsoft Office PowerPoint</Application>
  <PresentationFormat>Widescreen</PresentationFormat>
  <Paragraphs>109</Paragraphs>
  <Slides>11</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11</vt:i4>
      </vt:variant>
    </vt:vector>
  </HeadingPairs>
  <TitlesOfParts>
    <vt:vector size="17" baseType="lpstr">
      <vt:lpstr>Arial</vt:lpstr>
      <vt:lpstr>Calibri</vt:lpstr>
      <vt:lpstr>Calibri Light</vt:lpstr>
      <vt:lpstr>Calibri-Bold</vt:lpstr>
      <vt:lpstr>Cambria Math</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Luciano Galdino</dc:creator>
  <cp:lastModifiedBy>LUCIANO GALDINO</cp:lastModifiedBy>
  <cp:revision>367</cp:revision>
  <dcterms:created xsi:type="dcterms:W3CDTF">2020-11-26T18:44:25Z</dcterms:created>
  <dcterms:modified xsi:type="dcterms:W3CDTF">2022-08-18T14:04:29Z</dcterms:modified>
</cp:coreProperties>
</file>