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292" r:id="rId3"/>
    <p:sldId id="300" r:id="rId4"/>
    <p:sldId id="301" r:id="rId5"/>
    <p:sldId id="303" r:id="rId6"/>
    <p:sldId id="302" r:id="rId7"/>
    <p:sldId id="304" r:id="rId8"/>
    <p:sldId id="305" r:id="rId9"/>
    <p:sldId id="30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iano\Desktop\Gr&#225;f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>
              <a:softEdge rad="0"/>
            </a:effectLst>
          </c:spPr>
          <c:invertIfNegative val="0"/>
          <c:cat>
            <c:numRef>
              <c:f>Plan1!$D$8:$D$12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Plan1!$E$8:$E$12</c:f>
              <c:numCache>
                <c:formatCode>General</c:formatCode>
                <c:ptCount val="5"/>
                <c:pt idx="0">
                  <c:v>0.16</c:v>
                </c:pt>
                <c:pt idx="1">
                  <c:v>0.22</c:v>
                </c:pt>
                <c:pt idx="2">
                  <c:v>0.28000000000000003</c:v>
                </c:pt>
                <c:pt idx="3">
                  <c:v>0.2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B-4EE6-B635-BD3FFA1DC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5214335"/>
        <c:axId val="1355228063"/>
      </c:barChart>
      <c:catAx>
        <c:axId val="1355214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/>
                  <a:t>CLASSIFICAÇÃO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228063"/>
        <c:crosses val="autoZero"/>
        <c:auto val="1"/>
        <c:lblAlgn val="ctr"/>
        <c:lblOffset val="100"/>
        <c:noMultiLvlLbl val="0"/>
      </c:catAx>
      <c:valAx>
        <c:axId val="135522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/>
                  <a:t>PROBABILIDADE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21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499180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6200" b="1" i="0" u="none" strike="noStrike" baseline="0" dirty="0" err="1">
                <a:latin typeface="Calibri-Bold"/>
              </a:rPr>
              <a:t>Machine</a:t>
            </a:r>
            <a:r>
              <a:rPr lang="pt-BR" sz="6200" b="1" i="0" u="none" strike="noStrike" baseline="0" dirty="0">
                <a:latin typeface="Calibri-Bold"/>
              </a:rPr>
              <a:t> Learning com</a:t>
            </a:r>
          </a:p>
          <a:p>
            <a:r>
              <a:rPr lang="pt-BR" sz="6200" b="1" i="0" u="none" strike="noStrike" baseline="0" dirty="0">
                <a:latin typeface="Calibri-Bold"/>
              </a:rPr>
              <a:t>Python</a:t>
            </a:r>
            <a:endParaRPr lang="pt-BR" sz="6200" b="1" dirty="0"/>
          </a:p>
        </p:txBody>
      </p:sp>
    </p:spTree>
    <p:extLst>
      <p:ext uri="{BB962C8B-B14F-4D97-AF65-F5344CB8AC3E}">
        <p14:creationId xmlns:p14="http://schemas.microsoft.com/office/powerpoint/2010/main" val="124332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075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Distribuições de probabilidades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1364567"/>
            <a:ext cx="10515600" cy="100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Variáveis aleatórias: são variáveis quantitativas cujos valores estão associados a fatores aleatórios.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3CABDFC-F185-40B7-A0BD-3B8BE6586620}"/>
              </a:ext>
            </a:extLst>
          </p:cNvPr>
          <p:cNvSpPr txBox="1">
            <a:spLocks/>
          </p:cNvSpPr>
          <p:nvPr/>
        </p:nvSpPr>
        <p:spPr>
          <a:xfrm>
            <a:off x="838200" y="2688372"/>
            <a:ext cx="10515600" cy="13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1) Variável aleatória discreta: número contável de possíveis resultados ou atributos (Ex.: Número de pessoas em uma sala, número de gols em uma partida, número de filhos…).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61DE355-D201-411F-8D43-2779AE784C4E}"/>
              </a:ext>
            </a:extLst>
          </p:cNvPr>
          <p:cNvSpPr txBox="1">
            <a:spLocks/>
          </p:cNvSpPr>
          <p:nvPr/>
        </p:nvSpPr>
        <p:spPr>
          <a:xfrm>
            <a:off x="838200" y="4379597"/>
            <a:ext cx="10515600" cy="9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2) Variável aleatória contínua: número incontável de possíveis resultados ou atributos(Ex.: intervalo de tempo, temperatura, altura…).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5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075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Distribuições de probabilidades discretas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1478583"/>
            <a:ext cx="10515600" cy="100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Lista cada valor possível que a variável aleatória pode assumir, assim como a sua probabilidade.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61DE355-D201-411F-8D43-2779AE784C4E}"/>
              </a:ext>
            </a:extLst>
          </p:cNvPr>
          <p:cNvSpPr txBox="1">
            <a:spLocks/>
          </p:cNvSpPr>
          <p:nvPr/>
        </p:nvSpPr>
        <p:spPr>
          <a:xfrm>
            <a:off x="838200" y="2738287"/>
            <a:ext cx="10515600" cy="312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Condições: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Probabilidade cada valor é entre 0 e 1:     0 ≤ P(x) ≤ 1.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A soma das probabilidades deve ser igual a 1:   </a:t>
            </a:r>
            <a:r>
              <a:rPr lang="el-GR" dirty="0"/>
              <a:t>Σ</a:t>
            </a:r>
            <a:r>
              <a:rPr lang="pt-BR" dirty="0"/>
              <a:t> P(x) =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075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Representação das distribuições de probabilidades discretas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34C0FC7A-9463-4C38-B888-11B30C45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73236"/>
              </p:ext>
            </p:extLst>
          </p:nvPr>
        </p:nvGraphicFramePr>
        <p:xfrm>
          <a:off x="487681" y="1828800"/>
          <a:ext cx="481583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56">
                  <a:extLst>
                    <a:ext uri="{9D8B030D-6E8A-4147-A177-3AD203B41FA5}">
                      <a16:colId xmlns:a16="http://schemas.microsoft.com/office/drawing/2014/main" val="3170226161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584711592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407153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Classificação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0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9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32834"/>
                  </a:ext>
                </a:extLst>
              </a:tr>
            </a:tbl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7DA4AC8-5BCB-423C-9C13-3F6DD69CD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930585"/>
              </p:ext>
            </p:extLst>
          </p:nvPr>
        </p:nvGraphicFramePr>
        <p:xfrm>
          <a:off x="5303519" y="1609724"/>
          <a:ext cx="6400799" cy="480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43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76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Média de variáveis discretas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</p:txBody>
      </p:sp>
      <p:graphicFrame>
        <p:nvGraphicFramePr>
          <p:cNvPr id="7" name="Tabela 9">
            <a:extLst>
              <a:ext uri="{FF2B5EF4-FFF2-40B4-BE49-F238E27FC236}">
                <a16:creationId xmlns:a16="http://schemas.microsoft.com/office/drawing/2014/main" id="{84A09D86-61C2-4766-9A80-4776881A9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00080"/>
              </p:ext>
            </p:extLst>
          </p:nvPr>
        </p:nvGraphicFramePr>
        <p:xfrm>
          <a:off x="4642338" y="1399716"/>
          <a:ext cx="647114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07">
                  <a:extLst>
                    <a:ext uri="{9D8B030D-6E8A-4147-A177-3AD203B41FA5}">
                      <a16:colId xmlns:a16="http://schemas.microsoft.com/office/drawing/2014/main" val="3170226161"/>
                    </a:ext>
                  </a:extLst>
                </a:gridCol>
                <a:gridCol w="1716258">
                  <a:extLst>
                    <a:ext uri="{9D8B030D-6E8A-4147-A177-3AD203B41FA5}">
                      <a16:colId xmlns:a16="http://schemas.microsoft.com/office/drawing/2014/main" val="3584711592"/>
                    </a:ext>
                  </a:extLst>
                </a:gridCol>
                <a:gridCol w="1158613">
                  <a:extLst>
                    <a:ext uri="{9D8B030D-6E8A-4147-A177-3AD203B41FA5}">
                      <a16:colId xmlns:a16="http://schemas.microsoft.com/office/drawing/2014/main" val="4071535134"/>
                    </a:ext>
                  </a:extLst>
                </a:gridCol>
                <a:gridCol w="1683062">
                  <a:extLst>
                    <a:ext uri="{9D8B030D-6E8A-4147-A177-3AD203B41FA5}">
                      <a16:colId xmlns:a16="http://schemas.microsoft.com/office/drawing/2014/main" val="23561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Classificação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x.P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1.0,16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0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2.0,22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9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3.0,28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4.0,20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5.0,14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FF0000"/>
                          </a:solidFill>
                        </a:rPr>
                        <a:t>µ=2,94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32834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CE0DBFF-DD8B-426F-A0B2-27A1BA9E36E4}"/>
              </a:ext>
            </a:extLst>
          </p:cNvPr>
          <p:cNvSpPr txBox="1">
            <a:spLocks/>
          </p:cNvSpPr>
          <p:nvPr/>
        </p:nvSpPr>
        <p:spPr>
          <a:xfrm>
            <a:off x="838200" y="5014261"/>
            <a:ext cx="10515600" cy="551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Valor esperado de uma variável aleatória é igual a média e pode ser negativa.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16A603A-2121-457A-B455-772955710C66}"/>
              </a:ext>
            </a:extLst>
          </p:cNvPr>
          <p:cNvSpPr txBox="1">
            <a:spLocks/>
          </p:cNvSpPr>
          <p:nvPr/>
        </p:nvSpPr>
        <p:spPr>
          <a:xfrm>
            <a:off x="838200" y="751389"/>
            <a:ext cx="10515600" cy="55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Representa a média teórica de um experimento de probabilidade.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C6840D8-A133-43BF-884A-05586A39FB59}"/>
                  </a:ext>
                </a:extLst>
              </p:cNvPr>
              <p:cNvSpPr txBox="1"/>
              <p:nvPr/>
            </p:nvSpPr>
            <p:spPr>
              <a:xfrm>
                <a:off x="1589648" y="2478234"/>
                <a:ext cx="235827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EC6840D8-A133-43BF-884A-05586A39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648" y="2478234"/>
                <a:ext cx="2358274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9006DF4-197B-4907-80BB-D8ED599EB18F}"/>
                  </a:ext>
                </a:extLst>
              </p:cNvPr>
              <p:cNvSpPr txBox="1"/>
              <p:nvPr/>
            </p:nvSpPr>
            <p:spPr>
              <a:xfrm>
                <a:off x="4904936" y="5764776"/>
                <a:ext cx="14940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9006DF4-197B-4907-80BB-D8ED599E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36" y="5764776"/>
                <a:ext cx="14940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08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2389"/>
            <a:ext cx="10515600" cy="551814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Variância</a:t>
            </a:r>
            <a:r>
              <a:rPr lang="pt-BR" dirty="0"/>
              <a:t> de variáveis discretas: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9549B30-57D1-4564-9E43-C4D923BFC30F}"/>
              </a:ext>
            </a:extLst>
          </p:cNvPr>
          <p:cNvSpPr txBox="1">
            <a:spLocks/>
          </p:cNvSpPr>
          <p:nvPr/>
        </p:nvSpPr>
        <p:spPr>
          <a:xfrm>
            <a:off x="838199" y="1592148"/>
            <a:ext cx="10515600" cy="55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Desvio padrão </a:t>
            </a:r>
            <a:r>
              <a:rPr lang="pt-BR" dirty="0"/>
              <a:t>de variáveis discretas: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ACC70329-BF2E-4F9B-8D8A-0BD6F12C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97526"/>
              </p:ext>
            </p:extLst>
          </p:nvPr>
        </p:nvGraphicFramePr>
        <p:xfrm>
          <a:off x="1212777" y="2414275"/>
          <a:ext cx="97664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605">
                  <a:extLst>
                    <a:ext uri="{9D8B030D-6E8A-4147-A177-3AD203B41FA5}">
                      <a16:colId xmlns:a16="http://schemas.microsoft.com/office/drawing/2014/main" val="3170226161"/>
                    </a:ext>
                  </a:extLst>
                </a:gridCol>
                <a:gridCol w="1955409">
                  <a:extLst>
                    <a:ext uri="{9D8B030D-6E8A-4147-A177-3AD203B41FA5}">
                      <a16:colId xmlns:a16="http://schemas.microsoft.com/office/drawing/2014/main" val="3584711592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val="4071535134"/>
                    </a:ext>
                  </a:extLst>
                </a:gridCol>
                <a:gridCol w="1357635">
                  <a:extLst>
                    <a:ext uri="{9D8B030D-6E8A-4147-A177-3AD203B41FA5}">
                      <a16:colId xmlns:a16="http://schemas.microsoft.com/office/drawing/2014/main" val="235618170"/>
                    </a:ext>
                  </a:extLst>
                </a:gridCol>
                <a:gridCol w="1270861">
                  <a:extLst>
                    <a:ext uri="{9D8B030D-6E8A-4147-A177-3AD203B41FA5}">
                      <a16:colId xmlns:a16="http://schemas.microsoft.com/office/drawing/2014/main" val="3934853558"/>
                    </a:ext>
                  </a:extLst>
                </a:gridCol>
                <a:gridCol w="1921791">
                  <a:extLst>
                    <a:ext uri="{9D8B030D-6E8A-4147-A177-3AD203B41FA5}">
                      <a16:colId xmlns:a16="http://schemas.microsoft.com/office/drawing/2014/main" val="200279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Classificação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x.P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(x - µ)</a:t>
                      </a:r>
                      <a:r>
                        <a:rPr lang="pt-BR" sz="2400" baseline="30000" dirty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P(x). (x - µ)</a:t>
                      </a:r>
                      <a:r>
                        <a:rPr lang="pt-BR" sz="2400" baseline="30000" dirty="0"/>
                        <a:t>2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1.0,16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3,764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0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2.0,22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9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3.0,28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4.0,20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1,124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5.0,14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4,244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FF0000"/>
                          </a:solidFill>
                        </a:rPr>
                        <a:t>µ=2,94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>
                          <a:solidFill>
                            <a:srgbClr val="FF0000"/>
                          </a:solidFill>
                        </a:rPr>
                        <a:t>σ</a:t>
                      </a:r>
                      <a:r>
                        <a:rPr lang="pt-BR" sz="2400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b="1" dirty="0">
                          <a:solidFill>
                            <a:srgbClr val="FF0000"/>
                          </a:solidFill>
                        </a:rPr>
                        <a:t> = 1,616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328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756FE7-A6AB-4F91-804D-F6E72C35C40E}"/>
                  </a:ext>
                </a:extLst>
              </p:cNvPr>
              <p:cNvSpPr txBox="1"/>
              <p:nvPr/>
            </p:nvSpPr>
            <p:spPr>
              <a:xfrm>
                <a:off x="5821694" y="413628"/>
                <a:ext cx="3589188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756FE7-A6AB-4F91-804D-F6E72C35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94" y="413628"/>
                <a:ext cx="3589188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AE46F43-F3EA-43B4-B161-E33F1FC5D1DA}"/>
                  </a:ext>
                </a:extLst>
              </p:cNvPr>
              <p:cNvSpPr txBox="1"/>
              <p:nvPr/>
            </p:nvSpPr>
            <p:spPr>
              <a:xfrm>
                <a:off x="6562527" y="1484516"/>
                <a:ext cx="1432636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AE46F43-F3EA-43B4-B161-E33F1FC5D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27" y="1484516"/>
                <a:ext cx="1432636" cy="53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15817D-102B-4EAB-BF8B-882B2EC8649E}"/>
                  </a:ext>
                </a:extLst>
              </p:cNvPr>
              <p:cNvSpPr txBox="1"/>
              <p:nvPr/>
            </p:nvSpPr>
            <p:spPr>
              <a:xfrm>
                <a:off x="4575712" y="5884988"/>
                <a:ext cx="3040576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1,616</m:t>
                          </m:r>
                        </m:e>
                      </m:ra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15817D-102B-4EAB-BF8B-882B2EC86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12" y="5884988"/>
                <a:ext cx="3040576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3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590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Distribuição Binomial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F68775-9B78-4010-850F-A7A9341399CD}"/>
              </a:ext>
            </a:extLst>
          </p:cNvPr>
          <p:cNvSpPr txBox="1">
            <a:spLocks/>
          </p:cNvSpPr>
          <p:nvPr/>
        </p:nvSpPr>
        <p:spPr>
          <a:xfrm>
            <a:off x="838200" y="1287118"/>
            <a:ext cx="10515600" cy="113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Possibilidade de apenas dois resultados.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Tentativas idênticas e independentes.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592CC31-3165-4A7D-9CAC-ABEDB05D8FD3}"/>
              </a:ext>
            </a:extLst>
          </p:cNvPr>
          <p:cNvSpPr txBox="1">
            <a:spLocks/>
          </p:cNvSpPr>
          <p:nvPr/>
        </p:nvSpPr>
        <p:spPr>
          <a:xfrm>
            <a:off x="838200" y="3659646"/>
            <a:ext cx="10515600" cy="241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 = número de tentativas ou amostras.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 = probabilidade de sucesso em uma tentativa.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q = probabilidade de fracasso em uma tentativa.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x = variável aleatória que representa a contagem do número de sucessos.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3E38BC4-AF39-4BE7-ABAA-F320D6F7B14F}"/>
                  </a:ext>
                </a:extLst>
              </p:cNvPr>
              <p:cNvSpPr txBox="1"/>
              <p:nvPr/>
            </p:nvSpPr>
            <p:spPr>
              <a:xfrm>
                <a:off x="3253728" y="2417735"/>
                <a:ext cx="4088042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3E38BC4-AF39-4BE7-ABAA-F320D6F7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728" y="2417735"/>
                <a:ext cx="4088042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6BB419D-6D66-44C0-8EFF-34B617A64B90}"/>
              </a:ext>
            </a:extLst>
          </p:cNvPr>
          <p:cNvSpPr txBox="1">
            <a:spLocks/>
          </p:cNvSpPr>
          <p:nvPr/>
        </p:nvSpPr>
        <p:spPr>
          <a:xfrm>
            <a:off x="8047892" y="2035018"/>
            <a:ext cx="3708009" cy="1514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Fatorial: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4! = 4.3.2.1 = 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5! = 5.4.3.2.1 = 120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6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590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Distribuição Geométrica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F68775-9B78-4010-850F-A7A9341399CD}"/>
              </a:ext>
            </a:extLst>
          </p:cNvPr>
          <p:cNvSpPr txBox="1">
            <a:spLocks/>
          </p:cNvSpPr>
          <p:nvPr/>
        </p:nvSpPr>
        <p:spPr>
          <a:xfrm>
            <a:off x="838200" y="1287118"/>
            <a:ext cx="10515600" cy="171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Probabilidade de repetidas tentativas até que o sucesso ocorra.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Tentativas independentes.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 probabilidade de sucesso é constante para todas as tentativas.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592CC31-3165-4A7D-9CAC-ABEDB05D8FD3}"/>
              </a:ext>
            </a:extLst>
          </p:cNvPr>
          <p:cNvSpPr txBox="1">
            <a:spLocks/>
          </p:cNvSpPr>
          <p:nvPr/>
        </p:nvSpPr>
        <p:spPr>
          <a:xfrm>
            <a:off x="838200" y="4509897"/>
            <a:ext cx="10515600" cy="171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 = probabilidade de sucesso em uma tentativa.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q = probabilidade de fracasso em uma tentativa.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x = variável aleatória que representa o número de falhas até o sucesso.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927072A-7C41-4578-B3A8-F960C6DBC944}"/>
                  </a:ext>
                </a:extLst>
              </p:cNvPr>
              <p:cNvSpPr txBox="1"/>
              <p:nvPr/>
            </p:nvSpPr>
            <p:spPr>
              <a:xfrm>
                <a:off x="4618295" y="3303538"/>
                <a:ext cx="25167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927072A-7C41-4578-B3A8-F960C6DBC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95" y="3303538"/>
                <a:ext cx="25167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9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26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Distribuição de Poisson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F68775-9B78-4010-850F-A7A9341399CD}"/>
              </a:ext>
            </a:extLst>
          </p:cNvPr>
          <p:cNvSpPr txBox="1">
            <a:spLocks/>
          </p:cNvSpPr>
          <p:nvPr/>
        </p:nvSpPr>
        <p:spPr>
          <a:xfrm>
            <a:off x="838200" y="1083706"/>
            <a:ext cx="10515600" cy="1921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Número de vezes que um evento ocorre num determinado intervalo (tempo, área ou volume).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Probabilidade do evento ocorrer é a mesma para cada intervalo.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Número de ocorrências nos intervalos são independentes.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592CC31-3165-4A7D-9CAC-ABEDB05D8FD3}"/>
              </a:ext>
            </a:extLst>
          </p:cNvPr>
          <p:cNvSpPr txBox="1">
            <a:spLocks/>
          </p:cNvSpPr>
          <p:nvPr/>
        </p:nvSpPr>
        <p:spPr>
          <a:xfrm>
            <a:off x="838200" y="4605343"/>
            <a:ext cx="10515600" cy="128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Symbol" panose="05050102010706020507" pitchFamily="18" charset="2"/>
              </a:rPr>
              <a:t>m</a:t>
            </a:r>
            <a:r>
              <a:rPr lang="pt-BR" dirty="0"/>
              <a:t> = número médio de ocorrências (frequência).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x = número de ocorrência num dado intervalo.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CAB5617-D89D-4492-ABC5-6BA5B00B5F07}"/>
                  </a:ext>
                </a:extLst>
              </p:cNvPr>
              <p:cNvSpPr txBox="1"/>
              <p:nvPr/>
            </p:nvSpPr>
            <p:spPr>
              <a:xfrm>
                <a:off x="4815243" y="3378996"/>
                <a:ext cx="2252604" cy="826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CAB5617-D89D-4492-ABC5-6BA5B00B5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43" y="3378996"/>
                <a:ext cx="2252604" cy="826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553</Words>
  <Application>Microsoft Office PowerPoint</Application>
  <PresentationFormat>Widescreen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Calibri-Bold</vt:lpstr>
      <vt:lpstr>Cambria Math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365</cp:revision>
  <dcterms:created xsi:type="dcterms:W3CDTF">2020-11-26T18:44:25Z</dcterms:created>
  <dcterms:modified xsi:type="dcterms:W3CDTF">2022-08-18T14:03:51Z</dcterms:modified>
</cp:coreProperties>
</file>