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3" r:id="rId2"/>
    <p:sldId id="321" r:id="rId3"/>
    <p:sldId id="330" r:id="rId4"/>
    <p:sldId id="331" r:id="rId5"/>
    <p:sldId id="332" r:id="rId6"/>
    <p:sldId id="334" r:id="rId7"/>
    <p:sldId id="33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927315" y="5822811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809528" y="499180"/>
            <a:ext cx="10572942" cy="34993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r>
              <a:rPr lang="pt-BR" sz="6200" b="1" i="0" u="none" strike="noStrike" baseline="0" dirty="0" err="1">
                <a:latin typeface="Calibri-Bold"/>
              </a:rPr>
              <a:t>Machine</a:t>
            </a:r>
            <a:r>
              <a:rPr lang="pt-BR" sz="6200" b="1" i="0" u="none" strike="noStrike" baseline="0" dirty="0">
                <a:latin typeface="Calibri-Bold"/>
              </a:rPr>
              <a:t> Learning com</a:t>
            </a:r>
          </a:p>
          <a:p>
            <a:r>
              <a:rPr lang="pt-BR" sz="6200" b="1" i="0" u="none" strike="noStrike" baseline="0" dirty="0">
                <a:latin typeface="Calibri-Bold"/>
              </a:rPr>
              <a:t>Python</a:t>
            </a:r>
            <a:endParaRPr lang="pt-BR" sz="6200" b="1" dirty="0"/>
          </a:p>
        </p:txBody>
      </p:sp>
    </p:spTree>
    <p:extLst>
      <p:ext uri="{BB962C8B-B14F-4D97-AF65-F5344CB8AC3E}">
        <p14:creationId xmlns:p14="http://schemas.microsoft.com/office/powerpoint/2010/main" val="109285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838200" y="350859"/>
            <a:ext cx="10515600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ESTATÍSTICA INFERENCIAL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B1D313D-79A5-4A24-9BA0-E3E151BE4AEA}"/>
              </a:ext>
            </a:extLst>
          </p:cNvPr>
          <p:cNvSpPr txBox="1">
            <a:spLocks/>
          </p:cNvSpPr>
          <p:nvPr/>
        </p:nvSpPr>
        <p:spPr>
          <a:xfrm>
            <a:off x="956188" y="1161421"/>
            <a:ext cx="10515600" cy="51690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Intervalo de confiança</a:t>
            </a:r>
          </a:p>
          <a:p>
            <a:endParaRPr lang="pt-BR" dirty="0"/>
          </a:p>
          <a:p>
            <a:r>
              <a:rPr lang="pt-BR" dirty="0"/>
              <a:t>Teste de hipótese com uma amostra</a:t>
            </a:r>
          </a:p>
          <a:p>
            <a:endParaRPr lang="pt-BR" dirty="0"/>
          </a:p>
          <a:p>
            <a:r>
              <a:rPr lang="pt-BR" dirty="0"/>
              <a:t>Teste de hipótese com mais de uma amostra</a:t>
            </a:r>
          </a:p>
          <a:p>
            <a:endParaRPr lang="pt-BR" dirty="0"/>
          </a:p>
          <a:p>
            <a:r>
              <a:rPr lang="pt-BR" dirty="0"/>
              <a:t>Correlação e Regressão</a:t>
            </a:r>
          </a:p>
          <a:p>
            <a:endParaRPr lang="pt-BR" dirty="0"/>
          </a:p>
          <a:p>
            <a:r>
              <a:rPr lang="pt-BR" dirty="0"/>
              <a:t>Teste </a:t>
            </a:r>
            <a:r>
              <a:rPr lang="pt-BR" dirty="0" err="1"/>
              <a:t>Qui</a:t>
            </a:r>
            <a:r>
              <a:rPr lang="pt-BR" dirty="0"/>
              <a:t> quadrado e a distribuição F</a:t>
            </a:r>
          </a:p>
          <a:p>
            <a:endParaRPr lang="pt-BR" dirty="0"/>
          </a:p>
          <a:p>
            <a:r>
              <a:rPr lang="pt-BR" dirty="0"/>
              <a:t>Testes não paramétricos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/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529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838200" y="350859"/>
            <a:ext cx="10515600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Intervalo de confiança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B1D313D-79A5-4A24-9BA0-E3E151BE4AEA}"/>
              </a:ext>
            </a:extLst>
          </p:cNvPr>
          <p:cNvSpPr txBox="1">
            <a:spLocks/>
          </p:cNvSpPr>
          <p:nvPr/>
        </p:nvSpPr>
        <p:spPr>
          <a:xfrm>
            <a:off x="956188" y="1316167"/>
            <a:ext cx="10515600" cy="2112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Nível de confiança: Probabilidade de que o intervalo estimado contenha o parâmetro populacional.</a:t>
            </a:r>
          </a:p>
          <a:p>
            <a:r>
              <a:rPr lang="pt-BR" dirty="0"/>
              <a:t>Esse nível de confiança (c) é a área sob a curva normal padrão entre os valores críticos (-</a:t>
            </a:r>
            <a:r>
              <a:rPr lang="pt-BR" dirty="0" err="1"/>
              <a:t>Zc</a:t>
            </a:r>
            <a:r>
              <a:rPr lang="pt-BR" dirty="0"/>
              <a:t> e </a:t>
            </a:r>
            <a:r>
              <a:rPr lang="pt-BR" dirty="0" err="1"/>
              <a:t>Zc</a:t>
            </a:r>
            <a:r>
              <a:rPr lang="pt-BR" dirty="0"/>
              <a:t>).</a:t>
            </a:r>
          </a:p>
          <a:p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92437C-6CD6-42ED-99D3-C3C5D5AA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166" y="3047487"/>
            <a:ext cx="6408713" cy="354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8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6620EF6-ED00-4B0F-B1BE-D926553D4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48" y="1565883"/>
            <a:ext cx="5953134" cy="3377987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C9AE56E-B8A2-46A9-AC9E-31FD45AD60BF}"/>
              </a:ext>
            </a:extLst>
          </p:cNvPr>
          <p:cNvSpPr txBox="1">
            <a:spLocks/>
          </p:cNvSpPr>
          <p:nvPr/>
        </p:nvSpPr>
        <p:spPr>
          <a:xfrm>
            <a:off x="6542882" y="1565884"/>
            <a:ext cx="5298521" cy="526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Níveis de confiança mais utilizados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graphicFrame>
        <p:nvGraphicFramePr>
          <p:cNvPr id="2" name="Tabela 5">
            <a:extLst>
              <a:ext uri="{FF2B5EF4-FFF2-40B4-BE49-F238E27FC236}">
                <a16:creationId xmlns:a16="http://schemas.microsoft.com/office/drawing/2014/main" id="{5BC50F18-83BC-4F78-9DB9-C96F20D05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034590"/>
              </p:ext>
            </p:extLst>
          </p:nvPr>
        </p:nvGraphicFramePr>
        <p:xfrm>
          <a:off x="7243766" y="2514600"/>
          <a:ext cx="38967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280">
                  <a:extLst>
                    <a:ext uri="{9D8B030D-6E8A-4147-A177-3AD203B41FA5}">
                      <a16:colId xmlns:a16="http://schemas.microsoft.com/office/drawing/2014/main" val="4289695570"/>
                    </a:ext>
                  </a:extLst>
                </a:gridCol>
                <a:gridCol w="1339471">
                  <a:extLst>
                    <a:ext uri="{9D8B030D-6E8A-4147-A177-3AD203B41FA5}">
                      <a16:colId xmlns:a16="http://schemas.microsoft.com/office/drawing/2014/main" val="2776322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Nível de confiança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Zc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2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1,645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28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1,96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9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2,575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445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2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ACBB1BD-36D2-4F66-90F9-181C164E843A}"/>
              </a:ext>
            </a:extLst>
          </p:cNvPr>
          <p:cNvSpPr txBox="1">
            <a:spLocks/>
          </p:cNvSpPr>
          <p:nvPr/>
        </p:nvSpPr>
        <p:spPr>
          <a:xfrm>
            <a:off x="551264" y="330800"/>
            <a:ext cx="11153056" cy="594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Margem de erro ou erro máximo da estimativa (E)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8A2CE02-1413-4481-BC42-2BDF163C5AFF}"/>
              </a:ext>
            </a:extLst>
          </p:cNvPr>
          <p:cNvSpPr txBox="1">
            <a:spLocks/>
          </p:cNvSpPr>
          <p:nvPr/>
        </p:nvSpPr>
        <p:spPr>
          <a:xfrm>
            <a:off x="314880" y="4381648"/>
            <a:ext cx="11562240" cy="73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Intervalo de confiança para a média populacional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CA85B9FD-5691-4348-9620-4F2D2497B726}"/>
                  </a:ext>
                </a:extLst>
              </p:cNvPr>
              <p:cNvSpPr txBox="1"/>
              <p:nvPr/>
            </p:nvSpPr>
            <p:spPr>
              <a:xfrm>
                <a:off x="1433904" y="1897716"/>
                <a:ext cx="1846211" cy="932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CA85B9FD-5691-4348-9620-4F2D2497B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904" y="1897716"/>
                <a:ext cx="1846211" cy="932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B77362D-D845-4D9A-9465-EA6F3EA620D5}"/>
                  </a:ext>
                </a:extLst>
              </p:cNvPr>
              <p:cNvSpPr txBox="1"/>
              <p:nvPr/>
            </p:nvSpPr>
            <p:spPr>
              <a:xfrm>
                <a:off x="4725857" y="5676899"/>
                <a:ext cx="338297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̅"/>
                          <m:ctrlP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B77362D-D845-4D9A-9465-EA6F3EA62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857" y="5676899"/>
                <a:ext cx="338297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C47EA34-6CE6-41E0-9DF5-C1D8AA88AEA4}"/>
              </a:ext>
            </a:extLst>
          </p:cNvPr>
          <p:cNvSpPr txBox="1">
            <a:spLocks/>
          </p:cNvSpPr>
          <p:nvPr/>
        </p:nvSpPr>
        <p:spPr>
          <a:xfrm>
            <a:off x="5459575" y="1492231"/>
            <a:ext cx="5298521" cy="526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Níveis de confiança mais utilizados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D5FD7D16-6BD9-4039-8748-80A47982A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348364"/>
              </p:ext>
            </p:extLst>
          </p:nvPr>
        </p:nvGraphicFramePr>
        <p:xfrm>
          <a:off x="6160459" y="2051107"/>
          <a:ext cx="38967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280">
                  <a:extLst>
                    <a:ext uri="{9D8B030D-6E8A-4147-A177-3AD203B41FA5}">
                      <a16:colId xmlns:a16="http://schemas.microsoft.com/office/drawing/2014/main" val="4289695570"/>
                    </a:ext>
                  </a:extLst>
                </a:gridCol>
                <a:gridCol w="1339471">
                  <a:extLst>
                    <a:ext uri="{9D8B030D-6E8A-4147-A177-3AD203B41FA5}">
                      <a16:colId xmlns:a16="http://schemas.microsoft.com/office/drawing/2014/main" val="2776322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Nível de confiança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Zc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2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1,645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28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1,96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9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2,575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445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98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DB918A6-313B-4CA8-AED8-8D349AD1AD05}"/>
              </a:ext>
            </a:extLst>
          </p:cNvPr>
          <p:cNvSpPr txBox="1">
            <a:spLocks/>
          </p:cNvSpPr>
          <p:nvPr/>
        </p:nvSpPr>
        <p:spPr>
          <a:xfrm>
            <a:off x="838200" y="249341"/>
            <a:ext cx="10515600" cy="2821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b="1" dirty="0"/>
              <a:t>Exemplo: </a:t>
            </a:r>
            <a:r>
              <a:rPr lang="pt-BR" dirty="0"/>
              <a:t>O gerente de um setor de uma empresa multinacional  deseja estimar a idade média de todos os funcionários de um setor em todas as suas filiais. Em uma amostragem de 70 funcionários, a idade média encontrada foi de 26 anos. Considere a população normalmente distribuída e que o desvio padrão seja de 5 anos (com base em estudos anteriores). Construa um intervalo de confiança de 90% para a média de idade da população de todos os funcionários.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D847016A-30A7-4C60-BA04-4454EF2A3728}"/>
                  </a:ext>
                </a:extLst>
              </p:cNvPr>
              <p:cNvSpPr txBox="1"/>
              <p:nvPr/>
            </p:nvSpPr>
            <p:spPr>
              <a:xfrm>
                <a:off x="1002518" y="3135002"/>
                <a:ext cx="1690335" cy="815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D847016A-30A7-4C60-BA04-4454EF2A3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18" y="3135002"/>
                <a:ext cx="1690335" cy="8154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D5CCF91-1704-4F9E-95E0-159337C0D3AC}"/>
                  </a:ext>
                </a:extLst>
              </p:cNvPr>
              <p:cNvSpPr txBox="1"/>
              <p:nvPr/>
            </p:nvSpPr>
            <p:spPr>
              <a:xfrm>
                <a:off x="1002517" y="4174720"/>
                <a:ext cx="2423227" cy="898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=1,645.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D5CCF91-1704-4F9E-95E0-159337C0D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17" y="4174720"/>
                <a:ext cx="2423227" cy="898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5CE58A7-3ED4-42D5-9684-ADD1C7307B82}"/>
                  </a:ext>
                </a:extLst>
              </p:cNvPr>
              <p:cNvSpPr txBox="1"/>
              <p:nvPr/>
            </p:nvSpPr>
            <p:spPr>
              <a:xfrm>
                <a:off x="1002517" y="5259411"/>
                <a:ext cx="23190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=0,983≈1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5CE58A7-3ED4-42D5-9684-ADD1C7307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17" y="5259411"/>
                <a:ext cx="231909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CA8BE1D-2C60-4EE6-B36B-D51941141478}"/>
                  </a:ext>
                </a:extLst>
              </p:cNvPr>
              <p:cNvSpPr txBox="1"/>
              <p:nvPr/>
            </p:nvSpPr>
            <p:spPr>
              <a:xfrm>
                <a:off x="4452029" y="3182778"/>
                <a:ext cx="338297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̅"/>
                          <m:ctrlP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CA8BE1D-2C60-4EE6-B36B-D51941141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029" y="3182778"/>
                <a:ext cx="338297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7683FD3-ACBB-41DD-9AD8-918515FD38D5}"/>
                  </a:ext>
                </a:extLst>
              </p:cNvPr>
              <p:cNvSpPr txBox="1"/>
              <p:nvPr/>
            </p:nvSpPr>
            <p:spPr>
              <a:xfrm>
                <a:off x="4988265" y="3855951"/>
                <a:ext cx="23105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&lt;27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7683FD3-ACBB-41DD-9AD8-918515FD3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265" y="3855951"/>
                <a:ext cx="231050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EA91548-4167-45C0-93FF-CCF6C91D1FD6}"/>
              </a:ext>
            </a:extLst>
          </p:cNvPr>
          <p:cNvSpPr txBox="1">
            <a:spLocks/>
          </p:cNvSpPr>
          <p:nvPr/>
        </p:nvSpPr>
        <p:spPr>
          <a:xfrm>
            <a:off x="4385469" y="5000869"/>
            <a:ext cx="7540282" cy="1256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600" dirty="0"/>
              <a:t>Tendo 90% de confiança, a média de todas as idades de todos os funcionários de todas as filiais, está entre 25 anos e 27 anos.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FD4B0DEC-E743-4A24-9C9D-52DBD6965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779864"/>
              </p:ext>
            </p:extLst>
          </p:nvPr>
        </p:nvGraphicFramePr>
        <p:xfrm>
          <a:off x="8155610" y="3036082"/>
          <a:ext cx="38967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280">
                  <a:extLst>
                    <a:ext uri="{9D8B030D-6E8A-4147-A177-3AD203B41FA5}">
                      <a16:colId xmlns:a16="http://schemas.microsoft.com/office/drawing/2014/main" val="4289695570"/>
                    </a:ext>
                  </a:extLst>
                </a:gridCol>
                <a:gridCol w="1339471">
                  <a:extLst>
                    <a:ext uri="{9D8B030D-6E8A-4147-A177-3AD203B41FA5}">
                      <a16:colId xmlns:a16="http://schemas.microsoft.com/office/drawing/2014/main" val="2776322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Nível de confiança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Zc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2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1,645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28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1,96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9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2,575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445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3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A4E5CCDC-7BBC-4241-9142-D6D2159FA119}"/>
              </a:ext>
            </a:extLst>
          </p:cNvPr>
          <p:cNvSpPr txBox="1">
            <a:spLocks/>
          </p:cNvSpPr>
          <p:nvPr/>
        </p:nvSpPr>
        <p:spPr>
          <a:xfrm>
            <a:off x="750276" y="262789"/>
            <a:ext cx="10691448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Tamanho mínimo para amostragem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0DF3217-29C1-45C4-8CB0-ACF4D4ED0105}"/>
              </a:ext>
            </a:extLst>
          </p:cNvPr>
          <p:cNvSpPr txBox="1">
            <a:spLocks/>
          </p:cNvSpPr>
          <p:nvPr/>
        </p:nvSpPr>
        <p:spPr>
          <a:xfrm>
            <a:off x="533399" y="2216307"/>
            <a:ext cx="11125202" cy="12126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b="1" dirty="0"/>
              <a:t>Exemplo 2: </a:t>
            </a:r>
            <a:r>
              <a:rPr lang="pt-BR" dirty="0"/>
              <a:t>Do exemplo anterior, quantos funcionários, no mínimo, devem ser consultados para o gerente ficar 95% confiante dentro de uma margem de erro de 1 ano?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5DBB9B5-BFF3-4D83-B70F-B36C633D9134}"/>
                  </a:ext>
                </a:extLst>
              </p:cNvPr>
              <p:cNvSpPr txBox="1"/>
              <p:nvPr/>
            </p:nvSpPr>
            <p:spPr>
              <a:xfrm>
                <a:off x="4825218" y="1065312"/>
                <a:ext cx="1861600" cy="900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5DBB9B5-BFF3-4D83-B70F-B36C633D9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218" y="1065312"/>
                <a:ext cx="1861600" cy="9008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5A2F331-2731-46EB-8E94-06122BC95495}"/>
                  </a:ext>
                </a:extLst>
              </p:cNvPr>
              <p:cNvSpPr txBox="1"/>
              <p:nvPr/>
            </p:nvSpPr>
            <p:spPr>
              <a:xfrm>
                <a:off x="3291839" y="3679171"/>
                <a:ext cx="2283702" cy="1053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1,96.5</m:t>
                                  </m:r>
                                </m:num>
                                <m:den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5A2F331-2731-46EB-8E94-06122BC95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39" y="3679171"/>
                <a:ext cx="2283702" cy="1053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28C3FF8-E05A-4742-923A-31B502A4C4BE}"/>
                  </a:ext>
                </a:extLst>
              </p:cNvPr>
              <p:cNvSpPr txBox="1"/>
              <p:nvPr/>
            </p:nvSpPr>
            <p:spPr>
              <a:xfrm>
                <a:off x="2524950" y="5136718"/>
                <a:ext cx="43720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=96,04=97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𝑒𝑠𝑡𝑢𝑑𝑎𝑛𝑡𝑒𝑠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28C3FF8-E05A-4742-923A-31B502A4C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950" y="5136718"/>
                <a:ext cx="437203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20567AFD-E416-40F2-B031-D4F95741D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389823"/>
              </p:ext>
            </p:extLst>
          </p:nvPr>
        </p:nvGraphicFramePr>
        <p:xfrm>
          <a:off x="7761850" y="3840439"/>
          <a:ext cx="38967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280">
                  <a:extLst>
                    <a:ext uri="{9D8B030D-6E8A-4147-A177-3AD203B41FA5}">
                      <a16:colId xmlns:a16="http://schemas.microsoft.com/office/drawing/2014/main" val="4289695570"/>
                    </a:ext>
                  </a:extLst>
                </a:gridCol>
                <a:gridCol w="1339471">
                  <a:extLst>
                    <a:ext uri="{9D8B030D-6E8A-4147-A177-3AD203B41FA5}">
                      <a16:colId xmlns:a16="http://schemas.microsoft.com/office/drawing/2014/main" val="2776322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Nível de confiança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Zc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2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1,645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28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1,96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9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2,575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445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22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4086</TotalTime>
  <Words>366</Words>
  <Application>Microsoft Office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Calibri-Bold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362</cp:revision>
  <dcterms:created xsi:type="dcterms:W3CDTF">2020-11-26T18:44:25Z</dcterms:created>
  <dcterms:modified xsi:type="dcterms:W3CDTF">2022-08-18T14:04:45Z</dcterms:modified>
</cp:coreProperties>
</file>