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433" r:id="rId5"/>
    <p:sldId id="257" r:id="rId6"/>
    <p:sldId id="260" r:id="rId7"/>
    <p:sldId id="258" r:id="rId8"/>
    <p:sldId id="259" r:id="rId9"/>
    <p:sldId id="261" r:id="rId10"/>
    <p:sldId id="262" r:id="rId11"/>
    <p:sldId id="43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D2C1E6-FC04-4AB0-ACF4-9A3061F51DDD}" v="1" dt="2022-05-16T21:44:20.443"/>
    <p1510:client id="{62430E35-91BE-4169-921B-B043A6286467}" v="1" dt="2022-07-05T00:07:36.603"/>
    <p1510:client id="{B2909FCC-C272-44F1-88C7-6E5263037177}" v="7" dt="2022-05-11T00:04:33.711"/>
    <p1510:client id="{B933D8CA-0414-4542-B568-1FFF97D5BE51}" v="5" dt="2022-05-11T00:23:13.8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21" autoAdjust="0"/>
    <p:restoredTop sz="94660"/>
  </p:normalViewPr>
  <p:slideViewPr>
    <p:cSldViewPr snapToGrid="0">
      <p:cViewPr varScale="1">
        <p:scale>
          <a:sx n="59" d="100"/>
          <a:sy n="59" d="100"/>
        </p:scale>
        <p:origin x="12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IANO GALDINO" userId="S::luciano.galdino@fatec.sp.gov.br::f3b5929d-96cb-4812-826f-5859e0d6f88d" providerId="AD" clId="Web-{62430E35-91BE-4169-921B-B043A6286467}"/>
    <pc:docChg chg="sldOrd">
      <pc:chgData name="LUCIANO GALDINO" userId="S::luciano.galdino@fatec.sp.gov.br::f3b5929d-96cb-4812-826f-5859e0d6f88d" providerId="AD" clId="Web-{62430E35-91BE-4169-921B-B043A6286467}" dt="2022-07-05T00:07:36.603" v="0"/>
      <pc:docMkLst>
        <pc:docMk/>
      </pc:docMkLst>
      <pc:sldChg chg="ord">
        <pc:chgData name="LUCIANO GALDINO" userId="S::luciano.galdino@fatec.sp.gov.br::f3b5929d-96cb-4812-826f-5859e0d6f88d" providerId="AD" clId="Web-{62430E35-91BE-4169-921B-B043A6286467}" dt="2022-07-05T00:07:36.603" v="0"/>
        <pc:sldMkLst>
          <pc:docMk/>
          <pc:sldMk cId="0" sldId="265"/>
        </pc:sldMkLst>
      </pc:sldChg>
    </pc:docChg>
  </pc:docChgLst>
  <pc:docChgLst>
    <pc:chgData name="MARINA PEIXOTO GUIMARAES" userId="S::marina.guimaraes@fatec.sp.gov.br::b11d8c45-d96e-4871-801a-bb708973e1ed" providerId="AD" clId="Web-{B933D8CA-0414-4542-B568-1FFF97D5BE51}"/>
    <pc:docChg chg="modSld">
      <pc:chgData name="MARINA PEIXOTO GUIMARAES" userId="S::marina.guimaraes@fatec.sp.gov.br::b11d8c45-d96e-4871-801a-bb708973e1ed" providerId="AD" clId="Web-{B933D8CA-0414-4542-B568-1FFF97D5BE51}" dt="2022-05-11T00:23:13.820" v="4" actId="1076"/>
      <pc:docMkLst>
        <pc:docMk/>
      </pc:docMkLst>
      <pc:sldChg chg="modSp">
        <pc:chgData name="MARINA PEIXOTO GUIMARAES" userId="S::marina.guimaraes@fatec.sp.gov.br::b11d8c45-d96e-4871-801a-bb708973e1ed" providerId="AD" clId="Web-{B933D8CA-0414-4542-B568-1FFF97D5BE51}" dt="2022-05-11T00:16:00.532" v="3" actId="1076"/>
        <pc:sldMkLst>
          <pc:docMk/>
          <pc:sldMk cId="0" sldId="259"/>
        </pc:sldMkLst>
        <pc:spChg chg="mod">
          <ac:chgData name="MARINA PEIXOTO GUIMARAES" userId="S::marina.guimaraes@fatec.sp.gov.br::b11d8c45-d96e-4871-801a-bb708973e1ed" providerId="AD" clId="Web-{B933D8CA-0414-4542-B568-1FFF97D5BE51}" dt="2022-05-11T00:16:00.532" v="3" actId="1076"/>
          <ac:spMkLst>
            <pc:docMk/>
            <pc:sldMk cId="0" sldId="259"/>
            <ac:spMk id="111" creationId="{00000000-0000-0000-0000-000000000000}"/>
          </ac:spMkLst>
        </pc:spChg>
      </pc:sldChg>
      <pc:sldChg chg="modSp">
        <pc:chgData name="MARINA PEIXOTO GUIMARAES" userId="S::marina.guimaraes@fatec.sp.gov.br::b11d8c45-d96e-4871-801a-bb708973e1ed" providerId="AD" clId="Web-{B933D8CA-0414-4542-B568-1FFF97D5BE51}" dt="2022-05-11T00:13:29.858" v="1" actId="20577"/>
        <pc:sldMkLst>
          <pc:docMk/>
          <pc:sldMk cId="0" sldId="260"/>
        </pc:sldMkLst>
        <pc:spChg chg="mod">
          <ac:chgData name="MARINA PEIXOTO GUIMARAES" userId="S::marina.guimaraes@fatec.sp.gov.br::b11d8c45-d96e-4871-801a-bb708973e1ed" providerId="AD" clId="Web-{B933D8CA-0414-4542-B568-1FFF97D5BE51}" dt="2022-05-11T00:13:29.858" v="1" actId="20577"/>
          <ac:spMkLst>
            <pc:docMk/>
            <pc:sldMk cId="0" sldId="260"/>
            <ac:spMk id="123" creationId="{00000000-0000-0000-0000-000000000000}"/>
          </ac:spMkLst>
        </pc:spChg>
        <pc:spChg chg="mod">
          <ac:chgData name="MARINA PEIXOTO GUIMARAES" userId="S::marina.guimaraes@fatec.sp.gov.br::b11d8c45-d96e-4871-801a-bb708973e1ed" providerId="AD" clId="Web-{B933D8CA-0414-4542-B568-1FFF97D5BE51}" dt="2022-05-11T00:13:26.436" v="0" actId="20577"/>
          <ac:spMkLst>
            <pc:docMk/>
            <pc:sldMk cId="0" sldId="260"/>
            <ac:spMk id="124" creationId="{00000000-0000-0000-0000-000000000000}"/>
          </ac:spMkLst>
        </pc:spChg>
      </pc:sldChg>
      <pc:sldChg chg="modSp">
        <pc:chgData name="MARINA PEIXOTO GUIMARAES" userId="S::marina.guimaraes@fatec.sp.gov.br::b11d8c45-d96e-4871-801a-bb708973e1ed" providerId="AD" clId="Web-{B933D8CA-0414-4542-B568-1FFF97D5BE51}" dt="2022-05-11T00:23:13.820" v="4" actId="1076"/>
        <pc:sldMkLst>
          <pc:docMk/>
          <pc:sldMk cId="0" sldId="263"/>
        </pc:sldMkLst>
        <pc:spChg chg="mod">
          <ac:chgData name="MARINA PEIXOTO GUIMARAES" userId="S::marina.guimaraes@fatec.sp.gov.br::b11d8c45-d96e-4871-801a-bb708973e1ed" providerId="AD" clId="Web-{B933D8CA-0414-4542-B568-1FFF97D5BE51}" dt="2022-05-11T00:23:13.820" v="4" actId="1076"/>
          <ac:spMkLst>
            <pc:docMk/>
            <pc:sldMk cId="0" sldId="263"/>
            <ac:spMk id="147" creationId="{00000000-0000-0000-0000-000000000000}"/>
          </ac:spMkLst>
        </pc:spChg>
      </pc:sldChg>
    </pc:docChg>
  </pc:docChgLst>
  <pc:docChgLst>
    <pc:chgData name="NAHARA ADRIELY DOS SANTOS" userId="S::nahara.santos@fatec.sp.gov.br::22fa6d57-7c21-4e75-a218-b9c396d1b371" providerId="AD" clId="Web-{26D2C1E6-FC04-4AB0-ACF4-9A3061F51DDD}"/>
    <pc:docChg chg="modSld">
      <pc:chgData name="NAHARA ADRIELY DOS SANTOS" userId="S::nahara.santos@fatec.sp.gov.br::22fa6d57-7c21-4e75-a218-b9c396d1b371" providerId="AD" clId="Web-{26D2C1E6-FC04-4AB0-ACF4-9A3061F51DDD}" dt="2022-05-16T21:44:20.443" v="0"/>
      <pc:docMkLst>
        <pc:docMk/>
      </pc:docMkLst>
      <pc:sldChg chg="addSp">
        <pc:chgData name="NAHARA ADRIELY DOS SANTOS" userId="S::nahara.santos@fatec.sp.gov.br::22fa6d57-7c21-4e75-a218-b9c396d1b371" providerId="AD" clId="Web-{26D2C1E6-FC04-4AB0-ACF4-9A3061F51DDD}" dt="2022-05-16T21:44:20.443" v="0"/>
        <pc:sldMkLst>
          <pc:docMk/>
          <pc:sldMk cId="0" sldId="259"/>
        </pc:sldMkLst>
        <pc:spChg chg="add">
          <ac:chgData name="NAHARA ADRIELY DOS SANTOS" userId="S::nahara.santos@fatec.sp.gov.br::22fa6d57-7c21-4e75-a218-b9c396d1b371" providerId="AD" clId="Web-{26D2C1E6-FC04-4AB0-ACF4-9A3061F51DDD}" dt="2022-05-16T21:44:20.443" v="0"/>
          <ac:spMkLst>
            <pc:docMk/>
            <pc:sldMk cId="0" sldId="259"/>
            <ac:spMk id="2" creationId="{C6413D04-6EDF-3ED9-0872-F552C4D8364A}"/>
          </ac:spMkLst>
        </pc:spChg>
      </pc:sldChg>
    </pc:docChg>
  </pc:docChgLst>
  <pc:docChgLst>
    <pc:chgData name="MARINA PEIXOTO GUIMARAES" userId="S::marina.guimaraes@fatec.sp.gov.br::b11d8c45-d96e-4871-801a-bb708973e1ed" providerId="AD" clId="Web-{B2909FCC-C272-44F1-88C7-6E5263037177}"/>
    <pc:docChg chg="modSld">
      <pc:chgData name="MARINA PEIXOTO GUIMARAES" userId="S::marina.guimaraes@fatec.sp.gov.br::b11d8c45-d96e-4871-801a-bb708973e1ed" providerId="AD" clId="Web-{B2909FCC-C272-44F1-88C7-6E5263037177}" dt="2022-05-11T00:04:33.711" v="6" actId="1076"/>
      <pc:docMkLst>
        <pc:docMk/>
      </pc:docMkLst>
      <pc:sldChg chg="modSp">
        <pc:chgData name="MARINA PEIXOTO GUIMARAES" userId="S::marina.guimaraes@fatec.sp.gov.br::b11d8c45-d96e-4871-801a-bb708973e1ed" providerId="AD" clId="Web-{B2909FCC-C272-44F1-88C7-6E5263037177}" dt="2022-05-11T00:04:33.711" v="6" actId="1076"/>
        <pc:sldMkLst>
          <pc:docMk/>
          <pc:sldMk cId="4277394828" sldId="344"/>
        </pc:sldMkLst>
        <pc:spChg chg="mod">
          <ac:chgData name="MARINA PEIXOTO GUIMARAES" userId="S::marina.guimaraes@fatec.sp.gov.br::b11d8c45-d96e-4871-801a-bb708973e1ed" providerId="AD" clId="Web-{B2909FCC-C272-44F1-88C7-6E5263037177}" dt="2022-05-11T00:04:33.711" v="6" actId="1076"/>
          <ac:spMkLst>
            <pc:docMk/>
            <pc:sldMk cId="4277394828" sldId="344"/>
            <ac:spMk id="22" creationId="{D7B55872-C7D4-4330-BAD7-699F1796FAB1}"/>
          </ac:spMkLst>
        </pc:spChg>
      </pc:sldChg>
      <pc:sldChg chg="modSp">
        <pc:chgData name="MARINA PEIXOTO GUIMARAES" userId="S::marina.guimaraes@fatec.sp.gov.br::b11d8c45-d96e-4871-801a-bb708973e1ed" providerId="AD" clId="Web-{B2909FCC-C272-44F1-88C7-6E5263037177}" dt="2022-05-11T00:01:32.810" v="0" actId="1076"/>
        <pc:sldMkLst>
          <pc:docMk/>
          <pc:sldMk cId="1868915040" sldId="345"/>
        </pc:sldMkLst>
        <pc:spChg chg="mod">
          <ac:chgData name="MARINA PEIXOTO GUIMARAES" userId="S::marina.guimaraes@fatec.sp.gov.br::b11d8c45-d96e-4871-801a-bb708973e1ed" providerId="AD" clId="Web-{B2909FCC-C272-44F1-88C7-6E5263037177}" dt="2022-05-11T00:01:32.810" v="0" actId="1076"/>
          <ac:spMkLst>
            <pc:docMk/>
            <pc:sldMk cId="1868915040" sldId="345"/>
            <ac:spMk id="2" creationId="{A4E5CCDC-7BBC-4241-9142-D6D2159FA119}"/>
          </ac:spMkLst>
        </pc:spChg>
      </pc:sldChg>
      <pc:sldChg chg="modSp">
        <pc:chgData name="MARINA PEIXOTO GUIMARAES" userId="S::marina.guimaraes@fatec.sp.gov.br::b11d8c45-d96e-4871-801a-bb708973e1ed" providerId="AD" clId="Web-{B2909FCC-C272-44F1-88C7-6E5263037177}" dt="2022-05-11T00:04:32.976" v="5"/>
        <pc:sldMkLst>
          <pc:docMk/>
          <pc:sldMk cId="1137646983" sldId="431"/>
        </pc:sldMkLst>
        <pc:graphicFrameChg chg="modGraphic">
          <ac:chgData name="MARINA PEIXOTO GUIMARAES" userId="S::marina.guimaraes@fatec.sp.gov.br::b11d8c45-d96e-4871-801a-bb708973e1ed" providerId="AD" clId="Web-{B2909FCC-C272-44F1-88C7-6E5263037177}" dt="2022-05-11T00:04:32.976" v="5"/>
          <ac:graphicFrameMkLst>
            <pc:docMk/>
            <pc:sldMk cId="1137646983" sldId="431"/>
            <ac:graphicFrameMk id="2" creationId="{58883AC9-3222-4F59-8DFF-C792F5A39692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B0AEA-667E-4471-9EA1-634D91F3E8EA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26F4F-5E32-415E-9E6D-323C36BACE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3167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94466-33D4-4291-AEAB-7DF595163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AFC2AE-93AC-4680-8E7C-B02CB197C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154236-9168-49B8-BC9E-CF41B4659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980C4A-8AD4-4FC6-87E9-7CA1E0273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DD231B-0F56-44C4-B2A7-1017698E7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9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56574-CF26-47C8-AF0C-B847C3C2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67281DF-1488-4181-96DB-4AFD35640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D7EBF4-DB7E-4E9B-B749-26975E99D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4ACBE3-FF6F-4046-BBFB-4F79F33A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47086A-B25A-44EE-AD4B-E11104416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0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1BA9F9-8E36-4035-A04B-03BBC8982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F3AD45-D5F8-44FD-928C-BF99F8B8B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67D66E-2272-43D1-9940-95CD6F892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7757E6-72B0-469C-A808-56DC29070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CD322F-100D-4FCE-AE9A-92BAA82C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49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9ADD8-0B53-44E3-92A7-75C9F8284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31DEF2-57B0-4E4C-A2FD-A9EDE6335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0D92E1-EF5F-4177-A65B-65AEBAEE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E87010-2C39-4AEB-833C-16B0EC62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9898AF-588A-4892-968A-ABFE95401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75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E29DB-B9F1-41DF-B604-5533FBFAB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D8C934-FDC0-453A-8B03-CC1845C05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75B5CD-2E6D-4712-80D9-8422C114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22413D-C958-4F78-AA2D-365AF04A2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7B3E4D-6BA3-4415-80D5-E0BCFD12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652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B79B8-5798-415F-BEC8-9449C8769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B6D46B-F31B-437E-87AA-879EC0AF6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9B5E6E9-120E-4119-AE60-B175FF9EC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C1CA78-AA2E-41D6-960B-5CA60B18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369B28-2C38-4790-901C-7239BAE9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F6621F-49FD-45A9-9381-8E9B565AE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06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ACFB2-05E5-469A-A221-C2450C859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4DAA59-8B01-4D64-97B7-10AD559C6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3C0BDC-4F4F-487F-8C55-53A0A38A7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A57F3EA-1617-4594-9736-18B1B044F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1CA8F34-5316-4F01-A2C0-0FCA26766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5363F45-C4D4-4493-B200-8C67BB65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8B3CF5C-3D4B-436D-B1A6-32BA1BE32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D19D8B8-B300-4377-B784-45CB3069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29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AE2E9-6B3C-4ABC-9168-0A9FFCEF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21F18D2-3152-4968-BE18-2527E67A5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9F55EA-76D4-486C-849A-4A762B56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22ED98-7ABE-4270-AAD6-645A1E27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21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FDF1FEE-8714-458A-9236-55AB851A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4128630-B400-439D-8FD6-7C95A0824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760FDC8-5046-4D4E-943D-51AF3235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01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91A1F-51B4-4ABB-AF32-A3634206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B694D5-0149-432D-8B95-6BBAE349C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1B68A95-224F-465C-ACEB-E0FFE218A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B8D33D-ED48-4F75-94FB-EB7016472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3D3291-E87E-4E1F-BA75-9AB958BC3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882FF1-8A36-448A-BC6E-EC64D4B6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21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A6073-6014-4043-BE2D-20BCF9864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8DE7003-D0E2-45C3-B9E0-5E71D21EB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46E02D-B33F-4063-A944-75D22F25A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FBA53E-5280-4F19-B9EC-13EDF7B04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0BC751-C1C0-4F88-A020-0831D9CB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D7C60B-9C74-4FEB-90BB-282213C8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97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333705E-AD18-46DB-9B9E-463034FF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0CB9AC-6007-4C88-A0E9-4E131A21D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7962D1-C7EF-48E8-80E5-524E61215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5984B-C99F-4A38-A308-4C0AB46BC4AE}" type="datetimeFigureOut">
              <a:rPr lang="pt-BR" smtClean="0"/>
              <a:t>23/05/2023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0CF00F-0B12-4CCE-9938-ACF096888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19F014-1BA4-4394-9471-4FCFAAC66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32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5557BD11-BE61-4B7E-A186-5BABFFC88603}"/>
              </a:ext>
            </a:extLst>
          </p:cNvPr>
          <p:cNvSpPr txBox="1">
            <a:spLocks/>
          </p:cNvSpPr>
          <p:nvPr/>
        </p:nvSpPr>
        <p:spPr>
          <a:xfrm>
            <a:off x="927315" y="5822811"/>
            <a:ext cx="10337369" cy="5360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Prof. Luciano Galdino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5341CB5-B20A-43F7-AD92-D8444021F427}"/>
              </a:ext>
            </a:extLst>
          </p:cNvPr>
          <p:cNvSpPr txBox="1">
            <a:spLocks/>
          </p:cNvSpPr>
          <p:nvPr/>
        </p:nvSpPr>
        <p:spPr>
          <a:xfrm>
            <a:off x="809528" y="499180"/>
            <a:ext cx="10572942" cy="34993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3700" dirty="0"/>
          </a:p>
          <a:p>
            <a:endParaRPr lang="pt-BR" sz="3700" dirty="0"/>
          </a:p>
          <a:p>
            <a:endParaRPr lang="pt-BR" sz="3700" dirty="0"/>
          </a:p>
          <a:p>
            <a:endParaRPr lang="pt-BR" sz="3700" dirty="0"/>
          </a:p>
          <a:p>
            <a:r>
              <a:rPr lang="pt-BR" sz="6200" b="1" i="0" u="none" strike="noStrike" baseline="0" dirty="0" err="1">
                <a:latin typeface="Calibri-Bold"/>
              </a:rPr>
              <a:t>Machine</a:t>
            </a:r>
            <a:r>
              <a:rPr lang="pt-BR" sz="6200" b="1" i="0" u="none" strike="noStrike" baseline="0" dirty="0">
                <a:latin typeface="Calibri-Bold"/>
              </a:rPr>
              <a:t> Learning com</a:t>
            </a:r>
          </a:p>
          <a:p>
            <a:r>
              <a:rPr lang="pt-BR" sz="6200" b="1" i="0" u="none" strike="noStrike" baseline="0" dirty="0">
                <a:latin typeface="Calibri-Bold"/>
              </a:rPr>
              <a:t>Python</a:t>
            </a:r>
            <a:endParaRPr lang="pt-BR" sz="6200" b="1" dirty="0"/>
          </a:p>
        </p:txBody>
      </p:sp>
    </p:spTree>
    <p:extLst>
      <p:ext uri="{BB962C8B-B14F-4D97-AF65-F5344CB8AC3E}">
        <p14:creationId xmlns:p14="http://schemas.microsoft.com/office/powerpoint/2010/main" val="2094644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"/>
          <p:cNvSpPr txBox="1"/>
          <p:nvPr/>
        </p:nvSpPr>
        <p:spPr>
          <a:xfrm>
            <a:off x="689359" y="297898"/>
            <a:ext cx="10691448" cy="627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Teste de hipótese para proporção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546103" y="1010032"/>
            <a:ext cx="11125202" cy="62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Usado para proporção populacional com o teste z.</a:t>
            </a:r>
            <a:endParaRPr/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546103" y="1664636"/>
            <a:ext cx="10515600" cy="963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 ser usado sob a condição de que a distribuição binomial pode ser aproximada pela normal.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2982907" y="3682790"/>
            <a:ext cx="1564980" cy="135607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AD59E6D-1BD6-EC9D-AA2D-840613983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6572" y="2828077"/>
            <a:ext cx="2957717" cy="34401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"/>
          <p:cNvSpPr txBox="1"/>
          <p:nvPr/>
        </p:nvSpPr>
        <p:spPr>
          <a:xfrm>
            <a:off x="533399" y="330232"/>
            <a:ext cx="11125202" cy="2506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 2</a:t>
            </a:r>
            <a:r>
              <a:rPr lang="pt-B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Em uma pesquisa de produtos foi relatado que mais de 55% das pessoas compram um produto A regularmente. Outra pesquisa testa essa afirmação e entrevista 500 pessoas sobre a compra desse produto A, obtendo a resposta de compra do produto A por 300 pessoas. Considerando o nível de significância de 0,05, determine se há evidências para apoiar a afirmação da primeira pesquisa. </a:t>
            </a:r>
            <a:endParaRPr dirty="0"/>
          </a:p>
        </p:txBody>
      </p:sp>
      <p:sp>
        <p:nvSpPr>
          <p:cNvPr id="167" name="Google Shape;167;p10"/>
          <p:cNvSpPr txBox="1"/>
          <p:nvPr/>
        </p:nvSpPr>
        <p:spPr>
          <a:xfrm>
            <a:off x="1950708" y="2790079"/>
            <a:ext cx="2065758" cy="4308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68" name="Google Shape;168;p10"/>
          <p:cNvSpPr txBox="1"/>
          <p:nvPr/>
        </p:nvSpPr>
        <p:spPr>
          <a:xfrm>
            <a:off x="4391053" y="2790078"/>
            <a:ext cx="2004844" cy="43088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69" name="Google Shape;169;p10"/>
          <p:cNvSpPr txBox="1"/>
          <p:nvPr/>
        </p:nvSpPr>
        <p:spPr>
          <a:xfrm>
            <a:off x="533399" y="3305221"/>
            <a:ext cx="1564980" cy="135607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70" name="Google Shape;170;p10"/>
          <p:cNvSpPr txBox="1"/>
          <p:nvPr/>
        </p:nvSpPr>
        <p:spPr>
          <a:xfrm>
            <a:off x="533399" y="5009565"/>
            <a:ext cx="3960571" cy="1637436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171" name="Google Shape;171;p1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000155" y="2627882"/>
            <a:ext cx="4056090" cy="271075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0"/>
          <p:cNvSpPr txBox="1"/>
          <p:nvPr/>
        </p:nvSpPr>
        <p:spPr>
          <a:xfrm>
            <a:off x="4738374" y="5586039"/>
            <a:ext cx="7173566" cy="1189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Conclusão: </a:t>
            </a: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 nível de significância de 0,05, pode-se afirmar que mais do que 55% das pessoas compram o produto A. 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858128" y="450518"/>
            <a:ext cx="10691448" cy="627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Testes de hipóteses com uma amostra ou uma população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2"/>
          <p:cNvSpPr txBox="1"/>
          <p:nvPr/>
        </p:nvSpPr>
        <p:spPr>
          <a:xfrm>
            <a:off x="533399" y="1402643"/>
            <a:ext cx="11125202" cy="464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São testes de afirmações sobre um parâmetro.</a:t>
            </a:r>
            <a:endParaRPr dirty="0"/>
          </a:p>
        </p:txBody>
      </p:sp>
      <p:sp>
        <p:nvSpPr>
          <p:cNvPr id="92" name="Google Shape;92;p2"/>
          <p:cNvSpPr txBox="1"/>
          <p:nvPr/>
        </p:nvSpPr>
        <p:spPr>
          <a:xfrm>
            <a:off x="533399" y="2115411"/>
            <a:ext cx="11125202" cy="897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 que utiliza estatísticas amostrais para testar uma hipótese (afirmação original) e aceitá-la ou rejeitá-la.</a:t>
            </a:r>
            <a:endParaRPr dirty="0"/>
          </a:p>
        </p:txBody>
      </p:sp>
      <p:sp>
        <p:nvSpPr>
          <p:cNvPr id="93" name="Google Shape;93;p2"/>
          <p:cNvSpPr txBox="1"/>
          <p:nvPr/>
        </p:nvSpPr>
        <p:spPr>
          <a:xfrm>
            <a:off x="533399" y="3287398"/>
            <a:ext cx="11125202" cy="1927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Existem duas hipóteses:</a:t>
            </a:r>
            <a:endParaRPr dirty="0"/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arenR"/>
            </a:pPr>
            <a:r>
              <a:rPr lang="pt-BR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Hipótese nula (H</a:t>
            </a:r>
            <a:r>
              <a:rPr lang="pt-BR" sz="28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pt-BR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arenR"/>
            </a:pPr>
            <a:r>
              <a:rPr lang="pt-BR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Hipótese alternativa (H</a:t>
            </a:r>
            <a:r>
              <a:rPr lang="pt-BR" sz="28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pt-BR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 oposto da hipótese nula. </a:t>
            </a:r>
            <a:endParaRPr dirty="0"/>
          </a:p>
        </p:txBody>
      </p:sp>
      <p:sp>
        <p:nvSpPr>
          <p:cNvPr id="94" name="Google Shape;94;p2"/>
          <p:cNvSpPr txBox="1"/>
          <p:nvPr/>
        </p:nvSpPr>
        <p:spPr>
          <a:xfrm>
            <a:off x="858128" y="5134863"/>
            <a:ext cx="1764136" cy="98488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5" name="Google Shape;95;p2"/>
          <p:cNvSpPr txBox="1"/>
          <p:nvPr/>
        </p:nvSpPr>
        <p:spPr>
          <a:xfrm>
            <a:off x="5059965" y="5134862"/>
            <a:ext cx="1765740" cy="98488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6" name="Google Shape;96;p2"/>
          <p:cNvSpPr txBox="1"/>
          <p:nvPr/>
        </p:nvSpPr>
        <p:spPr>
          <a:xfrm>
            <a:off x="9064075" y="5134861"/>
            <a:ext cx="1765740" cy="98488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10528" y="1579529"/>
            <a:ext cx="5153025" cy="20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2722" y="1731929"/>
            <a:ext cx="4772025" cy="19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5"/>
          <p:cNvSpPr txBox="1"/>
          <p:nvPr/>
        </p:nvSpPr>
        <p:spPr>
          <a:xfrm>
            <a:off x="392722" y="378288"/>
            <a:ext cx="3545645" cy="464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Há três tipos de testes:</a:t>
            </a:r>
            <a:endParaRPr/>
          </a:p>
        </p:txBody>
      </p:sp>
      <p:sp>
        <p:nvSpPr>
          <p:cNvPr id="119" name="Google Shape;119;p5"/>
          <p:cNvSpPr txBox="1"/>
          <p:nvPr/>
        </p:nvSpPr>
        <p:spPr>
          <a:xfrm>
            <a:off x="392722" y="1731929"/>
            <a:ext cx="1324978" cy="73866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4586" r="-4585" b="-1156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0" name="Google Shape;120;p5"/>
          <p:cNvSpPr txBox="1"/>
          <p:nvPr/>
        </p:nvSpPr>
        <p:spPr>
          <a:xfrm>
            <a:off x="6705885" y="1731929"/>
            <a:ext cx="1324978" cy="738664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4607" r="-5066" b="-1156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121" name="Google Shape;121;p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441939" y="4345158"/>
            <a:ext cx="5559186" cy="2249586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5"/>
          <p:cNvSpPr txBox="1"/>
          <p:nvPr/>
        </p:nvSpPr>
        <p:spPr>
          <a:xfrm>
            <a:off x="3443381" y="4810930"/>
            <a:ext cx="1323375" cy="738664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l="-5068" r="-4606" b="-1156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3" name="Google Shape;123;p5"/>
          <p:cNvSpPr txBox="1"/>
          <p:nvPr/>
        </p:nvSpPr>
        <p:spPr>
          <a:xfrm>
            <a:off x="1055211" y="1242493"/>
            <a:ext cx="3545645" cy="464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Unicaudal à esquerda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24" name="Google Shape;124;p5"/>
          <p:cNvSpPr txBox="1"/>
          <p:nvPr/>
        </p:nvSpPr>
        <p:spPr>
          <a:xfrm>
            <a:off x="7450082" y="1167096"/>
            <a:ext cx="3545645" cy="464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Unicaudal à direita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25" name="Google Shape;125;p5"/>
          <p:cNvSpPr txBox="1"/>
          <p:nvPr/>
        </p:nvSpPr>
        <p:spPr>
          <a:xfrm>
            <a:off x="5416141" y="3880924"/>
            <a:ext cx="1610782" cy="464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Bicaudal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/>
        </p:nvSpPr>
        <p:spPr>
          <a:xfrm>
            <a:off x="618977" y="461184"/>
            <a:ext cx="10691448" cy="627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erro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3"/>
          <p:cNvSpPr txBox="1"/>
          <p:nvPr/>
        </p:nvSpPr>
        <p:spPr>
          <a:xfrm>
            <a:off x="533399" y="1402643"/>
            <a:ext cx="11125202" cy="464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 tipo I: hipótese nula rejeitada quando ela for verdadeira.</a:t>
            </a:r>
            <a:endParaRPr/>
          </a:p>
        </p:txBody>
      </p:sp>
      <p:sp>
        <p:nvSpPr>
          <p:cNvPr id="103" name="Google Shape;103;p3"/>
          <p:cNvSpPr txBox="1"/>
          <p:nvPr/>
        </p:nvSpPr>
        <p:spPr>
          <a:xfrm>
            <a:off x="533399" y="2115411"/>
            <a:ext cx="11125202" cy="897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 tipo II: aceita a hipótese nula (não rejeita) sendo ela falsa.</a:t>
            </a:r>
            <a:endParaRPr/>
          </a:p>
        </p:txBody>
      </p:sp>
      <p:graphicFrame>
        <p:nvGraphicFramePr>
          <p:cNvPr id="104" name="Google Shape;104;p3"/>
          <p:cNvGraphicFramePr/>
          <p:nvPr/>
        </p:nvGraphicFramePr>
        <p:xfrm>
          <a:off x="1609969" y="3429000"/>
          <a:ext cx="9179925" cy="15545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59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9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59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 u="none" strike="noStrike" cap="none"/>
                        <a:t>DECISÃO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 u="none" strike="noStrike" cap="none"/>
                        <a:t>Ho verdadeira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 u="none" strike="noStrike" cap="none"/>
                        <a:t>Ho falsa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 u="none" strike="noStrike" cap="none"/>
                        <a:t>NÃO rejeição de Ho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/>
                        <a:t>Decisão correta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/>
                        <a:t>Erro tipo 2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/>
                        <a:t>Rejeição de Ho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/>
                        <a:t>Erro tipo 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800"/>
                        <a:t>Decisão correta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/>
        </p:nvSpPr>
        <p:spPr>
          <a:xfrm>
            <a:off x="618977" y="461184"/>
            <a:ext cx="10691448" cy="627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Nível de significância (</a:t>
            </a:r>
            <a:r>
              <a:rPr lang="pt-BR" sz="3600" b="1" dirty="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lang="pt-BR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4"/>
          <p:cNvSpPr txBox="1"/>
          <p:nvPr/>
        </p:nvSpPr>
        <p:spPr>
          <a:xfrm>
            <a:off x="533399" y="1402643"/>
            <a:ext cx="11125202" cy="464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Probabilidade máxima permitida para cometer o erro tipo I.</a:t>
            </a:r>
            <a:endParaRPr dirty="0"/>
          </a:p>
        </p:txBody>
      </p:sp>
      <p:sp>
        <p:nvSpPr>
          <p:cNvPr id="111" name="Google Shape;111;p4"/>
          <p:cNvSpPr txBox="1"/>
          <p:nvPr/>
        </p:nvSpPr>
        <p:spPr>
          <a:xfrm>
            <a:off x="533399" y="2115411"/>
            <a:ext cx="11125202" cy="258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Níveis de significância mais utilizados:</a:t>
            </a:r>
            <a:endParaRPr dirty="0"/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b="1" dirty="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 </a:t>
            </a:r>
            <a:r>
              <a:rPr lang="pt-BR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0,10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b="1" dirty="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lang="pt-BR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0,05</a:t>
            </a:r>
            <a:endParaRPr sz="2800" b="1" dirty="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b="1" dirty="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lang="pt-BR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0,01</a:t>
            </a:r>
            <a:endParaRPr sz="2800" b="1" dirty="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11;p4">
            <a:extLst>
              <a:ext uri="{FF2B5EF4-FFF2-40B4-BE49-F238E27FC236}">
                <a16:creationId xmlns:a16="http://schemas.microsoft.com/office/drawing/2014/main" id="{2AD965E4-0CF4-AEB3-090F-B3F0ACE3FF78}"/>
              </a:ext>
            </a:extLst>
          </p:cNvPr>
          <p:cNvSpPr txBox="1"/>
          <p:nvPr/>
        </p:nvSpPr>
        <p:spPr>
          <a:xfrm>
            <a:off x="533399" y="5142546"/>
            <a:ext cx="11125202" cy="99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Nível de confiança (c):    c = 1 – </a:t>
            </a:r>
            <a:r>
              <a:rPr lang="pt-BR" sz="3200" b="1" dirty="0">
                <a:solidFill>
                  <a:schemeClr val="dk1"/>
                </a:solidFill>
                <a:ea typeface="Noto Sans Symbols"/>
                <a:cs typeface="Noto Sans Symbols"/>
                <a:sym typeface="Noto Sans Symbols"/>
              </a:rPr>
              <a:t>α </a:t>
            </a:r>
            <a:r>
              <a:rPr lang="pt-BR" sz="3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endParaRPr sz="28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/>
          <p:nvPr/>
        </p:nvSpPr>
        <p:spPr>
          <a:xfrm>
            <a:off x="714029" y="304234"/>
            <a:ext cx="10691448" cy="627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Teste Z para média amostral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6"/>
          <p:cNvSpPr txBox="1"/>
          <p:nvPr/>
        </p:nvSpPr>
        <p:spPr>
          <a:xfrm>
            <a:off x="533399" y="1112048"/>
            <a:ext cx="11125202" cy="1073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utilizado quando a distribuição é normal e o desvio padrão seja conhecido. É denominado de estatística do teste padronizado z.</a:t>
            </a:r>
            <a:endParaRPr dirty="0"/>
          </a:p>
        </p:txBody>
      </p:sp>
      <p:sp>
        <p:nvSpPr>
          <p:cNvPr id="132" name="Google Shape;132;p6"/>
          <p:cNvSpPr txBox="1"/>
          <p:nvPr/>
        </p:nvSpPr>
        <p:spPr>
          <a:xfrm>
            <a:off x="533399" y="4404679"/>
            <a:ext cx="11125202" cy="1073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Quando n &gt; 30, pode utilizar o desvio padrão da amostra (S) no lugar do desvio padrão da população (σ).</a:t>
            </a:r>
            <a:endParaRPr dirty="0"/>
          </a:p>
        </p:txBody>
      </p:sp>
      <p:sp>
        <p:nvSpPr>
          <p:cNvPr id="133" name="Google Shape;133;p6"/>
          <p:cNvSpPr txBox="1"/>
          <p:nvPr/>
        </p:nvSpPr>
        <p:spPr>
          <a:xfrm>
            <a:off x="4904404" y="2701631"/>
            <a:ext cx="1563954" cy="11867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36587" y="-15495"/>
            <a:ext cx="7962313" cy="680087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30;p6">
            <a:extLst>
              <a:ext uri="{FF2B5EF4-FFF2-40B4-BE49-F238E27FC236}">
                <a16:creationId xmlns:a16="http://schemas.microsoft.com/office/drawing/2014/main" id="{7D20D204-161F-CFD5-7342-1D7FC2DA000C}"/>
              </a:ext>
            </a:extLst>
          </p:cNvPr>
          <p:cNvSpPr txBox="1"/>
          <p:nvPr/>
        </p:nvSpPr>
        <p:spPr>
          <a:xfrm>
            <a:off x="0" y="908917"/>
            <a:ext cx="3038168" cy="417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Validação pelo valor de P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lang="pt-BR" sz="3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≥ </a:t>
            </a:r>
            <a:r>
              <a:rPr lang="el-GR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α</a:t>
            </a:r>
            <a:r>
              <a:rPr lang="pt-BR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(aceita Ho)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lang="pt-BR"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&lt; </a:t>
            </a:r>
            <a:r>
              <a:rPr lang="el-GR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α</a:t>
            </a:r>
            <a:r>
              <a:rPr lang="pt-BR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(rejeita Ho)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Obs.: bicaudal deve dobrar o valor de p.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0;p6">
            <a:extLst>
              <a:ext uri="{FF2B5EF4-FFF2-40B4-BE49-F238E27FC236}">
                <a16:creationId xmlns:a16="http://schemas.microsoft.com/office/drawing/2014/main" id="{49F56089-594D-18D3-990A-28583B0BAA2E}"/>
              </a:ext>
            </a:extLst>
          </p:cNvPr>
          <p:cNvSpPr txBox="1"/>
          <p:nvPr/>
        </p:nvSpPr>
        <p:spPr>
          <a:xfrm>
            <a:off x="631722" y="223268"/>
            <a:ext cx="10928555" cy="9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Validação pela região de Rejeição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lang="pt-BR" sz="3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3CCD453-8C5A-591B-76D2-9574A8125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9304" y="3649402"/>
            <a:ext cx="2772696" cy="322498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BA06EA0-78E2-B9E6-9D7F-8B2FED552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2" y="1087337"/>
            <a:ext cx="10517950" cy="2562065"/>
          </a:xfrm>
          <a:prstGeom prst="rect">
            <a:avLst/>
          </a:prstGeom>
        </p:spPr>
      </p:pic>
      <p:sp>
        <p:nvSpPr>
          <p:cNvPr id="5" name="Google Shape;119;p5">
            <a:extLst>
              <a:ext uri="{FF2B5EF4-FFF2-40B4-BE49-F238E27FC236}">
                <a16:creationId xmlns:a16="http://schemas.microsoft.com/office/drawing/2014/main" id="{5C6D0B35-17DE-7F33-FCD1-A4B3A8EDB6F6}"/>
              </a:ext>
            </a:extLst>
          </p:cNvPr>
          <p:cNvSpPr txBox="1"/>
          <p:nvPr/>
        </p:nvSpPr>
        <p:spPr>
          <a:xfrm>
            <a:off x="1132443" y="3649402"/>
            <a:ext cx="1324978" cy="73866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4586" r="-4585" b="-1156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" name="Google Shape;120;p5">
            <a:extLst>
              <a:ext uri="{FF2B5EF4-FFF2-40B4-BE49-F238E27FC236}">
                <a16:creationId xmlns:a16="http://schemas.microsoft.com/office/drawing/2014/main" id="{25BD3C57-ABC2-B3A4-F4B1-B361F5ABFEA9}"/>
              </a:ext>
            </a:extLst>
          </p:cNvPr>
          <p:cNvSpPr txBox="1"/>
          <p:nvPr/>
        </p:nvSpPr>
        <p:spPr>
          <a:xfrm>
            <a:off x="4609858" y="3649402"/>
            <a:ext cx="1324978" cy="73866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4607" r="-5066" b="-1156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latin typeface="Calibri"/>
                <a:ea typeface="Calibri"/>
                <a:cs typeface="Calibri"/>
                <a:sym typeface="Calibri"/>
              </a:rPr>
              <a:t> </a:t>
            </a:r>
            <a:endParaRPr dirty="0"/>
          </a:p>
        </p:txBody>
      </p:sp>
      <p:sp>
        <p:nvSpPr>
          <p:cNvPr id="8" name="Google Shape;122;p5">
            <a:extLst>
              <a:ext uri="{FF2B5EF4-FFF2-40B4-BE49-F238E27FC236}">
                <a16:creationId xmlns:a16="http://schemas.microsoft.com/office/drawing/2014/main" id="{9A91596B-CFF4-2B3E-6C2A-45612BD2BF8D}"/>
              </a:ext>
            </a:extLst>
          </p:cNvPr>
          <p:cNvSpPr txBox="1"/>
          <p:nvPr/>
        </p:nvSpPr>
        <p:spPr>
          <a:xfrm>
            <a:off x="7895088" y="3649402"/>
            <a:ext cx="1323375" cy="738664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5068" r="-4606" b="-1156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62547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/>
          <p:nvPr/>
        </p:nvSpPr>
        <p:spPr>
          <a:xfrm>
            <a:off x="533399" y="330232"/>
            <a:ext cx="11125202" cy="2506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 1</a:t>
            </a:r>
            <a:r>
              <a:rPr lang="pt-B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Uma drogaria informa que a média do tempo de entrega de um medicamento é menor que 38 minutos. Foi realizada uma amostragem de 36 entregas de medicamentos para verificar o tempo de entrega e foi obtido uma média de 36,5 minutos com desvio padrão de 3,5 minutos, considerando</a:t>
            </a:r>
            <a:r>
              <a:rPr lang="pt-BR" sz="2800" dirty="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pt-B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nível de significância de 0,01, há evidência suficiente para apoiar a afirmação da drogaria? </a:t>
            </a:r>
            <a:endParaRPr dirty="0"/>
          </a:p>
        </p:txBody>
      </p:sp>
      <p:sp>
        <p:nvSpPr>
          <p:cNvPr id="144" name="Google Shape;144;p8"/>
          <p:cNvSpPr txBox="1"/>
          <p:nvPr/>
        </p:nvSpPr>
        <p:spPr>
          <a:xfrm>
            <a:off x="533399" y="2842997"/>
            <a:ext cx="3285451" cy="4308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5" name="Google Shape;145;p8"/>
          <p:cNvSpPr txBox="1"/>
          <p:nvPr/>
        </p:nvSpPr>
        <p:spPr>
          <a:xfrm>
            <a:off x="4483732" y="2824145"/>
            <a:ext cx="3224536" cy="43088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6" name="Google Shape;146;p8"/>
          <p:cNvSpPr txBox="1"/>
          <p:nvPr/>
        </p:nvSpPr>
        <p:spPr>
          <a:xfrm>
            <a:off x="1147082" y="3681244"/>
            <a:ext cx="1563954" cy="118673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latin typeface="Calibri"/>
                <a:ea typeface="Calibri"/>
                <a:cs typeface="Calibri"/>
                <a:sym typeface="Calibri"/>
              </a:rPr>
              <a:t> </a:t>
            </a:r>
            <a:endParaRPr dirty="0"/>
          </a:p>
        </p:txBody>
      </p:sp>
      <p:sp>
        <p:nvSpPr>
          <p:cNvPr id="147" name="Google Shape;147;p8"/>
          <p:cNvSpPr txBox="1"/>
          <p:nvPr/>
        </p:nvSpPr>
        <p:spPr>
          <a:xfrm>
            <a:off x="534821" y="5235298"/>
            <a:ext cx="3628109" cy="129247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8" name="Google Shape;148;p8"/>
          <p:cNvSpPr txBox="1"/>
          <p:nvPr/>
        </p:nvSpPr>
        <p:spPr>
          <a:xfrm>
            <a:off x="6970944" y="3676531"/>
            <a:ext cx="5221056" cy="449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P &lt; 0,01, então:</a:t>
            </a:r>
            <a:r>
              <a:rPr lang="pt-BR" dirty="0">
                <a:sym typeface="Calibri"/>
              </a:rPr>
              <a:t>   </a:t>
            </a:r>
            <a:r>
              <a:rPr lang="pt-BR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Rejeita Ho.</a:t>
            </a:r>
            <a:endParaRPr dirty="0"/>
          </a:p>
        </p:txBody>
      </p:sp>
      <p:sp>
        <p:nvSpPr>
          <p:cNvPr id="149" name="Google Shape;149;p8"/>
          <p:cNvSpPr txBox="1"/>
          <p:nvPr/>
        </p:nvSpPr>
        <p:spPr>
          <a:xfrm>
            <a:off x="9131640" y="2679002"/>
            <a:ext cx="2754664" cy="997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Pela tabela:</a:t>
            </a:r>
            <a:endParaRPr dirty="0"/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= 0,0051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CBAFA4C-7981-C303-F77B-314610C459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0944" y="4162529"/>
            <a:ext cx="4806874" cy="26612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2B0BDE73820D44492CD9C120C724F02" ma:contentTypeVersion="2" ma:contentTypeDescription="Crie um novo documento." ma:contentTypeScope="" ma:versionID="f94aca5688f333acc24925c3e7fc1a4a">
  <xsd:schema xmlns:xsd="http://www.w3.org/2001/XMLSchema" xmlns:xs="http://www.w3.org/2001/XMLSchema" xmlns:p="http://schemas.microsoft.com/office/2006/metadata/properties" xmlns:ns2="0e8a1a3e-73c7-4d40-9fa7-514e93edb6ba" targetNamespace="http://schemas.microsoft.com/office/2006/metadata/properties" ma:root="true" ma:fieldsID="46f0e5e29529422a05806e89313c28ac" ns2:_="">
    <xsd:import namespace="0e8a1a3e-73c7-4d40-9fa7-514e93edb6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8a1a3e-73c7-4d40-9fa7-514e93edb6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BA50413-E10A-4CD7-B211-FB0FADC0959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87DB67E-E947-4143-BD95-B954570D55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8a1a3e-73c7-4d40-9fa7-514e93edb6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E258752-A703-4B4F-BCA6-C645FE8C232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4700</TotalTime>
  <Words>487</Words>
  <Application>Microsoft Office PowerPoint</Application>
  <PresentationFormat>Widescreen</PresentationFormat>
  <Paragraphs>89</Paragraphs>
  <Slides>11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Calibri-Bold</vt:lpstr>
      <vt:lpstr>Noto Sans Symbols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Luciano Galdino</dc:creator>
  <cp:lastModifiedBy>LUCIANO GALDINO</cp:lastModifiedBy>
  <cp:revision>399</cp:revision>
  <dcterms:created xsi:type="dcterms:W3CDTF">2020-11-26T18:44:25Z</dcterms:created>
  <dcterms:modified xsi:type="dcterms:W3CDTF">2023-05-23T19:46:49Z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0x010100D2B0BDE73820D44492CD9C120C724F02</vt:lpwstr>
  </property>
</Properties>
</file>