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94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59655" y="1899140"/>
            <a:ext cx="10888394" cy="21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5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1172" y="998867"/>
            <a:ext cx="10929655" cy="21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/>
              <a:t>Parâmetros: </a:t>
            </a:r>
            <a:r>
              <a:rPr lang="pt-BR" dirty="0"/>
              <a:t>Ajuste diretamente no aprendizado. Através de um conjunto de parâmetros o algoritmo encontra uma função que minimiza as perdas em um conjunto de dados, isto é, </a:t>
            </a:r>
            <a:r>
              <a:rPr lang="pt-BR" b="1" dirty="0"/>
              <a:t>são intrínsecos à equação do modelo</a:t>
            </a:r>
            <a:r>
              <a:rPr lang="pt-BR" dirty="0"/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sz="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 dirty="0"/>
              <a:t>Exemplos: </a:t>
            </a:r>
            <a:r>
              <a:rPr lang="pt-BR" dirty="0"/>
              <a:t>Coeficientes de uma regressão linear, pesos em uma rede neural artificial, variáveis em árvores de decisão...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43120" y="382665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Parâmetros e </a:t>
            </a:r>
            <a:r>
              <a:rPr lang="pt-BR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614408" y="3429000"/>
            <a:ext cx="1084431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argumentos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ajustáveis que permitem controlar o processo de aprendizagem. Definidos anteriormente ao treinamento. 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PT" sz="2800" b="1" dirty="0">
                <a:solidFill>
                  <a:schemeClr val="tx1"/>
                </a:solidFill>
                <a:latin typeface="inherit"/>
                <a:ea typeface="Calibri"/>
              </a:rPr>
              <a:t>N</a:t>
            </a:r>
            <a:r>
              <a:rPr lang="pt-PT" altLang="pt-BR" sz="2800" b="1" dirty="0">
                <a:solidFill>
                  <a:schemeClr val="tx1"/>
                </a:solidFill>
                <a:latin typeface="inherit"/>
              </a:rPr>
              <a:t>ão</a:t>
            </a:r>
            <a:r>
              <a:rPr lang="pt-PT" altLang="pt-BR" sz="2800" dirty="0">
                <a:solidFill>
                  <a:schemeClr val="tx1"/>
                </a:solidFill>
                <a:latin typeface="inherit"/>
              </a:rPr>
              <a:t> são aprendidos diretamente pelo algoritmo de aprendizado.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PT" altLang="pt-BR" sz="2800" dirty="0">
                <a:solidFill>
                  <a:schemeClr val="tx1"/>
                </a:solidFill>
                <a:latin typeface="inherit"/>
              </a:rPr>
              <a:t>Previne problemas de </a:t>
            </a:r>
            <a:r>
              <a:rPr lang="pt-PT" altLang="pt-BR" sz="2800" dirty="0" err="1">
                <a:solidFill>
                  <a:schemeClr val="tx1"/>
                </a:solidFill>
                <a:latin typeface="inherit"/>
              </a:rPr>
              <a:t>overfitting</a:t>
            </a:r>
            <a:r>
              <a:rPr lang="pt-PT" altLang="pt-BR" sz="2800" dirty="0">
                <a:solidFill>
                  <a:schemeClr val="tx1"/>
                </a:solidFill>
                <a:latin typeface="inherit"/>
              </a:rPr>
              <a:t> e </a:t>
            </a:r>
            <a:r>
              <a:rPr lang="pt-PT" altLang="pt-BR" sz="2800" dirty="0" err="1">
                <a:solidFill>
                  <a:schemeClr val="tx1"/>
                </a:solidFill>
                <a:latin typeface="inherit"/>
              </a:rPr>
              <a:t>underfitting</a:t>
            </a:r>
            <a:r>
              <a:rPr lang="pt-PT" altLang="pt-BR" sz="2800" dirty="0">
                <a:solidFill>
                  <a:schemeClr val="tx1"/>
                </a:solidFill>
                <a:latin typeface="inherit"/>
              </a:rPr>
              <a:t>.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PT" altLang="pt-BR" sz="2800" dirty="0">
                <a:solidFill>
                  <a:schemeClr val="tx1"/>
                </a:solidFill>
                <a:latin typeface="inherit"/>
              </a:rPr>
              <a:t>Controla a capacidade do modelo.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Exemplos:  </a:t>
            </a:r>
            <a:r>
              <a:rPr lang="pt-BR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profundidade de uma árvore, número de árvores, taxa de aprendizagem, número de camadas e número de neurônios, função kernel...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69040" y="1788938"/>
            <a:ext cx="11253919" cy="425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BR" dirty="0">
                <a:solidFill>
                  <a:schemeClr val="tx1"/>
                </a:solidFill>
              </a:rPr>
              <a:t>Indica a configuração de </a:t>
            </a:r>
            <a:r>
              <a:rPr lang="pt-BR" dirty="0" err="1">
                <a:solidFill>
                  <a:schemeClr val="tx1"/>
                </a:solidFill>
              </a:rPr>
              <a:t>hiperparâmetros</a:t>
            </a:r>
            <a:r>
              <a:rPr lang="pt-BR" dirty="0">
                <a:solidFill>
                  <a:schemeClr val="tx1"/>
                </a:solidFill>
              </a:rPr>
              <a:t> que resulta no melhor desempenho do algoritmo.</a:t>
            </a:r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As configurações ideais de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geralmente diferem para diferentes conjuntos de dados, portanto, devem ser otimizados para cada conjunto de dados.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Podem ser discretos (número de camadas) ou contínuos (intervalo entre um mínimo e máximo).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sz="1200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lang="pt-BR" b="1" dirty="0"/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838199" y="674032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Otimização ou Ajuste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649199"/>
            <a:ext cx="10725443" cy="4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dirty="0"/>
              <a:t>Manualmente.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dirty="0"/>
              <a:t>Grid Search (testa todas as combinações possíveis de todos os valores definidos anteriormente).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dirty="0" err="1"/>
              <a:t>Random</a:t>
            </a:r>
            <a:r>
              <a:rPr lang="pt-BR" b="1" dirty="0"/>
              <a:t> Search (testa aleatoriamente as combinações de faixas de valores em uma quantidade de vezes definida pelo usuário).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b="1" dirty="0"/>
              <a:t>Otimização Bayesiana (algoritmo aprende com os testes anteriores e testa faixas de valores com base na probabilidade de melhores resultados dos </a:t>
            </a:r>
            <a:r>
              <a:rPr lang="pt-BR" b="1" dirty="0" err="1"/>
              <a:t>hiperparâmetros</a:t>
            </a:r>
            <a:r>
              <a:rPr lang="pt-BR" b="1" dirty="0"/>
              <a:t>).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comuns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28356" y="1832079"/>
            <a:ext cx="10725443" cy="408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+mj-lt"/>
              </a:rPr>
              <a:t>O ajuste consiste em procurar por:</a:t>
            </a:r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+mj-lt"/>
            </a:endParaRPr>
          </a:p>
          <a:p>
            <a:pPr indent="-457200" algn="just">
              <a:spcBef>
                <a:spcPts val="0"/>
              </a:spcBef>
              <a:buSzPts val="2800"/>
            </a:pPr>
            <a:r>
              <a:rPr lang="pt-PT" altLang="pt-BR" dirty="0">
                <a:solidFill>
                  <a:schemeClr val="tx1"/>
                </a:solidFill>
                <a:latin typeface="+mj-lt"/>
              </a:rPr>
              <a:t>Seleção dos </a:t>
            </a:r>
            <a:r>
              <a:rPr lang="pt-PT" altLang="pt-BR" dirty="0" err="1">
                <a:solidFill>
                  <a:schemeClr val="tx1"/>
                </a:solidFill>
                <a:latin typeface="+mj-l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+mj-lt"/>
              </a:rPr>
              <a:t> principais.</a:t>
            </a:r>
          </a:p>
          <a:p>
            <a:pPr indent="-457200" algn="just">
              <a:spcBef>
                <a:spcPts val="0"/>
              </a:spcBef>
              <a:buSzPts val="2800"/>
            </a:pPr>
            <a:endParaRPr lang="pt-PT" altLang="pt-BR" dirty="0">
              <a:solidFill>
                <a:schemeClr val="tx1"/>
              </a:solidFill>
              <a:latin typeface="+mj-lt"/>
            </a:endParaRPr>
          </a:p>
          <a:p>
            <a:pPr indent="-457200" algn="just">
              <a:spcBef>
                <a:spcPts val="0"/>
              </a:spcBef>
              <a:buSzPts val="2800"/>
            </a:pPr>
            <a:r>
              <a:rPr lang="pt-PT" altLang="pt-BR" dirty="0">
                <a:solidFill>
                  <a:schemeClr val="tx1"/>
                </a:solidFill>
                <a:latin typeface="+mj-lt"/>
              </a:rPr>
              <a:t>Definição de um espaço de </a:t>
            </a:r>
            <a:r>
              <a:rPr lang="pt-PT" altLang="pt-BR" dirty="0" err="1">
                <a:solidFill>
                  <a:schemeClr val="tx1"/>
                </a:solidFill>
                <a:latin typeface="+mj-l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+mj-lt"/>
            </a:endParaRPr>
          </a:p>
          <a:p>
            <a:pPr indent="-457200" algn="just">
              <a:spcBef>
                <a:spcPts val="0"/>
              </a:spcBef>
              <a:buSzPts val="2800"/>
            </a:pPr>
            <a:r>
              <a:rPr lang="pt-PT" altLang="pt-BR" dirty="0">
                <a:solidFill>
                  <a:schemeClr val="tx1"/>
                </a:solidFill>
                <a:latin typeface="+mj-lt"/>
              </a:rPr>
              <a:t>Aplicação da validação cruzada.</a:t>
            </a:r>
          </a:p>
          <a:p>
            <a:pPr indent="-457200" algn="just">
              <a:spcBef>
                <a:spcPts val="0"/>
              </a:spcBef>
              <a:buSzPts val="2800"/>
            </a:pPr>
            <a:endParaRPr lang="pt-PT" altLang="pt-BR" dirty="0">
              <a:solidFill>
                <a:schemeClr val="tx1"/>
              </a:solidFill>
              <a:latin typeface="+mj-lt"/>
            </a:endParaRPr>
          </a:p>
          <a:p>
            <a:pPr indent="-457200" algn="just">
              <a:spcBef>
                <a:spcPts val="0"/>
              </a:spcBef>
              <a:buSzPts val="2800"/>
            </a:pPr>
            <a:r>
              <a:rPr lang="pt-PT" altLang="pt-BR" dirty="0">
                <a:solidFill>
                  <a:schemeClr val="tx1"/>
                </a:solidFill>
                <a:latin typeface="+mj-lt"/>
              </a:rPr>
              <a:t>Utilização de uma métrica de desempenho para validação.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38200" y="518859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1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304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inherit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14</cp:revision>
  <cp:lastPrinted>2022-07-29T00:54:59Z</cp:lastPrinted>
  <dcterms:modified xsi:type="dcterms:W3CDTF">2022-10-16T19:25:10Z</dcterms:modified>
</cp:coreProperties>
</file>