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Lst>
  <p:sldSz cx="21388388" cy="30275213"/>
  <p:notesSz cx="6858000" cy="9144000"/>
  <p:defaultTextStyle>
    <a:defPPr>
      <a:defRPr lang="pt-BR"/>
    </a:defPPr>
    <a:lvl1pPr marL="0" algn="l" defTabSz="2843235" rtl="0" eaLnBrk="1" latinLnBrk="0" hangingPunct="1">
      <a:defRPr sz="5600" kern="1200">
        <a:solidFill>
          <a:schemeClr val="tx1"/>
        </a:solidFill>
        <a:latin typeface="+mn-lt"/>
        <a:ea typeface="+mn-ea"/>
        <a:cs typeface="+mn-cs"/>
      </a:defRPr>
    </a:lvl1pPr>
    <a:lvl2pPr marL="1421618" algn="l" defTabSz="2843235" rtl="0" eaLnBrk="1" latinLnBrk="0" hangingPunct="1">
      <a:defRPr sz="5600" kern="1200">
        <a:solidFill>
          <a:schemeClr val="tx1"/>
        </a:solidFill>
        <a:latin typeface="+mn-lt"/>
        <a:ea typeface="+mn-ea"/>
        <a:cs typeface="+mn-cs"/>
      </a:defRPr>
    </a:lvl2pPr>
    <a:lvl3pPr marL="2843235" algn="l" defTabSz="2843235" rtl="0" eaLnBrk="1" latinLnBrk="0" hangingPunct="1">
      <a:defRPr sz="5600" kern="1200">
        <a:solidFill>
          <a:schemeClr val="tx1"/>
        </a:solidFill>
        <a:latin typeface="+mn-lt"/>
        <a:ea typeface="+mn-ea"/>
        <a:cs typeface="+mn-cs"/>
      </a:defRPr>
    </a:lvl3pPr>
    <a:lvl4pPr marL="4264853" algn="l" defTabSz="2843235" rtl="0" eaLnBrk="1" latinLnBrk="0" hangingPunct="1">
      <a:defRPr sz="5600" kern="1200">
        <a:solidFill>
          <a:schemeClr val="tx1"/>
        </a:solidFill>
        <a:latin typeface="+mn-lt"/>
        <a:ea typeface="+mn-ea"/>
        <a:cs typeface="+mn-cs"/>
      </a:defRPr>
    </a:lvl4pPr>
    <a:lvl5pPr marL="5686471" algn="l" defTabSz="2843235" rtl="0" eaLnBrk="1" latinLnBrk="0" hangingPunct="1">
      <a:defRPr sz="5600" kern="1200">
        <a:solidFill>
          <a:schemeClr val="tx1"/>
        </a:solidFill>
        <a:latin typeface="+mn-lt"/>
        <a:ea typeface="+mn-ea"/>
        <a:cs typeface="+mn-cs"/>
      </a:defRPr>
    </a:lvl5pPr>
    <a:lvl6pPr marL="7108088" algn="l" defTabSz="2843235" rtl="0" eaLnBrk="1" latinLnBrk="0" hangingPunct="1">
      <a:defRPr sz="5600" kern="1200">
        <a:solidFill>
          <a:schemeClr val="tx1"/>
        </a:solidFill>
        <a:latin typeface="+mn-lt"/>
        <a:ea typeface="+mn-ea"/>
        <a:cs typeface="+mn-cs"/>
      </a:defRPr>
    </a:lvl6pPr>
    <a:lvl7pPr marL="8529706" algn="l" defTabSz="2843235" rtl="0" eaLnBrk="1" latinLnBrk="0" hangingPunct="1">
      <a:defRPr sz="5600" kern="1200">
        <a:solidFill>
          <a:schemeClr val="tx1"/>
        </a:solidFill>
        <a:latin typeface="+mn-lt"/>
        <a:ea typeface="+mn-ea"/>
        <a:cs typeface="+mn-cs"/>
      </a:defRPr>
    </a:lvl7pPr>
    <a:lvl8pPr marL="9951324" algn="l" defTabSz="2843235" rtl="0" eaLnBrk="1" latinLnBrk="0" hangingPunct="1">
      <a:defRPr sz="5600" kern="1200">
        <a:solidFill>
          <a:schemeClr val="tx1"/>
        </a:solidFill>
        <a:latin typeface="+mn-lt"/>
        <a:ea typeface="+mn-ea"/>
        <a:cs typeface="+mn-cs"/>
      </a:defRPr>
    </a:lvl8pPr>
    <a:lvl9pPr marL="11372941" algn="l" defTabSz="2843235"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D6F"/>
    <a:srgbClr val="2E1F63"/>
    <a:srgbClr val="8C2063"/>
    <a:srgbClr val="911F63"/>
    <a:srgbClr val="291C58"/>
    <a:srgbClr val="100B23"/>
    <a:srgbClr val="1D1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152C1-53DB-A34D-7438-B30A4CA00875}" v="2" dt="2023-10-26T21:32:05.167"/>
    <p1510:client id="{59E10907-524C-4BFC-A0E9-6B12F7B8D41F}" vWet="4" dt="2023-10-06T20:23:45.817"/>
    <p1510:client id="{9B80FCBF-98E2-1C88-68B2-223704010194}" v="116" dt="2023-10-06T20:24:32.749"/>
    <p1510:client id="{BBE80789-1463-EE6B-D79C-39B84838448D}" v="112" dt="2023-10-06T20:42:37.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344" y="-996"/>
      </p:cViewPr>
      <p:guideLst>
        <p:guide orient="horz" pos="9536"/>
        <p:guide pos="67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19" name="Espaço Reservado para Texto 18">
            <a:extLst>
              <a:ext uri="{FF2B5EF4-FFF2-40B4-BE49-F238E27FC236}">
                <a16:creationId xmlns:a16="http://schemas.microsoft.com/office/drawing/2014/main" id="{D9FA943D-B8FA-1B5C-7D89-84EA1C55478C}"/>
              </a:ext>
            </a:extLst>
          </p:cNvPr>
          <p:cNvSpPr>
            <a:spLocks noGrp="1"/>
          </p:cNvSpPr>
          <p:nvPr>
            <p:ph type="body" sz="quarter" idx="11" hasCustomPrompt="1"/>
          </p:nvPr>
        </p:nvSpPr>
        <p:spPr>
          <a:xfrm>
            <a:off x="533070" y="3400425"/>
            <a:ext cx="20234275" cy="1800225"/>
          </a:xfrm>
          <a:prstGeom prst="rect">
            <a:avLst/>
          </a:prstGeom>
        </p:spPr>
        <p:txBody>
          <a:bodyPr/>
          <a:lstStyle>
            <a:lvl1pPr marL="0" indent="0" algn="ctr">
              <a:buNone/>
              <a:defRPr sz="4400" b="1"/>
            </a:lvl1pPr>
          </a:lstStyle>
          <a:p>
            <a:pPr lvl="0"/>
            <a:r>
              <a:rPr lang="pt-BR">
                <a:solidFill>
                  <a:schemeClr val="tx1"/>
                </a:solidFill>
                <a:latin typeface="Arial" panose="020B0604020202020204" pitchFamily="34" charset="0"/>
                <a:cs typeface="Arial" panose="020B0604020202020204" pitchFamily="34" charset="0"/>
              </a:rPr>
              <a:t>TÍTULO DO PROJETO. TEXTO CENTRALIZADO, CAIXA ALTA, NEGRITO, PRETO. TAMANHO DA FONTE: 1 LINHA TAMANHO 72; 2 LINHAS TAMANHO 60; 3 LINHAS, 44 (NÃO ULTRAPASSAR 3 LINHAS DE TÍTULO</a:t>
            </a:r>
            <a:endParaRPr lang="pt-BR"/>
          </a:p>
        </p:txBody>
      </p:sp>
    </p:spTree>
    <p:extLst>
      <p:ext uri="{BB962C8B-B14F-4D97-AF65-F5344CB8AC3E}">
        <p14:creationId xmlns:p14="http://schemas.microsoft.com/office/powerpoint/2010/main" val="4244229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180B644-F7D1-5BB9-DB18-7660E80F2FFB}"/>
              </a:ext>
            </a:extLst>
          </p:cNvPr>
          <p:cNvSpPr/>
          <p:nvPr userDrawn="1"/>
        </p:nvSpPr>
        <p:spPr>
          <a:xfrm>
            <a:off x="0" y="0"/>
            <a:ext cx="21388388" cy="3226144"/>
          </a:xfrm>
          <a:prstGeom prst="rect">
            <a:avLst/>
          </a:prstGeom>
          <a:solidFill>
            <a:srgbClr val="291C58"/>
          </a:solidFill>
          <a:ln w="38100">
            <a:noFill/>
          </a:ln>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9502C6F7-D7D6-17F9-BF91-BBA34DBB9682}"/>
              </a:ext>
            </a:extLst>
          </p:cNvPr>
          <p:cNvSpPr/>
          <p:nvPr userDrawn="1"/>
        </p:nvSpPr>
        <p:spPr>
          <a:xfrm>
            <a:off x="0" y="28891134"/>
            <a:ext cx="21388388" cy="1372960"/>
          </a:xfrm>
          <a:prstGeom prst="rect">
            <a:avLst/>
          </a:prstGeom>
          <a:solidFill>
            <a:srgbClr val="291C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2E1F63"/>
              </a:solidFill>
            </a:endParaRPr>
          </a:p>
        </p:txBody>
      </p:sp>
      <p:pic>
        <p:nvPicPr>
          <p:cNvPr id="13" name="Gráfico 12">
            <a:extLst>
              <a:ext uri="{FF2B5EF4-FFF2-40B4-BE49-F238E27FC236}">
                <a16:creationId xmlns:a16="http://schemas.microsoft.com/office/drawing/2014/main" id="{98FC464F-90B8-C83E-570A-7873C535AE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5529" y="298549"/>
            <a:ext cx="4057412" cy="2455029"/>
          </a:xfrm>
          <a:prstGeom prst="rect">
            <a:avLst/>
          </a:prstGeom>
        </p:spPr>
      </p:pic>
      <p:sp>
        <p:nvSpPr>
          <p:cNvPr id="16" name="CaixaDeTexto 15">
            <a:extLst>
              <a:ext uri="{FF2B5EF4-FFF2-40B4-BE49-F238E27FC236}">
                <a16:creationId xmlns:a16="http://schemas.microsoft.com/office/drawing/2014/main" id="{8E491886-EE81-6A5C-11DF-D9FACC33003F}"/>
              </a:ext>
            </a:extLst>
          </p:cNvPr>
          <p:cNvSpPr txBox="1"/>
          <p:nvPr userDrawn="1"/>
        </p:nvSpPr>
        <p:spPr>
          <a:xfrm>
            <a:off x="6504812" y="476401"/>
            <a:ext cx="5904656" cy="523220"/>
          </a:xfrm>
          <a:prstGeom prst="rect">
            <a:avLst/>
          </a:prstGeom>
          <a:noFill/>
        </p:spPr>
        <p:txBody>
          <a:bodyPr wrap="square">
            <a:spAutoFit/>
          </a:bodyPr>
          <a:lstStyle/>
          <a:p>
            <a:r>
              <a:rPr lang="pt-BR" sz="2800" b="1" i="0">
                <a:solidFill>
                  <a:schemeClr val="accent1"/>
                </a:solidFill>
                <a:latin typeface="+mj-lt"/>
                <a:ea typeface="Roboto Slab" pitchFamily="2" charset="0"/>
                <a:cs typeface="Poppins" panose="00000500000000000000" pitchFamily="2" charset="0"/>
              </a:rPr>
              <a:t>Identificação do Projeto </a:t>
            </a:r>
            <a:endParaRPr lang="pt-BR" sz="2800"/>
          </a:p>
        </p:txBody>
      </p:sp>
      <p:sp>
        <p:nvSpPr>
          <p:cNvPr id="18" name="Retângulo: Cantos Arredondados 17">
            <a:extLst>
              <a:ext uri="{FF2B5EF4-FFF2-40B4-BE49-F238E27FC236}">
                <a16:creationId xmlns:a16="http://schemas.microsoft.com/office/drawing/2014/main" id="{41E8515F-D5D0-5A66-8EF5-D4DFAB8B21FD}"/>
              </a:ext>
            </a:extLst>
          </p:cNvPr>
          <p:cNvSpPr/>
          <p:nvPr userDrawn="1"/>
        </p:nvSpPr>
        <p:spPr>
          <a:xfrm>
            <a:off x="6504812" y="1010154"/>
            <a:ext cx="9733998" cy="16214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AA65CB9F-CF5E-ADFF-DC6C-25D286C51DB1}"/>
              </a:ext>
            </a:extLst>
          </p:cNvPr>
          <p:cNvSpPr txBox="1"/>
          <p:nvPr userDrawn="1"/>
        </p:nvSpPr>
        <p:spPr>
          <a:xfrm>
            <a:off x="16994520" y="712899"/>
            <a:ext cx="7664365" cy="2215991"/>
          </a:xfrm>
          <a:prstGeom prst="rect">
            <a:avLst/>
          </a:prstGeom>
          <a:noFill/>
        </p:spPr>
        <p:txBody>
          <a:bodyPr wrap="square">
            <a:spAutoFit/>
          </a:bodyPr>
          <a:lstStyle/>
          <a:p>
            <a:r>
              <a:rPr lang="en-US" sz="13800" b="1" dirty="0">
                <a:solidFill>
                  <a:srgbClr val="DE1D6F"/>
                </a:solidFill>
                <a:latin typeface="Calibri" panose="020F0502020204030204" pitchFamily="34" charset="0"/>
                <a:cs typeface="Calibri" panose="020F0502020204030204" pitchFamily="34" charset="0"/>
              </a:rPr>
              <a:t>2024</a:t>
            </a:r>
            <a:endParaRPr lang="pt-BR" sz="11500" dirty="0">
              <a:solidFill>
                <a:srgbClr val="DE1D6F"/>
              </a:solidFill>
            </a:endParaRPr>
          </a:p>
        </p:txBody>
      </p:sp>
      <p:cxnSp>
        <p:nvCxnSpPr>
          <p:cNvPr id="26" name="Conector reto 25">
            <a:extLst>
              <a:ext uri="{FF2B5EF4-FFF2-40B4-BE49-F238E27FC236}">
                <a16:creationId xmlns:a16="http://schemas.microsoft.com/office/drawing/2014/main" id="{C4BDBCFD-B48C-9353-C015-43BA1389CD91}"/>
              </a:ext>
            </a:extLst>
          </p:cNvPr>
          <p:cNvCxnSpPr>
            <a:cxnSpLocks/>
          </p:cNvCxnSpPr>
          <p:nvPr userDrawn="1"/>
        </p:nvCxnSpPr>
        <p:spPr>
          <a:xfrm>
            <a:off x="541066" y="5488534"/>
            <a:ext cx="20378264" cy="0"/>
          </a:xfrm>
          <a:prstGeom prst="line">
            <a:avLst/>
          </a:prstGeom>
          <a:ln w="76200"/>
          <a:effectLst>
            <a:glow rad="101600">
              <a:schemeClr val="accent1">
                <a:satMod val="175000"/>
                <a:alpha val="44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547526"/>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2132427" rtl="0" eaLnBrk="1" latinLnBrk="0" hangingPunct="1">
        <a:lnSpc>
          <a:spcPct val="90000"/>
        </a:lnSpc>
        <a:spcBef>
          <a:spcPct val="0"/>
        </a:spcBef>
        <a:buNone/>
        <a:defRPr sz="10300" kern="1200">
          <a:solidFill>
            <a:schemeClr val="tx1"/>
          </a:solidFill>
          <a:latin typeface="+mj-lt"/>
          <a:ea typeface="+mj-ea"/>
          <a:cs typeface="+mj-cs"/>
        </a:defRPr>
      </a:lvl1pPr>
    </p:titleStyle>
    <p:bodyStyle>
      <a:lvl1pPr marL="533107" indent="-533107" algn="l" defTabSz="2132427" rtl="0" eaLnBrk="1" latinLnBrk="0" hangingPunct="1">
        <a:lnSpc>
          <a:spcPct val="90000"/>
        </a:lnSpc>
        <a:spcBef>
          <a:spcPts val="2332"/>
        </a:spcBef>
        <a:buFont typeface="Arial" panose="020B0604020202020204" pitchFamily="34" charset="0"/>
        <a:buChar char="•"/>
        <a:defRPr sz="6500" kern="1200">
          <a:solidFill>
            <a:schemeClr val="tx1"/>
          </a:solidFill>
          <a:latin typeface="+mn-lt"/>
          <a:ea typeface="+mn-ea"/>
          <a:cs typeface="+mn-cs"/>
        </a:defRPr>
      </a:lvl1pPr>
      <a:lvl2pPr marL="1599320" indent="-533107" algn="l" defTabSz="2132427" rtl="0" eaLnBrk="1" latinLnBrk="0" hangingPunct="1">
        <a:lnSpc>
          <a:spcPct val="90000"/>
        </a:lnSpc>
        <a:spcBef>
          <a:spcPts val="1166"/>
        </a:spcBef>
        <a:buFont typeface="Arial" panose="020B0604020202020204" pitchFamily="34" charset="0"/>
        <a:buChar char="•"/>
        <a:defRPr sz="5600" kern="1200">
          <a:solidFill>
            <a:schemeClr val="tx1"/>
          </a:solidFill>
          <a:latin typeface="+mn-lt"/>
          <a:ea typeface="+mn-ea"/>
          <a:cs typeface="+mn-cs"/>
        </a:defRPr>
      </a:lvl2pPr>
      <a:lvl3pPr marL="2665533" indent="-533107" algn="l" defTabSz="2132427" rtl="0" eaLnBrk="1" latinLnBrk="0" hangingPunct="1">
        <a:lnSpc>
          <a:spcPct val="90000"/>
        </a:lnSpc>
        <a:spcBef>
          <a:spcPts val="1166"/>
        </a:spcBef>
        <a:buFont typeface="Arial" panose="020B0604020202020204" pitchFamily="34" charset="0"/>
        <a:buChar char="•"/>
        <a:defRPr sz="4700" kern="1200">
          <a:solidFill>
            <a:schemeClr val="tx1"/>
          </a:solidFill>
          <a:latin typeface="+mn-lt"/>
          <a:ea typeface="+mn-ea"/>
          <a:cs typeface="+mn-cs"/>
        </a:defRPr>
      </a:lvl3pPr>
      <a:lvl4pPr marL="373174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4pPr>
      <a:lvl5pPr marL="4797960"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5pPr>
      <a:lvl6pPr marL="586417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6pPr>
      <a:lvl7pPr marL="693038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7pPr>
      <a:lvl8pPr marL="7996599"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8pPr>
      <a:lvl9pPr marL="906281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9pPr>
    </p:bodyStyle>
    <p:otherStyle>
      <a:defPPr>
        <a:defRPr lang="en-US"/>
      </a:defPPr>
      <a:lvl1pPr marL="0" algn="l" defTabSz="2132427" rtl="0" eaLnBrk="1" latinLnBrk="0" hangingPunct="1">
        <a:defRPr sz="4200" kern="1200">
          <a:solidFill>
            <a:schemeClr val="tx1"/>
          </a:solidFill>
          <a:latin typeface="+mn-lt"/>
          <a:ea typeface="+mn-ea"/>
          <a:cs typeface="+mn-cs"/>
        </a:defRPr>
      </a:lvl1pPr>
      <a:lvl2pPr marL="1066213" algn="l" defTabSz="2132427" rtl="0" eaLnBrk="1" latinLnBrk="0" hangingPunct="1">
        <a:defRPr sz="4200" kern="1200">
          <a:solidFill>
            <a:schemeClr val="tx1"/>
          </a:solidFill>
          <a:latin typeface="+mn-lt"/>
          <a:ea typeface="+mn-ea"/>
          <a:cs typeface="+mn-cs"/>
        </a:defRPr>
      </a:lvl2pPr>
      <a:lvl3pPr marL="2132427" algn="l" defTabSz="2132427" rtl="0" eaLnBrk="1" latinLnBrk="0" hangingPunct="1">
        <a:defRPr sz="4200" kern="1200">
          <a:solidFill>
            <a:schemeClr val="tx1"/>
          </a:solidFill>
          <a:latin typeface="+mn-lt"/>
          <a:ea typeface="+mn-ea"/>
          <a:cs typeface="+mn-cs"/>
        </a:defRPr>
      </a:lvl3pPr>
      <a:lvl4pPr marL="3198640" algn="l" defTabSz="2132427" rtl="0" eaLnBrk="1" latinLnBrk="0" hangingPunct="1">
        <a:defRPr sz="4200" kern="1200">
          <a:solidFill>
            <a:schemeClr val="tx1"/>
          </a:solidFill>
          <a:latin typeface="+mn-lt"/>
          <a:ea typeface="+mn-ea"/>
          <a:cs typeface="+mn-cs"/>
        </a:defRPr>
      </a:lvl4pPr>
      <a:lvl5pPr marL="4264853" algn="l" defTabSz="2132427" rtl="0" eaLnBrk="1" latinLnBrk="0" hangingPunct="1">
        <a:defRPr sz="4200" kern="1200">
          <a:solidFill>
            <a:schemeClr val="tx1"/>
          </a:solidFill>
          <a:latin typeface="+mn-lt"/>
          <a:ea typeface="+mn-ea"/>
          <a:cs typeface="+mn-cs"/>
        </a:defRPr>
      </a:lvl5pPr>
      <a:lvl6pPr marL="5331066" algn="l" defTabSz="2132427" rtl="0" eaLnBrk="1" latinLnBrk="0" hangingPunct="1">
        <a:defRPr sz="4200" kern="1200">
          <a:solidFill>
            <a:schemeClr val="tx1"/>
          </a:solidFill>
          <a:latin typeface="+mn-lt"/>
          <a:ea typeface="+mn-ea"/>
          <a:cs typeface="+mn-cs"/>
        </a:defRPr>
      </a:lvl6pPr>
      <a:lvl7pPr marL="6397280" algn="l" defTabSz="2132427" rtl="0" eaLnBrk="1" latinLnBrk="0" hangingPunct="1">
        <a:defRPr sz="4200" kern="1200">
          <a:solidFill>
            <a:schemeClr val="tx1"/>
          </a:solidFill>
          <a:latin typeface="+mn-lt"/>
          <a:ea typeface="+mn-ea"/>
          <a:cs typeface="+mn-cs"/>
        </a:defRPr>
      </a:lvl7pPr>
      <a:lvl8pPr marL="7463493" algn="l" defTabSz="2132427" rtl="0" eaLnBrk="1" latinLnBrk="0" hangingPunct="1">
        <a:defRPr sz="4200" kern="1200">
          <a:solidFill>
            <a:schemeClr val="tx1"/>
          </a:solidFill>
          <a:latin typeface="+mn-lt"/>
          <a:ea typeface="+mn-ea"/>
          <a:cs typeface="+mn-cs"/>
        </a:defRPr>
      </a:lvl8pPr>
      <a:lvl9pPr marL="8529706" algn="l" defTabSz="2132427"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4"/>
          <p:cNvSpPr/>
          <p:nvPr/>
        </p:nvSpPr>
        <p:spPr>
          <a:xfrm>
            <a:off x="10693735" y="8509586"/>
            <a:ext cx="61860" cy="20398159"/>
          </a:xfrm>
          <a:prstGeom prst="rect">
            <a:avLst/>
          </a:prstGeom>
          <a:solidFill>
            <a:srgbClr val="00B0F0"/>
          </a:solidFill>
          <a:ln>
            <a:noFill/>
          </a:ln>
          <a:effectLst>
            <a:glow rad="254000">
              <a:schemeClr val="accent1">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Arial"/>
              <a:cs typeface="Arial"/>
            </a:endParaRPr>
          </a:p>
        </p:txBody>
      </p:sp>
      <p:sp>
        <p:nvSpPr>
          <p:cNvPr id="3" name="CaixaDeTexto 2">
            <a:extLst>
              <a:ext uri="{FF2B5EF4-FFF2-40B4-BE49-F238E27FC236}">
                <a16:creationId xmlns:a16="http://schemas.microsoft.com/office/drawing/2014/main" id="{1B8903F9-A86B-AD24-569F-7E36B860BB77}"/>
              </a:ext>
            </a:extLst>
          </p:cNvPr>
          <p:cNvSpPr txBox="1"/>
          <p:nvPr/>
        </p:nvSpPr>
        <p:spPr>
          <a:xfrm>
            <a:off x="268737" y="9267330"/>
            <a:ext cx="10049021" cy="367760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defRPr>
            </a:lvl1pPr>
          </a:lstStyle>
          <a:p>
            <a:r>
              <a:rPr lang="pt-BR" sz="2100" dirty="0">
                <a:latin typeface="Arial"/>
                <a:cs typeface="Arial"/>
              </a:rPr>
              <a:t>Muitas empresas não conseguem alcançar todas as pessoas que esperavam e enfrentam diversos problemas como a falta de informação dos clientes, a dificuldade de gerar interesse, efetivar vendas, dentre muitos outros. Bem como, muitas pessoas também não conseguem encontrar os melhores eventos que encaixem nas suas agendas semanais ou não conhecem uma boa variedade de novos lugares para irem. Diante desse cenário, foi criada a ideia de desenvolver uma plataforma digital que centralizasse e conectasse todos esses eventos oferecidos por empresários e organizadores de festa aos seus clientes em um só lugar, com isso, para resolver este problema identificado,  criou-se a ideia da plataforma digital </a:t>
            </a:r>
            <a:r>
              <a:rPr lang="pt-BR" sz="2100" dirty="0" err="1">
                <a:latin typeface="Arial"/>
                <a:cs typeface="Arial"/>
              </a:rPr>
              <a:t>ConnectEvent</a:t>
            </a:r>
            <a:r>
              <a:rPr lang="pt-BR" sz="2100" dirty="0">
                <a:latin typeface="Arial"/>
                <a:cs typeface="Arial"/>
              </a:rPr>
              <a:t>.</a:t>
            </a:r>
          </a:p>
        </p:txBody>
      </p:sp>
      <p:sp>
        <p:nvSpPr>
          <p:cNvPr id="4" name="CaixaDeTexto 3">
            <a:extLst>
              <a:ext uri="{FF2B5EF4-FFF2-40B4-BE49-F238E27FC236}">
                <a16:creationId xmlns:a16="http://schemas.microsoft.com/office/drawing/2014/main" id="{08BE48C4-C51C-CF08-FFD8-E0805EBBED09}"/>
              </a:ext>
            </a:extLst>
          </p:cNvPr>
          <p:cNvSpPr txBox="1"/>
          <p:nvPr/>
        </p:nvSpPr>
        <p:spPr>
          <a:xfrm>
            <a:off x="499699" y="18570181"/>
            <a:ext cx="9904314" cy="15323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t>O projeto possui relevância ao propor uma solução para um problema real enfrentado tanto por organizadores e consumidores de eventos, quanto para a sociedade em geral. A ausência de plataformas unificadas prejudica a facilidade, a descoberta de eventos e a comunicação entre ambas as partes.</a:t>
            </a:r>
          </a:p>
        </p:txBody>
      </p:sp>
      <p:sp>
        <p:nvSpPr>
          <p:cNvPr id="8" name="CaixaDeTexto 7">
            <a:extLst>
              <a:ext uri="{FF2B5EF4-FFF2-40B4-BE49-F238E27FC236}">
                <a16:creationId xmlns:a16="http://schemas.microsoft.com/office/drawing/2014/main" id="{3224A3E1-7B81-6846-A1E4-333159916D9E}"/>
              </a:ext>
            </a:extLst>
          </p:cNvPr>
          <p:cNvSpPr txBox="1"/>
          <p:nvPr/>
        </p:nvSpPr>
        <p:spPr>
          <a:xfrm>
            <a:off x="11125042" y="14889779"/>
            <a:ext cx="4536872"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1500" dirty="0">
                <a:solidFill>
                  <a:schemeClr val="tx1"/>
                </a:solidFill>
                <a:latin typeface="Arial"/>
                <a:cs typeface="Arial"/>
              </a:rPr>
              <a:t>Colocar aqui uma figura que o grupo julgar necessária para apresentar os resultados, e a validação.</a:t>
            </a:r>
          </a:p>
        </p:txBody>
      </p:sp>
      <p:sp>
        <p:nvSpPr>
          <p:cNvPr id="12" name="CaixaDeTexto 11">
            <a:extLst>
              <a:ext uri="{FF2B5EF4-FFF2-40B4-BE49-F238E27FC236}">
                <a16:creationId xmlns:a16="http://schemas.microsoft.com/office/drawing/2014/main" id="{CFFA3D12-41B4-39AC-8C10-4384360DDDE7}"/>
              </a:ext>
            </a:extLst>
          </p:cNvPr>
          <p:cNvSpPr txBox="1"/>
          <p:nvPr/>
        </p:nvSpPr>
        <p:spPr>
          <a:xfrm>
            <a:off x="11126524" y="15826402"/>
            <a:ext cx="4612224"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2</a:t>
            </a:r>
            <a:r>
              <a:rPr lang="pt-BR" sz="2400" dirty="0">
                <a:latin typeface="Arial" panose="020B0604020202020204" pitchFamily="34" charset="0"/>
                <a:cs typeface="Arial" panose="020B0604020202020204" pitchFamily="34" charset="0"/>
              </a:rPr>
              <a:t>. Colocar a legenda.</a:t>
            </a:r>
          </a:p>
        </p:txBody>
      </p:sp>
      <p:sp>
        <p:nvSpPr>
          <p:cNvPr id="19" name="CaixaDeTexto 18">
            <a:extLst>
              <a:ext uri="{FF2B5EF4-FFF2-40B4-BE49-F238E27FC236}">
                <a16:creationId xmlns:a16="http://schemas.microsoft.com/office/drawing/2014/main" id="{7B1A3FFE-36A9-0ED2-2298-4BC1B3E3A3C5}"/>
              </a:ext>
            </a:extLst>
          </p:cNvPr>
          <p:cNvSpPr txBox="1"/>
          <p:nvPr/>
        </p:nvSpPr>
        <p:spPr>
          <a:xfrm>
            <a:off x="495381" y="8437620"/>
            <a:ext cx="9825986" cy="830997"/>
          </a:xfrm>
          <a:prstGeom prst="rect">
            <a:avLst/>
          </a:prstGeom>
          <a:solidFill>
            <a:srgbClr val="2E1F63"/>
          </a:solidFill>
          <a:ln>
            <a:noFill/>
          </a:ln>
        </p:spPr>
        <p:txBody>
          <a:bodyPr wrap="square" rtlCol="0">
            <a:spAutoFit/>
          </a:bodyPr>
          <a:lstStyle/>
          <a:p>
            <a:pPr algn="ctr"/>
            <a:r>
              <a:rPr lang="pt-BR" sz="4800" b="1" dirty="0">
                <a:solidFill>
                  <a:schemeClr val="bg1"/>
                </a:solidFill>
                <a:latin typeface="Arial" panose="020B0604020202020204" pitchFamily="34" charset="0"/>
                <a:cs typeface="Arial" panose="020B0604020202020204" pitchFamily="34" charset="0"/>
              </a:rPr>
              <a:t>INTRODUÇÃO</a:t>
            </a:r>
          </a:p>
        </p:txBody>
      </p:sp>
      <p:sp>
        <p:nvSpPr>
          <p:cNvPr id="23" name="CaixaDeTexto 22">
            <a:extLst>
              <a:ext uri="{FF2B5EF4-FFF2-40B4-BE49-F238E27FC236}">
                <a16:creationId xmlns:a16="http://schemas.microsoft.com/office/drawing/2014/main" id="{3C2C33EC-2287-F4FF-2F35-3522832905AF}"/>
              </a:ext>
            </a:extLst>
          </p:cNvPr>
          <p:cNvSpPr txBox="1"/>
          <p:nvPr/>
        </p:nvSpPr>
        <p:spPr>
          <a:xfrm>
            <a:off x="575616" y="1771088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JUSTIFICATIVA</a:t>
            </a:r>
          </a:p>
        </p:txBody>
      </p:sp>
      <p:sp>
        <p:nvSpPr>
          <p:cNvPr id="24" name="CaixaDeTexto 23">
            <a:extLst>
              <a:ext uri="{FF2B5EF4-FFF2-40B4-BE49-F238E27FC236}">
                <a16:creationId xmlns:a16="http://schemas.microsoft.com/office/drawing/2014/main" id="{6A580C7A-0901-2B27-7D09-801D994E48AD}"/>
              </a:ext>
            </a:extLst>
          </p:cNvPr>
          <p:cNvSpPr txBox="1"/>
          <p:nvPr/>
        </p:nvSpPr>
        <p:spPr>
          <a:xfrm>
            <a:off x="456217" y="20881302"/>
            <a:ext cx="9904314" cy="296251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latin typeface="Arial"/>
                <a:cs typeface="Arial"/>
              </a:rPr>
              <a:t>Centralizar a divulgação de eventos para facilitar o acesso em pró da diversidade cultural, do bem estar familiar e para promover novos conhecimentos e experiências ao público, visando solucionar um problema recorrente do mercado, melhorando a visibilidade dos eventos e a comunicação entre os organizadores e os participantes.</a:t>
            </a:r>
          </a:p>
          <a:p>
            <a:r>
              <a:rPr lang="pt-BR" sz="2100" b="1" dirty="0">
                <a:latin typeface="Arial"/>
                <a:cs typeface="Arial"/>
              </a:rPr>
              <a:t>ODS do Projeto: 8 - Trabalho Decente e Crescimento Econômico; 9 - Indústria, Inovação e Infraestrutura; 11 - Cidades e Comunidades Sustentáveis; e 17 - Parcerias e Meios de Implementação.</a:t>
            </a:r>
            <a:endParaRPr lang="pt-BR" sz="2100" dirty="0">
              <a:latin typeface="Arial"/>
              <a:cs typeface="Arial"/>
            </a:endParaRPr>
          </a:p>
        </p:txBody>
      </p:sp>
      <p:sp>
        <p:nvSpPr>
          <p:cNvPr id="31" name="CaixaDeTexto 30">
            <a:extLst>
              <a:ext uri="{FF2B5EF4-FFF2-40B4-BE49-F238E27FC236}">
                <a16:creationId xmlns:a16="http://schemas.microsoft.com/office/drawing/2014/main" id="{32638923-1F2D-01B1-4B55-18C34C1227A4}"/>
              </a:ext>
            </a:extLst>
          </p:cNvPr>
          <p:cNvSpPr txBox="1"/>
          <p:nvPr/>
        </p:nvSpPr>
        <p:spPr>
          <a:xfrm>
            <a:off x="575616" y="20186512"/>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OBJETIVOS e ODS</a:t>
            </a:r>
          </a:p>
        </p:txBody>
      </p:sp>
      <p:sp>
        <p:nvSpPr>
          <p:cNvPr id="36" name="CaixaDeTexto 35">
            <a:extLst>
              <a:ext uri="{FF2B5EF4-FFF2-40B4-BE49-F238E27FC236}">
                <a16:creationId xmlns:a16="http://schemas.microsoft.com/office/drawing/2014/main" id="{F179BEFB-A64A-917B-C8B0-C801D5F8A3A5}"/>
              </a:ext>
            </a:extLst>
          </p:cNvPr>
          <p:cNvSpPr txBox="1"/>
          <p:nvPr/>
        </p:nvSpPr>
        <p:spPr>
          <a:xfrm>
            <a:off x="534545" y="2369866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ORÇAMENTO</a:t>
            </a:r>
          </a:p>
        </p:txBody>
      </p:sp>
      <p:sp>
        <p:nvSpPr>
          <p:cNvPr id="37" name="CaixaDeTexto 36">
            <a:extLst>
              <a:ext uri="{FF2B5EF4-FFF2-40B4-BE49-F238E27FC236}">
                <a16:creationId xmlns:a16="http://schemas.microsoft.com/office/drawing/2014/main" id="{AF5C1A26-135F-D7B5-62DB-79EDF23F2D5C}"/>
              </a:ext>
            </a:extLst>
          </p:cNvPr>
          <p:cNvSpPr txBox="1"/>
          <p:nvPr/>
        </p:nvSpPr>
        <p:spPr>
          <a:xfrm>
            <a:off x="11125042" y="843027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RESULTADOS E VALIDAÇÃO</a:t>
            </a:r>
          </a:p>
        </p:txBody>
      </p:sp>
      <p:sp>
        <p:nvSpPr>
          <p:cNvPr id="38" name="CaixaDeTexto 37">
            <a:extLst>
              <a:ext uri="{FF2B5EF4-FFF2-40B4-BE49-F238E27FC236}">
                <a16:creationId xmlns:a16="http://schemas.microsoft.com/office/drawing/2014/main" id="{58217273-63A3-BE66-489E-9314CB40E142}"/>
              </a:ext>
            </a:extLst>
          </p:cNvPr>
          <p:cNvSpPr txBox="1"/>
          <p:nvPr/>
        </p:nvSpPr>
        <p:spPr>
          <a:xfrm>
            <a:off x="11067481" y="9483710"/>
            <a:ext cx="9760123" cy="86832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1500" dirty="0">
                <a:solidFill>
                  <a:schemeClr val="tx1"/>
                </a:solidFill>
                <a:latin typeface="Arial"/>
                <a:cs typeface="Arial"/>
              </a:rPr>
              <a:t>Nos Resultados e Validação, apresentem os resultados do projeto de forma clara, utilizando dados e métricas que comprovem a eficácia. Usem tabelas, gráficos ou imagens com legendas, e relacionem os resultados aos objetivos definidos, destacando o que foi alcançado ou as melhorias necessárias.</a:t>
            </a:r>
          </a:p>
        </p:txBody>
      </p:sp>
      <p:sp>
        <p:nvSpPr>
          <p:cNvPr id="39" name="CaixaDeTexto 38">
            <a:extLst>
              <a:ext uri="{FF2B5EF4-FFF2-40B4-BE49-F238E27FC236}">
                <a16:creationId xmlns:a16="http://schemas.microsoft.com/office/drawing/2014/main" id="{F10C63D2-50D5-8827-1577-4AE663159F1F}"/>
              </a:ext>
            </a:extLst>
          </p:cNvPr>
          <p:cNvSpPr txBox="1"/>
          <p:nvPr/>
        </p:nvSpPr>
        <p:spPr>
          <a:xfrm>
            <a:off x="16192762" y="15829082"/>
            <a:ext cx="4236858"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2</a:t>
            </a:r>
            <a:r>
              <a:rPr lang="pt-BR" sz="2400" dirty="0">
                <a:latin typeface="Arial" panose="020B0604020202020204" pitchFamily="34" charset="0"/>
                <a:cs typeface="Arial" panose="020B0604020202020204" pitchFamily="34" charset="0"/>
              </a:rPr>
              <a:t>. Colocar a legenda.</a:t>
            </a:r>
          </a:p>
        </p:txBody>
      </p:sp>
      <p:sp>
        <p:nvSpPr>
          <p:cNvPr id="40" name="CaixaDeTexto 39">
            <a:extLst>
              <a:ext uri="{FF2B5EF4-FFF2-40B4-BE49-F238E27FC236}">
                <a16:creationId xmlns:a16="http://schemas.microsoft.com/office/drawing/2014/main" id="{51A019BC-79AA-11B8-9FF0-8646C0B5FEC1}"/>
              </a:ext>
            </a:extLst>
          </p:cNvPr>
          <p:cNvSpPr txBox="1"/>
          <p:nvPr/>
        </p:nvSpPr>
        <p:spPr>
          <a:xfrm>
            <a:off x="15947542" y="14793667"/>
            <a:ext cx="4618899"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1500" dirty="0">
                <a:solidFill>
                  <a:schemeClr val="tx1"/>
                </a:solidFill>
                <a:latin typeface="Arial"/>
                <a:cs typeface="Arial"/>
              </a:rPr>
              <a:t>Colocar aqui uma tabela que o grupo julgar necessária para apresentar os resultados e a validação.</a:t>
            </a:r>
          </a:p>
        </p:txBody>
      </p:sp>
      <p:sp>
        <p:nvSpPr>
          <p:cNvPr id="41" name="CaixaDeTexto 40">
            <a:extLst>
              <a:ext uri="{FF2B5EF4-FFF2-40B4-BE49-F238E27FC236}">
                <a16:creationId xmlns:a16="http://schemas.microsoft.com/office/drawing/2014/main" id="{5F954010-37F6-0A8B-B696-EAE8DC66FF21}"/>
              </a:ext>
            </a:extLst>
          </p:cNvPr>
          <p:cNvSpPr txBox="1"/>
          <p:nvPr/>
        </p:nvSpPr>
        <p:spPr>
          <a:xfrm>
            <a:off x="11067481" y="16702994"/>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CONCLUSÃO</a:t>
            </a:r>
          </a:p>
        </p:txBody>
      </p:sp>
      <p:sp>
        <p:nvSpPr>
          <p:cNvPr id="43" name="CaixaDeTexto 42">
            <a:extLst>
              <a:ext uri="{FF2B5EF4-FFF2-40B4-BE49-F238E27FC236}">
                <a16:creationId xmlns:a16="http://schemas.microsoft.com/office/drawing/2014/main" id="{3F2A7EA8-9FAB-2015-2B5E-E931F0EE22E2}"/>
              </a:ext>
            </a:extLst>
          </p:cNvPr>
          <p:cNvSpPr txBox="1"/>
          <p:nvPr/>
        </p:nvSpPr>
        <p:spPr>
          <a:xfrm>
            <a:off x="11031006" y="17755100"/>
            <a:ext cx="9862461" cy="6129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1500" dirty="0"/>
              <a:t>Resuma os principais resultados do projeto, destacando o que foi alcançado e como isso se relaciona com os objetivos iniciais.</a:t>
            </a:r>
          </a:p>
        </p:txBody>
      </p:sp>
      <p:sp>
        <p:nvSpPr>
          <p:cNvPr id="44" name="CaixaDeTexto 43">
            <a:extLst>
              <a:ext uri="{FF2B5EF4-FFF2-40B4-BE49-F238E27FC236}">
                <a16:creationId xmlns:a16="http://schemas.microsoft.com/office/drawing/2014/main" id="{44D9D195-1877-E188-F6D4-B135F76FB6FB}"/>
              </a:ext>
            </a:extLst>
          </p:cNvPr>
          <p:cNvSpPr txBox="1"/>
          <p:nvPr/>
        </p:nvSpPr>
        <p:spPr>
          <a:xfrm>
            <a:off x="11069334" y="21035247"/>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ESTUDOS FUTUROS</a:t>
            </a:r>
          </a:p>
        </p:txBody>
      </p:sp>
      <p:sp>
        <p:nvSpPr>
          <p:cNvPr id="45" name="CaixaDeTexto 44">
            <a:extLst>
              <a:ext uri="{FF2B5EF4-FFF2-40B4-BE49-F238E27FC236}">
                <a16:creationId xmlns:a16="http://schemas.microsoft.com/office/drawing/2014/main" id="{4ADBF649-2F6E-A9D7-38A7-2CA25DA0D622}"/>
              </a:ext>
            </a:extLst>
          </p:cNvPr>
          <p:cNvSpPr txBox="1"/>
          <p:nvPr/>
        </p:nvSpPr>
        <p:spPr>
          <a:xfrm>
            <a:off x="11070630" y="21914632"/>
            <a:ext cx="9772510" cy="6129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1500" dirty="0"/>
              <a:t>Sugira possíveis melhorias ou expansões para o projeto no futuro, considerando limitações e novas oportunidades.</a:t>
            </a:r>
          </a:p>
        </p:txBody>
      </p:sp>
      <p:sp>
        <p:nvSpPr>
          <p:cNvPr id="46" name="CaixaDeTexto 45">
            <a:extLst>
              <a:ext uri="{FF2B5EF4-FFF2-40B4-BE49-F238E27FC236}">
                <a16:creationId xmlns:a16="http://schemas.microsoft.com/office/drawing/2014/main" id="{A36B711C-C7B2-9249-29B3-8562AC6F49D9}"/>
              </a:ext>
            </a:extLst>
          </p:cNvPr>
          <p:cNvSpPr txBox="1"/>
          <p:nvPr/>
        </p:nvSpPr>
        <p:spPr>
          <a:xfrm>
            <a:off x="11131572" y="24997567"/>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AGRADECIMENTOS</a:t>
            </a:r>
          </a:p>
        </p:txBody>
      </p:sp>
      <p:sp>
        <p:nvSpPr>
          <p:cNvPr id="47" name="CaixaDeTexto 46">
            <a:extLst>
              <a:ext uri="{FF2B5EF4-FFF2-40B4-BE49-F238E27FC236}">
                <a16:creationId xmlns:a16="http://schemas.microsoft.com/office/drawing/2014/main" id="{BF6231CE-3953-1C09-6B74-C4A4A1B938F1}"/>
              </a:ext>
            </a:extLst>
          </p:cNvPr>
          <p:cNvSpPr txBox="1"/>
          <p:nvPr/>
        </p:nvSpPr>
        <p:spPr>
          <a:xfrm>
            <a:off x="11201876" y="25938802"/>
            <a:ext cx="9733444" cy="1174790"/>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2100" dirty="0">
                <a:solidFill>
                  <a:schemeClr val="tx1"/>
                </a:solidFill>
                <a:latin typeface="Arial" panose="020B0604020202020204" pitchFamily="34" charset="0"/>
                <a:cs typeface="Arial" panose="020B0604020202020204" pitchFamily="34" charset="0"/>
              </a:rPr>
              <a:t>Gostaríamos de agradecer a Deus, às nossas famílias, aos nossos mentores, aos nossos professores e parceiros pelo suporte essencial ao sucesso do projeto.</a:t>
            </a:r>
          </a:p>
        </p:txBody>
      </p:sp>
      <p:sp>
        <p:nvSpPr>
          <p:cNvPr id="56" name="CaixaDeTexto 55">
            <a:extLst>
              <a:ext uri="{FF2B5EF4-FFF2-40B4-BE49-F238E27FC236}">
                <a16:creationId xmlns:a16="http://schemas.microsoft.com/office/drawing/2014/main" id="{6333F8BE-4F1C-E2FA-0BB0-2702CEA6E815}"/>
              </a:ext>
            </a:extLst>
          </p:cNvPr>
          <p:cNvSpPr txBox="1"/>
          <p:nvPr/>
        </p:nvSpPr>
        <p:spPr>
          <a:xfrm>
            <a:off x="355065" y="3673170"/>
            <a:ext cx="20629367" cy="1323439"/>
          </a:xfrm>
          <a:prstGeom prst="rect">
            <a:avLst/>
          </a:prstGeom>
          <a:noFill/>
        </p:spPr>
        <p:txBody>
          <a:bodyPr wrap="square">
            <a:spAutoFit/>
          </a:bodyPr>
          <a:lstStyle/>
          <a:p>
            <a:pPr lvl="0" algn="ctr"/>
            <a:r>
              <a:rPr lang="pt-BR" sz="4000" b="1" dirty="0">
                <a:solidFill>
                  <a:schemeClr val="tx1"/>
                </a:solidFill>
                <a:latin typeface="Arial" panose="020B0604020202020204" pitchFamily="34" charset="0"/>
                <a:cs typeface="Arial" panose="020B0604020202020204" pitchFamily="34" charset="0"/>
              </a:rPr>
              <a:t>CONNECTEVENT: PLATAFORMA DIGITAL E EFICIENTE PARA CENTRALIZAR E CONECTAR EVENTOS COM O PÚBLICO-ALVO</a:t>
            </a:r>
          </a:p>
        </p:txBody>
      </p:sp>
      <p:sp>
        <p:nvSpPr>
          <p:cNvPr id="57" name="CaixaDeTexto 56">
            <a:extLst>
              <a:ext uri="{FF2B5EF4-FFF2-40B4-BE49-F238E27FC236}">
                <a16:creationId xmlns:a16="http://schemas.microsoft.com/office/drawing/2014/main" id="{4222C22A-AC0C-A082-416E-2FF2BB65FA71}"/>
              </a:ext>
            </a:extLst>
          </p:cNvPr>
          <p:cNvSpPr txBox="1"/>
          <p:nvPr/>
        </p:nvSpPr>
        <p:spPr>
          <a:xfrm>
            <a:off x="652515" y="5827563"/>
            <a:ext cx="20050018" cy="1569660"/>
          </a:xfrm>
          <a:prstGeom prst="rect">
            <a:avLst/>
          </a:prstGeom>
          <a:noFill/>
        </p:spPr>
        <p:txBody>
          <a:bodyPr wrap="square" rtlCol="0">
            <a:spAutoFit/>
          </a:bodyPr>
          <a:lstStyle/>
          <a:p>
            <a:pPr algn="ctr"/>
            <a:r>
              <a:rPr lang="pt-BR" sz="3200" dirty="0">
                <a:latin typeface="Arial" panose="020B0604020202020204" pitchFamily="34" charset="0"/>
                <a:cs typeface="Arial" panose="020B0604020202020204" pitchFamily="34" charset="0"/>
              </a:rPr>
              <a:t>Lucas Ribeiro da Silva Moya – 211982</a:t>
            </a:r>
          </a:p>
          <a:p>
            <a:pPr algn="ctr"/>
            <a:r>
              <a:rPr lang="pt-BR" sz="3200" dirty="0">
                <a:latin typeface="Arial" panose="020B0604020202020204" pitchFamily="34" charset="0"/>
                <a:cs typeface="Arial" panose="020B0604020202020204" pitchFamily="34" charset="0"/>
              </a:rPr>
              <a:t>Pedro Henrique Duarte Guimarães – 236519</a:t>
            </a:r>
          </a:p>
          <a:p>
            <a:pPr algn="ctr"/>
            <a:r>
              <a:rPr lang="pt-BR" sz="3200" dirty="0">
                <a:latin typeface="Arial" panose="020B0604020202020204" pitchFamily="34" charset="0"/>
                <a:cs typeface="Arial" panose="020B0604020202020204" pitchFamily="34" charset="0"/>
              </a:rPr>
              <a:t>Victor Alexandre G. Müller de A. Fernandes – 236366</a:t>
            </a:r>
          </a:p>
        </p:txBody>
      </p:sp>
      <p:sp>
        <p:nvSpPr>
          <p:cNvPr id="59" name="CaixaDeTexto 58">
            <a:extLst>
              <a:ext uri="{FF2B5EF4-FFF2-40B4-BE49-F238E27FC236}">
                <a16:creationId xmlns:a16="http://schemas.microsoft.com/office/drawing/2014/main" id="{DEFA6181-DA3F-1ADD-5B8F-4D76ACF65523}"/>
              </a:ext>
            </a:extLst>
          </p:cNvPr>
          <p:cNvSpPr txBox="1"/>
          <p:nvPr/>
        </p:nvSpPr>
        <p:spPr>
          <a:xfrm>
            <a:off x="534545" y="7600821"/>
            <a:ext cx="20167988" cy="584775"/>
          </a:xfrm>
          <a:prstGeom prst="rect">
            <a:avLst/>
          </a:prstGeom>
          <a:noFill/>
        </p:spPr>
        <p:txBody>
          <a:bodyPr wrap="square" rtlCol="0">
            <a:spAutoFit/>
          </a:bodyPr>
          <a:lstStyle/>
          <a:p>
            <a:pPr algn="ctr"/>
            <a:r>
              <a:rPr lang="pt-BR" sz="3200" dirty="0" err="1">
                <a:latin typeface="Arial" panose="020B0604020202020204" pitchFamily="34" charset="0"/>
                <a:cs typeface="Arial" panose="020B0604020202020204" pitchFamily="34" charset="0"/>
              </a:rPr>
              <a:t>Eliney</a:t>
            </a:r>
            <a:r>
              <a:rPr lang="pt-BR" sz="3200" dirty="0">
                <a:latin typeface="Arial" panose="020B0604020202020204" pitchFamily="34" charset="0"/>
                <a:cs typeface="Arial" panose="020B0604020202020204" pitchFamily="34" charset="0"/>
              </a:rPr>
              <a:t> Albino</a:t>
            </a:r>
          </a:p>
        </p:txBody>
      </p:sp>
      <p:sp>
        <p:nvSpPr>
          <p:cNvPr id="60" name="CaixaDeTexto 59">
            <a:extLst>
              <a:ext uri="{FF2B5EF4-FFF2-40B4-BE49-F238E27FC236}">
                <a16:creationId xmlns:a16="http://schemas.microsoft.com/office/drawing/2014/main" id="{22500D29-51D6-B0AB-29C5-D22C716368E3}"/>
              </a:ext>
            </a:extLst>
          </p:cNvPr>
          <p:cNvSpPr txBox="1"/>
          <p:nvPr/>
        </p:nvSpPr>
        <p:spPr>
          <a:xfrm>
            <a:off x="268737" y="27880023"/>
            <a:ext cx="10149587"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1</a:t>
            </a:r>
            <a:r>
              <a:rPr lang="pt-BR" sz="2400" dirty="0">
                <a:latin typeface="Arial" panose="020B0604020202020204" pitchFamily="34" charset="0"/>
                <a:cs typeface="Arial" panose="020B0604020202020204" pitchFamily="34" charset="0"/>
              </a:rPr>
              <a:t>. Orçamento do projeto </a:t>
            </a:r>
            <a:r>
              <a:rPr lang="pt-BR" sz="2400" dirty="0" err="1">
                <a:latin typeface="Arial" panose="020B0604020202020204" pitchFamily="34" charset="0"/>
                <a:cs typeface="Arial" panose="020B0604020202020204" pitchFamily="34" charset="0"/>
              </a:rPr>
              <a:t>ConnectEvent</a:t>
            </a:r>
            <a:r>
              <a:rPr lang="pt-BR" sz="2400" dirty="0">
                <a:latin typeface="Arial" panose="020B0604020202020204" pitchFamily="34" charset="0"/>
                <a:cs typeface="Arial" panose="020B0604020202020204" pitchFamily="34" charset="0"/>
              </a:rPr>
              <a:t>.</a:t>
            </a:r>
          </a:p>
        </p:txBody>
      </p:sp>
      <p:sp>
        <p:nvSpPr>
          <p:cNvPr id="61" name="CaixaDeTexto 60">
            <a:extLst>
              <a:ext uri="{FF2B5EF4-FFF2-40B4-BE49-F238E27FC236}">
                <a16:creationId xmlns:a16="http://schemas.microsoft.com/office/drawing/2014/main" id="{025FA237-8E72-FC93-75AA-3824B66B00A4}"/>
              </a:ext>
            </a:extLst>
          </p:cNvPr>
          <p:cNvSpPr txBox="1"/>
          <p:nvPr/>
        </p:nvSpPr>
        <p:spPr>
          <a:xfrm>
            <a:off x="534546" y="16784356"/>
            <a:ext cx="9825986"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1</a:t>
            </a:r>
            <a:r>
              <a:rPr lang="pt-BR" sz="2400" dirty="0">
                <a:latin typeface="Arial" panose="020B0604020202020204" pitchFamily="34" charset="0"/>
                <a:cs typeface="Arial" panose="020B0604020202020204" pitchFamily="34" charset="0"/>
              </a:rPr>
              <a:t>. Imagem do evento selecionado.</a:t>
            </a:r>
          </a:p>
        </p:txBody>
      </p:sp>
      <p:sp>
        <p:nvSpPr>
          <p:cNvPr id="2" name="CaixaDeTexto 1">
            <a:extLst>
              <a:ext uri="{FF2B5EF4-FFF2-40B4-BE49-F238E27FC236}">
                <a16:creationId xmlns:a16="http://schemas.microsoft.com/office/drawing/2014/main" id="{12833AFC-5375-73BE-008B-CCF6574FFEDC}"/>
              </a:ext>
            </a:extLst>
          </p:cNvPr>
          <p:cNvSpPr txBox="1"/>
          <p:nvPr/>
        </p:nvSpPr>
        <p:spPr>
          <a:xfrm>
            <a:off x="6777079" y="1175838"/>
            <a:ext cx="9260956" cy="1323439"/>
          </a:xfrm>
          <a:prstGeom prst="rect">
            <a:avLst/>
          </a:prstGeom>
          <a:noFill/>
        </p:spPr>
        <p:txBody>
          <a:bodyPr wrap="square" lIns="91440" tIns="45720" rIns="91440" bIns="45720" rtlCol="0" anchor="t">
            <a:spAutoFit/>
          </a:bodyPr>
          <a:lstStyle/>
          <a:p>
            <a:pPr algn="ctr"/>
            <a:r>
              <a:rPr lang="pt-BR" sz="4000" dirty="0">
                <a:latin typeface="Arial"/>
                <a:cs typeface="Arial"/>
              </a:rPr>
              <a:t>STARTUP: PROJECT ONE</a:t>
            </a:r>
          </a:p>
          <a:p>
            <a:pPr algn="ctr"/>
            <a:r>
              <a:rPr lang="pt-BR" sz="4000" b="1" dirty="0">
                <a:latin typeface="Arial"/>
                <a:cs typeface="Arial"/>
              </a:rPr>
              <a:t>CONNECTEVENT</a:t>
            </a:r>
          </a:p>
        </p:txBody>
      </p:sp>
      <p:sp>
        <p:nvSpPr>
          <p:cNvPr id="5" name="CaixaDeTexto 4">
            <a:extLst>
              <a:ext uri="{FF2B5EF4-FFF2-40B4-BE49-F238E27FC236}">
                <a16:creationId xmlns:a16="http://schemas.microsoft.com/office/drawing/2014/main" id="{FB612A37-24E2-8055-F9B6-82D603888BB0}"/>
              </a:ext>
            </a:extLst>
          </p:cNvPr>
          <p:cNvSpPr txBox="1"/>
          <p:nvPr/>
        </p:nvSpPr>
        <p:spPr>
          <a:xfrm>
            <a:off x="456217" y="17160749"/>
            <a:ext cx="99043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Elaborada pelos autores.​</a:t>
            </a:r>
          </a:p>
        </p:txBody>
      </p:sp>
      <p:sp>
        <p:nvSpPr>
          <p:cNvPr id="6" name="CaixaDeTexto 5">
            <a:extLst>
              <a:ext uri="{FF2B5EF4-FFF2-40B4-BE49-F238E27FC236}">
                <a16:creationId xmlns:a16="http://schemas.microsoft.com/office/drawing/2014/main" id="{99174588-5703-F27A-977D-67B79978DD86}"/>
              </a:ext>
            </a:extLst>
          </p:cNvPr>
          <p:cNvSpPr txBox="1"/>
          <p:nvPr/>
        </p:nvSpPr>
        <p:spPr>
          <a:xfrm>
            <a:off x="11399724" y="16156128"/>
            <a:ext cx="39490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Elaborado pelos autores.​</a:t>
            </a:r>
          </a:p>
        </p:txBody>
      </p:sp>
      <p:sp>
        <p:nvSpPr>
          <p:cNvPr id="7" name="CaixaDeTexto 6">
            <a:extLst>
              <a:ext uri="{FF2B5EF4-FFF2-40B4-BE49-F238E27FC236}">
                <a16:creationId xmlns:a16="http://schemas.microsoft.com/office/drawing/2014/main" id="{0EE771D6-589E-F4A3-1D41-3E85615E2BB6}"/>
              </a:ext>
            </a:extLst>
          </p:cNvPr>
          <p:cNvSpPr txBox="1"/>
          <p:nvPr/>
        </p:nvSpPr>
        <p:spPr>
          <a:xfrm>
            <a:off x="16392598" y="16192646"/>
            <a:ext cx="43099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rial"/>
                <a:cs typeface="Arial"/>
              </a:rPr>
              <a:t>Fonte: Elaborado pelos autores.​</a:t>
            </a:r>
          </a:p>
        </p:txBody>
      </p:sp>
      <p:pic>
        <p:nvPicPr>
          <p:cNvPr id="9" name="Gráfico 8">
            <a:extLst>
              <a:ext uri="{FF2B5EF4-FFF2-40B4-BE49-F238E27FC236}">
                <a16:creationId xmlns:a16="http://schemas.microsoft.com/office/drawing/2014/main" id="{53478120-95DD-C1D7-0980-AF114ABBDC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99444" y="29263154"/>
            <a:ext cx="2810603" cy="733201"/>
          </a:xfrm>
          <a:prstGeom prst="rect">
            <a:avLst/>
          </a:prstGeom>
        </p:spPr>
      </p:pic>
      <p:pic>
        <p:nvPicPr>
          <p:cNvPr id="20" name="Imagem 19">
            <a:extLst>
              <a:ext uri="{FF2B5EF4-FFF2-40B4-BE49-F238E27FC236}">
                <a16:creationId xmlns:a16="http://schemas.microsoft.com/office/drawing/2014/main" id="{E35F3B64-023A-2CEE-7F1D-DB9069586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210" y="12919093"/>
            <a:ext cx="8016406" cy="3871440"/>
          </a:xfrm>
          <a:prstGeom prst="rect">
            <a:avLst/>
          </a:prstGeom>
        </p:spPr>
      </p:pic>
      <p:pic>
        <p:nvPicPr>
          <p:cNvPr id="15" name="Imagem 14">
            <a:extLst>
              <a:ext uri="{FF2B5EF4-FFF2-40B4-BE49-F238E27FC236}">
                <a16:creationId xmlns:a16="http://schemas.microsoft.com/office/drawing/2014/main" id="{8905CD64-1FE6-10A6-5115-254E8E025E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40017" y="26912951"/>
            <a:ext cx="1615050" cy="1615050"/>
          </a:xfrm>
          <a:prstGeom prst="rect">
            <a:avLst/>
          </a:prstGeom>
        </p:spPr>
      </p:pic>
      <p:pic>
        <p:nvPicPr>
          <p:cNvPr id="11" name="Imagem 10">
            <a:extLst>
              <a:ext uri="{FF2B5EF4-FFF2-40B4-BE49-F238E27FC236}">
                <a16:creationId xmlns:a16="http://schemas.microsoft.com/office/drawing/2014/main" id="{6916352C-8F9C-D5C7-BDA9-06EE54B0C771}"/>
              </a:ext>
            </a:extLst>
          </p:cNvPr>
          <p:cNvPicPr>
            <a:picLocks noChangeAspect="1"/>
          </p:cNvPicPr>
          <p:nvPr/>
        </p:nvPicPr>
        <p:blipFill>
          <a:blip r:embed="rId6"/>
          <a:stretch>
            <a:fillRect/>
          </a:stretch>
        </p:blipFill>
        <p:spPr>
          <a:xfrm>
            <a:off x="291125" y="24766356"/>
            <a:ext cx="10127199" cy="3098923"/>
          </a:xfrm>
          <a:prstGeom prst="rect">
            <a:avLst/>
          </a:prstGeom>
        </p:spPr>
      </p:pic>
    </p:spTree>
    <p:extLst>
      <p:ext uri="{BB962C8B-B14F-4D97-AF65-F5344CB8AC3E}">
        <p14:creationId xmlns:p14="http://schemas.microsoft.com/office/powerpoint/2010/main" val="399116952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f6ad67d-1b1d-4c73-9dd4-98a4fbcad5a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A894B47E77362449B3110FE52FC1761" ma:contentTypeVersion="16" ma:contentTypeDescription="Crie um novo documento." ma:contentTypeScope="" ma:versionID="a174adf514af0ec3b9bd0eb9e1c0e71e">
  <xsd:schema xmlns:xsd="http://www.w3.org/2001/XMLSchema" xmlns:xs="http://www.w3.org/2001/XMLSchema" xmlns:p="http://schemas.microsoft.com/office/2006/metadata/properties" xmlns:ns3="a3014d1d-f2cc-4095-a524-fddffbc006f1" xmlns:ns4="ff6ad67d-1b1d-4c73-9dd4-98a4fbcad5a6" targetNamespace="http://schemas.microsoft.com/office/2006/metadata/properties" ma:root="true" ma:fieldsID="6ce6fbd86bcd44befd99bda8c56c7cb1" ns3:_="" ns4:_="">
    <xsd:import namespace="a3014d1d-f2cc-4095-a524-fddffbc006f1"/>
    <xsd:import namespace="ff6ad67d-1b1d-4c73-9dd4-98a4fbcad5a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AutoTags" minOccurs="0"/>
                <xsd:element ref="ns4:MediaServiceOCR"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14d1d-f2cc-4095-a524-fddffbc006f1" elementFormDefault="qualified">
    <xsd:import namespace="http://schemas.microsoft.com/office/2006/documentManagement/types"/>
    <xsd:import namespace="http://schemas.microsoft.com/office/infopath/2007/PartnerControls"/>
    <xsd:element name="SharedWithUsers" ma:index="8"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description="" ma:internalName="SharedWithDetails" ma:readOnly="true">
      <xsd:simpleType>
        <xsd:restriction base="dms:Note">
          <xsd:maxLength value="255"/>
        </xsd:restriction>
      </xsd:simpleType>
    </xsd:element>
    <xsd:element name="SharingHintHash" ma:index="10" nillable="true" ma:displayName="Hash de Dica de Compartilhamento"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ad67d-1b1d-4c73-9dd4-98a4fbcad5a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738E70-B1B1-4A3C-BB3D-3799789DDC9A}">
  <ds:schemaRefs>
    <ds:schemaRef ds:uri="a3014d1d-f2cc-4095-a524-fddffbc006f1"/>
    <ds:schemaRef ds:uri="ff6ad67d-1b1d-4c73-9dd4-98a4fbcad5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DF6B089-4EFF-41B7-9EC4-20E73BF0D62B}">
  <ds:schemaRefs>
    <ds:schemaRef ds:uri="a3014d1d-f2cc-4095-a524-fddffbc006f1"/>
    <ds:schemaRef ds:uri="ff6ad67d-1b1d-4c73-9dd4-98a4fbcad5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BC455D9-37CD-46E7-8021-8644E5D67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TM04033921[[fn=Damasco]]</Template>
  <TotalTime>376</TotalTime>
  <Words>514</Words>
  <Application>Microsoft Office PowerPoint</Application>
  <PresentationFormat>Personalizar</PresentationFormat>
  <Paragraphs>32</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Letica Soares</dc:creator>
  <cp:lastModifiedBy>Victor Alexandre Müller</cp:lastModifiedBy>
  <cp:revision>19</cp:revision>
  <dcterms:created xsi:type="dcterms:W3CDTF">2017-09-04T15:10:04Z</dcterms:created>
  <dcterms:modified xsi:type="dcterms:W3CDTF">2024-10-21T23:48:12Z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0x0101009A894B47E77362449B3110FE52FC1761</vt:lpwstr>
  </property>
</Properties>
</file>