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0" r:id="rId17"/>
    <p:sldId id="271" r:id="rId18"/>
    <p:sldId id="272" r:id="rId19"/>
    <p:sldId id="273" r:id="rId20"/>
    <p:sldId id="274" r:id="rId21"/>
    <p:sldId id="275" r:id="rId22"/>
    <p:sldId id="277" r:id="rId23"/>
    <p:sldId id="278" r:id="rId24"/>
    <p:sldId id="279" r:id="rId25"/>
    <p:sldId id="280" r:id="rId26"/>
  </p:sldIdLst>
  <p:sldSz cx="9144000" cy="6858000" type="screen4x3"/>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22" autoAdjust="0"/>
  </p:normalViewPr>
  <p:slideViewPr>
    <p:cSldViewPr showGuides="1">
      <p:cViewPr varScale="1">
        <p:scale>
          <a:sx n="83" d="100"/>
          <a:sy n="83" d="100"/>
        </p:scale>
        <p:origin x="-1584" y="-84"/>
      </p:cViewPr>
      <p:guideLst>
        <p:guide orient="horz" pos="2160"/>
        <p:guide pos="2880"/>
      </p:guideLst>
    </p:cSldViewPr>
  </p:slideViewPr>
  <p:notesTextViewPr>
    <p:cViewPr>
      <p:scale>
        <a:sx n="100" d="100"/>
        <a:sy n="100" d="100"/>
      </p:scale>
      <p:origin x="0" y="0"/>
    </p:cViewPr>
  </p:notesTextViewPr>
  <p:notesViewPr>
    <p:cSldViewPr>
      <p:cViewPr varScale="1">
        <p:scale>
          <a:sx n="62" d="100"/>
          <a:sy n="62" d="100"/>
        </p:scale>
        <p:origin x="-3354" y="-8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ES"/>
          </a:p>
        </p:txBody>
      </p:sp>
      <p:sp>
        <p:nvSpPr>
          <p:cNvPr id="3" name="2 Marcador de fecha"/>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6EF6A79F-EF94-41BF-9266-31A56A3A9F85}" type="datetimeFigureOut">
              <a:rPr lang="es-ES" smtClean="0"/>
              <a:pPr/>
              <a:t>27/06/2014</a:t>
            </a:fld>
            <a:endParaRPr lang="es-ES"/>
          </a:p>
        </p:txBody>
      </p:sp>
      <p:sp>
        <p:nvSpPr>
          <p:cNvPr id="4" name="3 Marcador de pie de página"/>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s-ES"/>
          </a:p>
        </p:txBody>
      </p:sp>
      <p:sp>
        <p:nvSpPr>
          <p:cNvPr id="5" name="4 Marcador de número de diapositiva"/>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2CB92580-0C14-491E-9401-CFDFE578D956}" type="slidenum">
              <a:rPr lang="es-ES" smtClean="0"/>
              <a:pPr/>
              <a:t>‹Nº›</a:t>
            </a:fld>
            <a:endParaRPr lang="es-ES"/>
          </a:p>
        </p:txBody>
      </p:sp>
    </p:spTree>
    <p:extLst>
      <p:ext uri="{BB962C8B-B14F-4D97-AF65-F5344CB8AC3E}">
        <p14:creationId xmlns:p14="http://schemas.microsoft.com/office/powerpoint/2010/main" val="4046635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ES"/>
          </a:p>
        </p:txBody>
      </p:sp>
      <p:sp>
        <p:nvSpPr>
          <p:cNvPr id="3" name="2 Marcador de fecha"/>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8A76E462-CB31-4F3D-9304-0EAD8B35A01C}" type="datetimeFigureOut">
              <a:rPr lang="es-ES" smtClean="0"/>
              <a:pPr/>
              <a:t>27/06/2014</a:t>
            </a:fld>
            <a:endParaRPr lang="es-ES"/>
          </a:p>
        </p:txBody>
      </p:sp>
      <p:sp>
        <p:nvSpPr>
          <p:cNvPr id="4" name="3 Marcador de imagen de diapositiva"/>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s-ES"/>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DBB2ECF-4247-4E5D-8535-810EEA2D3936}" type="slidenum">
              <a:rPr lang="es-ES" smtClean="0"/>
              <a:pPr/>
              <a:t>‹Nº›</a:t>
            </a:fld>
            <a:endParaRPr lang="es-ES"/>
          </a:p>
        </p:txBody>
      </p:sp>
    </p:spTree>
    <p:extLst>
      <p:ext uri="{BB962C8B-B14F-4D97-AF65-F5344CB8AC3E}">
        <p14:creationId xmlns:p14="http://schemas.microsoft.com/office/powerpoint/2010/main" val="44901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3DBB2ECF-4247-4E5D-8535-810EEA2D3936}" type="slidenum">
              <a:rPr lang="es-ES" smtClean="0"/>
              <a:pPr/>
              <a:t>1</a:t>
            </a:fld>
            <a:endParaRPr lang="es-ES"/>
          </a:p>
        </p:txBody>
      </p:sp>
    </p:spTree>
    <p:extLst>
      <p:ext uri="{BB962C8B-B14F-4D97-AF65-F5344CB8AC3E}">
        <p14:creationId xmlns:p14="http://schemas.microsoft.com/office/powerpoint/2010/main" val="3949355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3DBB2ECF-4247-4E5D-8535-810EEA2D3936}" type="slidenum">
              <a:rPr lang="es-ES" smtClean="0"/>
              <a:pPr/>
              <a:t>10</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3DBB2ECF-4247-4E5D-8535-810EEA2D3936}" type="slidenum">
              <a:rPr lang="es-ES" smtClean="0"/>
              <a:pPr/>
              <a:t>11</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3DBB2ECF-4247-4E5D-8535-810EEA2D3936}" type="slidenum">
              <a:rPr lang="es-ES" smtClean="0"/>
              <a:pPr/>
              <a:t>12</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3DBB2ECF-4247-4E5D-8535-810EEA2D3936}" type="slidenum">
              <a:rPr lang="es-ES" smtClean="0"/>
              <a:pPr/>
              <a:t>13</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3DBB2ECF-4247-4E5D-8535-810EEA2D3936}" type="slidenum">
              <a:rPr lang="es-ES" smtClean="0"/>
              <a:pPr/>
              <a:t>14</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3DBB2ECF-4247-4E5D-8535-810EEA2D3936}" type="slidenum">
              <a:rPr lang="es-ES" smtClean="0"/>
              <a:pPr/>
              <a:t>15</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3DBB2ECF-4247-4E5D-8535-810EEA2D3936}" type="slidenum">
              <a:rPr lang="es-ES" smtClean="0"/>
              <a:pPr/>
              <a:t>16</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3DBB2ECF-4247-4E5D-8535-810EEA2D3936}" type="slidenum">
              <a:rPr lang="es-ES" smtClean="0"/>
              <a:pPr/>
              <a:t>17</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3DBB2ECF-4247-4E5D-8535-810EEA2D3936}" type="slidenum">
              <a:rPr lang="es-ES" smtClean="0"/>
              <a:pPr/>
              <a:t>18</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3DBB2ECF-4247-4E5D-8535-810EEA2D3936}" type="slidenum">
              <a:rPr lang="es-ES" smtClean="0"/>
              <a:pPr/>
              <a:t>19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3DBB2ECF-4247-4E5D-8535-810EEA2D3936}" type="slidenum">
              <a:rPr lang="es-ES" smtClean="0"/>
              <a:pPr/>
              <a:t>2</a:t>
            </a:fld>
            <a:endParaRPr lang="es-ES"/>
          </a:p>
        </p:txBody>
      </p:sp>
    </p:spTree>
    <p:extLst>
      <p:ext uri="{BB962C8B-B14F-4D97-AF65-F5344CB8AC3E}">
        <p14:creationId xmlns:p14="http://schemas.microsoft.com/office/powerpoint/2010/main" val="2250108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3DBB2ECF-4247-4E5D-8535-810EEA2D3936}" type="slidenum">
              <a:rPr lang="es-ES" smtClean="0"/>
              <a:pPr/>
              <a:t>20</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3DBB2ECF-4247-4E5D-8535-810EEA2D3936}" type="slidenum">
              <a:rPr lang="es-ES" smtClean="0"/>
              <a:pPr/>
              <a:t>21</a:t>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3DBB2ECF-4247-4E5D-8535-810EEA2D3936}" type="slidenum">
              <a:rPr lang="es-ES" smtClean="0"/>
              <a:pPr/>
              <a:t>22</a:t>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3DBB2ECF-4247-4E5D-8535-810EEA2D3936}" type="slidenum">
              <a:rPr lang="es-ES" smtClean="0"/>
              <a:pPr/>
              <a:t>23</a:t>
            </a:fld>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3DBB2ECF-4247-4E5D-8535-810EEA2D3936}" type="slidenum">
              <a:rPr lang="es-ES" smtClean="0"/>
              <a:pPr/>
              <a:t>24</a:t>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3DBB2ECF-4247-4E5D-8535-810EEA2D3936}" type="slidenum">
              <a:rPr lang="es-ES" smtClean="0"/>
              <a:pPr/>
              <a:t>25</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3DBB2ECF-4247-4E5D-8535-810EEA2D3936}" type="slidenum">
              <a:rPr lang="es-ES" smtClean="0"/>
              <a:pPr/>
              <a:t>3</a:t>
            </a:fld>
            <a:endParaRPr lang="es-ES"/>
          </a:p>
        </p:txBody>
      </p:sp>
    </p:spTree>
    <p:extLst>
      <p:ext uri="{BB962C8B-B14F-4D97-AF65-F5344CB8AC3E}">
        <p14:creationId xmlns:p14="http://schemas.microsoft.com/office/powerpoint/2010/main" val="362813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3DBB2ECF-4247-4E5D-8535-810EEA2D3936}" type="slidenum">
              <a:rPr lang="es-ES" smtClean="0"/>
              <a:pPr/>
              <a:t>4</a:t>
            </a:fld>
            <a:endParaRPr lang="es-ES"/>
          </a:p>
        </p:txBody>
      </p:sp>
    </p:spTree>
    <p:extLst>
      <p:ext uri="{BB962C8B-B14F-4D97-AF65-F5344CB8AC3E}">
        <p14:creationId xmlns:p14="http://schemas.microsoft.com/office/powerpoint/2010/main" val="1402610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3DBB2ECF-4247-4E5D-8535-810EEA2D3936}" type="slidenum">
              <a:rPr lang="es-ES" smtClean="0"/>
              <a:pPr/>
              <a:t>5</a:t>
            </a:fld>
            <a:endParaRPr lang="es-ES"/>
          </a:p>
        </p:txBody>
      </p:sp>
    </p:spTree>
    <p:extLst>
      <p:ext uri="{BB962C8B-B14F-4D97-AF65-F5344CB8AC3E}">
        <p14:creationId xmlns:p14="http://schemas.microsoft.com/office/powerpoint/2010/main" val="3332276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3DBB2ECF-4247-4E5D-8535-810EEA2D3936}"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3DBB2ECF-4247-4E5D-8535-810EEA2D3936}" type="slidenum">
              <a:rPr lang="es-ES" smtClean="0"/>
              <a:pPr/>
              <a:t>7</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3DBB2ECF-4247-4E5D-8535-810EEA2D3936}" type="slidenum">
              <a:rPr lang="es-ES" smtClean="0"/>
              <a:pPr/>
              <a:t>8</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4" name="3 Marcador de número de diapositiva"/>
          <p:cNvSpPr>
            <a:spLocks noGrp="1"/>
          </p:cNvSpPr>
          <p:nvPr>
            <p:ph type="sldNum" sz="quarter" idx="10"/>
          </p:nvPr>
        </p:nvSpPr>
        <p:spPr/>
        <p:txBody>
          <a:bodyPr/>
          <a:lstStyle/>
          <a:p>
            <a:fld id="{3DBB2ECF-4247-4E5D-8535-810EEA2D3936}" type="slidenum">
              <a:rPr lang="es-ES" smtClean="0"/>
              <a:pPr/>
              <a:t>9</a:t>
            </a:fld>
            <a:endParaRPr lang="es-ES"/>
          </a:p>
        </p:txBody>
      </p:sp>
      <p:sp>
        <p:nvSpPr>
          <p:cNvPr id="5" name="4 Marcador de notas"/>
          <p:cNvSpPr>
            <a:spLocks noGrp="1"/>
          </p:cNvSpPr>
          <p:nvPr>
            <p:ph type="body" sz="quarter" idx="11"/>
          </p:nvPr>
        </p:nvSpPr>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D5E8B40-9BD1-4D45-ADC2-800465B6BC85}" type="datetimeFigureOut">
              <a:rPr lang="es-ES" smtClean="0"/>
              <a:pPr/>
              <a:t>27/06/2014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AE76BC-B40B-4211-BAC2-8CA738913A68}"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D5E8B40-9BD1-4D45-ADC2-800465B6BC85}" type="datetimeFigureOut">
              <a:rPr lang="es-ES" smtClean="0"/>
              <a:pPr/>
              <a:t>27/06/2014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AE76BC-B40B-4211-BAC2-8CA738913A68}"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E8B40-9BD1-4D45-ADC2-800465B6BC85}" type="datetimeFigureOut">
              <a:rPr lang="es-ES" smtClean="0"/>
              <a:pPr/>
              <a:t>27/06/2014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AE76BC-B40B-4211-BAC2-8CA738913A68}" type="slidenum">
              <a:rPr lang="es-ES" smtClean="0"/>
              <a:pPr/>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D5E8B40-9BD1-4D45-ADC2-800465B6BC85}" type="datetimeFigureOut">
              <a:rPr lang="es-ES" smtClean="0"/>
              <a:pPr/>
              <a:t>27/06/2014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AE76BC-B40B-4211-BAC2-8CA738913A68}"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D5E8B40-9BD1-4D45-ADC2-800465B6BC85}" type="datetimeFigureOut">
              <a:rPr lang="es-ES" smtClean="0"/>
              <a:pPr/>
              <a:t>27/06/2014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90AE76BC-B40B-4211-BAC2-8CA738913A68}"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FD5E8B40-9BD1-4D45-ADC2-800465B6BC85}" type="datetimeFigureOut">
              <a:rPr lang="es-ES" smtClean="0"/>
              <a:pPr/>
              <a:t>27/06/2014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AE76BC-B40B-4211-BAC2-8CA738913A68}" type="slidenum">
              <a:rPr lang="es-ES" smtClean="0"/>
              <a:pPr/>
              <a:t>‹Nº›</a:t>
            </a:fld>
            <a:endParaRPr lang="es-E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D5E8B40-9BD1-4D45-ADC2-800465B6BC85}" type="datetimeFigureOut">
              <a:rPr lang="es-ES" smtClean="0"/>
              <a:pPr/>
              <a:t>27/06/2014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90AE76BC-B40B-4211-BAC2-8CA738913A68}"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FD5E8B40-9BD1-4D45-ADC2-800465B6BC85}" type="datetimeFigureOut">
              <a:rPr lang="es-ES" smtClean="0"/>
              <a:pPr/>
              <a:t>27/06/2014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90AE76BC-B40B-4211-BAC2-8CA738913A68}"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D5E8B40-9BD1-4D45-ADC2-800465B6BC85}" type="datetimeFigureOut">
              <a:rPr lang="es-ES" smtClean="0"/>
              <a:pPr/>
              <a:t>27/06/2014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90AE76BC-B40B-4211-BAC2-8CA738913A68}"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E8B40-9BD1-4D45-ADC2-800465B6BC85}" type="datetimeFigureOut">
              <a:rPr lang="es-ES" smtClean="0"/>
              <a:pPr/>
              <a:t>27/06/2014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AE76BC-B40B-4211-BAC2-8CA738913A68}"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D5E8B40-9BD1-4D45-ADC2-800465B6BC85}" type="datetimeFigureOut">
              <a:rPr lang="es-ES" smtClean="0"/>
              <a:pPr/>
              <a:t>27/06/2014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90AE76BC-B40B-4211-BAC2-8CA738913A68}"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E8B40-9BD1-4D45-ADC2-800465B6BC85}" type="datetimeFigureOut">
              <a:rPr lang="es-ES" smtClean="0"/>
              <a:pPr/>
              <a:t>27/06/2014</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E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0AE76BC-B40B-4211-BAC2-8CA738913A68}" type="slidenum">
              <a:rPr lang="es-ES" smtClean="0"/>
              <a:pPr/>
              <a:t>‹Nº›</a:t>
            </a:fld>
            <a:endParaRPr lang="es-E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www.altova.com/altovaxml.html"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package" Target="../embeddings/Microsoft_Excel_Worksheet2.xlsx"/><Relationship Id="rId3" Type="http://schemas.openxmlformats.org/officeDocument/2006/relationships/notesSlide" Target="../notesSlides/notesSlide8.xml"/><Relationship Id="rId7" Type="http://schemas.openxmlformats.org/officeDocument/2006/relationships/oleObject" Target="../embeddings/oleObject2.bin"/><Relationship Id="rId12" Type="http://schemas.openxmlformats.org/officeDocument/2006/relationships/image" Target="../media/image4.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package" Target="../embeddings/Microsoft_Excel_Worksheet3.xlsx"/><Relationship Id="rId5" Type="http://schemas.openxmlformats.org/officeDocument/2006/relationships/package" Target="../embeddings/Microsoft_Excel_Worksheet1.xlsx"/><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7504" y="188641"/>
            <a:ext cx="8928992" cy="720080"/>
          </a:xfrm>
        </p:spPr>
        <p:txBody>
          <a:bodyPr>
            <a:normAutofit/>
          </a:bodyPr>
          <a:lstStyle/>
          <a:p>
            <a:r>
              <a:rPr lang="es-ES" sz="2800" dirty="0" smtClean="0">
                <a:latin typeface="TradeGothic" pitchFamily="34" charset="0"/>
              </a:rPr>
              <a:t>Tema 6. Almacenamiento de información</a:t>
            </a:r>
            <a:endParaRPr lang="es-ES" sz="2800" dirty="0">
              <a:latin typeface="TradeGothic" pitchFamily="34" charset="0"/>
            </a:endParaRPr>
          </a:p>
        </p:txBody>
      </p:sp>
      <p:sp>
        <p:nvSpPr>
          <p:cNvPr id="3" name="2 Subtítulo"/>
          <p:cNvSpPr>
            <a:spLocks noGrp="1"/>
          </p:cNvSpPr>
          <p:nvPr>
            <p:ph type="subTitle" idx="1"/>
          </p:nvPr>
        </p:nvSpPr>
        <p:spPr>
          <a:xfrm>
            <a:off x="539552" y="1052736"/>
            <a:ext cx="8064896" cy="5184576"/>
          </a:xfrm>
        </p:spPr>
        <p:txBody>
          <a:bodyPr>
            <a:noAutofit/>
          </a:bodyPr>
          <a:lstStyle/>
          <a:p>
            <a:pPr algn="l">
              <a:spcBef>
                <a:spcPts val="600"/>
              </a:spcBef>
              <a:spcAft>
                <a:spcPts val="600"/>
              </a:spcAft>
            </a:pPr>
            <a:r>
              <a:rPr lang="es-ES" sz="2000" dirty="0" smtClean="0">
                <a:solidFill>
                  <a:schemeClr val="tx1"/>
                </a:solidFill>
                <a:latin typeface="TradeGothic" pitchFamily="34" charset="0"/>
              </a:rPr>
              <a:t>Cada 2 días creamos tanta información como la que se generó desde los albores de la humanidad hasta 2003.</a:t>
            </a:r>
          </a:p>
          <a:p>
            <a:pPr lvl="1" algn="l">
              <a:spcBef>
                <a:spcPts val="600"/>
              </a:spcBef>
              <a:spcAft>
                <a:spcPts val="600"/>
              </a:spcAft>
              <a:buClr>
                <a:srgbClr val="FF0000"/>
              </a:buClr>
              <a:buFont typeface="Wingdings" pitchFamily="2" charset="2"/>
              <a:buChar char="ü"/>
            </a:pPr>
            <a:r>
              <a:rPr lang="es-ES" sz="1600" dirty="0" smtClean="0">
                <a:solidFill>
                  <a:schemeClr val="tx1"/>
                </a:solidFill>
                <a:latin typeface="TradeGothic" pitchFamily="34" charset="0"/>
              </a:rPr>
              <a:t>¿Cómo es posible que podamos generar toda esa información en tan poco tiempo?</a:t>
            </a:r>
          </a:p>
          <a:p>
            <a:pPr lvl="1" algn="l">
              <a:spcBef>
                <a:spcPts val="600"/>
              </a:spcBef>
              <a:spcAft>
                <a:spcPts val="600"/>
              </a:spcAft>
              <a:buClr>
                <a:srgbClr val="FF0000"/>
              </a:buClr>
              <a:buFont typeface="Wingdings" pitchFamily="2" charset="2"/>
              <a:buChar char="ü"/>
            </a:pPr>
            <a:r>
              <a:rPr lang="es-ES" sz="1600" dirty="0" smtClean="0">
                <a:solidFill>
                  <a:schemeClr val="tx1"/>
                </a:solidFill>
                <a:latin typeface="TradeGothic" pitchFamily="34" charset="0"/>
              </a:rPr>
              <a:t>¿Cómo es posible que, además, podamos almacenarla?</a:t>
            </a:r>
          </a:p>
          <a:p>
            <a:pPr algn="l">
              <a:spcBef>
                <a:spcPts val="600"/>
              </a:spcBef>
              <a:spcAft>
                <a:spcPts val="600"/>
              </a:spcAft>
            </a:pPr>
            <a:endParaRPr lang="es-ES" sz="2000" dirty="0">
              <a:solidFill>
                <a:schemeClr val="tx1"/>
              </a:solidFill>
              <a:latin typeface="TradeGothic" pitchFamily="34" charset="0"/>
            </a:endParaRPr>
          </a:p>
          <a:p>
            <a:pPr algn="l">
              <a:spcBef>
                <a:spcPts val="600"/>
              </a:spcBef>
              <a:spcAft>
                <a:spcPts val="600"/>
              </a:spcAft>
            </a:pPr>
            <a:r>
              <a:rPr lang="es-ES" sz="2000" dirty="0" smtClean="0">
                <a:solidFill>
                  <a:schemeClr val="tx1"/>
                </a:solidFill>
                <a:latin typeface="TradeGothic" pitchFamily="34" charset="0"/>
              </a:rPr>
              <a:t>6.1. Sistemas de almacenamiento de la información</a:t>
            </a:r>
          </a:p>
          <a:p>
            <a:pPr marL="457200" indent="-457200" algn="l">
              <a:spcBef>
                <a:spcPts val="600"/>
              </a:spcBef>
              <a:spcAft>
                <a:spcPts val="600"/>
              </a:spcAft>
              <a:buClr>
                <a:srgbClr val="FF0000"/>
              </a:buClr>
              <a:buFont typeface="Wingdings" pitchFamily="2" charset="2"/>
              <a:buChar char="q"/>
            </a:pPr>
            <a:r>
              <a:rPr lang="es-ES" sz="2000" dirty="0" smtClean="0">
                <a:solidFill>
                  <a:schemeClr val="tx1"/>
                </a:solidFill>
                <a:latin typeface="TradeGothic" pitchFamily="34" charset="0"/>
              </a:rPr>
              <a:t>Una BD es una herramienta que permite organizar los datos que tienen algún tipo de relación entre sí.</a:t>
            </a:r>
          </a:p>
          <a:p>
            <a:pPr marL="914400" lvl="1" indent="-457200" algn="l">
              <a:spcBef>
                <a:spcPts val="600"/>
              </a:spcBef>
              <a:spcAft>
                <a:spcPts val="600"/>
              </a:spcAft>
              <a:buClr>
                <a:srgbClr val="FF0000"/>
              </a:buClr>
              <a:buFont typeface="Wingdings" panose="05000000000000000000" pitchFamily="2" charset="2"/>
              <a:buChar char="ü"/>
            </a:pPr>
            <a:r>
              <a:rPr lang="es-ES" sz="1600" dirty="0" smtClean="0">
                <a:solidFill>
                  <a:schemeClr val="tx1"/>
                </a:solidFill>
                <a:latin typeface="TradeGothic" pitchFamily="34" charset="0"/>
              </a:rPr>
              <a:t>Datos estáticos. Datos que no cambian con el tiempo.</a:t>
            </a:r>
          </a:p>
          <a:p>
            <a:pPr marL="914400" lvl="1" indent="-457200" algn="l">
              <a:spcBef>
                <a:spcPts val="600"/>
              </a:spcBef>
              <a:spcAft>
                <a:spcPts val="600"/>
              </a:spcAft>
              <a:buClr>
                <a:srgbClr val="FF0000"/>
              </a:buClr>
              <a:buFont typeface="Wingdings" panose="05000000000000000000" pitchFamily="2" charset="2"/>
              <a:buChar char="ü"/>
            </a:pPr>
            <a:r>
              <a:rPr lang="es-ES" sz="1600" dirty="0" smtClean="0">
                <a:solidFill>
                  <a:schemeClr val="tx1"/>
                </a:solidFill>
                <a:latin typeface="TradeGothic" pitchFamily="34" charset="0"/>
              </a:rPr>
              <a:t>Datos dinámicos: Pueden modificarse en cualquier momento.</a:t>
            </a:r>
          </a:p>
          <a:p>
            <a:pPr marL="457200" indent="-457200" algn="l">
              <a:spcBef>
                <a:spcPts val="600"/>
              </a:spcBef>
              <a:spcAft>
                <a:spcPts val="600"/>
              </a:spcAft>
              <a:buClr>
                <a:srgbClr val="FF0000"/>
              </a:buClr>
              <a:buFont typeface="Wingdings" panose="05000000000000000000" pitchFamily="2" charset="2"/>
              <a:buChar char="q"/>
            </a:pPr>
            <a:r>
              <a:rPr lang="es-ES" sz="2000" dirty="0" smtClean="0">
                <a:solidFill>
                  <a:schemeClr val="tx1"/>
                </a:solidFill>
                <a:latin typeface="TradeGothic" pitchFamily="34" charset="0"/>
              </a:rPr>
              <a:t>Los datos que se almacenan en una BD deben seguir un modelo lógico en cuanto a  su almacenamiento para resultar eficientes</a:t>
            </a:r>
            <a:endParaRPr lang="es-ES" sz="2000" dirty="0">
              <a:solidFill>
                <a:schemeClr val="tx1"/>
              </a:solidFill>
              <a:latin typeface="TradeGothic"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260648"/>
            <a:ext cx="9144000" cy="432048"/>
          </a:xfrm>
        </p:spPr>
        <p:txBody>
          <a:bodyPr>
            <a:noAutofit/>
          </a:bodyPr>
          <a:lstStyle/>
          <a:p>
            <a:pPr>
              <a:spcBef>
                <a:spcPts val="600"/>
              </a:spcBef>
              <a:spcAft>
                <a:spcPts val="600"/>
              </a:spcAft>
            </a:pPr>
            <a:r>
              <a:rPr lang="es-ES" sz="2000" dirty="0" smtClean="0">
                <a:solidFill>
                  <a:schemeClr val="bg1"/>
                </a:solidFill>
                <a:latin typeface="TradeGothic" pitchFamily="34" charset="0"/>
              </a:rPr>
              <a:t>6.2. Utilización de XML para el almacenamiento de la información</a:t>
            </a:r>
          </a:p>
        </p:txBody>
      </p:sp>
      <p:sp>
        <p:nvSpPr>
          <p:cNvPr id="3" name="2 Subtítulo"/>
          <p:cNvSpPr>
            <a:spLocks noGrp="1"/>
          </p:cNvSpPr>
          <p:nvPr>
            <p:ph type="subTitle" idx="1"/>
          </p:nvPr>
        </p:nvSpPr>
        <p:spPr>
          <a:xfrm>
            <a:off x="467544" y="692696"/>
            <a:ext cx="8280920" cy="5976664"/>
          </a:xfrm>
        </p:spPr>
        <p:txBody>
          <a:bodyPr>
            <a:noAutofit/>
          </a:bodyPr>
          <a:lstStyle/>
          <a:p>
            <a:pPr marL="457200" indent="-457200" algn="l">
              <a:spcBef>
                <a:spcPts val="600"/>
              </a:spcBef>
              <a:spcAft>
                <a:spcPts val="600"/>
              </a:spcAft>
            </a:pPr>
            <a:r>
              <a:rPr lang="es-ES" sz="2000" b="1" dirty="0" smtClean="0">
                <a:solidFill>
                  <a:schemeClr val="tx1"/>
                </a:solidFill>
                <a:latin typeface="TradeGothic" pitchFamily="34" charset="0"/>
              </a:rPr>
              <a:t>5. Si dos tablas están relacionadas entre si por medio de una relación, crearíamos un nuevo elemento como en  paso 2. La DTD sería:</a:t>
            </a:r>
          </a:p>
          <a:p>
            <a:pPr marL="457200" indent="-457200" algn="l">
              <a:spcBef>
                <a:spcPts val="600"/>
              </a:spcBef>
            </a:pPr>
            <a:r>
              <a:rPr lang="es-ES" sz="1600" dirty="0" smtClean="0">
                <a:solidFill>
                  <a:schemeClr val="tx1"/>
                </a:solidFill>
                <a:latin typeface="TradeGothic" pitchFamily="34" charset="0"/>
              </a:rPr>
              <a:t>&lt;!DOCTYPE Libros[</a:t>
            </a:r>
          </a:p>
          <a:p>
            <a:pPr marL="914400" lvl="1" indent="-457200" algn="l">
              <a:spcBef>
                <a:spcPts val="600"/>
              </a:spcBef>
            </a:pPr>
            <a:r>
              <a:rPr lang="es-ES" sz="1600" dirty="0" smtClean="0">
                <a:solidFill>
                  <a:schemeClr val="tx1"/>
                </a:solidFill>
                <a:latin typeface="TradeGothic" pitchFamily="34" charset="0"/>
              </a:rPr>
              <a:t>&lt;!ELEMENT Libros(libro*)&gt;</a:t>
            </a:r>
          </a:p>
          <a:p>
            <a:pPr marL="914400" lvl="1" indent="-457200" algn="l">
              <a:spcBef>
                <a:spcPts val="600"/>
              </a:spcBef>
            </a:pPr>
            <a:r>
              <a:rPr lang="es-ES" sz="1600" dirty="0" smtClean="0">
                <a:solidFill>
                  <a:schemeClr val="tx1"/>
                </a:solidFill>
                <a:latin typeface="TradeGothic" pitchFamily="34" charset="0"/>
              </a:rPr>
              <a:t>&lt;!ELEMENT libro(</a:t>
            </a:r>
            <a:r>
              <a:rPr lang="es-ES" sz="1600" dirty="0" err="1" smtClean="0">
                <a:solidFill>
                  <a:schemeClr val="tx1"/>
                </a:solidFill>
                <a:latin typeface="TradeGothic" pitchFamily="34" charset="0"/>
              </a:rPr>
              <a:t>CodLibro</a:t>
            </a:r>
            <a:r>
              <a:rPr lang="es-ES" sz="1600" dirty="0" smtClean="0">
                <a:solidFill>
                  <a:schemeClr val="tx1"/>
                </a:solidFill>
                <a:latin typeface="TradeGothic" pitchFamily="34" charset="0"/>
              </a:rPr>
              <a:t>, Titulo, Edición, ISBN, </a:t>
            </a:r>
            <a:r>
              <a:rPr lang="es-ES" sz="1600" dirty="0" err="1" smtClean="0">
                <a:solidFill>
                  <a:schemeClr val="tx1"/>
                </a:solidFill>
                <a:latin typeface="TradeGothic" pitchFamily="34" charset="0"/>
              </a:rPr>
              <a:t>NumPags</a:t>
            </a:r>
            <a:r>
              <a:rPr lang="es-ES" sz="1600" dirty="0" smtClean="0">
                <a:solidFill>
                  <a:schemeClr val="tx1"/>
                </a:solidFill>
                <a:latin typeface="TradeGothic" pitchFamily="34" charset="0"/>
              </a:rPr>
              <a:t>, Autores)&gt;</a:t>
            </a:r>
          </a:p>
          <a:p>
            <a:pPr marL="914400" lvl="1" indent="-457200" algn="l">
              <a:spcBef>
                <a:spcPts val="600"/>
              </a:spcBef>
            </a:pPr>
            <a:r>
              <a:rPr lang="es-ES" sz="1600" dirty="0" smtClean="0">
                <a:solidFill>
                  <a:schemeClr val="tx1"/>
                </a:solidFill>
                <a:latin typeface="TradeGothic" pitchFamily="34" charset="0"/>
              </a:rPr>
              <a:t>&lt;!ELEMENT </a:t>
            </a:r>
            <a:r>
              <a:rPr lang="es-ES" sz="1600" dirty="0" err="1" smtClean="0">
                <a:solidFill>
                  <a:schemeClr val="tx1"/>
                </a:solidFill>
                <a:latin typeface="TradeGothic" pitchFamily="34" charset="0"/>
              </a:rPr>
              <a:t>CodLibro</a:t>
            </a:r>
            <a:r>
              <a:rPr lang="es-ES" sz="1600" dirty="0" smtClean="0">
                <a:solidFill>
                  <a:schemeClr val="tx1"/>
                </a:solidFill>
                <a:latin typeface="TradeGothic" pitchFamily="34" charset="0"/>
              </a:rPr>
              <a:t>(#PCDATA)&gt;</a:t>
            </a:r>
          </a:p>
          <a:p>
            <a:pPr marL="914400" lvl="1" indent="-457200" algn="l">
              <a:spcBef>
                <a:spcPts val="600"/>
              </a:spcBef>
            </a:pPr>
            <a:r>
              <a:rPr lang="es-ES" sz="1600" dirty="0" smtClean="0">
                <a:solidFill>
                  <a:schemeClr val="tx1"/>
                </a:solidFill>
                <a:latin typeface="TradeGothic" pitchFamily="34" charset="0"/>
              </a:rPr>
              <a:t>&lt;!ELEMENT Titulo(#PCDATA)&gt;</a:t>
            </a:r>
          </a:p>
          <a:p>
            <a:pPr marL="914400" lvl="1" indent="-457200" algn="l">
              <a:spcBef>
                <a:spcPts val="600"/>
              </a:spcBef>
            </a:pPr>
            <a:r>
              <a:rPr lang="es-ES" sz="1600" dirty="0" smtClean="0">
                <a:solidFill>
                  <a:schemeClr val="tx1"/>
                </a:solidFill>
                <a:latin typeface="TradeGothic" pitchFamily="34" charset="0"/>
              </a:rPr>
              <a:t>&lt;!ELEMENT </a:t>
            </a:r>
            <a:r>
              <a:rPr lang="es-ES" sz="1600" dirty="0" err="1" smtClean="0">
                <a:solidFill>
                  <a:schemeClr val="tx1"/>
                </a:solidFill>
                <a:latin typeface="TradeGothic" pitchFamily="34" charset="0"/>
              </a:rPr>
              <a:t>Edicion</a:t>
            </a:r>
            <a:r>
              <a:rPr lang="es-ES" sz="1600" dirty="0" smtClean="0">
                <a:solidFill>
                  <a:schemeClr val="tx1"/>
                </a:solidFill>
                <a:latin typeface="TradeGothic" pitchFamily="34" charset="0"/>
              </a:rPr>
              <a:t>(#PCDATA)&gt;</a:t>
            </a:r>
          </a:p>
          <a:p>
            <a:pPr marL="914400" lvl="1" indent="-457200" algn="l">
              <a:spcBef>
                <a:spcPts val="600"/>
              </a:spcBef>
            </a:pPr>
            <a:r>
              <a:rPr lang="es-ES" sz="1600" dirty="0" smtClean="0">
                <a:solidFill>
                  <a:schemeClr val="tx1"/>
                </a:solidFill>
                <a:latin typeface="TradeGothic" pitchFamily="34" charset="0"/>
              </a:rPr>
              <a:t>&lt;!ELEMENT ISBN(#PCDATA)&gt;</a:t>
            </a:r>
          </a:p>
          <a:p>
            <a:pPr marL="914400" lvl="1" indent="-457200" algn="l">
              <a:spcBef>
                <a:spcPts val="600"/>
              </a:spcBef>
            </a:pPr>
            <a:r>
              <a:rPr lang="es-ES" sz="1600" dirty="0" smtClean="0">
                <a:solidFill>
                  <a:schemeClr val="tx1"/>
                </a:solidFill>
                <a:latin typeface="TradeGothic" pitchFamily="34" charset="0"/>
              </a:rPr>
              <a:t>&lt;!ELEMENT </a:t>
            </a:r>
            <a:r>
              <a:rPr lang="es-ES" sz="1600" dirty="0" err="1" smtClean="0">
                <a:solidFill>
                  <a:schemeClr val="tx1"/>
                </a:solidFill>
                <a:latin typeface="TradeGothic" pitchFamily="34" charset="0"/>
              </a:rPr>
              <a:t>NumPags</a:t>
            </a:r>
            <a:r>
              <a:rPr lang="es-ES" sz="1600" dirty="0" smtClean="0">
                <a:solidFill>
                  <a:schemeClr val="tx1"/>
                </a:solidFill>
                <a:latin typeface="TradeGothic" pitchFamily="34" charset="0"/>
              </a:rPr>
              <a:t>(#PCDATA)&gt;</a:t>
            </a:r>
          </a:p>
          <a:p>
            <a:pPr marL="914400" lvl="1" indent="-457200" algn="l">
              <a:spcBef>
                <a:spcPts val="600"/>
              </a:spcBef>
            </a:pPr>
            <a:endParaRPr lang="es-ES" sz="1600" dirty="0" smtClean="0">
              <a:solidFill>
                <a:schemeClr val="tx1"/>
              </a:solidFill>
              <a:latin typeface="TradeGothic" pitchFamily="34" charset="0"/>
            </a:endParaRPr>
          </a:p>
          <a:p>
            <a:pPr marL="914400" lvl="1" indent="-457200" algn="l">
              <a:spcBef>
                <a:spcPts val="600"/>
              </a:spcBef>
            </a:pPr>
            <a:r>
              <a:rPr lang="es-ES" sz="1600" dirty="0" smtClean="0">
                <a:solidFill>
                  <a:schemeClr val="tx1"/>
                </a:solidFill>
                <a:latin typeface="TradeGothic" pitchFamily="34" charset="0"/>
              </a:rPr>
              <a:t>&lt;!ELEMENT Autores(autor)+&gt;</a:t>
            </a:r>
          </a:p>
          <a:p>
            <a:pPr marL="914400" lvl="1" indent="-457200" algn="l">
              <a:spcBef>
                <a:spcPts val="600"/>
              </a:spcBef>
            </a:pPr>
            <a:r>
              <a:rPr lang="es-ES" sz="1600" dirty="0" smtClean="0">
                <a:solidFill>
                  <a:schemeClr val="tx1"/>
                </a:solidFill>
                <a:latin typeface="TradeGothic" pitchFamily="34" charset="0"/>
              </a:rPr>
              <a:t>&lt;!ELEMENT autor(</a:t>
            </a:r>
            <a:r>
              <a:rPr lang="es-ES" sz="1600" dirty="0" err="1" smtClean="0">
                <a:solidFill>
                  <a:schemeClr val="tx1"/>
                </a:solidFill>
                <a:latin typeface="TradeGothic" pitchFamily="34" charset="0"/>
              </a:rPr>
              <a:t>CodAutor</a:t>
            </a:r>
            <a:r>
              <a:rPr lang="es-ES" sz="1600" dirty="0" smtClean="0">
                <a:solidFill>
                  <a:schemeClr val="tx1"/>
                </a:solidFill>
                <a:latin typeface="TradeGothic" pitchFamily="34" charset="0"/>
              </a:rPr>
              <a:t>, </a:t>
            </a:r>
            <a:r>
              <a:rPr lang="es-ES" sz="1600" dirty="0" err="1" smtClean="0">
                <a:solidFill>
                  <a:schemeClr val="tx1"/>
                </a:solidFill>
                <a:latin typeface="TradeGothic" pitchFamily="34" charset="0"/>
              </a:rPr>
              <a:t>NomAutor</a:t>
            </a:r>
            <a:r>
              <a:rPr lang="es-ES" sz="1600" dirty="0" smtClean="0">
                <a:solidFill>
                  <a:schemeClr val="tx1"/>
                </a:solidFill>
                <a:latin typeface="TradeGothic" pitchFamily="34" charset="0"/>
              </a:rPr>
              <a:t>, Nacimiento, </a:t>
            </a:r>
            <a:r>
              <a:rPr lang="es-ES" sz="1600" dirty="0" err="1" smtClean="0">
                <a:solidFill>
                  <a:schemeClr val="tx1"/>
                </a:solidFill>
                <a:latin typeface="TradeGothic" pitchFamily="34" charset="0"/>
              </a:rPr>
              <a:t>Pais</a:t>
            </a:r>
            <a:r>
              <a:rPr lang="es-ES" sz="1600" dirty="0" smtClean="0">
                <a:solidFill>
                  <a:schemeClr val="tx1"/>
                </a:solidFill>
                <a:latin typeface="TradeGothic" pitchFamily="34" charset="0"/>
              </a:rPr>
              <a:t>)&gt;</a:t>
            </a:r>
          </a:p>
          <a:p>
            <a:pPr marL="914400" lvl="1" indent="-457200" algn="l">
              <a:spcBef>
                <a:spcPts val="600"/>
              </a:spcBef>
            </a:pPr>
            <a:r>
              <a:rPr lang="es-ES" sz="1600" dirty="0" smtClean="0">
                <a:solidFill>
                  <a:schemeClr val="tx1"/>
                </a:solidFill>
                <a:latin typeface="TradeGothic" pitchFamily="34" charset="0"/>
              </a:rPr>
              <a:t>&lt;!ELEMENT </a:t>
            </a:r>
            <a:r>
              <a:rPr lang="es-ES" sz="1600" dirty="0" err="1" smtClean="0">
                <a:solidFill>
                  <a:schemeClr val="tx1"/>
                </a:solidFill>
                <a:latin typeface="TradeGothic" pitchFamily="34" charset="0"/>
              </a:rPr>
              <a:t>CodAutor</a:t>
            </a:r>
            <a:r>
              <a:rPr lang="es-ES" sz="1600" dirty="0" smtClean="0">
                <a:solidFill>
                  <a:schemeClr val="tx1"/>
                </a:solidFill>
                <a:latin typeface="TradeGothic" pitchFamily="34" charset="0"/>
              </a:rPr>
              <a:t>(#PCDATA)&gt;</a:t>
            </a:r>
          </a:p>
          <a:p>
            <a:pPr marL="914400" lvl="1" indent="-457200" algn="l">
              <a:spcBef>
                <a:spcPts val="600"/>
              </a:spcBef>
            </a:pPr>
            <a:r>
              <a:rPr lang="es-ES" sz="1600" dirty="0" smtClean="0">
                <a:solidFill>
                  <a:schemeClr val="tx1"/>
                </a:solidFill>
                <a:latin typeface="TradeGothic" pitchFamily="34" charset="0"/>
              </a:rPr>
              <a:t>&lt;!ELEMENT </a:t>
            </a:r>
            <a:r>
              <a:rPr lang="es-ES" sz="1600" dirty="0" err="1" smtClean="0">
                <a:solidFill>
                  <a:schemeClr val="tx1"/>
                </a:solidFill>
                <a:latin typeface="TradeGothic" pitchFamily="34" charset="0"/>
              </a:rPr>
              <a:t>NomAutor</a:t>
            </a:r>
            <a:r>
              <a:rPr lang="es-ES" sz="1600" dirty="0" smtClean="0">
                <a:solidFill>
                  <a:schemeClr val="tx1"/>
                </a:solidFill>
                <a:latin typeface="TradeGothic" pitchFamily="34" charset="0"/>
              </a:rPr>
              <a:t>(#PCDATA)&gt;</a:t>
            </a:r>
          </a:p>
          <a:p>
            <a:pPr marL="914400" lvl="1" indent="-457200" algn="l">
              <a:spcBef>
                <a:spcPts val="600"/>
              </a:spcBef>
            </a:pPr>
            <a:r>
              <a:rPr lang="es-ES" sz="1600" dirty="0" smtClean="0">
                <a:solidFill>
                  <a:schemeClr val="tx1"/>
                </a:solidFill>
                <a:latin typeface="TradeGothic" pitchFamily="34" charset="0"/>
              </a:rPr>
              <a:t>&lt;!ELEMENT Nacimiento(#PCDATA)&gt;</a:t>
            </a:r>
          </a:p>
          <a:p>
            <a:pPr marL="914400" lvl="1" indent="-457200" algn="l">
              <a:spcBef>
                <a:spcPts val="600"/>
              </a:spcBef>
            </a:pPr>
            <a:r>
              <a:rPr lang="es-ES" sz="1600" dirty="0" smtClean="0">
                <a:solidFill>
                  <a:schemeClr val="tx1"/>
                </a:solidFill>
                <a:latin typeface="TradeGothic" pitchFamily="34" charset="0"/>
              </a:rPr>
              <a:t>&lt;!ELEMENT </a:t>
            </a:r>
            <a:r>
              <a:rPr lang="es-ES" sz="1600" dirty="0" err="1" smtClean="0">
                <a:solidFill>
                  <a:schemeClr val="tx1"/>
                </a:solidFill>
                <a:latin typeface="TradeGothic" pitchFamily="34" charset="0"/>
              </a:rPr>
              <a:t>Pais</a:t>
            </a:r>
            <a:r>
              <a:rPr lang="es-ES" sz="1600" dirty="0" smtClean="0">
                <a:solidFill>
                  <a:schemeClr val="tx1"/>
                </a:solidFill>
                <a:latin typeface="TradeGothic" pitchFamily="34" charset="0"/>
              </a:rPr>
              <a:t>(#PCDATA)&gt;</a:t>
            </a:r>
          </a:p>
          <a:p>
            <a:pPr marL="457200" indent="-457200" algn="l">
              <a:spcBef>
                <a:spcPts val="600"/>
              </a:spcBef>
            </a:pPr>
            <a:r>
              <a:rPr lang="es-ES" sz="1600" dirty="0" smtClean="0">
                <a:solidFill>
                  <a:schemeClr val="tx1"/>
                </a:solidFill>
                <a:latin typeface="TradeGothic" pitchFamily="34" charset="0"/>
              </a:rPr>
              <a:t>]&gt;</a:t>
            </a:r>
          </a:p>
          <a:p>
            <a:pPr marL="914400" lvl="1" indent="-457200" algn="l">
              <a:spcBef>
                <a:spcPts val="600"/>
              </a:spcBef>
              <a:spcAft>
                <a:spcPts val="600"/>
              </a:spcAft>
            </a:pPr>
            <a:endParaRPr lang="es-ES" sz="1600" dirty="0">
              <a:solidFill>
                <a:schemeClr val="tx1"/>
              </a:solidFill>
              <a:latin typeface="TradeGothic"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9512" y="188640"/>
            <a:ext cx="8568952" cy="432048"/>
          </a:xfrm>
        </p:spPr>
        <p:txBody>
          <a:bodyPr>
            <a:noAutofit/>
          </a:bodyPr>
          <a:lstStyle/>
          <a:p>
            <a:pPr>
              <a:spcBef>
                <a:spcPts val="600"/>
              </a:spcBef>
              <a:spcAft>
                <a:spcPts val="600"/>
              </a:spcAft>
            </a:pPr>
            <a:r>
              <a:rPr lang="es-ES" sz="2400" dirty="0" smtClean="0">
                <a:solidFill>
                  <a:schemeClr val="bg1"/>
                </a:solidFill>
                <a:latin typeface="TradeGothic" pitchFamily="34" charset="0"/>
              </a:rPr>
              <a:t>6.3. Lenguajes de consulta y manipulación</a:t>
            </a:r>
          </a:p>
        </p:txBody>
      </p:sp>
      <p:sp>
        <p:nvSpPr>
          <p:cNvPr id="3" name="2 Subtítulo"/>
          <p:cNvSpPr>
            <a:spLocks noGrp="1"/>
          </p:cNvSpPr>
          <p:nvPr>
            <p:ph type="subTitle" idx="1"/>
          </p:nvPr>
        </p:nvSpPr>
        <p:spPr>
          <a:xfrm>
            <a:off x="251520" y="764704"/>
            <a:ext cx="8640960" cy="5328592"/>
          </a:xfrm>
        </p:spPr>
        <p:txBody>
          <a:bodyPr>
            <a:noAutofit/>
          </a:bodyPr>
          <a:lstStyle/>
          <a:p>
            <a:pPr marL="457200" indent="-457200" algn="l">
              <a:spcBef>
                <a:spcPts val="600"/>
              </a:spcBef>
              <a:spcAft>
                <a:spcPts val="600"/>
              </a:spcAft>
              <a:buClr>
                <a:srgbClr val="FF0000"/>
              </a:buClr>
              <a:buFont typeface="Wingdings" pitchFamily="2" charset="2"/>
              <a:buChar char="q"/>
            </a:pPr>
            <a:r>
              <a:rPr lang="es-ES" sz="2000" dirty="0" smtClean="0">
                <a:solidFill>
                  <a:schemeClr val="tx1"/>
                </a:solidFill>
                <a:latin typeface="TradeGothic" pitchFamily="34" charset="0"/>
              </a:rPr>
              <a:t>El lenguaje de consulta que se utiliza para manipular y comunicar datos estructurados es SQL, un lenguaje declarativo con operaciones tales como.</a:t>
            </a:r>
          </a:p>
          <a:p>
            <a:pPr marL="914400" lvl="1" indent="-457200" algn="l">
              <a:spcBef>
                <a:spcPts val="600"/>
              </a:spcBef>
              <a:buClr>
                <a:srgbClr val="FF0000"/>
              </a:buClr>
              <a:buFont typeface="Wingdings" pitchFamily="2" charset="2"/>
              <a:buChar char="Ø"/>
            </a:pPr>
            <a:r>
              <a:rPr lang="es-ES" sz="1600" dirty="0" smtClean="0">
                <a:solidFill>
                  <a:schemeClr val="tx1"/>
                </a:solidFill>
                <a:latin typeface="TradeGothic" pitchFamily="34" charset="0"/>
              </a:rPr>
              <a:t>Crear, borrar y modificar tablas.</a:t>
            </a:r>
          </a:p>
          <a:p>
            <a:pPr marL="914400" lvl="1" indent="-457200" algn="l">
              <a:spcBef>
                <a:spcPts val="600"/>
              </a:spcBef>
              <a:buClr>
                <a:srgbClr val="FF0000"/>
              </a:buClr>
              <a:buFont typeface="Wingdings" pitchFamily="2" charset="2"/>
              <a:buChar char="Ø"/>
            </a:pPr>
            <a:r>
              <a:rPr lang="es-ES" sz="1600" dirty="0" smtClean="0">
                <a:solidFill>
                  <a:schemeClr val="tx1"/>
                </a:solidFill>
                <a:latin typeface="TradeGothic" pitchFamily="34" charset="0"/>
              </a:rPr>
              <a:t>Insertar, modificar y borrar </a:t>
            </a:r>
            <a:r>
              <a:rPr lang="es-ES" sz="1600" dirty="0" err="1" smtClean="0">
                <a:solidFill>
                  <a:schemeClr val="tx1"/>
                </a:solidFill>
                <a:latin typeface="TradeGothic" pitchFamily="34" charset="0"/>
              </a:rPr>
              <a:t>tuplas</a:t>
            </a:r>
            <a:r>
              <a:rPr lang="es-ES" sz="1600" dirty="0" smtClean="0">
                <a:solidFill>
                  <a:schemeClr val="tx1"/>
                </a:solidFill>
                <a:latin typeface="TradeGothic" pitchFamily="34" charset="0"/>
              </a:rPr>
              <a:t>.</a:t>
            </a:r>
          </a:p>
          <a:p>
            <a:pPr marL="914400" lvl="1" indent="-457200" algn="l">
              <a:spcBef>
                <a:spcPts val="600"/>
              </a:spcBef>
              <a:buClr>
                <a:srgbClr val="FF0000"/>
              </a:buClr>
              <a:buFont typeface="Wingdings" pitchFamily="2" charset="2"/>
              <a:buChar char="Ø"/>
            </a:pPr>
            <a:r>
              <a:rPr lang="es-ES" sz="1600" dirty="0" smtClean="0">
                <a:solidFill>
                  <a:schemeClr val="tx1"/>
                </a:solidFill>
                <a:latin typeface="TradeGothic" pitchFamily="34" charset="0"/>
              </a:rPr>
              <a:t>Ejecutar búsquedas mediante consultas.</a:t>
            </a:r>
          </a:p>
          <a:p>
            <a:pPr marL="457200" indent="-457200" algn="l">
              <a:spcBef>
                <a:spcPts val="600"/>
              </a:spcBef>
              <a:spcAft>
                <a:spcPts val="600"/>
              </a:spcAft>
              <a:buClr>
                <a:srgbClr val="FF0000"/>
              </a:buClr>
              <a:buFont typeface="Wingdings" pitchFamily="2" charset="2"/>
              <a:buChar char="q"/>
            </a:pPr>
            <a:r>
              <a:rPr lang="es-ES" sz="2000" dirty="0" smtClean="0">
                <a:solidFill>
                  <a:schemeClr val="tx1"/>
                </a:solidFill>
                <a:latin typeface="TradeGothic" pitchFamily="34" charset="0"/>
              </a:rPr>
              <a:t>El estándar SQL de2003 permite un soporte inicial a documentos XML.</a:t>
            </a:r>
          </a:p>
          <a:p>
            <a:pPr marL="457200" indent="-457200" algn="l">
              <a:spcBef>
                <a:spcPts val="600"/>
              </a:spcBef>
              <a:spcAft>
                <a:spcPts val="600"/>
              </a:spcAft>
              <a:buClr>
                <a:srgbClr val="FF0000"/>
              </a:buClr>
              <a:buFont typeface="Wingdings" pitchFamily="2" charset="2"/>
              <a:buChar char="q"/>
            </a:pPr>
            <a:r>
              <a:rPr lang="es-ES" sz="2000" dirty="0" smtClean="0">
                <a:solidFill>
                  <a:schemeClr val="tx1"/>
                </a:solidFill>
                <a:latin typeface="TradeGothic" pitchFamily="34" charset="0"/>
              </a:rPr>
              <a:t>El estándar SQL de2006 permite importar/exportar documentos XML. Se establece </a:t>
            </a:r>
            <a:r>
              <a:rPr lang="es-ES" sz="2000" dirty="0" err="1" smtClean="0">
                <a:solidFill>
                  <a:schemeClr val="tx1"/>
                </a:solidFill>
                <a:latin typeface="TradeGothic" pitchFamily="34" charset="0"/>
              </a:rPr>
              <a:t>XQuery</a:t>
            </a:r>
            <a:r>
              <a:rPr lang="es-ES" sz="2000" dirty="0" smtClean="0">
                <a:solidFill>
                  <a:schemeClr val="tx1"/>
                </a:solidFill>
                <a:latin typeface="TradeGothic" pitchFamily="34" charset="0"/>
              </a:rPr>
              <a:t> como lenguaje de consulta para colecciones de datos en formato XML y SQL. </a:t>
            </a:r>
          </a:p>
          <a:p>
            <a:pPr marL="457200" indent="-457200" algn="l">
              <a:spcBef>
                <a:spcPts val="600"/>
              </a:spcBef>
              <a:spcAft>
                <a:spcPts val="600"/>
              </a:spcAft>
              <a:buClr>
                <a:srgbClr val="FF0000"/>
              </a:buClr>
              <a:buFont typeface="Wingdings" pitchFamily="2" charset="2"/>
              <a:buChar char="q"/>
            </a:pPr>
            <a:r>
              <a:rPr lang="es-ES" sz="2000" dirty="0" err="1" smtClean="0">
                <a:solidFill>
                  <a:schemeClr val="tx1"/>
                </a:solidFill>
                <a:latin typeface="TradeGothic" pitchFamily="34" charset="0"/>
              </a:rPr>
              <a:t>XQuery</a:t>
            </a:r>
            <a:r>
              <a:rPr lang="es-ES" sz="2000" dirty="0" smtClean="0">
                <a:solidFill>
                  <a:schemeClr val="tx1"/>
                </a:solidFill>
                <a:latin typeface="TradeGothic" pitchFamily="34" charset="0"/>
              </a:rPr>
              <a:t> es el lenguaje que permite trabajar con documentos XML que en su interior contienen información basada en el modelo relacional. Es similar a SQL y compatible con las tecnologías estandarizadas W3C.</a:t>
            </a:r>
          </a:p>
          <a:p>
            <a:pPr marL="457200" indent="-457200" algn="l">
              <a:spcBef>
                <a:spcPts val="600"/>
              </a:spcBef>
              <a:spcAft>
                <a:spcPts val="600"/>
              </a:spcAft>
              <a:buClr>
                <a:srgbClr val="FF0000"/>
              </a:buClr>
              <a:buFont typeface="Wingdings" pitchFamily="2" charset="2"/>
              <a:buChar char="q"/>
            </a:pPr>
            <a:r>
              <a:rPr lang="es-ES" sz="2000" dirty="0" smtClean="0">
                <a:solidFill>
                  <a:schemeClr val="tx1"/>
                </a:solidFill>
                <a:latin typeface="TradeGothic" pitchFamily="34" charset="0"/>
              </a:rPr>
              <a:t>Cuando se analiza un documento XML se crea un árbol de nodos de dicho documento.</a:t>
            </a:r>
            <a:endParaRPr lang="es-ES" sz="1600" dirty="0">
              <a:solidFill>
                <a:schemeClr val="tx1"/>
              </a:solidFill>
              <a:latin typeface="TradeGothic"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88640"/>
            <a:ext cx="7632848" cy="432048"/>
          </a:xfrm>
        </p:spPr>
        <p:txBody>
          <a:bodyPr>
            <a:noAutofit/>
          </a:bodyPr>
          <a:lstStyle/>
          <a:p>
            <a:pPr>
              <a:spcBef>
                <a:spcPts val="600"/>
              </a:spcBef>
              <a:spcAft>
                <a:spcPts val="600"/>
              </a:spcAft>
            </a:pPr>
            <a:r>
              <a:rPr lang="es-ES" sz="2400" dirty="0" smtClean="0">
                <a:solidFill>
                  <a:schemeClr val="bg1"/>
                </a:solidFill>
                <a:latin typeface="TradeGothic" pitchFamily="34" charset="0"/>
              </a:rPr>
              <a:t>6.3. Lenguajes de consulta y manipulación</a:t>
            </a:r>
          </a:p>
        </p:txBody>
      </p:sp>
      <p:sp>
        <p:nvSpPr>
          <p:cNvPr id="3" name="2 Subtítulo"/>
          <p:cNvSpPr>
            <a:spLocks noGrp="1"/>
          </p:cNvSpPr>
          <p:nvPr>
            <p:ph type="subTitle" idx="1"/>
          </p:nvPr>
        </p:nvSpPr>
        <p:spPr>
          <a:xfrm>
            <a:off x="323528" y="836712"/>
            <a:ext cx="8496944" cy="5040560"/>
          </a:xfrm>
        </p:spPr>
        <p:txBody>
          <a:bodyPr>
            <a:noAutofit/>
          </a:bodyPr>
          <a:lstStyle/>
          <a:p>
            <a:pPr marL="457200" indent="-457200" algn="l">
              <a:spcBef>
                <a:spcPts val="600"/>
              </a:spcBef>
              <a:spcAft>
                <a:spcPts val="600"/>
              </a:spcAft>
            </a:pPr>
            <a:r>
              <a:rPr lang="es-ES" sz="2000" dirty="0" smtClean="0">
                <a:solidFill>
                  <a:schemeClr val="tx1"/>
                </a:solidFill>
                <a:latin typeface="TradeGothic" pitchFamily="34" charset="0"/>
              </a:rPr>
              <a:t>Los nodos que se pueden encontrar en ese árbol son los siguientes.</a:t>
            </a:r>
          </a:p>
          <a:p>
            <a:pPr marL="457200" indent="-457200"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Nodo raíz “/”. Es el primer nodo del documento XML. En el ejemplo de la biblioteca sería el elemento </a:t>
            </a:r>
            <a:r>
              <a:rPr lang="es-ES" sz="2000" i="1" dirty="0" smtClean="0">
                <a:solidFill>
                  <a:schemeClr val="tx1"/>
                </a:solidFill>
                <a:latin typeface="TradeGothic" pitchFamily="34" charset="0"/>
              </a:rPr>
              <a:t>Libros</a:t>
            </a:r>
            <a:r>
              <a:rPr lang="es-ES" sz="2000" dirty="0" smtClean="0">
                <a:solidFill>
                  <a:schemeClr val="tx1"/>
                </a:solidFill>
                <a:latin typeface="TradeGothic" pitchFamily="34" charset="0"/>
              </a:rPr>
              <a:t>.</a:t>
            </a:r>
          </a:p>
          <a:p>
            <a:pPr marL="457200" indent="-457200"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Nodo elemento. Cualquier elemento de un documento XML es un elemento del árbol.</a:t>
            </a:r>
          </a:p>
          <a:p>
            <a:pPr marL="457200" indent="-457200"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Nodo texto. Cualquier elemento de un documento XML que no está marcado con una etiqueta de la DTD del documento XML.</a:t>
            </a:r>
          </a:p>
          <a:p>
            <a:pPr marL="457200" indent="-457200"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Nodo atributo. Un nodo elemento puede contener etiquetas que complementan la información de ese elemento. Eso sería un nodo atributo.</a:t>
            </a:r>
          </a:p>
          <a:p>
            <a:pPr marL="457200" indent="-457200" algn="l">
              <a:spcBef>
                <a:spcPts val="600"/>
              </a:spcBef>
              <a:spcAft>
                <a:spcPts val="600"/>
              </a:spcAft>
              <a:buClr>
                <a:srgbClr val="FF0000"/>
              </a:buClr>
            </a:pPr>
            <a:r>
              <a:rPr lang="es-ES" sz="2000" dirty="0" smtClean="0">
                <a:solidFill>
                  <a:schemeClr val="tx1"/>
                </a:solidFill>
                <a:latin typeface="TradeGothic" pitchFamily="34" charset="0"/>
              </a:rPr>
              <a:t>	La información que se extrae recorriendo el árbol se realiza con la tecnología </a:t>
            </a:r>
            <a:r>
              <a:rPr lang="es-ES" sz="2000" dirty="0" err="1" smtClean="0">
                <a:solidFill>
                  <a:schemeClr val="tx1"/>
                </a:solidFill>
                <a:latin typeface="TradeGothic" pitchFamily="34" charset="0"/>
              </a:rPr>
              <a:t>Xpath</a:t>
            </a:r>
            <a:r>
              <a:rPr lang="es-ES" sz="2000" dirty="0" smtClean="0">
                <a:solidFill>
                  <a:schemeClr val="tx1"/>
                </a:solidFill>
                <a:latin typeface="TradeGothic" pitchFamily="34" charset="0"/>
              </a:rPr>
              <a:t>, que es la herramienta que utiliza </a:t>
            </a:r>
            <a:r>
              <a:rPr lang="es-ES" sz="2000" dirty="0" err="1" smtClean="0">
                <a:solidFill>
                  <a:schemeClr val="tx1"/>
                </a:solidFill>
                <a:latin typeface="TradeGothic" pitchFamily="34" charset="0"/>
              </a:rPr>
              <a:t>XQuery</a:t>
            </a:r>
            <a:r>
              <a:rPr lang="es-ES" sz="2000" dirty="0" smtClean="0">
                <a:solidFill>
                  <a:schemeClr val="tx1"/>
                </a:solidFill>
                <a:latin typeface="TradeGothic" pitchFamily="34" charset="0"/>
              </a:rPr>
              <a:t> para procesar el </a:t>
            </a:r>
            <a:r>
              <a:rPr lang="es-ES" sz="2000" dirty="0" err="1" smtClean="0">
                <a:solidFill>
                  <a:schemeClr val="tx1"/>
                </a:solidFill>
                <a:latin typeface="TradeGothic" pitchFamily="34" charset="0"/>
              </a:rPr>
              <a:t>árbold</a:t>
            </a:r>
            <a:r>
              <a:rPr lang="es-ES" sz="2000" dirty="0" smtClean="0">
                <a:solidFill>
                  <a:schemeClr val="tx1"/>
                </a:solidFill>
                <a:latin typeface="TradeGothic" pitchFamily="34" charset="0"/>
              </a:rPr>
              <a:t> e nodos de un documento XM</a:t>
            </a:r>
            <a:endParaRPr lang="es-ES" sz="1600" dirty="0">
              <a:solidFill>
                <a:schemeClr val="tx1"/>
              </a:solidFill>
              <a:latin typeface="TradeGothic"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9512" y="260648"/>
            <a:ext cx="8568952" cy="432048"/>
          </a:xfrm>
        </p:spPr>
        <p:txBody>
          <a:bodyPr>
            <a:noAutofit/>
          </a:bodyPr>
          <a:lstStyle/>
          <a:p>
            <a:pPr>
              <a:spcBef>
                <a:spcPts val="600"/>
              </a:spcBef>
              <a:spcAft>
                <a:spcPts val="600"/>
              </a:spcAft>
            </a:pPr>
            <a:r>
              <a:rPr lang="es-ES" sz="2400" dirty="0" smtClean="0">
                <a:solidFill>
                  <a:schemeClr val="bg1"/>
                </a:solidFill>
                <a:latin typeface="TradeGothic" pitchFamily="34" charset="0"/>
              </a:rPr>
              <a:t>6.3. Lenguajes de consulta y manipulación</a:t>
            </a:r>
          </a:p>
        </p:txBody>
      </p:sp>
      <p:sp>
        <p:nvSpPr>
          <p:cNvPr id="3" name="2 Subtítulo"/>
          <p:cNvSpPr>
            <a:spLocks noGrp="1"/>
          </p:cNvSpPr>
          <p:nvPr>
            <p:ph type="subTitle" idx="1"/>
          </p:nvPr>
        </p:nvSpPr>
        <p:spPr>
          <a:xfrm>
            <a:off x="323528" y="692696"/>
            <a:ext cx="8568952" cy="5688632"/>
          </a:xfrm>
        </p:spPr>
        <p:txBody>
          <a:bodyPr>
            <a:noAutofit/>
          </a:bodyPr>
          <a:lstStyle/>
          <a:p>
            <a:pPr marL="457200" indent="-457200" algn="l">
              <a:spcBef>
                <a:spcPts val="600"/>
              </a:spcBef>
              <a:spcAft>
                <a:spcPts val="600"/>
              </a:spcAft>
            </a:pPr>
            <a:r>
              <a:rPr lang="es-ES" sz="2000" b="1" dirty="0" smtClean="0">
                <a:solidFill>
                  <a:schemeClr val="tx1"/>
                </a:solidFill>
                <a:latin typeface="TradeGothic" pitchFamily="34" charset="0"/>
              </a:rPr>
              <a:t>Herramienta QIZX STUDIO</a:t>
            </a:r>
          </a:p>
          <a:p>
            <a:pPr algn="l">
              <a:spcBef>
                <a:spcPts val="600"/>
              </a:spcBef>
              <a:spcAft>
                <a:spcPts val="600"/>
              </a:spcAft>
            </a:pPr>
            <a:r>
              <a:rPr lang="es-ES" sz="2000" dirty="0" smtClean="0">
                <a:solidFill>
                  <a:schemeClr val="tx1"/>
                </a:solidFill>
                <a:latin typeface="TradeGothic" pitchFamily="34" charset="0"/>
              </a:rPr>
              <a:t>QIZX es un motor de BD XML que permite el almacenamiento de los documentos XML y la realización de búsquedas. Especificaciones técnicas:</a:t>
            </a:r>
          </a:p>
          <a:p>
            <a:pPr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Orientado a la consulta.</a:t>
            </a:r>
          </a:p>
          <a:p>
            <a:pPr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No necesita de DTD  o esquemas si el documento XML está bien formado.</a:t>
            </a:r>
          </a:p>
          <a:p>
            <a:pPr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Realiza indexado automático, lo que acelera las consultas.</a:t>
            </a:r>
          </a:p>
          <a:p>
            <a:pPr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Permite crear una estructura jerárquica de documentos (XML Library).</a:t>
            </a:r>
          </a:p>
          <a:p>
            <a:pPr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La información se almacena en XML nativo.</a:t>
            </a:r>
          </a:p>
          <a:p>
            <a:pPr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Soporta </a:t>
            </a:r>
            <a:r>
              <a:rPr lang="es-ES" sz="1800" dirty="0" err="1" smtClean="0">
                <a:solidFill>
                  <a:schemeClr val="tx1"/>
                </a:solidFill>
                <a:latin typeface="TradeGothic" pitchFamily="34" charset="0"/>
              </a:rPr>
              <a:t>Xquery</a:t>
            </a:r>
            <a:r>
              <a:rPr lang="es-ES" sz="1800" dirty="0" smtClean="0">
                <a:solidFill>
                  <a:schemeClr val="tx1"/>
                </a:solidFill>
                <a:latin typeface="TradeGothic" pitchFamily="34" charset="0"/>
              </a:rPr>
              <a:t> /</a:t>
            </a:r>
            <a:r>
              <a:rPr lang="es-ES" sz="1800" dirty="0" err="1" smtClean="0">
                <a:solidFill>
                  <a:schemeClr val="tx1"/>
                </a:solidFill>
                <a:latin typeface="TradeGothic" pitchFamily="34" charset="0"/>
              </a:rPr>
              <a:t>XPath</a:t>
            </a:r>
            <a:r>
              <a:rPr lang="es-ES" sz="1800" dirty="0" smtClean="0">
                <a:solidFill>
                  <a:schemeClr val="tx1"/>
                </a:solidFill>
                <a:latin typeface="TradeGothic" pitchFamily="34" charset="0"/>
              </a:rPr>
              <a:t> 2 y es compatible con el estándar W3C.</a:t>
            </a:r>
          </a:p>
          <a:p>
            <a:pPr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Permite comprimir tanto documentos como índices.</a:t>
            </a:r>
          </a:p>
          <a:p>
            <a:pPr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Puede funcionar como un anexo a una aplicación propia o configurarse como un servidor sobre el que se envían peticiones de consulta vía HTTP.</a:t>
            </a:r>
          </a:p>
          <a:p>
            <a:pPr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Es multiplataforma: Windows XP. Vista, /, Linux 2.4+ Mac OS X 10.5+</a:t>
            </a:r>
          </a:p>
          <a:p>
            <a:pPr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Necesita una máquina virtual Java tipo JRE5+</a:t>
            </a:r>
          </a:p>
          <a:p>
            <a:pPr algn="l">
              <a:spcBef>
                <a:spcPts val="600"/>
              </a:spcBef>
              <a:spcAft>
                <a:spcPts val="600"/>
              </a:spcAft>
            </a:pPr>
            <a:endParaRPr lang="es-ES" sz="2000" dirty="0" smtClean="0">
              <a:solidFill>
                <a:schemeClr val="tx1"/>
              </a:solidFill>
              <a:latin typeface="TradeGothic" pitchFamily="34" charset="0"/>
            </a:endParaRPr>
          </a:p>
          <a:p>
            <a:pPr marL="457200" indent="-457200" algn="l">
              <a:spcBef>
                <a:spcPts val="600"/>
              </a:spcBef>
              <a:spcAft>
                <a:spcPts val="600"/>
              </a:spcAft>
            </a:pPr>
            <a:endParaRPr lang="es-ES" sz="1600" dirty="0">
              <a:solidFill>
                <a:schemeClr val="tx1"/>
              </a:solidFill>
              <a:latin typeface="TradeGothic"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9512" y="260648"/>
            <a:ext cx="8568952" cy="432048"/>
          </a:xfrm>
        </p:spPr>
        <p:txBody>
          <a:bodyPr>
            <a:noAutofit/>
          </a:bodyPr>
          <a:lstStyle/>
          <a:p>
            <a:pPr>
              <a:spcBef>
                <a:spcPts val="600"/>
              </a:spcBef>
              <a:spcAft>
                <a:spcPts val="600"/>
              </a:spcAft>
            </a:pPr>
            <a:r>
              <a:rPr lang="es-ES" sz="2400" dirty="0" smtClean="0">
                <a:solidFill>
                  <a:schemeClr val="bg1"/>
                </a:solidFill>
                <a:latin typeface="TradeGothic" pitchFamily="34" charset="0"/>
              </a:rPr>
              <a:t>6.4. XQUERY</a:t>
            </a:r>
          </a:p>
        </p:txBody>
      </p:sp>
      <p:sp>
        <p:nvSpPr>
          <p:cNvPr id="3" name="2 Subtítulo"/>
          <p:cNvSpPr>
            <a:spLocks noGrp="1"/>
          </p:cNvSpPr>
          <p:nvPr>
            <p:ph type="subTitle" idx="1"/>
          </p:nvPr>
        </p:nvSpPr>
        <p:spPr>
          <a:xfrm>
            <a:off x="251520" y="692696"/>
            <a:ext cx="8568952" cy="5688632"/>
          </a:xfrm>
        </p:spPr>
        <p:txBody>
          <a:bodyPr>
            <a:noAutofit/>
          </a:bodyPr>
          <a:lstStyle/>
          <a:p>
            <a:pPr marL="457200" indent="-457200"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Cuando ya está disponible la base de dato para hacer consultas, utilizaremos una función de </a:t>
            </a:r>
            <a:r>
              <a:rPr lang="es-ES" sz="1800" dirty="0" err="1" smtClean="0">
                <a:solidFill>
                  <a:schemeClr val="tx1"/>
                </a:solidFill>
                <a:latin typeface="TradeGothic" pitchFamily="34" charset="0"/>
              </a:rPr>
              <a:t>Xquery</a:t>
            </a:r>
            <a:r>
              <a:rPr lang="es-ES" sz="1800" dirty="0" smtClean="0">
                <a:solidFill>
                  <a:schemeClr val="tx1"/>
                </a:solidFill>
                <a:latin typeface="TradeGothic" pitchFamily="34" charset="0"/>
              </a:rPr>
              <a:t> –</a:t>
            </a:r>
            <a:r>
              <a:rPr lang="es-ES" sz="1800" dirty="0" err="1" smtClean="0">
                <a:solidFill>
                  <a:schemeClr val="tx1"/>
                </a:solidFill>
                <a:latin typeface="TradeGothic" pitchFamily="34" charset="0"/>
              </a:rPr>
              <a:t>doc</a:t>
            </a:r>
            <a:r>
              <a:rPr lang="es-ES" sz="1800" dirty="0" smtClean="0">
                <a:solidFill>
                  <a:schemeClr val="tx1"/>
                </a:solidFill>
                <a:latin typeface="TradeGothic" pitchFamily="34" charset="0"/>
              </a:rPr>
              <a:t>(&lt;nombreDocumento.xml&gt;)- que permite extraer datos del documento indicado.</a:t>
            </a:r>
          </a:p>
          <a:p>
            <a:pPr marL="712788" lvl="1" indent="-255588" algn="l">
              <a:spcBef>
                <a:spcPts val="600"/>
              </a:spcBef>
              <a:spcAft>
                <a:spcPts val="600"/>
              </a:spcAft>
              <a:buClr>
                <a:srgbClr val="FF0000"/>
              </a:buClr>
              <a:buFont typeface="Wingdings" pitchFamily="2" charset="2"/>
              <a:buChar char="q"/>
            </a:pPr>
            <a:r>
              <a:rPr lang="es-ES" sz="2000" dirty="0" smtClean="0">
                <a:solidFill>
                  <a:schemeClr val="tx1"/>
                </a:solidFill>
                <a:latin typeface="TradeGothic" pitchFamily="34" charset="0"/>
              </a:rPr>
              <a:t>Ej1:   </a:t>
            </a:r>
            <a:r>
              <a:rPr lang="es-ES" sz="2000" b="1" dirty="0" err="1" smtClean="0">
                <a:solidFill>
                  <a:schemeClr val="tx1"/>
                </a:solidFill>
                <a:latin typeface="TradeGothic" pitchFamily="34" charset="0"/>
              </a:rPr>
              <a:t>Doc</a:t>
            </a:r>
            <a:r>
              <a:rPr lang="es-ES" sz="2000" b="1" dirty="0" smtClean="0">
                <a:solidFill>
                  <a:schemeClr val="tx1"/>
                </a:solidFill>
                <a:latin typeface="TradeGothic" pitchFamily="34" charset="0"/>
              </a:rPr>
              <a:t>(“BD_Libros.xml”)   </a:t>
            </a:r>
            <a:r>
              <a:rPr lang="es-ES" sz="2000" dirty="0" smtClean="0">
                <a:solidFill>
                  <a:schemeClr val="tx1"/>
                </a:solidFill>
                <a:latin typeface="TradeGothic" pitchFamily="34" charset="0"/>
              </a:rPr>
              <a:t>devuelve todo el documento XML.</a:t>
            </a:r>
          </a:p>
          <a:p>
            <a:pPr marL="712788" lvl="1" indent="-255588" algn="l">
              <a:spcBef>
                <a:spcPts val="600"/>
              </a:spcBef>
              <a:spcAft>
                <a:spcPts val="600"/>
              </a:spcAft>
              <a:buClr>
                <a:srgbClr val="FF0000"/>
              </a:buClr>
              <a:buFont typeface="Wingdings" pitchFamily="2" charset="2"/>
              <a:buChar char="q"/>
            </a:pPr>
            <a:r>
              <a:rPr lang="es-ES" sz="2000" dirty="0" smtClean="0">
                <a:solidFill>
                  <a:schemeClr val="tx1"/>
                </a:solidFill>
                <a:latin typeface="TradeGothic" pitchFamily="34" charset="0"/>
              </a:rPr>
              <a:t>Ej2:   </a:t>
            </a:r>
            <a:r>
              <a:rPr lang="es-ES" sz="2000" b="1" dirty="0" err="1" smtClean="0">
                <a:solidFill>
                  <a:schemeClr val="tx1"/>
                </a:solidFill>
                <a:latin typeface="TradeGothic" pitchFamily="34" charset="0"/>
              </a:rPr>
              <a:t>Doc</a:t>
            </a:r>
            <a:r>
              <a:rPr lang="es-ES" sz="2000" b="1" dirty="0" smtClean="0">
                <a:solidFill>
                  <a:schemeClr val="tx1"/>
                </a:solidFill>
                <a:latin typeface="TradeGothic" pitchFamily="34" charset="0"/>
              </a:rPr>
              <a:t>(“BD_Libros.xml”) //Libros/libro   </a:t>
            </a:r>
            <a:r>
              <a:rPr lang="es-ES" sz="2000" dirty="0" smtClean="0">
                <a:solidFill>
                  <a:schemeClr val="tx1"/>
                </a:solidFill>
                <a:latin typeface="TradeGothic" pitchFamily="34" charset="0"/>
              </a:rPr>
              <a:t>devuelve todos los libros.</a:t>
            </a:r>
          </a:p>
          <a:p>
            <a:pPr marL="712788" lvl="1" indent="-255588" algn="l">
              <a:spcBef>
                <a:spcPts val="600"/>
              </a:spcBef>
              <a:spcAft>
                <a:spcPts val="600"/>
              </a:spcAft>
              <a:buClr>
                <a:srgbClr val="FF0000"/>
              </a:buClr>
              <a:buFont typeface="Wingdings" pitchFamily="2" charset="2"/>
              <a:buChar char="q"/>
            </a:pPr>
            <a:r>
              <a:rPr lang="es-ES" sz="2000" dirty="0" smtClean="0">
                <a:solidFill>
                  <a:schemeClr val="tx1"/>
                </a:solidFill>
                <a:latin typeface="TradeGothic" pitchFamily="34" charset="0"/>
              </a:rPr>
              <a:t>Ej3:   </a:t>
            </a:r>
            <a:r>
              <a:rPr lang="es-ES" sz="2000" b="1" dirty="0" err="1" smtClean="0">
                <a:solidFill>
                  <a:schemeClr val="tx1"/>
                </a:solidFill>
                <a:latin typeface="TradeGothic" pitchFamily="34" charset="0"/>
              </a:rPr>
              <a:t>Doc</a:t>
            </a:r>
            <a:r>
              <a:rPr lang="es-ES" sz="2000" b="1" dirty="0" smtClean="0">
                <a:solidFill>
                  <a:schemeClr val="tx1"/>
                </a:solidFill>
                <a:latin typeface="TradeGothic" pitchFamily="34" charset="0"/>
              </a:rPr>
              <a:t>(“BD_Libros.xml”)//Libros/libro[</a:t>
            </a:r>
            <a:r>
              <a:rPr lang="es-ES" sz="2000" b="1" dirty="0" err="1" smtClean="0">
                <a:solidFill>
                  <a:schemeClr val="tx1"/>
                </a:solidFill>
                <a:latin typeface="TradeGothic" pitchFamily="34" charset="0"/>
              </a:rPr>
              <a:t>NumPaginas</a:t>
            </a:r>
            <a:r>
              <a:rPr lang="es-ES" sz="2000" b="1" dirty="0" smtClean="0">
                <a:solidFill>
                  <a:schemeClr val="tx1"/>
                </a:solidFill>
                <a:latin typeface="TradeGothic" pitchFamily="34" charset="0"/>
              </a:rPr>
              <a:t>&lt;300]   </a:t>
            </a:r>
            <a:r>
              <a:rPr lang="es-ES" sz="2000" dirty="0" smtClean="0">
                <a:solidFill>
                  <a:schemeClr val="tx1"/>
                </a:solidFill>
                <a:latin typeface="TradeGothic" pitchFamily="34" charset="0"/>
              </a:rPr>
              <a:t>devuelve todo los libros que tienen menos de 300 páginas.</a:t>
            </a:r>
          </a:p>
          <a:p>
            <a:pPr marL="712788" lvl="1" indent="-255588" algn="l">
              <a:spcBef>
                <a:spcPts val="600"/>
              </a:spcBef>
              <a:spcAft>
                <a:spcPts val="600"/>
              </a:spcAft>
              <a:buClr>
                <a:srgbClr val="FF0000"/>
              </a:buClr>
              <a:buFont typeface="Wingdings" pitchFamily="2" charset="2"/>
              <a:buChar char="q"/>
            </a:pPr>
            <a:r>
              <a:rPr lang="es-ES" sz="2000" dirty="0" smtClean="0">
                <a:solidFill>
                  <a:schemeClr val="tx1"/>
                </a:solidFill>
                <a:latin typeface="TradeGothic" pitchFamily="34" charset="0"/>
              </a:rPr>
              <a:t>Ej3:   </a:t>
            </a:r>
            <a:r>
              <a:rPr lang="es-ES" sz="2000" b="1" dirty="0" err="1" smtClean="0">
                <a:solidFill>
                  <a:schemeClr val="tx1"/>
                </a:solidFill>
                <a:latin typeface="TradeGothic" pitchFamily="34" charset="0"/>
              </a:rPr>
              <a:t>Doc</a:t>
            </a:r>
            <a:r>
              <a:rPr lang="es-ES" sz="2000" b="1" dirty="0" smtClean="0">
                <a:solidFill>
                  <a:schemeClr val="tx1"/>
                </a:solidFill>
                <a:latin typeface="TradeGothic" pitchFamily="34" charset="0"/>
              </a:rPr>
              <a:t>(“BD_Libros.xml”)//Libros/libro[</a:t>
            </a:r>
            <a:r>
              <a:rPr lang="es-ES" sz="2000" b="1" dirty="0" err="1" smtClean="0">
                <a:solidFill>
                  <a:schemeClr val="tx1"/>
                </a:solidFill>
                <a:latin typeface="TradeGothic" pitchFamily="34" charset="0"/>
              </a:rPr>
              <a:t>NumPaginas</a:t>
            </a:r>
            <a:r>
              <a:rPr lang="es-ES" sz="2000" b="1" dirty="0" smtClean="0">
                <a:solidFill>
                  <a:schemeClr val="tx1"/>
                </a:solidFill>
                <a:latin typeface="TradeGothic" pitchFamily="34" charset="0"/>
              </a:rPr>
              <a:t>&lt;300] /Autores  </a:t>
            </a:r>
            <a:r>
              <a:rPr lang="es-ES" sz="2000" dirty="0" smtClean="0">
                <a:solidFill>
                  <a:schemeClr val="tx1"/>
                </a:solidFill>
                <a:latin typeface="TradeGothic" pitchFamily="34" charset="0"/>
              </a:rPr>
              <a:t>devuelve los autores de todo los libros que tienen menos de 300 páginas.</a:t>
            </a:r>
          </a:p>
          <a:p>
            <a:pPr marL="457200" indent="-457200" algn="l">
              <a:spcBef>
                <a:spcPts val="600"/>
              </a:spcBef>
              <a:spcAft>
                <a:spcPts val="600"/>
              </a:spcAft>
              <a:buFont typeface="Wingdings" pitchFamily="2" charset="2"/>
              <a:buChar char="q"/>
            </a:pPr>
            <a:endParaRPr lang="es-ES" sz="1800" dirty="0">
              <a:solidFill>
                <a:schemeClr val="tx1"/>
              </a:solidFill>
              <a:latin typeface="TradeGothic" pitchFamily="34" charset="0"/>
            </a:endParaRPr>
          </a:p>
          <a:p>
            <a:pPr marL="457200" indent="-457200" algn="l">
              <a:spcBef>
                <a:spcPts val="600"/>
              </a:spcBef>
              <a:spcAft>
                <a:spcPts val="600"/>
              </a:spcAft>
            </a:pPr>
            <a:r>
              <a:rPr lang="es-ES" sz="1800" b="1" dirty="0" smtClean="0">
                <a:solidFill>
                  <a:schemeClr val="tx1"/>
                </a:solidFill>
                <a:latin typeface="TradeGothic" pitchFamily="34" charset="0"/>
              </a:rPr>
              <a:t>Expresiones FLWOR: </a:t>
            </a:r>
            <a:r>
              <a:rPr lang="es-ES" sz="1800" dirty="0" err="1" smtClean="0">
                <a:solidFill>
                  <a:schemeClr val="tx1"/>
                </a:solidFill>
                <a:latin typeface="TradeGothic" pitchFamily="34" charset="0"/>
              </a:rPr>
              <a:t>For</a:t>
            </a:r>
            <a:r>
              <a:rPr lang="es-ES" sz="1800" dirty="0" smtClean="0">
                <a:solidFill>
                  <a:schemeClr val="tx1"/>
                </a:solidFill>
                <a:latin typeface="TradeGothic" pitchFamily="34" charset="0"/>
              </a:rPr>
              <a:t>, </a:t>
            </a:r>
            <a:r>
              <a:rPr lang="es-ES" sz="1800" dirty="0" err="1" smtClean="0">
                <a:solidFill>
                  <a:schemeClr val="tx1"/>
                </a:solidFill>
                <a:latin typeface="TradeGothic" pitchFamily="34" charset="0"/>
              </a:rPr>
              <a:t>Let</a:t>
            </a:r>
            <a:r>
              <a:rPr lang="es-ES" sz="1800" dirty="0" smtClean="0">
                <a:solidFill>
                  <a:schemeClr val="tx1"/>
                </a:solidFill>
                <a:latin typeface="TradeGothic" pitchFamily="34" charset="0"/>
              </a:rPr>
              <a:t>, </a:t>
            </a:r>
            <a:r>
              <a:rPr lang="es-ES" sz="1800" dirty="0" err="1" smtClean="0">
                <a:solidFill>
                  <a:schemeClr val="tx1"/>
                </a:solidFill>
                <a:latin typeface="TradeGothic" pitchFamily="34" charset="0"/>
              </a:rPr>
              <a:t>Where</a:t>
            </a:r>
            <a:r>
              <a:rPr lang="es-ES" sz="1800" dirty="0" smtClean="0">
                <a:solidFill>
                  <a:schemeClr val="tx1"/>
                </a:solidFill>
                <a:latin typeface="TradeGothic" pitchFamily="34" charset="0"/>
              </a:rPr>
              <a:t>, </a:t>
            </a:r>
            <a:r>
              <a:rPr lang="es-ES" sz="1800" dirty="0" err="1" smtClean="0">
                <a:solidFill>
                  <a:schemeClr val="tx1"/>
                </a:solidFill>
                <a:latin typeface="TradeGothic" pitchFamily="34" charset="0"/>
              </a:rPr>
              <a:t>Order</a:t>
            </a:r>
            <a:r>
              <a:rPr lang="es-ES" sz="1800" dirty="0" smtClean="0">
                <a:solidFill>
                  <a:schemeClr val="tx1"/>
                </a:solidFill>
                <a:latin typeface="TradeGothic" pitchFamily="34" charset="0"/>
              </a:rPr>
              <a:t> </a:t>
            </a:r>
            <a:r>
              <a:rPr lang="es-ES" sz="1800" dirty="0" err="1" smtClean="0">
                <a:solidFill>
                  <a:schemeClr val="tx1"/>
                </a:solidFill>
                <a:latin typeface="TradeGothic" pitchFamily="34" charset="0"/>
              </a:rPr>
              <a:t>by</a:t>
            </a:r>
            <a:r>
              <a:rPr lang="es-ES" sz="1800" dirty="0" smtClean="0">
                <a:solidFill>
                  <a:schemeClr val="tx1"/>
                </a:solidFill>
                <a:latin typeface="TradeGothic" pitchFamily="34" charset="0"/>
              </a:rPr>
              <a:t>, </a:t>
            </a:r>
            <a:r>
              <a:rPr lang="es-ES" sz="1800" dirty="0" err="1" smtClean="0">
                <a:solidFill>
                  <a:schemeClr val="tx1"/>
                </a:solidFill>
                <a:latin typeface="TradeGothic" pitchFamily="34" charset="0"/>
              </a:rPr>
              <a:t>Return</a:t>
            </a:r>
            <a:endParaRPr lang="es-ES" sz="1800" dirty="0" smtClean="0">
              <a:solidFill>
                <a:schemeClr val="tx1"/>
              </a:solidFill>
              <a:latin typeface="TradeGothic" pitchFamily="34" charset="0"/>
            </a:endParaRPr>
          </a:p>
          <a:p>
            <a:pPr marL="457200" indent="-457200" algn="l">
              <a:spcBef>
                <a:spcPts val="600"/>
              </a:spcBef>
            </a:pPr>
            <a:r>
              <a:rPr lang="es-ES" sz="1800" b="1" dirty="0" err="1" smtClean="0">
                <a:solidFill>
                  <a:schemeClr val="tx1"/>
                </a:solidFill>
                <a:latin typeface="TradeGothic" pitchFamily="34" charset="0"/>
              </a:rPr>
              <a:t>for</a:t>
            </a:r>
            <a:r>
              <a:rPr lang="es-ES" sz="1800" dirty="0" smtClean="0">
                <a:solidFill>
                  <a:schemeClr val="tx1"/>
                </a:solidFill>
                <a:latin typeface="TradeGothic" pitchFamily="34" charset="0"/>
              </a:rPr>
              <a:t> $libro in </a:t>
            </a:r>
            <a:r>
              <a:rPr lang="es-ES" sz="1800" dirty="0" err="1" smtClean="0">
                <a:solidFill>
                  <a:schemeClr val="tx1"/>
                </a:solidFill>
                <a:latin typeface="TradeGothic" pitchFamily="34" charset="0"/>
              </a:rPr>
              <a:t>doc</a:t>
            </a:r>
            <a:r>
              <a:rPr lang="es-ES" sz="1800" dirty="0" smtClean="0">
                <a:solidFill>
                  <a:schemeClr val="tx1"/>
                </a:solidFill>
                <a:latin typeface="TradeGothic" pitchFamily="34" charset="0"/>
              </a:rPr>
              <a:t>(“BD_Libros.xml”)//Libros/libro</a:t>
            </a:r>
          </a:p>
          <a:p>
            <a:pPr marL="457200" indent="-457200" algn="l">
              <a:spcBef>
                <a:spcPts val="600"/>
              </a:spcBef>
            </a:pPr>
            <a:r>
              <a:rPr lang="es-ES" sz="1800" b="1" dirty="0" err="1" smtClean="0">
                <a:solidFill>
                  <a:schemeClr val="tx1"/>
                </a:solidFill>
                <a:latin typeface="TradeGothic" pitchFamily="34" charset="0"/>
              </a:rPr>
              <a:t>where</a:t>
            </a:r>
            <a:r>
              <a:rPr lang="es-ES" sz="1800" dirty="0" smtClean="0">
                <a:solidFill>
                  <a:schemeClr val="tx1"/>
                </a:solidFill>
                <a:latin typeface="TradeGothic" pitchFamily="34" charset="0"/>
              </a:rPr>
              <a:t> $libro/</a:t>
            </a:r>
            <a:r>
              <a:rPr lang="es-ES" sz="1800" dirty="0" err="1" smtClean="0">
                <a:solidFill>
                  <a:schemeClr val="tx1"/>
                </a:solidFill>
                <a:latin typeface="TradeGothic" pitchFamily="34" charset="0"/>
              </a:rPr>
              <a:t>NumPaginas</a:t>
            </a:r>
            <a:r>
              <a:rPr lang="es-ES" sz="1800" dirty="0" smtClean="0">
                <a:solidFill>
                  <a:schemeClr val="tx1"/>
                </a:solidFill>
                <a:latin typeface="TradeGothic" pitchFamily="34" charset="0"/>
              </a:rPr>
              <a:t>&lt;300</a:t>
            </a:r>
          </a:p>
          <a:p>
            <a:pPr marL="457200" indent="-457200" algn="l">
              <a:spcBef>
                <a:spcPts val="600"/>
              </a:spcBef>
            </a:pPr>
            <a:r>
              <a:rPr lang="es-ES" sz="1800" b="1" dirty="0" err="1" smtClean="0">
                <a:solidFill>
                  <a:schemeClr val="tx1"/>
                </a:solidFill>
                <a:latin typeface="TradeGothic" pitchFamily="34" charset="0"/>
              </a:rPr>
              <a:t>return</a:t>
            </a:r>
            <a:r>
              <a:rPr lang="es-ES" sz="1800" b="1" dirty="0" smtClean="0">
                <a:solidFill>
                  <a:schemeClr val="tx1"/>
                </a:solidFill>
                <a:latin typeface="TradeGothic" pitchFamily="34" charset="0"/>
              </a:rPr>
              <a:t> </a:t>
            </a:r>
            <a:r>
              <a:rPr lang="es-ES" sz="1800" dirty="0" smtClean="0">
                <a:solidFill>
                  <a:schemeClr val="tx1"/>
                </a:solidFill>
                <a:latin typeface="TradeGothic" pitchFamily="34" charset="0"/>
              </a:rPr>
              <a:t>$libro/Autores</a:t>
            </a:r>
          </a:p>
          <a:p>
            <a:pPr marL="457200" indent="-457200" algn="l">
              <a:spcBef>
                <a:spcPts val="600"/>
              </a:spcBef>
              <a:spcAft>
                <a:spcPts val="600"/>
              </a:spcAft>
            </a:pPr>
            <a:endParaRPr lang="es-ES" sz="1800" dirty="0" smtClean="0">
              <a:solidFill>
                <a:schemeClr val="tx1"/>
              </a:solidFill>
              <a:latin typeface="TradeGothic" pitchFamily="34" charset="0"/>
            </a:endParaRPr>
          </a:p>
          <a:p>
            <a:pPr marL="457200" indent="-457200" algn="l">
              <a:spcBef>
                <a:spcPts val="600"/>
              </a:spcBef>
              <a:spcAft>
                <a:spcPts val="600"/>
              </a:spcAft>
              <a:buFont typeface="Wingdings" pitchFamily="2" charset="2"/>
              <a:buChar char="q"/>
            </a:pPr>
            <a:endParaRPr lang="es-ES" sz="1800" dirty="0" smtClean="0">
              <a:solidFill>
                <a:schemeClr val="tx1"/>
              </a:solidFill>
              <a:latin typeface="TradeGothic" pitchFamily="34" charset="0"/>
            </a:endParaRPr>
          </a:p>
          <a:p>
            <a:pPr marL="457200" indent="-457200" algn="l">
              <a:spcBef>
                <a:spcPts val="600"/>
              </a:spcBef>
              <a:spcAft>
                <a:spcPts val="600"/>
              </a:spcAft>
              <a:buFont typeface="Wingdings" pitchFamily="2" charset="2"/>
              <a:buChar char="q"/>
            </a:pPr>
            <a:endParaRPr lang="es-ES" sz="1800" dirty="0" smtClean="0">
              <a:solidFill>
                <a:schemeClr val="tx1"/>
              </a:solidFill>
              <a:latin typeface="TradeGothic" pitchFamily="34" charset="0"/>
            </a:endParaRPr>
          </a:p>
          <a:p>
            <a:pPr marL="457200" indent="-457200" algn="l">
              <a:spcBef>
                <a:spcPts val="600"/>
              </a:spcBef>
              <a:spcAft>
                <a:spcPts val="600"/>
              </a:spcAft>
              <a:buFont typeface="Wingdings" pitchFamily="2" charset="2"/>
              <a:buChar char="q"/>
            </a:pPr>
            <a:endParaRPr lang="es-ES" sz="1800" dirty="0" smtClean="0">
              <a:solidFill>
                <a:schemeClr val="tx1"/>
              </a:solidFill>
              <a:latin typeface="TradeGothic" pitchFamily="34" charset="0"/>
            </a:endParaRPr>
          </a:p>
          <a:p>
            <a:pPr marL="457200" indent="-457200" algn="l">
              <a:spcBef>
                <a:spcPts val="600"/>
              </a:spcBef>
              <a:spcAft>
                <a:spcPts val="600"/>
              </a:spcAft>
            </a:pPr>
            <a:endParaRPr lang="es-ES" sz="1800" dirty="0" smtClean="0">
              <a:solidFill>
                <a:schemeClr val="tx1"/>
              </a:solidFill>
              <a:latin typeface="TradeGothic" pitchFamily="34" charset="0"/>
            </a:endParaRPr>
          </a:p>
          <a:p>
            <a:pPr algn="l">
              <a:spcBef>
                <a:spcPts val="600"/>
              </a:spcBef>
              <a:spcAft>
                <a:spcPts val="600"/>
              </a:spcAft>
            </a:pPr>
            <a:endParaRPr lang="es-ES" sz="2000" dirty="0" smtClean="0">
              <a:solidFill>
                <a:schemeClr val="tx1"/>
              </a:solidFill>
              <a:latin typeface="TradeGothic" pitchFamily="34" charset="0"/>
            </a:endParaRPr>
          </a:p>
          <a:p>
            <a:pPr marL="457200" indent="-457200" algn="l">
              <a:spcBef>
                <a:spcPts val="600"/>
              </a:spcBef>
              <a:spcAft>
                <a:spcPts val="600"/>
              </a:spcAft>
            </a:pPr>
            <a:endParaRPr lang="es-ES" sz="1600" dirty="0">
              <a:solidFill>
                <a:schemeClr val="tx1"/>
              </a:solidFill>
              <a:latin typeface="TradeGothic"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63568" y="264076"/>
            <a:ext cx="8568952" cy="432048"/>
          </a:xfrm>
        </p:spPr>
        <p:txBody>
          <a:bodyPr>
            <a:noAutofit/>
          </a:bodyPr>
          <a:lstStyle/>
          <a:p>
            <a:pPr>
              <a:spcBef>
                <a:spcPts val="600"/>
              </a:spcBef>
              <a:spcAft>
                <a:spcPts val="600"/>
              </a:spcAft>
            </a:pPr>
            <a:r>
              <a:rPr lang="es-ES" sz="2400" dirty="0" smtClean="0">
                <a:solidFill>
                  <a:schemeClr val="bg1"/>
                </a:solidFill>
                <a:latin typeface="TradeGothic" pitchFamily="34" charset="0"/>
              </a:rPr>
              <a:t>6.4. XQUERY</a:t>
            </a:r>
          </a:p>
        </p:txBody>
      </p:sp>
      <p:sp>
        <p:nvSpPr>
          <p:cNvPr id="5" name="1 Título"/>
          <p:cNvSpPr txBox="1">
            <a:spLocks/>
          </p:cNvSpPr>
          <p:nvPr/>
        </p:nvSpPr>
        <p:spPr>
          <a:xfrm>
            <a:off x="1435608" y="274638"/>
            <a:ext cx="749808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s-E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3"/>
          <p:cNvPicPr>
            <a:picLocks noChangeAspect="1" noChangeArrowheads="1"/>
          </p:cNvPicPr>
          <p:nvPr/>
        </p:nvPicPr>
        <p:blipFill>
          <a:blip r:embed="rId3" cstate="print">
            <a:clrChange>
              <a:clrFrom>
                <a:srgbClr val="FFFFFF"/>
              </a:clrFrom>
              <a:clrTo>
                <a:srgbClr val="FFFFFF">
                  <a:alpha val="0"/>
                </a:srgbClr>
              </a:clrTo>
            </a:clrChange>
          </a:blip>
          <a:srcRect l="23989" t="12422" r="21379" b="35407"/>
          <a:stretch>
            <a:fillRect/>
          </a:stretch>
        </p:blipFill>
        <p:spPr bwMode="auto">
          <a:xfrm>
            <a:off x="3383360" y="836712"/>
            <a:ext cx="5328592" cy="3816424"/>
          </a:xfrm>
          <a:prstGeom prst="rect">
            <a:avLst/>
          </a:prstGeom>
          <a:noFill/>
          <a:ln w="9525">
            <a:noFill/>
            <a:miter lim="800000"/>
            <a:headEnd/>
            <a:tailEnd/>
          </a:ln>
        </p:spPr>
      </p:pic>
      <p:pic>
        <p:nvPicPr>
          <p:cNvPr id="7" name="Picture 2"/>
          <p:cNvPicPr>
            <a:picLocks noChangeAspect="1" noChangeArrowheads="1"/>
          </p:cNvPicPr>
          <p:nvPr/>
        </p:nvPicPr>
        <p:blipFill>
          <a:blip r:embed="rId4" cstate="print">
            <a:clrChange>
              <a:clrFrom>
                <a:srgbClr val="FFFFFF"/>
              </a:clrFrom>
              <a:clrTo>
                <a:srgbClr val="FFFFFF">
                  <a:alpha val="0"/>
                </a:srgbClr>
              </a:clrTo>
            </a:clrChange>
          </a:blip>
          <a:srcRect l="24727" t="14391" r="45004" b="62969"/>
          <a:stretch>
            <a:fillRect/>
          </a:stretch>
        </p:blipFill>
        <p:spPr bwMode="auto">
          <a:xfrm>
            <a:off x="5183560" y="4653136"/>
            <a:ext cx="2952328" cy="1656184"/>
          </a:xfrm>
          <a:prstGeom prst="rect">
            <a:avLst/>
          </a:prstGeom>
          <a:noFill/>
          <a:ln w="9525">
            <a:noFill/>
            <a:miter lim="800000"/>
            <a:headEnd/>
            <a:tailEnd/>
          </a:ln>
        </p:spPr>
      </p:pic>
      <p:sp>
        <p:nvSpPr>
          <p:cNvPr id="8" name="7 Flecha doblada hacia arriba"/>
          <p:cNvSpPr/>
          <p:nvPr/>
        </p:nvSpPr>
        <p:spPr>
          <a:xfrm rot="5400000">
            <a:off x="2267236" y="2384884"/>
            <a:ext cx="1008112" cy="122413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Flecha doblada hacia arriba"/>
          <p:cNvSpPr/>
          <p:nvPr/>
        </p:nvSpPr>
        <p:spPr>
          <a:xfrm rot="5400000">
            <a:off x="4067436" y="4617132"/>
            <a:ext cx="1152128" cy="122413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Picture 2"/>
          <p:cNvPicPr>
            <a:picLocks noChangeAspect="1" noChangeArrowheads="1"/>
          </p:cNvPicPr>
          <p:nvPr/>
        </p:nvPicPr>
        <p:blipFill>
          <a:blip r:embed="rId4" cstate="print">
            <a:clrChange>
              <a:clrFrom>
                <a:srgbClr val="FFFFFF"/>
              </a:clrFrom>
              <a:clrTo>
                <a:srgbClr val="FFFFFF">
                  <a:alpha val="0"/>
                </a:srgbClr>
              </a:clrTo>
            </a:clrChange>
          </a:blip>
          <a:srcRect l="24727" t="14391" r="45004" b="62969"/>
          <a:stretch>
            <a:fillRect/>
          </a:stretch>
        </p:blipFill>
        <p:spPr bwMode="auto">
          <a:xfrm>
            <a:off x="323528" y="764704"/>
            <a:ext cx="2952328" cy="165618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9512" y="188640"/>
            <a:ext cx="8568952" cy="432048"/>
          </a:xfrm>
        </p:spPr>
        <p:txBody>
          <a:bodyPr>
            <a:noAutofit/>
          </a:bodyPr>
          <a:lstStyle/>
          <a:p>
            <a:pPr>
              <a:spcBef>
                <a:spcPts val="600"/>
              </a:spcBef>
              <a:spcAft>
                <a:spcPts val="600"/>
              </a:spcAft>
            </a:pPr>
            <a:r>
              <a:rPr lang="es-ES" sz="2400" dirty="0" smtClean="0">
                <a:solidFill>
                  <a:schemeClr val="bg1"/>
                </a:solidFill>
                <a:latin typeface="TradeGothic" pitchFamily="34" charset="0"/>
              </a:rPr>
              <a:t>6.4. XQUERY</a:t>
            </a:r>
          </a:p>
        </p:txBody>
      </p:sp>
      <p:sp>
        <p:nvSpPr>
          <p:cNvPr id="3" name="2 Subtítulo"/>
          <p:cNvSpPr>
            <a:spLocks noGrp="1"/>
          </p:cNvSpPr>
          <p:nvPr>
            <p:ph type="subTitle" idx="1"/>
          </p:nvPr>
        </p:nvSpPr>
        <p:spPr>
          <a:xfrm>
            <a:off x="395536" y="548680"/>
            <a:ext cx="8496944" cy="3600400"/>
          </a:xfrm>
        </p:spPr>
        <p:txBody>
          <a:bodyPr>
            <a:noAutofit/>
          </a:bodyPr>
          <a:lstStyle/>
          <a:p>
            <a:pPr marL="457200" indent="-457200" algn="l">
              <a:spcBef>
                <a:spcPts val="600"/>
              </a:spcBef>
              <a:spcAft>
                <a:spcPts val="600"/>
              </a:spcAft>
            </a:pPr>
            <a:r>
              <a:rPr lang="es-ES" sz="1800" b="1" dirty="0" smtClean="0">
                <a:solidFill>
                  <a:schemeClr val="tx1"/>
                </a:solidFill>
                <a:latin typeface="TradeGothic" pitchFamily="34" charset="0"/>
              </a:rPr>
              <a:t>Expresiones FLWOR: </a:t>
            </a:r>
            <a:r>
              <a:rPr lang="es-ES" sz="1800" dirty="0" err="1" smtClean="0">
                <a:solidFill>
                  <a:schemeClr val="tx1"/>
                </a:solidFill>
                <a:latin typeface="TradeGothic" pitchFamily="34" charset="0"/>
              </a:rPr>
              <a:t>For</a:t>
            </a:r>
            <a:r>
              <a:rPr lang="es-ES" sz="1800" dirty="0" smtClean="0">
                <a:solidFill>
                  <a:schemeClr val="tx1"/>
                </a:solidFill>
                <a:latin typeface="TradeGothic" pitchFamily="34" charset="0"/>
              </a:rPr>
              <a:t>, </a:t>
            </a:r>
            <a:r>
              <a:rPr lang="es-ES" sz="1800" dirty="0" err="1" smtClean="0">
                <a:solidFill>
                  <a:schemeClr val="tx1"/>
                </a:solidFill>
                <a:latin typeface="TradeGothic" pitchFamily="34" charset="0"/>
              </a:rPr>
              <a:t>Let</a:t>
            </a:r>
            <a:r>
              <a:rPr lang="es-ES" sz="1800" dirty="0" smtClean="0">
                <a:solidFill>
                  <a:schemeClr val="tx1"/>
                </a:solidFill>
                <a:latin typeface="TradeGothic" pitchFamily="34" charset="0"/>
              </a:rPr>
              <a:t>, </a:t>
            </a:r>
            <a:r>
              <a:rPr lang="es-ES" sz="1800" dirty="0" err="1" smtClean="0">
                <a:solidFill>
                  <a:schemeClr val="tx1"/>
                </a:solidFill>
                <a:latin typeface="TradeGothic" pitchFamily="34" charset="0"/>
              </a:rPr>
              <a:t>Where</a:t>
            </a:r>
            <a:r>
              <a:rPr lang="es-ES" sz="1800" dirty="0" smtClean="0">
                <a:solidFill>
                  <a:schemeClr val="tx1"/>
                </a:solidFill>
                <a:latin typeface="TradeGothic" pitchFamily="34" charset="0"/>
              </a:rPr>
              <a:t>, </a:t>
            </a:r>
            <a:r>
              <a:rPr lang="es-ES" sz="1800" dirty="0" err="1" smtClean="0">
                <a:solidFill>
                  <a:schemeClr val="tx1"/>
                </a:solidFill>
                <a:latin typeface="TradeGothic" pitchFamily="34" charset="0"/>
              </a:rPr>
              <a:t>Order</a:t>
            </a:r>
            <a:r>
              <a:rPr lang="es-ES" sz="1800" dirty="0" smtClean="0">
                <a:solidFill>
                  <a:schemeClr val="tx1"/>
                </a:solidFill>
                <a:latin typeface="TradeGothic" pitchFamily="34" charset="0"/>
              </a:rPr>
              <a:t> </a:t>
            </a:r>
            <a:r>
              <a:rPr lang="es-ES" sz="1800" dirty="0" err="1" smtClean="0">
                <a:solidFill>
                  <a:schemeClr val="tx1"/>
                </a:solidFill>
                <a:latin typeface="TradeGothic" pitchFamily="34" charset="0"/>
              </a:rPr>
              <a:t>by</a:t>
            </a:r>
            <a:r>
              <a:rPr lang="es-ES" sz="1800" dirty="0" smtClean="0">
                <a:solidFill>
                  <a:schemeClr val="tx1"/>
                </a:solidFill>
                <a:latin typeface="TradeGothic" pitchFamily="34" charset="0"/>
              </a:rPr>
              <a:t>, </a:t>
            </a:r>
            <a:r>
              <a:rPr lang="es-ES" sz="1800" dirty="0" err="1" smtClean="0">
                <a:solidFill>
                  <a:schemeClr val="tx1"/>
                </a:solidFill>
                <a:latin typeface="TradeGothic" pitchFamily="34" charset="0"/>
              </a:rPr>
              <a:t>Return</a:t>
            </a:r>
            <a:endParaRPr lang="es-ES" sz="1800" dirty="0" smtClean="0">
              <a:solidFill>
                <a:schemeClr val="tx1"/>
              </a:solidFill>
              <a:latin typeface="TradeGothic" pitchFamily="34" charset="0"/>
            </a:endParaRPr>
          </a:p>
          <a:p>
            <a:pPr marL="457200" indent="-457200" algn="l">
              <a:spcBef>
                <a:spcPts val="600"/>
              </a:spcBef>
              <a:spcAft>
                <a:spcPts val="600"/>
              </a:spcAft>
              <a:buClr>
                <a:srgbClr val="FF0000"/>
              </a:buClr>
              <a:buFont typeface="Wingdings" pitchFamily="2" charset="2"/>
              <a:buChar char="q"/>
            </a:pPr>
            <a:r>
              <a:rPr lang="es-ES" sz="1800" b="1" dirty="0" err="1" smtClean="0">
                <a:solidFill>
                  <a:schemeClr val="tx1"/>
                </a:solidFill>
                <a:latin typeface="TradeGothic" pitchFamily="34" charset="0"/>
              </a:rPr>
              <a:t>for</a:t>
            </a:r>
            <a:r>
              <a:rPr lang="es-ES" sz="1800" dirty="0" smtClean="0">
                <a:solidFill>
                  <a:schemeClr val="tx1"/>
                </a:solidFill>
                <a:latin typeface="TradeGothic" pitchFamily="34" charset="0"/>
              </a:rPr>
              <a:t>	 Sentencia que permite seleccionar los nodos que se quieren consultar, guardándolos en la variable precedida por el símbolo $.</a:t>
            </a:r>
          </a:p>
          <a:p>
            <a:pPr marL="457200" indent="-457200" algn="l">
              <a:spcBef>
                <a:spcPts val="600"/>
              </a:spcBef>
              <a:spcAft>
                <a:spcPts val="600"/>
              </a:spcAft>
              <a:buClr>
                <a:srgbClr val="FF0000"/>
              </a:buClr>
              <a:buFont typeface="Wingdings" pitchFamily="2" charset="2"/>
              <a:buChar char="q"/>
            </a:pPr>
            <a:r>
              <a:rPr lang="es-ES" sz="1800" b="1" dirty="0" err="1" smtClean="0">
                <a:solidFill>
                  <a:schemeClr val="tx1"/>
                </a:solidFill>
                <a:latin typeface="TradeGothic" pitchFamily="34" charset="0"/>
              </a:rPr>
              <a:t>let</a:t>
            </a:r>
            <a:r>
              <a:rPr lang="es-ES" sz="1800" dirty="0" smtClean="0">
                <a:solidFill>
                  <a:schemeClr val="tx1"/>
                </a:solidFill>
                <a:latin typeface="TradeGothic" pitchFamily="34" charset="0"/>
              </a:rPr>
              <a:t>	 Cláusula opcional. Establece una nueva variable sobre el mismo u toro documento XML. Permite un código  más legible y simplificado.</a:t>
            </a:r>
          </a:p>
          <a:p>
            <a:pPr marL="457200" indent="-457200" algn="l">
              <a:spcBef>
                <a:spcPts val="600"/>
              </a:spcBef>
              <a:spcAft>
                <a:spcPts val="600"/>
              </a:spcAft>
              <a:buClr>
                <a:srgbClr val="FF0000"/>
              </a:buClr>
              <a:buFont typeface="Wingdings" pitchFamily="2" charset="2"/>
              <a:buChar char="q"/>
            </a:pPr>
            <a:r>
              <a:rPr lang="es-ES" sz="1800" b="1" dirty="0" err="1" smtClean="0">
                <a:solidFill>
                  <a:schemeClr val="tx1"/>
                </a:solidFill>
                <a:latin typeface="TradeGothic" pitchFamily="34" charset="0"/>
              </a:rPr>
              <a:t>where</a:t>
            </a:r>
            <a:r>
              <a:rPr lang="es-ES" sz="1800" dirty="0" smtClean="0">
                <a:solidFill>
                  <a:schemeClr val="tx1"/>
                </a:solidFill>
                <a:latin typeface="TradeGothic" pitchFamily="34" charset="0"/>
              </a:rPr>
              <a:t>   Cláusula que permite establecer una condición sobre las variables indicadas en </a:t>
            </a:r>
            <a:r>
              <a:rPr lang="es-ES" sz="1800" dirty="0" err="1" smtClean="0">
                <a:solidFill>
                  <a:schemeClr val="tx1"/>
                </a:solidFill>
                <a:latin typeface="TradeGothic" pitchFamily="34" charset="0"/>
              </a:rPr>
              <a:t>for</a:t>
            </a:r>
            <a:r>
              <a:rPr lang="es-ES" sz="1800" dirty="0" smtClean="0">
                <a:solidFill>
                  <a:schemeClr val="tx1"/>
                </a:solidFill>
                <a:latin typeface="TradeGothic" pitchFamily="34" charset="0"/>
              </a:rPr>
              <a:t> y </a:t>
            </a:r>
            <a:r>
              <a:rPr lang="es-ES" sz="1800" dirty="0" err="1" smtClean="0">
                <a:solidFill>
                  <a:schemeClr val="tx1"/>
                </a:solidFill>
                <a:latin typeface="TradeGothic" pitchFamily="34" charset="0"/>
              </a:rPr>
              <a:t>let</a:t>
            </a:r>
            <a:r>
              <a:rPr lang="es-ES" sz="1800" dirty="0" smtClean="0">
                <a:solidFill>
                  <a:schemeClr val="tx1"/>
                </a:solidFill>
                <a:latin typeface="TradeGothic" pitchFamily="34" charset="0"/>
              </a:rPr>
              <a:t>.</a:t>
            </a:r>
          </a:p>
          <a:p>
            <a:pPr marL="457200" indent="-457200" algn="l">
              <a:spcBef>
                <a:spcPts val="600"/>
              </a:spcBef>
              <a:spcAft>
                <a:spcPts val="600"/>
              </a:spcAft>
              <a:buClr>
                <a:srgbClr val="FF0000"/>
              </a:buClr>
              <a:buFont typeface="Wingdings" pitchFamily="2" charset="2"/>
              <a:buChar char="q"/>
            </a:pPr>
            <a:r>
              <a:rPr lang="es-ES" sz="1800" b="1" dirty="0" err="1" smtClean="0">
                <a:solidFill>
                  <a:schemeClr val="tx1"/>
                </a:solidFill>
                <a:latin typeface="TradeGothic" pitchFamily="34" charset="0"/>
              </a:rPr>
              <a:t>order</a:t>
            </a:r>
            <a:r>
              <a:rPr lang="es-ES" sz="1800" b="1" dirty="0" smtClean="0">
                <a:solidFill>
                  <a:schemeClr val="tx1"/>
                </a:solidFill>
                <a:latin typeface="TradeGothic" pitchFamily="34" charset="0"/>
              </a:rPr>
              <a:t> </a:t>
            </a:r>
            <a:r>
              <a:rPr lang="es-ES" sz="1800" b="1" dirty="0" err="1" smtClean="0">
                <a:solidFill>
                  <a:schemeClr val="tx1"/>
                </a:solidFill>
                <a:latin typeface="TradeGothic" pitchFamily="34" charset="0"/>
              </a:rPr>
              <a:t>by</a:t>
            </a:r>
            <a:r>
              <a:rPr lang="es-ES" sz="1800" dirty="0" smtClean="0">
                <a:solidFill>
                  <a:schemeClr val="tx1"/>
                </a:solidFill>
                <a:latin typeface="TradeGothic" pitchFamily="34" charset="0"/>
              </a:rPr>
              <a:t>  Cláusula que define el orden de presentación de los resultados.</a:t>
            </a:r>
          </a:p>
          <a:p>
            <a:pPr marL="457200" indent="-457200" algn="l">
              <a:spcBef>
                <a:spcPts val="600"/>
              </a:spcBef>
              <a:spcAft>
                <a:spcPts val="600"/>
              </a:spcAft>
              <a:buClr>
                <a:srgbClr val="FF0000"/>
              </a:buClr>
              <a:buFont typeface="Wingdings" pitchFamily="2" charset="2"/>
              <a:buChar char="q"/>
            </a:pPr>
            <a:r>
              <a:rPr lang="es-ES" sz="1800" b="1" dirty="0" err="1" smtClean="0">
                <a:solidFill>
                  <a:schemeClr val="tx1"/>
                </a:solidFill>
                <a:latin typeface="TradeGothic" pitchFamily="34" charset="0"/>
              </a:rPr>
              <a:t>return</a:t>
            </a:r>
            <a:r>
              <a:rPr lang="es-ES" sz="1800" b="1" dirty="0" smtClean="0">
                <a:solidFill>
                  <a:schemeClr val="tx1"/>
                </a:solidFill>
                <a:latin typeface="TradeGothic" pitchFamily="34" charset="0"/>
              </a:rPr>
              <a:t>     </a:t>
            </a:r>
            <a:r>
              <a:rPr lang="es-ES" sz="1800" dirty="0" smtClean="0">
                <a:solidFill>
                  <a:schemeClr val="tx1"/>
                </a:solidFill>
                <a:latin typeface="TradeGothic" pitchFamily="34" charset="0"/>
              </a:rPr>
              <a:t>Permite devolver un valor concreto del resultado obtenido con las cláusulas anteriores.</a:t>
            </a:r>
          </a:p>
          <a:p>
            <a:pPr marL="457200" indent="-457200" algn="l">
              <a:spcBef>
                <a:spcPts val="600"/>
              </a:spcBef>
              <a:spcAft>
                <a:spcPts val="600"/>
              </a:spcAft>
            </a:pPr>
            <a:endParaRPr lang="es-ES" sz="1800" dirty="0" smtClean="0">
              <a:solidFill>
                <a:schemeClr val="tx1"/>
              </a:solidFill>
              <a:latin typeface="TradeGothic" pitchFamily="34" charset="0"/>
            </a:endParaRPr>
          </a:p>
          <a:p>
            <a:pPr algn="l">
              <a:spcBef>
                <a:spcPts val="600"/>
              </a:spcBef>
              <a:spcAft>
                <a:spcPts val="600"/>
              </a:spcAft>
            </a:pPr>
            <a:endParaRPr lang="es-ES" sz="2000" dirty="0" smtClean="0">
              <a:solidFill>
                <a:schemeClr val="tx1"/>
              </a:solidFill>
              <a:latin typeface="TradeGothic" pitchFamily="34" charset="0"/>
            </a:endParaRPr>
          </a:p>
          <a:p>
            <a:pPr marL="457200" indent="-457200" algn="l">
              <a:spcBef>
                <a:spcPts val="600"/>
              </a:spcBef>
              <a:spcAft>
                <a:spcPts val="600"/>
              </a:spcAft>
            </a:pPr>
            <a:endParaRPr lang="es-ES" sz="1600" dirty="0">
              <a:solidFill>
                <a:schemeClr val="tx1"/>
              </a:solidFill>
              <a:latin typeface="TradeGothic" pitchFamily="34" charset="0"/>
            </a:endParaRPr>
          </a:p>
        </p:txBody>
      </p:sp>
      <p:sp>
        <p:nvSpPr>
          <p:cNvPr id="4" name="3 CuadroTexto"/>
          <p:cNvSpPr txBox="1"/>
          <p:nvPr/>
        </p:nvSpPr>
        <p:spPr>
          <a:xfrm>
            <a:off x="2987824" y="4077072"/>
            <a:ext cx="4824536" cy="923330"/>
          </a:xfrm>
          <a:prstGeom prst="rect">
            <a:avLst/>
          </a:prstGeom>
          <a:noFill/>
          <a:ln>
            <a:solidFill>
              <a:schemeClr val="accent1"/>
            </a:solidFill>
          </a:ln>
        </p:spPr>
        <p:txBody>
          <a:bodyPr wrap="square" rtlCol="0">
            <a:spAutoFit/>
          </a:bodyPr>
          <a:lstStyle/>
          <a:p>
            <a:r>
              <a:rPr lang="es-ES" b="1" dirty="0" err="1" smtClean="0">
                <a:latin typeface="TradeGothic" pitchFamily="34" charset="0"/>
              </a:rPr>
              <a:t>for</a:t>
            </a:r>
            <a:r>
              <a:rPr lang="es-ES" dirty="0" smtClean="0">
                <a:latin typeface="TradeGothic" pitchFamily="34" charset="0"/>
              </a:rPr>
              <a:t> $libro in </a:t>
            </a:r>
            <a:r>
              <a:rPr lang="es-ES" dirty="0" err="1" smtClean="0">
                <a:latin typeface="TradeGothic" pitchFamily="34" charset="0"/>
              </a:rPr>
              <a:t>doc</a:t>
            </a:r>
            <a:r>
              <a:rPr lang="es-ES" dirty="0" smtClean="0">
                <a:latin typeface="TradeGothic" pitchFamily="34" charset="0"/>
              </a:rPr>
              <a:t>(“BD_Libros.xml)//Libros/libro</a:t>
            </a:r>
          </a:p>
          <a:p>
            <a:r>
              <a:rPr lang="es-ES" b="1" dirty="0" err="1" smtClean="0">
                <a:latin typeface="TradeGothic" pitchFamily="34" charset="0"/>
              </a:rPr>
              <a:t>where</a:t>
            </a:r>
            <a:r>
              <a:rPr lang="es-ES" dirty="0" smtClean="0">
                <a:latin typeface="TradeGothic" pitchFamily="34" charset="0"/>
              </a:rPr>
              <a:t> $libro/</a:t>
            </a:r>
            <a:r>
              <a:rPr lang="es-ES" dirty="0" err="1" smtClean="0">
                <a:latin typeface="TradeGothic" pitchFamily="34" charset="0"/>
              </a:rPr>
              <a:t>Numpaginas</a:t>
            </a:r>
            <a:r>
              <a:rPr lang="es-ES" dirty="0" smtClean="0">
                <a:latin typeface="TradeGothic" pitchFamily="34" charset="0"/>
              </a:rPr>
              <a:t>&lt;300</a:t>
            </a:r>
          </a:p>
          <a:p>
            <a:r>
              <a:rPr lang="es-ES" b="1" dirty="0" err="1" smtClean="0">
                <a:latin typeface="TradeGothic" pitchFamily="34" charset="0"/>
              </a:rPr>
              <a:t>return</a:t>
            </a:r>
            <a:r>
              <a:rPr lang="es-ES" dirty="0" smtClean="0">
                <a:latin typeface="TradeGothic" pitchFamily="34" charset="0"/>
              </a:rPr>
              <a:t> $libro/Autores</a:t>
            </a:r>
            <a:endParaRPr lang="es-ES" dirty="0">
              <a:latin typeface="TradeGothic" pitchFamily="34" charset="0"/>
            </a:endParaRPr>
          </a:p>
        </p:txBody>
      </p:sp>
      <p:sp>
        <p:nvSpPr>
          <p:cNvPr id="5" name="4 CuadroTexto"/>
          <p:cNvSpPr txBox="1"/>
          <p:nvPr/>
        </p:nvSpPr>
        <p:spPr>
          <a:xfrm>
            <a:off x="2987824" y="5085184"/>
            <a:ext cx="5904656" cy="1200329"/>
          </a:xfrm>
          <a:prstGeom prst="rect">
            <a:avLst/>
          </a:prstGeom>
          <a:noFill/>
          <a:ln>
            <a:solidFill>
              <a:schemeClr val="accent1"/>
            </a:solidFill>
          </a:ln>
        </p:spPr>
        <p:txBody>
          <a:bodyPr wrap="square" rtlCol="0">
            <a:spAutoFit/>
          </a:bodyPr>
          <a:lstStyle/>
          <a:p>
            <a:r>
              <a:rPr lang="es-ES" b="1" dirty="0" err="1" smtClean="0">
                <a:latin typeface="TradeGothic" pitchFamily="34" charset="0"/>
              </a:rPr>
              <a:t>for</a:t>
            </a:r>
            <a:r>
              <a:rPr lang="es-ES" dirty="0" smtClean="0">
                <a:latin typeface="TradeGothic" pitchFamily="34" charset="0"/>
              </a:rPr>
              <a:t> $baile in </a:t>
            </a:r>
            <a:r>
              <a:rPr lang="es-ES" dirty="0" err="1" smtClean="0">
                <a:latin typeface="TradeGothic" pitchFamily="34" charset="0"/>
              </a:rPr>
              <a:t>doc</a:t>
            </a:r>
            <a:r>
              <a:rPr lang="es-ES" dirty="0" smtClean="0">
                <a:latin typeface="TradeGothic" pitchFamily="34" charset="0"/>
              </a:rPr>
              <a:t>(“BD_BailesDeSalon.xml”)//Bailes/baile</a:t>
            </a:r>
          </a:p>
          <a:p>
            <a:r>
              <a:rPr lang="es-ES" b="1" dirty="0" err="1" smtClean="0">
                <a:latin typeface="TradeGothic" pitchFamily="34" charset="0"/>
              </a:rPr>
              <a:t>let</a:t>
            </a:r>
            <a:r>
              <a:rPr lang="es-ES" dirty="0" smtClean="0">
                <a:latin typeface="TradeGothic" pitchFamily="34" charset="0"/>
              </a:rPr>
              <a:t> $n:=$baile/nombre</a:t>
            </a:r>
          </a:p>
          <a:p>
            <a:r>
              <a:rPr lang="es-ES" b="1" dirty="0" err="1" smtClean="0">
                <a:latin typeface="TradeGothic" pitchFamily="34" charset="0"/>
              </a:rPr>
              <a:t>where</a:t>
            </a:r>
            <a:r>
              <a:rPr lang="es-ES" dirty="0" smtClean="0">
                <a:latin typeface="TradeGothic" pitchFamily="34" charset="0"/>
              </a:rPr>
              <a:t> $baile/sala = 1</a:t>
            </a:r>
          </a:p>
          <a:p>
            <a:r>
              <a:rPr lang="es-ES" b="1" dirty="0" err="1" smtClean="0">
                <a:latin typeface="TradeGothic" pitchFamily="34" charset="0"/>
              </a:rPr>
              <a:t>return</a:t>
            </a:r>
            <a:r>
              <a:rPr lang="es-ES" dirty="0" smtClean="0">
                <a:latin typeface="TradeGothic" pitchFamily="34" charset="0"/>
              </a:rPr>
              <a:t> data/$n)</a:t>
            </a:r>
            <a:endParaRPr lang="es-ES" dirty="0">
              <a:latin typeface="TradeGothic" pitchFamily="34" charset="0"/>
            </a:endParaRPr>
          </a:p>
        </p:txBody>
      </p:sp>
      <p:sp>
        <p:nvSpPr>
          <p:cNvPr id="6" name="5 CuadroTexto"/>
          <p:cNvSpPr txBox="1"/>
          <p:nvPr/>
        </p:nvSpPr>
        <p:spPr>
          <a:xfrm>
            <a:off x="1547664" y="4797152"/>
            <a:ext cx="1440160" cy="646331"/>
          </a:xfrm>
          <a:prstGeom prst="rect">
            <a:avLst/>
          </a:prstGeom>
          <a:noFill/>
        </p:spPr>
        <p:txBody>
          <a:bodyPr wrap="square" rtlCol="0">
            <a:spAutoFit/>
          </a:bodyPr>
          <a:lstStyle/>
          <a:p>
            <a:r>
              <a:rPr lang="es-ES" dirty="0" smtClean="0">
                <a:latin typeface="TradeGothic" pitchFamily="34" charset="0"/>
              </a:rPr>
              <a:t>Ejemplo de consultas</a:t>
            </a:r>
            <a:endParaRPr lang="es-ES" dirty="0">
              <a:latin typeface="TradeGothic"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971600" y="260648"/>
            <a:ext cx="6984776" cy="432048"/>
          </a:xfrm>
        </p:spPr>
        <p:txBody>
          <a:bodyPr>
            <a:noAutofit/>
          </a:bodyPr>
          <a:lstStyle/>
          <a:p>
            <a:pPr>
              <a:spcBef>
                <a:spcPts val="600"/>
              </a:spcBef>
              <a:spcAft>
                <a:spcPts val="600"/>
              </a:spcAft>
            </a:pPr>
            <a:r>
              <a:rPr lang="es-ES" sz="2400" dirty="0" smtClean="0">
                <a:solidFill>
                  <a:schemeClr val="bg1"/>
                </a:solidFill>
                <a:latin typeface="TradeGothic" pitchFamily="34" charset="0"/>
              </a:rPr>
              <a:t>6.4. XQUERY</a:t>
            </a:r>
          </a:p>
        </p:txBody>
      </p:sp>
      <p:sp>
        <p:nvSpPr>
          <p:cNvPr id="5" name="2 Subtítulo"/>
          <p:cNvSpPr txBox="1">
            <a:spLocks/>
          </p:cNvSpPr>
          <p:nvPr/>
        </p:nvSpPr>
        <p:spPr>
          <a:xfrm>
            <a:off x="107504" y="1028700"/>
            <a:ext cx="4176464" cy="4800600"/>
          </a:xfrm>
          <a:prstGeom prst="rect">
            <a:avLst/>
          </a:prstGeom>
          <a:ln>
            <a:solidFill>
              <a:schemeClr val="accent1"/>
            </a:solidFill>
          </a:ln>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2000" b="0" i="0" u="none" strike="noStrike" kern="1200" cap="none" spc="0" normalizeH="0" baseline="0" noProof="0" dirty="0" smtClean="0">
                <a:ln>
                  <a:noFill/>
                </a:ln>
                <a:effectLst/>
                <a:uLnTx/>
                <a:uFillTx/>
                <a:latin typeface="TradeGothic" pitchFamily="34" charset="0"/>
              </a:rPr>
              <a:t>Ejemplo documento XML:</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2000" b="0" i="0" u="none" strike="noStrike" kern="1200" cap="none" spc="0" normalizeH="0" baseline="0" noProof="0" dirty="0" smtClean="0">
                <a:ln>
                  <a:noFill/>
                </a:ln>
                <a:effectLst/>
                <a:uLnTx/>
                <a:uFillTx/>
                <a:latin typeface="TradeGothic" pitchFamily="34" charset="0"/>
              </a:rPr>
              <a:t>&lt;</a:t>
            </a:r>
            <a:r>
              <a:rPr kumimoji="0" lang="es-ES" sz="2000" b="0" i="0" u="none" strike="noStrike" kern="1200" cap="none" spc="0" normalizeH="0" baseline="0" noProof="0" dirty="0" err="1" smtClean="0">
                <a:ln>
                  <a:noFill/>
                </a:ln>
                <a:effectLst/>
                <a:uLnTx/>
                <a:uFillTx/>
                <a:latin typeface="TradeGothic" pitchFamily="34" charset="0"/>
              </a:rPr>
              <a:t>bib</a:t>
            </a:r>
            <a:r>
              <a:rPr kumimoji="0" lang="es-ES" sz="2000" b="0" i="0" u="none" strike="noStrike" kern="1200" cap="none" spc="0" normalizeH="0" baseline="0" noProof="0" dirty="0" smtClean="0">
                <a:ln>
                  <a:noFill/>
                </a:ln>
                <a:effectLst/>
                <a:uLnTx/>
                <a:uFillTx/>
                <a:latin typeface="TradeGothic" pitchFamily="34" charset="0"/>
              </a:rPr>
              <a:t>&gt;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ES" sz="2000" dirty="0" smtClean="0">
                <a:latin typeface="TradeGothic" pitchFamily="34" charset="0"/>
              </a:rPr>
              <a:t>  </a:t>
            </a:r>
            <a:r>
              <a:rPr kumimoji="0" lang="es-ES" sz="2000" b="0" i="0" u="none" strike="noStrike" kern="1200" cap="none" spc="0" normalizeH="0" baseline="0" noProof="0" dirty="0" smtClean="0">
                <a:ln>
                  <a:noFill/>
                </a:ln>
                <a:effectLst/>
                <a:uLnTx/>
                <a:uFillTx/>
                <a:latin typeface="TradeGothic" pitchFamily="34" charset="0"/>
              </a:rPr>
              <a:t>&lt;libro&gt;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ES" sz="2000" dirty="0" smtClean="0">
                <a:latin typeface="TradeGothic" pitchFamily="34" charset="0"/>
              </a:rPr>
              <a:t>    </a:t>
            </a:r>
            <a:r>
              <a:rPr kumimoji="0" lang="es-ES" sz="2000" b="0" i="0" u="none" strike="noStrike" kern="1200" cap="none" spc="0" normalizeH="0" baseline="0" noProof="0" dirty="0" smtClean="0">
                <a:ln>
                  <a:noFill/>
                </a:ln>
                <a:effectLst/>
                <a:uLnTx/>
                <a:uFillTx/>
                <a:latin typeface="TradeGothic" pitchFamily="34" charset="0"/>
              </a:rPr>
              <a:t>&lt;titulo&gt;EL Quijote&lt;/titulo&gt;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ES" sz="2000" dirty="0" smtClean="0">
                <a:latin typeface="TradeGothic" pitchFamily="34" charset="0"/>
              </a:rPr>
              <a:t>    </a:t>
            </a:r>
            <a:r>
              <a:rPr kumimoji="0" lang="es-ES" sz="2000" b="0" i="0" u="none" strike="noStrike" kern="1200" cap="none" spc="0" normalizeH="0" baseline="0" noProof="0" dirty="0" smtClean="0">
                <a:ln>
                  <a:noFill/>
                </a:ln>
                <a:effectLst/>
                <a:uLnTx/>
                <a:uFillTx/>
                <a:latin typeface="TradeGothic" pitchFamily="34" charset="0"/>
              </a:rPr>
              <a:t>&lt;autor&gt;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ES" sz="2000" dirty="0" smtClean="0">
                <a:latin typeface="TradeGothic" pitchFamily="34" charset="0"/>
              </a:rPr>
              <a:t>      </a:t>
            </a:r>
            <a:r>
              <a:rPr kumimoji="0" lang="es-ES" sz="2000" b="0" i="0" u="none" strike="noStrike" kern="1200" cap="none" spc="0" normalizeH="0" baseline="0" noProof="0" dirty="0" smtClean="0">
                <a:ln>
                  <a:noFill/>
                </a:ln>
                <a:effectLst/>
                <a:uLnTx/>
                <a:uFillTx/>
                <a:latin typeface="TradeGothic" pitchFamily="34" charset="0"/>
              </a:rPr>
              <a:t>&lt;apellido&gt;Cervantes&lt;/apellido&gt;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ES" sz="2000" dirty="0" smtClean="0">
                <a:latin typeface="TradeGothic" pitchFamily="34" charset="0"/>
              </a:rPr>
              <a:t>      </a:t>
            </a:r>
            <a:r>
              <a:rPr kumimoji="0" lang="es-ES" sz="2000" b="0" i="0" u="none" strike="noStrike" kern="1200" cap="none" spc="0" normalizeH="0" baseline="0" noProof="0" dirty="0" smtClean="0">
                <a:ln>
                  <a:noFill/>
                </a:ln>
                <a:effectLst/>
                <a:uLnTx/>
                <a:uFillTx/>
                <a:latin typeface="TradeGothic" pitchFamily="34" charset="0"/>
              </a:rPr>
              <a:t>&lt;nombre&gt;Miguel&lt;/nombre&gt;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ES" sz="2000" dirty="0" smtClean="0">
                <a:latin typeface="TradeGothic" pitchFamily="34" charset="0"/>
              </a:rPr>
              <a:t>    </a:t>
            </a:r>
            <a:r>
              <a:rPr kumimoji="0" lang="es-ES" sz="2000" b="0" i="0" u="none" strike="noStrike" kern="1200" cap="none" spc="0" normalizeH="0" baseline="0" noProof="0" dirty="0" smtClean="0">
                <a:ln>
                  <a:noFill/>
                </a:ln>
                <a:effectLst/>
                <a:uLnTx/>
                <a:uFillTx/>
                <a:latin typeface="TradeGothic" pitchFamily="34" charset="0"/>
              </a:rPr>
              <a:t>&lt;/autor&gt;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ES" sz="2000" dirty="0" smtClean="0">
                <a:latin typeface="TradeGothic" pitchFamily="34" charset="0"/>
              </a:rPr>
              <a:t>    </a:t>
            </a:r>
            <a:r>
              <a:rPr kumimoji="0" lang="es-ES" sz="2000" b="0" i="0" u="none" strike="noStrike" kern="1200" cap="none" spc="0" normalizeH="0" baseline="0" noProof="0" dirty="0" smtClean="0">
                <a:ln>
                  <a:noFill/>
                </a:ln>
                <a:effectLst/>
                <a:uLnTx/>
                <a:uFillTx/>
                <a:latin typeface="TradeGothic" pitchFamily="34" charset="0"/>
              </a:rPr>
              <a:t>&lt;editorial&gt;E1&lt;/editorial&gt;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ES" sz="2000" dirty="0" smtClean="0">
                <a:latin typeface="TradeGothic" pitchFamily="34" charset="0"/>
              </a:rPr>
              <a:t>    </a:t>
            </a:r>
            <a:r>
              <a:rPr kumimoji="0" lang="es-ES" sz="2000" b="0" i="0" u="none" strike="noStrike" kern="1200" cap="none" spc="0" normalizeH="0" baseline="0" noProof="0" dirty="0" smtClean="0">
                <a:ln>
                  <a:noFill/>
                </a:ln>
                <a:effectLst/>
                <a:uLnTx/>
                <a:uFillTx/>
                <a:latin typeface="TradeGothic" pitchFamily="34" charset="0"/>
              </a:rPr>
              <a:t>&lt;precio&gt; 30&lt;/precio&gt;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ES" sz="2000" dirty="0" smtClean="0">
                <a:latin typeface="TradeGothic" pitchFamily="34" charset="0"/>
              </a:rPr>
              <a:t>  </a:t>
            </a:r>
            <a:r>
              <a:rPr kumimoji="0" lang="es-ES" sz="2000" b="0" i="0" u="none" strike="noStrike" kern="1200" cap="none" spc="0" normalizeH="0" baseline="0" noProof="0" dirty="0" smtClean="0">
                <a:ln>
                  <a:noFill/>
                </a:ln>
                <a:effectLst/>
                <a:uLnTx/>
                <a:uFillTx/>
                <a:latin typeface="TradeGothic" pitchFamily="34" charset="0"/>
              </a:rPr>
              <a:t>&lt;/libro&gt;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2000" b="0" i="0" u="none" strike="noStrike" kern="1200" cap="none" spc="0" normalizeH="0" baseline="0" noProof="0" dirty="0" smtClean="0">
                <a:ln>
                  <a:noFill/>
                </a:ln>
                <a:effectLst/>
                <a:uLnTx/>
                <a:uFillTx/>
                <a:latin typeface="TradeGothic" pitchFamily="34" charset="0"/>
              </a:rPr>
              <a:t>&lt;/</a:t>
            </a:r>
            <a:r>
              <a:rPr kumimoji="0" lang="es-ES" sz="2000" b="0" i="0" u="none" strike="noStrike" kern="1200" cap="none" spc="0" normalizeH="0" baseline="0" noProof="0" dirty="0" err="1" smtClean="0">
                <a:ln>
                  <a:noFill/>
                </a:ln>
                <a:effectLst/>
                <a:uLnTx/>
                <a:uFillTx/>
                <a:latin typeface="TradeGothic" pitchFamily="34" charset="0"/>
              </a:rPr>
              <a:t>bib</a:t>
            </a:r>
            <a:r>
              <a:rPr kumimoji="0" lang="es-ES" sz="2000" b="0" i="0" u="none" strike="noStrike" kern="1200" cap="none" spc="0" normalizeH="0" baseline="0" noProof="0" dirty="0" smtClean="0">
                <a:ln>
                  <a:noFill/>
                </a:ln>
                <a:effectLst/>
                <a:uLnTx/>
                <a:uFillTx/>
                <a:latin typeface="TradeGothic" pitchFamily="34" charset="0"/>
              </a:rPr>
              <a:t>&gt;</a:t>
            </a:r>
            <a:endParaRPr kumimoji="0" lang="es-ES" sz="2000" b="0" i="0" u="none" strike="noStrike" kern="1200" cap="none" spc="0" normalizeH="0" baseline="0" noProof="0" dirty="0">
              <a:ln>
                <a:noFill/>
              </a:ln>
              <a:effectLst/>
              <a:uLnTx/>
              <a:uFillTx/>
              <a:latin typeface="TradeGothic" pitchFamily="34" charset="0"/>
            </a:endParaRPr>
          </a:p>
        </p:txBody>
      </p:sp>
      <p:sp>
        <p:nvSpPr>
          <p:cNvPr id="6" name="2 Subtítulo"/>
          <p:cNvSpPr txBox="1">
            <a:spLocks/>
          </p:cNvSpPr>
          <p:nvPr/>
        </p:nvSpPr>
        <p:spPr>
          <a:xfrm>
            <a:off x="4572000" y="1028700"/>
            <a:ext cx="4361688" cy="888132"/>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2000" b="0" i="0" u="none" strike="noStrike" kern="1200" cap="none" spc="0" normalizeH="0" baseline="0" noProof="0" dirty="0" smtClean="0">
                <a:ln>
                  <a:noFill/>
                </a:ln>
                <a:effectLst/>
                <a:uLnTx/>
                <a:uFillTx/>
                <a:latin typeface="TradeGothic" pitchFamily="34" charset="0"/>
              </a:rPr>
              <a:t>En XML las etiquetas se estructuran en forma de árbol n-</a:t>
            </a:r>
            <a:r>
              <a:rPr kumimoji="0" lang="es-ES" sz="2000" b="0" i="0" u="none" strike="noStrike" kern="1200" cap="none" spc="0" normalizeH="0" baseline="0" noProof="0" dirty="0" err="1" smtClean="0">
                <a:ln>
                  <a:noFill/>
                </a:ln>
                <a:effectLst/>
                <a:uLnTx/>
                <a:uFillTx/>
                <a:latin typeface="TradeGothic" pitchFamily="34" charset="0"/>
              </a:rPr>
              <a:t>ário</a:t>
            </a:r>
            <a:r>
              <a:rPr kumimoji="0" lang="es-ES" sz="2000" b="0" i="0" u="none" strike="noStrike" kern="1200" cap="none" spc="0" normalizeH="0" baseline="0" noProof="0" dirty="0" smtClean="0">
                <a:ln>
                  <a:noFill/>
                </a:ln>
                <a:effectLst/>
                <a:uLnTx/>
                <a:uFillTx/>
                <a:latin typeface="TradeGothic" pitchFamily="34" charset="0"/>
              </a:rPr>
              <a:t>.</a:t>
            </a:r>
            <a:endParaRPr kumimoji="0" lang="es-ES" sz="2000" b="0" i="0" u="none" strike="noStrike" kern="1200" cap="none" spc="0" normalizeH="0" baseline="0" noProof="0" dirty="0">
              <a:ln>
                <a:noFill/>
              </a:ln>
              <a:effectLst/>
              <a:uLnTx/>
              <a:uFillTx/>
              <a:latin typeface="TradeGothic" pitchFamily="34" charset="0"/>
            </a:endParaRPr>
          </a:p>
        </p:txBody>
      </p:sp>
      <p:pic>
        <p:nvPicPr>
          <p:cNvPr id="7" name="Picture 2"/>
          <p:cNvPicPr>
            <a:picLocks noChangeAspect="1" noChangeArrowheads="1"/>
          </p:cNvPicPr>
          <p:nvPr/>
        </p:nvPicPr>
        <p:blipFill>
          <a:blip r:embed="rId3" cstate="print">
            <a:clrChange>
              <a:clrFrom>
                <a:srgbClr val="FFFFFF"/>
              </a:clrFrom>
              <a:clrTo>
                <a:srgbClr val="FFFFFF">
                  <a:alpha val="0"/>
                </a:srgbClr>
              </a:clrTo>
            </a:clrChange>
          </a:blip>
          <a:srcRect l="26203" t="23250" r="23594" b="35406"/>
          <a:stretch>
            <a:fillRect/>
          </a:stretch>
        </p:blipFill>
        <p:spPr bwMode="auto">
          <a:xfrm>
            <a:off x="4247456" y="2204864"/>
            <a:ext cx="4896544" cy="302433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87524" y="260648"/>
            <a:ext cx="8568952" cy="432048"/>
          </a:xfrm>
        </p:spPr>
        <p:txBody>
          <a:bodyPr>
            <a:noAutofit/>
          </a:bodyPr>
          <a:lstStyle/>
          <a:p>
            <a:pPr>
              <a:spcBef>
                <a:spcPts val="600"/>
              </a:spcBef>
              <a:spcAft>
                <a:spcPts val="600"/>
              </a:spcAft>
            </a:pPr>
            <a:r>
              <a:rPr lang="es-ES" sz="2400" dirty="0" smtClean="0">
                <a:solidFill>
                  <a:schemeClr val="bg1"/>
                </a:solidFill>
                <a:latin typeface="TradeGothic" pitchFamily="34" charset="0"/>
              </a:rPr>
              <a:t>6.4. XQUERY</a:t>
            </a:r>
          </a:p>
        </p:txBody>
      </p:sp>
      <p:sp>
        <p:nvSpPr>
          <p:cNvPr id="8" name="2 Subtítulo"/>
          <p:cNvSpPr txBox="1">
            <a:spLocks/>
          </p:cNvSpPr>
          <p:nvPr/>
        </p:nvSpPr>
        <p:spPr>
          <a:xfrm>
            <a:off x="395536" y="836712"/>
            <a:ext cx="8352928" cy="4800600"/>
          </a:xfrm>
          <a:prstGeom prst="rect">
            <a:avLst/>
          </a:prstGeom>
        </p:spPr>
        <p:txBody>
          <a:bodyPr vert="horz" lIns="91440" tIns="45720" rIns="91440" bIns="45720" rtlCol="0">
            <a:normAutofit lnSpcReduction="10000"/>
          </a:bodyPr>
          <a:lstStyle/>
          <a:p>
            <a:pPr marL="0" marR="0" lvl="0" indent="0" algn="just"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err="1" smtClean="0">
                <a:ln>
                  <a:noFill/>
                </a:ln>
                <a:effectLst/>
                <a:uLnTx/>
                <a:uFillTx/>
                <a:latin typeface="TradeGothic" pitchFamily="34" charset="0"/>
              </a:rPr>
              <a:t>Xpath</a:t>
            </a:r>
            <a:r>
              <a:rPr kumimoji="0" lang="es-ES" sz="2000" b="0" i="0" u="none" strike="noStrike" kern="1200" cap="none" spc="0" normalizeH="0" baseline="0" noProof="0" dirty="0" smtClean="0">
                <a:ln>
                  <a:noFill/>
                </a:ln>
                <a:effectLst/>
                <a:uLnTx/>
                <a:uFillTx/>
                <a:latin typeface="TradeGothic" pitchFamily="34" charset="0"/>
              </a:rPr>
              <a:t> 2.0 está incluido en </a:t>
            </a:r>
            <a:r>
              <a:rPr kumimoji="0" lang="es-ES" sz="2000" b="0" i="0" u="none" strike="noStrike" kern="1200" cap="none" spc="0" normalizeH="0" baseline="0" noProof="0" dirty="0" err="1" smtClean="0">
                <a:ln>
                  <a:noFill/>
                </a:ln>
                <a:effectLst/>
                <a:uLnTx/>
                <a:uFillTx/>
                <a:latin typeface="TradeGothic" pitchFamily="34" charset="0"/>
              </a:rPr>
              <a:t>XQuery</a:t>
            </a:r>
            <a:r>
              <a:rPr kumimoji="0" lang="es-ES" sz="2000" b="0" i="0" u="none" strike="noStrike" kern="1200" cap="none" spc="0" normalizeH="0" baseline="0" noProof="0" dirty="0" smtClean="0">
                <a:ln>
                  <a:noFill/>
                </a:ln>
                <a:effectLst/>
                <a:uLnTx/>
                <a:uFillTx/>
                <a:latin typeface="TradeGothic" pitchFamily="34" charset="0"/>
              </a:rPr>
              <a:t>, sirve para diseñar los objetos de un documento XML.</a:t>
            </a:r>
          </a:p>
          <a:p>
            <a:pPr marL="0" marR="0" lvl="0" indent="0" algn="just"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err="1" smtClean="0">
                <a:ln>
                  <a:noFill/>
                </a:ln>
                <a:effectLst/>
                <a:uLnTx/>
                <a:uFillTx/>
                <a:latin typeface="TradeGothic" pitchFamily="34" charset="0"/>
              </a:rPr>
              <a:t>XQuery</a:t>
            </a:r>
            <a:r>
              <a:rPr kumimoji="0" lang="es-ES" sz="2000" b="0" i="0" u="none" strike="noStrike" kern="1200" cap="none" spc="0" normalizeH="0" baseline="0" noProof="0" dirty="0" smtClean="0">
                <a:ln>
                  <a:noFill/>
                </a:ln>
                <a:effectLst/>
                <a:uLnTx/>
                <a:uFillTx/>
                <a:latin typeface="TradeGothic" pitchFamily="34" charset="0"/>
              </a:rPr>
              <a:t> es un lenguaje de expresión: combinación de valores, de variables de operadores y de funciones que será interpretada por un programa que generará un resultado.</a:t>
            </a:r>
          </a:p>
          <a:p>
            <a:pPr marL="0" marR="0" lvl="0" indent="0" algn="just"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smtClean="0">
                <a:ln>
                  <a:noFill/>
                </a:ln>
                <a:effectLst/>
                <a:uLnTx/>
                <a:uFillTx/>
                <a:latin typeface="TradeGothic" pitchFamily="34" charset="0"/>
              </a:rPr>
              <a:t>Sintaxis sensible a mayúsculas y minúsculas.</a:t>
            </a:r>
          </a:p>
          <a:p>
            <a:pPr marL="0" marR="0" lvl="0" indent="0" algn="just"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smtClean="0">
                <a:ln>
                  <a:noFill/>
                </a:ln>
                <a:effectLst/>
                <a:uLnTx/>
                <a:uFillTx/>
                <a:latin typeface="TradeGothic" pitchFamily="34" charset="0"/>
              </a:rPr>
              <a:t>Elementos, atributos y variables deben ser nombres válidos para XML.</a:t>
            </a:r>
          </a:p>
          <a:p>
            <a:pPr marL="0" marR="0" lvl="0" indent="0" algn="just"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endParaRPr kumimoji="0" lang="es-ES" sz="2000" b="0" i="0" u="none" strike="noStrike" kern="1200" cap="none" spc="0" normalizeH="0" baseline="0" noProof="0" dirty="0" smtClean="0">
              <a:ln>
                <a:noFill/>
              </a:ln>
              <a:effectLst/>
              <a:uLnTx/>
              <a:uFillTx/>
              <a:latin typeface="TradeGothic" pitchFamily="34" charset="0"/>
            </a:endParaRPr>
          </a:p>
          <a:p>
            <a:pPr marL="0" marR="0" lvl="0" indent="0" algn="just" defTabSz="914400" rtl="0" eaLnBrk="1" fontAlgn="auto" latinLnBrk="0" hangingPunct="1">
              <a:lnSpc>
                <a:spcPct val="100000"/>
              </a:lnSpc>
              <a:spcBef>
                <a:spcPts val="600"/>
              </a:spcBef>
              <a:spcAft>
                <a:spcPts val="600"/>
              </a:spcAft>
              <a:buClr>
                <a:srgbClr val="FF0000"/>
              </a:buClr>
              <a:buSzTx/>
              <a:buFont typeface="Wingdings" pitchFamily="2" charset="2"/>
              <a:buChar char="q"/>
              <a:tabLst/>
              <a:defRPr/>
            </a:pPr>
            <a:r>
              <a:rPr lang="es-ES" sz="2000" dirty="0" err="1" smtClean="0">
                <a:latin typeface="TradeGothic" pitchFamily="34" charset="0"/>
              </a:rPr>
              <a:t>XQuery</a:t>
            </a:r>
            <a:r>
              <a:rPr lang="es-ES" sz="2000" dirty="0" smtClean="0">
                <a:latin typeface="TradeGothic" pitchFamily="34" charset="0"/>
              </a:rPr>
              <a:t> es similar al SQL de los SGBDR. Hay similitud ente la sintaxis SQL y las expresiones FLOWR.</a:t>
            </a:r>
          </a:p>
          <a:p>
            <a:pPr algn="just">
              <a:spcBef>
                <a:spcPts val="600"/>
              </a:spcBef>
              <a:spcAft>
                <a:spcPts val="600"/>
              </a:spcAft>
              <a:buClr>
                <a:srgbClr val="FF0000"/>
              </a:buClr>
              <a:buFont typeface="Wingdings" pitchFamily="2" charset="2"/>
              <a:buChar char="q"/>
            </a:pPr>
            <a:r>
              <a:rPr lang="es-ES" sz="2000" dirty="0" err="1" smtClean="0">
                <a:latin typeface="TradeGothic" pitchFamily="34" charset="0"/>
              </a:rPr>
              <a:t>XQuery</a:t>
            </a:r>
            <a:r>
              <a:rPr lang="es-ES" sz="2000" dirty="0" smtClean="0">
                <a:latin typeface="TradeGothic" pitchFamily="34" charset="0"/>
              </a:rPr>
              <a:t> recorre datos jerárquicos y SQL relacionales.</a:t>
            </a:r>
          </a:p>
          <a:p>
            <a:pPr algn="just">
              <a:spcBef>
                <a:spcPts val="600"/>
              </a:spcBef>
              <a:spcAft>
                <a:spcPts val="600"/>
              </a:spcAft>
              <a:buClr>
                <a:srgbClr val="FF0000"/>
              </a:buClr>
              <a:buFont typeface="Wingdings" pitchFamily="2" charset="2"/>
              <a:buChar char="q"/>
            </a:pPr>
            <a:r>
              <a:rPr lang="es-ES" sz="2000" dirty="0" smtClean="0">
                <a:latin typeface="TradeGothic" pitchFamily="34" charset="0"/>
              </a:rPr>
              <a:t>SQL permite modificar y eliminar datos, </a:t>
            </a:r>
            <a:r>
              <a:rPr lang="es-ES" sz="2000" dirty="0" err="1" smtClean="0">
                <a:latin typeface="TradeGothic" pitchFamily="34" charset="0"/>
              </a:rPr>
              <a:t>XQuery</a:t>
            </a:r>
            <a:r>
              <a:rPr lang="es-ES" sz="2000" dirty="0" smtClean="0">
                <a:latin typeface="TradeGothic" pitchFamily="34" charset="0"/>
              </a:rPr>
              <a:t> no.</a:t>
            </a:r>
          </a:p>
          <a:p>
            <a:pPr>
              <a:spcBef>
                <a:spcPts val="600"/>
              </a:spcBef>
              <a:spcAft>
                <a:spcPts val="600"/>
              </a:spcAft>
              <a:buClr>
                <a:srgbClr val="FF0000"/>
              </a:buClr>
              <a:buFont typeface="Wingdings" pitchFamily="2" charset="2"/>
              <a:buChar char="q"/>
            </a:pPr>
            <a:r>
              <a:rPr lang="es-ES" sz="2000" dirty="0" err="1" smtClean="0">
                <a:latin typeface="TradeGothic" pitchFamily="34" charset="0"/>
              </a:rPr>
              <a:t>XQuery</a:t>
            </a:r>
            <a:r>
              <a:rPr lang="es-ES" sz="2000" dirty="0" smtClean="0">
                <a:latin typeface="TradeGothic" pitchFamily="34" charset="0"/>
              </a:rPr>
              <a:t> es a XML lo mismo que SQL es a las bases de datos relacionales.</a:t>
            </a:r>
          </a:p>
          <a:p>
            <a:pPr marL="0" marR="0" lvl="0" indent="0" algn="just"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es-ES" sz="2000" b="0" i="0" u="none" strike="noStrike" kern="1200" cap="none" spc="0" normalizeH="0" baseline="0" noProof="0" dirty="0">
              <a:ln>
                <a:noFill/>
              </a:ln>
              <a:effectLst/>
              <a:uLnTx/>
              <a:uFillTx/>
              <a:latin typeface="TradeGothic"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9512" y="280462"/>
            <a:ext cx="8568952" cy="432048"/>
          </a:xfrm>
        </p:spPr>
        <p:txBody>
          <a:bodyPr>
            <a:noAutofit/>
          </a:bodyPr>
          <a:lstStyle/>
          <a:p>
            <a:pPr>
              <a:spcBef>
                <a:spcPts val="600"/>
              </a:spcBef>
              <a:spcAft>
                <a:spcPts val="600"/>
              </a:spcAft>
            </a:pPr>
            <a:r>
              <a:rPr lang="es-ES" sz="2400" dirty="0" smtClean="0">
                <a:solidFill>
                  <a:schemeClr val="bg1"/>
                </a:solidFill>
                <a:latin typeface="TradeGothic" pitchFamily="34" charset="0"/>
              </a:rPr>
              <a:t>6.4. XQUERY</a:t>
            </a:r>
          </a:p>
        </p:txBody>
      </p:sp>
      <p:sp>
        <p:nvSpPr>
          <p:cNvPr id="4" name="2 Subtítulo"/>
          <p:cNvSpPr txBox="1">
            <a:spLocks/>
          </p:cNvSpPr>
          <p:nvPr/>
        </p:nvSpPr>
        <p:spPr>
          <a:xfrm>
            <a:off x="467544" y="723900"/>
            <a:ext cx="8424936" cy="541020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ES" sz="2000" noProof="0" dirty="0" smtClean="0">
                <a:latin typeface="TradeGothic" pitchFamily="34" charset="0"/>
              </a:rPr>
              <a:t>Características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 sz="2000" b="0" i="0" u="none" strike="noStrike" kern="1200" cap="none" spc="0" normalizeH="0" baseline="0" noProof="0" dirty="0" smtClean="0">
              <a:ln>
                <a:noFill/>
              </a:ln>
              <a:effectLst/>
              <a:uLnTx/>
              <a:uFillTx/>
              <a:latin typeface="TradeGothic" pitchFamily="34" charset="0"/>
            </a:endParaRPr>
          </a:p>
          <a:p>
            <a:pPr marL="0" marR="0" lvl="0" indent="0"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err="1" smtClean="0">
                <a:ln>
                  <a:noFill/>
                </a:ln>
                <a:effectLst/>
                <a:uLnTx/>
                <a:uFillTx/>
                <a:latin typeface="TradeGothic" pitchFamily="34" charset="0"/>
              </a:rPr>
              <a:t>XQuery</a:t>
            </a:r>
            <a:r>
              <a:rPr kumimoji="0" lang="es-ES" sz="2000" b="0" i="0" u="none" strike="noStrike" kern="1200" cap="none" spc="0" normalizeH="0" baseline="0" noProof="0" dirty="0" smtClean="0">
                <a:ln>
                  <a:noFill/>
                </a:ln>
                <a:effectLst/>
                <a:uLnTx/>
                <a:uFillTx/>
                <a:latin typeface="TradeGothic" pitchFamily="34" charset="0"/>
              </a:rPr>
              <a:t> =lenguaje </a:t>
            </a:r>
            <a:r>
              <a:rPr kumimoji="0" lang="es-ES" sz="2000" b="0" i="0" u="none" strike="noStrike" kern="1200" cap="none" spc="0" normalizeH="0" baseline="0" noProof="0" dirty="0" err="1" smtClean="0">
                <a:ln>
                  <a:noFill/>
                </a:ln>
                <a:effectLst/>
                <a:uLnTx/>
                <a:uFillTx/>
                <a:latin typeface="TradeGothic" pitchFamily="34" charset="0"/>
              </a:rPr>
              <a:t>declarativo</a:t>
            </a:r>
            <a:r>
              <a:rPr kumimoji="0" lang="es-ES" sz="2000" b="0" i="0" u="none" strike="noStrike" kern="1200" cap="none" spc="0" normalizeH="0" baseline="0" noProof="0" dirty="0" err="1" smtClean="0">
                <a:ln>
                  <a:noFill/>
                </a:ln>
                <a:effectLst/>
                <a:uLnTx/>
                <a:uFillTx/>
                <a:latin typeface="TradeGothic" pitchFamily="34" charset="0"/>
                <a:sym typeface="Wingdings" pitchFamily="2" charset="2"/>
              </a:rPr>
              <a:t></a:t>
            </a:r>
            <a:r>
              <a:rPr kumimoji="0" lang="es-ES" sz="2000" b="0" i="0" u="none" strike="noStrike" kern="1200" cap="none" spc="0" normalizeH="0" baseline="0" noProof="0" dirty="0" err="1" smtClean="0">
                <a:ln>
                  <a:noFill/>
                </a:ln>
                <a:effectLst/>
                <a:uLnTx/>
                <a:uFillTx/>
                <a:latin typeface="TradeGothic" pitchFamily="34" charset="0"/>
              </a:rPr>
              <a:t>hay</a:t>
            </a:r>
            <a:r>
              <a:rPr kumimoji="0" lang="es-ES" sz="2000" b="0" i="0" u="none" strike="noStrike" kern="1200" cap="none" spc="0" normalizeH="0" baseline="0" noProof="0" dirty="0" smtClean="0">
                <a:ln>
                  <a:noFill/>
                </a:ln>
                <a:effectLst/>
                <a:uLnTx/>
                <a:uFillTx/>
                <a:latin typeface="TradeGothic" pitchFamily="34" charset="0"/>
              </a:rPr>
              <a:t> que indicar qué se quiere, no la manera de obtenerlo.</a:t>
            </a:r>
          </a:p>
          <a:p>
            <a:pPr marL="0" marR="0" lvl="0" indent="0"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smtClean="0">
                <a:ln>
                  <a:noFill/>
                </a:ln>
                <a:effectLst/>
                <a:uLnTx/>
                <a:uFillTx/>
                <a:latin typeface="TradeGothic" pitchFamily="34" charset="0"/>
              </a:rPr>
              <a:t>Independiente del protocolo de acceso a la colección de datos: archivo local o en un servidor.</a:t>
            </a:r>
          </a:p>
          <a:p>
            <a:pPr marL="0" marR="0" lvl="0" indent="0"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smtClean="0">
                <a:ln>
                  <a:noFill/>
                </a:ln>
                <a:effectLst/>
                <a:uLnTx/>
                <a:uFillTx/>
                <a:latin typeface="TradeGothic" pitchFamily="34" charset="0"/>
              </a:rPr>
              <a:t>Las consultas y los resultados deben respetar el modelo de datos XML.</a:t>
            </a:r>
          </a:p>
          <a:p>
            <a:pPr marL="0" marR="0" lvl="0" indent="0"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smtClean="0">
                <a:ln>
                  <a:noFill/>
                </a:ln>
                <a:effectLst/>
                <a:uLnTx/>
                <a:uFillTx/>
                <a:latin typeface="TradeGothic" pitchFamily="34" charset="0"/>
              </a:rPr>
              <a:t>Las consultas y los resultados deben ofrecer soporte para los </a:t>
            </a:r>
            <a:r>
              <a:rPr kumimoji="0" lang="es-ES" sz="2000" b="0" i="0" u="none" strike="noStrike" kern="1200" cap="none" spc="0" normalizeH="0" baseline="0" noProof="0" dirty="0" err="1" smtClean="0">
                <a:ln>
                  <a:noFill/>
                </a:ln>
                <a:effectLst/>
                <a:uLnTx/>
                <a:uFillTx/>
                <a:latin typeface="TradeGothic" pitchFamily="34" charset="0"/>
              </a:rPr>
              <a:t>namespace</a:t>
            </a:r>
            <a:r>
              <a:rPr kumimoji="0" lang="es-ES" sz="2000" b="0" i="0" u="none" strike="noStrike" kern="1200" cap="none" spc="0" normalizeH="0" baseline="0" noProof="0" dirty="0" smtClean="0">
                <a:ln>
                  <a:noFill/>
                </a:ln>
                <a:effectLst/>
                <a:uLnTx/>
                <a:uFillTx/>
                <a:latin typeface="TradeGothic" pitchFamily="34" charset="0"/>
              </a:rPr>
              <a:t>.</a:t>
            </a:r>
          </a:p>
          <a:p>
            <a:pPr marL="0" marR="0" lvl="0" indent="0"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smtClean="0">
                <a:ln>
                  <a:noFill/>
                </a:ln>
                <a:effectLst/>
                <a:uLnTx/>
                <a:uFillTx/>
                <a:latin typeface="TradeGothic" pitchFamily="34" charset="0"/>
              </a:rPr>
              <a:t> Debe ser capaz de soportar XML-</a:t>
            </a:r>
            <a:r>
              <a:rPr kumimoji="0" lang="es-ES" sz="2000" b="0" i="0" u="none" strike="noStrike" kern="1200" cap="none" spc="0" normalizeH="0" baseline="0" noProof="0" dirty="0" err="1" smtClean="0">
                <a:ln>
                  <a:noFill/>
                </a:ln>
                <a:effectLst/>
                <a:uLnTx/>
                <a:uFillTx/>
                <a:latin typeface="TradeGothic" pitchFamily="34" charset="0"/>
              </a:rPr>
              <a:t>Schemas</a:t>
            </a:r>
            <a:r>
              <a:rPr kumimoji="0" lang="es-ES" sz="2000" b="0" i="0" u="none" strike="noStrike" kern="1200" cap="none" spc="0" normalizeH="0" baseline="0" noProof="0" dirty="0" smtClean="0">
                <a:ln>
                  <a:noFill/>
                </a:ln>
                <a:effectLst/>
                <a:uLnTx/>
                <a:uFillTx/>
                <a:latin typeface="TradeGothic" pitchFamily="34" charset="0"/>
              </a:rPr>
              <a:t> y </a:t>
            </a:r>
            <a:r>
              <a:rPr kumimoji="0" lang="es-ES" sz="2000" b="0" i="0" u="none" strike="noStrike" kern="1200" cap="none" spc="0" normalizeH="0" baseline="0" noProof="0" dirty="0" err="1" smtClean="0">
                <a:ln>
                  <a:noFill/>
                </a:ln>
                <a:effectLst/>
                <a:uLnTx/>
                <a:uFillTx/>
                <a:latin typeface="TradeGothic" pitchFamily="34" charset="0"/>
              </a:rPr>
              <a:t>DTDs</a:t>
            </a:r>
            <a:r>
              <a:rPr kumimoji="0" lang="es-ES" sz="2000" b="0" i="0" u="none" strike="noStrike" kern="1200" cap="none" spc="0" normalizeH="0" baseline="0" noProof="0" dirty="0" smtClean="0">
                <a:ln>
                  <a:noFill/>
                </a:ln>
                <a:effectLst/>
                <a:uLnTx/>
                <a:uFillTx/>
                <a:latin typeface="TradeGothic" pitchFamily="34" charset="0"/>
              </a:rPr>
              <a:t> e incluso ninguno.</a:t>
            </a:r>
          </a:p>
          <a:p>
            <a:pPr marL="0" marR="0" lvl="0" indent="0"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err="1" smtClean="0">
                <a:ln>
                  <a:noFill/>
                </a:ln>
                <a:effectLst/>
                <a:uLnTx/>
                <a:uFillTx/>
                <a:latin typeface="TradeGothic" pitchFamily="34" charset="0"/>
              </a:rPr>
              <a:t>XQuery</a:t>
            </a:r>
            <a:r>
              <a:rPr kumimoji="0" lang="es-ES" sz="2000" b="0" i="0" u="none" strike="noStrike" kern="1200" cap="none" spc="0" normalizeH="0" baseline="0" noProof="0" dirty="0" smtClean="0">
                <a:ln>
                  <a:noFill/>
                </a:ln>
                <a:effectLst/>
                <a:uLnTx/>
                <a:uFillTx/>
                <a:latin typeface="TradeGothic" pitchFamily="34" charset="0"/>
              </a:rPr>
              <a:t> debe poder trabajar con independencia de la estructura del documento.</a:t>
            </a:r>
          </a:p>
          <a:p>
            <a:pPr marL="0" marR="0" lvl="0" indent="0"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err="1" smtClean="0">
                <a:ln>
                  <a:noFill/>
                </a:ln>
                <a:effectLst/>
                <a:uLnTx/>
                <a:uFillTx/>
                <a:latin typeface="TradeGothic" pitchFamily="34" charset="0"/>
              </a:rPr>
              <a:t>XQuery</a:t>
            </a:r>
            <a:r>
              <a:rPr kumimoji="0" lang="es-ES" sz="2000" b="0" i="0" u="none" strike="noStrike" kern="1200" cap="none" spc="0" normalizeH="0" baseline="0" noProof="0" dirty="0" smtClean="0">
                <a:ln>
                  <a:noFill/>
                </a:ln>
                <a:effectLst/>
                <a:uLnTx/>
                <a:uFillTx/>
                <a:latin typeface="TradeGothic" pitchFamily="34" charset="0"/>
              </a:rPr>
              <a:t> debe soportar tipos simples, como enteros y cadenas, y tipos complejos, como un nodo compuesto por varios nodos hijos.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260648"/>
            <a:ext cx="8496944" cy="720080"/>
          </a:xfrm>
        </p:spPr>
        <p:txBody>
          <a:bodyPr>
            <a:normAutofit/>
          </a:bodyPr>
          <a:lstStyle/>
          <a:p>
            <a:pPr>
              <a:spcBef>
                <a:spcPts val="600"/>
              </a:spcBef>
              <a:spcAft>
                <a:spcPts val="600"/>
              </a:spcAft>
            </a:pPr>
            <a:r>
              <a:rPr lang="es-ES" sz="2800" dirty="0" smtClean="0">
                <a:solidFill>
                  <a:schemeClr val="bg1"/>
                </a:solidFill>
                <a:latin typeface="TradeGothic" pitchFamily="34" charset="0"/>
              </a:rPr>
              <a:t>6.1. Sistemas de almacenamiento de la información</a:t>
            </a:r>
          </a:p>
        </p:txBody>
      </p:sp>
      <p:sp>
        <p:nvSpPr>
          <p:cNvPr id="3" name="2 Subtítulo"/>
          <p:cNvSpPr>
            <a:spLocks noGrp="1"/>
          </p:cNvSpPr>
          <p:nvPr>
            <p:ph type="subTitle" idx="1"/>
          </p:nvPr>
        </p:nvSpPr>
        <p:spPr>
          <a:xfrm>
            <a:off x="539552" y="1052736"/>
            <a:ext cx="7992888" cy="5400600"/>
          </a:xfrm>
        </p:spPr>
        <p:txBody>
          <a:bodyPr>
            <a:noAutofit/>
          </a:bodyPr>
          <a:lstStyle/>
          <a:p>
            <a:pPr algn="l">
              <a:spcBef>
                <a:spcPts val="600"/>
              </a:spcBef>
              <a:spcAft>
                <a:spcPts val="600"/>
              </a:spcAft>
            </a:pPr>
            <a:r>
              <a:rPr lang="es-ES" sz="2000" dirty="0" smtClean="0">
                <a:solidFill>
                  <a:schemeClr val="tx1"/>
                </a:solidFill>
                <a:latin typeface="TradeGothic" pitchFamily="34" charset="0"/>
              </a:rPr>
              <a:t>Atendiendo al modelo de datos utilizado, distinguimos os siguientes tipos de bases de datos.</a:t>
            </a:r>
          </a:p>
          <a:p>
            <a:pPr algn="l">
              <a:spcBef>
                <a:spcPts val="600"/>
              </a:spcBef>
              <a:spcAft>
                <a:spcPts val="600"/>
              </a:spcAft>
            </a:pPr>
            <a:r>
              <a:rPr lang="es-ES" sz="2000" dirty="0" smtClean="0">
                <a:solidFill>
                  <a:schemeClr val="tx1"/>
                </a:solidFill>
                <a:latin typeface="TradeGothic" pitchFamily="34" charset="0"/>
              </a:rPr>
              <a:t>BD jerárquica. Utilizan una estructura en árbol para almacenar los datos.</a:t>
            </a:r>
          </a:p>
          <a:p>
            <a:pPr algn="l">
              <a:spcBef>
                <a:spcPts val="600"/>
              </a:spcBef>
              <a:spcAft>
                <a:spcPts val="600"/>
              </a:spcAft>
            </a:pPr>
            <a:r>
              <a:rPr lang="es-ES" sz="2000" dirty="0" smtClean="0">
                <a:solidFill>
                  <a:schemeClr val="tx1"/>
                </a:solidFill>
                <a:latin typeface="TradeGothic" pitchFamily="34" charset="0"/>
              </a:rPr>
              <a:t>BD en red. Similar a las jerárquicas, aunque aquí un nodo hijo puede tener varios padres.</a:t>
            </a:r>
          </a:p>
          <a:p>
            <a:pPr algn="l">
              <a:spcBef>
                <a:spcPts val="600"/>
              </a:spcBef>
              <a:spcAft>
                <a:spcPts val="600"/>
              </a:spcAft>
            </a:pPr>
            <a:r>
              <a:rPr lang="es-ES" sz="2000" dirty="0" smtClean="0">
                <a:solidFill>
                  <a:schemeClr val="tx1"/>
                </a:solidFill>
                <a:latin typeface="TradeGothic" pitchFamily="34" charset="0"/>
              </a:rPr>
              <a:t>BD relacional. Las más extendidas. Evitan la redundancia. Los datos se almacenan en </a:t>
            </a:r>
            <a:r>
              <a:rPr lang="es-ES" sz="2000" dirty="0" err="1" smtClean="0">
                <a:solidFill>
                  <a:schemeClr val="tx1"/>
                </a:solidFill>
                <a:latin typeface="TradeGothic" pitchFamily="34" charset="0"/>
              </a:rPr>
              <a:t>tuplas</a:t>
            </a:r>
            <a:r>
              <a:rPr lang="es-ES" sz="2000" dirty="0" smtClean="0">
                <a:solidFill>
                  <a:schemeClr val="tx1"/>
                </a:solidFill>
                <a:latin typeface="TradeGothic" pitchFamily="34" charset="0"/>
              </a:rPr>
              <a:t>. </a:t>
            </a:r>
          </a:p>
          <a:p>
            <a:pPr algn="l">
              <a:spcBef>
                <a:spcPts val="600"/>
              </a:spcBef>
              <a:spcAft>
                <a:spcPts val="600"/>
              </a:spcAft>
            </a:pPr>
            <a:r>
              <a:rPr lang="es-ES" sz="2000" dirty="0" smtClean="0">
                <a:solidFill>
                  <a:schemeClr val="tx1"/>
                </a:solidFill>
                <a:latin typeface="TradeGothic" pitchFamily="34" charset="0"/>
              </a:rPr>
              <a:t>BD transaccional.  Incorpora el concepto de transacción a las BD relacionales.</a:t>
            </a:r>
          </a:p>
          <a:p>
            <a:pPr algn="l">
              <a:spcBef>
                <a:spcPts val="600"/>
              </a:spcBef>
              <a:spcAft>
                <a:spcPts val="600"/>
              </a:spcAft>
            </a:pPr>
            <a:r>
              <a:rPr lang="es-ES" sz="2000" dirty="0" smtClean="0">
                <a:solidFill>
                  <a:schemeClr val="tx1"/>
                </a:solidFill>
                <a:latin typeface="TradeGothic" pitchFamily="34" charset="0"/>
              </a:rPr>
              <a:t>BD multidimensional. Son BD relacionales que permiten estructuras n-dimensionales de almacenamiento de información.</a:t>
            </a:r>
          </a:p>
          <a:p>
            <a:pPr algn="l">
              <a:spcBef>
                <a:spcPts val="600"/>
              </a:spcBef>
              <a:spcAft>
                <a:spcPts val="600"/>
              </a:spcAft>
            </a:pPr>
            <a:r>
              <a:rPr lang="es-ES" sz="2000" dirty="0" smtClean="0">
                <a:solidFill>
                  <a:schemeClr val="tx1"/>
                </a:solidFill>
                <a:latin typeface="TradeGothic" pitchFamily="34" charset="0"/>
              </a:rPr>
              <a:t>BD orientada a objetos. Almacena la información en objetos, con métodos, y no por </a:t>
            </a:r>
            <a:r>
              <a:rPr lang="es-ES" sz="2000" dirty="0" err="1" smtClean="0">
                <a:solidFill>
                  <a:schemeClr val="tx1"/>
                </a:solidFill>
                <a:latin typeface="TradeGothic" pitchFamily="34" charset="0"/>
              </a:rPr>
              <a:t>tuplas</a:t>
            </a:r>
            <a:r>
              <a:rPr lang="es-ES" sz="2000" dirty="0" smtClean="0">
                <a:solidFill>
                  <a:schemeClr val="tx1"/>
                </a:solidFill>
                <a:latin typeface="TradeGothic" pitchFamily="34" charset="0"/>
              </a:rPr>
              <a:t>.</a:t>
            </a:r>
            <a:endParaRPr lang="es-ES" sz="2000" dirty="0">
              <a:solidFill>
                <a:schemeClr val="tx1"/>
              </a:solidFill>
              <a:latin typeface="TradeGothic"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280462"/>
            <a:ext cx="8568952" cy="432048"/>
          </a:xfrm>
        </p:spPr>
        <p:txBody>
          <a:bodyPr>
            <a:noAutofit/>
          </a:bodyPr>
          <a:lstStyle/>
          <a:p>
            <a:pPr>
              <a:spcBef>
                <a:spcPts val="600"/>
              </a:spcBef>
              <a:spcAft>
                <a:spcPts val="600"/>
              </a:spcAft>
            </a:pPr>
            <a:r>
              <a:rPr lang="es-ES" sz="2400" dirty="0" smtClean="0">
                <a:solidFill>
                  <a:schemeClr val="bg1"/>
                </a:solidFill>
                <a:latin typeface="TradeGothic" pitchFamily="34" charset="0"/>
              </a:rPr>
              <a:t>6.4. XQUERY</a:t>
            </a:r>
          </a:p>
        </p:txBody>
      </p:sp>
      <p:sp>
        <p:nvSpPr>
          <p:cNvPr id="4" name="2 Subtítulo"/>
          <p:cNvSpPr txBox="1">
            <a:spLocks/>
          </p:cNvSpPr>
          <p:nvPr/>
        </p:nvSpPr>
        <p:spPr>
          <a:xfrm>
            <a:off x="467544" y="723900"/>
            <a:ext cx="8424936" cy="541020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ES" sz="2000" noProof="0" dirty="0" smtClean="0">
                <a:latin typeface="TradeGothic" pitchFamily="34" charset="0"/>
              </a:rPr>
              <a:t>Características</a:t>
            </a:r>
            <a:endParaRPr kumimoji="0" lang="es-ES" sz="2000" b="0" i="0" u="none" strike="noStrike" kern="1200" cap="none" spc="0" normalizeH="0" baseline="0" noProof="0" dirty="0" smtClean="0">
              <a:ln>
                <a:noFill/>
              </a:ln>
              <a:effectLst/>
              <a:uLnTx/>
              <a:uFillTx/>
              <a:latin typeface="TradeGothic" pitchFamily="34" charset="0"/>
            </a:endParaRPr>
          </a:p>
          <a:p>
            <a:pPr marL="0" marR="0" lvl="0" indent="0" defTabSz="914400" rtl="0" eaLnBrk="1" fontAlgn="auto" latinLnBrk="0" hangingPunct="1">
              <a:lnSpc>
                <a:spcPct val="100000"/>
              </a:lnSpc>
              <a:spcBef>
                <a:spcPct val="20000"/>
              </a:spcBef>
              <a:spcAft>
                <a:spcPts val="0"/>
              </a:spcAft>
              <a:buClrTx/>
              <a:buSzTx/>
              <a:tabLst/>
              <a:defRPr/>
            </a:pPr>
            <a:endParaRPr kumimoji="0" lang="es-ES" sz="2000" b="0" i="0" u="none" strike="noStrike" kern="1200" cap="none" spc="0" normalizeH="0" baseline="0" noProof="0" dirty="0" smtClean="0">
              <a:ln>
                <a:noFill/>
              </a:ln>
              <a:effectLst/>
              <a:uLnTx/>
              <a:uFillTx/>
              <a:latin typeface="TradeGothic" pitchFamily="34" charset="0"/>
            </a:endParaRPr>
          </a:p>
          <a:p>
            <a:pPr marL="0" marR="0" lvl="0" indent="0"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smtClean="0">
                <a:ln>
                  <a:noFill/>
                </a:ln>
                <a:effectLst/>
                <a:uLnTx/>
                <a:uFillTx/>
                <a:latin typeface="TradeGothic" pitchFamily="34" charset="0"/>
              </a:rPr>
              <a:t>Las consultan deben soportar cuantificadores universales (para todo) y existenciales (existe).</a:t>
            </a:r>
          </a:p>
          <a:p>
            <a:pPr marL="0" marR="0" lvl="0" indent="0"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smtClean="0">
                <a:ln>
                  <a:noFill/>
                </a:ln>
                <a:effectLst/>
                <a:uLnTx/>
                <a:uFillTx/>
                <a:latin typeface="TradeGothic" pitchFamily="34" charset="0"/>
              </a:rPr>
              <a:t>Las consultas deben soportar operaciones sobre jerarquías de nodos y secuencias.</a:t>
            </a:r>
          </a:p>
          <a:p>
            <a:pPr marL="0" marR="0" lvl="0" indent="0"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smtClean="0">
                <a:ln>
                  <a:noFill/>
                </a:ln>
                <a:effectLst/>
                <a:uLnTx/>
                <a:uFillTx/>
                <a:latin typeface="TradeGothic" pitchFamily="34" charset="0"/>
              </a:rPr>
              <a:t> Debe ser posible en una consulta combinar información de múltiples fuentes.</a:t>
            </a:r>
          </a:p>
          <a:p>
            <a:pPr marL="0" marR="0" lvl="0" indent="0"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smtClean="0">
                <a:ln>
                  <a:noFill/>
                </a:ln>
                <a:effectLst/>
                <a:uLnTx/>
                <a:uFillTx/>
                <a:latin typeface="TradeGothic" pitchFamily="34" charset="0"/>
              </a:rPr>
              <a:t> Las consultas deben ser capaces de manipular los datos independientemente del origen de estos.</a:t>
            </a:r>
          </a:p>
          <a:p>
            <a:pPr marL="0" marR="0" lvl="0" indent="0"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smtClean="0">
                <a:ln>
                  <a:noFill/>
                </a:ln>
                <a:effectLst/>
                <a:uLnTx/>
                <a:uFillTx/>
                <a:latin typeface="TradeGothic" pitchFamily="34" charset="0"/>
              </a:rPr>
              <a:t>Mediante </a:t>
            </a:r>
            <a:r>
              <a:rPr kumimoji="0" lang="es-ES" sz="2000" b="0" i="0" u="none" strike="noStrike" kern="1200" cap="none" spc="0" normalizeH="0" baseline="0" noProof="0" dirty="0" err="1" smtClean="0">
                <a:ln>
                  <a:noFill/>
                </a:ln>
                <a:effectLst/>
                <a:uLnTx/>
                <a:uFillTx/>
                <a:latin typeface="TradeGothic" pitchFamily="34" charset="0"/>
              </a:rPr>
              <a:t>XQuery</a:t>
            </a:r>
            <a:r>
              <a:rPr kumimoji="0" lang="es-ES" sz="2000" b="0" i="0" u="none" strike="noStrike" kern="1200" cap="none" spc="0" normalizeH="0" baseline="0" noProof="0" dirty="0" smtClean="0">
                <a:ln>
                  <a:noFill/>
                </a:ln>
                <a:effectLst/>
                <a:uLnTx/>
                <a:uFillTx/>
                <a:latin typeface="TradeGothic" pitchFamily="34" charset="0"/>
              </a:rPr>
              <a:t> debe ser posible definir consultas que transformen las estructuras de información originales y debe ser posible crear nuevas estructuras de datos.</a:t>
            </a:r>
          </a:p>
          <a:p>
            <a:pPr marL="0" marR="0" lvl="0" indent="0" defTabSz="914400" rtl="0" eaLnBrk="1" fontAlgn="auto" latinLnBrk="0" hangingPunct="1">
              <a:lnSpc>
                <a:spcPct val="100000"/>
              </a:lnSpc>
              <a:spcBef>
                <a:spcPct val="20000"/>
              </a:spcBef>
              <a:spcAft>
                <a:spcPts val="0"/>
              </a:spcAft>
              <a:buClr>
                <a:srgbClr val="FF0000"/>
              </a:buClr>
              <a:buSzTx/>
              <a:buFont typeface="Wingdings" pitchFamily="2" charset="2"/>
              <a:buChar char="Ø"/>
              <a:tabLst/>
              <a:defRPr/>
            </a:pPr>
            <a:r>
              <a:rPr kumimoji="0" lang="es-ES" sz="2000" b="0" i="0" u="none" strike="noStrike" kern="1200" cap="none" spc="0" normalizeH="0" baseline="0" noProof="0" dirty="0" smtClean="0">
                <a:ln>
                  <a:noFill/>
                </a:ln>
                <a:effectLst/>
                <a:uLnTx/>
                <a:uFillTx/>
                <a:latin typeface="TradeGothic" pitchFamily="34" charset="0"/>
              </a:rPr>
              <a:t>El lenguaje de consulta debe ser independiente de la sintaxis, esto es, debe ser posible que existan varias sintaxis distintas para expresar una misma consulta en </a:t>
            </a:r>
            <a:r>
              <a:rPr kumimoji="0" lang="es-ES" sz="2000" b="0" i="0" u="none" strike="noStrike" kern="1200" cap="none" spc="0" normalizeH="0" baseline="0" noProof="0" dirty="0" err="1" smtClean="0">
                <a:ln>
                  <a:noFill/>
                </a:ln>
                <a:effectLst/>
                <a:uLnTx/>
                <a:uFillTx/>
                <a:latin typeface="TradeGothic" pitchFamily="34" charset="0"/>
              </a:rPr>
              <a:t>XQuery</a:t>
            </a:r>
            <a:r>
              <a:rPr kumimoji="0" lang="es-ES" sz="2000" b="0" i="0" u="none" strike="noStrike" kern="1200" cap="none" spc="0" normalizeH="0" baseline="0" noProof="0" dirty="0" smtClean="0">
                <a:ln>
                  <a:noFill/>
                </a:ln>
                <a:effectLst/>
                <a:uLnTx/>
                <a:uFillTx/>
                <a:latin typeface="TradeGothic" pitchFamily="34"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8386" y="188640"/>
            <a:ext cx="8568952" cy="432048"/>
          </a:xfrm>
        </p:spPr>
        <p:txBody>
          <a:bodyPr>
            <a:noAutofit/>
          </a:bodyPr>
          <a:lstStyle/>
          <a:p>
            <a:pPr>
              <a:spcBef>
                <a:spcPts val="600"/>
              </a:spcBef>
              <a:spcAft>
                <a:spcPts val="600"/>
              </a:spcAft>
            </a:pPr>
            <a:r>
              <a:rPr lang="es-ES" sz="2400" dirty="0" smtClean="0">
                <a:solidFill>
                  <a:schemeClr val="bg1"/>
                </a:solidFill>
                <a:latin typeface="TradeGothic" pitchFamily="34" charset="0"/>
              </a:rPr>
              <a:t>6.4. XQUERY</a:t>
            </a:r>
          </a:p>
        </p:txBody>
      </p:sp>
      <p:sp>
        <p:nvSpPr>
          <p:cNvPr id="4" name="2 Subtítulo"/>
          <p:cNvSpPr txBox="1">
            <a:spLocks/>
          </p:cNvSpPr>
          <p:nvPr/>
        </p:nvSpPr>
        <p:spPr>
          <a:xfrm>
            <a:off x="395536" y="548680"/>
            <a:ext cx="8424936" cy="6120680"/>
          </a:xfrm>
          <a:prstGeom prst="rect">
            <a:avLst/>
          </a:prstGeom>
        </p:spPr>
        <p:txBody>
          <a:bodyPr vert="horz" lIns="91440" tIns="45720" rIns="91440" bIns="45720" rtlCol="0">
            <a:noAutofit/>
          </a:bodyPr>
          <a:lstStyle/>
          <a:p>
            <a:pPr marL="0" marR="0" lvl="0" indent="0" defTabSz="914400" rtl="0" eaLnBrk="1" fontAlgn="auto" latinLnBrk="0" hangingPunct="1">
              <a:lnSpc>
                <a:spcPct val="100000"/>
              </a:lnSpc>
              <a:spcBef>
                <a:spcPts val="600"/>
              </a:spcBef>
              <a:spcAft>
                <a:spcPts val="600"/>
              </a:spcAft>
              <a:buClrTx/>
              <a:buSzTx/>
              <a:buFont typeface="Arial" pitchFamily="34" charset="0"/>
              <a:buNone/>
              <a:tabLst/>
              <a:defRPr/>
            </a:pPr>
            <a:r>
              <a:rPr lang="es-ES" sz="2000" noProof="0" dirty="0" smtClean="0">
                <a:latin typeface="TradeGothic" pitchFamily="34" charset="0"/>
              </a:rPr>
              <a:t>Procesador </a:t>
            </a:r>
            <a:r>
              <a:rPr lang="es-ES" sz="2000" noProof="0" dirty="0" err="1" smtClean="0">
                <a:latin typeface="TradeGothic" pitchFamily="34" charset="0"/>
              </a:rPr>
              <a:t>XQuery</a:t>
            </a:r>
            <a:endParaRPr lang="es-ES" sz="2000" dirty="0" smtClean="0">
              <a:latin typeface="TradeGothic" pitchFamily="34" charset="0"/>
            </a:endParaRPr>
          </a:p>
          <a:p>
            <a:pPr algn="just">
              <a:spcBef>
                <a:spcPts val="600"/>
              </a:spcBef>
              <a:spcAft>
                <a:spcPts val="600"/>
              </a:spcAft>
              <a:buClr>
                <a:srgbClr val="FF0000"/>
              </a:buClr>
              <a:buFont typeface="Wingdings" pitchFamily="2" charset="2"/>
              <a:buChar char="Ø"/>
            </a:pPr>
            <a:r>
              <a:rPr kumimoji="0" lang="es-ES" sz="2000" b="0" i="0" u="none" strike="noStrike" kern="1200" cap="none" spc="0" normalizeH="0" baseline="0" noProof="0" dirty="0" smtClean="0">
                <a:ln>
                  <a:noFill/>
                </a:ln>
                <a:effectLst/>
                <a:uLnTx/>
                <a:uFillTx/>
                <a:latin typeface="TradeGothic" pitchFamily="34" charset="0"/>
              </a:rPr>
              <a:t>Para procesar </a:t>
            </a:r>
            <a:r>
              <a:rPr kumimoji="0" lang="es-ES" sz="2000" b="0" i="0" u="none" strike="noStrike" kern="1200" cap="none" spc="0" normalizeH="0" baseline="0" noProof="0" dirty="0" err="1" smtClean="0">
                <a:ln>
                  <a:noFill/>
                </a:ln>
                <a:effectLst/>
                <a:uLnTx/>
                <a:uFillTx/>
                <a:latin typeface="TradeGothic" pitchFamily="34" charset="0"/>
              </a:rPr>
              <a:t>consu</a:t>
            </a:r>
            <a:r>
              <a:rPr lang="es-ES" sz="2000" dirty="0" err="1" smtClean="0">
                <a:latin typeface="TradeGothic" pitchFamily="34" charset="0"/>
              </a:rPr>
              <a:t>ltas</a:t>
            </a:r>
            <a:r>
              <a:rPr lang="es-ES" sz="2000" dirty="0" smtClean="0">
                <a:latin typeface="TradeGothic" pitchFamily="34" charset="0"/>
              </a:rPr>
              <a:t> con </a:t>
            </a:r>
            <a:r>
              <a:rPr lang="es-ES" sz="2000" dirty="0" err="1" smtClean="0">
                <a:latin typeface="TradeGothic" pitchFamily="34" charset="0"/>
              </a:rPr>
              <a:t>XQuery</a:t>
            </a:r>
            <a:r>
              <a:rPr lang="es-ES" sz="2000" dirty="0" smtClean="0">
                <a:latin typeface="TradeGothic" pitchFamily="34" charset="0"/>
              </a:rPr>
              <a:t> necesitaremos un editor de textos y un procesador </a:t>
            </a:r>
            <a:r>
              <a:rPr lang="es-ES" sz="2000" dirty="0" err="1" smtClean="0">
                <a:latin typeface="TradeGothic" pitchFamily="34" charset="0"/>
              </a:rPr>
              <a:t>Query</a:t>
            </a:r>
            <a:r>
              <a:rPr lang="es-ES" sz="2000" dirty="0" smtClean="0">
                <a:latin typeface="TradeGothic" pitchFamily="34" charset="0"/>
              </a:rPr>
              <a:t>, es decir un programa que realizará las consultas  y generará el resultados de las mismas. </a:t>
            </a:r>
          </a:p>
          <a:p>
            <a:pPr algn="just">
              <a:spcBef>
                <a:spcPts val="600"/>
              </a:spcBef>
              <a:spcAft>
                <a:spcPts val="600"/>
              </a:spcAft>
              <a:buClr>
                <a:srgbClr val="FF0000"/>
              </a:buClr>
              <a:buFont typeface="Wingdings" pitchFamily="2" charset="2"/>
              <a:buChar char="Ø"/>
            </a:pPr>
            <a:r>
              <a:rPr lang="es-ES" sz="2000" dirty="0" smtClean="0">
                <a:latin typeface="TradeGothic" pitchFamily="34" charset="0"/>
              </a:rPr>
              <a:t>Los procesadores pueden ser aplicaciones ejecutables o en lenguajes que se pueden utilizar en sus programas. Java y </a:t>
            </a:r>
            <a:r>
              <a:rPr lang="es-ES" sz="2000" dirty="0" err="1" smtClean="0">
                <a:latin typeface="TradeGothic" pitchFamily="34" charset="0"/>
              </a:rPr>
              <a:t>.net</a:t>
            </a:r>
            <a:r>
              <a:rPr lang="es-ES" sz="2000" dirty="0" smtClean="0">
                <a:latin typeface="TradeGothic" pitchFamily="34" charset="0"/>
              </a:rPr>
              <a:t> utilizan </a:t>
            </a:r>
            <a:r>
              <a:rPr lang="es-ES" sz="2000" dirty="0" err="1" smtClean="0">
                <a:latin typeface="TradeGothic" pitchFamily="34" charset="0"/>
              </a:rPr>
              <a:t>XQuery</a:t>
            </a:r>
            <a:r>
              <a:rPr lang="es-ES" sz="2000" dirty="0" smtClean="0">
                <a:latin typeface="TradeGothic" pitchFamily="34" charset="0"/>
              </a:rPr>
              <a:t>.</a:t>
            </a:r>
          </a:p>
          <a:p>
            <a:pPr algn="just">
              <a:spcBef>
                <a:spcPts val="600"/>
              </a:spcBef>
              <a:spcAft>
                <a:spcPts val="600"/>
              </a:spcAft>
              <a:buClr>
                <a:srgbClr val="FF0000"/>
              </a:buClr>
              <a:buFont typeface="Wingdings" pitchFamily="2" charset="2"/>
              <a:buChar char="Ø"/>
            </a:pPr>
            <a:endParaRPr lang="es-ES" sz="2000" dirty="0" smtClean="0">
              <a:latin typeface="TradeGothic" pitchFamily="34" charset="0"/>
            </a:endParaRPr>
          </a:p>
          <a:p>
            <a:pPr algn="just">
              <a:spcBef>
                <a:spcPts val="600"/>
              </a:spcBef>
              <a:spcAft>
                <a:spcPts val="600"/>
              </a:spcAft>
              <a:buClr>
                <a:srgbClr val="FF0000"/>
              </a:buClr>
              <a:buFont typeface="Wingdings" pitchFamily="2" charset="2"/>
              <a:buChar char="Ø"/>
            </a:pPr>
            <a:r>
              <a:rPr lang="es-ES" sz="2000" b="1" dirty="0" err="1" smtClean="0">
                <a:latin typeface="TradeGothic" pitchFamily="34" charset="0"/>
              </a:rPr>
              <a:t>AltovaXML</a:t>
            </a:r>
            <a:r>
              <a:rPr lang="es-ES" sz="2000" b="1" dirty="0" smtClean="0">
                <a:latin typeface="TradeGothic" pitchFamily="34" charset="0"/>
              </a:rPr>
              <a:t>: </a:t>
            </a:r>
            <a:r>
              <a:rPr lang="es-ES" sz="2000" dirty="0" smtClean="0">
                <a:latin typeface="TradeGothic" pitchFamily="34" charset="0"/>
              </a:rPr>
              <a:t>procesador gratuito  </a:t>
            </a:r>
            <a:r>
              <a:rPr lang="es-ES" sz="2000" dirty="0" err="1" smtClean="0">
                <a:latin typeface="TradeGothic" pitchFamily="34" charset="0"/>
              </a:rPr>
              <a:t>XQuery</a:t>
            </a:r>
            <a:r>
              <a:rPr lang="es-ES" sz="2000" dirty="0" smtClean="0">
                <a:latin typeface="TradeGothic" pitchFamily="34" charset="0"/>
              </a:rPr>
              <a:t>. </a:t>
            </a:r>
            <a:r>
              <a:rPr lang="es-ES" sz="2000" dirty="0" smtClean="0">
                <a:solidFill>
                  <a:schemeClr val="bg2"/>
                </a:solidFill>
              </a:rPr>
              <a:t>: </a:t>
            </a:r>
            <a:r>
              <a:rPr lang="es-ES" dirty="0" smtClean="0">
                <a:solidFill>
                  <a:schemeClr val="bg2"/>
                </a:solidFill>
                <a:hlinkClick r:id="rId3"/>
              </a:rPr>
              <a:t>http://www.altova.com/altovaxml.html</a:t>
            </a:r>
            <a:endParaRPr lang="es-ES" dirty="0" smtClean="0">
              <a:solidFill>
                <a:schemeClr val="bg2"/>
              </a:solidFill>
              <a:latin typeface="TradeGothic" pitchFamily="34" charset="0"/>
            </a:endParaRPr>
          </a:p>
          <a:p>
            <a:pPr lvl="1" algn="just">
              <a:spcBef>
                <a:spcPts val="600"/>
              </a:spcBef>
              <a:spcAft>
                <a:spcPts val="600"/>
              </a:spcAft>
              <a:buClr>
                <a:srgbClr val="FF0000"/>
              </a:buClr>
              <a:buFont typeface="Wingdings" pitchFamily="2" charset="2"/>
              <a:buChar char="ü"/>
            </a:pPr>
            <a:r>
              <a:rPr lang="es-ES" dirty="0" smtClean="0">
                <a:latin typeface="TradeGothic" pitchFamily="34" charset="0"/>
              </a:rPr>
              <a:t>Permite ejecutar en las consultas que puede escribir en un archivo .</a:t>
            </a:r>
            <a:r>
              <a:rPr lang="es-ES" dirty="0" err="1" smtClean="0">
                <a:latin typeface="TradeGothic" pitchFamily="34" charset="0"/>
              </a:rPr>
              <a:t>xd</a:t>
            </a:r>
            <a:r>
              <a:rPr lang="es-ES" dirty="0" smtClean="0">
                <a:latin typeface="TradeGothic" pitchFamily="34" charset="0"/>
              </a:rPr>
              <a:t>.</a:t>
            </a:r>
          </a:p>
          <a:p>
            <a:pPr lvl="1" algn="just">
              <a:spcBef>
                <a:spcPts val="600"/>
              </a:spcBef>
              <a:spcAft>
                <a:spcPts val="600"/>
              </a:spcAft>
              <a:buClr>
                <a:srgbClr val="FF0000"/>
              </a:buClr>
              <a:buFont typeface="Wingdings" pitchFamily="2" charset="2"/>
              <a:buChar char="ü"/>
            </a:pPr>
            <a:r>
              <a:rPr lang="es-ES" dirty="0" smtClean="0">
                <a:latin typeface="TradeGothic" pitchFamily="34" charset="0"/>
              </a:rPr>
              <a:t>Permite validar documentos XML y DTD.</a:t>
            </a:r>
          </a:p>
          <a:p>
            <a:pPr lvl="1" algn="just">
              <a:spcBef>
                <a:spcPts val="600"/>
              </a:spcBef>
              <a:spcAft>
                <a:spcPts val="600"/>
              </a:spcAft>
              <a:buClr>
                <a:srgbClr val="FF0000"/>
              </a:buClr>
              <a:buFont typeface="Wingdings" pitchFamily="2" charset="2"/>
              <a:buChar char="ü"/>
            </a:pPr>
            <a:r>
              <a:rPr lang="es-ES" dirty="0" smtClean="0">
                <a:latin typeface="TradeGothic" pitchFamily="34" charset="0"/>
              </a:rPr>
              <a:t> Se puede utilizar en línea de comandos o en sus programas.</a:t>
            </a:r>
          </a:p>
          <a:p>
            <a:pPr lvl="1" algn="just">
              <a:spcBef>
                <a:spcPts val="600"/>
              </a:spcBef>
              <a:spcAft>
                <a:spcPts val="600"/>
              </a:spcAft>
              <a:buClr>
                <a:srgbClr val="FF0000"/>
              </a:buClr>
              <a:buFont typeface="Wingdings" pitchFamily="2" charset="2"/>
              <a:buChar char="ü"/>
            </a:pPr>
            <a:r>
              <a:rPr lang="es-ES" dirty="0" smtClean="0">
                <a:latin typeface="TradeGothic" pitchFamily="34" charset="0"/>
              </a:rPr>
              <a:t>Para ejecutarlo en línea de comandos bastará con copiar el archivo AltovaXML.exe en un directorio de su elección.</a:t>
            </a:r>
          </a:p>
          <a:p>
            <a:pPr lvl="1" algn="just">
              <a:spcBef>
                <a:spcPts val="600"/>
              </a:spcBef>
              <a:spcAft>
                <a:spcPts val="600"/>
              </a:spcAft>
              <a:buClr>
                <a:srgbClr val="FF0000"/>
              </a:buClr>
              <a:buFont typeface="Wingdings" pitchFamily="2" charset="2"/>
              <a:buChar char="ü"/>
            </a:pPr>
            <a:r>
              <a:rPr lang="es-ES" dirty="0" smtClean="0">
                <a:latin typeface="TradeGothic" pitchFamily="34" charset="0"/>
              </a:rPr>
              <a:t>Para ejecutar un una consulta:  </a:t>
            </a:r>
            <a:r>
              <a:rPr lang="es-ES" dirty="0" err="1" smtClean="0">
                <a:latin typeface="TradeGothic" pitchFamily="34" charset="0"/>
              </a:rPr>
              <a:t>Altovaxml</a:t>
            </a:r>
            <a:r>
              <a:rPr lang="es-ES" dirty="0" smtClean="0">
                <a:latin typeface="TradeGothic" pitchFamily="34" charset="0"/>
              </a:rPr>
              <a:t> / </a:t>
            </a:r>
            <a:r>
              <a:rPr lang="es-ES" dirty="0" err="1" smtClean="0">
                <a:latin typeface="TradeGothic" pitchFamily="34" charset="0"/>
              </a:rPr>
              <a:t>xquery</a:t>
            </a:r>
            <a:r>
              <a:rPr lang="es-ES" dirty="0" smtClean="0">
                <a:latin typeface="TradeGothic" pitchFamily="34" charset="0"/>
              </a:rPr>
              <a:t> </a:t>
            </a:r>
            <a:r>
              <a:rPr lang="es-ES" dirty="0" err="1" smtClean="0">
                <a:latin typeface="TradeGothic" pitchFamily="34" charset="0"/>
              </a:rPr>
              <a:t>ruta_hacia_archivo_xd</a:t>
            </a:r>
            <a:endParaRPr lang="es-ES" dirty="0" smtClean="0">
              <a:latin typeface="TradeGothic" pitchFamily="34" charset="0"/>
            </a:endParaRPr>
          </a:p>
          <a:p>
            <a:pPr lvl="1" algn="just">
              <a:spcBef>
                <a:spcPts val="600"/>
              </a:spcBef>
              <a:spcAft>
                <a:spcPts val="600"/>
              </a:spcAft>
              <a:buFont typeface="Wingdings" pitchFamily="2" charset="2"/>
              <a:buChar char="ü"/>
            </a:pPr>
            <a:endParaRPr lang="es-ES" sz="2000" dirty="0" smtClean="0">
              <a:latin typeface="TradeGothic" pitchFamily="34" charset="0"/>
            </a:endParaRPr>
          </a:p>
          <a:p>
            <a:pPr marL="0" marR="0" lvl="0" indent="0" defTabSz="914400" rtl="0" eaLnBrk="1" fontAlgn="auto" latinLnBrk="0" hangingPunct="1">
              <a:lnSpc>
                <a:spcPct val="100000"/>
              </a:lnSpc>
              <a:spcBef>
                <a:spcPts val="600"/>
              </a:spcBef>
              <a:spcAft>
                <a:spcPts val="600"/>
              </a:spcAft>
              <a:buClrTx/>
              <a:buSzTx/>
              <a:buFont typeface="Arial" pitchFamily="34" charset="0"/>
              <a:buNone/>
              <a:tabLst/>
              <a:defRPr/>
            </a:pPr>
            <a:endParaRPr lang="es-ES" sz="2000" dirty="0" smtClean="0">
              <a:latin typeface="TradeGothic" pitchFamily="34" charset="0"/>
            </a:endParaRPr>
          </a:p>
          <a:p>
            <a:pPr marL="0" marR="0" lvl="0" indent="0" defTabSz="914400" rtl="0" eaLnBrk="1" fontAlgn="auto" latinLnBrk="0" hangingPunct="1">
              <a:lnSpc>
                <a:spcPct val="100000"/>
              </a:lnSpc>
              <a:spcBef>
                <a:spcPts val="600"/>
              </a:spcBef>
              <a:spcAft>
                <a:spcPts val="600"/>
              </a:spcAft>
              <a:buClrTx/>
              <a:buSzTx/>
              <a:buFont typeface="Arial" pitchFamily="34" charset="0"/>
              <a:buNone/>
              <a:tabLst/>
              <a:defRPr/>
            </a:pPr>
            <a:endParaRPr lang="es-ES" sz="2000" dirty="0" smtClean="0">
              <a:latin typeface="TradeGothic"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52656" y="260648"/>
            <a:ext cx="8568952" cy="432048"/>
          </a:xfrm>
        </p:spPr>
        <p:txBody>
          <a:bodyPr>
            <a:noAutofit/>
          </a:bodyPr>
          <a:lstStyle/>
          <a:p>
            <a:pPr>
              <a:spcBef>
                <a:spcPts val="600"/>
              </a:spcBef>
              <a:spcAft>
                <a:spcPts val="600"/>
              </a:spcAft>
            </a:pPr>
            <a:r>
              <a:rPr lang="es-ES" sz="2400" dirty="0" smtClean="0">
                <a:solidFill>
                  <a:schemeClr val="bg1"/>
                </a:solidFill>
                <a:latin typeface="TradeGothic" pitchFamily="34" charset="0"/>
              </a:rPr>
              <a:t>6.4. XQUERY</a:t>
            </a:r>
          </a:p>
        </p:txBody>
      </p:sp>
      <p:sp>
        <p:nvSpPr>
          <p:cNvPr id="4" name="2 Subtítulo"/>
          <p:cNvSpPr txBox="1">
            <a:spLocks/>
          </p:cNvSpPr>
          <p:nvPr/>
        </p:nvSpPr>
        <p:spPr>
          <a:xfrm>
            <a:off x="1835696" y="836712"/>
            <a:ext cx="4968552" cy="3168352"/>
          </a:xfrm>
          <a:prstGeom prst="rect">
            <a:avLst/>
          </a:prstGeom>
          <a:noFill/>
          <a:ln>
            <a:solidFill>
              <a:schemeClr val="accent1"/>
            </a:solidFill>
          </a:ln>
        </p:spPr>
        <p:txBody>
          <a:bodyPr vert="horz" lIns="91440" tIns="45720" rIns="91440" bIns="45720" rtlCol="0">
            <a:noAutofit/>
          </a:bodyPr>
          <a:lstStyle/>
          <a:p>
            <a:pPr algn="just"/>
            <a:r>
              <a:rPr lang="es-ES" sz="2000" dirty="0" smtClean="0">
                <a:latin typeface="TradeGothic" pitchFamily="34" charset="0"/>
              </a:rPr>
              <a:t>Documento XML que representa un menú:</a:t>
            </a:r>
          </a:p>
          <a:p>
            <a:pPr algn="just">
              <a:buNone/>
            </a:pPr>
            <a:r>
              <a:rPr lang="es-ES" sz="2000" dirty="0" smtClean="0">
                <a:latin typeface="TradeGothic" pitchFamily="34" charset="0"/>
              </a:rPr>
              <a:t>&lt;?</a:t>
            </a:r>
            <a:r>
              <a:rPr lang="es-ES" sz="2000" dirty="0" err="1" smtClean="0">
                <a:latin typeface="TradeGothic" pitchFamily="34" charset="0"/>
              </a:rPr>
              <a:t>xml</a:t>
            </a:r>
            <a:r>
              <a:rPr lang="es-ES" sz="2000" dirty="0" smtClean="0">
                <a:latin typeface="TradeGothic" pitchFamily="34" charset="0"/>
              </a:rPr>
              <a:t> </a:t>
            </a:r>
            <a:r>
              <a:rPr lang="es-ES" sz="2000" dirty="0" err="1" smtClean="0">
                <a:latin typeface="TradeGothic" pitchFamily="34" charset="0"/>
              </a:rPr>
              <a:t>version</a:t>
            </a:r>
            <a:r>
              <a:rPr lang="es-ES" sz="2000" dirty="0" smtClean="0">
                <a:latin typeface="TradeGothic" pitchFamily="34" charset="0"/>
              </a:rPr>
              <a:t>=“1.0”&gt;</a:t>
            </a:r>
          </a:p>
          <a:p>
            <a:pPr algn="just">
              <a:buNone/>
            </a:pPr>
            <a:r>
              <a:rPr lang="es-ES" sz="2000" dirty="0" smtClean="0">
                <a:latin typeface="TradeGothic" pitchFamily="34" charset="0"/>
              </a:rPr>
              <a:t>&lt;</a:t>
            </a:r>
            <a:r>
              <a:rPr lang="es-ES" sz="2000" dirty="0" err="1" smtClean="0">
                <a:latin typeface="TradeGothic" pitchFamily="34" charset="0"/>
              </a:rPr>
              <a:t>menu</a:t>
            </a:r>
            <a:r>
              <a:rPr lang="es-ES" sz="2000" dirty="0" smtClean="0">
                <a:latin typeface="TradeGothic" pitchFamily="34" charset="0"/>
              </a:rPr>
              <a:t>&gt;</a:t>
            </a:r>
          </a:p>
          <a:p>
            <a:pPr algn="just">
              <a:buNone/>
            </a:pPr>
            <a:r>
              <a:rPr lang="es-ES" sz="2000" dirty="0" smtClean="0">
                <a:latin typeface="TradeGothic" pitchFamily="34" charset="0"/>
              </a:rPr>
              <a:t>  &lt;plato&gt;</a:t>
            </a:r>
          </a:p>
          <a:p>
            <a:pPr algn="just">
              <a:buNone/>
            </a:pPr>
            <a:r>
              <a:rPr lang="es-ES" sz="2000" dirty="0" smtClean="0">
                <a:latin typeface="TradeGothic" pitchFamily="34" charset="0"/>
              </a:rPr>
              <a:t>    &lt;frio&gt;ensalada &lt;/frio&gt;</a:t>
            </a:r>
          </a:p>
          <a:p>
            <a:pPr algn="just">
              <a:buNone/>
            </a:pPr>
            <a:r>
              <a:rPr lang="es-ES" sz="2000" dirty="0" smtClean="0">
                <a:latin typeface="TradeGothic" pitchFamily="34" charset="0"/>
              </a:rPr>
              <a:t>    &lt;frio&gt;entremeses &lt;//frio&gt;</a:t>
            </a:r>
          </a:p>
          <a:p>
            <a:pPr algn="just">
              <a:buNone/>
            </a:pPr>
            <a:r>
              <a:rPr lang="es-ES" sz="2000" dirty="0" smtClean="0">
                <a:latin typeface="TradeGothic" pitchFamily="34" charset="0"/>
              </a:rPr>
              <a:t>    &lt;caliente&gt;patatas fritas&lt;/caliente&gt;</a:t>
            </a:r>
          </a:p>
          <a:p>
            <a:pPr algn="just">
              <a:buNone/>
            </a:pPr>
            <a:r>
              <a:rPr lang="es-ES" sz="2000" dirty="0" smtClean="0">
                <a:latin typeface="TradeGothic" pitchFamily="34" charset="0"/>
              </a:rPr>
              <a:t>    &lt;caliente&gt;hamburguesa&lt;/caliente&gt;</a:t>
            </a:r>
          </a:p>
          <a:p>
            <a:pPr algn="just">
              <a:buNone/>
            </a:pPr>
            <a:r>
              <a:rPr lang="es-ES" sz="2000" dirty="0" smtClean="0">
                <a:latin typeface="TradeGothic" pitchFamily="34" charset="0"/>
              </a:rPr>
              <a:t>  &lt;/plato&gt;</a:t>
            </a:r>
          </a:p>
          <a:p>
            <a:pPr algn="just">
              <a:buNone/>
            </a:pPr>
            <a:r>
              <a:rPr lang="es-ES" sz="2000" dirty="0" smtClean="0">
                <a:latin typeface="TradeGothic" pitchFamily="34" charset="0"/>
              </a:rPr>
              <a:t>&lt;/</a:t>
            </a:r>
            <a:r>
              <a:rPr lang="es-ES" sz="2000" dirty="0" err="1" smtClean="0">
                <a:latin typeface="TradeGothic" pitchFamily="34" charset="0"/>
              </a:rPr>
              <a:t>menu</a:t>
            </a:r>
            <a:r>
              <a:rPr lang="es-ES" sz="2000" dirty="0" smtClean="0">
                <a:latin typeface="TradeGothic" pitchFamily="34" charset="0"/>
              </a:rPr>
              <a:t>&gt;</a:t>
            </a:r>
          </a:p>
          <a:p>
            <a:pPr marL="0" marR="0" lvl="0" indent="0" defTabSz="914400" rtl="0" eaLnBrk="1" fontAlgn="auto" latinLnBrk="0" hangingPunct="1">
              <a:lnSpc>
                <a:spcPct val="100000"/>
              </a:lnSpc>
              <a:spcBef>
                <a:spcPts val="600"/>
              </a:spcBef>
              <a:spcAft>
                <a:spcPts val="600"/>
              </a:spcAft>
              <a:buClrTx/>
              <a:buSzTx/>
              <a:buFont typeface="Arial" pitchFamily="34" charset="0"/>
              <a:buNone/>
              <a:tabLst/>
              <a:defRPr/>
            </a:pPr>
            <a:endParaRPr lang="es-ES" sz="2000" dirty="0" smtClean="0">
              <a:latin typeface="TradeGothic" pitchFamily="34" charset="0"/>
            </a:endParaRPr>
          </a:p>
          <a:p>
            <a:pPr marL="0" marR="0" lvl="0" indent="0" defTabSz="914400" rtl="0" eaLnBrk="1" fontAlgn="auto" latinLnBrk="0" hangingPunct="1">
              <a:lnSpc>
                <a:spcPct val="100000"/>
              </a:lnSpc>
              <a:spcBef>
                <a:spcPts val="600"/>
              </a:spcBef>
              <a:spcAft>
                <a:spcPts val="600"/>
              </a:spcAft>
              <a:buClrTx/>
              <a:buSzTx/>
              <a:buFont typeface="Arial" pitchFamily="34" charset="0"/>
              <a:buNone/>
              <a:tabLst/>
              <a:defRPr/>
            </a:pPr>
            <a:endParaRPr lang="es-ES" sz="2000" dirty="0" smtClean="0">
              <a:latin typeface="TradeGothic" pitchFamily="34" charset="0"/>
            </a:endParaRPr>
          </a:p>
        </p:txBody>
      </p:sp>
      <p:sp>
        <p:nvSpPr>
          <p:cNvPr id="5" name="2 Subtítulo"/>
          <p:cNvSpPr txBox="1">
            <a:spLocks/>
          </p:cNvSpPr>
          <p:nvPr/>
        </p:nvSpPr>
        <p:spPr>
          <a:xfrm>
            <a:off x="107504" y="3851900"/>
            <a:ext cx="8856984" cy="2592288"/>
          </a:xfrm>
          <a:prstGeom prst="rect">
            <a:avLst/>
          </a:prstGeom>
        </p:spPr>
        <p:txBody>
          <a:bodyPr vert="horz" lIns="91440" tIns="45720" rIns="91440" bIns="45720" rtlCol="0">
            <a:noAutofit/>
          </a:bodyPr>
          <a:lstStyle/>
          <a:p>
            <a:pPr algn="just"/>
            <a:r>
              <a:rPr lang="es-ES" sz="2000" dirty="0" smtClean="0">
                <a:latin typeface="TradeGothic" pitchFamily="34" charset="0"/>
              </a:rPr>
              <a:t>Ejemplo. Queremos obtener únicamente los platos fríos.</a:t>
            </a:r>
          </a:p>
          <a:p>
            <a:pPr algn="just"/>
            <a:endParaRPr lang="es-ES" sz="2000" dirty="0" smtClean="0">
              <a:latin typeface="TradeGothic" pitchFamily="34" charset="0"/>
            </a:endParaRPr>
          </a:p>
          <a:p>
            <a:pPr algn="just">
              <a:spcBef>
                <a:spcPts val="600"/>
              </a:spcBef>
              <a:spcAft>
                <a:spcPts val="600"/>
              </a:spcAft>
              <a:buClr>
                <a:srgbClr val="FF0000"/>
              </a:buClr>
              <a:buFont typeface="Wingdings" pitchFamily="2" charset="2"/>
              <a:buChar char="Ø"/>
            </a:pPr>
            <a:r>
              <a:rPr lang="es-ES" sz="2000" dirty="0" smtClean="0">
                <a:latin typeface="TradeGothic" pitchFamily="34" charset="0"/>
              </a:rPr>
              <a:t>Crearemos un archivo .</a:t>
            </a:r>
            <a:r>
              <a:rPr lang="es-ES" sz="2000" dirty="0" err="1" smtClean="0">
                <a:latin typeface="TradeGothic" pitchFamily="34" charset="0"/>
              </a:rPr>
              <a:t>xd</a:t>
            </a:r>
            <a:r>
              <a:rPr lang="es-ES" sz="2000" dirty="0" smtClean="0">
                <a:latin typeface="TradeGothic" pitchFamily="34" charset="0"/>
                <a:sym typeface="Wingdings" pitchFamily="2" charset="2"/>
              </a:rPr>
              <a:t> consulta1.xd</a:t>
            </a:r>
          </a:p>
          <a:p>
            <a:pPr algn="just">
              <a:spcBef>
                <a:spcPts val="600"/>
              </a:spcBef>
              <a:spcAft>
                <a:spcPts val="600"/>
              </a:spcAft>
              <a:buClr>
                <a:srgbClr val="FF0000"/>
              </a:buClr>
              <a:buFont typeface="Wingdings" pitchFamily="2" charset="2"/>
              <a:buChar char="Ø"/>
            </a:pPr>
            <a:r>
              <a:rPr lang="es-ES" sz="2000" dirty="0" smtClean="0">
                <a:latin typeface="TradeGothic" pitchFamily="34" charset="0"/>
                <a:sym typeface="Wingdings" pitchFamily="2" charset="2"/>
              </a:rPr>
              <a:t>Con la función </a:t>
            </a:r>
            <a:r>
              <a:rPr lang="es-ES" sz="2000" dirty="0" err="1" smtClean="0">
                <a:latin typeface="TradeGothic" pitchFamily="34" charset="0"/>
                <a:sym typeface="Wingdings" pitchFamily="2" charset="2"/>
              </a:rPr>
              <a:t>doc</a:t>
            </a:r>
            <a:r>
              <a:rPr lang="es-ES" sz="2000" dirty="0" smtClean="0">
                <a:latin typeface="TradeGothic" pitchFamily="34" charset="0"/>
                <a:sym typeface="Wingdings" pitchFamily="2" charset="2"/>
              </a:rPr>
              <a:t> en la primera línea indicaremos el documento XML:</a:t>
            </a:r>
          </a:p>
          <a:p>
            <a:pPr algn="just">
              <a:spcBef>
                <a:spcPts val="600"/>
              </a:spcBef>
              <a:spcAft>
                <a:spcPts val="600"/>
              </a:spcAft>
              <a:buClr>
                <a:srgbClr val="FF0000"/>
              </a:buClr>
              <a:buFont typeface="Wingdings" pitchFamily="2" charset="2"/>
              <a:buChar char="Ø"/>
            </a:pPr>
            <a:r>
              <a:rPr lang="es-ES" sz="2000" dirty="0" err="1" smtClean="0">
                <a:latin typeface="TradeGothic" pitchFamily="34" charset="0"/>
                <a:sym typeface="Wingdings" pitchFamily="2" charset="2"/>
              </a:rPr>
              <a:t>doc</a:t>
            </a:r>
            <a:r>
              <a:rPr lang="es-ES" sz="2000" dirty="0" smtClean="0">
                <a:latin typeface="TradeGothic" pitchFamily="34" charset="0"/>
                <a:sym typeface="Wingdings" pitchFamily="2" charset="2"/>
              </a:rPr>
              <a:t>(‘</a:t>
            </a:r>
            <a:r>
              <a:rPr lang="es-ES" sz="2000" dirty="0" err="1" smtClean="0">
                <a:latin typeface="TradeGothic" pitchFamily="34" charset="0"/>
                <a:sym typeface="Wingdings" pitchFamily="2" charset="2"/>
              </a:rPr>
              <a:t>Ruta_hacia_mi_archivo_XML</a:t>
            </a:r>
            <a:r>
              <a:rPr lang="es-ES" sz="2000" dirty="0" smtClean="0">
                <a:latin typeface="TradeGothic" pitchFamily="34" charset="0"/>
                <a:sym typeface="Wingdings" pitchFamily="2" charset="2"/>
              </a:rPr>
              <a:t>/</a:t>
            </a:r>
            <a:r>
              <a:rPr lang="es-ES" sz="2000" dirty="0" err="1" smtClean="0">
                <a:latin typeface="TradeGothic" pitchFamily="34" charset="0"/>
                <a:sym typeface="Wingdings" pitchFamily="2" charset="2"/>
              </a:rPr>
              <a:t>Nombre_de_mi_archivo_xml</a:t>
            </a:r>
            <a:r>
              <a:rPr lang="es-ES" sz="2000" dirty="0" smtClean="0">
                <a:latin typeface="TradeGothic" pitchFamily="34" charset="0"/>
                <a:sym typeface="Wingdings" pitchFamily="2" charset="2"/>
              </a:rPr>
              <a:t>’)</a:t>
            </a:r>
          </a:p>
          <a:p>
            <a:pPr algn="just">
              <a:spcBef>
                <a:spcPts val="600"/>
              </a:spcBef>
              <a:spcAft>
                <a:spcPts val="600"/>
              </a:spcAft>
              <a:buClr>
                <a:srgbClr val="FF0000"/>
              </a:buClr>
              <a:buFont typeface="Wingdings" pitchFamily="2" charset="2"/>
              <a:buChar char="Ø"/>
            </a:pPr>
            <a:r>
              <a:rPr lang="es-ES" sz="2000" dirty="0" smtClean="0">
                <a:latin typeface="TradeGothic" pitchFamily="34" charset="0"/>
                <a:sym typeface="Wingdings" pitchFamily="2" charset="2"/>
              </a:rPr>
              <a:t>A continuación indicamos la consulta dejando un espacio: //</a:t>
            </a:r>
            <a:r>
              <a:rPr lang="es-ES" sz="2000" dirty="0" err="1" smtClean="0">
                <a:latin typeface="TradeGothic" pitchFamily="34" charset="0"/>
                <a:sym typeface="Wingdings" pitchFamily="2" charset="2"/>
              </a:rPr>
              <a:t>menu</a:t>
            </a:r>
            <a:r>
              <a:rPr lang="es-ES" sz="2000" dirty="0" smtClean="0">
                <a:latin typeface="TradeGothic" pitchFamily="34" charset="0"/>
                <a:sym typeface="Wingdings" pitchFamily="2" charset="2"/>
              </a:rPr>
              <a:t>/plato/frio</a:t>
            </a:r>
          </a:p>
          <a:p>
            <a:pPr algn="just">
              <a:buNone/>
            </a:pPr>
            <a:endParaRPr lang="es-ES" sz="2000" dirty="0" smtClean="0">
              <a:latin typeface="TradeGothic" pitchFamily="34" charset="0"/>
            </a:endParaRPr>
          </a:p>
          <a:p>
            <a:pPr marL="0" marR="0" lvl="0" indent="0" defTabSz="914400" rtl="0" eaLnBrk="1" fontAlgn="auto" latinLnBrk="0" hangingPunct="1">
              <a:lnSpc>
                <a:spcPct val="100000"/>
              </a:lnSpc>
              <a:spcBef>
                <a:spcPts val="600"/>
              </a:spcBef>
              <a:spcAft>
                <a:spcPts val="600"/>
              </a:spcAft>
              <a:buClrTx/>
              <a:buSzTx/>
              <a:buFont typeface="Arial" pitchFamily="34" charset="0"/>
              <a:buNone/>
              <a:tabLst/>
              <a:defRPr/>
            </a:pPr>
            <a:endParaRPr lang="es-ES" sz="2000" dirty="0" smtClean="0">
              <a:latin typeface="TradeGothic" pitchFamily="34" charset="0"/>
            </a:endParaRPr>
          </a:p>
          <a:p>
            <a:pPr marL="0" marR="0" lvl="0" indent="0" defTabSz="914400" rtl="0" eaLnBrk="1" fontAlgn="auto" latinLnBrk="0" hangingPunct="1">
              <a:lnSpc>
                <a:spcPct val="100000"/>
              </a:lnSpc>
              <a:spcBef>
                <a:spcPts val="600"/>
              </a:spcBef>
              <a:spcAft>
                <a:spcPts val="600"/>
              </a:spcAft>
              <a:buClrTx/>
              <a:buSzTx/>
              <a:buFont typeface="Arial" pitchFamily="34" charset="0"/>
              <a:buNone/>
              <a:tabLst/>
              <a:defRPr/>
            </a:pPr>
            <a:endParaRPr lang="es-ES" sz="2000" dirty="0" smtClean="0">
              <a:latin typeface="TradeGothic"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79512" y="200110"/>
            <a:ext cx="8568952" cy="432048"/>
          </a:xfrm>
        </p:spPr>
        <p:txBody>
          <a:bodyPr>
            <a:noAutofit/>
          </a:bodyPr>
          <a:lstStyle/>
          <a:p>
            <a:pPr>
              <a:spcBef>
                <a:spcPts val="600"/>
              </a:spcBef>
              <a:spcAft>
                <a:spcPts val="600"/>
              </a:spcAft>
            </a:pPr>
            <a:r>
              <a:rPr lang="es-ES" sz="2400" dirty="0" smtClean="0">
                <a:solidFill>
                  <a:schemeClr val="bg1"/>
                </a:solidFill>
                <a:latin typeface="TradeGothic" pitchFamily="34" charset="0"/>
              </a:rPr>
              <a:t>6.4. XQUERY</a:t>
            </a:r>
          </a:p>
        </p:txBody>
      </p:sp>
      <p:sp>
        <p:nvSpPr>
          <p:cNvPr id="4" name="2 Subtítulo"/>
          <p:cNvSpPr txBox="1">
            <a:spLocks/>
          </p:cNvSpPr>
          <p:nvPr/>
        </p:nvSpPr>
        <p:spPr>
          <a:xfrm>
            <a:off x="179512" y="620688"/>
            <a:ext cx="8676964" cy="5976664"/>
          </a:xfrm>
          <a:prstGeom prst="rect">
            <a:avLst/>
          </a:prstGeom>
          <a:noFill/>
          <a:ln>
            <a:solidFill>
              <a:schemeClr val="accent1"/>
            </a:solidFill>
          </a:ln>
        </p:spPr>
        <p:txBody>
          <a:bodyPr vert="horz" lIns="91440" tIns="45720" rIns="91440" bIns="45720" rtlCol="0">
            <a:noAutofit/>
          </a:bodyPr>
          <a:lstStyle/>
          <a:p>
            <a:pPr algn="just">
              <a:spcBef>
                <a:spcPts val="600"/>
              </a:spcBef>
              <a:spcAft>
                <a:spcPts val="600"/>
              </a:spcAft>
            </a:pPr>
            <a:r>
              <a:rPr lang="es-ES" b="1" dirty="0" smtClean="0">
                <a:latin typeface="TradeGothic" pitchFamily="34" charset="0"/>
              </a:rPr>
              <a:t>El lenguaje.</a:t>
            </a:r>
          </a:p>
          <a:p>
            <a:pPr algn="just">
              <a:spcBef>
                <a:spcPts val="600"/>
              </a:spcBef>
              <a:spcAft>
                <a:spcPts val="600"/>
              </a:spcAft>
              <a:buClr>
                <a:srgbClr val="FF0000"/>
              </a:buClr>
              <a:buFont typeface="Wingdings" pitchFamily="2" charset="2"/>
              <a:buChar char="Ø"/>
            </a:pPr>
            <a:r>
              <a:rPr lang="es-ES" dirty="0" smtClean="0">
                <a:latin typeface="TradeGothic" pitchFamily="34" charset="0"/>
              </a:rPr>
              <a:t>Podremos extraer resultados de un documento XML almacenado en su ordenador o en un servidor.</a:t>
            </a:r>
          </a:p>
          <a:p>
            <a:pPr algn="just">
              <a:spcBef>
                <a:spcPts val="600"/>
              </a:spcBef>
              <a:spcAft>
                <a:spcPts val="600"/>
              </a:spcAft>
              <a:buClr>
                <a:srgbClr val="FF0000"/>
              </a:buClr>
              <a:buFont typeface="Wingdings" pitchFamily="2" charset="2"/>
              <a:buChar char="Ø"/>
            </a:pPr>
            <a:r>
              <a:rPr lang="es-ES" dirty="0" smtClean="0">
                <a:latin typeface="TradeGothic" pitchFamily="34" charset="0"/>
              </a:rPr>
              <a:t>Una consulta en </a:t>
            </a:r>
            <a:r>
              <a:rPr lang="es-ES" dirty="0" err="1" smtClean="0">
                <a:latin typeface="TradeGothic" pitchFamily="34" charset="0"/>
              </a:rPr>
              <a:t>XQuery</a:t>
            </a:r>
            <a:r>
              <a:rPr lang="es-ES" dirty="0" smtClean="0">
                <a:latin typeface="TradeGothic" pitchFamily="34" charset="0"/>
              </a:rPr>
              <a:t> es una expresión que lee una secuencia de datos en XML y devuelve como resultado otra secuencia de datos en XML.</a:t>
            </a:r>
          </a:p>
          <a:p>
            <a:pPr algn="just"/>
            <a:endParaRPr lang="es-ES" dirty="0" smtClean="0">
              <a:latin typeface="TradeGothic" pitchFamily="34" charset="0"/>
            </a:endParaRPr>
          </a:p>
          <a:p>
            <a:pPr algn="just"/>
            <a:r>
              <a:rPr lang="es-ES" dirty="0" smtClean="0">
                <a:latin typeface="TradeGothic" pitchFamily="34" charset="0"/>
              </a:rPr>
              <a:t>Sintaxis:</a:t>
            </a:r>
          </a:p>
          <a:p>
            <a:pPr lvl="1" algn="just"/>
            <a:r>
              <a:rPr lang="es-ES" dirty="0" smtClean="0">
                <a:latin typeface="TradeGothic" pitchFamily="34" charset="0"/>
              </a:rPr>
              <a:t>Para un documento local:   </a:t>
            </a:r>
            <a:r>
              <a:rPr lang="es-ES" dirty="0" err="1" smtClean="0">
                <a:latin typeface="TradeGothic" pitchFamily="34" charset="0"/>
              </a:rPr>
              <a:t>doc</a:t>
            </a:r>
            <a:r>
              <a:rPr lang="es-ES" dirty="0" smtClean="0">
                <a:latin typeface="TradeGothic" pitchFamily="34" charset="0"/>
              </a:rPr>
              <a:t>(‘</a:t>
            </a:r>
            <a:r>
              <a:rPr lang="es-ES" dirty="0" err="1" smtClean="0">
                <a:latin typeface="TradeGothic" pitchFamily="34" charset="0"/>
              </a:rPr>
              <a:t>ruta_hacia_documento_xml</a:t>
            </a:r>
            <a:r>
              <a:rPr lang="es-ES" dirty="0" smtClean="0">
                <a:latin typeface="TradeGothic" pitchFamily="34" charset="0"/>
              </a:rPr>
              <a:t>’)</a:t>
            </a:r>
          </a:p>
          <a:p>
            <a:pPr lvl="1" algn="just"/>
            <a:r>
              <a:rPr lang="es-ES" dirty="0" smtClean="0">
                <a:latin typeface="TradeGothic" pitchFamily="34" charset="0"/>
              </a:rPr>
              <a:t>Para uno en un servidor:     </a:t>
            </a:r>
            <a:r>
              <a:rPr lang="es-ES" dirty="0" err="1" smtClean="0">
                <a:latin typeface="TradeGothic" pitchFamily="34" charset="0"/>
              </a:rPr>
              <a:t>doc</a:t>
            </a:r>
            <a:r>
              <a:rPr lang="es-ES" dirty="0" smtClean="0">
                <a:latin typeface="TradeGothic" pitchFamily="34" charset="0"/>
              </a:rPr>
              <a:t>(‘http://dirección_del_documento_xml’)</a:t>
            </a:r>
          </a:p>
          <a:p>
            <a:pPr lvl="1" algn="just"/>
            <a:endParaRPr lang="es-ES" dirty="0" smtClean="0">
              <a:latin typeface="TradeGothic" pitchFamily="34" charset="0"/>
            </a:endParaRPr>
          </a:p>
          <a:p>
            <a:pPr algn="just"/>
            <a:r>
              <a:rPr lang="es-ES" dirty="0" smtClean="0">
                <a:latin typeface="TradeGothic" pitchFamily="34" charset="0"/>
              </a:rPr>
              <a:t>Ejemplo de un identificador de edad:</a:t>
            </a:r>
          </a:p>
          <a:p>
            <a:pPr algn="just">
              <a:buNone/>
            </a:pPr>
            <a:r>
              <a:rPr lang="es-ES" dirty="0" err="1" smtClean="0">
                <a:latin typeface="TradeGothic" pitchFamily="34" charset="0"/>
              </a:rPr>
              <a:t>doc</a:t>
            </a:r>
            <a:r>
              <a:rPr lang="es-ES" dirty="0" smtClean="0">
                <a:latin typeface="TradeGothic" pitchFamily="34" charset="0"/>
              </a:rPr>
              <a:t>(‘</a:t>
            </a:r>
            <a:r>
              <a:rPr lang="es-ES" dirty="0" err="1" smtClean="0">
                <a:latin typeface="TradeGothic" pitchFamily="34" charset="0"/>
              </a:rPr>
              <a:t>ruta_hacia_documento_xml</a:t>
            </a:r>
            <a:r>
              <a:rPr lang="es-ES" dirty="0" smtClean="0">
                <a:latin typeface="TradeGothic" pitchFamily="34" charset="0"/>
              </a:rPr>
              <a:t>’) //niño[@edad=12]</a:t>
            </a:r>
          </a:p>
          <a:p>
            <a:pPr algn="just">
              <a:buNone/>
            </a:pPr>
            <a:endParaRPr lang="es-ES" dirty="0" smtClean="0">
              <a:latin typeface="TradeGothic" pitchFamily="34" charset="0"/>
            </a:endParaRPr>
          </a:p>
          <a:p>
            <a:pPr algn="just"/>
            <a:r>
              <a:rPr lang="es-ES" dirty="0" smtClean="0">
                <a:latin typeface="TradeGothic" pitchFamily="34" charset="0"/>
              </a:rPr>
              <a:t>Comentarios: No se interpretan, son informativos   (:este es un comentario:)</a:t>
            </a:r>
          </a:p>
          <a:p>
            <a:pPr algn="just"/>
            <a:endParaRPr lang="es-ES" dirty="0" smtClean="0">
              <a:latin typeface="TradeGothic" pitchFamily="34" charset="0"/>
            </a:endParaRPr>
          </a:p>
          <a:p>
            <a:pPr algn="just"/>
            <a:r>
              <a:rPr lang="es-ES" dirty="0" smtClean="0">
                <a:latin typeface="TradeGothic" pitchFamily="34" charset="0"/>
              </a:rPr>
              <a:t>Elementos en los que todos los niños tienen más de doce años:</a:t>
            </a:r>
          </a:p>
          <a:p>
            <a:pPr algn="just">
              <a:buNone/>
            </a:pPr>
            <a:r>
              <a:rPr lang="es-ES" dirty="0" err="1" smtClean="0">
                <a:latin typeface="TradeGothic" pitchFamily="34" charset="0"/>
              </a:rPr>
              <a:t>doc</a:t>
            </a:r>
            <a:r>
              <a:rPr lang="es-ES" dirty="0" smtClean="0">
                <a:latin typeface="TradeGothic" pitchFamily="34" charset="0"/>
              </a:rPr>
              <a:t>(‘</a:t>
            </a:r>
            <a:r>
              <a:rPr lang="es-ES" dirty="0" err="1" smtClean="0">
                <a:latin typeface="TradeGothic" pitchFamily="34" charset="0"/>
              </a:rPr>
              <a:t>ruta_hacia_documenti_xml</a:t>
            </a:r>
            <a:r>
              <a:rPr lang="es-ES" dirty="0" smtClean="0">
                <a:latin typeface="TradeGothic" pitchFamily="34" charset="0"/>
              </a:rPr>
              <a:t>’) //niño[@edad&gt;=12]</a:t>
            </a:r>
          </a:p>
          <a:p>
            <a:pPr algn="just">
              <a:buNone/>
            </a:pPr>
            <a:endParaRPr lang="es-ES" dirty="0" smtClean="0">
              <a:latin typeface="TradeGothic" pitchFamily="34" charset="0"/>
            </a:endParaRPr>
          </a:p>
          <a:p>
            <a:pPr algn="just"/>
            <a:r>
              <a:rPr lang="es-ES" dirty="0" smtClean="0">
                <a:latin typeface="TradeGothic" pitchFamily="34" charset="0"/>
              </a:rPr>
              <a:t>Expresiones con cadenas de caracteres</a:t>
            </a:r>
            <a:r>
              <a:rPr lang="es-ES" dirty="0" smtClean="0">
                <a:latin typeface="TradeGothic" pitchFamily="34" charset="0"/>
                <a:sym typeface="Wingdings" pitchFamily="2" charset="2"/>
              </a:rPr>
              <a:t> expresión entre comillas:</a:t>
            </a:r>
          </a:p>
          <a:p>
            <a:pPr algn="just">
              <a:buNone/>
            </a:pPr>
            <a:r>
              <a:rPr lang="es-ES" dirty="0" err="1" smtClean="0">
                <a:latin typeface="TradeGothic" pitchFamily="34" charset="0"/>
              </a:rPr>
              <a:t>doc</a:t>
            </a:r>
            <a:r>
              <a:rPr lang="es-ES" dirty="0" smtClean="0">
                <a:latin typeface="TradeGothic" pitchFamily="34" charset="0"/>
              </a:rPr>
              <a:t>(‘</a:t>
            </a:r>
            <a:r>
              <a:rPr lang="es-ES" dirty="0" err="1" smtClean="0">
                <a:latin typeface="TradeGothic" pitchFamily="34" charset="0"/>
              </a:rPr>
              <a:t>ruta_hacia_documento_xml</a:t>
            </a:r>
            <a:r>
              <a:rPr lang="es-ES" dirty="0" smtClean="0">
                <a:latin typeface="TradeGothic" pitchFamily="34" charset="0"/>
              </a:rPr>
              <a:t>’) //niño [@</a:t>
            </a:r>
            <a:r>
              <a:rPr lang="es-ES" dirty="0" err="1" smtClean="0">
                <a:latin typeface="TradeGothic" pitchFamily="34" charset="0"/>
              </a:rPr>
              <a:t>poblacion</a:t>
            </a:r>
            <a:r>
              <a:rPr lang="es-ES" dirty="0" smtClean="0">
                <a:latin typeface="TradeGothic" pitchFamily="34" charset="0"/>
              </a:rPr>
              <a:t>=“</a:t>
            </a:r>
            <a:r>
              <a:rPr lang="es-ES" dirty="0" err="1" smtClean="0">
                <a:latin typeface="TradeGothic" pitchFamily="34" charset="0"/>
              </a:rPr>
              <a:t>Catarroja</a:t>
            </a:r>
            <a:r>
              <a:rPr lang="es-ES" dirty="0" smtClean="0">
                <a:latin typeface="TradeGothic" pitchFamily="34" charset="0"/>
              </a:rPr>
              <a:t>”]</a:t>
            </a:r>
          </a:p>
          <a:p>
            <a:pPr lvl="1" algn="just">
              <a:buNone/>
            </a:pPr>
            <a:endParaRPr lang="es-ES" dirty="0" smtClean="0">
              <a:latin typeface="TradeGothic" pitchFamily="34" charset="0"/>
            </a:endParaRPr>
          </a:p>
          <a:p>
            <a:pPr algn="just"/>
            <a:endParaRPr lang="es-ES" dirty="0" smtClean="0">
              <a:latin typeface="TradeGothic" pitchFamily="34" charset="0"/>
            </a:endParaRPr>
          </a:p>
          <a:p>
            <a:pPr algn="just">
              <a:buNone/>
            </a:pPr>
            <a:endParaRPr lang="es-ES" dirty="0" smtClean="0">
              <a:latin typeface="TradeGothic" pitchFamily="34" charset="0"/>
            </a:endParaRPr>
          </a:p>
          <a:p>
            <a:pPr algn="just"/>
            <a:endParaRPr lang="es-ES" dirty="0" smtClean="0">
              <a:latin typeface="TradeGothic" pitchFamily="34" charset="0"/>
            </a:endParaRPr>
          </a:p>
          <a:p>
            <a:pPr marL="0" marR="0" lvl="0" indent="0" defTabSz="914400" rtl="0" eaLnBrk="1" fontAlgn="auto" latinLnBrk="0" hangingPunct="1">
              <a:lnSpc>
                <a:spcPct val="100000"/>
              </a:lnSpc>
              <a:spcBef>
                <a:spcPts val="600"/>
              </a:spcBef>
              <a:spcAft>
                <a:spcPts val="600"/>
              </a:spcAft>
              <a:buClrTx/>
              <a:buSzTx/>
              <a:buFont typeface="Arial" pitchFamily="34" charset="0"/>
              <a:buNone/>
              <a:tabLst/>
              <a:defRPr/>
            </a:pPr>
            <a:endParaRPr lang="es-ES" dirty="0" smtClean="0">
              <a:latin typeface="TradeGothic"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01236" y="188640"/>
            <a:ext cx="8568952" cy="432048"/>
          </a:xfrm>
        </p:spPr>
        <p:txBody>
          <a:bodyPr>
            <a:noAutofit/>
          </a:bodyPr>
          <a:lstStyle/>
          <a:p>
            <a:pPr>
              <a:spcBef>
                <a:spcPts val="600"/>
              </a:spcBef>
              <a:spcAft>
                <a:spcPts val="600"/>
              </a:spcAft>
            </a:pPr>
            <a:r>
              <a:rPr lang="es-ES" sz="2400" dirty="0" smtClean="0">
                <a:solidFill>
                  <a:schemeClr val="bg1"/>
                </a:solidFill>
                <a:latin typeface="TradeGothic" pitchFamily="34" charset="0"/>
              </a:rPr>
              <a:t>6.4. XQUERY</a:t>
            </a:r>
          </a:p>
        </p:txBody>
      </p:sp>
      <p:sp>
        <p:nvSpPr>
          <p:cNvPr id="4" name="2 Subtítulo"/>
          <p:cNvSpPr txBox="1">
            <a:spLocks/>
          </p:cNvSpPr>
          <p:nvPr/>
        </p:nvSpPr>
        <p:spPr>
          <a:xfrm>
            <a:off x="179512" y="620688"/>
            <a:ext cx="8676964" cy="3816424"/>
          </a:xfrm>
          <a:prstGeom prst="rect">
            <a:avLst/>
          </a:prstGeom>
          <a:noFill/>
          <a:ln>
            <a:solidFill>
              <a:schemeClr val="accent1"/>
            </a:solidFill>
          </a:ln>
        </p:spPr>
        <p:txBody>
          <a:bodyPr vert="horz" lIns="91440" tIns="45720" rIns="91440" bIns="45720" rtlCol="0">
            <a:noAutofit/>
          </a:bodyPr>
          <a:lstStyle/>
          <a:p>
            <a:pPr algn="just">
              <a:spcBef>
                <a:spcPts val="600"/>
              </a:spcBef>
              <a:spcAft>
                <a:spcPts val="600"/>
              </a:spcAft>
            </a:pPr>
            <a:r>
              <a:rPr lang="es-ES" b="1" dirty="0" smtClean="0">
                <a:latin typeface="TradeGothic" pitchFamily="34" charset="0"/>
              </a:rPr>
              <a:t>El lenguaje.</a:t>
            </a:r>
          </a:p>
          <a:p>
            <a:pPr algn="just"/>
            <a:r>
              <a:rPr lang="es-ES" dirty="0" smtClean="0">
                <a:latin typeface="TradeGothic" pitchFamily="34" charset="0"/>
              </a:rPr>
              <a:t>Comparación de valores-palabras clave:</a:t>
            </a:r>
          </a:p>
          <a:p>
            <a:pPr lvl="1" algn="just"/>
            <a:r>
              <a:rPr lang="es-ES" dirty="0" err="1" smtClean="0">
                <a:latin typeface="TradeGothic" pitchFamily="34" charset="0"/>
              </a:rPr>
              <a:t>eq</a:t>
            </a:r>
            <a:r>
              <a:rPr lang="es-ES" dirty="0" smtClean="0">
                <a:latin typeface="TradeGothic" pitchFamily="34" charset="0"/>
                <a:sym typeface="Wingdings" pitchFamily="2" charset="2"/>
              </a:rPr>
              <a:t> </a:t>
            </a:r>
            <a:r>
              <a:rPr lang="es-ES" dirty="0" err="1" smtClean="0">
                <a:latin typeface="TradeGothic" pitchFamily="34" charset="0"/>
                <a:sym typeface="Wingdings" pitchFamily="2" charset="2"/>
              </a:rPr>
              <a:t>equal</a:t>
            </a:r>
            <a:r>
              <a:rPr lang="es-ES" dirty="0" smtClean="0">
                <a:latin typeface="TradeGothic" pitchFamily="34" charset="0"/>
                <a:sym typeface="Wingdings" pitchFamily="2" charset="2"/>
              </a:rPr>
              <a:t>, igual a.</a:t>
            </a:r>
          </a:p>
          <a:p>
            <a:pPr lvl="1" algn="just"/>
            <a:r>
              <a:rPr lang="es-ES" dirty="0" err="1" smtClean="0">
                <a:latin typeface="TradeGothic" pitchFamily="34" charset="0"/>
                <a:sym typeface="Wingdings" pitchFamily="2" charset="2"/>
              </a:rPr>
              <a:t>ne</a:t>
            </a:r>
            <a:r>
              <a:rPr lang="es-ES" dirty="0" smtClean="0">
                <a:latin typeface="TradeGothic" pitchFamily="34" charset="0"/>
                <a:sym typeface="Wingdings" pitchFamily="2" charset="2"/>
              </a:rPr>
              <a:t> non </a:t>
            </a:r>
            <a:r>
              <a:rPr lang="es-ES" dirty="0" err="1" smtClean="0">
                <a:latin typeface="TradeGothic" pitchFamily="34" charset="0"/>
                <a:sym typeface="Wingdings" pitchFamily="2" charset="2"/>
              </a:rPr>
              <a:t>equal</a:t>
            </a:r>
            <a:r>
              <a:rPr lang="es-ES" dirty="0" smtClean="0">
                <a:latin typeface="TradeGothic" pitchFamily="34" charset="0"/>
                <a:sym typeface="Wingdings" pitchFamily="2" charset="2"/>
              </a:rPr>
              <a:t>, distinto de.</a:t>
            </a:r>
          </a:p>
          <a:p>
            <a:pPr lvl="1" algn="just"/>
            <a:r>
              <a:rPr lang="es-ES" dirty="0" err="1" smtClean="0">
                <a:latin typeface="TradeGothic" pitchFamily="34" charset="0"/>
                <a:sym typeface="Wingdings" pitchFamily="2" charset="2"/>
              </a:rPr>
              <a:t>lt</a:t>
            </a:r>
            <a:r>
              <a:rPr lang="es-ES" dirty="0" smtClean="0">
                <a:latin typeface="TradeGothic" pitchFamily="34" charset="0"/>
                <a:sym typeface="Wingdings" pitchFamily="2" charset="2"/>
              </a:rPr>
              <a:t> </a:t>
            </a:r>
            <a:r>
              <a:rPr lang="es-ES" dirty="0" err="1" smtClean="0">
                <a:latin typeface="TradeGothic" pitchFamily="34" charset="0"/>
                <a:sym typeface="Wingdings" pitchFamily="2" charset="2"/>
              </a:rPr>
              <a:t>less</a:t>
            </a:r>
            <a:r>
              <a:rPr lang="es-ES" dirty="0" smtClean="0">
                <a:latin typeface="TradeGothic" pitchFamily="34" charset="0"/>
                <a:sym typeface="Wingdings" pitchFamily="2" charset="2"/>
              </a:rPr>
              <a:t> </a:t>
            </a:r>
            <a:r>
              <a:rPr lang="es-ES" dirty="0" err="1" smtClean="0">
                <a:latin typeface="TradeGothic" pitchFamily="34" charset="0"/>
                <a:sym typeface="Wingdings" pitchFamily="2" charset="2"/>
              </a:rPr>
              <a:t>than</a:t>
            </a:r>
            <a:r>
              <a:rPr lang="es-ES" dirty="0" smtClean="0">
                <a:latin typeface="TradeGothic" pitchFamily="34" charset="0"/>
                <a:sym typeface="Wingdings" pitchFamily="2" charset="2"/>
              </a:rPr>
              <a:t> , inferior a.</a:t>
            </a:r>
          </a:p>
          <a:p>
            <a:pPr lvl="1" algn="just"/>
            <a:r>
              <a:rPr lang="es-ES" dirty="0" err="1" smtClean="0">
                <a:latin typeface="TradeGothic" pitchFamily="34" charset="0"/>
                <a:sym typeface="Wingdings" pitchFamily="2" charset="2"/>
              </a:rPr>
              <a:t>gt</a:t>
            </a:r>
            <a:r>
              <a:rPr lang="es-ES" dirty="0" smtClean="0">
                <a:latin typeface="TradeGothic" pitchFamily="34" charset="0"/>
                <a:sym typeface="Wingdings" pitchFamily="2" charset="2"/>
              </a:rPr>
              <a:t> </a:t>
            </a:r>
            <a:r>
              <a:rPr lang="es-ES" dirty="0" err="1" smtClean="0">
                <a:latin typeface="TradeGothic" pitchFamily="34" charset="0"/>
                <a:sym typeface="Wingdings" pitchFamily="2" charset="2"/>
              </a:rPr>
              <a:t>greater</a:t>
            </a:r>
            <a:r>
              <a:rPr lang="es-ES" dirty="0" smtClean="0">
                <a:latin typeface="TradeGothic" pitchFamily="34" charset="0"/>
                <a:sym typeface="Wingdings" pitchFamily="2" charset="2"/>
              </a:rPr>
              <a:t> </a:t>
            </a:r>
            <a:r>
              <a:rPr lang="es-ES" dirty="0" err="1" smtClean="0">
                <a:latin typeface="TradeGothic" pitchFamily="34" charset="0"/>
                <a:sym typeface="Wingdings" pitchFamily="2" charset="2"/>
              </a:rPr>
              <a:t>than</a:t>
            </a:r>
            <a:r>
              <a:rPr lang="es-ES" dirty="0" smtClean="0">
                <a:latin typeface="TradeGothic" pitchFamily="34" charset="0"/>
                <a:sym typeface="Wingdings" pitchFamily="2" charset="2"/>
              </a:rPr>
              <a:t>, superior a.</a:t>
            </a:r>
          </a:p>
          <a:p>
            <a:pPr lvl="1" algn="just"/>
            <a:r>
              <a:rPr lang="es-ES" dirty="0" smtClean="0">
                <a:latin typeface="TradeGothic" pitchFamily="34" charset="0"/>
                <a:sym typeface="Wingdings" pitchFamily="2" charset="2"/>
              </a:rPr>
              <a:t>le y ge </a:t>
            </a:r>
            <a:r>
              <a:rPr lang="es-ES" dirty="0" err="1" smtClean="0">
                <a:latin typeface="TradeGothic" pitchFamily="34" charset="0"/>
                <a:sym typeface="Wingdings" pitchFamily="2" charset="2"/>
              </a:rPr>
              <a:t>less</a:t>
            </a:r>
            <a:r>
              <a:rPr lang="es-ES" dirty="0" smtClean="0">
                <a:latin typeface="TradeGothic" pitchFamily="34" charset="0"/>
                <a:sym typeface="Wingdings" pitchFamily="2" charset="2"/>
              </a:rPr>
              <a:t> </a:t>
            </a:r>
            <a:r>
              <a:rPr lang="es-ES" dirty="0" err="1" smtClean="0">
                <a:latin typeface="TradeGothic" pitchFamily="34" charset="0"/>
                <a:sym typeface="Wingdings" pitchFamily="2" charset="2"/>
              </a:rPr>
              <a:t>or</a:t>
            </a:r>
            <a:r>
              <a:rPr lang="es-ES" dirty="0" smtClean="0">
                <a:latin typeface="TradeGothic" pitchFamily="34" charset="0"/>
                <a:sym typeface="Wingdings" pitchFamily="2" charset="2"/>
              </a:rPr>
              <a:t> </a:t>
            </a:r>
            <a:r>
              <a:rPr lang="es-ES" dirty="0" err="1" smtClean="0">
                <a:latin typeface="TradeGothic" pitchFamily="34" charset="0"/>
                <a:sym typeface="Wingdings" pitchFamily="2" charset="2"/>
              </a:rPr>
              <a:t>equal</a:t>
            </a:r>
            <a:r>
              <a:rPr lang="es-ES" dirty="0" smtClean="0">
                <a:latin typeface="TradeGothic" pitchFamily="34" charset="0"/>
                <a:sym typeface="Wingdings" pitchFamily="2" charset="2"/>
              </a:rPr>
              <a:t>, </a:t>
            </a:r>
            <a:r>
              <a:rPr lang="es-ES" dirty="0" err="1" smtClean="0">
                <a:latin typeface="TradeGothic" pitchFamily="34" charset="0"/>
                <a:sym typeface="Wingdings" pitchFamily="2" charset="2"/>
              </a:rPr>
              <a:t>greater</a:t>
            </a:r>
            <a:r>
              <a:rPr lang="es-ES" dirty="0" smtClean="0">
                <a:latin typeface="TradeGothic" pitchFamily="34" charset="0"/>
                <a:sym typeface="Wingdings" pitchFamily="2" charset="2"/>
              </a:rPr>
              <a:t> </a:t>
            </a:r>
            <a:r>
              <a:rPr lang="es-ES" dirty="0" err="1" smtClean="0">
                <a:latin typeface="TradeGothic" pitchFamily="34" charset="0"/>
                <a:sym typeface="Wingdings" pitchFamily="2" charset="2"/>
              </a:rPr>
              <a:t>or</a:t>
            </a:r>
            <a:r>
              <a:rPr lang="es-ES" dirty="0" smtClean="0">
                <a:latin typeface="TradeGothic" pitchFamily="34" charset="0"/>
                <a:sym typeface="Wingdings" pitchFamily="2" charset="2"/>
              </a:rPr>
              <a:t> </a:t>
            </a:r>
            <a:r>
              <a:rPr lang="es-ES" dirty="0" err="1" smtClean="0">
                <a:latin typeface="TradeGothic" pitchFamily="34" charset="0"/>
                <a:sym typeface="Wingdings" pitchFamily="2" charset="2"/>
              </a:rPr>
              <a:t>equal</a:t>
            </a:r>
            <a:r>
              <a:rPr lang="es-ES" dirty="0" smtClean="0">
                <a:latin typeface="TradeGothic" pitchFamily="34" charset="0"/>
                <a:sym typeface="Wingdings" pitchFamily="2" charset="2"/>
              </a:rPr>
              <a:t> inferior o igual / superior o igual.</a:t>
            </a:r>
          </a:p>
          <a:p>
            <a:pPr lvl="1" algn="just"/>
            <a:endParaRPr lang="es-ES" dirty="0" smtClean="0">
              <a:latin typeface="TradeGothic" pitchFamily="34" charset="0"/>
              <a:sym typeface="Wingdings" pitchFamily="2" charset="2"/>
            </a:endParaRPr>
          </a:p>
          <a:p>
            <a:pPr algn="just"/>
            <a:r>
              <a:rPr lang="es-ES" dirty="0" smtClean="0">
                <a:latin typeface="TradeGothic" pitchFamily="34" charset="0"/>
                <a:sym typeface="Wingdings" pitchFamily="2" charset="2"/>
              </a:rPr>
              <a:t>Ejemplo. consulta que devuelve los niños del árbol familia con el nombre Pablo.</a:t>
            </a:r>
          </a:p>
          <a:p>
            <a:pPr algn="just">
              <a:buNone/>
            </a:pPr>
            <a:r>
              <a:rPr lang="es-ES" dirty="0" err="1" smtClean="0">
                <a:latin typeface="TradeGothic" pitchFamily="34" charset="0"/>
                <a:sym typeface="Wingdings" pitchFamily="2" charset="2"/>
              </a:rPr>
              <a:t>doc</a:t>
            </a:r>
            <a:r>
              <a:rPr lang="es-ES" dirty="0" smtClean="0">
                <a:latin typeface="TradeGothic" pitchFamily="34" charset="0"/>
                <a:sym typeface="Wingdings" pitchFamily="2" charset="2"/>
              </a:rPr>
              <a:t>(‘test.xml’) //familia/niño[./ nombre </a:t>
            </a:r>
            <a:r>
              <a:rPr lang="es-ES" dirty="0" err="1" smtClean="0">
                <a:latin typeface="TradeGothic" pitchFamily="34" charset="0"/>
                <a:sym typeface="Wingdings" pitchFamily="2" charset="2"/>
              </a:rPr>
              <a:t>eq</a:t>
            </a:r>
            <a:r>
              <a:rPr lang="es-ES" dirty="0" smtClean="0">
                <a:latin typeface="TradeGothic" pitchFamily="34" charset="0"/>
                <a:sym typeface="Wingdings" pitchFamily="2" charset="2"/>
              </a:rPr>
              <a:t> “Pablo”]</a:t>
            </a:r>
          </a:p>
          <a:p>
            <a:pPr algn="just">
              <a:buNone/>
            </a:pPr>
            <a:endParaRPr lang="es-ES" dirty="0" smtClean="0">
              <a:latin typeface="TradeGothic" pitchFamily="34" charset="0"/>
              <a:sym typeface="Wingdings" pitchFamily="2" charset="2"/>
            </a:endParaRPr>
          </a:p>
          <a:p>
            <a:pPr algn="just">
              <a:buNone/>
            </a:pPr>
            <a:r>
              <a:rPr lang="es-ES" dirty="0" smtClean="0">
                <a:latin typeface="TradeGothic" pitchFamily="34" charset="0"/>
                <a:sym typeface="Wingdings" pitchFamily="2" charset="2"/>
              </a:rPr>
              <a:t>Expresiones condicionales. </a:t>
            </a:r>
            <a:r>
              <a:rPr lang="es-ES" dirty="0" smtClean="0">
                <a:latin typeface="TradeGothic" pitchFamily="34" charset="0"/>
              </a:rPr>
              <a:t>Se usan para limitar los resultados a las condiciones expresadas con: </a:t>
            </a:r>
            <a:r>
              <a:rPr lang="es-ES" dirty="0" err="1" smtClean="0">
                <a:latin typeface="TradeGothic" pitchFamily="34" charset="0"/>
              </a:rPr>
              <a:t>if</a:t>
            </a:r>
            <a:r>
              <a:rPr lang="es-ES" dirty="0" smtClean="0">
                <a:latin typeface="TradeGothic" pitchFamily="34" charset="0"/>
              </a:rPr>
              <a:t>, </a:t>
            </a:r>
            <a:r>
              <a:rPr lang="es-ES" dirty="0" err="1" smtClean="0">
                <a:latin typeface="TradeGothic" pitchFamily="34" charset="0"/>
              </a:rPr>
              <a:t>then</a:t>
            </a:r>
            <a:r>
              <a:rPr lang="es-ES" dirty="0" smtClean="0">
                <a:latin typeface="TradeGothic" pitchFamily="34" charset="0"/>
              </a:rPr>
              <a:t>, </a:t>
            </a:r>
            <a:r>
              <a:rPr lang="es-ES" dirty="0" err="1" smtClean="0">
                <a:latin typeface="TradeGothic" pitchFamily="34" charset="0"/>
              </a:rPr>
              <a:t>else</a:t>
            </a:r>
            <a:r>
              <a:rPr lang="es-ES" dirty="0" smtClean="0">
                <a:latin typeface="TradeGothic" pitchFamily="34" charset="0"/>
              </a:rPr>
              <a:t>…  </a:t>
            </a:r>
            <a:r>
              <a:rPr lang="es-ES" dirty="0" smtClean="0">
                <a:latin typeface="TradeGothic" pitchFamily="34" charset="0"/>
                <a:sym typeface="Wingdings" pitchFamily="2" charset="2"/>
              </a:rPr>
              <a:t>Sintaxis:</a:t>
            </a:r>
          </a:p>
          <a:p>
            <a:pPr algn="just">
              <a:buNone/>
            </a:pPr>
            <a:endParaRPr lang="es-ES" dirty="0" smtClean="0">
              <a:latin typeface="TradeGothic" pitchFamily="34" charset="0"/>
              <a:sym typeface="Wingdings" pitchFamily="2" charset="2"/>
            </a:endParaRPr>
          </a:p>
          <a:p>
            <a:pPr algn="just">
              <a:buNone/>
            </a:pPr>
            <a:endParaRPr lang="es-ES" dirty="0" smtClean="0">
              <a:latin typeface="TradeGothic" pitchFamily="34" charset="0"/>
            </a:endParaRPr>
          </a:p>
          <a:p>
            <a:pPr algn="just">
              <a:buNone/>
            </a:pPr>
            <a:endParaRPr lang="es-ES" dirty="0" smtClean="0">
              <a:latin typeface="TradeGothic" pitchFamily="34" charset="0"/>
            </a:endParaRPr>
          </a:p>
          <a:p>
            <a:pPr algn="just"/>
            <a:endParaRPr lang="es-ES" dirty="0" smtClean="0">
              <a:latin typeface="TradeGothic" pitchFamily="34" charset="0"/>
            </a:endParaRPr>
          </a:p>
          <a:p>
            <a:pPr marL="0" marR="0" lvl="0" indent="0" defTabSz="914400" rtl="0" eaLnBrk="1" fontAlgn="auto" latinLnBrk="0" hangingPunct="1">
              <a:lnSpc>
                <a:spcPct val="100000"/>
              </a:lnSpc>
              <a:spcBef>
                <a:spcPts val="600"/>
              </a:spcBef>
              <a:spcAft>
                <a:spcPts val="600"/>
              </a:spcAft>
              <a:buClrTx/>
              <a:buSzTx/>
              <a:buFont typeface="Arial" pitchFamily="34" charset="0"/>
              <a:buNone/>
              <a:tabLst/>
              <a:defRPr/>
            </a:pPr>
            <a:endParaRPr lang="es-ES" dirty="0" smtClean="0">
              <a:latin typeface="TradeGothic" pitchFamily="34" charset="0"/>
            </a:endParaRPr>
          </a:p>
        </p:txBody>
      </p:sp>
      <p:sp>
        <p:nvSpPr>
          <p:cNvPr id="5" name="4 CuadroTexto"/>
          <p:cNvSpPr txBox="1"/>
          <p:nvPr/>
        </p:nvSpPr>
        <p:spPr>
          <a:xfrm>
            <a:off x="107504" y="4581128"/>
            <a:ext cx="1440160" cy="2031325"/>
          </a:xfrm>
          <a:prstGeom prst="rect">
            <a:avLst/>
          </a:prstGeom>
          <a:noFill/>
          <a:ln>
            <a:solidFill>
              <a:schemeClr val="accent1"/>
            </a:solidFill>
          </a:ln>
        </p:spPr>
        <p:txBody>
          <a:bodyPr wrap="square" rtlCol="0">
            <a:spAutoFit/>
          </a:bodyPr>
          <a:lstStyle/>
          <a:p>
            <a:pPr algn="just">
              <a:buNone/>
            </a:pPr>
            <a:r>
              <a:rPr lang="es-ES" dirty="0" smtClean="0">
                <a:latin typeface="TradeGothic" pitchFamily="34" charset="0"/>
                <a:sym typeface="Wingdings" pitchFamily="2" charset="2"/>
              </a:rPr>
              <a:t>Sintaxis</a:t>
            </a:r>
          </a:p>
          <a:p>
            <a:pPr algn="just">
              <a:buNone/>
            </a:pPr>
            <a:endParaRPr lang="es-ES" dirty="0" smtClean="0">
              <a:latin typeface="TradeGothic" pitchFamily="34" charset="0"/>
              <a:sym typeface="Wingdings" pitchFamily="2" charset="2"/>
            </a:endParaRPr>
          </a:p>
          <a:p>
            <a:pPr algn="just">
              <a:buNone/>
            </a:pPr>
            <a:r>
              <a:rPr lang="es-ES" dirty="0" err="1" smtClean="0">
                <a:latin typeface="TradeGothic" pitchFamily="34" charset="0"/>
                <a:sym typeface="Wingdings" pitchFamily="2" charset="2"/>
              </a:rPr>
              <a:t>if</a:t>
            </a:r>
            <a:r>
              <a:rPr lang="es-ES" dirty="0" smtClean="0">
                <a:latin typeface="TradeGothic" pitchFamily="34" charset="0"/>
                <a:sym typeface="Wingdings" pitchFamily="2" charset="2"/>
              </a:rPr>
              <a:t> (&lt;expr1&gt;)</a:t>
            </a:r>
          </a:p>
          <a:p>
            <a:pPr algn="just">
              <a:buNone/>
            </a:pPr>
            <a:r>
              <a:rPr lang="es-ES" dirty="0" err="1" smtClean="0">
                <a:latin typeface="TradeGothic" pitchFamily="34" charset="0"/>
                <a:sym typeface="Wingdings" pitchFamily="2" charset="2"/>
              </a:rPr>
              <a:t>then</a:t>
            </a:r>
            <a:endParaRPr lang="es-ES" dirty="0" smtClean="0">
              <a:latin typeface="TradeGothic" pitchFamily="34" charset="0"/>
              <a:sym typeface="Wingdings" pitchFamily="2" charset="2"/>
            </a:endParaRPr>
          </a:p>
          <a:p>
            <a:pPr algn="just">
              <a:buNone/>
            </a:pPr>
            <a:r>
              <a:rPr lang="es-ES" dirty="0" smtClean="0">
                <a:latin typeface="TradeGothic" pitchFamily="34" charset="0"/>
                <a:sym typeface="Wingdings" pitchFamily="2" charset="2"/>
              </a:rPr>
              <a:t>  &lt;expre2&gt;</a:t>
            </a:r>
          </a:p>
          <a:p>
            <a:pPr algn="just">
              <a:buNone/>
            </a:pPr>
            <a:r>
              <a:rPr lang="es-ES" dirty="0" err="1" smtClean="0">
                <a:latin typeface="TradeGothic" pitchFamily="34" charset="0"/>
                <a:sym typeface="Wingdings" pitchFamily="2" charset="2"/>
              </a:rPr>
              <a:t>else</a:t>
            </a:r>
            <a:endParaRPr lang="es-ES" dirty="0" smtClean="0">
              <a:latin typeface="TradeGothic" pitchFamily="34" charset="0"/>
              <a:sym typeface="Wingdings" pitchFamily="2" charset="2"/>
            </a:endParaRPr>
          </a:p>
          <a:p>
            <a:pPr algn="just">
              <a:buNone/>
            </a:pPr>
            <a:r>
              <a:rPr lang="es-ES" dirty="0" smtClean="0">
                <a:latin typeface="TradeGothic" pitchFamily="34" charset="0"/>
                <a:sym typeface="Wingdings" pitchFamily="2" charset="2"/>
              </a:rPr>
              <a:t>  &lt;expre3&gt;</a:t>
            </a:r>
            <a:endParaRPr lang="es-ES" dirty="0"/>
          </a:p>
        </p:txBody>
      </p:sp>
      <p:sp>
        <p:nvSpPr>
          <p:cNvPr id="7" name="3 Marcador de contenido"/>
          <p:cNvSpPr txBox="1">
            <a:spLocks/>
          </p:cNvSpPr>
          <p:nvPr/>
        </p:nvSpPr>
        <p:spPr>
          <a:xfrm>
            <a:off x="1763688" y="4581128"/>
            <a:ext cx="7272808" cy="1872208"/>
          </a:xfrm>
          <a:prstGeom prst="rect">
            <a:avLst/>
          </a:prstGeom>
          <a:ln>
            <a:solidFill>
              <a:schemeClr val="accent1"/>
            </a:solidFill>
          </a:ln>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b="0" i="0" u="none" strike="noStrike" kern="1200" cap="none" spc="0" normalizeH="0" baseline="0" noProof="0" dirty="0" smtClean="0">
                <a:ln>
                  <a:noFill/>
                </a:ln>
                <a:effectLst/>
                <a:uLnTx/>
                <a:uFillTx/>
                <a:latin typeface="TradeGothic" pitchFamily="34" charset="0"/>
                <a:sym typeface="Wingdings" pitchFamily="2" charset="2"/>
              </a:rPr>
              <a:t>Ejemplo. Devolver los nombres de los niños de 10 años o mostrar &lt;</a:t>
            </a:r>
            <a:r>
              <a:rPr kumimoji="0" lang="es-ES" b="0" i="0" u="none" strike="noStrike" kern="1200" cap="none" spc="0" normalizeH="0" baseline="0" noProof="0" dirty="0" err="1" smtClean="0">
                <a:ln>
                  <a:noFill/>
                </a:ln>
                <a:effectLst/>
                <a:uLnTx/>
                <a:uFillTx/>
                <a:latin typeface="TradeGothic" pitchFamily="34" charset="0"/>
                <a:sym typeface="Wingdings" pitchFamily="2" charset="2"/>
              </a:rPr>
              <a:t>no_encontrado</a:t>
            </a:r>
            <a:r>
              <a:rPr lang="es-ES" dirty="0" smtClean="0">
                <a:latin typeface="TradeGothic" pitchFamily="34" charset="0"/>
                <a:sym typeface="Wingdings" pitchFamily="2" charset="2"/>
              </a:rPr>
              <a:t>&gt;</a:t>
            </a:r>
            <a:endParaRPr kumimoji="0" lang="es-ES" b="0" i="0" u="none" strike="noStrike" kern="1200" cap="none" spc="0" normalizeH="0" baseline="0" noProof="0" dirty="0" smtClean="0">
              <a:ln>
                <a:noFill/>
              </a:ln>
              <a:effectLst/>
              <a:uLnTx/>
              <a:uFillTx/>
              <a:latin typeface="TradeGothic" pitchFamily="34" charset="0"/>
              <a:sym typeface="Wingdings" pitchFamily="2" charset="2"/>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b="0" i="0" u="none" strike="noStrike" kern="1200" cap="none" spc="0" normalizeH="0" baseline="0" noProof="0" dirty="0" err="1" smtClean="0">
                <a:ln>
                  <a:noFill/>
                </a:ln>
                <a:effectLst/>
                <a:uLnTx/>
                <a:uFillTx/>
                <a:latin typeface="TradeGothic" pitchFamily="34" charset="0"/>
                <a:sym typeface="Wingdings" pitchFamily="2" charset="2"/>
              </a:rPr>
              <a:t>if</a:t>
            </a:r>
            <a:r>
              <a:rPr kumimoji="0" lang="es-ES" b="0" i="0" u="none" strike="noStrike" kern="1200" cap="none" spc="0" normalizeH="0" baseline="0" noProof="0" dirty="0" smtClean="0">
                <a:ln>
                  <a:noFill/>
                </a:ln>
                <a:effectLst/>
                <a:uLnTx/>
                <a:uFillTx/>
                <a:latin typeface="TradeGothic" pitchFamily="34" charset="0"/>
                <a:sym typeface="Wingdings" pitchFamily="2" charset="2"/>
              </a:rPr>
              <a:t> (</a:t>
            </a:r>
            <a:r>
              <a:rPr kumimoji="0" lang="es-ES" b="0" i="0" u="none" strike="noStrike" kern="1200" cap="none" spc="0" normalizeH="0" baseline="0" noProof="0" dirty="0" err="1" smtClean="0">
                <a:ln>
                  <a:noFill/>
                </a:ln>
                <a:effectLst/>
                <a:uLnTx/>
                <a:uFillTx/>
                <a:latin typeface="TradeGothic" pitchFamily="34" charset="0"/>
                <a:sym typeface="Wingdings" pitchFamily="2" charset="2"/>
              </a:rPr>
              <a:t>doc</a:t>
            </a:r>
            <a:r>
              <a:rPr kumimoji="0" lang="es-ES" b="0" i="0" u="none" strike="noStrike" kern="1200" cap="none" spc="0" normalizeH="0" baseline="0" noProof="0" dirty="0" smtClean="0">
                <a:ln>
                  <a:noFill/>
                </a:ln>
                <a:effectLst/>
                <a:uLnTx/>
                <a:uFillTx/>
                <a:latin typeface="TradeGothic" pitchFamily="34" charset="0"/>
                <a:sym typeface="Wingdings" pitchFamily="2" charset="2"/>
              </a:rPr>
              <a:t>(‘test.xml’)  //familia/niño[@edad=10])</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ES" dirty="0" err="1" smtClean="0">
                <a:latin typeface="TradeGothic" pitchFamily="34" charset="0"/>
                <a:sym typeface="Wingdings" pitchFamily="2" charset="2"/>
              </a:rPr>
              <a:t>t</a:t>
            </a:r>
            <a:r>
              <a:rPr kumimoji="0" lang="es-ES" b="0" i="0" u="none" strike="noStrike" kern="1200" cap="none" spc="0" normalizeH="0" baseline="0" noProof="0" dirty="0" err="1" smtClean="0">
                <a:ln>
                  <a:noFill/>
                </a:ln>
                <a:effectLst/>
                <a:uLnTx/>
                <a:uFillTx/>
                <a:latin typeface="TradeGothic" pitchFamily="34" charset="0"/>
                <a:sym typeface="Wingdings" pitchFamily="2" charset="2"/>
              </a:rPr>
              <a:t>hen</a:t>
            </a:r>
            <a:r>
              <a:rPr lang="es-ES" dirty="0" smtClean="0">
                <a:latin typeface="TradeGothic" pitchFamily="34" charset="0"/>
                <a:sym typeface="Wingdings" pitchFamily="2" charset="2"/>
              </a:rPr>
              <a:t> </a:t>
            </a:r>
            <a:r>
              <a:rPr kumimoji="0" lang="es-ES" b="0" i="0" u="none" strike="noStrike" kern="1200" cap="none" spc="0" normalizeH="0" baseline="0" noProof="0" dirty="0" smtClean="0">
                <a:ln>
                  <a:noFill/>
                </a:ln>
                <a:effectLst/>
                <a:uLnTx/>
                <a:uFillTx/>
                <a:latin typeface="TradeGothic" pitchFamily="34" charset="0"/>
                <a:sym typeface="Wingdings" pitchFamily="2" charset="2"/>
              </a:rPr>
              <a:t>&lt;</a:t>
            </a:r>
            <a:r>
              <a:rPr kumimoji="0" lang="es-ES" b="0" i="0" u="none" strike="noStrike" kern="1200" cap="none" spc="0" normalizeH="0" baseline="0" noProof="0" dirty="0" err="1" smtClean="0">
                <a:ln>
                  <a:noFill/>
                </a:ln>
                <a:effectLst/>
                <a:uLnTx/>
                <a:uFillTx/>
                <a:latin typeface="TradeGothic" pitchFamily="34" charset="0"/>
                <a:sym typeface="Wingdings" pitchFamily="2" charset="2"/>
              </a:rPr>
              <a:t>selection</a:t>
            </a:r>
            <a:r>
              <a:rPr kumimoji="0" lang="es-ES" b="0" i="0" u="none" strike="noStrike" kern="1200" cap="none" spc="0" normalizeH="0" baseline="0" noProof="0" dirty="0" smtClean="0">
                <a:ln>
                  <a:noFill/>
                </a:ln>
                <a:effectLst/>
                <a:uLnTx/>
                <a:uFillTx/>
                <a:latin typeface="TradeGothic" pitchFamily="34" charset="0"/>
                <a:sym typeface="Wingdings" pitchFamily="2" charset="2"/>
              </a:rPr>
              <a:t>&gt;</a:t>
            </a:r>
            <a:r>
              <a:rPr kumimoji="0" lang="es-ES" b="0" i="0" u="none" strike="noStrike" kern="1200" cap="none" spc="0" normalizeH="0" noProof="0" dirty="0" smtClean="0">
                <a:ln>
                  <a:noFill/>
                </a:ln>
                <a:effectLst/>
                <a:uLnTx/>
                <a:uFillTx/>
                <a:latin typeface="TradeGothic" pitchFamily="34" charset="0"/>
                <a:sym typeface="Wingdings" pitchFamily="2" charset="2"/>
              </a:rPr>
              <a:t> </a:t>
            </a:r>
            <a:r>
              <a:rPr kumimoji="0" lang="es-ES" b="0" i="0" u="none" strike="noStrike" kern="1200" cap="none" spc="0" normalizeH="0" baseline="0" noProof="0" dirty="0" smtClean="0">
                <a:ln>
                  <a:noFill/>
                </a:ln>
                <a:effectLst/>
                <a:uLnTx/>
                <a:uFillTx/>
                <a:latin typeface="TradeGothic" pitchFamily="34" charset="0"/>
                <a:sym typeface="Wingdings" pitchFamily="2" charset="2"/>
              </a:rPr>
              <a:t>{</a:t>
            </a:r>
            <a:r>
              <a:rPr kumimoji="0" lang="es-ES" b="0" i="0" u="none" strike="noStrike" kern="1200" cap="none" spc="0" normalizeH="0" baseline="0" noProof="0" dirty="0" err="1" smtClean="0">
                <a:ln>
                  <a:noFill/>
                </a:ln>
                <a:effectLst/>
                <a:uLnTx/>
                <a:uFillTx/>
                <a:latin typeface="TradeGothic" pitchFamily="34" charset="0"/>
                <a:sym typeface="Wingdings" pitchFamily="2" charset="2"/>
              </a:rPr>
              <a:t>doc</a:t>
            </a:r>
            <a:r>
              <a:rPr kumimoji="0" lang="es-ES" b="0" i="0" u="none" strike="noStrike" kern="1200" cap="none" spc="0" normalizeH="0" baseline="0" noProof="0" dirty="0" smtClean="0">
                <a:ln>
                  <a:noFill/>
                </a:ln>
                <a:effectLst/>
                <a:uLnTx/>
                <a:uFillTx/>
                <a:latin typeface="TradeGothic" pitchFamily="34" charset="0"/>
                <a:sym typeface="Wingdings" pitchFamily="2" charset="2"/>
              </a:rPr>
              <a:t>((‘test.xml’)</a:t>
            </a:r>
            <a:r>
              <a:rPr kumimoji="0" lang="es-ES" b="0" i="0" u="none" strike="noStrike" kern="1200" cap="none" spc="0" normalizeH="0" noProof="0" dirty="0" smtClean="0">
                <a:ln>
                  <a:noFill/>
                </a:ln>
                <a:effectLst/>
                <a:uLnTx/>
                <a:uFillTx/>
                <a:latin typeface="TradeGothic" pitchFamily="34" charset="0"/>
                <a:sym typeface="Wingdings" pitchFamily="2" charset="2"/>
              </a:rPr>
              <a:t> </a:t>
            </a:r>
            <a:r>
              <a:rPr kumimoji="0" lang="es-ES" b="0" i="0" u="none" strike="noStrike" kern="1200" cap="none" spc="0" normalizeH="0" baseline="0" noProof="0" dirty="0" smtClean="0">
                <a:ln>
                  <a:noFill/>
                </a:ln>
                <a:effectLst/>
                <a:uLnTx/>
                <a:uFillTx/>
                <a:latin typeface="TradeGothic" pitchFamily="34" charset="0"/>
                <a:sym typeface="Wingdings" pitchFamily="2" charset="2"/>
              </a:rPr>
              <a:t>//familia/niño/nombre)]} &lt;/</a:t>
            </a:r>
            <a:r>
              <a:rPr kumimoji="0" lang="es-ES" b="0" i="0" u="none" strike="noStrike" kern="1200" cap="none" spc="0" normalizeH="0" baseline="0" noProof="0" dirty="0" err="1" smtClean="0">
                <a:ln>
                  <a:noFill/>
                </a:ln>
                <a:effectLst/>
                <a:uLnTx/>
                <a:uFillTx/>
                <a:latin typeface="TradeGothic" pitchFamily="34" charset="0"/>
                <a:sym typeface="Wingdings" pitchFamily="2" charset="2"/>
              </a:rPr>
              <a:t>selection</a:t>
            </a:r>
            <a:r>
              <a:rPr kumimoji="0" lang="es-ES" b="0" i="0" u="none" strike="noStrike" kern="1200" cap="none" spc="0" normalizeH="0" baseline="0" noProof="0" dirty="0" smtClean="0">
                <a:ln>
                  <a:noFill/>
                </a:ln>
                <a:effectLst/>
                <a:uLnTx/>
                <a:uFillTx/>
                <a:latin typeface="TradeGothic" pitchFamily="34" charset="0"/>
                <a:sym typeface="Wingdings" pitchFamily="2" charset="2"/>
              </a:rPr>
              <a:t>&gt;</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b="0" i="0" u="none" strike="noStrike" kern="1200" cap="none" spc="0" normalizeH="0" baseline="0" noProof="0" dirty="0" err="1" smtClean="0">
                <a:ln>
                  <a:noFill/>
                </a:ln>
                <a:effectLst/>
                <a:uLnTx/>
                <a:uFillTx/>
                <a:latin typeface="TradeGothic" pitchFamily="34" charset="0"/>
                <a:sym typeface="Wingdings" pitchFamily="2" charset="2"/>
              </a:rPr>
              <a:t>else</a:t>
            </a:r>
            <a:r>
              <a:rPr kumimoji="0" lang="es-ES" b="0" i="0" u="none" strike="noStrike" kern="1200" cap="none" spc="0" normalizeH="0" baseline="0" noProof="0" dirty="0" smtClean="0">
                <a:ln>
                  <a:noFill/>
                </a:ln>
                <a:effectLst/>
                <a:uLnTx/>
                <a:uFillTx/>
                <a:latin typeface="TradeGothic" pitchFamily="34" charset="0"/>
                <a:sym typeface="Wingdings" pitchFamily="2" charset="2"/>
              </a:rPr>
              <a:t> &lt;</a:t>
            </a:r>
            <a:r>
              <a:rPr kumimoji="0" lang="es-ES" b="0" i="0" u="none" strike="noStrike" kern="1200" cap="none" spc="0" normalizeH="0" baseline="0" noProof="0" dirty="0" err="1" smtClean="0">
                <a:ln>
                  <a:noFill/>
                </a:ln>
                <a:effectLst/>
                <a:uLnTx/>
                <a:uFillTx/>
                <a:latin typeface="TradeGothic" pitchFamily="34" charset="0"/>
                <a:sym typeface="Wingdings" pitchFamily="2" charset="2"/>
              </a:rPr>
              <a:t>no_encontrado</a:t>
            </a:r>
            <a:r>
              <a:rPr kumimoji="0" lang="es-ES" b="0" i="0" u="none" strike="noStrike" kern="1200" cap="none" spc="0" normalizeH="0" baseline="0" noProof="0" dirty="0" smtClean="0">
                <a:ln>
                  <a:noFill/>
                </a:ln>
                <a:effectLst/>
                <a:uLnTx/>
                <a:uFillTx/>
                <a:latin typeface="TradeGothic" pitchFamily="34" charset="0"/>
                <a:sym typeface="Wingdings" pitchFamily="2" charset="2"/>
              </a:rPr>
              <a:t>&gt;&lt;/</a:t>
            </a:r>
            <a:r>
              <a:rPr kumimoji="0" lang="es-ES" b="0" i="0" u="none" strike="noStrike" kern="1200" cap="none" spc="0" normalizeH="0" baseline="0" noProof="0" dirty="0" err="1" smtClean="0">
                <a:ln>
                  <a:noFill/>
                </a:ln>
                <a:effectLst/>
                <a:uLnTx/>
                <a:uFillTx/>
                <a:latin typeface="TradeGothic" pitchFamily="34" charset="0"/>
                <a:sym typeface="Wingdings" pitchFamily="2" charset="2"/>
              </a:rPr>
              <a:t>no_encontradoZ</a:t>
            </a:r>
            <a:r>
              <a:rPr kumimoji="0" lang="es-ES" b="0" i="0" u="none" strike="noStrike" kern="1200" cap="none" spc="0" normalizeH="0" baseline="0" noProof="0" dirty="0" smtClean="0">
                <a:ln>
                  <a:noFill/>
                </a:ln>
                <a:effectLst/>
                <a:uLnTx/>
                <a:uFillTx/>
                <a:latin typeface="TradeGothic" pitchFamily="34" charset="0"/>
                <a:sym typeface="Wingdings" pitchFamily="2" charset="2"/>
              </a:rPr>
              <a:t>&gt;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33518" y="188640"/>
            <a:ext cx="8568952" cy="432048"/>
          </a:xfrm>
        </p:spPr>
        <p:txBody>
          <a:bodyPr>
            <a:noAutofit/>
          </a:bodyPr>
          <a:lstStyle/>
          <a:p>
            <a:pPr>
              <a:spcBef>
                <a:spcPts val="600"/>
              </a:spcBef>
              <a:spcAft>
                <a:spcPts val="600"/>
              </a:spcAft>
            </a:pPr>
            <a:r>
              <a:rPr lang="es-ES" sz="2400" dirty="0" smtClean="0">
                <a:solidFill>
                  <a:schemeClr val="bg1"/>
                </a:solidFill>
                <a:latin typeface="TradeGothic" pitchFamily="34" charset="0"/>
              </a:rPr>
              <a:t>6.4. XQUERY</a:t>
            </a:r>
          </a:p>
        </p:txBody>
      </p:sp>
      <p:sp>
        <p:nvSpPr>
          <p:cNvPr id="4" name="2 Subtítulo"/>
          <p:cNvSpPr txBox="1">
            <a:spLocks/>
          </p:cNvSpPr>
          <p:nvPr/>
        </p:nvSpPr>
        <p:spPr>
          <a:xfrm>
            <a:off x="395536" y="620688"/>
            <a:ext cx="8208912" cy="5760640"/>
          </a:xfrm>
          <a:prstGeom prst="rect">
            <a:avLst/>
          </a:prstGeom>
          <a:noFill/>
          <a:ln>
            <a:solidFill>
              <a:schemeClr val="accent1"/>
            </a:solidFill>
          </a:ln>
        </p:spPr>
        <p:txBody>
          <a:bodyPr vert="horz" lIns="91440" tIns="45720" rIns="91440" bIns="45720" rtlCol="0">
            <a:noAutofit/>
          </a:bodyPr>
          <a:lstStyle/>
          <a:p>
            <a:pPr algn="just">
              <a:spcBef>
                <a:spcPts val="600"/>
              </a:spcBef>
              <a:spcAft>
                <a:spcPts val="600"/>
              </a:spcAft>
            </a:pPr>
            <a:r>
              <a:rPr lang="es-ES" b="1" dirty="0" smtClean="0">
                <a:latin typeface="TradeGothic" pitchFamily="34" charset="0"/>
              </a:rPr>
              <a:t>El lenguaje.</a:t>
            </a:r>
          </a:p>
          <a:p>
            <a:pPr algn="just"/>
            <a:r>
              <a:rPr lang="es-ES" dirty="0" smtClean="0">
                <a:latin typeface="TradeGothic" pitchFamily="34" charset="0"/>
                <a:sym typeface="Wingdings" pitchFamily="2" charset="2"/>
              </a:rPr>
              <a:t>Operaciones: unión, intersección y excepción.</a:t>
            </a:r>
          </a:p>
          <a:p>
            <a:pPr algn="just"/>
            <a:r>
              <a:rPr lang="es-ES" dirty="0" smtClean="0">
                <a:latin typeface="TradeGothic" pitchFamily="34" charset="0"/>
                <a:sym typeface="Wingdings" pitchFamily="2" charset="2"/>
              </a:rPr>
              <a:t>Unión: Operaciones de unión de dos árboles que pueden provenir de documentos distintos.</a:t>
            </a:r>
          </a:p>
          <a:p>
            <a:pPr algn="just"/>
            <a:r>
              <a:rPr lang="es-ES" dirty="0" smtClean="0">
                <a:latin typeface="TradeGothic" pitchFamily="34" charset="0"/>
                <a:sym typeface="Wingdings" pitchFamily="2" charset="2"/>
              </a:rPr>
              <a:t>Ejemplo: unión del árbol familia con el elemento niño:</a:t>
            </a:r>
          </a:p>
          <a:p>
            <a:pPr algn="just"/>
            <a:r>
              <a:rPr lang="es-ES" dirty="0" err="1" smtClean="0">
                <a:latin typeface="TradeGothic" pitchFamily="34" charset="0"/>
                <a:sym typeface="Wingdings" pitchFamily="2" charset="2"/>
              </a:rPr>
              <a:t>doc</a:t>
            </a:r>
            <a:r>
              <a:rPr lang="es-ES" dirty="0" smtClean="0">
                <a:latin typeface="TradeGothic" pitchFamily="34" charset="0"/>
                <a:sym typeface="Wingdings" pitchFamily="2" charset="2"/>
              </a:rPr>
              <a:t>(‘test.xml’) //familia/niño/nombre unión </a:t>
            </a:r>
            <a:r>
              <a:rPr lang="es-ES" dirty="0" err="1" smtClean="0">
                <a:latin typeface="TradeGothic" pitchFamily="34" charset="0"/>
                <a:sym typeface="Wingdings" pitchFamily="2" charset="2"/>
              </a:rPr>
              <a:t>doc</a:t>
            </a:r>
            <a:r>
              <a:rPr lang="es-ES" dirty="0" smtClean="0">
                <a:latin typeface="TradeGothic" pitchFamily="34" charset="0"/>
                <a:sym typeface="Wingdings" pitchFamily="2" charset="2"/>
              </a:rPr>
              <a:t>(‘ test.xml’) //familia.</a:t>
            </a:r>
          </a:p>
          <a:p>
            <a:pPr algn="just"/>
            <a:endParaRPr lang="es-ES" dirty="0" smtClean="0">
              <a:latin typeface="TradeGothic" pitchFamily="34" charset="0"/>
              <a:sym typeface="Wingdings" pitchFamily="2" charset="2"/>
            </a:endParaRPr>
          </a:p>
          <a:p>
            <a:pPr algn="just"/>
            <a:r>
              <a:rPr lang="es-ES" dirty="0" smtClean="0">
                <a:latin typeface="TradeGothic" pitchFamily="34" charset="0"/>
                <a:sym typeface="Wingdings" pitchFamily="2" charset="2"/>
              </a:rPr>
              <a:t>Intersección. El resultado es un conjunto en el que los elementos del primeros se conservan siempre y cuando aparezcan en el segundo.</a:t>
            </a:r>
          </a:p>
          <a:p>
            <a:pPr algn="just"/>
            <a:r>
              <a:rPr lang="es-ES" dirty="0" smtClean="0">
                <a:latin typeface="TradeGothic" pitchFamily="34" charset="0"/>
                <a:sym typeface="Wingdings" pitchFamily="2" charset="2"/>
              </a:rPr>
              <a:t>Ejemplo: unión de nombres y color de pelo de los niños del árbol familia y la intersección de esta unión con el nombre de los niños:</a:t>
            </a:r>
          </a:p>
          <a:p>
            <a:pPr algn="just"/>
            <a:r>
              <a:rPr lang="es-ES" dirty="0" err="1" smtClean="0">
                <a:latin typeface="TradeGothic" pitchFamily="34" charset="0"/>
                <a:sym typeface="Wingdings" pitchFamily="2" charset="2"/>
              </a:rPr>
              <a:t>doc</a:t>
            </a:r>
            <a:r>
              <a:rPr lang="es-ES" dirty="0" smtClean="0">
                <a:latin typeface="TradeGothic" pitchFamily="34" charset="0"/>
                <a:sym typeface="Wingdings" pitchFamily="2" charset="2"/>
              </a:rPr>
              <a:t>(‘test.xml’) //familia/niño unión </a:t>
            </a:r>
            <a:r>
              <a:rPr lang="es-ES" dirty="0" err="1" smtClean="0">
                <a:latin typeface="TradeGothic" pitchFamily="34" charset="0"/>
                <a:sym typeface="Wingdings" pitchFamily="2" charset="2"/>
              </a:rPr>
              <a:t>doc</a:t>
            </a:r>
            <a:r>
              <a:rPr lang="es-ES" dirty="0" smtClean="0">
                <a:latin typeface="TradeGothic" pitchFamily="34" charset="0"/>
                <a:sym typeface="Wingdings" pitchFamily="2" charset="2"/>
              </a:rPr>
              <a:t>(‘ test.xml’) //familia/niño/pelo </a:t>
            </a:r>
            <a:r>
              <a:rPr lang="es-ES" dirty="0" err="1" smtClean="0">
                <a:latin typeface="TradeGothic" pitchFamily="34" charset="0"/>
                <a:sym typeface="Wingdings" pitchFamily="2" charset="2"/>
              </a:rPr>
              <a:t>intersect</a:t>
            </a:r>
            <a:r>
              <a:rPr lang="es-ES" dirty="0" smtClean="0">
                <a:latin typeface="TradeGothic" pitchFamily="34" charset="0"/>
                <a:sym typeface="Wingdings" pitchFamily="2" charset="2"/>
              </a:rPr>
              <a:t> </a:t>
            </a:r>
            <a:r>
              <a:rPr lang="es-ES" dirty="0" err="1" smtClean="0">
                <a:latin typeface="TradeGothic" pitchFamily="34" charset="0"/>
                <a:sym typeface="Wingdings" pitchFamily="2" charset="2"/>
              </a:rPr>
              <a:t>doc</a:t>
            </a:r>
            <a:r>
              <a:rPr lang="es-ES" dirty="0" smtClean="0">
                <a:latin typeface="TradeGothic" pitchFamily="34" charset="0"/>
                <a:sym typeface="Wingdings" pitchFamily="2" charset="2"/>
              </a:rPr>
              <a:t>(‘test.xml’9)</a:t>
            </a:r>
          </a:p>
          <a:p>
            <a:pPr algn="just"/>
            <a:r>
              <a:rPr lang="es-ES" dirty="0" smtClean="0">
                <a:latin typeface="TradeGothic" pitchFamily="34" charset="0"/>
                <a:sym typeface="Wingdings" pitchFamily="2" charset="2"/>
              </a:rPr>
              <a:t>//familia/niño/nombre</a:t>
            </a:r>
          </a:p>
          <a:p>
            <a:pPr algn="just"/>
            <a:endParaRPr lang="es-ES" dirty="0" smtClean="0">
              <a:latin typeface="TradeGothic" pitchFamily="34" charset="0"/>
              <a:sym typeface="Wingdings" pitchFamily="2" charset="2"/>
            </a:endParaRPr>
          </a:p>
          <a:p>
            <a:pPr algn="just"/>
            <a:r>
              <a:rPr lang="es-ES" dirty="0" smtClean="0">
                <a:latin typeface="TradeGothic" pitchFamily="34" charset="0"/>
                <a:sym typeface="Wingdings" pitchFamily="2" charset="2"/>
              </a:rPr>
              <a:t>Excepción. </a:t>
            </a:r>
          </a:p>
          <a:p>
            <a:pPr algn="just"/>
            <a:r>
              <a:rPr lang="es-ES" dirty="0" smtClean="0">
                <a:latin typeface="TradeGothic" pitchFamily="34" charset="0"/>
                <a:sym typeface="Wingdings" pitchFamily="2" charset="2"/>
              </a:rPr>
              <a:t>Los elementos del primer árbol se muestran siempre que no estén en el segundo.</a:t>
            </a:r>
          </a:p>
          <a:p>
            <a:pPr algn="just"/>
            <a:r>
              <a:rPr lang="es-ES" dirty="0" smtClean="0">
                <a:latin typeface="TradeGothic" pitchFamily="34" charset="0"/>
                <a:sym typeface="Wingdings" pitchFamily="2" charset="2"/>
              </a:rPr>
              <a:t>Ejemplo: Niños del árbol familias que no tengan 15 años:</a:t>
            </a:r>
          </a:p>
          <a:p>
            <a:pPr algn="just"/>
            <a:r>
              <a:rPr lang="es-ES" dirty="0" err="1" smtClean="0">
                <a:latin typeface="TradeGothic" pitchFamily="34" charset="0"/>
                <a:sym typeface="Wingdings" pitchFamily="2" charset="2"/>
              </a:rPr>
              <a:t>doc</a:t>
            </a:r>
            <a:r>
              <a:rPr lang="es-ES" dirty="0" smtClean="0">
                <a:latin typeface="TradeGothic" pitchFamily="34" charset="0"/>
                <a:sym typeface="Wingdings" pitchFamily="2" charset="2"/>
              </a:rPr>
              <a:t>(‘test.xml’) //familia/niño </a:t>
            </a:r>
            <a:r>
              <a:rPr lang="es-ES" dirty="0" err="1" smtClean="0">
                <a:latin typeface="TradeGothic" pitchFamily="34" charset="0"/>
                <a:sym typeface="Wingdings" pitchFamily="2" charset="2"/>
              </a:rPr>
              <a:t>except</a:t>
            </a:r>
            <a:r>
              <a:rPr lang="es-ES" dirty="0" smtClean="0">
                <a:latin typeface="TradeGothic" pitchFamily="34" charset="0"/>
                <a:sym typeface="Wingdings" pitchFamily="2" charset="2"/>
              </a:rPr>
              <a:t> </a:t>
            </a:r>
            <a:r>
              <a:rPr lang="es-ES" dirty="0" err="1" smtClean="0">
                <a:latin typeface="TradeGothic" pitchFamily="34" charset="0"/>
                <a:sym typeface="Wingdings" pitchFamily="2" charset="2"/>
              </a:rPr>
              <a:t>doc</a:t>
            </a:r>
            <a:r>
              <a:rPr lang="es-ES" dirty="0" smtClean="0">
                <a:latin typeface="TradeGothic" pitchFamily="34" charset="0"/>
                <a:sym typeface="Wingdings" pitchFamily="2" charset="2"/>
              </a:rPr>
              <a:t>(‘ test.xml’) //familia/niño [@edad=15]</a:t>
            </a:r>
          </a:p>
          <a:p>
            <a:pPr algn="just"/>
            <a:endParaRPr lang="es-ES" dirty="0" smtClean="0">
              <a:latin typeface="TradeGothic" pitchFamily="34" charset="0"/>
              <a:sym typeface="Wingdings" pitchFamily="2" charset="2"/>
            </a:endParaRPr>
          </a:p>
          <a:p>
            <a:pPr algn="just"/>
            <a:endParaRPr lang="es-ES" dirty="0" smtClean="0">
              <a:latin typeface="TradeGothic" pitchFamily="34" charset="0"/>
              <a:sym typeface="Wingdings" pitchFamily="2" charset="2"/>
            </a:endParaRPr>
          </a:p>
          <a:p>
            <a:pPr lvl="1" algn="just">
              <a:buNone/>
            </a:pPr>
            <a:endParaRPr lang="es-ES" dirty="0" smtClean="0">
              <a:latin typeface="TradeGothic" pitchFamily="34" charset="0"/>
              <a:sym typeface="Wingdings" pitchFamily="2" charset="2"/>
            </a:endParaRPr>
          </a:p>
          <a:p>
            <a:pPr algn="just">
              <a:buNone/>
            </a:pPr>
            <a:endParaRPr lang="es-ES" dirty="0" smtClean="0">
              <a:latin typeface="TradeGothic" pitchFamily="34" charset="0"/>
            </a:endParaRPr>
          </a:p>
          <a:p>
            <a:pPr algn="just">
              <a:buNone/>
            </a:pPr>
            <a:endParaRPr lang="es-ES" dirty="0" smtClean="0">
              <a:latin typeface="TradeGothic" pitchFamily="34" charset="0"/>
            </a:endParaRPr>
          </a:p>
          <a:p>
            <a:pPr algn="just"/>
            <a:endParaRPr lang="es-ES" dirty="0" smtClean="0">
              <a:latin typeface="TradeGothic" pitchFamily="34" charset="0"/>
            </a:endParaRPr>
          </a:p>
          <a:p>
            <a:pPr marL="0" marR="0" lvl="0" indent="0" defTabSz="914400" rtl="0" eaLnBrk="1" fontAlgn="auto" latinLnBrk="0" hangingPunct="1">
              <a:lnSpc>
                <a:spcPct val="100000"/>
              </a:lnSpc>
              <a:spcBef>
                <a:spcPts val="600"/>
              </a:spcBef>
              <a:spcAft>
                <a:spcPts val="600"/>
              </a:spcAft>
              <a:buClrTx/>
              <a:buSzTx/>
              <a:buFont typeface="Arial" pitchFamily="34" charset="0"/>
              <a:buNone/>
              <a:tabLst/>
              <a:defRPr/>
            </a:pPr>
            <a:endParaRPr lang="es-ES" dirty="0" smtClean="0">
              <a:latin typeface="TradeGothic"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116632"/>
            <a:ext cx="8568952" cy="576065"/>
          </a:xfrm>
        </p:spPr>
        <p:txBody>
          <a:bodyPr>
            <a:normAutofit/>
          </a:bodyPr>
          <a:lstStyle/>
          <a:p>
            <a:pPr>
              <a:spcBef>
                <a:spcPts val="600"/>
              </a:spcBef>
              <a:spcAft>
                <a:spcPts val="600"/>
              </a:spcAft>
            </a:pPr>
            <a:r>
              <a:rPr lang="es-ES" sz="2800" dirty="0" smtClean="0">
                <a:solidFill>
                  <a:schemeClr val="bg1"/>
                </a:solidFill>
                <a:latin typeface="TradeGothic" pitchFamily="34" charset="0"/>
              </a:rPr>
              <a:t>6.1. Sistemas de almacenamiento de la información</a:t>
            </a:r>
          </a:p>
        </p:txBody>
      </p:sp>
      <p:sp>
        <p:nvSpPr>
          <p:cNvPr id="3" name="2 Subtítulo"/>
          <p:cNvSpPr>
            <a:spLocks noGrp="1"/>
          </p:cNvSpPr>
          <p:nvPr>
            <p:ph type="subTitle" idx="1"/>
          </p:nvPr>
        </p:nvSpPr>
        <p:spPr>
          <a:xfrm>
            <a:off x="395536" y="692696"/>
            <a:ext cx="8496944" cy="5976664"/>
          </a:xfrm>
        </p:spPr>
        <p:txBody>
          <a:bodyPr>
            <a:noAutofit/>
          </a:bodyPr>
          <a:lstStyle/>
          <a:p>
            <a:pPr algn="l">
              <a:spcBef>
                <a:spcPts val="600"/>
              </a:spcBef>
              <a:spcAft>
                <a:spcPts val="600"/>
              </a:spcAft>
            </a:pPr>
            <a:r>
              <a:rPr lang="es-ES" sz="2000" b="1" dirty="0" smtClean="0">
                <a:solidFill>
                  <a:schemeClr val="tx1"/>
                </a:solidFill>
                <a:latin typeface="TradeGothic" pitchFamily="34" charset="0"/>
              </a:rPr>
              <a:t>La utilización de las bases de datos  permite:</a:t>
            </a:r>
          </a:p>
          <a:p>
            <a:pPr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Evitar la redundancia de datos que supone la duplicación de los mismos.</a:t>
            </a:r>
          </a:p>
          <a:p>
            <a:pPr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La abstracción de los datos con independencia del </a:t>
            </a:r>
            <a:r>
              <a:rPr lang="es-ES" sz="2000" dirty="0" err="1" smtClean="0">
                <a:solidFill>
                  <a:schemeClr val="tx1"/>
                </a:solidFill>
                <a:latin typeface="TradeGothic" pitchFamily="34" charset="0"/>
              </a:rPr>
              <a:t>hw</a:t>
            </a:r>
            <a:r>
              <a:rPr lang="es-ES" sz="2000" dirty="0" smtClean="0">
                <a:solidFill>
                  <a:schemeClr val="tx1"/>
                </a:solidFill>
                <a:latin typeface="TradeGothic" pitchFamily="34" charset="0"/>
              </a:rPr>
              <a:t>/</a:t>
            </a:r>
            <a:r>
              <a:rPr lang="es-ES" sz="2000" dirty="0" err="1" smtClean="0">
                <a:solidFill>
                  <a:schemeClr val="tx1"/>
                </a:solidFill>
                <a:latin typeface="TradeGothic" pitchFamily="34" charset="0"/>
              </a:rPr>
              <a:t>sw</a:t>
            </a:r>
            <a:r>
              <a:rPr lang="es-ES" sz="2000" dirty="0" smtClean="0">
                <a:solidFill>
                  <a:schemeClr val="tx1"/>
                </a:solidFill>
                <a:latin typeface="TradeGothic" pitchFamily="34" charset="0"/>
              </a:rPr>
              <a:t> que se utilice.</a:t>
            </a:r>
          </a:p>
          <a:p>
            <a:pPr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Evitar la inconsistencia de los datos cuando diferentes programas acceden a los mismos.</a:t>
            </a:r>
          </a:p>
          <a:p>
            <a:pPr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Evitar la modificación de datos que no atenga a los ficheros de BD generados.</a:t>
            </a:r>
          </a:p>
          <a:p>
            <a:pPr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Evitar que la mala programación genere problemas de seguridad.</a:t>
            </a:r>
          </a:p>
          <a:p>
            <a:pPr algn="l">
              <a:spcBef>
                <a:spcPts val="600"/>
              </a:spcBef>
              <a:spcAft>
                <a:spcPts val="600"/>
              </a:spcAft>
              <a:buFont typeface="Wingdings" pitchFamily="2" charset="2"/>
              <a:buChar char="Ø"/>
            </a:pPr>
            <a:endParaRPr lang="es-ES" sz="2000" dirty="0" smtClean="0">
              <a:solidFill>
                <a:schemeClr val="tx1"/>
              </a:solidFill>
              <a:latin typeface="TradeGothic" pitchFamily="34" charset="0"/>
            </a:endParaRPr>
          </a:p>
          <a:p>
            <a:pPr algn="l">
              <a:spcBef>
                <a:spcPts val="600"/>
              </a:spcBef>
              <a:spcAft>
                <a:spcPts val="600"/>
              </a:spcAft>
            </a:pPr>
            <a:r>
              <a:rPr lang="es-ES" sz="2000" b="1" dirty="0" smtClean="0">
                <a:solidFill>
                  <a:schemeClr val="tx1"/>
                </a:solidFill>
                <a:latin typeface="TradeGothic" pitchFamily="34" charset="0"/>
              </a:rPr>
              <a:t>En definitiva, los SGBD garantizan, sobre las BD...</a:t>
            </a:r>
          </a:p>
          <a:p>
            <a:pPr algn="l">
              <a:spcBef>
                <a:spcPts val="600"/>
              </a:spcBef>
              <a:spcAft>
                <a:spcPts val="600"/>
              </a:spcAft>
              <a:buClr>
                <a:srgbClr val="FF0000"/>
              </a:buClr>
              <a:buFont typeface="Wingdings" pitchFamily="2" charset="2"/>
              <a:buChar char="ü"/>
            </a:pPr>
            <a:r>
              <a:rPr lang="es-ES" sz="2000" dirty="0" smtClean="0">
                <a:solidFill>
                  <a:schemeClr val="tx1"/>
                </a:solidFill>
                <a:latin typeface="TradeGothic" pitchFamily="34" charset="0"/>
              </a:rPr>
              <a:t>Una gestión eficiente de la redundancia para evitarla o eliminarla.</a:t>
            </a:r>
          </a:p>
          <a:p>
            <a:pPr algn="l">
              <a:spcBef>
                <a:spcPts val="600"/>
              </a:spcBef>
              <a:spcAft>
                <a:spcPts val="600"/>
              </a:spcAft>
              <a:buClr>
                <a:srgbClr val="FF0000"/>
              </a:buClr>
              <a:buFont typeface="Wingdings" pitchFamily="2" charset="2"/>
              <a:buChar char="ü"/>
            </a:pPr>
            <a:r>
              <a:rPr lang="es-ES" sz="2000" dirty="0" smtClean="0">
                <a:solidFill>
                  <a:schemeClr val="tx1"/>
                </a:solidFill>
                <a:latin typeface="TradeGothic" pitchFamily="34" charset="0"/>
              </a:rPr>
              <a:t>Mantener los datos separados de las aplicaciones que los usan.</a:t>
            </a:r>
          </a:p>
          <a:p>
            <a:pPr algn="l">
              <a:spcBef>
                <a:spcPts val="600"/>
              </a:spcBef>
              <a:spcAft>
                <a:spcPts val="600"/>
              </a:spcAft>
              <a:buClr>
                <a:srgbClr val="FF0000"/>
              </a:buClr>
              <a:buFont typeface="Wingdings" pitchFamily="2" charset="2"/>
              <a:buChar char="ü"/>
            </a:pPr>
            <a:r>
              <a:rPr lang="es-ES" sz="2000" dirty="0" smtClean="0">
                <a:solidFill>
                  <a:schemeClr val="tx1"/>
                </a:solidFill>
                <a:latin typeface="TradeGothic" pitchFamily="34" charset="0"/>
              </a:rPr>
              <a:t>Localizar los datos en una ubicación que garantice su integridad.</a:t>
            </a:r>
          </a:p>
          <a:p>
            <a:pPr algn="l">
              <a:spcBef>
                <a:spcPts val="600"/>
              </a:spcBef>
              <a:spcAft>
                <a:spcPts val="600"/>
              </a:spcAft>
              <a:buClr>
                <a:srgbClr val="FF0000"/>
              </a:buClr>
              <a:buFont typeface="Wingdings" pitchFamily="2" charset="2"/>
              <a:buChar char="ü"/>
            </a:pPr>
            <a:r>
              <a:rPr lang="es-ES" sz="2000" dirty="0" smtClean="0">
                <a:solidFill>
                  <a:schemeClr val="tx1"/>
                </a:solidFill>
                <a:latin typeface="TradeGothic" pitchFamily="34" charset="0"/>
              </a:rPr>
              <a:t>Una correcta política de seguridad.</a:t>
            </a:r>
          </a:p>
          <a:p>
            <a:pPr algn="l">
              <a:spcBef>
                <a:spcPts val="600"/>
              </a:spcBef>
              <a:spcAft>
                <a:spcPts val="600"/>
              </a:spcAft>
              <a:buFont typeface="Wingdings" pitchFamily="2" charset="2"/>
              <a:buChar char="ü"/>
            </a:pPr>
            <a:endParaRPr lang="es-ES" sz="2000" dirty="0" smtClean="0">
              <a:solidFill>
                <a:schemeClr val="tx1"/>
              </a:solidFill>
              <a:latin typeface="TradeGothic" pitchFamily="34" charset="0"/>
            </a:endParaRPr>
          </a:p>
          <a:p>
            <a:pPr algn="l">
              <a:spcBef>
                <a:spcPts val="600"/>
              </a:spcBef>
              <a:spcAft>
                <a:spcPts val="600"/>
              </a:spcAft>
              <a:buFont typeface="Wingdings" pitchFamily="2" charset="2"/>
              <a:buChar char="ü"/>
            </a:pPr>
            <a:endParaRPr lang="es-ES" sz="2000" dirty="0" smtClean="0">
              <a:solidFill>
                <a:schemeClr val="tx1"/>
              </a:solidFill>
              <a:latin typeface="TradeGothic" pitchFamily="34" charset="0"/>
            </a:endParaRPr>
          </a:p>
          <a:p>
            <a:pPr algn="l">
              <a:spcBef>
                <a:spcPts val="600"/>
              </a:spcBef>
              <a:spcAft>
                <a:spcPts val="600"/>
              </a:spcAft>
              <a:buFont typeface="Wingdings" pitchFamily="2" charset="2"/>
              <a:buChar char="Ø"/>
            </a:pPr>
            <a:endParaRPr lang="es-ES" sz="2000" dirty="0">
              <a:solidFill>
                <a:schemeClr val="tx1"/>
              </a:solidFill>
              <a:latin typeface="TradeGothic"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116632"/>
            <a:ext cx="8496944" cy="576065"/>
          </a:xfrm>
        </p:spPr>
        <p:txBody>
          <a:bodyPr>
            <a:normAutofit/>
          </a:bodyPr>
          <a:lstStyle/>
          <a:p>
            <a:pPr>
              <a:spcBef>
                <a:spcPts val="600"/>
              </a:spcBef>
              <a:spcAft>
                <a:spcPts val="600"/>
              </a:spcAft>
            </a:pPr>
            <a:r>
              <a:rPr lang="es-ES" sz="2800" dirty="0" smtClean="0">
                <a:solidFill>
                  <a:schemeClr val="bg1"/>
                </a:solidFill>
                <a:latin typeface="TradeGothic" pitchFamily="34" charset="0"/>
              </a:rPr>
              <a:t>6.1. Sistemas de almacenamiento de la información</a:t>
            </a:r>
          </a:p>
        </p:txBody>
      </p:sp>
      <p:sp>
        <p:nvSpPr>
          <p:cNvPr id="3" name="2 Subtítulo"/>
          <p:cNvSpPr>
            <a:spLocks noGrp="1"/>
          </p:cNvSpPr>
          <p:nvPr>
            <p:ph type="subTitle" idx="1"/>
          </p:nvPr>
        </p:nvSpPr>
        <p:spPr>
          <a:xfrm>
            <a:off x="215516" y="692696"/>
            <a:ext cx="8820980" cy="5976664"/>
          </a:xfrm>
        </p:spPr>
        <p:txBody>
          <a:bodyPr>
            <a:noAutofit/>
          </a:bodyPr>
          <a:lstStyle/>
          <a:p>
            <a:pPr algn="l">
              <a:spcBef>
                <a:spcPts val="600"/>
              </a:spcBef>
              <a:spcAft>
                <a:spcPts val="600"/>
              </a:spcAft>
            </a:pPr>
            <a:r>
              <a:rPr lang="es-ES" sz="2000" b="1" dirty="0" smtClean="0">
                <a:solidFill>
                  <a:schemeClr val="tx1"/>
                </a:solidFill>
                <a:latin typeface="TradeGothic" pitchFamily="34" charset="0"/>
              </a:rPr>
              <a:t>Inconvenientes de los SGBD</a:t>
            </a:r>
          </a:p>
          <a:p>
            <a:pPr algn="l">
              <a:spcBef>
                <a:spcPts val="600"/>
              </a:spcBef>
              <a:spcAft>
                <a:spcPts val="600"/>
              </a:spcAft>
              <a:buClr>
                <a:srgbClr val="FF0000"/>
              </a:buClr>
              <a:buFont typeface="Wingdings" pitchFamily="2" charset="2"/>
              <a:buChar char="ü"/>
            </a:pPr>
            <a:r>
              <a:rPr lang="es-ES" sz="2000" dirty="0" smtClean="0">
                <a:solidFill>
                  <a:schemeClr val="tx1"/>
                </a:solidFill>
                <a:latin typeface="TradeGothic" pitchFamily="34" charset="0"/>
              </a:rPr>
              <a:t>No es fácil su administración.</a:t>
            </a:r>
          </a:p>
          <a:p>
            <a:pPr algn="l">
              <a:spcBef>
                <a:spcPts val="600"/>
              </a:spcBef>
              <a:spcAft>
                <a:spcPts val="600"/>
              </a:spcAft>
              <a:buClr>
                <a:srgbClr val="FF0000"/>
              </a:buClr>
              <a:buFont typeface="Wingdings" pitchFamily="2" charset="2"/>
              <a:buChar char="ü"/>
            </a:pPr>
            <a:r>
              <a:rPr lang="es-ES" sz="2000" dirty="0" smtClean="0">
                <a:solidFill>
                  <a:schemeClr val="tx1"/>
                </a:solidFill>
                <a:latin typeface="TradeGothic" pitchFamily="34" charset="0"/>
              </a:rPr>
              <a:t>Si los datos son simples y no requieren acceso concurrente se puede optar por un simple fichero o por un fichero XML.</a:t>
            </a:r>
          </a:p>
          <a:p>
            <a:pPr algn="l">
              <a:spcBef>
                <a:spcPts val="600"/>
              </a:spcBef>
              <a:spcAft>
                <a:spcPts val="600"/>
              </a:spcAft>
              <a:buClr>
                <a:srgbClr val="FF0000"/>
              </a:buClr>
              <a:buFont typeface="Wingdings" pitchFamily="2" charset="2"/>
              <a:buChar char="ü"/>
            </a:pPr>
            <a:r>
              <a:rPr lang="es-ES" sz="2000" dirty="0" smtClean="0">
                <a:solidFill>
                  <a:schemeClr val="tx1"/>
                </a:solidFill>
                <a:latin typeface="TradeGothic" pitchFamily="34" charset="0"/>
              </a:rPr>
              <a:t>La formación del personal es específica y técnica.</a:t>
            </a:r>
          </a:p>
          <a:p>
            <a:pPr algn="l">
              <a:spcBef>
                <a:spcPts val="600"/>
              </a:spcBef>
              <a:spcAft>
                <a:spcPts val="600"/>
              </a:spcAft>
              <a:buClr>
                <a:srgbClr val="FF0000"/>
              </a:buClr>
              <a:buFont typeface="Wingdings" pitchFamily="2" charset="2"/>
              <a:buChar char="ü"/>
            </a:pPr>
            <a:r>
              <a:rPr lang="es-ES" sz="2000" dirty="0" smtClean="0">
                <a:solidFill>
                  <a:schemeClr val="tx1"/>
                </a:solidFill>
                <a:latin typeface="TradeGothic" pitchFamily="34" charset="0"/>
              </a:rPr>
              <a:t>El coste inicial </a:t>
            </a:r>
            <a:r>
              <a:rPr lang="es-ES" sz="2000" dirty="0" err="1" smtClean="0">
                <a:solidFill>
                  <a:schemeClr val="tx1"/>
                </a:solidFill>
                <a:latin typeface="TradeGothic" pitchFamily="34" charset="0"/>
              </a:rPr>
              <a:t>hw</a:t>
            </a:r>
            <a:r>
              <a:rPr lang="es-ES" sz="2000" dirty="0" smtClean="0">
                <a:solidFill>
                  <a:schemeClr val="tx1"/>
                </a:solidFill>
                <a:latin typeface="TradeGothic" pitchFamily="34" charset="0"/>
              </a:rPr>
              <a:t>/</a:t>
            </a:r>
            <a:r>
              <a:rPr lang="es-ES" sz="2000" dirty="0" err="1" smtClean="0">
                <a:solidFill>
                  <a:schemeClr val="tx1"/>
                </a:solidFill>
                <a:latin typeface="TradeGothic" pitchFamily="34" charset="0"/>
              </a:rPr>
              <a:t>sw</a:t>
            </a:r>
            <a:r>
              <a:rPr lang="es-ES" sz="2000" dirty="0" smtClean="0">
                <a:solidFill>
                  <a:schemeClr val="tx1"/>
                </a:solidFill>
                <a:latin typeface="TradeGothic" pitchFamily="34" charset="0"/>
              </a:rPr>
              <a:t> puede ser elevado.</a:t>
            </a:r>
          </a:p>
          <a:p>
            <a:pPr algn="l">
              <a:spcBef>
                <a:spcPts val="600"/>
              </a:spcBef>
              <a:spcAft>
                <a:spcPts val="600"/>
              </a:spcAft>
            </a:pPr>
            <a:r>
              <a:rPr lang="es-ES" sz="2000" b="1" dirty="0" smtClean="0">
                <a:solidFill>
                  <a:schemeClr val="tx1"/>
                </a:solidFill>
                <a:latin typeface="TradeGothic" pitchFamily="34" charset="0"/>
              </a:rPr>
              <a:t>Transacción: </a:t>
            </a:r>
            <a:r>
              <a:rPr lang="es-ES" sz="2000" dirty="0" smtClean="0">
                <a:solidFill>
                  <a:schemeClr val="tx1"/>
                </a:solidFill>
                <a:latin typeface="TradeGothic" pitchFamily="34" charset="0"/>
              </a:rPr>
              <a:t>Conjunto de secuencia de órdenes que se trata como una única unidad de ejecución. Acrónimo ACID:</a:t>
            </a:r>
          </a:p>
          <a:p>
            <a:pPr algn="l">
              <a:spcBef>
                <a:spcPts val="600"/>
              </a:spcBef>
              <a:spcAft>
                <a:spcPts val="600"/>
              </a:spcAft>
              <a:buClr>
                <a:srgbClr val="FF0000"/>
              </a:buClr>
              <a:buFont typeface="Wingdings" pitchFamily="2" charset="2"/>
              <a:buChar char="Ø"/>
            </a:pPr>
            <a:r>
              <a:rPr lang="es-ES" sz="2000" b="1" dirty="0" smtClean="0">
                <a:solidFill>
                  <a:schemeClr val="tx1"/>
                </a:solidFill>
                <a:latin typeface="TradeGothic" pitchFamily="34" charset="0"/>
              </a:rPr>
              <a:t>Atomicidad. </a:t>
            </a:r>
            <a:r>
              <a:rPr lang="es-ES" sz="2000" dirty="0" smtClean="0">
                <a:solidFill>
                  <a:schemeClr val="tx1"/>
                </a:solidFill>
                <a:latin typeface="TradeGothic" pitchFamily="34" charset="0"/>
              </a:rPr>
              <a:t>Propiedad que asegura que una transacción no se ha quedado a medias.</a:t>
            </a:r>
          </a:p>
          <a:p>
            <a:pPr algn="l">
              <a:spcBef>
                <a:spcPts val="600"/>
              </a:spcBef>
              <a:spcAft>
                <a:spcPts val="600"/>
              </a:spcAft>
              <a:buClr>
                <a:srgbClr val="FF0000"/>
              </a:buClr>
              <a:buFont typeface="Wingdings" pitchFamily="2" charset="2"/>
              <a:buChar char="Ø"/>
            </a:pPr>
            <a:r>
              <a:rPr lang="es-ES" sz="2000" b="1" dirty="0" smtClean="0">
                <a:solidFill>
                  <a:schemeClr val="tx1"/>
                </a:solidFill>
                <a:latin typeface="TradeGothic" pitchFamily="34" charset="0"/>
              </a:rPr>
              <a:t>Consistencia. </a:t>
            </a:r>
            <a:r>
              <a:rPr lang="es-ES" sz="2000" dirty="0" smtClean="0">
                <a:solidFill>
                  <a:schemeClr val="tx1"/>
                </a:solidFill>
                <a:latin typeface="TradeGothic" pitchFamily="34" charset="0"/>
              </a:rPr>
              <a:t>La ejecución exitosa de la transacción mantiene su </a:t>
            </a:r>
            <a:r>
              <a:rPr lang="es-ES" sz="2000" dirty="0" err="1" smtClean="0">
                <a:solidFill>
                  <a:schemeClr val="tx1"/>
                </a:solidFill>
                <a:latin typeface="TradeGothic" pitchFamily="34" charset="0"/>
              </a:rPr>
              <a:t>consitencia</a:t>
            </a:r>
            <a:r>
              <a:rPr lang="es-ES" sz="2000" dirty="0" smtClean="0">
                <a:solidFill>
                  <a:schemeClr val="tx1"/>
                </a:solidFill>
                <a:latin typeface="TradeGothic" pitchFamily="34" charset="0"/>
              </a:rPr>
              <a:t> e integridad</a:t>
            </a:r>
          </a:p>
          <a:p>
            <a:pPr algn="l">
              <a:spcBef>
                <a:spcPts val="600"/>
              </a:spcBef>
              <a:spcAft>
                <a:spcPts val="600"/>
              </a:spcAft>
              <a:buClr>
                <a:srgbClr val="FF0000"/>
              </a:buClr>
              <a:buFont typeface="Wingdings" pitchFamily="2" charset="2"/>
              <a:buChar char="Ø"/>
            </a:pPr>
            <a:r>
              <a:rPr lang="es-ES" sz="2000" b="1" dirty="0" smtClean="0">
                <a:solidFill>
                  <a:schemeClr val="tx1"/>
                </a:solidFill>
                <a:latin typeface="TradeGothic" pitchFamily="34" charset="0"/>
              </a:rPr>
              <a:t>Aislamiento. </a:t>
            </a:r>
            <a:r>
              <a:rPr lang="es-ES" sz="2000" dirty="0" smtClean="0">
                <a:solidFill>
                  <a:schemeClr val="tx1"/>
                </a:solidFill>
                <a:latin typeface="TradeGothic" pitchFamily="34" charset="0"/>
              </a:rPr>
              <a:t>Una transacción no puede afectar a otra durante su ejecución.</a:t>
            </a:r>
          </a:p>
          <a:p>
            <a:pPr algn="l">
              <a:spcBef>
                <a:spcPts val="600"/>
              </a:spcBef>
              <a:spcAft>
                <a:spcPts val="600"/>
              </a:spcAft>
              <a:buClr>
                <a:srgbClr val="FF0000"/>
              </a:buClr>
              <a:buFont typeface="Wingdings" pitchFamily="2" charset="2"/>
              <a:buChar char="Ø"/>
            </a:pPr>
            <a:r>
              <a:rPr lang="es-ES" sz="2000" b="1" dirty="0" smtClean="0">
                <a:solidFill>
                  <a:schemeClr val="tx1"/>
                </a:solidFill>
                <a:latin typeface="TradeGothic" pitchFamily="34" charset="0"/>
              </a:rPr>
              <a:t>Durabilidad. </a:t>
            </a:r>
            <a:r>
              <a:rPr lang="es-ES" sz="2000" dirty="0" smtClean="0">
                <a:solidFill>
                  <a:schemeClr val="tx1"/>
                </a:solidFill>
                <a:latin typeface="TradeGothic" pitchFamily="34" charset="0"/>
              </a:rPr>
              <a:t>Al finalizar la transacción, sus resultados permanecen inalterables.</a:t>
            </a:r>
          </a:p>
          <a:p>
            <a:pPr algn="l">
              <a:spcBef>
                <a:spcPts val="600"/>
              </a:spcBef>
              <a:spcAft>
                <a:spcPts val="600"/>
              </a:spcAft>
              <a:buFont typeface="Wingdings" pitchFamily="2" charset="2"/>
              <a:buChar char="ü"/>
            </a:pPr>
            <a:endParaRPr lang="es-ES" sz="2000" dirty="0" smtClean="0">
              <a:solidFill>
                <a:schemeClr val="tx1"/>
              </a:solidFill>
              <a:latin typeface="TradeGothic" pitchFamily="34" charset="0"/>
            </a:endParaRPr>
          </a:p>
          <a:p>
            <a:pPr algn="l">
              <a:spcBef>
                <a:spcPts val="600"/>
              </a:spcBef>
              <a:spcAft>
                <a:spcPts val="600"/>
              </a:spcAft>
              <a:buFont typeface="Wingdings" pitchFamily="2" charset="2"/>
              <a:buChar char="Ø"/>
            </a:pPr>
            <a:endParaRPr lang="es-ES" sz="2000" dirty="0">
              <a:solidFill>
                <a:schemeClr val="tx1"/>
              </a:solidFill>
              <a:latin typeface="TradeGothic"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116632"/>
            <a:ext cx="8712968" cy="576065"/>
          </a:xfrm>
        </p:spPr>
        <p:txBody>
          <a:bodyPr>
            <a:normAutofit/>
          </a:bodyPr>
          <a:lstStyle/>
          <a:p>
            <a:pPr>
              <a:spcBef>
                <a:spcPts val="600"/>
              </a:spcBef>
              <a:spcAft>
                <a:spcPts val="600"/>
              </a:spcAft>
            </a:pPr>
            <a:r>
              <a:rPr lang="es-ES" sz="2800" dirty="0" smtClean="0">
                <a:solidFill>
                  <a:schemeClr val="bg1"/>
                </a:solidFill>
                <a:latin typeface="TradeGothic" pitchFamily="34" charset="0"/>
              </a:rPr>
              <a:t>6.1. Sistemas de almacenamiento de la información</a:t>
            </a:r>
          </a:p>
        </p:txBody>
      </p:sp>
      <p:sp>
        <p:nvSpPr>
          <p:cNvPr id="3" name="2 Subtítulo"/>
          <p:cNvSpPr>
            <a:spLocks noGrp="1"/>
          </p:cNvSpPr>
          <p:nvPr>
            <p:ph type="subTitle" idx="1"/>
          </p:nvPr>
        </p:nvSpPr>
        <p:spPr>
          <a:xfrm>
            <a:off x="215516" y="692696"/>
            <a:ext cx="8820980" cy="5976664"/>
          </a:xfrm>
        </p:spPr>
        <p:txBody>
          <a:bodyPr>
            <a:noAutofit/>
          </a:bodyPr>
          <a:lstStyle/>
          <a:p>
            <a:pPr algn="l">
              <a:spcBef>
                <a:spcPts val="600"/>
              </a:spcBef>
              <a:spcAft>
                <a:spcPts val="600"/>
              </a:spcAft>
            </a:pPr>
            <a:r>
              <a:rPr lang="es-ES" sz="2000" b="1" dirty="0" smtClean="0">
                <a:solidFill>
                  <a:schemeClr val="tx1"/>
                </a:solidFill>
                <a:latin typeface="TradeGothic" pitchFamily="34" charset="0"/>
              </a:rPr>
              <a:t>Componentes de un SGBD</a:t>
            </a:r>
          </a:p>
          <a:p>
            <a:pPr algn="l">
              <a:spcBef>
                <a:spcPts val="600"/>
              </a:spcBef>
              <a:spcAft>
                <a:spcPts val="600"/>
              </a:spcAft>
              <a:buClr>
                <a:srgbClr val="FF0000"/>
              </a:buClr>
              <a:buFont typeface="Wingdings" pitchFamily="2" charset="2"/>
              <a:buChar char="ü"/>
            </a:pPr>
            <a:r>
              <a:rPr lang="es-ES" sz="2000" b="1" dirty="0">
                <a:solidFill>
                  <a:schemeClr val="tx1"/>
                </a:solidFill>
                <a:latin typeface="TradeGothic" pitchFamily="34" charset="0"/>
              </a:rPr>
              <a:t>H</a:t>
            </a:r>
            <a:r>
              <a:rPr lang="es-ES" sz="2000" b="1" dirty="0" smtClean="0">
                <a:solidFill>
                  <a:schemeClr val="tx1"/>
                </a:solidFill>
                <a:latin typeface="TradeGothic" pitchFamily="34" charset="0"/>
              </a:rPr>
              <a:t>ardware. </a:t>
            </a:r>
            <a:r>
              <a:rPr lang="es-ES" sz="2000" dirty="0" smtClean="0">
                <a:solidFill>
                  <a:schemeClr val="tx1"/>
                </a:solidFill>
                <a:latin typeface="TradeGothic" pitchFamily="34" charset="0"/>
              </a:rPr>
              <a:t>Dispositivos físicos donde residen todos los componentes del SGBD.</a:t>
            </a:r>
          </a:p>
          <a:p>
            <a:pPr algn="l">
              <a:spcBef>
                <a:spcPts val="600"/>
              </a:spcBef>
              <a:spcAft>
                <a:spcPts val="600"/>
              </a:spcAft>
              <a:buClr>
                <a:srgbClr val="FF0000"/>
              </a:buClr>
              <a:buFont typeface="Wingdings" pitchFamily="2" charset="2"/>
              <a:buChar char="ü"/>
            </a:pPr>
            <a:r>
              <a:rPr lang="es-ES" sz="2000" b="1" dirty="0" smtClean="0">
                <a:solidFill>
                  <a:schemeClr val="tx1"/>
                </a:solidFill>
                <a:latin typeface="TradeGothic" pitchFamily="34" charset="0"/>
              </a:rPr>
              <a:t>Software. </a:t>
            </a:r>
            <a:r>
              <a:rPr lang="es-ES" sz="2000" dirty="0" smtClean="0">
                <a:solidFill>
                  <a:schemeClr val="tx1"/>
                </a:solidFill>
                <a:latin typeface="TradeGothic" pitchFamily="34" charset="0"/>
              </a:rPr>
              <a:t>Aplicación que permite abstraerse de las características físicas  y que permite al SGBD ser independiente del hardware.</a:t>
            </a:r>
          </a:p>
          <a:p>
            <a:pPr algn="l">
              <a:spcBef>
                <a:spcPts val="600"/>
              </a:spcBef>
              <a:spcAft>
                <a:spcPts val="600"/>
              </a:spcAft>
              <a:buClr>
                <a:srgbClr val="FF0000"/>
              </a:buClr>
              <a:buFont typeface="Wingdings" pitchFamily="2" charset="2"/>
              <a:buChar char="ü"/>
            </a:pPr>
            <a:r>
              <a:rPr lang="es-ES" sz="2000" b="1" dirty="0" smtClean="0">
                <a:solidFill>
                  <a:schemeClr val="tx1"/>
                </a:solidFill>
                <a:latin typeface="TradeGothic" pitchFamily="34" charset="0"/>
              </a:rPr>
              <a:t>Datos. </a:t>
            </a:r>
            <a:r>
              <a:rPr lang="es-ES" sz="2000" i="1" dirty="0" smtClean="0">
                <a:solidFill>
                  <a:schemeClr val="tx1"/>
                </a:solidFill>
                <a:latin typeface="TradeGothic" pitchFamily="34" charset="0"/>
              </a:rPr>
              <a:t>Bytes</a:t>
            </a:r>
            <a:r>
              <a:rPr lang="es-ES" sz="2000" dirty="0" smtClean="0">
                <a:solidFill>
                  <a:schemeClr val="tx1"/>
                </a:solidFill>
                <a:latin typeface="TradeGothic" pitchFamily="34" charset="0"/>
              </a:rPr>
              <a:t> almacenados en el hardware y administrados por el software</a:t>
            </a:r>
          </a:p>
          <a:p>
            <a:pPr algn="l">
              <a:spcBef>
                <a:spcPts val="600"/>
              </a:spcBef>
              <a:spcAft>
                <a:spcPts val="600"/>
              </a:spcAft>
              <a:buClr>
                <a:srgbClr val="FF0000"/>
              </a:buClr>
              <a:buFont typeface="Wingdings" pitchFamily="2" charset="2"/>
              <a:buChar char="ü"/>
            </a:pPr>
            <a:r>
              <a:rPr lang="es-ES" sz="2000" b="1" dirty="0">
                <a:solidFill>
                  <a:schemeClr val="tx1"/>
                </a:solidFill>
                <a:latin typeface="TradeGothic" pitchFamily="34" charset="0"/>
              </a:rPr>
              <a:t>U</a:t>
            </a:r>
            <a:r>
              <a:rPr lang="es-ES" sz="2000" b="1" dirty="0" smtClean="0">
                <a:solidFill>
                  <a:schemeClr val="tx1"/>
                </a:solidFill>
                <a:latin typeface="TradeGothic" pitchFamily="34" charset="0"/>
              </a:rPr>
              <a:t>suarios. </a:t>
            </a:r>
            <a:r>
              <a:rPr lang="es-ES" sz="2000" dirty="0" smtClean="0">
                <a:solidFill>
                  <a:schemeClr val="tx1"/>
                </a:solidFill>
                <a:latin typeface="TradeGothic" pitchFamily="34" charset="0"/>
              </a:rPr>
              <a:t>Personas que trabajan con el SGBD. Pueden ser administradores del sistema informático, administradores de la base de datos o usuarios finales.</a:t>
            </a:r>
          </a:p>
          <a:p>
            <a:pPr algn="l">
              <a:spcBef>
                <a:spcPts val="600"/>
              </a:spcBef>
              <a:spcAft>
                <a:spcPts val="600"/>
              </a:spcAft>
            </a:pPr>
            <a:endParaRPr lang="es-ES" sz="2000" dirty="0" smtClean="0">
              <a:solidFill>
                <a:schemeClr val="tx1"/>
              </a:solidFill>
              <a:latin typeface="TradeGothic" pitchFamily="34" charset="0"/>
            </a:endParaRPr>
          </a:p>
          <a:p>
            <a:pPr algn="l">
              <a:spcBef>
                <a:spcPts val="600"/>
              </a:spcBef>
              <a:spcAft>
                <a:spcPts val="600"/>
              </a:spcAft>
            </a:pPr>
            <a:r>
              <a:rPr lang="es-ES" sz="2000" dirty="0" smtClean="0">
                <a:solidFill>
                  <a:schemeClr val="tx1"/>
                </a:solidFill>
                <a:latin typeface="TradeGothic" pitchFamily="34" charset="0"/>
              </a:rPr>
              <a:t>Elementos para el almacenamiento de la información</a:t>
            </a:r>
          </a:p>
          <a:p>
            <a:pPr algn="l">
              <a:spcBef>
                <a:spcPts val="600"/>
              </a:spcBef>
              <a:spcAft>
                <a:spcPts val="600"/>
              </a:spcAft>
            </a:pPr>
            <a:endParaRPr lang="es-ES" sz="2000" dirty="0" smtClean="0">
              <a:solidFill>
                <a:schemeClr val="tx1"/>
              </a:solidFill>
              <a:latin typeface="TradeGothic" pitchFamily="34" charset="0"/>
            </a:endParaRPr>
          </a:p>
          <a:p>
            <a:pPr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Cableado físico, tarjeta perforada, cinta magnética, disco duro, discos flexibles, CD, DVD, tarjeta de memoria, </a:t>
            </a:r>
            <a:r>
              <a:rPr lang="es-ES" sz="2000" i="1" dirty="0" err="1" smtClean="0">
                <a:solidFill>
                  <a:schemeClr val="tx1"/>
                </a:solidFill>
                <a:latin typeface="TradeGothic" pitchFamily="34" charset="0"/>
              </a:rPr>
              <a:t>pendrives</a:t>
            </a:r>
            <a:r>
              <a:rPr lang="es-ES" sz="2000" i="1" dirty="0" smtClean="0">
                <a:solidFill>
                  <a:schemeClr val="tx1"/>
                </a:solidFill>
                <a:latin typeface="TradeGothic" pitchFamily="34" charset="0"/>
              </a:rPr>
              <a:t>, ...</a:t>
            </a:r>
          </a:p>
          <a:p>
            <a:pPr algn="l">
              <a:spcBef>
                <a:spcPts val="600"/>
              </a:spcBef>
              <a:spcAft>
                <a:spcPts val="600"/>
              </a:spcAft>
              <a:buFont typeface="Wingdings" pitchFamily="2" charset="2"/>
              <a:buChar char="ü"/>
            </a:pPr>
            <a:endParaRPr lang="es-ES" sz="2000" dirty="0" smtClean="0">
              <a:solidFill>
                <a:schemeClr val="tx1"/>
              </a:solidFill>
              <a:latin typeface="TradeGothic" pitchFamily="34" charset="0"/>
            </a:endParaRPr>
          </a:p>
          <a:p>
            <a:pPr algn="l">
              <a:spcBef>
                <a:spcPts val="600"/>
              </a:spcBef>
              <a:spcAft>
                <a:spcPts val="600"/>
              </a:spcAft>
              <a:buFont typeface="Wingdings" pitchFamily="2" charset="2"/>
              <a:buChar char="Ø"/>
            </a:pPr>
            <a:endParaRPr lang="es-ES" sz="2000" dirty="0">
              <a:solidFill>
                <a:schemeClr val="tx1"/>
              </a:solidFill>
              <a:latin typeface="TradeGothic"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448" y="188640"/>
            <a:ext cx="9144000" cy="576065"/>
          </a:xfrm>
        </p:spPr>
        <p:txBody>
          <a:bodyPr>
            <a:noAutofit/>
          </a:bodyPr>
          <a:lstStyle/>
          <a:p>
            <a:pPr>
              <a:spcBef>
                <a:spcPts val="600"/>
              </a:spcBef>
              <a:spcAft>
                <a:spcPts val="600"/>
              </a:spcAft>
            </a:pPr>
            <a:r>
              <a:rPr lang="es-ES" sz="2000" dirty="0" smtClean="0">
                <a:solidFill>
                  <a:schemeClr val="bg1"/>
                </a:solidFill>
                <a:latin typeface="TradeGothic" pitchFamily="34" charset="0"/>
              </a:rPr>
              <a:t>6.2. Utilización de XML para el almacenamiento de la información</a:t>
            </a:r>
          </a:p>
        </p:txBody>
      </p:sp>
      <p:sp>
        <p:nvSpPr>
          <p:cNvPr id="3" name="2 Subtítulo"/>
          <p:cNvSpPr>
            <a:spLocks noGrp="1"/>
          </p:cNvSpPr>
          <p:nvPr>
            <p:ph type="subTitle" idx="1"/>
          </p:nvPr>
        </p:nvSpPr>
        <p:spPr>
          <a:xfrm>
            <a:off x="467544" y="908720"/>
            <a:ext cx="8136904" cy="5544616"/>
          </a:xfrm>
        </p:spPr>
        <p:txBody>
          <a:bodyPr>
            <a:noAutofit/>
          </a:bodyPr>
          <a:lstStyle/>
          <a:p>
            <a:pPr algn="l">
              <a:spcBef>
                <a:spcPts val="600"/>
              </a:spcBef>
              <a:spcAft>
                <a:spcPts val="600"/>
              </a:spcAft>
            </a:pPr>
            <a:r>
              <a:rPr lang="es-ES" sz="2000" dirty="0" smtClean="0">
                <a:solidFill>
                  <a:schemeClr val="tx1"/>
                </a:solidFill>
                <a:latin typeface="TradeGothic" pitchFamily="34" charset="0"/>
              </a:rPr>
              <a:t>La mayoría de BD están basadas en el modelo  entidad-relación.</a:t>
            </a:r>
          </a:p>
          <a:p>
            <a:pPr algn="l">
              <a:spcBef>
                <a:spcPts val="600"/>
              </a:spcBef>
              <a:spcAft>
                <a:spcPts val="600"/>
              </a:spcAft>
            </a:pPr>
            <a:r>
              <a:rPr lang="es-ES" sz="2000" dirty="0" smtClean="0">
                <a:solidFill>
                  <a:schemeClr val="tx1"/>
                </a:solidFill>
                <a:latin typeface="TradeGothic" pitchFamily="34" charset="0"/>
              </a:rPr>
              <a:t>Las BDOO suponen un nuevo enfoque para la gestión de datos, más próximo a la programación orientada a objetos.</a:t>
            </a:r>
          </a:p>
          <a:p>
            <a:pPr algn="l">
              <a:spcBef>
                <a:spcPts val="600"/>
              </a:spcBef>
              <a:spcAft>
                <a:spcPts val="600"/>
              </a:spcAft>
            </a:pPr>
            <a:endParaRPr lang="es-ES" sz="2000" dirty="0" smtClean="0">
              <a:solidFill>
                <a:schemeClr val="tx1"/>
              </a:solidFill>
              <a:latin typeface="TradeGothic" pitchFamily="34" charset="0"/>
            </a:endParaRPr>
          </a:p>
          <a:p>
            <a:pPr algn="l">
              <a:spcBef>
                <a:spcPts val="600"/>
              </a:spcBef>
              <a:spcAft>
                <a:spcPts val="600"/>
              </a:spcAft>
            </a:pPr>
            <a:r>
              <a:rPr lang="es-ES" sz="2000" dirty="0" smtClean="0">
                <a:solidFill>
                  <a:schemeClr val="tx1"/>
                </a:solidFill>
                <a:latin typeface="TradeGothic" pitchFamily="34" charset="0"/>
              </a:rPr>
              <a:t>El uso generalizado de Internet conlleva un mayor intercambio de información entre dispositivos  que utilizan modelos de datos diferentes. En esos casos, XML es una solución para que ese intercambio sea posible...</a:t>
            </a:r>
          </a:p>
          <a:p>
            <a:pPr algn="l">
              <a:spcBef>
                <a:spcPts val="600"/>
              </a:spcBef>
              <a:spcAft>
                <a:spcPts val="600"/>
              </a:spcAft>
            </a:pPr>
            <a:endParaRPr lang="es-ES" sz="2000" dirty="0" smtClean="0">
              <a:solidFill>
                <a:schemeClr val="tx1"/>
              </a:solidFill>
              <a:latin typeface="TradeGothic" pitchFamily="34" charset="0"/>
            </a:endParaRPr>
          </a:p>
          <a:p>
            <a:pPr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XML permite definir de manera rápida e intuitiva una representación de la información que emisor y receptor quieren compartir.</a:t>
            </a:r>
          </a:p>
          <a:p>
            <a:pPr lvl="1"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Los SGBD relacionales proporcionan extensiones que permiten trabajar con los modelos y representaciones definidas en documentos XML.</a:t>
            </a:r>
            <a:endParaRPr lang="es-ES" sz="2000" dirty="0">
              <a:solidFill>
                <a:schemeClr val="tx1"/>
              </a:solidFill>
              <a:latin typeface="TradeGothic"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116632"/>
            <a:ext cx="8424936" cy="576065"/>
          </a:xfrm>
        </p:spPr>
        <p:txBody>
          <a:bodyPr>
            <a:noAutofit/>
          </a:bodyPr>
          <a:lstStyle/>
          <a:p>
            <a:pPr>
              <a:spcBef>
                <a:spcPts val="600"/>
              </a:spcBef>
              <a:spcAft>
                <a:spcPts val="600"/>
              </a:spcAft>
            </a:pPr>
            <a:r>
              <a:rPr lang="es-ES" sz="2000" dirty="0" smtClean="0">
                <a:solidFill>
                  <a:schemeClr val="bg1"/>
                </a:solidFill>
                <a:latin typeface="TradeGothic" pitchFamily="34" charset="0"/>
              </a:rPr>
              <a:t>6.2. Utilización de XML para el almacenamiento de la información</a:t>
            </a:r>
          </a:p>
        </p:txBody>
      </p:sp>
      <p:sp>
        <p:nvSpPr>
          <p:cNvPr id="3" name="2 Subtítulo"/>
          <p:cNvSpPr>
            <a:spLocks noGrp="1"/>
          </p:cNvSpPr>
          <p:nvPr>
            <p:ph type="subTitle" idx="1"/>
          </p:nvPr>
        </p:nvSpPr>
        <p:spPr>
          <a:xfrm>
            <a:off x="467544" y="692696"/>
            <a:ext cx="8208912" cy="5976664"/>
          </a:xfrm>
        </p:spPr>
        <p:txBody>
          <a:bodyPr>
            <a:noAutofit/>
          </a:bodyPr>
          <a:lstStyle/>
          <a:p>
            <a:pPr algn="l">
              <a:spcBef>
                <a:spcPts val="600"/>
              </a:spcBef>
              <a:spcAft>
                <a:spcPts val="600"/>
              </a:spcAft>
            </a:pPr>
            <a:r>
              <a:rPr lang="es-ES" sz="2000" dirty="0" smtClean="0">
                <a:solidFill>
                  <a:schemeClr val="tx1"/>
                </a:solidFill>
                <a:latin typeface="TradeGothic" pitchFamily="34" charset="0"/>
              </a:rPr>
              <a:t>Existen BD XML nativas:</a:t>
            </a:r>
          </a:p>
          <a:p>
            <a:pPr marL="800100" lvl="1" indent="-342900" algn="l">
              <a:spcBef>
                <a:spcPts val="600"/>
              </a:spcBef>
              <a:spcAft>
                <a:spcPts val="600"/>
              </a:spcAft>
              <a:buClr>
                <a:srgbClr val="FF0000"/>
              </a:buClr>
              <a:buFont typeface="Wingdings" panose="05000000000000000000" pitchFamily="2" charset="2"/>
              <a:buChar char="ü"/>
            </a:pPr>
            <a:r>
              <a:rPr lang="es-ES" sz="2000" dirty="0" err="1" smtClean="0">
                <a:solidFill>
                  <a:schemeClr val="tx1"/>
                </a:solidFill>
                <a:latin typeface="TradeGothic" pitchFamily="34" charset="0"/>
              </a:rPr>
              <a:t>eXcelon</a:t>
            </a:r>
            <a:r>
              <a:rPr lang="es-ES" sz="2000" dirty="0" smtClean="0">
                <a:solidFill>
                  <a:schemeClr val="tx1"/>
                </a:solidFill>
                <a:latin typeface="TradeGothic" pitchFamily="34" charset="0"/>
              </a:rPr>
              <a:t> XIS Lite.  </a:t>
            </a:r>
            <a:r>
              <a:rPr lang="es-ES" sz="2000" b="1" dirty="0" smtClean="0">
                <a:solidFill>
                  <a:srgbClr val="FFFF00"/>
                </a:solidFill>
                <a:latin typeface="TradeGothic" pitchFamily="34" charset="0"/>
              </a:rPr>
              <a:t>http://xml.coverpages.org/ExcelonXIS-Lite.html</a:t>
            </a:r>
          </a:p>
          <a:p>
            <a:pPr marL="800100" lvl="1" indent="-342900" algn="l">
              <a:spcBef>
                <a:spcPts val="600"/>
              </a:spcBef>
              <a:spcAft>
                <a:spcPts val="600"/>
              </a:spcAft>
              <a:buClr>
                <a:srgbClr val="FF0000"/>
              </a:buClr>
              <a:buFont typeface="Wingdings" panose="05000000000000000000" pitchFamily="2" charset="2"/>
              <a:buChar char="ü"/>
            </a:pPr>
            <a:r>
              <a:rPr lang="es-ES" sz="2000" dirty="0" smtClean="0">
                <a:solidFill>
                  <a:schemeClr val="tx1"/>
                </a:solidFill>
                <a:latin typeface="TradeGothic" pitchFamily="34" charset="0"/>
              </a:rPr>
              <a:t>TEXTML.    </a:t>
            </a:r>
            <a:r>
              <a:rPr lang="es-ES" sz="2000" b="1" dirty="0" smtClean="0">
                <a:solidFill>
                  <a:srgbClr val="FFFF00"/>
                </a:solidFill>
                <a:latin typeface="TradeGothic" pitchFamily="34" charset="0"/>
              </a:rPr>
              <a:t>http://www.ixiasoft.com</a:t>
            </a:r>
          </a:p>
          <a:p>
            <a:pPr marL="800100" lvl="1" indent="-342900" algn="l">
              <a:spcBef>
                <a:spcPts val="600"/>
              </a:spcBef>
              <a:spcAft>
                <a:spcPts val="600"/>
              </a:spcAft>
              <a:buClr>
                <a:srgbClr val="FF0000"/>
              </a:buClr>
              <a:buFont typeface="Wingdings" panose="05000000000000000000" pitchFamily="2" charset="2"/>
              <a:buChar char="ü"/>
            </a:pPr>
            <a:r>
              <a:rPr lang="es-ES" sz="2000" dirty="0" err="1" smtClean="0">
                <a:solidFill>
                  <a:schemeClr val="tx1"/>
                </a:solidFill>
                <a:latin typeface="TradeGothic" pitchFamily="34" charset="0"/>
              </a:rPr>
              <a:t>dbXML</a:t>
            </a:r>
            <a:r>
              <a:rPr lang="es-ES" sz="2000" dirty="0" smtClean="0">
                <a:solidFill>
                  <a:schemeClr val="tx1"/>
                </a:solidFill>
                <a:latin typeface="TradeGothic" pitchFamily="34" charset="0"/>
              </a:rPr>
              <a:t>.      </a:t>
            </a:r>
            <a:r>
              <a:rPr lang="es-ES" sz="2000" b="1" dirty="0" smtClean="0">
                <a:solidFill>
                  <a:srgbClr val="FFFF00"/>
                </a:solidFill>
                <a:latin typeface="TradeGothic" pitchFamily="34" charset="0"/>
              </a:rPr>
              <a:t>http://sourceforge.net/projects/dbxml-core/</a:t>
            </a:r>
          </a:p>
          <a:p>
            <a:pPr marL="800100" lvl="1" indent="-342900" algn="l">
              <a:spcBef>
                <a:spcPts val="600"/>
              </a:spcBef>
              <a:spcAft>
                <a:spcPts val="600"/>
              </a:spcAft>
              <a:buClr>
                <a:srgbClr val="FF0000"/>
              </a:buClr>
              <a:buFont typeface="Wingdings" panose="05000000000000000000" pitchFamily="2" charset="2"/>
              <a:buChar char="ü"/>
            </a:pPr>
            <a:r>
              <a:rPr lang="es-ES" sz="2000" dirty="0" err="1" smtClean="0">
                <a:solidFill>
                  <a:schemeClr val="tx1"/>
                </a:solidFill>
                <a:latin typeface="TradeGothic" pitchFamily="34" charset="0"/>
              </a:rPr>
              <a:t>eXists</a:t>
            </a:r>
            <a:r>
              <a:rPr lang="es-ES" sz="2000" dirty="0" smtClean="0">
                <a:solidFill>
                  <a:schemeClr val="tx1"/>
                </a:solidFill>
                <a:latin typeface="TradeGothic" pitchFamily="34" charset="0"/>
              </a:rPr>
              <a:t>.       </a:t>
            </a:r>
            <a:r>
              <a:rPr lang="es-ES" sz="2000" b="1" dirty="0" smtClean="0">
                <a:solidFill>
                  <a:srgbClr val="FFFF00"/>
                </a:solidFill>
                <a:latin typeface="TradeGothic" pitchFamily="34" charset="0"/>
              </a:rPr>
              <a:t>http://exist.sourceforge.net/</a:t>
            </a:r>
          </a:p>
          <a:p>
            <a:pPr algn="l">
              <a:spcBef>
                <a:spcPts val="600"/>
              </a:spcBef>
              <a:spcAft>
                <a:spcPts val="600"/>
              </a:spcAft>
            </a:pPr>
            <a:endParaRPr lang="es-ES" sz="2000" dirty="0" smtClean="0">
              <a:solidFill>
                <a:schemeClr val="tx1"/>
              </a:solidFill>
              <a:latin typeface="TradeGothic" pitchFamily="34" charset="0"/>
            </a:endParaRPr>
          </a:p>
          <a:p>
            <a:pPr algn="l">
              <a:spcBef>
                <a:spcPts val="600"/>
              </a:spcBef>
              <a:spcAft>
                <a:spcPts val="600"/>
              </a:spcAft>
            </a:pPr>
            <a:r>
              <a:rPr lang="es-ES" sz="2000" dirty="0" smtClean="0">
                <a:solidFill>
                  <a:schemeClr val="tx1"/>
                </a:solidFill>
                <a:latin typeface="TradeGothic" pitchFamily="34" charset="0"/>
              </a:rPr>
              <a:t>Hay dos formas de almacenar información dentro de BD nativas:</a:t>
            </a:r>
          </a:p>
          <a:p>
            <a:pPr algn="l">
              <a:spcBef>
                <a:spcPts val="600"/>
              </a:spcBef>
              <a:spcAft>
                <a:spcPts val="600"/>
              </a:spcAft>
              <a:buFont typeface="Wingdings" pitchFamily="2" charset="2"/>
              <a:buChar char="Ø"/>
            </a:pPr>
            <a:endParaRPr lang="es-ES" sz="2000" dirty="0">
              <a:solidFill>
                <a:schemeClr val="tx1"/>
              </a:solidFill>
              <a:latin typeface="TradeGothic" pitchFamily="34" charset="0"/>
            </a:endParaRPr>
          </a:p>
          <a:p>
            <a:pPr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Usando un modelo centrado en el almacenamiento de los datos, tal y como se hace en la BD relacionales que guardan </a:t>
            </a:r>
            <a:r>
              <a:rPr lang="es-ES" sz="2000" dirty="0" err="1" smtClean="0">
                <a:solidFill>
                  <a:schemeClr val="tx1"/>
                </a:solidFill>
                <a:latin typeface="TradeGothic" pitchFamily="34" charset="0"/>
              </a:rPr>
              <a:t>tuplas</a:t>
            </a:r>
            <a:r>
              <a:rPr lang="es-ES" sz="2000" dirty="0" smtClean="0">
                <a:solidFill>
                  <a:schemeClr val="tx1"/>
                </a:solidFill>
                <a:latin typeface="TradeGothic" pitchFamily="34" charset="0"/>
              </a:rPr>
              <a:t>. Esto permite utilizar modelos relacionales dentro de BD XML.</a:t>
            </a:r>
          </a:p>
          <a:p>
            <a:pPr algn="l">
              <a:spcBef>
                <a:spcPts val="600"/>
              </a:spcBef>
              <a:spcAft>
                <a:spcPts val="600"/>
              </a:spcAft>
              <a:buClr>
                <a:srgbClr val="FF0000"/>
              </a:buClr>
              <a:buFont typeface="Wingdings" pitchFamily="2" charset="2"/>
              <a:buChar char="Ø"/>
            </a:pPr>
            <a:r>
              <a:rPr lang="es-ES" sz="2000" dirty="0" smtClean="0">
                <a:solidFill>
                  <a:schemeClr val="tx1"/>
                </a:solidFill>
                <a:latin typeface="TradeGothic" pitchFamily="34" charset="0"/>
              </a:rPr>
              <a:t>Usando un modelo centrado en el documento, donde no hay campos, ni datos al estilo que conocemos en las BR relacionales. Se guardan documentos XML.</a:t>
            </a:r>
            <a:endParaRPr lang="es-ES" sz="2000" dirty="0">
              <a:solidFill>
                <a:schemeClr val="tx1"/>
              </a:solidFill>
              <a:latin typeface="TradeGothic"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8208912" cy="576065"/>
          </a:xfrm>
        </p:spPr>
        <p:txBody>
          <a:bodyPr>
            <a:noAutofit/>
          </a:bodyPr>
          <a:lstStyle/>
          <a:p>
            <a:pPr>
              <a:spcBef>
                <a:spcPts val="600"/>
              </a:spcBef>
              <a:spcAft>
                <a:spcPts val="600"/>
              </a:spcAft>
            </a:pPr>
            <a:r>
              <a:rPr lang="es-ES" sz="2000" dirty="0" smtClean="0">
                <a:solidFill>
                  <a:schemeClr val="bg1"/>
                </a:solidFill>
                <a:latin typeface="TradeGothic" pitchFamily="34" charset="0"/>
              </a:rPr>
              <a:t>6.2. Utilización de XML para el almacenamiento de la información</a:t>
            </a:r>
          </a:p>
        </p:txBody>
      </p:sp>
      <p:sp>
        <p:nvSpPr>
          <p:cNvPr id="3" name="2 Subtítulo"/>
          <p:cNvSpPr>
            <a:spLocks noGrp="1"/>
          </p:cNvSpPr>
          <p:nvPr>
            <p:ph type="subTitle" idx="1"/>
          </p:nvPr>
        </p:nvSpPr>
        <p:spPr>
          <a:xfrm>
            <a:off x="323528" y="692696"/>
            <a:ext cx="8568952" cy="5760640"/>
          </a:xfrm>
        </p:spPr>
        <p:txBody>
          <a:bodyPr>
            <a:noAutofit/>
          </a:bodyPr>
          <a:lstStyle/>
          <a:p>
            <a:pPr algn="l">
              <a:spcBef>
                <a:spcPts val="600"/>
              </a:spcBef>
              <a:spcAft>
                <a:spcPts val="600"/>
              </a:spcAft>
            </a:pPr>
            <a:r>
              <a:rPr lang="es-ES" sz="2000" b="1" dirty="0" smtClean="0">
                <a:solidFill>
                  <a:schemeClr val="tx1"/>
                </a:solidFill>
                <a:latin typeface="TradeGothic" pitchFamily="34" charset="0"/>
              </a:rPr>
              <a:t>Bases de Datos Relacionales</a:t>
            </a:r>
          </a:p>
          <a:p>
            <a:pPr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Cuando se utiliza un modelo centrado en el almacenamiento de datos, la referencia son las BD relacionales.</a:t>
            </a:r>
          </a:p>
          <a:p>
            <a:pPr algn="l">
              <a:spcBef>
                <a:spcPts val="600"/>
              </a:spcBef>
              <a:spcAft>
                <a:spcPts val="600"/>
              </a:spcAft>
              <a:buClr>
                <a:srgbClr val="FF0000"/>
              </a:buClr>
              <a:buFont typeface="Wingdings" pitchFamily="2" charset="2"/>
              <a:buChar char="Ø"/>
            </a:pPr>
            <a:endParaRPr lang="es-ES" sz="2000" dirty="0">
              <a:solidFill>
                <a:schemeClr val="tx1"/>
              </a:solidFill>
              <a:latin typeface="TradeGothic" pitchFamily="34" charset="0"/>
            </a:endParaRPr>
          </a:p>
          <a:p>
            <a:pPr algn="l">
              <a:spcBef>
                <a:spcPts val="600"/>
              </a:spcBef>
              <a:spcAft>
                <a:spcPts val="600"/>
              </a:spcAft>
              <a:buClr>
                <a:srgbClr val="FF0000"/>
              </a:buClr>
              <a:buFont typeface="Wingdings" pitchFamily="2" charset="2"/>
              <a:buChar char="Ø"/>
            </a:pPr>
            <a:endParaRPr lang="es-ES" sz="2000" dirty="0" smtClean="0">
              <a:solidFill>
                <a:schemeClr val="tx1"/>
              </a:solidFill>
              <a:latin typeface="TradeGothic" pitchFamily="34" charset="0"/>
            </a:endParaRPr>
          </a:p>
          <a:p>
            <a:pPr algn="l">
              <a:spcBef>
                <a:spcPts val="600"/>
              </a:spcBef>
              <a:spcAft>
                <a:spcPts val="600"/>
              </a:spcAft>
              <a:buClr>
                <a:srgbClr val="FF0000"/>
              </a:buClr>
              <a:buFont typeface="Wingdings" pitchFamily="2" charset="2"/>
              <a:buChar char="Ø"/>
            </a:pPr>
            <a:endParaRPr lang="es-ES" sz="2000" dirty="0">
              <a:solidFill>
                <a:schemeClr val="tx1"/>
              </a:solidFill>
              <a:latin typeface="TradeGothic" pitchFamily="34" charset="0"/>
            </a:endParaRPr>
          </a:p>
          <a:p>
            <a:pPr algn="l">
              <a:spcBef>
                <a:spcPts val="600"/>
              </a:spcBef>
              <a:spcAft>
                <a:spcPts val="600"/>
              </a:spcAft>
              <a:buClr>
                <a:srgbClr val="FF0000"/>
              </a:buClr>
              <a:buFont typeface="Wingdings" pitchFamily="2" charset="2"/>
              <a:buChar char="Ø"/>
            </a:pPr>
            <a:endParaRPr lang="es-ES" sz="2000" dirty="0" smtClean="0">
              <a:solidFill>
                <a:schemeClr val="tx1"/>
              </a:solidFill>
              <a:latin typeface="TradeGothic" pitchFamily="34" charset="0"/>
            </a:endParaRPr>
          </a:p>
          <a:p>
            <a:pPr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En la tabla tenemos atributos (Autor) y </a:t>
            </a:r>
            <a:r>
              <a:rPr lang="es-ES" sz="1800" dirty="0" err="1" smtClean="0">
                <a:solidFill>
                  <a:schemeClr val="tx1"/>
                </a:solidFill>
                <a:latin typeface="TradeGothic" pitchFamily="34" charset="0"/>
              </a:rPr>
              <a:t>tuplas</a:t>
            </a:r>
            <a:r>
              <a:rPr lang="es-ES" sz="1800" dirty="0" smtClean="0">
                <a:solidFill>
                  <a:schemeClr val="tx1"/>
                </a:solidFill>
                <a:latin typeface="TradeGothic" pitchFamily="34" charset="0"/>
              </a:rPr>
              <a:t> (una fila de la tabla)</a:t>
            </a:r>
          </a:p>
          <a:p>
            <a:pPr algn="l">
              <a:spcBef>
                <a:spcPts val="600"/>
              </a:spcBef>
              <a:spcAft>
                <a:spcPts val="600"/>
              </a:spcAft>
              <a:buClr>
                <a:srgbClr val="FF0000"/>
              </a:buClr>
              <a:buFont typeface="Wingdings" pitchFamily="2" charset="2"/>
              <a:buChar char="Ø"/>
            </a:pPr>
            <a:r>
              <a:rPr lang="es-ES" sz="1800" dirty="0" smtClean="0">
                <a:solidFill>
                  <a:schemeClr val="tx1"/>
                </a:solidFill>
                <a:latin typeface="TradeGothic" pitchFamily="34" charset="0"/>
              </a:rPr>
              <a:t>Hay atributos comunes a varias </a:t>
            </a:r>
            <a:r>
              <a:rPr lang="es-ES" sz="1800" dirty="0" err="1" smtClean="0">
                <a:solidFill>
                  <a:schemeClr val="tx1"/>
                </a:solidFill>
                <a:latin typeface="TradeGothic" pitchFamily="34" charset="0"/>
              </a:rPr>
              <a:t>tuplas</a:t>
            </a:r>
            <a:r>
              <a:rPr lang="es-ES" sz="1800" dirty="0">
                <a:solidFill>
                  <a:schemeClr val="tx1"/>
                </a:solidFill>
                <a:latin typeface="TradeGothic" pitchFamily="34" charset="0"/>
              </a:rPr>
              <a:t> </a:t>
            </a:r>
            <a:r>
              <a:rPr lang="es-ES" sz="1800" dirty="0" smtClean="0">
                <a:solidFill>
                  <a:schemeClr val="tx1"/>
                </a:solidFill>
                <a:latin typeface="TradeGothic" pitchFamily="34" charset="0"/>
              </a:rPr>
              <a:t>que generan redundancia. Solución:</a:t>
            </a:r>
          </a:p>
          <a:p>
            <a:pPr algn="l">
              <a:spcBef>
                <a:spcPts val="600"/>
              </a:spcBef>
              <a:spcAft>
                <a:spcPts val="600"/>
              </a:spcAft>
              <a:buFont typeface="Wingdings" pitchFamily="2" charset="2"/>
              <a:buChar char="Ø"/>
            </a:pPr>
            <a:endParaRPr lang="es-ES" sz="2000" dirty="0">
              <a:solidFill>
                <a:schemeClr val="tx1"/>
              </a:solidFill>
              <a:latin typeface="TradeGothic" pitchFamily="34" charset="0"/>
            </a:endParaRPr>
          </a:p>
        </p:txBody>
      </p:sp>
      <p:graphicFrame>
        <p:nvGraphicFramePr>
          <p:cNvPr id="1028" name="Object 4"/>
          <p:cNvGraphicFramePr>
            <a:graphicFrameLocks noChangeAspect="1"/>
          </p:cNvGraphicFramePr>
          <p:nvPr/>
        </p:nvGraphicFramePr>
        <p:xfrm>
          <a:off x="628650" y="1990725"/>
          <a:ext cx="7562850" cy="1676400"/>
        </p:xfrm>
        <a:graphic>
          <a:graphicData uri="http://schemas.openxmlformats.org/presentationml/2006/ole">
            <mc:AlternateContent xmlns:mc="http://schemas.openxmlformats.org/markup-compatibility/2006">
              <mc:Choice xmlns:v="urn:schemas-microsoft-com:vml" Requires="v">
                <p:oleObj spid="_x0000_s1088" name="Hoja de cálculo" r:id="rId5" imgW="7562850" imgH="1676400" progId="Excel.Sheet.12">
                  <p:embed/>
                </p:oleObj>
              </mc:Choice>
              <mc:Fallback>
                <p:oleObj name="Hoja de cálculo" r:id="rId5" imgW="7562850" imgH="1676400" progId="Excel.Sheet.12">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50" y="1990725"/>
                        <a:ext cx="75628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1" name="Object 7"/>
          <p:cNvGraphicFramePr>
            <a:graphicFrameLocks noChangeAspect="1"/>
          </p:cNvGraphicFramePr>
          <p:nvPr/>
        </p:nvGraphicFramePr>
        <p:xfrm>
          <a:off x="5220072" y="4725144"/>
          <a:ext cx="3790950" cy="962025"/>
        </p:xfrm>
        <a:graphic>
          <a:graphicData uri="http://schemas.openxmlformats.org/presentationml/2006/ole">
            <mc:AlternateContent xmlns:mc="http://schemas.openxmlformats.org/markup-compatibility/2006">
              <mc:Choice xmlns:v="urn:schemas-microsoft-com:vml" Requires="v">
                <p:oleObj spid="_x0000_s1089" name="Hoja de cálculo" r:id="rId8" imgW="3790950" imgH="961949" progId="Excel.Sheet.12">
                  <p:embed/>
                </p:oleObj>
              </mc:Choice>
              <mc:Fallback>
                <p:oleObj name="Hoja de cálculo" r:id="rId8" imgW="3790950" imgH="961949" progId="Excel.Sheet.12">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20072" y="4725144"/>
                        <a:ext cx="37909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 name="Object 9"/>
          <p:cNvGraphicFramePr>
            <a:graphicFrameLocks noChangeAspect="1"/>
          </p:cNvGraphicFramePr>
          <p:nvPr>
            <p:extLst>
              <p:ext uri="{D42A27DB-BD31-4B8C-83A1-F6EECF244321}">
                <p14:modId xmlns:p14="http://schemas.microsoft.com/office/powerpoint/2010/main" val="3146876953"/>
              </p:ext>
            </p:extLst>
          </p:nvPr>
        </p:nvGraphicFramePr>
        <p:xfrm>
          <a:off x="179512" y="4581128"/>
          <a:ext cx="5048250" cy="1676400"/>
        </p:xfrm>
        <a:graphic>
          <a:graphicData uri="http://schemas.openxmlformats.org/presentationml/2006/ole">
            <mc:AlternateContent xmlns:mc="http://schemas.openxmlformats.org/markup-compatibility/2006">
              <mc:Choice xmlns:v="urn:schemas-microsoft-com:vml" Requires="v">
                <p:oleObj spid="_x0000_s1090" name="Hoja de cálculo" r:id="rId11" imgW="5048250" imgH="1676400" progId="Excel.Sheet.12">
                  <p:embed/>
                </p:oleObj>
              </mc:Choice>
              <mc:Fallback>
                <p:oleObj name="Hoja de cálculo" r:id="rId11" imgW="5048250" imgH="1676400" progId="Excel.Sheet.12">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512" y="4581128"/>
                        <a:ext cx="50482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16632"/>
            <a:ext cx="8280920" cy="576065"/>
          </a:xfrm>
        </p:spPr>
        <p:txBody>
          <a:bodyPr>
            <a:noAutofit/>
          </a:bodyPr>
          <a:lstStyle/>
          <a:p>
            <a:pPr>
              <a:spcBef>
                <a:spcPts val="600"/>
              </a:spcBef>
              <a:spcAft>
                <a:spcPts val="600"/>
              </a:spcAft>
            </a:pPr>
            <a:r>
              <a:rPr lang="es-ES" sz="2000" dirty="0" smtClean="0">
                <a:solidFill>
                  <a:schemeClr val="bg1"/>
                </a:solidFill>
                <a:latin typeface="TradeGothic" pitchFamily="34" charset="0"/>
              </a:rPr>
              <a:t>6.2. Utilización de XML para el almacenamiento de la información</a:t>
            </a:r>
          </a:p>
        </p:txBody>
      </p:sp>
      <p:sp>
        <p:nvSpPr>
          <p:cNvPr id="3" name="2 Subtítulo"/>
          <p:cNvSpPr>
            <a:spLocks noGrp="1"/>
          </p:cNvSpPr>
          <p:nvPr>
            <p:ph type="subTitle" idx="1"/>
          </p:nvPr>
        </p:nvSpPr>
        <p:spPr>
          <a:xfrm>
            <a:off x="323528" y="692696"/>
            <a:ext cx="8352928" cy="2880320"/>
          </a:xfrm>
        </p:spPr>
        <p:txBody>
          <a:bodyPr>
            <a:noAutofit/>
          </a:bodyPr>
          <a:lstStyle/>
          <a:p>
            <a:pPr algn="l">
              <a:spcBef>
                <a:spcPts val="600"/>
              </a:spcBef>
              <a:spcAft>
                <a:spcPts val="600"/>
              </a:spcAft>
            </a:pPr>
            <a:r>
              <a:rPr lang="es-ES" sz="2000" b="1" dirty="0" smtClean="0">
                <a:solidFill>
                  <a:schemeClr val="tx1"/>
                </a:solidFill>
                <a:latin typeface="TradeGothic" pitchFamily="34" charset="0"/>
              </a:rPr>
              <a:t>Transformación a XML</a:t>
            </a:r>
          </a:p>
          <a:p>
            <a:pPr algn="l">
              <a:spcBef>
                <a:spcPts val="600"/>
              </a:spcBef>
              <a:spcAft>
                <a:spcPts val="600"/>
              </a:spcAft>
              <a:buFont typeface="Wingdings" pitchFamily="2" charset="2"/>
              <a:buChar char="Ø"/>
            </a:pPr>
            <a:r>
              <a:rPr lang="es-ES" sz="2000" dirty="0" smtClean="0">
                <a:solidFill>
                  <a:schemeClr val="tx1"/>
                </a:solidFill>
                <a:latin typeface="TradeGothic" pitchFamily="34" charset="0"/>
              </a:rPr>
              <a:t>A partir del modelo relacional, transformamos las tablas a un documento XML creando una DTD y un documento XML bien formado.</a:t>
            </a:r>
          </a:p>
          <a:p>
            <a:pPr marL="457200" indent="-457200" algn="l">
              <a:spcBef>
                <a:spcPts val="600"/>
              </a:spcBef>
              <a:spcAft>
                <a:spcPts val="600"/>
              </a:spcAft>
              <a:buClrTx/>
              <a:buFont typeface="+mj-lt"/>
              <a:buAutoNum type="arabicPeriod"/>
            </a:pPr>
            <a:r>
              <a:rPr lang="es-ES" sz="2000" dirty="0" smtClean="0">
                <a:solidFill>
                  <a:schemeClr val="tx1"/>
                </a:solidFill>
                <a:latin typeface="TradeGothic" pitchFamily="34" charset="0"/>
              </a:rPr>
              <a:t>Cada tabla del modelo relacional será un elemento dentro del DTD.</a:t>
            </a:r>
          </a:p>
          <a:p>
            <a:pPr marL="914400" lvl="1" indent="-457200" algn="l">
              <a:spcBef>
                <a:spcPts val="600"/>
              </a:spcBef>
              <a:spcAft>
                <a:spcPts val="600"/>
              </a:spcAft>
            </a:pPr>
            <a:r>
              <a:rPr lang="es-ES" sz="1600" b="1" dirty="0" smtClean="0">
                <a:solidFill>
                  <a:srgbClr val="FFFF00"/>
                </a:solidFill>
                <a:latin typeface="TradeGothic" pitchFamily="34" charset="0"/>
              </a:rPr>
              <a:t>&lt;!DOCTYPE Libros[&lt;!ELEMENT Libros(libro)*&gt;]&gt;</a:t>
            </a:r>
          </a:p>
          <a:p>
            <a:pPr marL="457200" indent="-457200" algn="l">
              <a:spcBef>
                <a:spcPts val="600"/>
              </a:spcBef>
              <a:spcAft>
                <a:spcPts val="600"/>
              </a:spcAft>
              <a:buFont typeface="+mj-lt"/>
              <a:buAutoNum type="arabicPeriod"/>
            </a:pPr>
            <a:r>
              <a:rPr lang="es-ES" sz="2000" dirty="0" smtClean="0">
                <a:solidFill>
                  <a:schemeClr val="tx1"/>
                </a:solidFill>
                <a:latin typeface="TradeGothic" pitchFamily="34" charset="0"/>
              </a:rPr>
              <a:t>Los campos que conforman una </a:t>
            </a:r>
            <a:r>
              <a:rPr lang="es-ES" sz="2000" dirty="0" err="1" smtClean="0">
                <a:solidFill>
                  <a:schemeClr val="tx1"/>
                </a:solidFill>
                <a:latin typeface="TradeGothic" pitchFamily="34" charset="0"/>
              </a:rPr>
              <a:t>tupla</a:t>
            </a:r>
            <a:r>
              <a:rPr lang="es-ES" sz="2000" dirty="0" smtClean="0">
                <a:solidFill>
                  <a:schemeClr val="tx1"/>
                </a:solidFill>
                <a:latin typeface="TradeGothic" pitchFamily="34" charset="0"/>
              </a:rPr>
              <a:t> (libro) de la tabla Libros sería: </a:t>
            </a:r>
            <a:r>
              <a:rPr lang="es-ES" sz="1600" b="1" dirty="0" smtClean="0">
                <a:solidFill>
                  <a:srgbClr val="FFFF00"/>
                </a:solidFill>
                <a:latin typeface="TradeGothic" pitchFamily="34" charset="0"/>
              </a:rPr>
              <a:t>&lt;!ELEMENT libro(</a:t>
            </a:r>
            <a:r>
              <a:rPr lang="es-ES" sz="1600" b="1" dirty="0" err="1" smtClean="0">
                <a:solidFill>
                  <a:srgbClr val="FFFF00"/>
                </a:solidFill>
                <a:latin typeface="TradeGothic" pitchFamily="34" charset="0"/>
              </a:rPr>
              <a:t>CodLibro</a:t>
            </a:r>
            <a:r>
              <a:rPr lang="es-ES" sz="1600" b="1" dirty="0" smtClean="0">
                <a:solidFill>
                  <a:srgbClr val="FFFF00"/>
                </a:solidFill>
                <a:latin typeface="TradeGothic" pitchFamily="34" charset="0"/>
              </a:rPr>
              <a:t>, Titulo, Edición, ISBN, </a:t>
            </a:r>
            <a:r>
              <a:rPr lang="es-ES" sz="1600" b="1" dirty="0" err="1" smtClean="0">
                <a:solidFill>
                  <a:srgbClr val="FFFF00"/>
                </a:solidFill>
                <a:latin typeface="TradeGothic" pitchFamily="34" charset="0"/>
              </a:rPr>
              <a:t>NumPAgs</a:t>
            </a:r>
            <a:r>
              <a:rPr lang="es-ES" sz="1600" b="1" dirty="0" smtClean="0">
                <a:solidFill>
                  <a:srgbClr val="FFFF00"/>
                </a:solidFill>
                <a:latin typeface="TradeGothic" pitchFamily="34" charset="0"/>
              </a:rPr>
              <a:t>, Autores)</a:t>
            </a:r>
            <a:r>
              <a:rPr lang="es-ES" sz="2000" b="1" dirty="0" smtClean="0">
                <a:solidFill>
                  <a:srgbClr val="FFFF00"/>
                </a:solidFill>
                <a:latin typeface="TradeGothic" pitchFamily="34" charset="0"/>
              </a:rPr>
              <a:t>&gt;</a:t>
            </a:r>
          </a:p>
          <a:p>
            <a:pPr marL="914400" lvl="1" indent="-457200" algn="l">
              <a:spcBef>
                <a:spcPts val="600"/>
              </a:spcBef>
              <a:spcAft>
                <a:spcPts val="600"/>
              </a:spcAft>
            </a:pPr>
            <a:endParaRPr lang="es-ES" sz="2000" dirty="0" smtClean="0">
              <a:solidFill>
                <a:schemeClr val="tx1"/>
              </a:solidFill>
              <a:latin typeface="TradeGothic" pitchFamily="34" charset="0"/>
            </a:endParaRPr>
          </a:p>
          <a:p>
            <a:pPr marL="914400" lvl="1" indent="-457200" algn="l">
              <a:spcBef>
                <a:spcPts val="600"/>
              </a:spcBef>
              <a:spcAft>
                <a:spcPts val="600"/>
              </a:spcAft>
            </a:pPr>
            <a:endParaRPr lang="es-ES" sz="1600" dirty="0" smtClean="0">
              <a:solidFill>
                <a:schemeClr val="tx1"/>
              </a:solidFill>
              <a:latin typeface="TradeGothic" pitchFamily="34" charset="0"/>
            </a:endParaRPr>
          </a:p>
          <a:p>
            <a:pPr marL="914400" lvl="1" indent="-457200" algn="l">
              <a:spcBef>
                <a:spcPts val="600"/>
              </a:spcBef>
              <a:spcAft>
                <a:spcPts val="600"/>
              </a:spcAft>
            </a:pPr>
            <a:endParaRPr lang="es-ES" sz="1600" dirty="0">
              <a:solidFill>
                <a:schemeClr val="tx1"/>
              </a:solidFill>
              <a:latin typeface="TradeGothic" pitchFamily="34" charset="0"/>
            </a:endParaRPr>
          </a:p>
        </p:txBody>
      </p:sp>
      <p:sp>
        <p:nvSpPr>
          <p:cNvPr id="4" name="3 CuadroTexto"/>
          <p:cNvSpPr txBox="1"/>
          <p:nvPr/>
        </p:nvSpPr>
        <p:spPr>
          <a:xfrm>
            <a:off x="107504" y="3717032"/>
            <a:ext cx="3312368" cy="3031599"/>
          </a:xfrm>
          <a:prstGeom prst="rect">
            <a:avLst/>
          </a:prstGeom>
          <a:noFill/>
          <a:ln>
            <a:solidFill>
              <a:schemeClr val="accent1"/>
            </a:solidFill>
          </a:ln>
        </p:spPr>
        <p:txBody>
          <a:bodyPr wrap="square" rtlCol="0">
            <a:spAutoFit/>
          </a:bodyPr>
          <a:lstStyle/>
          <a:p>
            <a:pPr marL="457200" indent="-457200">
              <a:spcBef>
                <a:spcPts val="600"/>
              </a:spcBef>
              <a:spcAft>
                <a:spcPts val="600"/>
              </a:spcAft>
              <a:buFont typeface="+mj-lt"/>
              <a:buAutoNum type="arabicPeriod" startAt="3"/>
            </a:pPr>
            <a:r>
              <a:rPr lang="es-ES" b="1" dirty="0" smtClean="0">
                <a:latin typeface="TradeGothic" pitchFamily="34" charset="0"/>
              </a:rPr>
              <a:t>Cada columna de la tabla debe contener un tipo de datos</a:t>
            </a:r>
            <a:r>
              <a:rPr lang="es-ES" sz="2000" b="1" dirty="0" smtClean="0">
                <a:latin typeface="TradeGothic" pitchFamily="34" charset="0"/>
              </a:rPr>
              <a:t>.</a:t>
            </a:r>
          </a:p>
          <a:p>
            <a:pPr marL="457200" indent="-457200">
              <a:spcBef>
                <a:spcPts val="600"/>
              </a:spcBef>
            </a:pPr>
            <a:r>
              <a:rPr lang="es-ES" sz="1600" dirty="0" smtClean="0">
                <a:latin typeface="TradeGothic" pitchFamily="34" charset="0"/>
              </a:rPr>
              <a:t>&lt;!ELEMENT </a:t>
            </a:r>
            <a:r>
              <a:rPr lang="es-ES" sz="1600" dirty="0" err="1" smtClean="0">
                <a:latin typeface="TradeGothic" pitchFamily="34" charset="0"/>
              </a:rPr>
              <a:t>CodLibro</a:t>
            </a:r>
            <a:r>
              <a:rPr lang="es-ES" sz="1600" dirty="0" smtClean="0">
                <a:latin typeface="TradeGothic" pitchFamily="34" charset="0"/>
              </a:rPr>
              <a:t>(#PCDATA)&gt;</a:t>
            </a:r>
          </a:p>
          <a:p>
            <a:pPr marL="457200" indent="-457200">
              <a:spcBef>
                <a:spcPts val="600"/>
              </a:spcBef>
            </a:pPr>
            <a:r>
              <a:rPr lang="es-ES" sz="1600" dirty="0" smtClean="0">
                <a:latin typeface="TradeGothic" pitchFamily="34" charset="0"/>
              </a:rPr>
              <a:t>&lt;!ELEMENT Titulo(#PCDATA)&gt;</a:t>
            </a:r>
          </a:p>
          <a:p>
            <a:pPr marL="457200" indent="-457200">
              <a:spcBef>
                <a:spcPts val="600"/>
              </a:spcBef>
            </a:pPr>
            <a:r>
              <a:rPr lang="es-ES" sz="1600" dirty="0" smtClean="0">
                <a:latin typeface="TradeGothic" pitchFamily="34" charset="0"/>
              </a:rPr>
              <a:t>&lt;!ELEMENT </a:t>
            </a:r>
            <a:r>
              <a:rPr lang="es-ES" sz="1600" dirty="0" err="1" smtClean="0">
                <a:latin typeface="TradeGothic" pitchFamily="34" charset="0"/>
              </a:rPr>
              <a:t>Edicion</a:t>
            </a:r>
            <a:r>
              <a:rPr lang="es-ES" sz="1600" dirty="0" smtClean="0">
                <a:latin typeface="TradeGothic" pitchFamily="34" charset="0"/>
              </a:rPr>
              <a:t>(#PCDATA)&gt;</a:t>
            </a:r>
          </a:p>
          <a:p>
            <a:pPr marL="457200" indent="-457200">
              <a:spcBef>
                <a:spcPts val="600"/>
              </a:spcBef>
            </a:pPr>
            <a:r>
              <a:rPr lang="es-ES" sz="1600" dirty="0" smtClean="0">
                <a:latin typeface="TradeGothic" pitchFamily="34" charset="0"/>
              </a:rPr>
              <a:t>&lt;!ELEMENT ISBN(#PCDATA)&gt;</a:t>
            </a:r>
          </a:p>
          <a:p>
            <a:pPr marL="457200" indent="-457200">
              <a:spcBef>
                <a:spcPts val="600"/>
              </a:spcBef>
            </a:pPr>
            <a:r>
              <a:rPr lang="es-ES" sz="1600" dirty="0" smtClean="0">
                <a:latin typeface="TradeGothic" pitchFamily="34" charset="0"/>
              </a:rPr>
              <a:t>&lt;!ELEMENT </a:t>
            </a:r>
            <a:r>
              <a:rPr lang="es-ES" sz="1600" dirty="0" err="1" smtClean="0">
                <a:latin typeface="TradeGothic" pitchFamily="34" charset="0"/>
              </a:rPr>
              <a:t>NumPags</a:t>
            </a:r>
            <a:r>
              <a:rPr lang="es-ES" sz="1600" dirty="0" smtClean="0">
                <a:latin typeface="TradeGothic" pitchFamily="34" charset="0"/>
              </a:rPr>
              <a:t>(#PCDATA)&gt;</a:t>
            </a:r>
          </a:p>
          <a:p>
            <a:pPr marL="457200" indent="-457200">
              <a:spcBef>
                <a:spcPts val="600"/>
              </a:spcBef>
            </a:pPr>
            <a:r>
              <a:rPr lang="es-ES" sz="1600" dirty="0" smtClean="0">
                <a:latin typeface="TradeGothic" pitchFamily="34" charset="0"/>
              </a:rPr>
              <a:t>&lt;!ELEMENT </a:t>
            </a:r>
            <a:r>
              <a:rPr lang="es-ES" sz="1600" dirty="0" err="1" smtClean="0">
                <a:latin typeface="TradeGothic" pitchFamily="34" charset="0"/>
              </a:rPr>
              <a:t>CodAutor</a:t>
            </a:r>
            <a:r>
              <a:rPr lang="es-ES" sz="1600" dirty="0" smtClean="0">
                <a:latin typeface="TradeGothic" pitchFamily="34" charset="0"/>
              </a:rPr>
              <a:t>(#PCDATA)&gt;</a:t>
            </a:r>
          </a:p>
        </p:txBody>
      </p:sp>
      <p:sp>
        <p:nvSpPr>
          <p:cNvPr id="5" name="4 CuadroTexto"/>
          <p:cNvSpPr txBox="1"/>
          <p:nvPr/>
        </p:nvSpPr>
        <p:spPr>
          <a:xfrm>
            <a:off x="3491880" y="3717032"/>
            <a:ext cx="5544616" cy="2723823"/>
          </a:xfrm>
          <a:prstGeom prst="rect">
            <a:avLst/>
          </a:prstGeom>
          <a:noFill/>
          <a:ln>
            <a:solidFill>
              <a:schemeClr val="accent1"/>
            </a:solidFill>
          </a:ln>
        </p:spPr>
        <p:txBody>
          <a:bodyPr wrap="square" rtlCol="0">
            <a:spAutoFit/>
          </a:bodyPr>
          <a:lstStyle/>
          <a:p>
            <a:pPr marL="457200" indent="-457200">
              <a:spcBef>
                <a:spcPts val="600"/>
              </a:spcBef>
              <a:spcAft>
                <a:spcPts val="600"/>
              </a:spcAft>
              <a:buFont typeface="+mj-lt"/>
              <a:buAutoNum type="arabicPeriod" startAt="4"/>
            </a:pPr>
            <a:r>
              <a:rPr lang="es-ES" b="1" dirty="0" smtClean="0">
                <a:latin typeface="TradeGothic" pitchFamily="34" charset="0"/>
              </a:rPr>
              <a:t>Si un atributo es complejo, crearíamos un elemento como este:</a:t>
            </a:r>
          </a:p>
          <a:p>
            <a:pPr marL="457200" indent="-457200">
              <a:spcBef>
                <a:spcPts val="600"/>
              </a:spcBef>
            </a:pPr>
            <a:r>
              <a:rPr lang="es-ES" sz="1600" dirty="0" smtClean="0">
                <a:latin typeface="TradeGothic" pitchFamily="34" charset="0"/>
              </a:rPr>
              <a:t>&lt;!ELEMENT Autores(autor)+&gt;</a:t>
            </a:r>
          </a:p>
          <a:p>
            <a:pPr marL="457200" indent="-457200">
              <a:spcBef>
                <a:spcPts val="600"/>
              </a:spcBef>
            </a:pPr>
            <a:r>
              <a:rPr lang="es-ES" sz="1600" dirty="0" smtClean="0">
                <a:latin typeface="TradeGothic" pitchFamily="34" charset="0"/>
              </a:rPr>
              <a:t>&lt;!ELEMENT autor(</a:t>
            </a:r>
            <a:r>
              <a:rPr lang="es-ES" sz="1600" dirty="0" err="1" smtClean="0">
                <a:latin typeface="TradeGothic" pitchFamily="34" charset="0"/>
              </a:rPr>
              <a:t>CodAutor</a:t>
            </a:r>
            <a:r>
              <a:rPr lang="es-ES" sz="1600" dirty="0" smtClean="0">
                <a:latin typeface="TradeGothic" pitchFamily="34" charset="0"/>
              </a:rPr>
              <a:t>, </a:t>
            </a:r>
            <a:r>
              <a:rPr lang="es-ES" sz="1600" dirty="0" err="1" smtClean="0">
                <a:latin typeface="TradeGothic" pitchFamily="34" charset="0"/>
              </a:rPr>
              <a:t>NomAutor</a:t>
            </a:r>
            <a:r>
              <a:rPr lang="es-ES" sz="1600" dirty="0" smtClean="0">
                <a:latin typeface="TradeGothic" pitchFamily="34" charset="0"/>
              </a:rPr>
              <a:t>, Nacimiento, </a:t>
            </a:r>
            <a:r>
              <a:rPr lang="es-ES" sz="1600" dirty="0" err="1" smtClean="0">
                <a:latin typeface="TradeGothic" pitchFamily="34" charset="0"/>
              </a:rPr>
              <a:t>Pais</a:t>
            </a:r>
            <a:r>
              <a:rPr lang="es-ES" sz="1600" dirty="0" smtClean="0">
                <a:latin typeface="TradeGothic" pitchFamily="34" charset="0"/>
              </a:rPr>
              <a:t>)&gt;</a:t>
            </a:r>
          </a:p>
          <a:p>
            <a:pPr marL="457200" indent="-457200">
              <a:spcBef>
                <a:spcPts val="600"/>
              </a:spcBef>
            </a:pPr>
            <a:r>
              <a:rPr lang="es-ES" sz="1600" dirty="0" smtClean="0">
                <a:latin typeface="TradeGothic" pitchFamily="34" charset="0"/>
              </a:rPr>
              <a:t>&lt;!ELEMENT </a:t>
            </a:r>
            <a:r>
              <a:rPr lang="es-ES" sz="1600" dirty="0" err="1" smtClean="0">
                <a:latin typeface="TradeGothic" pitchFamily="34" charset="0"/>
              </a:rPr>
              <a:t>CodAutor</a:t>
            </a:r>
            <a:r>
              <a:rPr lang="es-ES" sz="1600" dirty="0" smtClean="0">
                <a:latin typeface="TradeGothic" pitchFamily="34" charset="0"/>
              </a:rPr>
              <a:t>(#PCDATA)&gt;</a:t>
            </a:r>
          </a:p>
          <a:p>
            <a:pPr marL="457200" indent="-457200">
              <a:spcBef>
                <a:spcPts val="600"/>
              </a:spcBef>
            </a:pPr>
            <a:r>
              <a:rPr lang="es-ES" sz="1600" dirty="0" smtClean="0">
                <a:latin typeface="TradeGothic" pitchFamily="34" charset="0"/>
              </a:rPr>
              <a:t>&lt;!ELEMENT </a:t>
            </a:r>
            <a:r>
              <a:rPr lang="es-ES" sz="1600" dirty="0" err="1" smtClean="0">
                <a:latin typeface="TradeGothic" pitchFamily="34" charset="0"/>
              </a:rPr>
              <a:t>NomAutor</a:t>
            </a:r>
            <a:r>
              <a:rPr lang="es-ES" sz="1600" dirty="0" smtClean="0">
                <a:latin typeface="TradeGothic" pitchFamily="34" charset="0"/>
              </a:rPr>
              <a:t>(#PCDATA)&gt;</a:t>
            </a:r>
          </a:p>
          <a:p>
            <a:pPr marL="457200" indent="-457200">
              <a:spcBef>
                <a:spcPts val="600"/>
              </a:spcBef>
            </a:pPr>
            <a:r>
              <a:rPr lang="es-ES" sz="1600" dirty="0" smtClean="0">
                <a:latin typeface="TradeGothic" pitchFamily="34" charset="0"/>
              </a:rPr>
              <a:t>&lt;!ELEMENT Nacimiento(#PCDATA)&gt;</a:t>
            </a:r>
          </a:p>
          <a:p>
            <a:pPr marL="457200" indent="-457200">
              <a:spcBef>
                <a:spcPts val="600"/>
              </a:spcBef>
            </a:pPr>
            <a:r>
              <a:rPr lang="es-ES" sz="1600" dirty="0" smtClean="0">
                <a:latin typeface="TradeGothic" pitchFamily="34" charset="0"/>
              </a:rPr>
              <a:t>&lt;!ELEMENT </a:t>
            </a:r>
            <a:r>
              <a:rPr lang="es-ES" sz="1600" dirty="0" err="1" smtClean="0">
                <a:latin typeface="TradeGothic" pitchFamily="34" charset="0"/>
              </a:rPr>
              <a:t>Pais</a:t>
            </a:r>
            <a:r>
              <a:rPr lang="es-ES" sz="1600" dirty="0" smtClean="0">
                <a:latin typeface="TradeGothic" pitchFamily="34" charset="0"/>
              </a:rPr>
              <a:t>(#PCDATA)&gt;</a:t>
            </a:r>
            <a:endParaRPr lang="es-ES" sz="2000" dirty="0" smtClean="0">
              <a:latin typeface="TradeGothic"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1169</TotalTime>
  <Words>2982</Words>
  <Application>Microsoft Office PowerPoint</Application>
  <PresentationFormat>Presentación en pantalla (4:3)</PresentationFormat>
  <Paragraphs>350</Paragraphs>
  <Slides>25</Slides>
  <Notes>25</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25</vt:i4>
      </vt:variant>
    </vt:vector>
  </HeadingPairs>
  <TitlesOfParts>
    <vt:vector size="27" baseType="lpstr">
      <vt:lpstr>Forma de onda</vt:lpstr>
      <vt:lpstr>Hoja de cálculo</vt:lpstr>
      <vt:lpstr>Tema 6. Almacenamiento de información</vt:lpstr>
      <vt:lpstr>6.1. Sistemas de almacenamiento de la información</vt:lpstr>
      <vt:lpstr>6.1. Sistemas de almacenamiento de la información</vt:lpstr>
      <vt:lpstr>6.1. Sistemas de almacenamiento de la información</vt:lpstr>
      <vt:lpstr>6.1. Sistemas de almacenamiento de la información</vt:lpstr>
      <vt:lpstr>6.2. Utilización de XML para el almacenamiento de la información</vt:lpstr>
      <vt:lpstr>6.2. Utilización de XML para el almacenamiento de la información</vt:lpstr>
      <vt:lpstr>6.2. Utilización de XML para el almacenamiento de la información</vt:lpstr>
      <vt:lpstr>6.2. Utilización de XML para el almacenamiento de la información</vt:lpstr>
      <vt:lpstr>6.2. Utilización de XML para el almacenamiento de la información</vt:lpstr>
      <vt:lpstr>6.3. Lenguajes de consulta y manipulación</vt:lpstr>
      <vt:lpstr>6.3. Lenguajes de consulta y manipulación</vt:lpstr>
      <vt:lpstr>6.3. Lenguajes de consulta y manipulación</vt:lpstr>
      <vt:lpstr>6.4. XQUERY</vt:lpstr>
      <vt:lpstr>6.4. XQUERY</vt:lpstr>
      <vt:lpstr>6.4. XQUERY</vt:lpstr>
      <vt:lpstr>6.4. XQUERY</vt:lpstr>
      <vt:lpstr>6.4. XQUERY</vt:lpstr>
      <vt:lpstr>6.4. XQUERY</vt:lpstr>
      <vt:lpstr>6.4. XQUERY</vt:lpstr>
      <vt:lpstr>6.4. XQUERY</vt:lpstr>
      <vt:lpstr>6.4. XQUERY</vt:lpstr>
      <vt:lpstr>6.4. XQUERY</vt:lpstr>
      <vt:lpstr>6.4. XQUERY</vt:lpstr>
      <vt:lpstr>6.4. XQUERY</vt:lpstr>
    </vt:vector>
  </TitlesOfParts>
  <Company>Florida Centre de Formació</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5. Conversión y adaptación de documentos XML</dc:title>
  <dc:creator>Jose Manuel Pastor Benlloch</dc:creator>
  <cp:lastModifiedBy>Jose Manuel Pastor Benlloch</cp:lastModifiedBy>
  <cp:revision>125</cp:revision>
  <dcterms:created xsi:type="dcterms:W3CDTF">2012-02-14T17:06:53Z</dcterms:created>
  <dcterms:modified xsi:type="dcterms:W3CDTF">2014-06-27T10:04:48Z</dcterms:modified>
</cp:coreProperties>
</file>