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57"/>
  </p:notesMasterIdLst>
  <p:sldIdLst>
    <p:sldId id="256" r:id="rId2"/>
    <p:sldId id="257" r:id="rId3"/>
    <p:sldId id="258" r:id="rId4"/>
    <p:sldId id="259" r:id="rId5"/>
    <p:sldId id="303" r:id="rId6"/>
    <p:sldId id="302" r:id="rId7"/>
    <p:sldId id="299" r:id="rId8"/>
    <p:sldId id="300" r:id="rId9"/>
    <p:sldId id="260" r:id="rId10"/>
    <p:sldId id="261" r:id="rId11"/>
    <p:sldId id="262" r:id="rId12"/>
    <p:sldId id="263" r:id="rId13"/>
    <p:sldId id="264" r:id="rId14"/>
    <p:sldId id="265" r:id="rId15"/>
    <p:sldId id="266" r:id="rId16"/>
    <p:sldId id="301" r:id="rId17"/>
    <p:sldId id="267" r:id="rId18"/>
    <p:sldId id="268" r:id="rId19"/>
    <p:sldId id="269" r:id="rId20"/>
    <p:sldId id="270" r:id="rId21"/>
    <p:sldId id="271" r:id="rId22"/>
    <p:sldId id="272" r:id="rId23"/>
    <p:sldId id="274" r:id="rId24"/>
    <p:sldId id="275" r:id="rId25"/>
    <p:sldId id="276" r:id="rId26"/>
    <p:sldId id="277" r:id="rId27"/>
    <p:sldId id="278" r:id="rId28"/>
    <p:sldId id="279" r:id="rId29"/>
    <p:sldId id="280" r:id="rId30"/>
    <p:sldId id="281" r:id="rId31"/>
    <p:sldId id="307" r:id="rId32"/>
    <p:sldId id="282" r:id="rId33"/>
    <p:sldId id="306" r:id="rId34"/>
    <p:sldId id="308" r:id="rId35"/>
    <p:sldId id="309" r:id="rId36"/>
    <p:sldId id="310" r:id="rId37"/>
    <p:sldId id="311" r:id="rId38"/>
    <p:sldId id="283" r:id="rId39"/>
    <p:sldId id="284" r:id="rId40"/>
    <p:sldId id="285" r:id="rId41"/>
    <p:sldId id="286" r:id="rId42"/>
    <p:sldId id="287" r:id="rId43"/>
    <p:sldId id="288" r:id="rId44"/>
    <p:sldId id="289" r:id="rId45"/>
    <p:sldId id="290" r:id="rId46"/>
    <p:sldId id="291" r:id="rId47"/>
    <p:sldId id="304" r:id="rId48"/>
    <p:sldId id="305" r:id="rId49"/>
    <p:sldId id="292" r:id="rId50"/>
    <p:sldId id="293" r:id="rId51"/>
    <p:sldId id="294" r:id="rId52"/>
    <p:sldId id="295" r:id="rId53"/>
    <p:sldId id="296" r:id="rId54"/>
    <p:sldId id="297" r:id="rId55"/>
    <p:sldId id="298" r:id="rId5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437" autoAdjust="0"/>
  </p:normalViewPr>
  <p:slideViewPr>
    <p:cSldViewPr showGuides="1">
      <p:cViewPr varScale="1">
        <p:scale>
          <a:sx n="59" d="100"/>
          <a:sy n="59" d="100"/>
        </p:scale>
        <p:origin x="-1686" y="-72"/>
      </p:cViewPr>
      <p:guideLst>
        <p:guide orient="horz" pos="2160"/>
        <p:guide pos="2880"/>
      </p:guideLst>
    </p:cSldViewPr>
  </p:slideViewPr>
  <p:notesTextViewPr>
    <p:cViewPr>
      <p:scale>
        <a:sx n="100" d="100"/>
        <a:sy n="100" d="100"/>
      </p:scale>
      <p:origin x="0" y="0"/>
    </p:cViewPr>
  </p:notesTextViewPr>
  <p:notesViewPr>
    <p:cSldViewPr>
      <p:cViewPr>
        <p:scale>
          <a:sx n="150" d="100"/>
          <a:sy n="150" d="100"/>
        </p:scale>
        <p:origin x="-810" y="72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B9BA29-4BB3-45CA-9343-F8D56219579D}" type="datetimeFigureOut">
              <a:rPr lang="es-ES" smtClean="0"/>
              <a:pPr/>
              <a:t>03/10/2014</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43BA8-568B-426B-A9DA-7FF62154B0BC}" type="slidenum">
              <a:rPr lang="es-ES" smtClean="0"/>
              <a:pPr/>
              <a:t>‹Nº›</a:t>
            </a:fld>
            <a:endParaRPr lang="es-ES"/>
          </a:p>
        </p:txBody>
      </p:sp>
    </p:spTree>
    <p:extLst>
      <p:ext uri="{BB962C8B-B14F-4D97-AF65-F5344CB8AC3E}">
        <p14:creationId xmlns:p14="http://schemas.microsoft.com/office/powerpoint/2010/main" val="3617809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7669360"/>
            <a:ext cx="4572000" cy="3429000"/>
          </a:xfrm>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1</a:t>
            </a:fld>
            <a:endParaRPr lang="es-ES"/>
          </a:p>
        </p:txBody>
      </p:sp>
    </p:spTree>
    <p:extLst>
      <p:ext uri="{BB962C8B-B14F-4D97-AF65-F5344CB8AC3E}">
        <p14:creationId xmlns:p14="http://schemas.microsoft.com/office/powerpoint/2010/main" val="3770991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10</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11</a:t>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12</a:t>
            </a:fld>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13</a:t>
            </a:fld>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14</a:t>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15</a:t>
            </a:fld>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16</a:t>
            </a:fld>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i="0" dirty="0"/>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17</a:t>
            </a:fld>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i="0" dirty="0"/>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18</a:t>
            </a:fld>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s-ES" sz="1200" i="0" dirty="0"/>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19</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2</a:t>
            </a:fld>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90488" lvl="1" algn="l"/>
            <a:endParaRPr lang="es-ES" sz="1200" dirty="0" smtClean="0">
              <a:solidFill>
                <a:schemeClr val="tx1"/>
              </a:solidFill>
              <a:latin typeface="TradeGothic" pitchFamily="34" charset="0"/>
            </a:endParaRPr>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20</a:t>
            </a:fld>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90488" lvl="1" algn="l"/>
            <a:endParaRPr lang="es-ES" sz="1200" dirty="0" smtClean="0">
              <a:solidFill>
                <a:schemeClr val="tx1"/>
              </a:solidFill>
              <a:latin typeface="TradeGothic" pitchFamily="34" charset="0"/>
            </a:endParaRPr>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21</a:t>
            </a:fld>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90488" lvl="1" algn="l"/>
            <a:endParaRPr lang="es-ES" sz="1200" dirty="0" smtClean="0">
              <a:solidFill>
                <a:schemeClr val="tx1"/>
              </a:solidFill>
              <a:latin typeface="TradeGothic" pitchFamily="34" charset="0"/>
            </a:endParaRPr>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22</a:t>
            </a:fld>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90488" lvl="1" algn="l"/>
            <a:endParaRPr lang="es-ES" sz="1200" dirty="0" smtClean="0">
              <a:solidFill>
                <a:schemeClr val="tx1"/>
              </a:solidFill>
              <a:latin typeface="TradeGothic" pitchFamily="34" charset="0"/>
            </a:endParaRPr>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23</a:t>
            </a:fld>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90488" lvl="1" algn="l"/>
            <a:endParaRPr lang="es-ES" sz="1200" dirty="0" smtClean="0">
              <a:solidFill>
                <a:schemeClr val="tx1"/>
              </a:solidFill>
              <a:latin typeface="TradeGothic" pitchFamily="34" charset="0"/>
            </a:endParaRPr>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24</a:t>
            </a:fld>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90488" lvl="1" algn="l"/>
            <a:endParaRPr lang="es-ES" sz="1200" dirty="0" smtClean="0">
              <a:solidFill>
                <a:schemeClr val="tx1"/>
              </a:solidFill>
              <a:latin typeface="TradeGothic" pitchFamily="34" charset="0"/>
            </a:endParaRPr>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25</a:t>
            </a:fld>
            <a:endParaRPr 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90488" lvl="1" algn="l"/>
            <a:endParaRPr lang="es-ES" sz="1200" dirty="0" smtClean="0">
              <a:solidFill>
                <a:schemeClr val="tx1"/>
              </a:solidFill>
              <a:latin typeface="TradeGothic" pitchFamily="34" charset="0"/>
            </a:endParaRPr>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26</a:t>
            </a:fld>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90488" lvl="1" algn="l"/>
            <a:endParaRPr lang="es-ES" sz="1200" dirty="0" smtClean="0">
              <a:solidFill>
                <a:schemeClr val="tx1"/>
              </a:solidFill>
              <a:latin typeface="TradeGothic" pitchFamily="34" charset="0"/>
            </a:endParaRPr>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27</a:t>
            </a:fld>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90488" lvl="1" algn="l"/>
            <a:endParaRPr lang="es-ES" sz="1200" dirty="0" smtClean="0">
              <a:solidFill>
                <a:schemeClr val="tx1"/>
              </a:solidFill>
              <a:latin typeface="TradeGothic" pitchFamily="34" charset="0"/>
            </a:endParaRPr>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28</a:t>
            </a:fld>
            <a:endParaRPr 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90488" lvl="1" algn="l"/>
            <a:endParaRPr lang="es-ES" sz="1200" dirty="0" smtClean="0">
              <a:solidFill>
                <a:schemeClr val="tx1"/>
              </a:solidFill>
              <a:latin typeface="TradeGothic" pitchFamily="34" charset="0"/>
            </a:endParaRPr>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29</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3</a:t>
            </a:fld>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90488" lvl="1" algn="l"/>
            <a:endParaRPr lang="es-ES" sz="1200" baseline="0" dirty="0" smtClean="0">
              <a:solidFill>
                <a:schemeClr val="tx1"/>
              </a:solidFill>
              <a:latin typeface="TradeGothic" pitchFamily="34" charset="0"/>
            </a:endParaRPr>
          </a:p>
          <a:p>
            <a:pPr marL="90488" lvl="1" algn="l"/>
            <a:endParaRPr lang="es-ES" sz="1200" baseline="0" dirty="0" smtClean="0">
              <a:solidFill>
                <a:schemeClr val="tx1"/>
              </a:solidFill>
              <a:latin typeface="TradeGothic" pitchFamily="34" charset="0"/>
            </a:endParaRPr>
          </a:p>
          <a:p>
            <a:pPr marL="90488" lvl="1" algn="l"/>
            <a:endParaRPr lang="es-ES" sz="1200" dirty="0" smtClean="0">
              <a:solidFill>
                <a:schemeClr val="tx1"/>
              </a:solidFill>
              <a:latin typeface="TradeGothic" pitchFamily="34" charset="0"/>
            </a:endParaRPr>
          </a:p>
          <a:p>
            <a:pPr marL="90488" lvl="1" algn="l"/>
            <a:endParaRPr lang="es-ES" sz="1200" dirty="0" smtClean="0">
              <a:solidFill>
                <a:schemeClr val="tx1"/>
              </a:solidFill>
              <a:latin typeface="TradeGothic" pitchFamily="34" charset="0"/>
            </a:endParaRPr>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30</a:t>
            </a:fld>
            <a:endParaRPr lang="es-E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90488" lvl="1" algn="l"/>
            <a:endParaRPr lang="es-ES" sz="1200" dirty="0" smtClean="0">
              <a:solidFill>
                <a:schemeClr val="tx1"/>
              </a:solidFill>
              <a:latin typeface="TradeGothic" pitchFamily="34" charset="0"/>
            </a:endParaRPr>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31</a:t>
            </a:fld>
            <a:endParaRPr lang="es-E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B1843BA8-568B-426B-A9DA-7FF62154B0BC}" type="slidenum">
              <a:rPr lang="es-ES" smtClean="0"/>
              <a:pPr/>
              <a:t>32</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90488" lvl="1" algn="l"/>
            <a:endParaRPr lang="es-ES" sz="1200" dirty="0" smtClean="0">
              <a:solidFill>
                <a:schemeClr val="tx1"/>
              </a:solidFill>
              <a:latin typeface="TradeGothic" pitchFamily="34" charset="0"/>
            </a:endParaRPr>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33</a:t>
            </a:fld>
            <a:endParaRPr lang="es-E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B1843BA8-568B-426B-A9DA-7FF62154B0BC}" type="slidenum">
              <a:rPr lang="es-ES" smtClean="0"/>
              <a:pPr/>
              <a:t>34</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B1843BA8-568B-426B-A9DA-7FF62154B0BC}" type="slidenum">
              <a:rPr lang="es-ES" smtClean="0"/>
              <a:pPr/>
              <a:t>35</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90488" lvl="1" algn="l"/>
            <a:endParaRPr lang="es-ES" sz="1200" dirty="0" smtClean="0">
              <a:solidFill>
                <a:schemeClr val="tx1"/>
              </a:solidFill>
              <a:latin typeface="TradeGothic" pitchFamily="34" charset="0"/>
            </a:endParaRPr>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36</a:t>
            </a:fld>
            <a:endParaRPr lang="es-E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B1843BA8-568B-426B-A9DA-7FF62154B0BC}" type="slidenum">
              <a:rPr lang="es-ES" smtClean="0"/>
              <a:pPr/>
              <a:t>37</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90488" lvl="1" algn="l"/>
            <a:endParaRPr lang="es-ES" sz="1200" dirty="0" smtClean="0">
              <a:solidFill>
                <a:schemeClr val="tx1"/>
              </a:solidFill>
              <a:latin typeface="TradeGothic" pitchFamily="34" charset="0"/>
            </a:endParaRPr>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38</a:t>
            </a:fld>
            <a:endParaRPr lang="es-E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90488" lvl="1" algn="l"/>
            <a:endParaRPr lang="es-ES" sz="1200" dirty="0" smtClean="0">
              <a:solidFill>
                <a:schemeClr val="tx1"/>
              </a:solidFill>
              <a:latin typeface="TradeGothic" pitchFamily="34" charset="0"/>
            </a:endParaRPr>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39</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B1843BA8-568B-426B-A9DA-7FF62154B0BC}" type="slidenum">
              <a:rPr lang="es-ES" smtClean="0"/>
              <a:pPr/>
              <a:t>4</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90488" lvl="1" algn="l"/>
            <a:endParaRPr lang="es-ES" sz="1200" dirty="0" smtClean="0">
              <a:solidFill>
                <a:schemeClr val="tx1"/>
              </a:solidFill>
              <a:latin typeface="TradeGothic" pitchFamily="34" charset="0"/>
            </a:endParaRPr>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40</a:t>
            </a:fld>
            <a:endParaRPr lang="es-E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90488" lvl="1" algn="l"/>
            <a:endParaRPr lang="es-ES" sz="1200" dirty="0" smtClean="0">
              <a:solidFill>
                <a:schemeClr val="tx1"/>
              </a:solidFill>
              <a:latin typeface="TradeGothic" pitchFamily="34" charset="0"/>
            </a:endParaRPr>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41</a:t>
            </a:fld>
            <a:endParaRPr lang="es-E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90488" lvl="1" algn="l"/>
            <a:endParaRPr lang="es-ES" sz="1200" dirty="0" smtClean="0">
              <a:solidFill>
                <a:schemeClr val="tx1"/>
              </a:solidFill>
              <a:latin typeface="TradeGothic" pitchFamily="34" charset="0"/>
            </a:endParaRPr>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42</a:t>
            </a:fld>
            <a:endParaRPr lang="es-E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90488" lvl="1" algn="l"/>
            <a:endParaRPr lang="es-ES" sz="1200" dirty="0" smtClean="0">
              <a:solidFill>
                <a:schemeClr val="tx1"/>
              </a:solidFill>
              <a:latin typeface="TradeGothic" pitchFamily="34" charset="0"/>
            </a:endParaRPr>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43</a:t>
            </a:fld>
            <a:endParaRPr lang="es-E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90488" lvl="1" algn="l"/>
            <a:endParaRPr lang="es-ES" sz="1200" dirty="0" smtClean="0">
              <a:solidFill>
                <a:schemeClr val="tx1"/>
              </a:solidFill>
              <a:latin typeface="TradeGothic" pitchFamily="34" charset="0"/>
            </a:endParaRPr>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44</a:t>
            </a:fld>
            <a:endParaRPr lang="es-E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B1843BA8-568B-426B-A9DA-7FF62154B0BC}" type="slidenum">
              <a:rPr lang="es-ES" smtClean="0"/>
              <a:pPr/>
              <a:t>45</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90488" lvl="1" algn="l"/>
            <a:endParaRPr lang="es-ES" sz="1200" dirty="0" smtClean="0">
              <a:solidFill>
                <a:schemeClr val="tx1"/>
              </a:solidFill>
              <a:latin typeface="TradeGothic" pitchFamily="34" charset="0"/>
            </a:endParaRPr>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46</a:t>
            </a:fld>
            <a:endParaRPr lang="es-E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B1843BA8-568B-426B-A9DA-7FF62154B0BC}" type="slidenum">
              <a:rPr lang="es-ES" smtClean="0"/>
              <a:pPr/>
              <a:t>47</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B1843BA8-568B-426B-A9DA-7FF62154B0BC}" type="slidenum">
              <a:rPr lang="es-ES" smtClean="0"/>
              <a:pPr/>
              <a:t>48</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B1843BA8-568B-426B-A9DA-7FF62154B0BC}" type="slidenum">
              <a:rPr lang="es-ES" smtClean="0"/>
              <a:pPr/>
              <a:t>49</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B1843BA8-568B-426B-A9DA-7FF62154B0BC}" type="slidenum">
              <a:rPr lang="es-ES" smtClean="0"/>
              <a:pPr/>
              <a:t>5</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90488" lvl="1" algn="l"/>
            <a:endParaRPr lang="es-ES" sz="1200" dirty="0" smtClean="0">
              <a:solidFill>
                <a:schemeClr val="tx1"/>
              </a:solidFill>
              <a:latin typeface="TradeGothic" pitchFamily="34" charset="0"/>
            </a:endParaRPr>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50</a:t>
            </a:fld>
            <a:endParaRPr lang="es-E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90488" lvl="1" algn="l"/>
            <a:endParaRPr lang="es-ES" sz="1200" dirty="0" smtClean="0">
              <a:solidFill>
                <a:schemeClr val="tx1"/>
              </a:solidFill>
              <a:latin typeface="TradeGothic" pitchFamily="34" charset="0"/>
            </a:endParaRPr>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51</a:t>
            </a:fld>
            <a:endParaRPr lang="es-E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90488" marR="0" lvl="1" indent="0" algn="l" defTabSz="914400" rtl="0" eaLnBrk="1" fontAlgn="auto" latinLnBrk="0" hangingPunct="1">
              <a:lnSpc>
                <a:spcPct val="100000"/>
              </a:lnSpc>
              <a:spcBef>
                <a:spcPts val="0"/>
              </a:spcBef>
              <a:spcAft>
                <a:spcPts val="0"/>
              </a:spcAft>
              <a:buClrTx/>
              <a:buSzTx/>
              <a:buFontTx/>
              <a:buNone/>
              <a:tabLst/>
              <a:defRPr/>
            </a:pPr>
            <a:endParaRPr lang="es-ES" sz="1200" dirty="0" smtClean="0">
              <a:solidFill>
                <a:schemeClr val="tx1"/>
              </a:solidFill>
              <a:latin typeface="TradeGothic" pitchFamily="34" charset="0"/>
            </a:endParaRPr>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52</a:t>
            </a:fld>
            <a:endParaRPr lang="es-E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90488" marR="0" lvl="1" indent="0" algn="l" defTabSz="914400" rtl="0" eaLnBrk="1" fontAlgn="auto" latinLnBrk="0" hangingPunct="1">
              <a:lnSpc>
                <a:spcPct val="100000"/>
              </a:lnSpc>
              <a:spcBef>
                <a:spcPts val="0"/>
              </a:spcBef>
              <a:spcAft>
                <a:spcPts val="0"/>
              </a:spcAft>
              <a:buClrTx/>
              <a:buSzTx/>
              <a:buFontTx/>
              <a:buNone/>
              <a:tabLst/>
              <a:defRPr/>
            </a:pPr>
            <a:endParaRPr lang="es-ES" sz="1200" dirty="0" smtClean="0">
              <a:solidFill>
                <a:schemeClr val="tx1"/>
              </a:solidFill>
              <a:latin typeface="TradeGothic" pitchFamily="34" charset="0"/>
            </a:endParaRPr>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53</a:t>
            </a:fld>
            <a:endParaRPr lang="es-E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90488" marR="0" lvl="1" indent="0" algn="l" defTabSz="914400" rtl="0" eaLnBrk="1" fontAlgn="auto" latinLnBrk="0" hangingPunct="1">
              <a:lnSpc>
                <a:spcPct val="100000"/>
              </a:lnSpc>
              <a:spcBef>
                <a:spcPts val="0"/>
              </a:spcBef>
              <a:spcAft>
                <a:spcPts val="0"/>
              </a:spcAft>
              <a:buClrTx/>
              <a:buSzTx/>
              <a:buFontTx/>
              <a:buNone/>
              <a:tabLst/>
              <a:defRPr/>
            </a:pPr>
            <a:endParaRPr lang="es-ES" sz="1200" dirty="0" smtClean="0">
              <a:solidFill>
                <a:schemeClr val="tx1"/>
              </a:solidFill>
              <a:latin typeface="TradeGothic" pitchFamily="34" charset="0"/>
            </a:endParaRPr>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54</a:t>
            </a:fld>
            <a:endParaRPr lang="es-E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90488" marR="0" lvl="1" indent="0" algn="l" defTabSz="914400" rtl="0" eaLnBrk="1" fontAlgn="auto" latinLnBrk="0" hangingPunct="1">
              <a:lnSpc>
                <a:spcPct val="100000"/>
              </a:lnSpc>
              <a:spcBef>
                <a:spcPts val="0"/>
              </a:spcBef>
              <a:spcAft>
                <a:spcPts val="0"/>
              </a:spcAft>
              <a:buClrTx/>
              <a:buSzTx/>
              <a:buFontTx/>
              <a:buNone/>
              <a:tabLst/>
              <a:defRPr/>
            </a:pPr>
            <a:endParaRPr lang="es-ES" sz="1200" dirty="0" smtClean="0">
              <a:solidFill>
                <a:schemeClr val="tx1"/>
              </a:solidFill>
              <a:latin typeface="TradeGothic" pitchFamily="34" charset="0"/>
            </a:endParaRPr>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55</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6</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B1843BA8-568B-426B-A9DA-7FF62154B0BC}" type="slidenum">
              <a:rPr lang="es-ES" smtClean="0"/>
              <a:pPr/>
              <a:t>7</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B1843BA8-568B-426B-A9DA-7FF62154B0BC}" type="slidenum">
              <a:rPr lang="es-ES" smtClean="0"/>
              <a:pPr/>
              <a:t>8</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B1843BA8-568B-426B-A9DA-7FF62154B0BC}" type="slidenum">
              <a:rPr lang="es-ES" smtClean="0"/>
              <a:pPr/>
              <a:t>9</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4EC15F4-D7F7-4D98-A119-F4FA822F7418}" type="datetimeFigureOut">
              <a:rPr lang="es-ES" smtClean="0"/>
              <a:pPr/>
              <a:t>03/10/2014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E7CD9F5-18C7-418E-8898-355945E85A66}"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4EC15F4-D7F7-4D98-A119-F4FA822F7418}" type="datetimeFigureOut">
              <a:rPr lang="es-ES" smtClean="0"/>
              <a:pPr/>
              <a:t>03/10/2014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E7CD9F5-18C7-418E-8898-355945E85A66}"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4EC15F4-D7F7-4D98-A119-F4FA822F7418}" type="datetimeFigureOut">
              <a:rPr lang="es-ES" smtClean="0"/>
              <a:pPr/>
              <a:t>03/10/2014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E7CD9F5-18C7-418E-8898-355945E85A66}" type="slidenum">
              <a:rPr lang="es-ES" smtClean="0"/>
              <a:pPr/>
              <a:t>‹Nº›</a:t>
            </a:fld>
            <a:endParaRPr lang="es-E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4EC15F4-D7F7-4D98-A119-F4FA822F7418}" type="datetimeFigureOut">
              <a:rPr lang="es-ES" smtClean="0"/>
              <a:pPr/>
              <a:t>03/10/2014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E7CD9F5-18C7-418E-8898-355945E85A66}" type="slidenum">
              <a:rPr lang="es-ES" smtClean="0"/>
              <a:pPr/>
              <a:t>‹Nº›</a:t>
            </a:fld>
            <a:endParaRPr lang="es-E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4EC15F4-D7F7-4D98-A119-F4FA822F7418}" type="datetimeFigureOut">
              <a:rPr lang="es-ES" smtClean="0"/>
              <a:pPr/>
              <a:t>03/10/2014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E7CD9F5-18C7-418E-8898-355945E85A66}"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D4EC15F4-D7F7-4D98-A119-F4FA822F7418}" type="datetimeFigureOut">
              <a:rPr lang="es-ES" smtClean="0"/>
              <a:pPr/>
              <a:t>03/10/2014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E7CD9F5-18C7-418E-8898-355945E85A66}" type="slidenum">
              <a:rPr lang="es-ES" smtClean="0"/>
              <a:pPr/>
              <a:t>‹Nº›</a:t>
            </a:fld>
            <a:endParaRPr lang="es-E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4EC15F4-D7F7-4D98-A119-F4FA822F7418}" type="datetimeFigureOut">
              <a:rPr lang="es-ES" smtClean="0"/>
              <a:pPr/>
              <a:t>03/10/2014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7E7CD9F5-18C7-418E-8898-355945E85A66}"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D4EC15F4-D7F7-4D98-A119-F4FA822F7418}" type="datetimeFigureOut">
              <a:rPr lang="es-ES" smtClean="0"/>
              <a:pPr/>
              <a:t>03/10/2014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7E7CD9F5-18C7-418E-8898-355945E85A66}"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D4EC15F4-D7F7-4D98-A119-F4FA822F7418}" type="datetimeFigureOut">
              <a:rPr lang="es-ES" smtClean="0"/>
              <a:pPr/>
              <a:t>03/10/2014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7E7CD9F5-18C7-418E-8898-355945E85A66}"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4EC15F4-D7F7-4D98-A119-F4FA822F7418}" type="datetimeFigureOut">
              <a:rPr lang="es-ES" smtClean="0"/>
              <a:pPr/>
              <a:t>03/10/2014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E7CD9F5-18C7-418E-8898-355945E85A66}" type="slidenum">
              <a:rPr lang="es-ES" smtClean="0"/>
              <a:pPr/>
              <a:t>‹Nº›</a:t>
            </a:fld>
            <a:endParaRPr lang="es-E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4EC15F4-D7F7-4D98-A119-F4FA822F7418}" type="datetimeFigureOut">
              <a:rPr lang="es-ES" smtClean="0"/>
              <a:pPr/>
              <a:t>03/10/2014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E7CD9F5-18C7-418E-8898-355945E85A66}" type="slidenum">
              <a:rPr lang="es-ES" smtClean="0"/>
              <a:pPr/>
              <a:t>‹Nº›</a:t>
            </a:fld>
            <a:endParaRPr lang="es-E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D4EC15F4-D7F7-4D98-A119-F4FA822F7418}" type="datetimeFigureOut">
              <a:rPr lang="es-ES" smtClean="0"/>
              <a:pPr/>
              <a:t>03/10/2014</a:t>
            </a:fld>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s-E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7E7CD9F5-18C7-418E-8898-355945E85A66}" type="slidenum">
              <a:rPr lang="es-ES" smtClean="0"/>
              <a:pPr/>
              <a:t>‹Nº›</a:t>
            </a:fld>
            <a:endParaRPr lang="es-E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floridacampus.com/"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www.w3.org/TR/REC-HTML40/STRICT.DTD"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quijote.bne.e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uperdeporte.es/"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hyperlink" Target="mailto:nombre@servidor.es" TargetMode="External"/><Relationship Id="rId5" Type="http://schemas.openxmlformats.org/officeDocument/2006/relationships/hyperlink" Target="http://sport.es/" TargetMode="External"/><Relationship Id="rId4" Type="http://schemas.openxmlformats.org/officeDocument/2006/relationships/hyperlink" Target="http://marca.es/"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mailto:xyz@zyx.es"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hyperlink" Target="http://www.w3.org/TR/xhtml1/DTD/xhtml1-transitional.dtd" TargetMode="External"/><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87524" y="188640"/>
            <a:ext cx="8568952" cy="1008112"/>
          </a:xfrm>
        </p:spPr>
        <p:txBody>
          <a:bodyPr>
            <a:normAutofit fontScale="90000"/>
          </a:bodyPr>
          <a:lstStyle/>
          <a:p>
            <a:r>
              <a:rPr lang="es-ES" sz="3600" dirty="0" smtClean="0">
                <a:latin typeface="TradeGothic" pitchFamily="34" charset="0"/>
              </a:rPr>
              <a:t>Tema 2. Lenguajes para la visualización de información</a:t>
            </a:r>
            <a:endParaRPr lang="es-ES" sz="3600" dirty="0">
              <a:latin typeface="TradeGothic" pitchFamily="34" charset="0"/>
            </a:endParaRPr>
          </a:p>
        </p:txBody>
      </p:sp>
      <p:sp>
        <p:nvSpPr>
          <p:cNvPr id="3" name="2 Subtítulo"/>
          <p:cNvSpPr>
            <a:spLocks noGrp="1"/>
          </p:cNvSpPr>
          <p:nvPr>
            <p:ph type="subTitle" idx="1"/>
          </p:nvPr>
        </p:nvSpPr>
        <p:spPr>
          <a:xfrm>
            <a:off x="1475656" y="3861048"/>
            <a:ext cx="8208912" cy="1752600"/>
          </a:xfrm>
        </p:spPr>
        <p:txBody>
          <a:bodyPr>
            <a:noAutofit/>
          </a:bodyPr>
          <a:lstStyle/>
          <a:p>
            <a:pPr lvl="0" algn="l"/>
            <a:endParaRPr lang="es-ES" sz="2000" spc="0" dirty="0" smtClean="0">
              <a:solidFill>
                <a:schemeClr val="tx1"/>
              </a:solidFill>
              <a:latin typeface="TradeGothic" pitchFamily="34" charset="0"/>
            </a:endParaRPr>
          </a:p>
          <a:p>
            <a:pPr algn="l"/>
            <a:endParaRPr lang="es-ES" sz="2000" dirty="0" smtClean="0">
              <a:solidFill>
                <a:schemeClr val="tx1"/>
              </a:solidFill>
              <a:latin typeface="TradeGothic" pitchFamily="34" charset="0"/>
            </a:endParaRPr>
          </a:p>
          <a:p>
            <a:pPr algn="l"/>
            <a:endParaRPr lang="es-ES" sz="2000" dirty="0" smtClean="0">
              <a:solidFill>
                <a:schemeClr val="tx1"/>
              </a:solidFill>
              <a:latin typeface="TradeGothic" pitchFamily="34" charset="0"/>
            </a:endParaRPr>
          </a:p>
          <a:p>
            <a:pPr algn="l"/>
            <a:endParaRPr lang="es-ES" sz="2000" dirty="0">
              <a:solidFill>
                <a:schemeClr val="tx1"/>
              </a:solidFill>
            </a:endParaRPr>
          </a:p>
        </p:txBody>
      </p:sp>
      <p:sp>
        <p:nvSpPr>
          <p:cNvPr id="4" name="3 CuadroTexto"/>
          <p:cNvSpPr txBox="1"/>
          <p:nvPr/>
        </p:nvSpPr>
        <p:spPr>
          <a:xfrm>
            <a:off x="611560" y="1340768"/>
            <a:ext cx="7704856" cy="4985980"/>
          </a:xfrm>
          <a:prstGeom prst="rect">
            <a:avLst/>
          </a:prstGeom>
          <a:noFill/>
        </p:spPr>
        <p:txBody>
          <a:bodyPr wrap="square" rtlCol="0">
            <a:spAutoFit/>
          </a:bodyPr>
          <a:lstStyle/>
          <a:p>
            <a:r>
              <a:rPr lang="es-ES" sz="2000" dirty="0" smtClean="0">
                <a:latin typeface="TradeGothic" pitchFamily="34" charset="0"/>
              </a:rPr>
              <a:t>2.1. El Modelo de Objetos del Documento</a:t>
            </a:r>
          </a:p>
          <a:p>
            <a:endParaRPr lang="es-ES" sz="2000" dirty="0" smtClean="0">
              <a:latin typeface="TradeGothic" pitchFamily="34" charset="0"/>
            </a:endParaRPr>
          </a:p>
          <a:p>
            <a:r>
              <a:rPr lang="es-ES" sz="2000" dirty="0" smtClean="0">
                <a:latin typeface="TradeGothic" pitchFamily="34" charset="0"/>
              </a:rPr>
              <a:t>2.2. HTML</a:t>
            </a:r>
          </a:p>
          <a:p>
            <a:pPr lvl="1">
              <a:buFont typeface="Wingdings" pitchFamily="2" charset="2"/>
              <a:buChar char="Ø"/>
            </a:pPr>
            <a:r>
              <a:rPr lang="es-ES" sz="2000" dirty="0" smtClean="0">
                <a:latin typeface="TradeGothic" pitchFamily="34" charset="0"/>
              </a:rPr>
              <a:t>Versiones.</a:t>
            </a:r>
          </a:p>
          <a:p>
            <a:pPr lvl="1">
              <a:buFont typeface="Wingdings" pitchFamily="2" charset="2"/>
              <a:buChar char="Ø"/>
            </a:pPr>
            <a:r>
              <a:rPr lang="es-ES" sz="2000" dirty="0" smtClean="0">
                <a:latin typeface="TradeGothic" pitchFamily="34" charset="0"/>
              </a:rPr>
              <a:t>Etiquetas y elementos.</a:t>
            </a:r>
          </a:p>
          <a:p>
            <a:pPr lvl="1">
              <a:buFont typeface="Wingdings" pitchFamily="2" charset="2"/>
              <a:buChar char="Ø"/>
            </a:pPr>
            <a:r>
              <a:rPr lang="es-ES" sz="2000" dirty="0" smtClean="0">
                <a:latin typeface="TradeGothic" pitchFamily="34" charset="0"/>
              </a:rPr>
              <a:t>Atributos.</a:t>
            </a:r>
          </a:p>
          <a:p>
            <a:pPr lvl="1">
              <a:buFont typeface="Wingdings" pitchFamily="2" charset="2"/>
              <a:buChar char="Ø"/>
            </a:pPr>
            <a:r>
              <a:rPr lang="es-ES" sz="2000" dirty="0" smtClean="0">
                <a:latin typeface="TradeGothic" pitchFamily="34" charset="0"/>
              </a:rPr>
              <a:t>Referencias a caracteres.</a:t>
            </a:r>
          </a:p>
          <a:p>
            <a:pPr lvl="1">
              <a:buFont typeface="Wingdings" pitchFamily="2" charset="2"/>
              <a:buChar char="Ø"/>
            </a:pPr>
            <a:r>
              <a:rPr lang="es-ES" sz="2000" dirty="0" smtClean="0">
                <a:latin typeface="TradeGothic" pitchFamily="34" charset="0"/>
              </a:rPr>
              <a:t>Comentarios.</a:t>
            </a:r>
          </a:p>
          <a:p>
            <a:pPr lvl="1">
              <a:buFont typeface="Wingdings" pitchFamily="2" charset="2"/>
              <a:buChar char="Ø"/>
            </a:pPr>
            <a:r>
              <a:rPr lang="es-ES" sz="2000" dirty="0" smtClean="0">
                <a:latin typeface="TradeGothic" pitchFamily="34" charset="0"/>
              </a:rPr>
              <a:t>Estructura básica de un documento.</a:t>
            </a:r>
          </a:p>
          <a:p>
            <a:pPr lvl="1">
              <a:buFont typeface="Wingdings" pitchFamily="2" charset="2"/>
              <a:buChar char="Ø"/>
            </a:pPr>
            <a:r>
              <a:rPr lang="es-ES" sz="2000" dirty="0" smtClean="0">
                <a:latin typeface="TradeGothic" pitchFamily="34" charset="0"/>
              </a:rPr>
              <a:t>Cabecera de documento.</a:t>
            </a:r>
          </a:p>
          <a:p>
            <a:pPr lvl="1">
              <a:buFont typeface="Wingdings" pitchFamily="2" charset="2"/>
              <a:buChar char="Ø"/>
            </a:pPr>
            <a:r>
              <a:rPr lang="es-ES" sz="2000" dirty="0" smtClean="0">
                <a:latin typeface="TradeGothic" pitchFamily="34" charset="0"/>
              </a:rPr>
              <a:t>Cuerpo del documento.</a:t>
            </a:r>
          </a:p>
          <a:p>
            <a:pPr lvl="1">
              <a:buFont typeface="Wingdings" pitchFamily="2" charset="2"/>
              <a:buChar char="Ø"/>
            </a:pPr>
            <a:r>
              <a:rPr lang="es-ES" sz="2000" dirty="0" smtClean="0">
                <a:latin typeface="TradeGothic" pitchFamily="34" charset="0"/>
              </a:rPr>
              <a:t>Hipertexto.</a:t>
            </a:r>
          </a:p>
          <a:p>
            <a:pPr lvl="1">
              <a:buFont typeface="Wingdings" pitchFamily="2" charset="2"/>
              <a:buChar char="Ø"/>
            </a:pPr>
            <a:r>
              <a:rPr lang="es-ES" sz="2000" dirty="0" smtClean="0">
                <a:latin typeface="TradeGothic" pitchFamily="34" charset="0"/>
              </a:rPr>
              <a:t>Marcadores.</a:t>
            </a:r>
          </a:p>
          <a:p>
            <a:r>
              <a:rPr lang="es-ES" sz="2000" dirty="0" smtClean="0">
                <a:latin typeface="TradeGothic" pitchFamily="34" charset="0"/>
              </a:rPr>
              <a:t>2.3. XHTML</a:t>
            </a:r>
          </a:p>
          <a:p>
            <a:r>
              <a:rPr lang="es-ES" sz="2000" dirty="0" smtClean="0">
                <a:latin typeface="TradeGothic" pitchFamily="34" charset="0"/>
              </a:rPr>
              <a:t>2.4. Hojas de estilo</a:t>
            </a:r>
          </a:p>
          <a:p>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88640"/>
            <a:ext cx="7772400" cy="576064"/>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467544" y="764704"/>
            <a:ext cx="8352928" cy="4392488"/>
          </a:xfrm>
          <a:ln>
            <a:solidFill>
              <a:schemeClr val="tx1"/>
            </a:solidFill>
          </a:ln>
        </p:spPr>
        <p:txBody>
          <a:bodyPr>
            <a:noAutofit/>
          </a:bodyPr>
          <a:lstStyle/>
          <a:p>
            <a:pPr algn="l">
              <a:spcBef>
                <a:spcPts val="600"/>
              </a:spcBef>
              <a:spcAft>
                <a:spcPts val="600"/>
              </a:spcAft>
              <a:buClr>
                <a:schemeClr val="tx1"/>
              </a:buClr>
              <a:buFont typeface="Wingdings" pitchFamily="2" charset="2"/>
              <a:buChar char="Ø"/>
            </a:pPr>
            <a:r>
              <a:rPr lang="es-ES" sz="2000" b="1" dirty="0" smtClean="0">
                <a:solidFill>
                  <a:srgbClr val="FF0000"/>
                </a:solidFill>
                <a:latin typeface="TradeGothic" pitchFamily="34" charset="0"/>
              </a:rPr>
              <a:t>&lt;h1&gt;&lt;/h1&gt;. </a:t>
            </a:r>
            <a:r>
              <a:rPr lang="es-ES" sz="2000" dirty="0" smtClean="0">
                <a:solidFill>
                  <a:schemeClr val="tx1"/>
                </a:solidFill>
                <a:latin typeface="TradeGothic" pitchFamily="34" charset="0"/>
              </a:rPr>
              <a:t>Define un encabezado de tipo 1. Hay hasta &lt;h6&gt;&lt;/h6&gt;.</a:t>
            </a:r>
          </a:p>
          <a:p>
            <a:pPr algn="l">
              <a:spcBef>
                <a:spcPts val="600"/>
              </a:spcBef>
              <a:spcAft>
                <a:spcPts val="600"/>
              </a:spcAft>
              <a:buClr>
                <a:schemeClr val="tx1"/>
              </a:buClr>
              <a:buFont typeface="Wingdings" pitchFamily="2" charset="2"/>
              <a:buChar char="Ø"/>
            </a:pPr>
            <a:r>
              <a:rPr lang="es-ES" sz="2000" b="1" dirty="0" smtClean="0">
                <a:solidFill>
                  <a:srgbClr val="FF0000"/>
                </a:solidFill>
                <a:latin typeface="TradeGothic" pitchFamily="34" charset="0"/>
              </a:rPr>
              <a:t>&lt;p&gt;&lt;/p&gt;</a:t>
            </a:r>
            <a:r>
              <a:rPr lang="es-ES" sz="2000" dirty="0" smtClean="0">
                <a:solidFill>
                  <a:srgbClr val="FF0000"/>
                </a:solidFill>
                <a:latin typeface="TradeGothic" pitchFamily="34" charset="0"/>
              </a:rPr>
              <a:t>. </a:t>
            </a:r>
            <a:r>
              <a:rPr lang="es-ES" sz="2000" dirty="0" smtClean="0">
                <a:solidFill>
                  <a:schemeClr val="tx1"/>
                </a:solidFill>
                <a:latin typeface="TradeGothic" pitchFamily="34" charset="0"/>
              </a:rPr>
              <a:t>Representa un párrafo de texto.</a:t>
            </a:r>
          </a:p>
          <a:p>
            <a:pPr algn="l">
              <a:spcBef>
                <a:spcPts val="600"/>
              </a:spcBef>
              <a:spcAft>
                <a:spcPts val="600"/>
              </a:spcAft>
              <a:buClr>
                <a:schemeClr val="tx1"/>
              </a:buClr>
              <a:buFont typeface="Wingdings" pitchFamily="2" charset="2"/>
              <a:buChar char="Ø"/>
            </a:pPr>
            <a:r>
              <a:rPr lang="es-ES" sz="2000" b="1" dirty="0" smtClean="0">
                <a:solidFill>
                  <a:srgbClr val="FF0000"/>
                </a:solidFill>
                <a:latin typeface="TradeGothic" pitchFamily="34" charset="0"/>
              </a:rPr>
              <a:t>&lt;a </a:t>
            </a:r>
            <a:r>
              <a:rPr lang="es-ES" sz="2000" b="1" dirty="0" err="1" smtClean="0">
                <a:solidFill>
                  <a:srgbClr val="FF0000"/>
                </a:solidFill>
                <a:latin typeface="TradeGothic" pitchFamily="34" charset="0"/>
              </a:rPr>
              <a:t>href</a:t>
            </a:r>
            <a:r>
              <a:rPr lang="es-ES" sz="2000" b="1" dirty="0" smtClean="0">
                <a:solidFill>
                  <a:srgbClr val="FF0000"/>
                </a:solidFill>
                <a:latin typeface="TradeGothic" pitchFamily="34" charset="0"/>
              </a:rPr>
              <a:t>=“URL”&gt;Enlace&lt;/a&gt;. </a:t>
            </a:r>
            <a:r>
              <a:rPr lang="es-ES" sz="2000" dirty="0" smtClean="0">
                <a:solidFill>
                  <a:schemeClr val="tx1"/>
                </a:solidFill>
                <a:latin typeface="TradeGothic" pitchFamily="34" charset="0"/>
              </a:rPr>
              <a:t>Permite definir un hipervínculo a una URL. El contenido que aparece entre la &lt;a&gt; y &lt;/a&gt; será el que se represente en la página web.</a:t>
            </a:r>
          </a:p>
          <a:p>
            <a:pPr algn="l">
              <a:spcBef>
                <a:spcPts val="600"/>
              </a:spcBef>
              <a:spcAft>
                <a:spcPts val="600"/>
              </a:spcAft>
              <a:buClr>
                <a:schemeClr val="tx1"/>
              </a:buClr>
              <a:buFont typeface="Wingdings" pitchFamily="2" charset="2"/>
              <a:buChar char="Ø"/>
            </a:pPr>
            <a:r>
              <a:rPr lang="es-ES" sz="2000" b="1" dirty="0" smtClean="0">
                <a:solidFill>
                  <a:srgbClr val="FF0000"/>
                </a:solidFill>
                <a:latin typeface="TradeGothic" pitchFamily="34" charset="0"/>
              </a:rPr>
              <a:t>&lt;</a:t>
            </a:r>
            <a:r>
              <a:rPr lang="es-ES" sz="2000" b="1" dirty="0" err="1" smtClean="0">
                <a:solidFill>
                  <a:srgbClr val="FF0000"/>
                </a:solidFill>
                <a:latin typeface="TradeGothic" pitchFamily="34" charset="0"/>
              </a:rPr>
              <a:t>img</a:t>
            </a:r>
            <a:r>
              <a:rPr lang="es-ES" sz="2000" b="1" dirty="0" smtClean="0">
                <a:solidFill>
                  <a:srgbClr val="FF0000"/>
                </a:solidFill>
                <a:latin typeface="TradeGothic" pitchFamily="34" charset="0"/>
              </a:rPr>
              <a:t>/&gt;</a:t>
            </a:r>
            <a:r>
              <a:rPr lang="es-ES" sz="2000" b="1" dirty="0" err="1" smtClean="0">
                <a:solidFill>
                  <a:srgbClr val="FF0000"/>
                </a:solidFill>
                <a:latin typeface="TradeGothic" pitchFamily="34" charset="0"/>
              </a:rPr>
              <a:t>src</a:t>
            </a:r>
            <a:r>
              <a:rPr lang="es-ES" sz="2000" b="1" dirty="0" smtClean="0">
                <a:solidFill>
                  <a:srgbClr val="FF0000"/>
                </a:solidFill>
                <a:latin typeface="TradeGothic" pitchFamily="34" charset="0"/>
              </a:rPr>
              <a:t>=“imagen.jpg” </a:t>
            </a:r>
            <a:r>
              <a:rPr lang="es-ES" sz="2000" b="1" dirty="0" err="1" smtClean="0">
                <a:solidFill>
                  <a:srgbClr val="FF0000"/>
                </a:solidFill>
                <a:latin typeface="TradeGothic" pitchFamily="34" charset="0"/>
              </a:rPr>
              <a:t>width</a:t>
            </a:r>
            <a:r>
              <a:rPr lang="es-ES" sz="2000" b="1" dirty="0" smtClean="0">
                <a:solidFill>
                  <a:srgbClr val="FF0000"/>
                </a:solidFill>
                <a:latin typeface="TradeGothic" pitchFamily="34" charset="0"/>
              </a:rPr>
              <a:t>=“200” </a:t>
            </a:r>
            <a:r>
              <a:rPr lang="es-ES" sz="2000" b="1" dirty="0" err="1" smtClean="0">
                <a:solidFill>
                  <a:srgbClr val="FF0000"/>
                </a:solidFill>
                <a:latin typeface="TradeGothic" pitchFamily="34" charset="0"/>
              </a:rPr>
              <a:t>heigh</a:t>
            </a:r>
            <a:r>
              <a:rPr lang="es-ES" sz="2000" b="1" dirty="0" smtClean="0">
                <a:solidFill>
                  <a:srgbClr val="FF0000"/>
                </a:solidFill>
                <a:latin typeface="TradeGothic" pitchFamily="34" charset="0"/>
              </a:rPr>
              <a:t>=“100”/&gt; </a:t>
            </a:r>
            <a:r>
              <a:rPr lang="es-ES" sz="2000" dirty="0" smtClean="0">
                <a:solidFill>
                  <a:schemeClr val="tx1"/>
                </a:solidFill>
                <a:latin typeface="TradeGothic" pitchFamily="34" charset="0"/>
              </a:rPr>
              <a:t>Permite incorporar una imagen en el contenido que se va a representar.</a:t>
            </a:r>
          </a:p>
          <a:p>
            <a:pPr algn="l">
              <a:spcBef>
                <a:spcPts val="600"/>
              </a:spcBef>
              <a:spcAft>
                <a:spcPts val="600"/>
              </a:spcAft>
              <a:buClr>
                <a:schemeClr val="tx1"/>
              </a:buClr>
              <a:buFont typeface="Wingdings" pitchFamily="2" charset="2"/>
              <a:buChar char="Ø"/>
            </a:pPr>
            <a:r>
              <a:rPr lang="es-ES" sz="2000" b="1" dirty="0" smtClean="0">
                <a:solidFill>
                  <a:srgbClr val="FF0000"/>
                </a:solidFill>
                <a:latin typeface="TradeGothic" pitchFamily="34" charset="0"/>
              </a:rPr>
              <a:t>&lt;</a:t>
            </a:r>
            <a:r>
              <a:rPr lang="es-ES" sz="2000" b="1" dirty="0" err="1" smtClean="0">
                <a:solidFill>
                  <a:srgbClr val="FF0000"/>
                </a:solidFill>
                <a:latin typeface="TradeGothic" pitchFamily="34" charset="0"/>
              </a:rPr>
              <a:t>br</a:t>
            </a:r>
            <a:r>
              <a:rPr lang="es-ES" sz="2000" b="1" dirty="0" smtClean="0">
                <a:solidFill>
                  <a:srgbClr val="FF0000"/>
                </a:solidFill>
                <a:latin typeface="TradeGothic" pitchFamily="34" charset="0"/>
              </a:rPr>
              <a:t>&gt; </a:t>
            </a:r>
            <a:r>
              <a:rPr lang="es-ES" sz="2000" dirty="0" smtClean="0">
                <a:solidFill>
                  <a:schemeClr val="tx1"/>
                </a:solidFill>
                <a:latin typeface="TradeGothic" pitchFamily="34" charset="0"/>
              </a:rPr>
              <a:t>Inserta un salto de línea.</a:t>
            </a:r>
          </a:p>
          <a:p>
            <a:pPr algn="l">
              <a:spcBef>
                <a:spcPts val="600"/>
              </a:spcBef>
              <a:spcAft>
                <a:spcPts val="600"/>
              </a:spcAft>
              <a:buClr>
                <a:schemeClr val="tx1"/>
              </a:buClr>
              <a:buFont typeface="Wingdings" pitchFamily="2" charset="2"/>
              <a:buChar char="Ø"/>
            </a:pPr>
            <a:r>
              <a:rPr lang="es-ES" sz="2000" b="1" dirty="0" smtClean="0">
                <a:solidFill>
                  <a:srgbClr val="FF0000"/>
                </a:solidFill>
                <a:latin typeface="TradeGothic" pitchFamily="34" charset="0"/>
              </a:rPr>
              <a:t>&lt;b&gt;</a:t>
            </a:r>
            <a:r>
              <a:rPr lang="es-ES" sz="2000" b="1" dirty="0" smtClean="0">
                <a:solidFill>
                  <a:schemeClr val="tx1"/>
                </a:solidFill>
                <a:latin typeface="TradeGothic" pitchFamily="34" charset="0"/>
              </a:rPr>
              <a:t>negrita</a:t>
            </a:r>
            <a:r>
              <a:rPr lang="es-ES" sz="2000" b="1" dirty="0" smtClean="0">
                <a:solidFill>
                  <a:srgbClr val="FF0000"/>
                </a:solidFill>
                <a:latin typeface="TradeGothic" pitchFamily="34" charset="0"/>
              </a:rPr>
              <a:t>&lt;/b&gt; y &lt;i&gt;</a:t>
            </a:r>
            <a:r>
              <a:rPr lang="es-ES" sz="2000" b="1" i="1" dirty="0" smtClean="0">
                <a:solidFill>
                  <a:schemeClr val="tx1"/>
                </a:solidFill>
                <a:latin typeface="TradeGothic" pitchFamily="34" charset="0"/>
              </a:rPr>
              <a:t>cursiva</a:t>
            </a:r>
            <a:r>
              <a:rPr lang="es-ES" sz="2000" b="1" dirty="0" smtClean="0">
                <a:solidFill>
                  <a:srgbClr val="FF0000"/>
                </a:solidFill>
                <a:latin typeface="TradeGothic" pitchFamily="34" charset="0"/>
              </a:rPr>
              <a:t>&lt;/i&gt;. </a:t>
            </a:r>
            <a:r>
              <a:rPr lang="es-ES" sz="2000" dirty="0" smtClean="0">
                <a:solidFill>
                  <a:schemeClr val="tx1"/>
                </a:solidFill>
                <a:latin typeface="TradeGothic" pitchFamily="34" charset="0"/>
              </a:rPr>
              <a:t>Insertan texto en </a:t>
            </a:r>
            <a:r>
              <a:rPr lang="es-ES" sz="2000" b="1" dirty="0" smtClean="0">
                <a:solidFill>
                  <a:schemeClr val="tx1"/>
                </a:solidFill>
                <a:latin typeface="TradeGothic" pitchFamily="34" charset="0"/>
              </a:rPr>
              <a:t>negrita</a:t>
            </a:r>
            <a:r>
              <a:rPr lang="es-ES" sz="2000" dirty="0" smtClean="0">
                <a:solidFill>
                  <a:schemeClr val="tx1"/>
                </a:solidFill>
                <a:latin typeface="TradeGothic" pitchFamily="34" charset="0"/>
              </a:rPr>
              <a:t> y </a:t>
            </a:r>
            <a:r>
              <a:rPr lang="es-ES" sz="2000" i="1" dirty="0" smtClean="0">
                <a:solidFill>
                  <a:schemeClr val="tx1"/>
                </a:solidFill>
                <a:latin typeface="TradeGothic" pitchFamily="34" charset="0"/>
              </a:rPr>
              <a:t>cursiva.</a:t>
            </a:r>
          </a:p>
          <a:p>
            <a:pPr algn="l">
              <a:spcBef>
                <a:spcPts val="600"/>
              </a:spcBef>
              <a:spcAft>
                <a:spcPts val="600"/>
              </a:spcAft>
              <a:buClr>
                <a:schemeClr val="tx1"/>
              </a:buClr>
              <a:buFont typeface="Wingdings" pitchFamily="2" charset="2"/>
              <a:buChar char="Ø"/>
            </a:pPr>
            <a:r>
              <a:rPr lang="es-ES" sz="2000" dirty="0" smtClean="0">
                <a:solidFill>
                  <a:srgbClr val="FF0000"/>
                </a:solidFill>
                <a:latin typeface="TradeGothic" pitchFamily="34" charset="0"/>
              </a:rPr>
              <a:t>&lt;</a:t>
            </a:r>
            <a:r>
              <a:rPr lang="es-ES" sz="2000" b="1" dirty="0" err="1" smtClean="0">
                <a:solidFill>
                  <a:srgbClr val="FF0000"/>
                </a:solidFill>
                <a:latin typeface="TradeGothic" pitchFamily="34" charset="0"/>
              </a:rPr>
              <a:t>ul</a:t>
            </a:r>
            <a:r>
              <a:rPr lang="es-ES" sz="2000" b="1" dirty="0" smtClean="0">
                <a:solidFill>
                  <a:srgbClr val="FF0000"/>
                </a:solidFill>
                <a:latin typeface="TradeGothic" pitchFamily="34" charset="0"/>
              </a:rPr>
              <a:t>&gt;&lt;/</a:t>
            </a:r>
            <a:r>
              <a:rPr lang="es-ES" sz="2000" b="1" dirty="0" err="1" smtClean="0">
                <a:solidFill>
                  <a:srgbClr val="FF0000"/>
                </a:solidFill>
                <a:latin typeface="TradeGothic" pitchFamily="34" charset="0"/>
              </a:rPr>
              <a:t>ul</a:t>
            </a:r>
            <a:r>
              <a:rPr lang="es-ES" sz="2000" b="1" dirty="0" smtClean="0">
                <a:solidFill>
                  <a:srgbClr val="FF0000"/>
                </a:solidFill>
                <a:latin typeface="TradeGothic" pitchFamily="34" charset="0"/>
              </a:rPr>
              <a:t>&gt; </a:t>
            </a:r>
            <a:r>
              <a:rPr lang="es-ES" sz="2000" dirty="0" smtClean="0">
                <a:solidFill>
                  <a:schemeClr val="tx1"/>
                </a:solidFill>
                <a:latin typeface="TradeGothic" pitchFamily="34" charset="0"/>
              </a:rPr>
              <a:t>define listas numeradas en las que cada ítem está delimitado por </a:t>
            </a:r>
            <a:r>
              <a:rPr lang="es-ES" sz="2000" b="1" dirty="0" smtClean="0">
                <a:solidFill>
                  <a:srgbClr val="FF0000"/>
                </a:solidFill>
                <a:latin typeface="TradeGothic" pitchFamily="34" charset="0"/>
              </a:rPr>
              <a:t>&lt;</a:t>
            </a:r>
            <a:r>
              <a:rPr lang="es-ES" sz="2000" b="1" dirty="0" err="1" smtClean="0">
                <a:solidFill>
                  <a:srgbClr val="FF0000"/>
                </a:solidFill>
                <a:latin typeface="TradeGothic" pitchFamily="34" charset="0"/>
              </a:rPr>
              <a:t>li</a:t>
            </a:r>
            <a:r>
              <a:rPr lang="es-ES" sz="2000" b="1" dirty="0" smtClean="0">
                <a:solidFill>
                  <a:srgbClr val="FF0000"/>
                </a:solidFill>
                <a:latin typeface="TradeGothic" pitchFamily="34" charset="0"/>
              </a:rPr>
              <a:t>&gt;&lt;/</a:t>
            </a:r>
            <a:r>
              <a:rPr lang="es-ES" sz="2000" b="1" dirty="0" err="1" smtClean="0">
                <a:solidFill>
                  <a:srgbClr val="FF0000"/>
                </a:solidFill>
                <a:latin typeface="TradeGothic" pitchFamily="34" charset="0"/>
              </a:rPr>
              <a:t>li</a:t>
            </a:r>
            <a:r>
              <a:rPr lang="es-ES" sz="2000" b="1" dirty="0" smtClean="0">
                <a:solidFill>
                  <a:srgbClr val="FF0000"/>
                </a:solidFill>
                <a:latin typeface="TradeGothic" pitchFamily="34" charset="0"/>
              </a:rPr>
              <a:t>&gt;. </a:t>
            </a:r>
            <a:r>
              <a:rPr lang="es-ES" sz="2000" dirty="0" smtClean="0">
                <a:solidFill>
                  <a:schemeClr val="tx1"/>
                </a:solidFill>
                <a:latin typeface="TradeGothic" pitchFamily="34" charset="0"/>
              </a:rPr>
              <a:t>Puede utilizarse </a:t>
            </a:r>
            <a:r>
              <a:rPr lang="es-ES" sz="2000" b="1" dirty="0" smtClean="0">
                <a:solidFill>
                  <a:srgbClr val="FF0000"/>
                </a:solidFill>
                <a:latin typeface="TradeGothic" pitchFamily="34" charset="0"/>
              </a:rPr>
              <a:t>&lt;</a:t>
            </a:r>
            <a:r>
              <a:rPr lang="es-ES" sz="2000" b="1" dirty="0" err="1" smtClean="0">
                <a:solidFill>
                  <a:srgbClr val="FF0000"/>
                </a:solidFill>
                <a:latin typeface="TradeGothic" pitchFamily="34" charset="0"/>
              </a:rPr>
              <a:t>ol</a:t>
            </a:r>
            <a:r>
              <a:rPr lang="es-ES" sz="2000" b="1" dirty="0" smtClean="0">
                <a:solidFill>
                  <a:srgbClr val="FF0000"/>
                </a:solidFill>
                <a:latin typeface="TradeGothic" pitchFamily="34" charset="0"/>
              </a:rPr>
              <a:t>&gt; </a:t>
            </a:r>
            <a:r>
              <a:rPr lang="es-ES" sz="2000" dirty="0" smtClean="0">
                <a:solidFill>
                  <a:schemeClr val="tx1"/>
                </a:solidFill>
                <a:latin typeface="TradeGothic" pitchFamily="34" charset="0"/>
              </a:rPr>
              <a:t>para listas ordenadas.</a:t>
            </a:r>
            <a:endParaRPr lang="es-ES" sz="1600" dirty="0" smtClean="0">
              <a:solidFill>
                <a:schemeClr val="accent1"/>
              </a:solidFill>
              <a:latin typeface="TradeGothic" pitchFamily="34" charset="0"/>
            </a:endParaRPr>
          </a:p>
        </p:txBody>
      </p:sp>
      <p:sp>
        <p:nvSpPr>
          <p:cNvPr id="4" name="3 CuadroTexto"/>
          <p:cNvSpPr txBox="1"/>
          <p:nvPr/>
        </p:nvSpPr>
        <p:spPr>
          <a:xfrm>
            <a:off x="2915816" y="5229200"/>
            <a:ext cx="2520280" cy="1200329"/>
          </a:xfrm>
          <a:prstGeom prst="rect">
            <a:avLst/>
          </a:prstGeom>
          <a:noFill/>
        </p:spPr>
        <p:txBody>
          <a:bodyPr wrap="square" rtlCol="0">
            <a:spAutoFit/>
          </a:bodyPr>
          <a:lstStyle/>
          <a:p>
            <a:pPr lvl="1"/>
            <a:r>
              <a:rPr lang="es-ES" b="1" dirty="0" smtClean="0">
                <a:solidFill>
                  <a:srgbClr val="FF0000"/>
                </a:solidFill>
                <a:latin typeface="TradeGothic" pitchFamily="34" charset="0"/>
              </a:rPr>
              <a:t>&lt;</a:t>
            </a:r>
            <a:r>
              <a:rPr lang="es-ES" b="1" dirty="0" err="1" smtClean="0">
                <a:solidFill>
                  <a:srgbClr val="FF0000"/>
                </a:solidFill>
                <a:latin typeface="TradeGothic" pitchFamily="34" charset="0"/>
              </a:rPr>
              <a:t>ul</a:t>
            </a:r>
            <a:r>
              <a:rPr lang="es-ES" b="1" dirty="0" smtClean="0">
                <a:solidFill>
                  <a:srgbClr val="FF0000"/>
                </a:solidFill>
                <a:latin typeface="TradeGothic" pitchFamily="34" charset="0"/>
              </a:rPr>
              <a:t>&gt;</a:t>
            </a:r>
          </a:p>
          <a:p>
            <a:pPr lvl="1"/>
            <a:r>
              <a:rPr lang="es-ES" b="1" dirty="0" smtClean="0">
                <a:solidFill>
                  <a:srgbClr val="FF0000"/>
                </a:solidFill>
                <a:latin typeface="TradeGothic" pitchFamily="34" charset="0"/>
              </a:rPr>
              <a:t>  &lt;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&gt;Item1&lt;/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a:t>
            </a:r>
          </a:p>
          <a:p>
            <a:pPr lvl="1"/>
            <a:r>
              <a:rPr lang="es-ES" b="1" dirty="0" smtClean="0">
                <a:solidFill>
                  <a:srgbClr val="FF0000"/>
                </a:solidFill>
                <a:latin typeface="TradeGothic" pitchFamily="34" charset="0"/>
              </a:rPr>
              <a:t>  &lt;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&gt;Item2&lt;/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a:t>
            </a:r>
          </a:p>
          <a:p>
            <a:pPr lvl="1"/>
            <a:r>
              <a:rPr lang="es-ES" b="1" dirty="0" smtClean="0">
                <a:solidFill>
                  <a:srgbClr val="FF0000"/>
                </a:solidFill>
                <a:latin typeface="TradeGothic" pitchFamily="34" charset="0"/>
              </a:rPr>
              <a:t>&lt;/</a:t>
            </a:r>
            <a:r>
              <a:rPr lang="es-ES" b="1" dirty="0" err="1" smtClean="0">
                <a:solidFill>
                  <a:srgbClr val="FF0000"/>
                </a:solidFill>
                <a:latin typeface="TradeGothic" pitchFamily="34" charset="0"/>
              </a:rPr>
              <a:t>ul</a:t>
            </a:r>
            <a:r>
              <a:rPr lang="es-ES" b="1" dirty="0" smtClean="0">
                <a:solidFill>
                  <a:srgbClr val="FF0000"/>
                </a:solidFill>
                <a:latin typeface="TradeGothic" pitchFamily="34" charset="0"/>
              </a:rPr>
              <a:t>&gt;</a:t>
            </a:r>
            <a:endParaRPr lang="es-ES" b="1"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88640"/>
            <a:ext cx="7772400" cy="576064"/>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251520" y="916103"/>
            <a:ext cx="3528392" cy="5688632"/>
          </a:xfrm>
          <a:ln>
            <a:solidFill>
              <a:schemeClr val="tx1"/>
            </a:solidFill>
          </a:ln>
        </p:spPr>
        <p:txBody>
          <a:bodyPr>
            <a:noAutofit/>
          </a:bodyPr>
          <a:lstStyle/>
          <a:p>
            <a:pPr algn="l">
              <a:spcBef>
                <a:spcPts val="600"/>
              </a:spcBef>
              <a:spcAft>
                <a:spcPts val="600"/>
              </a:spcAft>
            </a:pPr>
            <a:r>
              <a:rPr lang="es-ES" sz="2000" b="1" dirty="0" smtClean="0">
                <a:solidFill>
                  <a:srgbClr val="FF0000"/>
                </a:solidFill>
                <a:latin typeface="TradeGothic" pitchFamily="34" charset="0"/>
              </a:rPr>
              <a:t>&lt;</a:t>
            </a:r>
            <a:r>
              <a:rPr lang="es-ES" sz="2000" b="1" dirty="0" err="1" smtClean="0">
                <a:solidFill>
                  <a:srgbClr val="FF0000"/>
                </a:solidFill>
                <a:latin typeface="TradeGothic" pitchFamily="34" charset="0"/>
              </a:rPr>
              <a:t>table</a:t>
            </a:r>
            <a:r>
              <a:rPr lang="es-ES" sz="2000" b="1" dirty="0" smtClean="0">
                <a:solidFill>
                  <a:srgbClr val="FF0000"/>
                </a:solidFill>
                <a:latin typeface="TradeGothic" pitchFamily="34" charset="0"/>
              </a:rPr>
              <a:t>&gt;&lt;/</a:t>
            </a:r>
            <a:r>
              <a:rPr lang="es-ES" sz="2000" b="1" dirty="0" err="1" smtClean="0">
                <a:solidFill>
                  <a:srgbClr val="FF0000"/>
                </a:solidFill>
                <a:latin typeface="TradeGothic" pitchFamily="34" charset="0"/>
              </a:rPr>
              <a:t>table</a:t>
            </a:r>
            <a:r>
              <a:rPr lang="es-ES" sz="2000" b="1" dirty="0" smtClean="0">
                <a:solidFill>
                  <a:srgbClr val="FF0000"/>
                </a:solidFill>
                <a:latin typeface="TradeGothic" pitchFamily="34" charset="0"/>
              </a:rPr>
              <a:t>&gt;. </a:t>
            </a:r>
            <a:r>
              <a:rPr lang="es-ES" sz="2000" dirty="0" smtClean="0">
                <a:solidFill>
                  <a:schemeClr val="tx1"/>
                </a:solidFill>
                <a:latin typeface="TradeGothic" pitchFamily="34" charset="0"/>
              </a:rPr>
              <a:t>Sirve para escribir en una tabla el contenido que se desea representar. </a:t>
            </a:r>
          </a:p>
          <a:p>
            <a:pPr algn="l">
              <a:spcBef>
                <a:spcPts val="600"/>
              </a:spcBef>
              <a:spcAft>
                <a:spcPts val="600"/>
              </a:spcAft>
            </a:pPr>
            <a:r>
              <a:rPr lang="es-ES" sz="2000" b="1" dirty="0" smtClean="0">
                <a:solidFill>
                  <a:srgbClr val="FF0000"/>
                </a:solidFill>
                <a:latin typeface="TradeGothic" pitchFamily="34" charset="0"/>
              </a:rPr>
              <a:t>&lt;</a:t>
            </a:r>
            <a:r>
              <a:rPr lang="es-ES" sz="2000" b="1" dirty="0" err="1" smtClean="0">
                <a:solidFill>
                  <a:srgbClr val="FF0000"/>
                </a:solidFill>
                <a:latin typeface="TradeGothic" pitchFamily="34" charset="0"/>
              </a:rPr>
              <a:t>tr</a:t>
            </a:r>
            <a:r>
              <a:rPr lang="es-ES" sz="2000" b="1" dirty="0" smtClean="0">
                <a:solidFill>
                  <a:srgbClr val="FF0000"/>
                </a:solidFill>
                <a:latin typeface="TradeGothic" pitchFamily="34" charset="0"/>
              </a:rPr>
              <a:t>&gt;&lt;/</a:t>
            </a:r>
            <a:r>
              <a:rPr lang="es-ES" sz="2000" b="1" dirty="0" err="1" smtClean="0">
                <a:solidFill>
                  <a:srgbClr val="FF0000"/>
                </a:solidFill>
                <a:latin typeface="TradeGothic" pitchFamily="34" charset="0"/>
              </a:rPr>
              <a:t>tr</a:t>
            </a:r>
            <a:r>
              <a:rPr lang="es-ES" sz="2000" b="1" dirty="0" smtClean="0">
                <a:solidFill>
                  <a:srgbClr val="FF0000"/>
                </a:solidFill>
                <a:latin typeface="TradeGothic" pitchFamily="34" charset="0"/>
              </a:rPr>
              <a:t>&gt; </a:t>
            </a:r>
            <a:r>
              <a:rPr lang="es-ES" sz="2000" dirty="0" smtClean="0">
                <a:solidFill>
                  <a:schemeClr val="tx1"/>
                </a:solidFill>
                <a:latin typeface="TradeGothic" pitchFamily="34" charset="0"/>
              </a:rPr>
              <a:t>empiezan una nueva fila</a:t>
            </a:r>
          </a:p>
          <a:p>
            <a:pPr algn="l">
              <a:spcBef>
                <a:spcPts val="600"/>
              </a:spcBef>
              <a:spcAft>
                <a:spcPts val="600"/>
              </a:spcAft>
            </a:pPr>
            <a:r>
              <a:rPr lang="es-ES" sz="2000" b="1" dirty="0" smtClean="0">
                <a:solidFill>
                  <a:srgbClr val="FF0000"/>
                </a:solidFill>
                <a:latin typeface="TradeGothic" pitchFamily="34" charset="0"/>
              </a:rPr>
              <a:t>&lt;</a:t>
            </a:r>
            <a:r>
              <a:rPr lang="es-ES" sz="2000" b="1" dirty="0" err="1" smtClean="0">
                <a:solidFill>
                  <a:srgbClr val="FF0000"/>
                </a:solidFill>
                <a:latin typeface="TradeGothic" pitchFamily="34" charset="0"/>
              </a:rPr>
              <a:t>td</a:t>
            </a:r>
            <a:r>
              <a:rPr lang="es-ES" sz="2000" b="1" dirty="0" smtClean="0">
                <a:solidFill>
                  <a:srgbClr val="FF0000"/>
                </a:solidFill>
                <a:latin typeface="TradeGothic" pitchFamily="34" charset="0"/>
              </a:rPr>
              <a:t>&gt;&lt;/</a:t>
            </a:r>
            <a:r>
              <a:rPr lang="es-ES" sz="2000" b="1" dirty="0" err="1" smtClean="0">
                <a:solidFill>
                  <a:srgbClr val="FF0000"/>
                </a:solidFill>
                <a:latin typeface="TradeGothic" pitchFamily="34" charset="0"/>
              </a:rPr>
              <a:t>td</a:t>
            </a:r>
            <a:r>
              <a:rPr lang="es-ES" sz="2000" b="1" dirty="0" smtClean="0">
                <a:solidFill>
                  <a:srgbClr val="FF0000"/>
                </a:solidFill>
                <a:latin typeface="TradeGothic" pitchFamily="34" charset="0"/>
              </a:rPr>
              <a:t>&gt; </a:t>
            </a:r>
            <a:r>
              <a:rPr lang="es-ES" sz="2000" dirty="0" smtClean="0">
                <a:solidFill>
                  <a:schemeClr val="tx1"/>
                </a:solidFill>
                <a:latin typeface="TradeGothic" pitchFamily="34" charset="0"/>
              </a:rPr>
              <a:t>delimitan una columna nueva.</a:t>
            </a:r>
          </a:p>
          <a:p>
            <a:pPr lvl="1" algn="l"/>
            <a:r>
              <a:rPr lang="es-ES" sz="1600" dirty="0" smtClean="0">
                <a:solidFill>
                  <a:schemeClr val="tx1"/>
                </a:solidFill>
                <a:latin typeface="TradeGothic" pitchFamily="34" charset="0"/>
              </a:rPr>
              <a:t>&lt;</a:t>
            </a:r>
            <a:r>
              <a:rPr lang="es-ES" sz="1600" dirty="0" err="1" smtClean="0">
                <a:solidFill>
                  <a:schemeClr val="tx1"/>
                </a:solidFill>
                <a:latin typeface="TradeGothic" pitchFamily="34" charset="0"/>
              </a:rPr>
              <a:t>table</a:t>
            </a:r>
            <a:r>
              <a:rPr lang="es-ES" sz="1600" dirty="0" smtClean="0">
                <a:solidFill>
                  <a:schemeClr val="tx1"/>
                </a:solidFill>
                <a:latin typeface="TradeGothic" pitchFamily="34" charset="0"/>
              </a:rPr>
              <a:t>&gt;</a:t>
            </a:r>
          </a:p>
          <a:p>
            <a:pPr lvl="1" algn="l"/>
            <a:r>
              <a:rPr lang="es-ES" sz="1600" dirty="0" smtClean="0">
                <a:solidFill>
                  <a:schemeClr val="tx1"/>
                </a:solidFill>
                <a:latin typeface="TradeGothic" pitchFamily="34" charset="0"/>
              </a:rPr>
              <a:t>&lt;</a:t>
            </a:r>
            <a:r>
              <a:rPr lang="es-ES" sz="1600" dirty="0" err="1" smtClean="0">
                <a:solidFill>
                  <a:schemeClr val="tx1"/>
                </a:solidFill>
                <a:latin typeface="TradeGothic" pitchFamily="34" charset="0"/>
              </a:rPr>
              <a:t>tr</a:t>
            </a:r>
            <a:r>
              <a:rPr lang="es-ES" sz="1600" dirty="0" smtClean="0">
                <a:solidFill>
                  <a:schemeClr val="tx1"/>
                </a:solidFill>
                <a:latin typeface="TradeGothic" pitchFamily="34" charset="0"/>
              </a:rPr>
              <a:t>&gt;</a:t>
            </a:r>
          </a:p>
          <a:p>
            <a:pPr lvl="1" algn="l"/>
            <a:r>
              <a:rPr lang="es-ES" sz="1600" dirty="0" smtClean="0">
                <a:solidFill>
                  <a:schemeClr val="tx1"/>
                </a:solidFill>
                <a:latin typeface="TradeGothic" pitchFamily="34" charset="0"/>
              </a:rPr>
              <a:t>  &lt;</a:t>
            </a:r>
            <a:r>
              <a:rPr lang="es-ES" sz="1600" dirty="0" err="1" smtClean="0">
                <a:solidFill>
                  <a:schemeClr val="tx1"/>
                </a:solidFill>
                <a:latin typeface="TradeGothic" pitchFamily="34" charset="0"/>
              </a:rPr>
              <a:t>td</a:t>
            </a:r>
            <a:r>
              <a:rPr lang="es-ES" sz="1600" dirty="0" smtClean="0">
                <a:solidFill>
                  <a:schemeClr val="tx1"/>
                </a:solidFill>
                <a:latin typeface="TradeGothic" pitchFamily="34" charset="0"/>
              </a:rPr>
              <a:t>&gt;Fila1 Columna1&lt;/</a:t>
            </a:r>
            <a:r>
              <a:rPr lang="es-ES" sz="1600" dirty="0" err="1" smtClean="0">
                <a:solidFill>
                  <a:schemeClr val="tx1"/>
                </a:solidFill>
                <a:latin typeface="TradeGothic" pitchFamily="34" charset="0"/>
              </a:rPr>
              <a:t>td</a:t>
            </a:r>
            <a:r>
              <a:rPr lang="es-ES" sz="1600" dirty="0" smtClean="0">
                <a:solidFill>
                  <a:schemeClr val="tx1"/>
                </a:solidFill>
                <a:latin typeface="TradeGothic" pitchFamily="34" charset="0"/>
              </a:rPr>
              <a:t>&gt;</a:t>
            </a:r>
          </a:p>
          <a:p>
            <a:pPr lvl="1" algn="l"/>
            <a:r>
              <a:rPr lang="es-ES" sz="1600" dirty="0" smtClean="0">
                <a:solidFill>
                  <a:schemeClr val="tx1"/>
                </a:solidFill>
                <a:latin typeface="TradeGothic" pitchFamily="34" charset="0"/>
              </a:rPr>
              <a:t>  &lt;</a:t>
            </a:r>
            <a:r>
              <a:rPr lang="es-ES" sz="1600" dirty="0" err="1" smtClean="0">
                <a:solidFill>
                  <a:schemeClr val="tx1"/>
                </a:solidFill>
                <a:latin typeface="TradeGothic" pitchFamily="34" charset="0"/>
              </a:rPr>
              <a:t>td</a:t>
            </a:r>
            <a:r>
              <a:rPr lang="es-ES" sz="1600" dirty="0" smtClean="0">
                <a:solidFill>
                  <a:schemeClr val="tx1"/>
                </a:solidFill>
                <a:latin typeface="TradeGothic" pitchFamily="34" charset="0"/>
              </a:rPr>
              <a:t>&gt;Fila1 Columna2&lt;/</a:t>
            </a:r>
            <a:r>
              <a:rPr lang="es-ES" sz="1600" dirty="0" err="1" smtClean="0">
                <a:solidFill>
                  <a:schemeClr val="tx1"/>
                </a:solidFill>
                <a:latin typeface="TradeGothic" pitchFamily="34" charset="0"/>
              </a:rPr>
              <a:t>td</a:t>
            </a:r>
            <a:r>
              <a:rPr lang="es-ES" sz="1600" dirty="0" smtClean="0">
                <a:solidFill>
                  <a:schemeClr val="tx1"/>
                </a:solidFill>
                <a:latin typeface="TradeGothic" pitchFamily="34" charset="0"/>
              </a:rPr>
              <a:t>&gt;</a:t>
            </a:r>
          </a:p>
          <a:p>
            <a:pPr lvl="1" algn="l"/>
            <a:r>
              <a:rPr lang="es-ES" sz="1600" dirty="0" smtClean="0">
                <a:solidFill>
                  <a:schemeClr val="tx1"/>
                </a:solidFill>
                <a:latin typeface="TradeGothic" pitchFamily="34" charset="0"/>
              </a:rPr>
              <a:t>&lt;/</a:t>
            </a:r>
            <a:r>
              <a:rPr lang="es-ES" sz="1600" dirty="0" err="1" smtClean="0">
                <a:solidFill>
                  <a:schemeClr val="tx1"/>
                </a:solidFill>
                <a:latin typeface="TradeGothic" pitchFamily="34" charset="0"/>
              </a:rPr>
              <a:t>tr</a:t>
            </a:r>
            <a:r>
              <a:rPr lang="es-ES" sz="1600" dirty="0" smtClean="0">
                <a:solidFill>
                  <a:schemeClr val="tx1"/>
                </a:solidFill>
                <a:latin typeface="TradeGothic" pitchFamily="34" charset="0"/>
              </a:rPr>
              <a:t>&gt;</a:t>
            </a:r>
          </a:p>
          <a:p>
            <a:pPr lvl="1" algn="l"/>
            <a:r>
              <a:rPr lang="es-ES" sz="1600" dirty="0" smtClean="0">
                <a:solidFill>
                  <a:schemeClr val="tx1"/>
                </a:solidFill>
                <a:latin typeface="TradeGothic" pitchFamily="34" charset="0"/>
              </a:rPr>
              <a:t>&lt;</a:t>
            </a:r>
            <a:r>
              <a:rPr lang="es-ES" sz="1600" dirty="0" err="1" smtClean="0">
                <a:solidFill>
                  <a:schemeClr val="tx1"/>
                </a:solidFill>
                <a:latin typeface="TradeGothic" pitchFamily="34" charset="0"/>
              </a:rPr>
              <a:t>tr</a:t>
            </a:r>
            <a:r>
              <a:rPr lang="es-ES" sz="1600" dirty="0" smtClean="0">
                <a:solidFill>
                  <a:schemeClr val="tx1"/>
                </a:solidFill>
                <a:latin typeface="TradeGothic" pitchFamily="34" charset="0"/>
              </a:rPr>
              <a:t>&gt;</a:t>
            </a:r>
          </a:p>
          <a:p>
            <a:pPr lvl="1" algn="l"/>
            <a:r>
              <a:rPr lang="es-ES" sz="1600" dirty="0" smtClean="0">
                <a:solidFill>
                  <a:schemeClr val="tx1"/>
                </a:solidFill>
                <a:latin typeface="TradeGothic" pitchFamily="34" charset="0"/>
              </a:rPr>
              <a:t>  &lt;</a:t>
            </a:r>
            <a:r>
              <a:rPr lang="es-ES" sz="1600" dirty="0" err="1" smtClean="0">
                <a:solidFill>
                  <a:schemeClr val="tx1"/>
                </a:solidFill>
                <a:latin typeface="TradeGothic" pitchFamily="34" charset="0"/>
              </a:rPr>
              <a:t>td</a:t>
            </a:r>
            <a:r>
              <a:rPr lang="es-ES" sz="1600" dirty="0" smtClean="0">
                <a:solidFill>
                  <a:schemeClr val="tx1"/>
                </a:solidFill>
                <a:latin typeface="TradeGothic" pitchFamily="34" charset="0"/>
              </a:rPr>
              <a:t>&gt;Fila2 Columna1&lt;/</a:t>
            </a:r>
            <a:r>
              <a:rPr lang="es-ES" sz="1600" dirty="0" err="1" smtClean="0">
                <a:solidFill>
                  <a:schemeClr val="tx1"/>
                </a:solidFill>
                <a:latin typeface="TradeGothic" pitchFamily="34" charset="0"/>
              </a:rPr>
              <a:t>td</a:t>
            </a:r>
            <a:r>
              <a:rPr lang="es-ES" sz="1600" dirty="0" smtClean="0">
                <a:solidFill>
                  <a:schemeClr val="tx1"/>
                </a:solidFill>
                <a:latin typeface="TradeGothic" pitchFamily="34" charset="0"/>
              </a:rPr>
              <a:t>&gt;</a:t>
            </a:r>
          </a:p>
          <a:p>
            <a:pPr lvl="1" algn="l"/>
            <a:r>
              <a:rPr lang="es-ES" sz="1600" dirty="0" smtClean="0">
                <a:solidFill>
                  <a:schemeClr val="tx1"/>
                </a:solidFill>
                <a:latin typeface="TradeGothic" pitchFamily="34" charset="0"/>
              </a:rPr>
              <a:t>  &lt;</a:t>
            </a:r>
            <a:r>
              <a:rPr lang="es-ES" sz="1600" dirty="0" err="1" smtClean="0">
                <a:solidFill>
                  <a:schemeClr val="tx1"/>
                </a:solidFill>
                <a:latin typeface="TradeGothic" pitchFamily="34" charset="0"/>
              </a:rPr>
              <a:t>td</a:t>
            </a:r>
            <a:r>
              <a:rPr lang="es-ES" sz="1600" dirty="0" smtClean="0">
                <a:solidFill>
                  <a:schemeClr val="tx1"/>
                </a:solidFill>
                <a:latin typeface="TradeGothic" pitchFamily="34" charset="0"/>
              </a:rPr>
              <a:t>&gt;Fila2 Columna2&lt;/</a:t>
            </a:r>
            <a:r>
              <a:rPr lang="es-ES" sz="1600" dirty="0" err="1" smtClean="0">
                <a:solidFill>
                  <a:schemeClr val="tx1"/>
                </a:solidFill>
                <a:latin typeface="TradeGothic" pitchFamily="34" charset="0"/>
              </a:rPr>
              <a:t>td</a:t>
            </a:r>
            <a:r>
              <a:rPr lang="es-ES" sz="1600" dirty="0" smtClean="0">
                <a:solidFill>
                  <a:schemeClr val="tx1"/>
                </a:solidFill>
                <a:latin typeface="TradeGothic" pitchFamily="34" charset="0"/>
              </a:rPr>
              <a:t>&gt;</a:t>
            </a:r>
          </a:p>
          <a:p>
            <a:pPr lvl="1" algn="l"/>
            <a:r>
              <a:rPr lang="es-ES" sz="1600" dirty="0" smtClean="0">
                <a:solidFill>
                  <a:schemeClr val="tx1"/>
                </a:solidFill>
                <a:latin typeface="TradeGothic" pitchFamily="34" charset="0"/>
              </a:rPr>
              <a:t>&lt;/</a:t>
            </a:r>
            <a:r>
              <a:rPr lang="es-ES" sz="1600" dirty="0" err="1" smtClean="0">
                <a:solidFill>
                  <a:schemeClr val="tx1"/>
                </a:solidFill>
                <a:latin typeface="TradeGothic" pitchFamily="34" charset="0"/>
              </a:rPr>
              <a:t>tr</a:t>
            </a:r>
            <a:r>
              <a:rPr lang="es-ES" sz="1600" dirty="0" smtClean="0">
                <a:solidFill>
                  <a:schemeClr val="tx1"/>
                </a:solidFill>
                <a:latin typeface="TradeGothic" pitchFamily="34" charset="0"/>
              </a:rPr>
              <a:t>&gt;</a:t>
            </a:r>
            <a:endParaRPr lang="es-ES" sz="1600" dirty="0" smtClean="0">
              <a:solidFill>
                <a:schemeClr val="accent1"/>
              </a:solidFill>
              <a:latin typeface="TradeGothic" pitchFamily="34" charset="0"/>
            </a:endParaRPr>
          </a:p>
          <a:p>
            <a:pPr lvl="1" algn="l"/>
            <a:endParaRPr lang="es-ES" sz="1600" dirty="0" smtClean="0">
              <a:solidFill>
                <a:schemeClr val="accent1"/>
              </a:solidFill>
              <a:latin typeface="TradeGothic" pitchFamily="34" charset="0"/>
            </a:endParaRPr>
          </a:p>
        </p:txBody>
      </p:sp>
      <p:sp>
        <p:nvSpPr>
          <p:cNvPr id="4" name="2 Subtítulo"/>
          <p:cNvSpPr txBox="1">
            <a:spLocks/>
          </p:cNvSpPr>
          <p:nvPr/>
        </p:nvSpPr>
        <p:spPr>
          <a:xfrm>
            <a:off x="3851920" y="908720"/>
            <a:ext cx="5040560" cy="5688632"/>
          </a:xfrm>
          <a:prstGeom prst="rect">
            <a:avLst/>
          </a:prstGeom>
          <a:ln>
            <a:solidFill>
              <a:schemeClr val="tx1"/>
            </a:solidFill>
          </a:ln>
        </p:spPr>
        <p:txBody>
          <a:bodyPr vert="horz" lIns="91440" tIns="45720" rIns="91440" bIns="45720" rtlCol="0">
            <a:noAutofit/>
          </a:bodyPr>
          <a:lstStyle/>
          <a:p>
            <a:pPr marL="0" marR="0" lvl="0" indent="0" algn="l" defTabSz="914400" rtl="0" eaLnBrk="1" fontAlgn="auto" latinLnBrk="0" hangingPunct="1">
              <a:lnSpc>
                <a:spcPct val="100000"/>
              </a:lnSpc>
              <a:spcBef>
                <a:spcPts val="600"/>
              </a:spcBef>
              <a:spcAft>
                <a:spcPts val="600"/>
              </a:spcAft>
              <a:buClrTx/>
              <a:buSzTx/>
              <a:tabLst/>
              <a:defRPr/>
            </a:pPr>
            <a:r>
              <a:rPr kumimoji="0" lang="es-ES" sz="2000" b="1" i="0" u="none" strike="noStrike" kern="1200" cap="none" spc="0" normalizeH="0" baseline="0" noProof="0" dirty="0" smtClean="0">
                <a:ln>
                  <a:noFill/>
                </a:ln>
                <a:solidFill>
                  <a:srgbClr val="FF0000"/>
                </a:solidFill>
                <a:effectLst/>
                <a:uLnTx/>
                <a:uFillTx/>
                <a:latin typeface="TradeGothic" pitchFamily="34" charset="0"/>
                <a:ea typeface="+mn-ea"/>
                <a:cs typeface="+mn-cs"/>
              </a:rPr>
              <a:t>&lt;</a:t>
            </a:r>
            <a:r>
              <a:rPr kumimoji="0" lang="es-ES" sz="2000" b="1" i="0" u="none" strike="noStrike" kern="1200" cap="none" spc="0" normalizeH="0" baseline="0" noProof="0" dirty="0" err="1" smtClean="0">
                <a:ln>
                  <a:noFill/>
                </a:ln>
                <a:solidFill>
                  <a:srgbClr val="FF0000"/>
                </a:solidFill>
                <a:effectLst/>
                <a:uLnTx/>
                <a:uFillTx/>
                <a:latin typeface="TradeGothic" pitchFamily="34" charset="0"/>
                <a:ea typeface="+mn-ea"/>
                <a:cs typeface="+mn-cs"/>
              </a:rPr>
              <a:t>form</a:t>
            </a:r>
            <a:r>
              <a:rPr kumimoji="0" lang="es-ES" sz="2000" b="1" i="0" u="none" strike="noStrike" kern="1200" cap="none" spc="0" normalizeH="0" baseline="0" noProof="0" dirty="0" smtClean="0">
                <a:ln>
                  <a:noFill/>
                </a:ln>
                <a:solidFill>
                  <a:srgbClr val="FF0000"/>
                </a:solidFill>
                <a:effectLst/>
                <a:uLnTx/>
                <a:uFillTx/>
                <a:latin typeface="TradeGothic" pitchFamily="34" charset="0"/>
                <a:ea typeface="+mn-ea"/>
                <a:cs typeface="+mn-cs"/>
              </a:rPr>
              <a:t>&gt;&lt;/</a:t>
            </a:r>
            <a:r>
              <a:rPr kumimoji="0" lang="es-ES" sz="2000" b="1" i="0" u="none" strike="noStrike" kern="1200" cap="none" spc="0" normalizeH="0" baseline="0" noProof="0" dirty="0" err="1" smtClean="0">
                <a:ln>
                  <a:noFill/>
                </a:ln>
                <a:solidFill>
                  <a:srgbClr val="FF0000"/>
                </a:solidFill>
                <a:effectLst/>
                <a:uLnTx/>
                <a:uFillTx/>
                <a:latin typeface="TradeGothic" pitchFamily="34" charset="0"/>
                <a:ea typeface="+mn-ea"/>
                <a:cs typeface="+mn-cs"/>
              </a:rPr>
              <a:t>form</a:t>
            </a:r>
            <a:r>
              <a:rPr kumimoji="0" lang="es-ES" sz="2000" b="1" i="0" u="none" strike="noStrike" kern="1200" cap="none" spc="0" normalizeH="0" baseline="0" noProof="0" dirty="0" smtClean="0">
                <a:ln>
                  <a:noFill/>
                </a:ln>
                <a:solidFill>
                  <a:srgbClr val="FF0000"/>
                </a:solidFill>
                <a:effectLst/>
                <a:uLnTx/>
                <a:uFillTx/>
                <a:latin typeface="TradeGothic" pitchFamily="34" charset="0"/>
                <a:ea typeface="+mn-ea"/>
                <a:cs typeface="+mn-cs"/>
              </a:rPr>
              <a:t>&gt;. </a:t>
            </a:r>
            <a:r>
              <a:rPr kumimoji="0" lang="es-ES" sz="2000" b="0" i="0" u="none" strike="noStrike" kern="1200" cap="none" spc="0" normalizeH="0" baseline="0" noProof="0" dirty="0" smtClean="0">
                <a:ln>
                  <a:noFill/>
                </a:ln>
                <a:solidFill>
                  <a:schemeClr val="tx1"/>
                </a:solidFill>
                <a:effectLst/>
                <a:uLnTx/>
                <a:uFillTx/>
                <a:latin typeface="TradeGothic" pitchFamily="34" charset="0"/>
                <a:ea typeface="+mn-ea"/>
                <a:cs typeface="+mn-cs"/>
              </a:rPr>
              <a:t>Permite</a:t>
            </a:r>
            <a:r>
              <a:rPr kumimoji="0" lang="es-ES" sz="2000" b="0" i="0" u="none" strike="noStrike" kern="1200" cap="none" spc="0" normalizeH="0" noProof="0" dirty="0" smtClean="0">
                <a:ln>
                  <a:noFill/>
                </a:ln>
                <a:solidFill>
                  <a:schemeClr val="tx1"/>
                </a:solidFill>
                <a:effectLst/>
                <a:uLnTx/>
                <a:uFillTx/>
                <a:latin typeface="TradeGothic" pitchFamily="34" charset="0"/>
                <a:ea typeface="+mn-ea"/>
                <a:cs typeface="+mn-cs"/>
              </a:rPr>
              <a:t> crear formularios con las etiquetas</a:t>
            </a:r>
            <a:r>
              <a:rPr kumimoji="0" lang="es-ES" sz="2000" b="0" i="0" u="none" strike="noStrike" kern="1200" cap="none" spc="0" normalizeH="0" baseline="0" noProof="0" dirty="0" smtClean="0">
                <a:ln>
                  <a:noFill/>
                </a:ln>
                <a:solidFill>
                  <a:schemeClr val="tx1"/>
                </a:solidFill>
                <a:effectLst/>
                <a:uLnTx/>
                <a:uFillTx/>
                <a:latin typeface="TradeGothic" pitchFamily="34" charset="0"/>
                <a:ea typeface="+mn-ea"/>
                <a:cs typeface="+mn-cs"/>
              </a:rPr>
              <a:t> </a:t>
            </a:r>
            <a:r>
              <a:rPr kumimoji="0" lang="es-ES" sz="2000" b="1" i="0" u="none" strike="noStrike" kern="1200" cap="none" spc="0" normalizeH="0" baseline="0" noProof="0" dirty="0" smtClean="0">
                <a:ln>
                  <a:noFill/>
                </a:ln>
                <a:solidFill>
                  <a:srgbClr val="FF0000"/>
                </a:solidFill>
                <a:effectLst/>
                <a:uLnTx/>
                <a:uFillTx/>
                <a:latin typeface="TradeGothic" pitchFamily="34" charset="0"/>
                <a:ea typeface="+mn-ea"/>
                <a:cs typeface="+mn-cs"/>
              </a:rPr>
              <a:t>&lt;input&gt;, &lt;</a:t>
            </a:r>
            <a:r>
              <a:rPr kumimoji="0" lang="es-ES" sz="2000" b="1" i="0" u="none" strike="noStrike" kern="1200" cap="none" spc="0" normalizeH="0" baseline="0" noProof="0" dirty="0" err="1" smtClean="0">
                <a:ln>
                  <a:noFill/>
                </a:ln>
                <a:solidFill>
                  <a:srgbClr val="FF0000"/>
                </a:solidFill>
                <a:effectLst/>
                <a:uLnTx/>
                <a:uFillTx/>
                <a:latin typeface="TradeGothic" pitchFamily="34" charset="0"/>
                <a:ea typeface="+mn-ea"/>
                <a:cs typeface="+mn-cs"/>
              </a:rPr>
              <a:t>option</a:t>
            </a:r>
            <a:r>
              <a:rPr kumimoji="0" lang="es-ES" sz="2000" b="1" i="0" u="none" strike="noStrike" kern="1200" cap="none" spc="0" normalizeH="0" baseline="0" noProof="0" dirty="0" smtClean="0">
                <a:ln>
                  <a:noFill/>
                </a:ln>
                <a:solidFill>
                  <a:srgbClr val="FF0000"/>
                </a:solidFill>
                <a:effectLst/>
                <a:uLnTx/>
                <a:uFillTx/>
                <a:latin typeface="TradeGothic" pitchFamily="34" charset="0"/>
                <a:ea typeface="+mn-ea"/>
                <a:cs typeface="+mn-cs"/>
              </a:rPr>
              <a:t>&gt;, &lt;</a:t>
            </a:r>
            <a:r>
              <a:rPr kumimoji="0" lang="es-ES" sz="2000" b="1" i="0" u="none" strike="noStrike" kern="1200" cap="none" spc="0" normalizeH="0" baseline="0" noProof="0" dirty="0" err="1" smtClean="0">
                <a:ln>
                  <a:noFill/>
                </a:ln>
                <a:solidFill>
                  <a:srgbClr val="FF0000"/>
                </a:solidFill>
                <a:effectLst/>
                <a:uLnTx/>
                <a:uFillTx/>
                <a:latin typeface="TradeGothic" pitchFamily="34" charset="0"/>
                <a:ea typeface="+mn-ea"/>
                <a:cs typeface="+mn-cs"/>
              </a:rPr>
              <a:t>textarea</a:t>
            </a:r>
            <a:r>
              <a:rPr kumimoji="0" lang="es-ES" sz="2000" b="1" i="0" u="none" strike="noStrike" kern="1200" cap="none" spc="0" normalizeH="0" baseline="0" noProof="0" dirty="0" smtClean="0">
                <a:ln>
                  <a:noFill/>
                </a:ln>
                <a:solidFill>
                  <a:srgbClr val="FF0000"/>
                </a:solidFill>
                <a:effectLst/>
                <a:uLnTx/>
                <a:uFillTx/>
                <a:latin typeface="TradeGothic" pitchFamily="34" charset="0"/>
                <a:ea typeface="+mn-ea"/>
                <a:cs typeface="+mn-cs"/>
              </a:rPr>
              <a:t>&gt;, &lt;</a:t>
            </a:r>
            <a:r>
              <a:rPr kumimoji="0" lang="es-ES" sz="2000" b="1" i="0" u="none" strike="noStrike" kern="1200" cap="none" spc="0" normalizeH="0" baseline="0" noProof="0" dirty="0" err="1" smtClean="0">
                <a:ln>
                  <a:noFill/>
                </a:ln>
                <a:solidFill>
                  <a:srgbClr val="FF0000"/>
                </a:solidFill>
                <a:effectLst/>
                <a:uLnTx/>
                <a:uFillTx/>
                <a:latin typeface="TradeGothic" pitchFamily="34" charset="0"/>
                <a:ea typeface="+mn-ea"/>
                <a:cs typeface="+mn-cs"/>
              </a:rPr>
              <a:t>button</a:t>
            </a:r>
            <a:r>
              <a:rPr kumimoji="0" lang="es-ES" sz="2000" b="1" i="0" u="none" strike="noStrike" kern="1200" cap="none" spc="0" normalizeH="0" baseline="0" noProof="0" dirty="0" smtClean="0">
                <a:ln>
                  <a:noFill/>
                </a:ln>
                <a:solidFill>
                  <a:srgbClr val="FF0000"/>
                </a:solidFill>
                <a:effectLst/>
                <a:uLnTx/>
                <a:uFillTx/>
                <a:latin typeface="TradeGothic" pitchFamily="34" charset="0"/>
                <a:ea typeface="+mn-ea"/>
                <a:cs typeface="+mn-cs"/>
              </a:rPr>
              <a:t>&gt;, </a:t>
            </a:r>
            <a:r>
              <a:rPr kumimoji="0" lang="es-ES" sz="2000" i="0" u="none" strike="noStrike" kern="1200" cap="none" spc="0" normalizeH="0" baseline="0" noProof="0" dirty="0" smtClean="0">
                <a:ln>
                  <a:noFill/>
                </a:ln>
                <a:effectLst/>
                <a:uLnTx/>
                <a:uFillTx/>
                <a:latin typeface="TradeGothic" pitchFamily="34" charset="0"/>
                <a:ea typeface="+mn-ea"/>
                <a:cs typeface="+mn-cs"/>
              </a:rPr>
              <a:t>etc. </a:t>
            </a:r>
          </a:p>
          <a:p>
            <a:pPr marL="0" marR="0" lvl="0" indent="0" algn="l" defTabSz="914400" rtl="0" eaLnBrk="1" fontAlgn="auto" latinLnBrk="0" hangingPunct="1">
              <a:lnSpc>
                <a:spcPct val="100000"/>
              </a:lnSpc>
              <a:spcBef>
                <a:spcPts val="600"/>
              </a:spcBef>
              <a:spcAft>
                <a:spcPts val="600"/>
              </a:spcAft>
              <a:buClrTx/>
              <a:buSzTx/>
              <a:tabLst/>
              <a:defRPr/>
            </a:pPr>
            <a:r>
              <a:rPr kumimoji="0" lang="es-ES" sz="2000" i="0" u="none" strike="noStrike" kern="1200" cap="none" spc="0" normalizeH="0" baseline="0" noProof="0" dirty="0" smtClean="0">
                <a:ln>
                  <a:noFill/>
                </a:ln>
                <a:effectLst/>
                <a:uLnTx/>
                <a:uFillTx/>
                <a:latin typeface="TradeGothic" pitchFamily="34" charset="0"/>
                <a:ea typeface="+mn-ea"/>
                <a:cs typeface="+mn-cs"/>
              </a:rPr>
              <a:t>Los atributos  </a:t>
            </a:r>
            <a:r>
              <a:rPr kumimoji="0" lang="es-ES" sz="2000" i="0" u="none" strike="noStrike" kern="1200" cap="none" spc="0" normalizeH="0" baseline="0" noProof="0" dirty="0" err="1" smtClean="0">
                <a:ln>
                  <a:noFill/>
                </a:ln>
                <a:effectLst/>
                <a:uLnTx/>
                <a:uFillTx/>
                <a:latin typeface="TradeGothic" pitchFamily="34" charset="0"/>
                <a:ea typeface="+mn-ea"/>
                <a:cs typeface="+mn-cs"/>
              </a:rPr>
              <a:t>action</a:t>
            </a:r>
            <a:r>
              <a:rPr kumimoji="0" lang="es-ES" sz="2000" i="0" u="none" strike="noStrike" kern="1200" cap="none" spc="0" normalizeH="0" baseline="0" noProof="0" dirty="0" smtClean="0">
                <a:ln>
                  <a:noFill/>
                </a:ln>
                <a:effectLst/>
                <a:uLnTx/>
                <a:uFillTx/>
                <a:latin typeface="TradeGothic" pitchFamily="34" charset="0"/>
                <a:ea typeface="+mn-ea"/>
                <a:cs typeface="+mn-cs"/>
              </a:rPr>
              <a:t> y</a:t>
            </a:r>
            <a:r>
              <a:rPr kumimoji="0" lang="es-ES" sz="2000" i="0" u="none" strike="noStrike" kern="1200" cap="none" spc="0" normalizeH="0" noProof="0" dirty="0" smtClean="0">
                <a:ln>
                  <a:noFill/>
                </a:ln>
                <a:effectLst/>
                <a:uLnTx/>
                <a:uFillTx/>
                <a:latin typeface="TradeGothic" pitchFamily="34" charset="0"/>
                <a:ea typeface="+mn-ea"/>
                <a:cs typeface="+mn-cs"/>
              </a:rPr>
              <a:t> </a:t>
            </a:r>
            <a:r>
              <a:rPr kumimoji="0" lang="es-ES" sz="2000" i="0" u="none" strike="noStrike" kern="1200" cap="none" spc="0" normalizeH="0" noProof="0" dirty="0" err="1" smtClean="0">
                <a:ln>
                  <a:noFill/>
                </a:ln>
                <a:effectLst/>
                <a:uLnTx/>
                <a:uFillTx/>
                <a:latin typeface="TradeGothic" pitchFamily="34" charset="0"/>
                <a:ea typeface="+mn-ea"/>
                <a:cs typeface="+mn-cs"/>
              </a:rPr>
              <a:t>method</a:t>
            </a:r>
            <a:r>
              <a:rPr kumimoji="0" lang="es-ES" sz="2000" i="0" u="none" strike="noStrike" kern="1200" cap="none" spc="0" normalizeH="0" noProof="0" dirty="0" smtClean="0">
                <a:ln>
                  <a:noFill/>
                </a:ln>
                <a:effectLst/>
                <a:uLnTx/>
                <a:uFillTx/>
                <a:latin typeface="TradeGothic" pitchFamily="34" charset="0"/>
                <a:ea typeface="+mn-ea"/>
                <a:cs typeface="+mn-cs"/>
              </a:rPr>
              <a:t> permiten definir la URL a la que se enviarán los datos del formulario y el método de envío (</a:t>
            </a:r>
            <a:r>
              <a:rPr kumimoji="0" lang="es-ES" sz="2000" i="1" u="none" strike="noStrike" kern="1200" cap="none" spc="0" normalizeH="0" noProof="0" dirty="0" err="1" smtClean="0">
                <a:ln>
                  <a:noFill/>
                </a:ln>
                <a:effectLst/>
                <a:uLnTx/>
                <a:uFillTx/>
                <a:latin typeface="TradeGothic" pitchFamily="34" charset="0"/>
                <a:ea typeface="+mn-ea"/>
                <a:cs typeface="+mn-cs"/>
              </a:rPr>
              <a:t>get</a:t>
            </a:r>
            <a:r>
              <a:rPr kumimoji="0" lang="es-ES" sz="2000" i="0" u="none" strike="noStrike" kern="1200" cap="none" spc="0" normalizeH="0" noProof="0" dirty="0" smtClean="0">
                <a:ln>
                  <a:noFill/>
                </a:ln>
                <a:effectLst/>
                <a:uLnTx/>
                <a:uFillTx/>
                <a:latin typeface="TradeGothic" pitchFamily="34" charset="0"/>
                <a:ea typeface="+mn-ea"/>
                <a:cs typeface="+mn-cs"/>
              </a:rPr>
              <a:t> o </a:t>
            </a:r>
            <a:r>
              <a:rPr kumimoji="0" lang="es-ES" sz="2000" i="1" u="none" strike="noStrike" kern="1200" cap="none" spc="0" normalizeH="0" noProof="0" dirty="0" smtClean="0">
                <a:ln>
                  <a:noFill/>
                </a:ln>
                <a:effectLst/>
                <a:uLnTx/>
                <a:uFillTx/>
                <a:latin typeface="TradeGothic" pitchFamily="34" charset="0"/>
                <a:ea typeface="+mn-ea"/>
                <a:cs typeface="+mn-cs"/>
              </a:rPr>
              <a:t>post</a:t>
            </a:r>
            <a:r>
              <a:rPr kumimoji="0" lang="es-ES" sz="2000" i="0" u="none" strike="noStrike" kern="1200" cap="none" spc="0" normalizeH="0" noProof="0" dirty="0" smtClean="0">
                <a:ln>
                  <a:noFill/>
                </a:ln>
                <a:effectLst/>
                <a:uLnTx/>
                <a:uFillTx/>
                <a:latin typeface="TradeGothic" pitchFamily="34" charset="0"/>
                <a:ea typeface="+mn-ea"/>
                <a:cs typeface="+mn-cs"/>
              </a:rPr>
              <a:t>).</a:t>
            </a:r>
          </a:p>
          <a:p>
            <a:pPr marL="0" marR="0" lvl="0" indent="0" algn="l" defTabSz="914400" rtl="0" eaLnBrk="1" fontAlgn="auto" latinLnBrk="0" hangingPunct="1">
              <a:lnSpc>
                <a:spcPct val="100000"/>
              </a:lnSpc>
              <a:spcBef>
                <a:spcPts val="600"/>
              </a:spcBef>
              <a:spcAft>
                <a:spcPts val="600"/>
              </a:spcAft>
              <a:buClrTx/>
              <a:buSzTx/>
              <a:buFont typeface="Wingdings" pitchFamily="2" charset="2"/>
              <a:buChar char="Ø"/>
              <a:tabLst/>
              <a:defRPr/>
            </a:pPr>
            <a:endParaRPr kumimoji="0" lang="es-ES" sz="2000" i="0" u="none" strike="noStrike" kern="1200" cap="none" spc="0" normalizeH="0" noProof="0" dirty="0" smtClean="0">
              <a:ln>
                <a:noFill/>
              </a:ln>
              <a:effectLst/>
              <a:uLnTx/>
              <a:uFillTx/>
              <a:latin typeface="TradeGothic" pitchFamily="34" charset="0"/>
              <a:ea typeface="+mn-ea"/>
              <a:cs typeface="+mn-cs"/>
            </a:endParaRPr>
          </a:p>
          <a:p>
            <a:pPr marL="0" marR="0" lvl="0" indent="0" algn="l" defTabSz="914400" rtl="0" eaLnBrk="1" fontAlgn="auto" latinLnBrk="0" hangingPunct="1">
              <a:lnSpc>
                <a:spcPct val="100000"/>
              </a:lnSpc>
              <a:buClrTx/>
              <a:buSzTx/>
              <a:tabLst/>
              <a:defRPr/>
            </a:pPr>
            <a:r>
              <a:rPr lang="es-ES" dirty="0" smtClean="0">
                <a:latin typeface="TradeGothic" pitchFamily="34" charset="0"/>
              </a:rPr>
              <a:t>&lt;</a:t>
            </a:r>
            <a:r>
              <a:rPr lang="es-ES" dirty="0" err="1" smtClean="0">
                <a:latin typeface="TradeGothic" pitchFamily="34" charset="0"/>
              </a:rPr>
              <a:t>formaction</a:t>
            </a:r>
            <a:r>
              <a:rPr lang="es-ES" dirty="0" smtClean="0">
                <a:latin typeface="TradeGothic" pitchFamily="34" charset="0"/>
              </a:rPr>
              <a:t>=“</a:t>
            </a:r>
            <a:r>
              <a:rPr lang="es-ES" dirty="0" err="1" smtClean="0">
                <a:latin typeface="TradeGothic" pitchFamily="34" charset="0"/>
              </a:rPr>
              <a:t>procesar.cgi”method</a:t>
            </a:r>
            <a:r>
              <a:rPr lang="es-ES" dirty="0" smtClean="0">
                <a:latin typeface="TradeGothic" pitchFamily="34" charset="0"/>
              </a:rPr>
              <a:t>=“</a:t>
            </a:r>
            <a:r>
              <a:rPr lang="es-ES" dirty="0" err="1" smtClean="0">
                <a:latin typeface="TradeGothic" pitchFamily="34" charset="0"/>
              </a:rPr>
              <a:t>get</a:t>
            </a:r>
            <a:r>
              <a:rPr lang="es-ES" dirty="0" smtClean="0">
                <a:latin typeface="TradeGothic" pitchFamily="34" charset="0"/>
              </a:rPr>
              <a:t>”&gt;</a:t>
            </a:r>
          </a:p>
          <a:p>
            <a:pPr marL="0" marR="0" lvl="0" indent="0" algn="l" defTabSz="914400" rtl="0" eaLnBrk="1" fontAlgn="auto" latinLnBrk="0" hangingPunct="1">
              <a:lnSpc>
                <a:spcPct val="100000"/>
              </a:lnSpc>
              <a:buClrTx/>
              <a:buSzTx/>
              <a:tabLst/>
              <a:defRPr/>
            </a:pPr>
            <a:r>
              <a:rPr kumimoji="0" lang="es-ES" i="0" u="none" strike="noStrike" kern="1200" cap="none" spc="0" normalizeH="0" noProof="0" dirty="0" smtClean="0">
                <a:ln>
                  <a:noFill/>
                </a:ln>
                <a:effectLst/>
                <a:uLnTx/>
                <a:uFillTx/>
                <a:latin typeface="TradeGothic" pitchFamily="34" charset="0"/>
                <a:ea typeface="+mn-ea"/>
                <a:cs typeface="+mn-cs"/>
              </a:rPr>
              <a:t>Apellidos:&lt;input </a:t>
            </a:r>
            <a:r>
              <a:rPr kumimoji="0" lang="es-ES" i="0" u="none" strike="noStrike" kern="1200" cap="none" spc="0" normalizeH="0" noProof="0" dirty="0" err="1" smtClean="0">
                <a:ln>
                  <a:noFill/>
                </a:ln>
                <a:effectLst/>
                <a:uLnTx/>
                <a:uFillTx/>
                <a:latin typeface="TradeGothic" pitchFamily="34" charset="0"/>
                <a:ea typeface="+mn-ea"/>
                <a:cs typeface="+mn-cs"/>
              </a:rPr>
              <a:t>type</a:t>
            </a:r>
            <a:r>
              <a:rPr kumimoji="0" lang="es-ES" i="0" u="none" strike="noStrike" kern="1200" cap="none" spc="0" normalizeH="0" noProof="0" dirty="0" smtClean="0">
                <a:ln>
                  <a:noFill/>
                </a:ln>
                <a:effectLst/>
                <a:uLnTx/>
                <a:uFillTx/>
                <a:latin typeface="TradeGothic" pitchFamily="34" charset="0"/>
                <a:ea typeface="+mn-ea"/>
                <a:cs typeface="+mn-cs"/>
              </a:rPr>
              <a:t>=“</a:t>
            </a:r>
            <a:r>
              <a:rPr kumimoji="0" lang="es-ES" i="0" u="none" strike="noStrike" kern="1200" cap="none" spc="0" normalizeH="0" noProof="0" dirty="0" err="1" smtClean="0">
                <a:ln>
                  <a:noFill/>
                </a:ln>
                <a:effectLst/>
                <a:uLnTx/>
                <a:uFillTx/>
                <a:latin typeface="TradeGothic" pitchFamily="34" charset="0"/>
                <a:ea typeface="+mn-ea"/>
                <a:cs typeface="+mn-cs"/>
              </a:rPr>
              <a:t>text</a:t>
            </a:r>
            <a:r>
              <a:rPr kumimoji="0" lang="es-ES" i="0" u="none" strike="noStrike" kern="1200" cap="none" spc="0" normalizeH="0" noProof="0" dirty="0" smtClean="0">
                <a:ln>
                  <a:noFill/>
                </a:ln>
                <a:effectLst/>
                <a:uLnTx/>
                <a:uFillTx/>
                <a:latin typeface="TradeGothic" pitchFamily="34" charset="0"/>
                <a:ea typeface="+mn-ea"/>
                <a:cs typeface="+mn-cs"/>
              </a:rPr>
              <a:t>” </a:t>
            </a:r>
            <a:r>
              <a:rPr kumimoji="0" lang="es-ES" i="0" u="none" strike="noStrike" kern="1200" cap="none" spc="0" normalizeH="0" noProof="0" dirty="0" err="1" smtClean="0">
                <a:ln>
                  <a:noFill/>
                </a:ln>
                <a:effectLst/>
                <a:uLnTx/>
                <a:uFillTx/>
                <a:latin typeface="TradeGothic" pitchFamily="34" charset="0"/>
                <a:ea typeface="+mn-ea"/>
                <a:cs typeface="+mn-cs"/>
              </a:rPr>
              <a:t>name</a:t>
            </a:r>
            <a:r>
              <a:rPr kumimoji="0" lang="es-ES" i="0" u="none" strike="noStrike" kern="1200" cap="none" spc="0" normalizeH="0" noProof="0" dirty="0" smtClean="0">
                <a:ln>
                  <a:noFill/>
                </a:ln>
                <a:effectLst/>
                <a:uLnTx/>
                <a:uFillTx/>
                <a:latin typeface="TradeGothic" pitchFamily="34" charset="0"/>
                <a:ea typeface="+mn-ea"/>
                <a:cs typeface="+mn-cs"/>
              </a:rPr>
              <a:t>=“</a:t>
            </a:r>
            <a:r>
              <a:rPr kumimoji="0" lang="es-ES" i="0" u="none" strike="noStrike" kern="1200" cap="none" spc="0" normalizeH="0" noProof="0" dirty="0" err="1" smtClean="0">
                <a:ln>
                  <a:noFill/>
                </a:ln>
                <a:effectLst/>
                <a:uLnTx/>
                <a:uFillTx/>
                <a:latin typeface="TradeGothic" pitchFamily="34" charset="0"/>
                <a:ea typeface="+mn-ea"/>
                <a:cs typeface="+mn-cs"/>
              </a:rPr>
              <a:t>ape</a:t>
            </a:r>
            <a:r>
              <a:rPr kumimoji="0" lang="es-ES" i="0" u="none" strike="noStrike" kern="1200" cap="none" spc="0" normalizeH="0" noProof="0" dirty="0" smtClean="0">
                <a:ln>
                  <a:noFill/>
                </a:ln>
                <a:effectLst/>
                <a:uLnTx/>
                <a:uFillTx/>
                <a:latin typeface="TradeGothic" pitchFamily="34" charset="0"/>
                <a:ea typeface="+mn-ea"/>
                <a:cs typeface="+mn-cs"/>
              </a:rPr>
              <a:t>”&gt;&lt;</a:t>
            </a:r>
            <a:r>
              <a:rPr kumimoji="0" lang="es-ES" i="0" u="none" strike="noStrike" kern="1200" cap="none" spc="0" normalizeH="0" noProof="0" dirty="0" err="1" smtClean="0">
                <a:ln>
                  <a:noFill/>
                </a:ln>
                <a:effectLst/>
                <a:uLnTx/>
                <a:uFillTx/>
                <a:latin typeface="TradeGothic" pitchFamily="34" charset="0"/>
                <a:ea typeface="+mn-ea"/>
                <a:cs typeface="+mn-cs"/>
              </a:rPr>
              <a:t>br</a:t>
            </a:r>
            <a:r>
              <a:rPr kumimoji="0" lang="es-ES" i="0" u="none" strike="noStrike" kern="1200" cap="none" spc="0" normalizeH="0" noProof="0" dirty="0" smtClean="0">
                <a:ln>
                  <a:noFill/>
                </a:ln>
                <a:effectLst/>
                <a:uLnTx/>
                <a:uFillTx/>
                <a:latin typeface="TradeGothic" pitchFamily="34" charset="0"/>
                <a:ea typeface="+mn-ea"/>
                <a:cs typeface="+mn-cs"/>
              </a:rPr>
              <a:t>&gt;</a:t>
            </a:r>
          </a:p>
          <a:p>
            <a:pPr marL="0" marR="0" lvl="0" indent="0" algn="l" defTabSz="914400" rtl="0" eaLnBrk="1" fontAlgn="auto" latinLnBrk="0" hangingPunct="1">
              <a:lnSpc>
                <a:spcPct val="100000"/>
              </a:lnSpc>
              <a:buClrTx/>
              <a:buSzTx/>
              <a:tabLst/>
              <a:defRPr/>
            </a:pPr>
            <a:r>
              <a:rPr lang="es-ES" dirty="0" smtClean="0">
                <a:latin typeface="TradeGothic" pitchFamily="34" charset="0"/>
              </a:rPr>
              <a:t>Nombre:&lt;input </a:t>
            </a:r>
            <a:r>
              <a:rPr lang="es-ES" dirty="0" err="1" smtClean="0">
                <a:latin typeface="TradeGothic" pitchFamily="34" charset="0"/>
              </a:rPr>
              <a:t>tye</a:t>
            </a:r>
            <a:r>
              <a:rPr lang="es-ES" dirty="0" smtClean="0">
                <a:latin typeface="TradeGothic" pitchFamily="34" charset="0"/>
              </a:rPr>
              <a:t>=“</a:t>
            </a:r>
            <a:r>
              <a:rPr lang="es-ES" dirty="0" err="1" smtClean="0">
                <a:latin typeface="TradeGothic" pitchFamily="34" charset="0"/>
              </a:rPr>
              <a:t>text</a:t>
            </a:r>
            <a:r>
              <a:rPr lang="es-ES" dirty="0" smtClean="0">
                <a:latin typeface="TradeGothic" pitchFamily="34" charset="0"/>
              </a:rPr>
              <a:t>” </a:t>
            </a:r>
            <a:r>
              <a:rPr lang="es-ES" dirty="0" err="1" smtClean="0">
                <a:latin typeface="TradeGothic" pitchFamily="34" charset="0"/>
              </a:rPr>
              <a:t>name</a:t>
            </a:r>
            <a:r>
              <a:rPr lang="es-ES" dirty="0" smtClean="0">
                <a:latin typeface="TradeGothic" pitchFamily="34" charset="0"/>
              </a:rPr>
              <a:t>=“</a:t>
            </a:r>
            <a:r>
              <a:rPr lang="es-ES" dirty="0" err="1" smtClean="0">
                <a:latin typeface="TradeGothic" pitchFamily="34" charset="0"/>
              </a:rPr>
              <a:t>nom</a:t>
            </a:r>
            <a:r>
              <a:rPr lang="es-ES" dirty="0" smtClean="0">
                <a:latin typeface="TradeGothic" pitchFamily="34" charset="0"/>
              </a:rPr>
              <a:t>”&gt;&lt;</a:t>
            </a:r>
            <a:r>
              <a:rPr lang="es-ES" dirty="0" err="1" smtClean="0">
                <a:latin typeface="TradeGothic" pitchFamily="34" charset="0"/>
              </a:rPr>
              <a:t>br</a:t>
            </a:r>
            <a:r>
              <a:rPr lang="es-ES" dirty="0" smtClean="0">
                <a:latin typeface="TradeGothic" pitchFamily="34" charset="0"/>
              </a:rPr>
              <a:t>&gt;</a:t>
            </a:r>
          </a:p>
          <a:p>
            <a:pPr marL="0" marR="0" lvl="0" indent="0" algn="l" defTabSz="914400" rtl="0" eaLnBrk="1" fontAlgn="auto" latinLnBrk="0" hangingPunct="1">
              <a:lnSpc>
                <a:spcPct val="100000"/>
              </a:lnSpc>
              <a:buClrTx/>
              <a:buSzTx/>
              <a:tabLst/>
              <a:defRPr/>
            </a:pPr>
            <a:r>
              <a:rPr kumimoji="0" lang="es-ES" i="0" u="none" strike="noStrike" kern="1200" cap="none" spc="0" normalizeH="0" noProof="0" dirty="0" smtClean="0">
                <a:ln>
                  <a:noFill/>
                </a:ln>
                <a:effectLst/>
                <a:uLnTx/>
                <a:uFillTx/>
                <a:latin typeface="TradeGothic" pitchFamily="34" charset="0"/>
                <a:ea typeface="+mn-ea"/>
                <a:cs typeface="+mn-cs"/>
              </a:rPr>
              <a:t>Comentario:&lt;</a:t>
            </a:r>
            <a:r>
              <a:rPr kumimoji="0" lang="es-ES" i="0" u="none" strike="noStrike" kern="1200" cap="none" spc="0" normalizeH="0" noProof="0" dirty="0" err="1" smtClean="0">
                <a:ln>
                  <a:noFill/>
                </a:ln>
                <a:effectLst/>
                <a:uLnTx/>
                <a:uFillTx/>
                <a:latin typeface="TradeGothic" pitchFamily="34" charset="0"/>
                <a:ea typeface="+mn-ea"/>
                <a:cs typeface="+mn-cs"/>
              </a:rPr>
              <a:t>textareaname</a:t>
            </a:r>
            <a:r>
              <a:rPr kumimoji="0" lang="es-ES" i="0" u="none" strike="noStrike" kern="1200" cap="none" spc="0" normalizeH="0" noProof="0" dirty="0" smtClean="0">
                <a:ln>
                  <a:noFill/>
                </a:ln>
                <a:effectLst/>
                <a:uLnTx/>
                <a:uFillTx/>
                <a:latin typeface="TradeGothic" pitchFamily="34" charset="0"/>
                <a:ea typeface="+mn-ea"/>
                <a:cs typeface="+mn-cs"/>
              </a:rPr>
              <a:t>=“comentario”&gt;</a:t>
            </a:r>
          </a:p>
          <a:p>
            <a:pPr marL="0" marR="0" lvl="0" indent="0" algn="l" defTabSz="914400" rtl="0" eaLnBrk="1" fontAlgn="auto" latinLnBrk="0" hangingPunct="1">
              <a:lnSpc>
                <a:spcPct val="100000"/>
              </a:lnSpc>
              <a:buClrTx/>
              <a:buSzTx/>
              <a:tabLst/>
              <a:defRPr/>
            </a:pPr>
            <a:r>
              <a:rPr lang="es-ES" dirty="0" smtClean="0">
                <a:latin typeface="TradeGothic" pitchFamily="34" charset="0"/>
              </a:rPr>
              <a:t>Escriba su comentario</a:t>
            </a:r>
          </a:p>
          <a:p>
            <a:pPr marL="0" marR="0" lvl="0" indent="0" algn="l" defTabSz="914400" rtl="0" eaLnBrk="1" fontAlgn="auto" latinLnBrk="0" hangingPunct="1">
              <a:lnSpc>
                <a:spcPct val="100000"/>
              </a:lnSpc>
              <a:buClrTx/>
              <a:buSzTx/>
              <a:tabLst/>
              <a:defRPr/>
            </a:pPr>
            <a:r>
              <a:rPr kumimoji="0" lang="es-ES" i="0" u="none" strike="noStrike" kern="1200" cap="none" spc="0" normalizeH="0" noProof="0" dirty="0" smtClean="0">
                <a:ln>
                  <a:noFill/>
                </a:ln>
                <a:effectLst/>
                <a:uLnTx/>
                <a:uFillTx/>
                <a:latin typeface="TradeGothic" pitchFamily="34" charset="0"/>
                <a:ea typeface="+mn-ea"/>
                <a:cs typeface="+mn-cs"/>
              </a:rPr>
              <a:t>&lt;/</a:t>
            </a:r>
            <a:r>
              <a:rPr kumimoji="0" lang="es-ES" i="0" u="none" strike="noStrike" kern="1200" cap="none" spc="0" normalizeH="0" noProof="0" dirty="0" err="1" smtClean="0">
                <a:ln>
                  <a:noFill/>
                </a:ln>
                <a:effectLst/>
                <a:uLnTx/>
                <a:uFillTx/>
                <a:latin typeface="TradeGothic" pitchFamily="34" charset="0"/>
                <a:ea typeface="+mn-ea"/>
                <a:cs typeface="+mn-cs"/>
              </a:rPr>
              <a:t>textarea</a:t>
            </a:r>
            <a:r>
              <a:rPr kumimoji="0" lang="es-ES" i="0" u="none" strike="noStrike" kern="1200" cap="none" spc="0" normalizeH="0" noProof="0" dirty="0" smtClean="0">
                <a:ln>
                  <a:noFill/>
                </a:ln>
                <a:effectLst/>
                <a:uLnTx/>
                <a:uFillTx/>
                <a:latin typeface="TradeGothic" pitchFamily="34" charset="0"/>
                <a:ea typeface="+mn-ea"/>
                <a:cs typeface="+mn-cs"/>
              </a:rPr>
              <a:t>&gt;&lt;</a:t>
            </a:r>
            <a:r>
              <a:rPr kumimoji="0" lang="es-ES" i="0" u="none" strike="noStrike" kern="1200" cap="none" spc="0" normalizeH="0" noProof="0" dirty="0" err="1" smtClean="0">
                <a:ln>
                  <a:noFill/>
                </a:ln>
                <a:effectLst/>
                <a:uLnTx/>
                <a:uFillTx/>
                <a:latin typeface="TradeGothic" pitchFamily="34" charset="0"/>
                <a:ea typeface="+mn-ea"/>
                <a:cs typeface="+mn-cs"/>
              </a:rPr>
              <a:t>br</a:t>
            </a:r>
            <a:r>
              <a:rPr kumimoji="0" lang="es-ES" i="0" u="none" strike="noStrike" kern="1200" cap="none" spc="0" normalizeH="0" noProof="0" dirty="0" smtClean="0">
                <a:ln>
                  <a:noFill/>
                </a:ln>
                <a:effectLst/>
                <a:uLnTx/>
                <a:uFillTx/>
                <a:latin typeface="TradeGothic" pitchFamily="34" charset="0"/>
                <a:ea typeface="+mn-ea"/>
                <a:cs typeface="+mn-cs"/>
              </a:rPr>
              <a:t>&gt;</a:t>
            </a:r>
          </a:p>
          <a:p>
            <a:pPr marL="0" marR="0" lvl="0" indent="0" algn="l" defTabSz="914400" rtl="0" eaLnBrk="1" fontAlgn="auto" latinLnBrk="0" hangingPunct="1">
              <a:lnSpc>
                <a:spcPct val="100000"/>
              </a:lnSpc>
              <a:buClrTx/>
              <a:buSzTx/>
              <a:tabLst/>
              <a:defRPr/>
            </a:pPr>
            <a:r>
              <a:rPr lang="es-ES" dirty="0" smtClean="0">
                <a:latin typeface="TradeGothic" pitchFamily="34" charset="0"/>
              </a:rPr>
              <a:t>&lt;input </a:t>
            </a:r>
            <a:r>
              <a:rPr lang="es-ES" dirty="0" err="1" smtClean="0">
                <a:latin typeface="TradeGothic" pitchFamily="34" charset="0"/>
              </a:rPr>
              <a:t>type</a:t>
            </a:r>
            <a:r>
              <a:rPr lang="es-ES" dirty="0" smtClean="0">
                <a:latin typeface="TradeGothic" pitchFamily="34" charset="0"/>
              </a:rPr>
              <a:t>=“</a:t>
            </a:r>
            <a:r>
              <a:rPr lang="es-ES" dirty="0" err="1" smtClean="0">
                <a:latin typeface="TradeGothic" pitchFamily="34" charset="0"/>
              </a:rPr>
              <a:t>submit”value</a:t>
            </a:r>
            <a:r>
              <a:rPr lang="es-ES" dirty="0" smtClean="0">
                <a:latin typeface="TradeGothic" pitchFamily="34" charset="0"/>
              </a:rPr>
              <a:t>=“Enviar”&gt;</a:t>
            </a:r>
          </a:p>
          <a:p>
            <a:pPr marL="0" marR="0" lvl="0" indent="0" algn="l" defTabSz="914400" rtl="0" eaLnBrk="1" fontAlgn="auto" latinLnBrk="0" hangingPunct="1">
              <a:lnSpc>
                <a:spcPct val="100000"/>
              </a:lnSpc>
              <a:buClrTx/>
              <a:buSzTx/>
              <a:tabLst/>
              <a:defRPr/>
            </a:pPr>
            <a:r>
              <a:rPr kumimoji="0" lang="es-ES" i="0" u="none" strike="noStrike" kern="1200" cap="none" spc="0" normalizeH="0" noProof="0" dirty="0" smtClean="0">
                <a:ln>
                  <a:noFill/>
                </a:ln>
                <a:effectLst/>
                <a:uLnTx/>
                <a:uFillTx/>
                <a:latin typeface="TradeGothic" pitchFamily="34" charset="0"/>
                <a:ea typeface="+mn-ea"/>
                <a:cs typeface="+mn-cs"/>
              </a:rPr>
              <a:t>&lt;/</a:t>
            </a:r>
            <a:r>
              <a:rPr kumimoji="0" lang="es-ES" i="0" u="none" strike="noStrike" kern="1200" cap="none" spc="0" normalizeH="0" noProof="0" dirty="0" err="1" smtClean="0">
                <a:ln>
                  <a:noFill/>
                </a:ln>
                <a:effectLst/>
                <a:uLnTx/>
                <a:uFillTx/>
                <a:latin typeface="TradeGothic" pitchFamily="34" charset="0"/>
                <a:ea typeface="+mn-ea"/>
                <a:cs typeface="+mn-cs"/>
              </a:rPr>
              <a:t>form</a:t>
            </a:r>
            <a:r>
              <a:rPr kumimoji="0" lang="es-ES" i="0" u="none" strike="noStrike" kern="1200" cap="none" spc="0" normalizeH="0" noProof="0" dirty="0" smtClean="0">
                <a:ln>
                  <a:noFill/>
                </a:ln>
                <a:effectLst/>
                <a:uLnTx/>
                <a:uFillTx/>
                <a:latin typeface="TradeGothic" pitchFamily="34" charset="0"/>
                <a:ea typeface="+mn-ea"/>
                <a:cs typeface="+mn-cs"/>
              </a:rPr>
              <a:t>&gt;</a:t>
            </a:r>
          </a:p>
          <a:p>
            <a:pPr marL="0" marR="0" lvl="0" indent="0" algn="l" defTabSz="914400" rtl="0" eaLnBrk="1" fontAlgn="auto" latinLnBrk="0" hangingPunct="1">
              <a:lnSpc>
                <a:spcPct val="100000"/>
              </a:lnSpc>
              <a:buClrTx/>
              <a:buSzTx/>
              <a:tabLst/>
              <a:defRPr/>
            </a:pPr>
            <a:endParaRPr kumimoji="0" lang="es-ES" sz="1600" b="0" i="0" u="none" strike="noStrike" kern="1200" cap="none" spc="0" normalizeH="0" baseline="0" noProof="0" dirty="0" smtClean="0">
              <a:ln>
                <a:noFill/>
              </a:ln>
              <a:solidFill>
                <a:schemeClr val="accent1"/>
              </a:solidFill>
              <a:effectLst/>
              <a:uLnTx/>
              <a:uFillTx/>
              <a:latin typeface="TradeGothic" pitchFamily="34" charset="0"/>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88640"/>
            <a:ext cx="7772400" cy="576064"/>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395536" y="764704"/>
            <a:ext cx="8424936" cy="5688632"/>
          </a:xfrm>
          <a:ln>
            <a:solidFill>
              <a:schemeClr val="tx1"/>
            </a:solidFill>
          </a:ln>
        </p:spPr>
        <p:txBody>
          <a:bodyPr>
            <a:noAutofit/>
          </a:bodyPr>
          <a:lstStyle/>
          <a:p>
            <a:pPr marL="90488" lvl="1" algn="l"/>
            <a:r>
              <a:rPr lang="es-ES" sz="2000" b="1" dirty="0" smtClean="0">
                <a:solidFill>
                  <a:schemeClr val="tx1"/>
                </a:solidFill>
                <a:latin typeface="TradeGothic" pitchFamily="34" charset="0"/>
              </a:rPr>
              <a:t>Atributos</a:t>
            </a:r>
          </a:p>
          <a:p>
            <a:pPr marL="90488" lvl="1" algn="l">
              <a:buFont typeface="Wingdings" pitchFamily="2" charset="2"/>
              <a:buChar char="Ø"/>
            </a:pPr>
            <a:r>
              <a:rPr lang="es-ES" sz="2000" dirty="0" smtClean="0">
                <a:solidFill>
                  <a:schemeClr val="tx1"/>
                </a:solidFill>
                <a:latin typeface="TradeGothic" pitchFamily="34" charset="0"/>
              </a:rPr>
              <a:t>Los elementos pueden llevar asociados atributos, que pueden tener valores.</a:t>
            </a:r>
          </a:p>
          <a:p>
            <a:pPr marL="90488" lvl="1" algn="l">
              <a:buFont typeface="Wingdings" pitchFamily="2" charset="2"/>
              <a:buChar char="Ø"/>
            </a:pPr>
            <a:r>
              <a:rPr lang="es-ES" sz="2000" dirty="0" smtClean="0">
                <a:solidFill>
                  <a:schemeClr val="tx1"/>
                </a:solidFill>
                <a:latin typeface="TradeGothic" pitchFamily="34" charset="0"/>
              </a:rPr>
              <a:t>Los pares atributo/valor se colocan siempre antes del final de la etiqueta de inicio del elemento.</a:t>
            </a:r>
          </a:p>
          <a:p>
            <a:pPr marL="90488" lvl="1" algn="l">
              <a:buFont typeface="Wingdings" pitchFamily="2" charset="2"/>
              <a:buChar char="Ø"/>
            </a:pPr>
            <a:endParaRPr lang="es-ES" sz="2000" dirty="0" smtClean="0">
              <a:solidFill>
                <a:schemeClr val="tx1"/>
              </a:solidFill>
              <a:latin typeface="TradeGothic" pitchFamily="34" charset="0"/>
            </a:endParaRPr>
          </a:p>
          <a:p>
            <a:pPr marL="90488" lvl="1"/>
            <a:r>
              <a:rPr lang="es-ES" sz="2000" b="1" dirty="0" smtClean="0">
                <a:solidFill>
                  <a:schemeClr val="tx1"/>
                </a:solidFill>
                <a:latin typeface="TradeGothic" pitchFamily="34" charset="0"/>
              </a:rPr>
              <a:t>&lt;A </a:t>
            </a:r>
            <a:r>
              <a:rPr lang="es-ES" sz="2000" b="1" dirty="0" err="1" smtClean="0">
                <a:solidFill>
                  <a:schemeClr val="tx1"/>
                </a:solidFill>
                <a:latin typeface="TradeGothic" pitchFamily="34" charset="0"/>
              </a:rPr>
              <a:t>href</a:t>
            </a:r>
            <a:r>
              <a:rPr lang="es-ES" sz="2000" b="1" dirty="0" smtClean="0">
                <a:solidFill>
                  <a:schemeClr val="tx1"/>
                </a:solidFill>
                <a:latin typeface="TradeGothic" pitchFamily="34" charset="0"/>
              </a:rPr>
              <a:t>= </a:t>
            </a:r>
            <a:r>
              <a:rPr lang="es-ES" sz="2000" b="1" dirty="0" smtClean="0">
                <a:solidFill>
                  <a:schemeClr val="tx1"/>
                </a:solidFill>
                <a:latin typeface="TradeGothic" pitchFamily="34" charset="0"/>
                <a:hlinkClick r:id="rId3"/>
              </a:rPr>
              <a:t>“</a:t>
            </a:r>
            <a:r>
              <a:rPr lang="es-ES" sz="2000" b="1" dirty="0" smtClean="0">
                <a:solidFill>
                  <a:srgbClr val="FFFF00"/>
                </a:solidFill>
                <a:latin typeface="TradeGothic" pitchFamily="34" charset="0"/>
                <a:hlinkClick r:id="rId3"/>
              </a:rPr>
              <a:t>http://</a:t>
            </a:r>
            <a:r>
              <a:rPr lang="es-ES" sz="2000" b="1" dirty="0" err="1" smtClean="0">
                <a:solidFill>
                  <a:srgbClr val="FFFF00"/>
                </a:solidFill>
                <a:latin typeface="TradeGothic" pitchFamily="34" charset="0"/>
                <a:hlinkClick r:id="rId3"/>
              </a:rPr>
              <a:t>floridacampus.com</a:t>
            </a:r>
            <a:r>
              <a:rPr lang="es-ES" sz="2000" b="1" dirty="0" err="1" smtClean="0">
                <a:solidFill>
                  <a:schemeClr val="tx1"/>
                </a:solidFill>
                <a:latin typeface="TradeGothic" pitchFamily="34" charset="0"/>
              </a:rPr>
              <a:t>”Bienvenidos</a:t>
            </a:r>
            <a:r>
              <a:rPr lang="es-ES" sz="2000" b="1" dirty="0" smtClean="0">
                <a:solidFill>
                  <a:schemeClr val="tx1"/>
                </a:solidFill>
                <a:latin typeface="TradeGothic" pitchFamily="34" charset="0"/>
              </a:rPr>
              <a:t>&gt;&lt;/A&gt;</a:t>
            </a:r>
          </a:p>
          <a:p>
            <a:pPr marL="90488" lvl="1" algn="l"/>
            <a:endParaRPr lang="es-ES" sz="2000" dirty="0" smtClean="0">
              <a:solidFill>
                <a:schemeClr val="tx1"/>
              </a:solidFill>
              <a:latin typeface="TradeGothic" pitchFamily="34" charset="0"/>
            </a:endParaRPr>
          </a:p>
          <a:p>
            <a:pPr marL="90488" lvl="1" algn="l"/>
            <a:r>
              <a:rPr lang="es-ES" sz="2000" b="1" dirty="0" smtClean="0">
                <a:solidFill>
                  <a:schemeClr val="tx1"/>
                </a:solidFill>
                <a:latin typeface="TradeGothic" pitchFamily="34" charset="0"/>
              </a:rPr>
              <a:t>Atributo: </a:t>
            </a:r>
            <a:r>
              <a:rPr lang="es-ES" sz="2000" dirty="0" err="1" smtClean="0">
                <a:solidFill>
                  <a:schemeClr val="tx1"/>
                </a:solidFill>
                <a:latin typeface="TradeGothic" pitchFamily="34" charset="0"/>
              </a:rPr>
              <a:t>href</a:t>
            </a:r>
            <a:r>
              <a:rPr lang="es-ES" sz="2000" dirty="0" smtClean="0">
                <a:solidFill>
                  <a:schemeClr val="tx1"/>
                </a:solidFill>
                <a:latin typeface="TradeGothic" pitchFamily="34" charset="0"/>
              </a:rPr>
              <a:t>.</a:t>
            </a:r>
          </a:p>
          <a:p>
            <a:pPr marL="90488" lvl="1" algn="l"/>
            <a:r>
              <a:rPr lang="es-ES" sz="2000" b="1" dirty="0" smtClean="0">
                <a:solidFill>
                  <a:schemeClr val="tx1"/>
                </a:solidFill>
                <a:latin typeface="TradeGothic" pitchFamily="34" charset="0"/>
              </a:rPr>
              <a:t>Valor del atributo</a:t>
            </a:r>
            <a:r>
              <a:rPr lang="es-ES" sz="2000" dirty="0" smtClean="0">
                <a:solidFill>
                  <a:schemeClr val="tx1"/>
                </a:solidFill>
                <a:latin typeface="TradeGothic" pitchFamily="34" charset="0"/>
              </a:rPr>
              <a:t>: Delimitado por comillas “ “</a:t>
            </a:r>
          </a:p>
          <a:p>
            <a:pPr marL="90488" lvl="1" algn="l"/>
            <a:endParaRPr lang="es-ES" sz="2000" dirty="0" smtClean="0">
              <a:solidFill>
                <a:schemeClr val="tx1"/>
              </a:solidFill>
              <a:latin typeface="TradeGothic" pitchFamily="34" charset="0"/>
            </a:endParaRPr>
          </a:p>
          <a:p>
            <a:pPr marL="90488" lvl="1" algn="l">
              <a:buFont typeface="Wingdings" pitchFamily="2" charset="2"/>
              <a:buChar char="Ø"/>
            </a:pPr>
            <a:r>
              <a:rPr lang="es-ES" sz="2000" dirty="0" smtClean="0">
                <a:solidFill>
                  <a:schemeClr val="tx1"/>
                </a:solidFill>
                <a:latin typeface="TradeGothic" pitchFamily="34" charset="0"/>
              </a:rPr>
              <a:t>Al hablar de elemento nos referimos tato a sus etiquetas de inicio y fin como a su contenido (si existe).</a:t>
            </a:r>
          </a:p>
          <a:p>
            <a:pPr marL="90488" lvl="1" algn="l">
              <a:buFont typeface="Wingdings" pitchFamily="2" charset="2"/>
              <a:buChar char="Ø"/>
            </a:pPr>
            <a:r>
              <a:rPr lang="es-ES" sz="2000" dirty="0" smtClean="0">
                <a:solidFill>
                  <a:schemeClr val="tx1"/>
                </a:solidFill>
                <a:latin typeface="TradeGothic" pitchFamily="34" charset="0"/>
              </a:rPr>
              <a:t>Al hablar de etiqueta  nos referimos tanto a la de inicio como a la de fin  así como a todo lo que encontremos dentro de los símbolos &lt; &gt;.</a:t>
            </a:r>
          </a:p>
          <a:p>
            <a:pPr marL="90488" lvl="1" algn="l"/>
            <a:endParaRPr lang="es-ES" sz="2000" dirty="0" smtClean="0">
              <a:solidFill>
                <a:schemeClr val="tx1"/>
              </a:solidFill>
              <a:latin typeface="TradeGothic"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76064"/>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179512" y="620688"/>
            <a:ext cx="8784976" cy="6048672"/>
          </a:xfrm>
          <a:ln>
            <a:solidFill>
              <a:schemeClr val="tx1"/>
            </a:solidFill>
          </a:ln>
        </p:spPr>
        <p:txBody>
          <a:bodyPr>
            <a:noAutofit/>
          </a:bodyPr>
          <a:lstStyle/>
          <a:p>
            <a:pPr marL="90488" lvl="1" algn="l"/>
            <a:r>
              <a:rPr lang="es-ES" sz="1800" b="1" dirty="0" smtClean="0">
                <a:solidFill>
                  <a:schemeClr val="tx1"/>
                </a:solidFill>
                <a:latin typeface="TradeGothic" pitchFamily="34" charset="0"/>
              </a:rPr>
              <a:t>Referencia a caracteres</a:t>
            </a:r>
          </a:p>
          <a:p>
            <a:pPr marL="90488" lvl="1" algn="l"/>
            <a:r>
              <a:rPr lang="es-ES" sz="1800" dirty="0" smtClean="0">
                <a:solidFill>
                  <a:schemeClr val="tx1"/>
                </a:solidFill>
                <a:latin typeface="TradeGothic" pitchFamily="34" charset="0"/>
              </a:rPr>
              <a:t>Son nombres numéricos o símbolos de caracteres que pueden incluirse en documentos HTM y que no pueden introducirse directamente desde la herramienta utilizada para crear documentos HTML. Comienzan con </a:t>
            </a:r>
            <a:r>
              <a:rPr lang="es-ES" sz="1800" b="1" dirty="0" smtClean="0">
                <a:solidFill>
                  <a:schemeClr val="tx1"/>
                </a:solidFill>
                <a:latin typeface="TradeGothic" pitchFamily="34" charset="0"/>
              </a:rPr>
              <a:t>&amp;</a:t>
            </a:r>
            <a:r>
              <a:rPr lang="es-ES" sz="1800" dirty="0" smtClean="0">
                <a:solidFill>
                  <a:schemeClr val="tx1"/>
                </a:solidFill>
                <a:latin typeface="TradeGothic" pitchFamily="34" charset="0"/>
              </a:rPr>
              <a:t> y terminan con </a:t>
            </a:r>
            <a:r>
              <a:rPr lang="es-ES" sz="1800" b="1" dirty="0" smtClean="0">
                <a:solidFill>
                  <a:schemeClr val="tx1"/>
                </a:solidFill>
                <a:latin typeface="TradeGothic" pitchFamily="34" charset="0"/>
              </a:rPr>
              <a:t>;</a:t>
            </a:r>
          </a:p>
          <a:p>
            <a:pPr marL="90488" lvl="1" algn="l"/>
            <a:endParaRPr lang="es-ES" sz="2000" b="1" dirty="0" smtClean="0">
              <a:solidFill>
                <a:schemeClr val="tx1"/>
              </a:solidFill>
              <a:latin typeface="TradeGothic" pitchFamily="34" charset="0"/>
            </a:endParaRPr>
          </a:p>
          <a:p>
            <a:pPr marL="90488" lvl="1" algn="l"/>
            <a:endParaRPr lang="es-ES" sz="2000" b="1" dirty="0" smtClean="0">
              <a:solidFill>
                <a:schemeClr val="tx1"/>
              </a:solidFill>
              <a:latin typeface="TradeGothic" pitchFamily="34" charset="0"/>
            </a:endParaRPr>
          </a:p>
          <a:p>
            <a:pPr marL="90488" lvl="1" algn="l"/>
            <a:endParaRPr lang="es-ES" sz="2000" dirty="0" smtClean="0">
              <a:solidFill>
                <a:schemeClr val="tx1"/>
              </a:solidFill>
              <a:latin typeface="TradeGothic" pitchFamily="34" charset="0"/>
            </a:endParaRPr>
          </a:p>
          <a:p>
            <a:pPr marL="90488" lvl="1" algn="l"/>
            <a:endParaRPr lang="es-ES" sz="2000" dirty="0" smtClean="0">
              <a:solidFill>
                <a:schemeClr val="tx1"/>
              </a:solidFill>
              <a:latin typeface="TradeGothic" pitchFamily="34" charset="0"/>
            </a:endParaRPr>
          </a:p>
          <a:p>
            <a:pPr marL="90488" lvl="1" algn="l"/>
            <a:endParaRPr lang="es-ES" sz="2000" dirty="0" smtClean="0">
              <a:solidFill>
                <a:schemeClr val="tx1"/>
              </a:solidFill>
              <a:latin typeface="TradeGothic" pitchFamily="34" charset="0"/>
            </a:endParaRPr>
          </a:p>
          <a:p>
            <a:pPr marL="90488" lvl="1"/>
            <a:endParaRPr lang="es-ES" sz="2000" b="1" dirty="0" smtClean="0">
              <a:solidFill>
                <a:schemeClr val="tx1"/>
              </a:solidFill>
              <a:latin typeface="TradeGothic" pitchFamily="34" charset="0"/>
            </a:endParaRPr>
          </a:p>
          <a:p>
            <a:pPr marL="90488" lvl="1"/>
            <a:endParaRPr lang="es-ES" sz="2000" b="1" dirty="0" smtClean="0">
              <a:solidFill>
                <a:schemeClr val="tx1"/>
              </a:solidFill>
              <a:latin typeface="TradeGothic" pitchFamily="34" charset="0"/>
            </a:endParaRPr>
          </a:p>
          <a:p>
            <a:pPr marL="90488" lvl="1"/>
            <a:r>
              <a:rPr lang="es-ES" sz="2000" b="1" dirty="0" smtClean="0">
                <a:solidFill>
                  <a:schemeClr val="tx1"/>
                </a:solidFill>
                <a:latin typeface="TradeGothic" pitchFamily="34" charset="0"/>
              </a:rPr>
              <a:t>&lt;TITLE&gt;Ejemplo 1 – </a:t>
            </a:r>
            <a:r>
              <a:rPr lang="es-ES" sz="2000" b="1" dirty="0" err="1" smtClean="0">
                <a:solidFill>
                  <a:schemeClr val="tx1"/>
                </a:solidFill>
                <a:latin typeface="TradeGothic" pitchFamily="34" charset="0"/>
              </a:rPr>
              <a:t>Programaci&amp;aacute;n</a:t>
            </a:r>
            <a:r>
              <a:rPr lang="es-ES" sz="2000" b="1" dirty="0" smtClean="0">
                <a:solidFill>
                  <a:schemeClr val="tx1"/>
                </a:solidFill>
                <a:latin typeface="TradeGothic" pitchFamily="34" charset="0"/>
              </a:rPr>
              <a:t> JavaScript&lt;/TITLE&gt;</a:t>
            </a:r>
          </a:p>
          <a:p>
            <a:pPr marL="90488" lvl="1" algn="l"/>
            <a:r>
              <a:rPr lang="es-ES" sz="2000" b="1" dirty="0" smtClean="0">
                <a:solidFill>
                  <a:schemeClr val="tx1"/>
                </a:solidFill>
                <a:latin typeface="TradeGothic" pitchFamily="34" charset="0"/>
              </a:rPr>
              <a:t>Comentarios</a:t>
            </a:r>
          </a:p>
          <a:p>
            <a:pPr marL="90488" lvl="1" algn="l"/>
            <a:r>
              <a:rPr lang="es-ES" sz="2000" dirty="0" smtClean="0">
                <a:solidFill>
                  <a:schemeClr val="tx1"/>
                </a:solidFill>
                <a:latin typeface="TradeGothic" pitchFamily="34" charset="0"/>
              </a:rPr>
              <a:t>Su sintaxis es:</a:t>
            </a:r>
          </a:p>
          <a:p>
            <a:pPr marL="90488" lvl="1" algn="l"/>
            <a:r>
              <a:rPr lang="es-ES" sz="2000" dirty="0" smtClean="0">
                <a:solidFill>
                  <a:schemeClr val="tx1"/>
                </a:solidFill>
                <a:latin typeface="TradeGothic" pitchFamily="34" charset="0"/>
              </a:rPr>
              <a:t> &lt;!-comentario en una línea --&gt;</a:t>
            </a:r>
          </a:p>
          <a:p>
            <a:pPr marL="90488" lvl="1" algn="l"/>
            <a:r>
              <a:rPr lang="es-ES" sz="2000" dirty="0" smtClean="0">
                <a:solidFill>
                  <a:schemeClr val="tx1"/>
                </a:solidFill>
                <a:latin typeface="TradeGothic" pitchFamily="34" charset="0"/>
              </a:rPr>
              <a:t>&lt;!-primera línea del comentario,</a:t>
            </a:r>
          </a:p>
          <a:p>
            <a:pPr marL="90488" lvl="1" algn="l"/>
            <a:r>
              <a:rPr lang="es-ES" sz="2000" dirty="0" smtClean="0">
                <a:solidFill>
                  <a:schemeClr val="tx1"/>
                </a:solidFill>
                <a:latin typeface="TradeGothic" pitchFamily="34" charset="0"/>
              </a:rPr>
              <a:t>    segunda línea del mismo comentario --&gt;</a:t>
            </a:r>
          </a:p>
        </p:txBody>
      </p:sp>
      <p:graphicFrame>
        <p:nvGraphicFramePr>
          <p:cNvPr id="4" name="3 Tabla"/>
          <p:cNvGraphicFramePr>
            <a:graphicFrameLocks noGrp="1"/>
          </p:cNvGraphicFramePr>
          <p:nvPr/>
        </p:nvGraphicFramePr>
        <p:xfrm>
          <a:off x="1715852" y="1916832"/>
          <a:ext cx="5712296" cy="2194560"/>
        </p:xfrm>
        <a:graphic>
          <a:graphicData uri="http://schemas.openxmlformats.org/drawingml/2006/table">
            <a:tbl>
              <a:tblPr firstRow="1" bandRow="1">
                <a:tableStyleId>{5C22544A-7EE6-4342-B048-85BDC9FD1C3A}</a:tableStyleId>
              </a:tblPr>
              <a:tblGrid>
                <a:gridCol w="1031776"/>
                <a:gridCol w="2232248"/>
                <a:gridCol w="2448272"/>
              </a:tblGrid>
              <a:tr h="312355">
                <a:tc>
                  <a:txBody>
                    <a:bodyPr/>
                    <a:lstStyle/>
                    <a:p>
                      <a:pPr algn="ctr"/>
                      <a:r>
                        <a:rPr lang="es-ES" dirty="0" smtClean="0"/>
                        <a:t>Carácter</a:t>
                      </a:r>
                      <a:endParaRPr lang="es-ES" dirty="0"/>
                    </a:p>
                  </a:txBody>
                  <a:tcPr/>
                </a:tc>
                <a:tc>
                  <a:txBody>
                    <a:bodyPr/>
                    <a:lstStyle/>
                    <a:p>
                      <a:pPr algn="ctr"/>
                      <a:r>
                        <a:rPr lang="es-ES" dirty="0" smtClean="0"/>
                        <a:t>Referencia</a:t>
                      </a:r>
                      <a:r>
                        <a:rPr lang="es-ES" baseline="0" dirty="0" smtClean="0"/>
                        <a:t> a entidad</a:t>
                      </a:r>
                      <a:endParaRPr lang="es-ES" dirty="0"/>
                    </a:p>
                  </a:txBody>
                  <a:tcPr/>
                </a:tc>
                <a:tc>
                  <a:txBody>
                    <a:bodyPr/>
                    <a:lstStyle/>
                    <a:p>
                      <a:pPr algn="ctr"/>
                      <a:r>
                        <a:rPr lang="es-ES" dirty="0" smtClean="0"/>
                        <a:t>Referencia numérica</a:t>
                      </a:r>
                      <a:endParaRPr lang="es-ES" dirty="0"/>
                    </a:p>
                  </a:txBody>
                  <a:tcPr/>
                </a:tc>
              </a:tr>
              <a:tr h="312355">
                <a:tc>
                  <a:txBody>
                    <a:bodyPr/>
                    <a:lstStyle/>
                    <a:p>
                      <a:pPr algn="ctr"/>
                      <a:r>
                        <a:rPr lang="es-ES" dirty="0" smtClean="0"/>
                        <a:t>á</a:t>
                      </a:r>
                      <a:endParaRPr lang="es-ES" dirty="0"/>
                    </a:p>
                  </a:txBody>
                  <a:tcPr/>
                </a:tc>
                <a:tc>
                  <a:txBody>
                    <a:bodyPr/>
                    <a:lstStyle/>
                    <a:p>
                      <a:pPr algn="ctr"/>
                      <a:r>
                        <a:rPr lang="es-ES" dirty="0" smtClean="0"/>
                        <a:t>&amp;</a:t>
                      </a:r>
                      <a:r>
                        <a:rPr lang="es-ES" dirty="0" err="1" smtClean="0"/>
                        <a:t>aacute</a:t>
                      </a:r>
                      <a:r>
                        <a:rPr lang="es-ES" dirty="0" smtClean="0"/>
                        <a:t>;</a:t>
                      </a:r>
                      <a:endParaRPr lang="es-ES" dirty="0"/>
                    </a:p>
                  </a:txBody>
                  <a:tcPr/>
                </a:tc>
                <a:tc>
                  <a:txBody>
                    <a:bodyPr/>
                    <a:lstStyle/>
                    <a:p>
                      <a:pPr algn="ctr"/>
                      <a:r>
                        <a:rPr lang="es-ES" dirty="0" smtClean="0"/>
                        <a:t>&amp;#225;</a:t>
                      </a:r>
                      <a:endParaRPr lang="es-ES" dirty="0"/>
                    </a:p>
                  </a:txBody>
                  <a:tcPr/>
                </a:tc>
              </a:tr>
              <a:tr h="312355">
                <a:tc>
                  <a:txBody>
                    <a:bodyPr/>
                    <a:lstStyle/>
                    <a:p>
                      <a:pPr algn="ctr"/>
                      <a:r>
                        <a:rPr lang="es-ES" dirty="0" smtClean="0"/>
                        <a:t>é</a:t>
                      </a:r>
                      <a:endParaRPr lang="es-E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t>&amp;</a:t>
                      </a:r>
                      <a:r>
                        <a:rPr lang="es-ES" dirty="0" err="1" smtClean="0"/>
                        <a:t>eacute</a:t>
                      </a:r>
                      <a:r>
                        <a:rPr lang="es-ES" dirty="0" smtClean="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t>&amp;#233;</a:t>
                      </a:r>
                    </a:p>
                  </a:txBody>
                  <a:tcPr/>
                </a:tc>
              </a:tr>
              <a:tr h="312355">
                <a:tc>
                  <a:txBody>
                    <a:bodyPr/>
                    <a:lstStyle/>
                    <a:p>
                      <a:pPr algn="ctr"/>
                      <a:r>
                        <a:rPr lang="es-ES" dirty="0" smtClean="0"/>
                        <a:t>í</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t>&amp;</a:t>
                      </a:r>
                      <a:r>
                        <a:rPr lang="es-ES" dirty="0" err="1" smtClean="0"/>
                        <a:t>iacute</a:t>
                      </a:r>
                      <a:r>
                        <a:rPr lang="es-ES" dirty="0" smtClean="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t>&amp;#237;</a:t>
                      </a:r>
                    </a:p>
                  </a:txBody>
                  <a:tcPr/>
                </a:tc>
              </a:tr>
              <a:tr h="312355">
                <a:tc>
                  <a:txBody>
                    <a:bodyPr/>
                    <a:lstStyle/>
                    <a:p>
                      <a:pPr algn="ctr"/>
                      <a:r>
                        <a:rPr lang="es-ES" dirty="0" smtClean="0"/>
                        <a:t>ó</a:t>
                      </a:r>
                      <a:endParaRPr lang="es-E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t>&amp;</a:t>
                      </a:r>
                      <a:r>
                        <a:rPr lang="es-ES" dirty="0" err="1" smtClean="0"/>
                        <a:t>oacute</a:t>
                      </a:r>
                      <a:r>
                        <a:rPr lang="es-ES" dirty="0" smtClean="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t>&amp;#243;</a:t>
                      </a:r>
                    </a:p>
                  </a:txBody>
                  <a:tcPr/>
                </a:tc>
              </a:tr>
              <a:tr h="312355">
                <a:tc>
                  <a:txBody>
                    <a:bodyPr/>
                    <a:lstStyle/>
                    <a:p>
                      <a:pPr algn="ctr"/>
                      <a:r>
                        <a:rPr lang="es-ES" dirty="0" smtClean="0"/>
                        <a:t>ú</a:t>
                      </a:r>
                      <a:endParaRPr lang="es-E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t>&amp;</a:t>
                      </a:r>
                      <a:r>
                        <a:rPr lang="es-ES" dirty="0" err="1" smtClean="0"/>
                        <a:t>uacute</a:t>
                      </a:r>
                      <a:r>
                        <a:rPr lang="es-ES" dirty="0" smtClean="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t>&amp;#250;</a:t>
                      </a:r>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116632"/>
            <a:ext cx="7772400" cy="504056"/>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329338" y="570484"/>
            <a:ext cx="8784976" cy="6264696"/>
          </a:xfrm>
          <a:ln>
            <a:solidFill>
              <a:schemeClr val="tx1"/>
            </a:solidFill>
          </a:ln>
        </p:spPr>
        <p:txBody>
          <a:bodyPr>
            <a:noAutofit/>
          </a:bodyPr>
          <a:lstStyle/>
          <a:p>
            <a:pPr marL="90488" lvl="1" algn="l"/>
            <a:r>
              <a:rPr lang="es-ES" sz="2000" b="1" dirty="0" smtClean="0">
                <a:solidFill>
                  <a:schemeClr val="tx1"/>
                </a:solidFill>
                <a:latin typeface="TradeGothic" pitchFamily="34" charset="0"/>
              </a:rPr>
              <a:t>Estructura básica de un documento</a:t>
            </a:r>
          </a:p>
          <a:p>
            <a:pPr marL="90488" lvl="1" algn="l">
              <a:buFont typeface="Wingdings" pitchFamily="2" charset="2"/>
              <a:buChar char="Ø"/>
            </a:pPr>
            <a:r>
              <a:rPr lang="es-ES" sz="2000" dirty="0" smtClean="0">
                <a:solidFill>
                  <a:schemeClr val="tx1"/>
                </a:solidFill>
                <a:latin typeface="TradeGothic" pitchFamily="34" charset="0"/>
              </a:rPr>
              <a:t>Una declaración de la versión de HTML con la que se ha creado el documento.</a:t>
            </a:r>
          </a:p>
          <a:p>
            <a:pPr marL="90488" lvl="1" algn="l">
              <a:buFont typeface="Wingdings" pitchFamily="2" charset="2"/>
              <a:buChar char="Ø"/>
            </a:pPr>
            <a:r>
              <a:rPr lang="es-ES" sz="2000" dirty="0" smtClean="0">
                <a:solidFill>
                  <a:schemeClr val="tx1"/>
                </a:solidFill>
                <a:latin typeface="TradeGothic" pitchFamily="34" charset="0"/>
              </a:rPr>
              <a:t>Una cabecera con información acerca del documento u otros datos que no pueden considerarse parte de su contenido.</a:t>
            </a:r>
          </a:p>
          <a:p>
            <a:pPr marL="90488" lvl="1" algn="l">
              <a:buFont typeface="Wingdings" pitchFamily="2" charset="2"/>
              <a:buChar char="Ø"/>
            </a:pPr>
            <a:r>
              <a:rPr lang="es-ES" sz="2000" dirty="0" smtClean="0">
                <a:solidFill>
                  <a:schemeClr val="tx1"/>
                </a:solidFill>
                <a:latin typeface="TradeGothic" pitchFamily="34" charset="0"/>
              </a:rPr>
              <a:t>Un cuerpo con el contenido real del documento.</a:t>
            </a:r>
          </a:p>
          <a:p>
            <a:pPr marL="90488" lvl="1" algn="l">
              <a:buFont typeface="Wingdings" pitchFamily="2" charset="2"/>
              <a:buChar char="Ø"/>
            </a:pPr>
            <a:endParaRPr lang="es-ES" sz="2000" dirty="0" smtClean="0">
              <a:solidFill>
                <a:schemeClr val="tx1"/>
              </a:solidFill>
              <a:latin typeface="TradeGothic" pitchFamily="34" charset="0"/>
            </a:endParaRPr>
          </a:p>
          <a:p>
            <a:pPr marL="90488" lvl="1" algn="l"/>
            <a:r>
              <a:rPr lang="es-ES" sz="1800" dirty="0" smtClean="0">
                <a:solidFill>
                  <a:schemeClr val="tx1"/>
                </a:solidFill>
                <a:latin typeface="TradeGothic" pitchFamily="34" charset="0"/>
              </a:rPr>
              <a:t>&lt;!DCOTYPE HTML PUBLIC “-//W3C//DTD HTML 4.0//EN </a:t>
            </a:r>
            <a:r>
              <a:rPr lang="es-ES" sz="1800" b="1" dirty="0" smtClean="0">
                <a:solidFill>
                  <a:srgbClr val="FFFF00"/>
                </a:solidFill>
                <a:latin typeface="TradeGothic" pitchFamily="34" charset="0"/>
                <a:hlinkClick r:id="rId3"/>
              </a:rPr>
              <a:t>”http://www.w3.org/TR/REC-html40</a:t>
            </a:r>
            <a:r>
              <a:rPr lang="es-ES" sz="1800" dirty="0" smtClean="0">
                <a:solidFill>
                  <a:schemeClr val="tx1"/>
                </a:solidFill>
                <a:latin typeface="TradeGothic" pitchFamily="34" charset="0"/>
                <a:hlinkClick r:id="rId3"/>
              </a:rPr>
              <a:t>/</a:t>
            </a:r>
            <a:r>
              <a:rPr lang="es-ES" sz="1800" dirty="0" smtClean="0">
                <a:solidFill>
                  <a:schemeClr val="tx1"/>
                </a:solidFill>
                <a:latin typeface="TradeGothic" pitchFamily="34" charset="0"/>
              </a:rPr>
              <a:t>strict.dtd”&gt;</a:t>
            </a:r>
          </a:p>
          <a:p>
            <a:pPr marL="90488" lvl="1" algn="l"/>
            <a:r>
              <a:rPr lang="es-ES" sz="1800" dirty="0" smtClean="0">
                <a:solidFill>
                  <a:schemeClr val="tx1"/>
                </a:solidFill>
                <a:latin typeface="TradeGothic" pitchFamily="34" charset="0"/>
              </a:rPr>
              <a:t>&lt;HTML&gt;</a:t>
            </a:r>
          </a:p>
          <a:p>
            <a:pPr marL="90488" lvl="1" algn="l"/>
            <a:r>
              <a:rPr lang="es-ES" sz="1800" dirty="0" smtClean="0">
                <a:solidFill>
                  <a:schemeClr val="tx1"/>
                </a:solidFill>
                <a:latin typeface="TradeGothic" pitchFamily="34" charset="0"/>
              </a:rPr>
              <a:t>&lt;HEAD&gt;</a:t>
            </a:r>
          </a:p>
          <a:p>
            <a:pPr marL="90488" lvl="1" algn="l"/>
            <a:r>
              <a:rPr lang="es-ES" sz="1800" dirty="0" smtClean="0">
                <a:solidFill>
                  <a:schemeClr val="tx1"/>
                </a:solidFill>
                <a:latin typeface="TradeGothic" pitchFamily="34" charset="0"/>
              </a:rPr>
              <a:t>&lt;TITLE&gt;El Quijote&lt;/TITLE&gt;</a:t>
            </a:r>
          </a:p>
          <a:p>
            <a:pPr marL="90488" lvl="1" algn="l"/>
            <a:r>
              <a:rPr lang="es-ES" sz="1800" dirty="0" smtClean="0">
                <a:solidFill>
                  <a:schemeClr val="tx1"/>
                </a:solidFill>
                <a:latin typeface="TradeGothic" pitchFamily="34" charset="0"/>
              </a:rPr>
              <a:t>&lt;/head&gt;</a:t>
            </a:r>
          </a:p>
          <a:p>
            <a:pPr marL="90488" lvl="1" algn="l"/>
            <a:r>
              <a:rPr lang="es-ES" sz="1800" dirty="0" smtClean="0">
                <a:solidFill>
                  <a:schemeClr val="tx1"/>
                </a:solidFill>
                <a:latin typeface="TradeGothic" pitchFamily="34" charset="0"/>
              </a:rPr>
              <a:t>&lt;BODY&gt;</a:t>
            </a:r>
          </a:p>
          <a:p>
            <a:pPr marL="90488" lvl="1" algn="l"/>
            <a:r>
              <a:rPr lang="es-ES" sz="1800" dirty="0" smtClean="0">
                <a:solidFill>
                  <a:schemeClr val="tx1"/>
                </a:solidFill>
                <a:latin typeface="TradeGothic" pitchFamily="34" charset="0"/>
              </a:rPr>
              <a:t>&lt;P&gt;En un lugar de la Mancha de cuyo nombre no quiero acordarme.&lt;BR&gt;</a:t>
            </a:r>
          </a:p>
          <a:p>
            <a:pPr marL="90488" lvl="1" algn="l"/>
            <a:r>
              <a:rPr lang="es-ES" sz="1800" dirty="0" smtClean="0">
                <a:solidFill>
                  <a:schemeClr val="tx1"/>
                </a:solidFill>
                <a:latin typeface="TradeGothic" pitchFamily="34" charset="0"/>
              </a:rPr>
              <a:t>-Posadero, abre la puerta al caballero.&lt;BR&gt;</a:t>
            </a:r>
          </a:p>
          <a:p>
            <a:pPr marL="90488" lvl="1" algn="l"/>
            <a:r>
              <a:rPr lang="es-ES" sz="1800" dirty="0" smtClean="0">
                <a:solidFill>
                  <a:schemeClr val="tx1"/>
                </a:solidFill>
                <a:latin typeface="TradeGothic" pitchFamily="34" charset="0"/>
              </a:rPr>
              <a:t>&lt;P&gt;&lt;A </a:t>
            </a:r>
            <a:r>
              <a:rPr lang="es-ES" sz="1800" dirty="0" err="1" smtClean="0">
                <a:solidFill>
                  <a:schemeClr val="tx1"/>
                </a:solidFill>
                <a:latin typeface="TradeGothic" pitchFamily="34" charset="0"/>
              </a:rPr>
              <a:t>href</a:t>
            </a:r>
            <a:r>
              <a:rPr lang="es-ES" sz="1800" dirty="0" smtClean="0">
                <a:solidFill>
                  <a:schemeClr val="tx1"/>
                </a:solidFill>
                <a:latin typeface="TradeGothic" pitchFamily="34" charset="0"/>
              </a:rPr>
              <a:t>=</a:t>
            </a:r>
            <a:r>
              <a:rPr lang="es-ES" sz="1800" dirty="0" smtClean="0">
                <a:solidFill>
                  <a:schemeClr val="tx1"/>
                </a:solidFill>
                <a:latin typeface="TradeGothic" pitchFamily="34" charset="0"/>
                <a:hlinkClick r:id="rId4"/>
              </a:rPr>
              <a:t>“</a:t>
            </a:r>
            <a:r>
              <a:rPr lang="es-ES" sz="1800" b="1" dirty="0" smtClean="0">
                <a:solidFill>
                  <a:schemeClr val="tx1"/>
                </a:solidFill>
                <a:latin typeface="TradeGothic" pitchFamily="34" charset="0"/>
                <a:hlinkClick r:id="rId4"/>
              </a:rPr>
              <a:t>http://quijote.bne.es</a:t>
            </a:r>
            <a:r>
              <a:rPr lang="es-ES" sz="1800" dirty="0" smtClean="0">
                <a:solidFill>
                  <a:schemeClr val="tx1"/>
                </a:solidFill>
                <a:latin typeface="TradeGothic" pitchFamily="34" charset="0"/>
                <a:hlinkClick r:id="rId4"/>
              </a:rPr>
              <a:t>/</a:t>
            </a:r>
            <a:r>
              <a:rPr lang="es-ES" sz="1800" dirty="0" smtClean="0">
                <a:solidFill>
                  <a:schemeClr val="tx1"/>
                </a:solidFill>
                <a:latin typeface="TradeGothic" pitchFamily="34" charset="0"/>
              </a:rPr>
              <a:t>”&gt;Miguel de Cervantes&lt;/A&gt;&lt;BR&gt;</a:t>
            </a:r>
          </a:p>
          <a:p>
            <a:pPr marL="90488" lvl="1" algn="l"/>
            <a:r>
              <a:rPr lang="es-ES" sz="1800" dirty="0" smtClean="0">
                <a:solidFill>
                  <a:schemeClr val="tx1"/>
                </a:solidFill>
                <a:latin typeface="TradeGothic" pitchFamily="34" charset="0"/>
              </a:rPr>
              <a:t>&lt;BODY&gt;</a:t>
            </a:r>
          </a:p>
          <a:p>
            <a:pPr marL="90488" lvl="1" algn="l"/>
            <a:r>
              <a:rPr lang="es-ES" sz="1800" dirty="0" smtClean="0">
                <a:solidFill>
                  <a:schemeClr val="tx1"/>
                </a:solidFill>
                <a:latin typeface="TradeGothic" pitchFamily="34" charset="0"/>
              </a:rPr>
              <a:t>&lt;HTML/&gt;</a:t>
            </a:r>
          </a:p>
          <a:p>
            <a:pPr marL="90488" lvl="1" algn="l"/>
            <a:endParaRPr lang="es-ES" sz="2000" dirty="0" smtClean="0">
              <a:solidFill>
                <a:schemeClr val="tx1"/>
              </a:solidFill>
              <a:latin typeface="TradeGothic"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179512" y="524674"/>
            <a:ext cx="8784976" cy="6192688"/>
          </a:xfrm>
          <a:ln>
            <a:solidFill>
              <a:schemeClr val="tx1"/>
            </a:solidFill>
          </a:ln>
        </p:spPr>
        <p:txBody>
          <a:bodyPr>
            <a:noAutofit/>
          </a:bodyPr>
          <a:lstStyle/>
          <a:p>
            <a:pPr marL="90488" lvl="1" algn="l"/>
            <a:r>
              <a:rPr lang="es-ES" sz="2000" b="1" dirty="0" smtClean="0">
                <a:solidFill>
                  <a:schemeClr val="tx1"/>
                </a:solidFill>
                <a:latin typeface="TradeGothic" pitchFamily="34" charset="0"/>
              </a:rPr>
              <a:t>Cabecera del documento</a:t>
            </a:r>
          </a:p>
          <a:p>
            <a:pPr marL="90488" lvl="1" algn="l">
              <a:spcBef>
                <a:spcPts val="600"/>
              </a:spcBef>
              <a:spcAft>
                <a:spcPts val="600"/>
              </a:spcAft>
              <a:buFont typeface="Wingdings" pitchFamily="2" charset="2"/>
              <a:buChar char="Ø"/>
            </a:pPr>
            <a:r>
              <a:rPr lang="es-ES" sz="2000" dirty="0" smtClean="0">
                <a:solidFill>
                  <a:schemeClr val="tx1"/>
                </a:solidFill>
                <a:latin typeface="TradeGothic" pitchFamily="34" charset="0"/>
              </a:rPr>
              <a:t>Delimitada por el elemento </a:t>
            </a:r>
            <a:r>
              <a:rPr lang="es-ES" sz="2000" dirty="0" smtClean="0">
                <a:solidFill>
                  <a:srgbClr val="FF0000"/>
                </a:solidFill>
                <a:latin typeface="TradeGothic" pitchFamily="34" charset="0"/>
              </a:rPr>
              <a:t>&lt;head&gt;, </a:t>
            </a:r>
            <a:r>
              <a:rPr lang="es-ES" sz="2000" dirty="0" smtClean="0">
                <a:solidFill>
                  <a:schemeClr val="tx1"/>
                </a:solidFill>
                <a:latin typeface="TradeGothic" pitchFamily="34" charset="0"/>
              </a:rPr>
              <a:t>Contiene información sobre el mismo: título, información a utilizar por los programas buscadores.</a:t>
            </a:r>
          </a:p>
          <a:p>
            <a:pPr marL="90488" lvl="1" algn="l">
              <a:spcBef>
                <a:spcPts val="600"/>
              </a:spcBef>
              <a:spcAft>
                <a:spcPts val="600"/>
              </a:spcAft>
              <a:buFont typeface="Wingdings" pitchFamily="2" charset="2"/>
              <a:buChar char="Ø"/>
            </a:pPr>
            <a:r>
              <a:rPr lang="es-ES" sz="2000" dirty="0" smtClean="0">
                <a:solidFill>
                  <a:schemeClr val="tx1"/>
                </a:solidFill>
                <a:latin typeface="TradeGothic" pitchFamily="34" charset="0"/>
              </a:rPr>
              <a:t>El elemento más importante de la cabecera es el </a:t>
            </a:r>
            <a:r>
              <a:rPr lang="es-ES" sz="2000" dirty="0" smtClean="0">
                <a:solidFill>
                  <a:srgbClr val="FF0000"/>
                </a:solidFill>
                <a:latin typeface="TradeGothic" pitchFamily="34" charset="0"/>
              </a:rPr>
              <a:t>&lt;</a:t>
            </a:r>
            <a:r>
              <a:rPr lang="es-ES" sz="2000" dirty="0" err="1" smtClean="0">
                <a:solidFill>
                  <a:srgbClr val="FF0000"/>
                </a:solidFill>
                <a:latin typeface="TradeGothic" pitchFamily="34" charset="0"/>
              </a:rPr>
              <a:t>title</a:t>
            </a:r>
            <a:r>
              <a:rPr lang="es-ES" sz="2000" dirty="0" smtClean="0">
                <a:solidFill>
                  <a:srgbClr val="FF0000"/>
                </a:solidFill>
                <a:latin typeface="TradeGothic" pitchFamily="34" charset="0"/>
              </a:rPr>
              <a:t>&gt;. </a:t>
            </a:r>
            <a:r>
              <a:rPr lang="es-ES" sz="2000" dirty="0" smtClean="0">
                <a:solidFill>
                  <a:schemeClr val="tx1"/>
                </a:solidFill>
                <a:latin typeface="TradeGothic" pitchFamily="34" charset="0"/>
              </a:rPr>
              <a:t>El resto de elementos que puede haber son: </a:t>
            </a:r>
            <a:r>
              <a:rPr lang="es-ES" sz="2000" i="1" dirty="0" smtClean="0">
                <a:solidFill>
                  <a:schemeClr val="tx1"/>
                </a:solidFill>
                <a:latin typeface="TradeGothic" pitchFamily="34" charset="0"/>
              </a:rPr>
              <a:t>META, LINK, BASE, ISINDEX, STYLE y SCRIPT.</a:t>
            </a:r>
          </a:p>
          <a:p>
            <a:pPr marL="90488" lvl="1" algn="l">
              <a:spcBef>
                <a:spcPts val="600"/>
              </a:spcBef>
              <a:spcAft>
                <a:spcPts val="600"/>
              </a:spcAft>
              <a:buFont typeface="Wingdings" pitchFamily="2" charset="2"/>
              <a:buChar char="Ø"/>
            </a:pPr>
            <a:endParaRPr lang="es-ES" sz="2000" i="1" dirty="0">
              <a:solidFill>
                <a:schemeClr val="tx1"/>
              </a:solidFill>
              <a:latin typeface="TradeGothic" pitchFamily="34" charset="0"/>
            </a:endParaRPr>
          </a:p>
          <a:p>
            <a:pPr marL="433388" lvl="1" indent="-342900" algn="l">
              <a:spcBef>
                <a:spcPts val="600"/>
              </a:spcBef>
              <a:spcAft>
                <a:spcPts val="600"/>
              </a:spcAft>
              <a:buFont typeface="Wingdings" pitchFamily="2" charset="2"/>
              <a:buChar char="ü"/>
            </a:pPr>
            <a:r>
              <a:rPr lang="es-ES" sz="2000" dirty="0" smtClean="0">
                <a:solidFill>
                  <a:srgbClr val="FF0000"/>
                </a:solidFill>
                <a:latin typeface="TradeGothic" pitchFamily="34" charset="0"/>
              </a:rPr>
              <a:t>&lt;</a:t>
            </a:r>
            <a:r>
              <a:rPr lang="es-ES" sz="2000" dirty="0" err="1" smtClean="0">
                <a:solidFill>
                  <a:srgbClr val="FF0000"/>
                </a:solidFill>
                <a:latin typeface="TradeGothic" pitchFamily="34" charset="0"/>
              </a:rPr>
              <a:t>title</a:t>
            </a:r>
            <a:r>
              <a:rPr lang="es-ES" sz="2000" dirty="0" smtClean="0">
                <a:solidFill>
                  <a:srgbClr val="FF0000"/>
                </a:solidFill>
                <a:latin typeface="TradeGothic" pitchFamily="34" charset="0"/>
              </a:rPr>
              <a:t>&gt;. </a:t>
            </a:r>
            <a:r>
              <a:rPr lang="es-ES" sz="2000" dirty="0" smtClean="0">
                <a:solidFill>
                  <a:schemeClr val="tx1"/>
                </a:solidFill>
                <a:latin typeface="TradeGothic" pitchFamily="34" charset="0"/>
              </a:rPr>
              <a:t>Indica el nombre del sitio Web en la barra superior del navegador</a:t>
            </a:r>
          </a:p>
          <a:p>
            <a:pPr marL="719138" lvl="1" algn="l">
              <a:spcBef>
                <a:spcPts val="600"/>
              </a:spcBef>
              <a:spcAft>
                <a:spcPts val="600"/>
              </a:spcAft>
            </a:pPr>
            <a:r>
              <a:rPr lang="es-ES" sz="2000" dirty="0" smtClean="0">
                <a:solidFill>
                  <a:schemeClr val="tx1"/>
                </a:solidFill>
                <a:latin typeface="TradeGothic" pitchFamily="34" charset="0"/>
              </a:rPr>
              <a:t>ATRIBUTOS: </a:t>
            </a:r>
            <a:r>
              <a:rPr lang="es-ES" sz="2000" dirty="0" err="1" smtClean="0">
                <a:solidFill>
                  <a:srgbClr val="FF0000"/>
                </a:solidFill>
                <a:latin typeface="TradeGothic" pitchFamily="34" charset="0"/>
              </a:rPr>
              <a:t>lang</a:t>
            </a:r>
            <a:r>
              <a:rPr lang="es-ES" sz="2000" dirty="0" smtClean="0">
                <a:solidFill>
                  <a:srgbClr val="FF0000"/>
                </a:solidFill>
                <a:latin typeface="TradeGothic" pitchFamily="34" charset="0"/>
              </a:rPr>
              <a:t>, </a:t>
            </a:r>
            <a:r>
              <a:rPr lang="es-ES" sz="2000" dirty="0" err="1" smtClean="0">
                <a:solidFill>
                  <a:srgbClr val="FF0000"/>
                </a:solidFill>
                <a:latin typeface="TradeGothic" pitchFamily="34" charset="0"/>
              </a:rPr>
              <a:t>dir</a:t>
            </a:r>
            <a:r>
              <a:rPr lang="es-ES" sz="2000" dirty="0" err="1" smtClean="0">
                <a:solidFill>
                  <a:schemeClr val="tx1"/>
                </a:solidFill>
                <a:latin typeface="TradeGothic" pitchFamily="34" charset="0"/>
              </a:rPr>
              <a:t>.</a:t>
            </a:r>
            <a:r>
              <a:rPr lang="es-ES" sz="2000" dirty="0" smtClean="0">
                <a:solidFill>
                  <a:schemeClr val="tx1"/>
                </a:solidFill>
                <a:latin typeface="TradeGothic" pitchFamily="34" charset="0"/>
              </a:rPr>
              <a:t>  </a:t>
            </a:r>
          </a:p>
          <a:p>
            <a:pPr marL="719138" lvl="1" algn="l">
              <a:spcBef>
                <a:spcPts val="600"/>
              </a:spcBef>
              <a:spcAft>
                <a:spcPts val="600"/>
              </a:spcAft>
            </a:pPr>
            <a:endParaRPr lang="es-ES" sz="2000" dirty="0">
              <a:solidFill>
                <a:schemeClr val="tx1"/>
              </a:solidFill>
              <a:latin typeface="TradeGothic" pitchFamily="34" charset="0"/>
            </a:endParaRPr>
          </a:p>
          <a:p>
            <a:pPr marL="90488" lvl="1" algn="l">
              <a:spcBef>
                <a:spcPts val="600"/>
              </a:spcBef>
              <a:spcAft>
                <a:spcPts val="600"/>
              </a:spcAft>
            </a:pPr>
            <a:endParaRPr lang="es-ES" sz="2000" dirty="0" smtClean="0">
              <a:solidFill>
                <a:schemeClr val="tx1"/>
              </a:solidFill>
              <a:latin typeface="TradeGothic" pitchFamily="34" charset="0"/>
            </a:endParaRPr>
          </a:p>
          <a:p>
            <a:pPr indent="-366712" algn="l">
              <a:spcBef>
                <a:spcPts val="600"/>
              </a:spcBef>
              <a:spcAft>
                <a:spcPts val="600"/>
              </a:spcAft>
              <a:buFont typeface="Wingdings" pitchFamily="2" charset="2"/>
              <a:buChar char="ü"/>
            </a:pPr>
            <a:r>
              <a:rPr lang="es-ES" sz="2000" dirty="0" smtClean="0">
                <a:solidFill>
                  <a:srgbClr val="FF0000"/>
                </a:solidFill>
                <a:latin typeface="TradeGothic" pitchFamily="34" charset="0"/>
              </a:rPr>
              <a:t>&lt;base&gt;. </a:t>
            </a:r>
            <a:r>
              <a:rPr lang="es-ES" sz="2000" dirty="0" smtClean="0">
                <a:solidFill>
                  <a:schemeClr val="tx1"/>
                </a:solidFill>
                <a:latin typeface="TradeGothic" pitchFamily="34" charset="0"/>
              </a:rPr>
              <a:t>Indica la dirección raíz del sitio Web, lo que permite resolver las direcciones relativas	</a:t>
            </a:r>
          </a:p>
          <a:p>
            <a:pPr marL="719138" lvl="1" algn="l">
              <a:spcBef>
                <a:spcPts val="0"/>
              </a:spcBef>
            </a:pPr>
            <a:r>
              <a:rPr lang="es-ES" sz="2000" dirty="0" smtClean="0">
                <a:solidFill>
                  <a:schemeClr val="tx1"/>
                </a:solidFill>
                <a:latin typeface="TradeGothic" pitchFamily="34" charset="0"/>
              </a:rPr>
              <a:t>ATRIBUTOS: </a:t>
            </a:r>
            <a:r>
              <a:rPr lang="es-ES" sz="2000" dirty="0" err="1" smtClean="0">
                <a:solidFill>
                  <a:srgbClr val="FF0000"/>
                </a:solidFill>
                <a:latin typeface="TradeGothic" pitchFamily="34" charset="0"/>
              </a:rPr>
              <a:t>href</a:t>
            </a:r>
            <a:r>
              <a:rPr lang="es-ES" sz="2000" dirty="0" smtClean="0">
                <a:solidFill>
                  <a:schemeClr val="tx1"/>
                </a:solidFill>
                <a:latin typeface="TradeGothic" pitchFamily="34" charset="0"/>
              </a:rPr>
              <a:t>. Se usa para indicar la dirección raíz del documento. 	</a:t>
            </a:r>
            <a:endParaRPr lang="es-ES" sz="1800" dirty="0" smtClean="0">
              <a:solidFill>
                <a:schemeClr val="tx1"/>
              </a:solidFill>
              <a:latin typeface="TradeGothic" pitchFamily="34" charset="0"/>
            </a:endParaRPr>
          </a:p>
          <a:p>
            <a:pPr marL="90488" lvl="1" algn="l"/>
            <a:endParaRPr lang="es-ES" sz="2000" dirty="0" smtClean="0">
              <a:solidFill>
                <a:schemeClr val="tx1"/>
              </a:solidFill>
              <a:latin typeface="TradeGothic" pitchFamily="34" charset="0"/>
            </a:endParaRPr>
          </a:p>
        </p:txBody>
      </p:sp>
      <p:sp>
        <p:nvSpPr>
          <p:cNvPr id="5" name="4 CuadroTexto"/>
          <p:cNvSpPr txBox="1"/>
          <p:nvPr/>
        </p:nvSpPr>
        <p:spPr>
          <a:xfrm>
            <a:off x="3923928" y="3621018"/>
            <a:ext cx="3312368" cy="1015663"/>
          </a:xfrm>
          <a:prstGeom prst="rect">
            <a:avLst/>
          </a:prstGeom>
          <a:noFill/>
          <a:ln>
            <a:solidFill>
              <a:schemeClr val="accent1"/>
            </a:solidFill>
          </a:ln>
        </p:spPr>
        <p:txBody>
          <a:bodyPr wrap="square" rtlCol="0">
            <a:spAutoFit/>
          </a:bodyPr>
          <a:lstStyle/>
          <a:p>
            <a:pPr marL="90488" lvl="1"/>
            <a:r>
              <a:rPr lang="es-ES" sz="2000" dirty="0">
                <a:latin typeface="TradeGothic" pitchFamily="34" charset="0"/>
              </a:rPr>
              <a:t>&lt;head&gt;</a:t>
            </a:r>
          </a:p>
          <a:p>
            <a:pPr marL="90488" lvl="1"/>
            <a:r>
              <a:rPr lang="es-ES" sz="2000" dirty="0" smtClean="0">
                <a:latin typeface="TradeGothic" pitchFamily="34" charset="0"/>
              </a:rPr>
              <a:t>  &lt;</a:t>
            </a:r>
            <a:r>
              <a:rPr lang="es-ES" sz="2000" dirty="0" err="1" smtClean="0">
                <a:latin typeface="TradeGothic" pitchFamily="34" charset="0"/>
              </a:rPr>
              <a:t>title</a:t>
            </a:r>
            <a:r>
              <a:rPr lang="es-ES" sz="2000" dirty="0">
                <a:latin typeface="TradeGothic" pitchFamily="34" charset="0"/>
              </a:rPr>
              <a:t>&gt; Mi página &lt;</a:t>
            </a:r>
            <a:r>
              <a:rPr lang="es-ES" sz="2000" dirty="0" err="1">
                <a:latin typeface="TradeGothic" pitchFamily="34" charset="0"/>
              </a:rPr>
              <a:t>title</a:t>
            </a:r>
            <a:r>
              <a:rPr lang="es-ES" sz="2000" dirty="0">
                <a:latin typeface="TradeGothic" pitchFamily="34" charset="0"/>
              </a:rPr>
              <a:t>/&gt;</a:t>
            </a:r>
          </a:p>
          <a:p>
            <a:pPr marL="90488" lvl="1"/>
            <a:r>
              <a:rPr lang="es-ES" sz="2000" dirty="0" smtClean="0">
                <a:latin typeface="TradeGothic" pitchFamily="34" charset="0"/>
              </a:rPr>
              <a:t>&lt;/</a:t>
            </a:r>
            <a:r>
              <a:rPr lang="es-ES" sz="2000" dirty="0">
                <a:latin typeface="TradeGothic" pitchFamily="34" charset="0"/>
              </a:rPr>
              <a:t>head&gt;</a:t>
            </a:r>
          </a:p>
        </p:txBody>
      </p:sp>
      <p:sp>
        <p:nvSpPr>
          <p:cNvPr id="7" name="6 CuadroTexto"/>
          <p:cNvSpPr txBox="1"/>
          <p:nvPr/>
        </p:nvSpPr>
        <p:spPr>
          <a:xfrm>
            <a:off x="3893066" y="6075938"/>
            <a:ext cx="4431292" cy="400110"/>
          </a:xfrm>
          <a:prstGeom prst="rect">
            <a:avLst/>
          </a:prstGeom>
          <a:noFill/>
          <a:ln>
            <a:solidFill>
              <a:schemeClr val="accent1"/>
            </a:solidFill>
          </a:ln>
        </p:spPr>
        <p:txBody>
          <a:bodyPr wrap="square" rtlCol="0">
            <a:spAutoFit/>
          </a:bodyPr>
          <a:lstStyle/>
          <a:p>
            <a:pPr marL="90488" lvl="1"/>
            <a:r>
              <a:rPr lang="es-ES" sz="2000" dirty="0" smtClean="0">
                <a:latin typeface="TradeGothic" pitchFamily="34" charset="0"/>
              </a:rPr>
              <a:t>&lt;base </a:t>
            </a:r>
            <a:r>
              <a:rPr lang="es-ES" sz="2000" dirty="0" err="1" smtClean="0">
                <a:latin typeface="TradeGothic" pitchFamily="34" charset="0"/>
              </a:rPr>
              <a:t>href</a:t>
            </a:r>
            <a:r>
              <a:rPr lang="es-ES" sz="2000" dirty="0" smtClean="0">
                <a:latin typeface="TradeGothic" pitchFamily="34" charset="0"/>
              </a:rPr>
              <a:t>=“http:// www.florida.es/”&gt;</a:t>
            </a:r>
            <a:endParaRPr lang="es-ES" sz="2000" dirty="0">
              <a:latin typeface="TradeGothic"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260648"/>
            <a:ext cx="7772400" cy="504056"/>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467544" y="908720"/>
            <a:ext cx="8136904" cy="5472608"/>
          </a:xfrm>
          <a:ln>
            <a:solidFill>
              <a:schemeClr val="tx1"/>
            </a:solidFill>
          </a:ln>
        </p:spPr>
        <p:txBody>
          <a:bodyPr>
            <a:noAutofit/>
          </a:bodyPr>
          <a:lstStyle/>
          <a:p>
            <a:pPr marL="90488" lvl="1" algn="l"/>
            <a:r>
              <a:rPr lang="es-ES" sz="2000" b="1" dirty="0" smtClean="0">
                <a:solidFill>
                  <a:schemeClr val="tx1"/>
                </a:solidFill>
                <a:latin typeface="TradeGothic" pitchFamily="34" charset="0"/>
              </a:rPr>
              <a:t>Cabecera del documento</a:t>
            </a:r>
          </a:p>
          <a:p>
            <a:pPr marL="433388" lvl="1" indent="-342900" algn="l">
              <a:spcBef>
                <a:spcPts val="600"/>
              </a:spcBef>
              <a:spcAft>
                <a:spcPts val="600"/>
              </a:spcAft>
              <a:buClr>
                <a:srgbClr val="FF0000"/>
              </a:buClr>
              <a:buFont typeface="Wingdings" pitchFamily="2" charset="2"/>
              <a:buChar char="ü"/>
            </a:pPr>
            <a:r>
              <a:rPr lang="es-ES" sz="2000" dirty="0" smtClean="0">
                <a:solidFill>
                  <a:srgbClr val="FF0000"/>
                </a:solidFill>
                <a:latin typeface="TradeGothic" pitchFamily="34" charset="0"/>
              </a:rPr>
              <a:t>&lt;meta&gt;. </a:t>
            </a:r>
            <a:r>
              <a:rPr lang="es-ES" sz="2000" dirty="0" smtClean="0">
                <a:solidFill>
                  <a:schemeClr val="tx1"/>
                </a:solidFill>
                <a:latin typeface="TradeGothic" pitchFamily="34" charset="0"/>
              </a:rPr>
              <a:t>Indica un conjunto de propiedades generales del documento como el autor, descripción, palabras clave, herramienta utilizada, tipo de contenido, etc.</a:t>
            </a:r>
          </a:p>
          <a:p>
            <a:pPr indent="-366712" algn="l">
              <a:spcBef>
                <a:spcPts val="600"/>
              </a:spcBef>
              <a:spcAft>
                <a:spcPts val="600"/>
              </a:spcAft>
              <a:buClr>
                <a:srgbClr val="FF0000"/>
              </a:buClr>
              <a:buFont typeface="Wingdings" pitchFamily="2" charset="2"/>
              <a:buChar char="ü"/>
            </a:pPr>
            <a:r>
              <a:rPr lang="es-ES" sz="2000" dirty="0" smtClean="0">
                <a:solidFill>
                  <a:srgbClr val="FF0000"/>
                </a:solidFill>
                <a:latin typeface="TradeGothic" pitchFamily="34" charset="0"/>
              </a:rPr>
              <a:t>&lt;link&gt;. </a:t>
            </a:r>
            <a:r>
              <a:rPr lang="es-ES" sz="2000" dirty="0" smtClean="0">
                <a:solidFill>
                  <a:schemeClr val="tx1"/>
                </a:solidFill>
                <a:latin typeface="TradeGothic" pitchFamily="34" charset="0"/>
              </a:rPr>
              <a:t>Define un vínculo a otro </a:t>
            </a:r>
            <a:r>
              <a:rPr lang="es-ES" sz="2000" dirty="0" err="1" smtClean="0">
                <a:solidFill>
                  <a:schemeClr val="tx1"/>
                </a:solidFill>
                <a:latin typeface="TradeGothic" pitchFamily="34" charset="0"/>
              </a:rPr>
              <a:t>documeo</a:t>
            </a:r>
            <a:r>
              <a:rPr lang="es-ES" sz="2000" dirty="0" smtClean="0">
                <a:solidFill>
                  <a:schemeClr val="tx1"/>
                </a:solidFill>
                <a:latin typeface="TradeGothic" pitchFamily="34" charset="0"/>
              </a:rPr>
              <a:t> indicado por </a:t>
            </a:r>
            <a:r>
              <a:rPr lang="es-ES" sz="2000" dirty="0" err="1" smtClean="0">
                <a:solidFill>
                  <a:srgbClr val="FF0000"/>
                </a:solidFill>
                <a:latin typeface="TradeGothic" pitchFamily="34" charset="0"/>
              </a:rPr>
              <a:t>href</a:t>
            </a:r>
            <a:r>
              <a:rPr lang="es-ES" sz="2000" dirty="0" smtClean="0">
                <a:solidFill>
                  <a:schemeClr val="tx1"/>
                </a:solidFill>
                <a:latin typeface="TradeGothic" pitchFamily="34" charset="0"/>
              </a:rPr>
              <a:t>.	</a:t>
            </a:r>
          </a:p>
          <a:p>
            <a:pPr indent="-366712" algn="l">
              <a:spcBef>
                <a:spcPts val="600"/>
              </a:spcBef>
              <a:spcAft>
                <a:spcPts val="600"/>
              </a:spcAft>
              <a:buClr>
                <a:srgbClr val="FF0000"/>
              </a:buClr>
              <a:buFont typeface="Wingdings" pitchFamily="2" charset="2"/>
              <a:buChar char="ü"/>
            </a:pPr>
            <a:r>
              <a:rPr lang="es-ES" sz="2000" dirty="0" smtClean="0">
                <a:solidFill>
                  <a:srgbClr val="FF0000"/>
                </a:solidFill>
                <a:latin typeface="TradeGothic" pitchFamily="34" charset="0"/>
              </a:rPr>
              <a:t>&lt;script&gt;. </a:t>
            </a:r>
            <a:r>
              <a:rPr lang="es-ES" sz="2000" dirty="0" smtClean="0">
                <a:solidFill>
                  <a:schemeClr val="tx1"/>
                </a:solidFill>
                <a:latin typeface="TradeGothic" pitchFamily="34" charset="0"/>
              </a:rPr>
              <a:t>Inserta un script dentro de un documento</a:t>
            </a:r>
          </a:p>
          <a:p>
            <a:pPr indent="-366712" algn="l">
              <a:spcBef>
                <a:spcPts val="600"/>
              </a:spcBef>
              <a:spcAft>
                <a:spcPts val="600"/>
              </a:spcAft>
              <a:buClr>
                <a:srgbClr val="FF0000"/>
              </a:buClr>
              <a:buFont typeface="Wingdings" pitchFamily="2" charset="2"/>
              <a:buChar char="ü"/>
            </a:pPr>
            <a:r>
              <a:rPr lang="es-ES" sz="2000" dirty="0" smtClean="0">
                <a:solidFill>
                  <a:srgbClr val="FF0000"/>
                </a:solidFill>
                <a:latin typeface="TradeGothic" pitchFamily="34" charset="0"/>
              </a:rPr>
              <a:t>&lt;</a:t>
            </a:r>
            <a:r>
              <a:rPr lang="es-ES" sz="2000" dirty="0" err="1" smtClean="0">
                <a:solidFill>
                  <a:srgbClr val="FF0000"/>
                </a:solidFill>
                <a:latin typeface="TradeGothic" pitchFamily="34" charset="0"/>
              </a:rPr>
              <a:t>style</a:t>
            </a:r>
            <a:r>
              <a:rPr lang="es-ES" sz="2000" dirty="0" smtClean="0">
                <a:solidFill>
                  <a:srgbClr val="FF0000"/>
                </a:solidFill>
                <a:latin typeface="TradeGothic" pitchFamily="34" charset="0"/>
              </a:rPr>
              <a:t>&gt;. </a:t>
            </a:r>
            <a:r>
              <a:rPr lang="es-ES" sz="2000" dirty="0" smtClean="0">
                <a:solidFill>
                  <a:schemeClr val="tx1"/>
                </a:solidFill>
                <a:latin typeface="TradeGothic" pitchFamily="34" charset="0"/>
              </a:rPr>
              <a:t>Permite insertar una hoja de estilo interna en la cabecera del documento.</a:t>
            </a:r>
          </a:p>
          <a:p>
            <a:pPr indent="-366712" algn="l">
              <a:spcBef>
                <a:spcPts val="600"/>
              </a:spcBef>
              <a:spcAft>
                <a:spcPts val="600"/>
              </a:spcAft>
              <a:buFont typeface="Wingdings" pitchFamily="2" charset="2"/>
              <a:buChar char="ü"/>
            </a:pPr>
            <a:endParaRPr lang="es-ES" dirty="0">
              <a:solidFill>
                <a:schemeClr val="tx1"/>
              </a:solidFill>
              <a:latin typeface="TradeGothic" pitchFamily="34" charset="0"/>
            </a:endParaRPr>
          </a:p>
          <a:p>
            <a:pPr marL="90488" lvl="1" algn="l"/>
            <a:r>
              <a:rPr lang="es-ES" sz="2000" b="1" dirty="0">
                <a:solidFill>
                  <a:schemeClr val="tx1"/>
                </a:solidFill>
                <a:latin typeface="TradeGothic" pitchFamily="34" charset="0"/>
              </a:rPr>
              <a:t>Cuerpo del documento</a:t>
            </a:r>
          </a:p>
          <a:p>
            <a:pPr marL="90488" lvl="1" algn="l">
              <a:buClr>
                <a:srgbClr val="FF0000"/>
              </a:buClr>
              <a:buFont typeface="Wingdings" pitchFamily="2" charset="2"/>
              <a:buChar char="Ø"/>
            </a:pPr>
            <a:r>
              <a:rPr lang="es-ES" sz="2000" dirty="0">
                <a:solidFill>
                  <a:schemeClr val="tx1"/>
                </a:solidFill>
                <a:latin typeface="TradeGothic" pitchFamily="34" charset="0"/>
              </a:rPr>
              <a:t>El cuerpo de un documento HTML constituye el contenido del mismo que será visualizado en el navegador.</a:t>
            </a:r>
          </a:p>
          <a:p>
            <a:pPr marL="90488" lvl="1" algn="l">
              <a:buClr>
                <a:srgbClr val="FF0000"/>
              </a:buClr>
              <a:buFont typeface="Wingdings" pitchFamily="2" charset="2"/>
              <a:buChar char="Ø"/>
            </a:pPr>
            <a:r>
              <a:rPr lang="es-ES" sz="2000" dirty="0">
                <a:solidFill>
                  <a:schemeClr val="tx1"/>
                </a:solidFill>
                <a:latin typeface="TradeGothic" pitchFamily="34" charset="0"/>
              </a:rPr>
              <a:t>En documentos con marcos, el elemento BODY se cambia por FRAMESET</a:t>
            </a:r>
            <a:r>
              <a:rPr lang="es-ES" sz="2000" dirty="0" smtClean="0">
                <a:solidFill>
                  <a:schemeClr val="tx1"/>
                </a:solidFill>
                <a:latin typeface="TradeGothic" pitchFamily="34" charset="0"/>
              </a:rPr>
              <a:t>.</a:t>
            </a:r>
            <a:endParaRPr lang="es-ES" sz="1800" dirty="0" smtClean="0">
              <a:solidFill>
                <a:schemeClr val="tx1"/>
              </a:solidFill>
              <a:latin typeface="TradeGothic" pitchFamily="34" charset="0"/>
            </a:endParaRPr>
          </a:p>
        </p:txBody>
      </p:sp>
    </p:spTree>
    <p:extLst>
      <p:ext uri="{BB962C8B-B14F-4D97-AF65-F5344CB8AC3E}">
        <p14:creationId xmlns:p14="http://schemas.microsoft.com/office/powerpoint/2010/main" val="6483317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260648"/>
            <a:ext cx="7772400" cy="504056"/>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539552" y="764704"/>
            <a:ext cx="8064896" cy="5572000"/>
          </a:xfrm>
          <a:ln>
            <a:solidFill>
              <a:schemeClr val="tx1"/>
            </a:solidFill>
          </a:ln>
        </p:spPr>
        <p:txBody>
          <a:bodyPr>
            <a:noAutofit/>
          </a:bodyPr>
          <a:lstStyle/>
          <a:p>
            <a:pPr marL="90488" lvl="1" algn="l"/>
            <a:r>
              <a:rPr lang="es-ES" sz="2000" b="1" dirty="0" smtClean="0">
                <a:solidFill>
                  <a:schemeClr val="tx1"/>
                </a:solidFill>
                <a:latin typeface="TradeGothic" pitchFamily="34" charset="0"/>
              </a:rPr>
              <a:t>Cuerpo del documento</a:t>
            </a:r>
          </a:p>
          <a:p>
            <a:pPr marL="90488" lvl="1" algn="l"/>
            <a:endParaRPr lang="es-ES" sz="2000" i="1" dirty="0" smtClean="0">
              <a:solidFill>
                <a:schemeClr val="tx1"/>
              </a:solidFill>
              <a:latin typeface="TradeGothic" pitchFamily="34" charset="0"/>
            </a:endParaRPr>
          </a:p>
          <a:p>
            <a:pPr marL="90488" lvl="1" algn="l"/>
            <a:r>
              <a:rPr lang="es-ES" sz="2000" i="1" dirty="0" smtClean="0">
                <a:solidFill>
                  <a:schemeClr val="tx1"/>
                </a:solidFill>
                <a:latin typeface="TradeGothic" pitchFamily="34" charset="0"/>
              </a:rPr>
              <a:t>Elementos de bloque y línea</a:t>
            </a:r>
          </a:p>
          <a:p>
            <a:pPr marL="90488" lvl="1" algn="l"/>
            <a:r>
              <a:rPr lang="es-ES" sz="2000" dirty="0" smtClean="0">
                <a:solidFill>
                  <a:schemeClr val="tx1"/>
                </a:solidFill>
                <a:latin typeface="TradeGothic" pitchFamily="34" charset="0"/>
              </a:rPr>
              <a:t>Los elementos a nivel de bloque pueden contener otros elementos de bloque y elementos de línea. </a:t>
            </a:r>
          </a:p>
          <a:p>
            <a:pPr marL="90488" lvl="1" algn="l"/>
            <a:r>
              <a:rPr lang="es-ES" sz="2000" dirty="0" smtClean="0">
                <a:solidFill>
                  <a:schemeClr val="tx1"/>
                </a:solidFill>
                <a:latin typeface="TradeGothic" pitchFamily="34" charset="0"/>
              </a:rPr>
              <a:t>Los elementos de línea sólo pueden contener datos y a otros elementos de línea.</a:t>
            </a:r>
            <a:endParaRPr lang="es-ES" sz="2000" dirty="0">
              <a:solidFill>
                <a:schemeClr val="tx1"/>
              </a:solidFill>
              <a:latin typeface="TradeGothic" pitchFamily="34" charset="0"/>
            </a:endParaRPr>
          </a:p>
          <a:p>
            <a:pPr marL="90488" lvl="1" algn="l"/>
            <a:r>
              <a:rPr lang="es-ES" sz="2000" dirty="0" smtClean="0">
                <a:solidFill>
                  <a:schemeClr val="tx1"/>
                </a:solidFill>
                <a:latin typeface="TradeGothic" pitchFamily="34" charset="0"/>
              </a:rPr>
              <a:t>Por defecto se formatean de forma diferente. Los de bloque comienzan una nueva línea y los de línea no.</a:t>
            </a:r>
          </a:p>
          <a:p>
            <a:pPr marL="90488" lvl="1" algn="l"/>
            <a:endParaRPr lang="es-ES" sz="1800" dirty="0" smtClean="0">
              <a:solidFill>
                <a:schemeClr val="tx1"/>
              </a:solidFill>
              <a:latin typeface="TradeGothic" pitchFamily="34" charset="0"/>
            </a:endParaRPr>
          </a:p>
          <a:p>
            <a:pPr marL="90488" lvl="1" algn="l"/>
            <a:r>
              <a:rPr lang="es-ES" sz="1800" b="1" dirty="0" smtClean="0">
                <a:solidFill>
                  <a:schemeClr val="tx1"/>
                </a:solidFill>
                <a:latin typeface="TradeGothic" pitchFamily="34" charset="0"/>
              </a:rPr>
              <a:t>Elementos de bloque: </a:t>
            </a:r>
            <a:r>
              <a:rPr lang="es-ES" sz="1800" dirty="0" smtClean="0">
                <a:solidFill>
                  <a:schemeClr val="tx1"/>
                </a:solidFill>
                <a:latin typeface="TradeGothic" pitchFamily="34" charset="0"/>
              </a:rPr>
              <a:t>ADDRESS, BLOCKQUOTE, CENTER, DIR, DIV, DL, FIELDSET, FORM, H1, H2, H3, H4, H5, H6, HR, IDINDRX, MENU, NOFRAMES, NOSCRIPT, OL, P, PRE, TABLE, UL.</a:t>
            </a:r>
          </a:p>
          <a:p>
            <a:pPr marL="90488" lvl="1" algn="l"/>
            <a:r>
              <a:rPr lang="es-ES" sz="1800" b="1" dirty="0" smtClean="0">
                <a:solidFill>
                  <a:schemeClr val="tx1"/>
                </a:solidFill>
                <a:latin typeface="TradeGothic" pitchFamily="34" charset="0"/>
              </a:rPr>
              <a:t>Elementos a nivel de texto: </a:t>
            </a:r>
            <a:r>
              <a:rPr lang="es-ES" sz="1800" dirty="0" smtClean="0">
                <a:solidFill>
                  <a:schemeClr val="tx1"/>
                </a:solidFill>
                <a:latin typeface="TradeGothic" pitchFamily="34" charset="0"/>
              </a:rPr>
              <a:t>A, ACRONYM, APPLET, B, BDO, GIG, CITE, CODE, DFN, EM, FOT, I, IFRAME, IMG, KBG, MAP, OBJECT, Q, S, SAMP, SCRIPT, SMALL, SPAN, STRIKE, STRONG, SUB, SUP, TT, U, VAR.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179512" y="620688"/>
            <a:ext cx="8784976" cy="6120680"/>
          </a:xfrm>
          <a:ln>
            <a:solidFill>
              <a:schemeClr val="tx1"/>
            </a:solidFill>
          </a:ln>
        </p:spPr>
        <p:txBody>
          <a:bodyPr>
            <a:noAutofit/>
          </a:bodyPr>
          <a:lstStyle/>
          <a:p>
            <a:pPr marL="90488" lvl="1" algn="l"/>
            <a:r>
              <a:rPr lang="es-ES" sz="2000" b="1" dirty="0" smtClean="0">
                <a:solidFill>
                  <a:schemeClr val="tx1"/>
                </a:solidFill>
                <a:latin typeface="TradeGothic" pitchFamily="34" charset="0"/>
              </a:rPr>
              <a:t>Cuerpo del documento</a:t>
            </a:r>
          </a:p>
          <a:p>
            <a:pPr marL="90488" lvl="1" algn="l"/>
            <a:r>
              <a:rPr lang="es-ES" sz="2000" i="1" dirty="0" smtClean="0">
                <a:solidFill>
                  <a:schemeClr val="tx1"/>
                </a:solidFill>
                <a:latin typeface="TradeGothic" pitchFamily="34" charset="0"/>
              </a:rPr>
              <a:t>Identificación de elementos: atributos </a:t>
            </a:r>
            <a:r>
              <a:rPr lang="es-ES" sz="2000" b="1" i="1" dirty="0" smtClean="0">
                <a:solidFill>
                  <a:schemeClr val="tx1"/>
                </a:solidFill>
                <a:latin typeface="TradeGothic" pitchFamily="34" charset="0"/>
              </a:rPr>
              <a:t>id</a:t>
            </a:r>
            <a:r>
              <a:rPr lang="es-ES" sz="2000" i="1" dirty="0" smtClean="0">
                <a:solidFill>
                  <a:schemeClr val="tx1"/>
                </a:solidFill>
                <a:latin typeface="TradeGothic" pitchFamily="34" charset="0"/>
              </a:rPr>
              <a:t> y </a:t>
            </a:r>
            <a:r>
              <a:rPr lang="es-ES" sz="2000" b="1" i="1" dirty="0" err="1" smtClean="0">
                <a:solidFill>
                  <a:schemeClr val="tx1"/>
                </a:solidFill>
                <a:latin typeface="TradeGothic" pitchFamily="34" charset="0"/>
              </a:rPr>
              <a:t>class</a:t>
            </a:r>
            <a:endParaRPr lang="es-ES" sz="2000" b="1" i="1" dirty="0" smtClean="0">
              <a:solidFill>
                <a:schemeClr val="tx1"/>
              </a:solidFill>
              <a:latin typeface="TradeGothic" pitchFamily="34" charset="0"/>
            </a:endParaRPr>
          </a:p>
          <a:p>
            <a:pPr marL="90488" lvl="1" algn="l"/>
            <a:endParaRPr lang="es-ES" sz="2000" dirty="0" smtClean="0">
              <a:solidFill>
                <a:schemeClr val="tx1"/>
              </a:solidFill>
              <a:latin typeface="TradeGothic" pitchFamily="34" charset="0"/>
            </a:endParaRPr>
          </a:p>
          <a:p>
            <a:pPr marL="90488" lvl="1" algn="l"/>
            <a:r>
              <a:rPr lang="es-ES" sz="2000" b="1" i="1" dirty="0" smtClean="0">
                <a:solidFill>
                  <a:schemeClr val="tx1"/>
                </a:solidFill>
                <a:latin typeface="TradeGothic" pitchFamily="34" charset="0"/>
              </a:rPr>
              <a:t>id</a:t>
            </a:r>
            <a:r>
              <a:rPr lang="es-ES" sz="2000" dirty="0" smtClean="0">
                <a:solidFill>
                  <a:schemeClr val="tx1"/>
                </a:solidFill>
                <a:latin typeface="TradeGothic" pitchFamily="34" charset="0"/>
              </a:rPr>
              <a:t>. Asigna un nombre a un nombre en el documento, el cual no puede repetirse en un mismo documento. Esto permite identificar cualquier instancia de un mismo elemento.. Usos en HTML:</a:t>
            </a:r>
          </a:p>
          <a:p>
            <a:pPr marL="90488" lvl="1" algn="l"/>
            <a:endParaRPr lang="es-ES" sz="2000" dirty="0" smtClean="0">
              <a:solidFill>
                <a:schemeClr val="tx1"/>
              </a:solidFill>
              <a:latin typeface="TradeGothic" pitchFamily="34" charset="0"/>
            </a:endParaRPr>
          </a:p>
          <a:p>
            <a:pPr marL="547688" lvl="2" algn="l">
              <a:buClr>
                <a:srgbClr val="FF0000"/>
              </a:buClr>
              <a:buFont typeface="Wingdings" pitchFamily="2" charset="2"/>
              <a:buChar char="ü"/>
            </a:pPr>
            <a:r>
              <a:rPr lang="es-ES" sz="1800" dirty="0" smtClean="0">
                <a:solidFill>
                  <a:schemeClr val="tx1"/>
                </a:solidFill>
                <a:latin typeface="TradeGothic" pitchFamily="34" charset="0"/>
              </a:rPr>
              <a:t>Como selector de una hoja de estilo.</a:t>
            </a:r>
          </a:p>
          <a:p>
            <a:pPr marL="547688" lvl="2" algn="l">
              <a:buClr>
                <a:srgbClr val="FF0000"/>
              </a:buClr>
              <a:buFont typeface="Wingdings" pitchFamily="2" charset="2"/>
              <a:buChar char="ü"/>
            </a:pPr>
            <a:r>
              <a:rPr lang="es-ES" sz="1800" dirty="0" smtClean="0">
                <a:solidFill>
                  <a:schemeClr val="tx1"/>
                </a:solidFill>
                <a:latin typeface="TradeGothic" pitchFamily="34" charset="0"/>
              </a:rPr>
              <a:t>Como ancla de destino en enlaces de hipertexto.</a:t>
            </a:r>
          </a:p>
          <a:p>
            <a:pPr marL="547688" lvl="2" algn="l">
              <a:buClr>
                <a:srgbClr val="FF0000"/>
              </a:buClr>
              <a:buFont typeface="Wingdings" pitchFamily="2" charset="2"/>
              <a:buChar char="ü"/>
            </a:pPr>
            <a:r>
              <a:rPr lang="es-ES" sz="1800" dirty="0" smtClean="0">
                <a:solidFill>
                  <a:schemeClr val="tx1"/>
                </a:solidFill>
                <a:latin typeface="TradeGothic" pitchFamily="34" charset="0"/>
              </a:rPr>
              <a:t>Como recurso para hacer referencia a un elemento particular desde un script.</a:t>
            </a:r>
          </a:p>
          <a:p>
            <a:pPr marL="547688" lvl="2" algn="l">
              <a:buClr>
                <a:srgbClr val="FF0000"/>
              </a:buClr>
              <a:buFont typeface="Wingdings" pitchFamily="2" charset="2"/>
              <a:buChar char="ü"/>
            </a:pPr>
            <a:r>
              <a:rPr lang="es-ES" sz="1800" dirty="0" smtClean="0">
                <a:solidFill>
                  <a:schemeClr val="tx1"/>
                </a:solidFill>
                <a:latin typeface="TradeGothic" pitchFamily="34" charset="0"/>
              </a:rPr>
              <a:t>Como nombre declarado de un elemento OBJECT.</a:t>
            </a:r>
          </a:p>
          <a:p>
            <a:pPr marL="547688" lvl="2" algn="l">
              <a:buClr>
                <a:srgbClr val="FF0000"/>
              </a:buClr>
              <a:buFont typeface="Wingdings" pitchFamily="2" charset="2"/>
              <a:buChar char="ü"/>
            </a:pPr>
            <a:r>
              <a:rPr lang="es-ES" sz="1800" dirty="0" smtClean="0">
                <a:solidFill>
                  <a:schemeClr val="tx1"/>
                </a:solidFill>
                <a:latin typeface="TradeGothic" pitchFamily="34" charset="0"/>
              </a:rPr>
              <a:t>Para propósito general en el funcionamiento de los ordenadores.</a:t>
            </a:r>
          </a:p>
          <a:p>
            <a:pPr marL="547688" lvl="2" algn="l">
              <a:buFont typeface="Wingdings" pitchFamily="2" charset="2"/>
              <a:buChar char="ü"/>
            </a:pPr>
            <a:endParaRPr lang="es-ES" sz="1800" dirty="0" smtClean="0">
              <a:solidFill>
                <a:schemeClr val="tx1"/>
              </a:solidFill>
              <a:latin typeface="TradeGothic" pitchFamily="34" charset="0"/>
            </a:endParaRPr>
          </a:p>
          <a:p>
            <a:pPr marL="547688" lvl="2" algn="l">
              <a:buFont typeface="Wingdings" pitchFamily="2" charset="2"/>
              <a:buChar char="ü"/>
            </a:pPr>
            <a:endParaRPr lang="es-ES" sz="1600" dirty="0" smtClean="0">
              <a:solidFill>
                <a:schemeClr val="tx1"/>
              </a:solidFill>
              <a:latin typeface="TradeGothic" pitchFamily="34" charset="0"/>
            </a:endParaRPr>
          </a:p>
          <a:p>
            <a:pPr marL="547688" lvl="2" algn="l"/>
            <a:r>
              <a:rPr lang="es-ES" sz="1600" b="1" dirty="0" smtClean="0">
                <a:solidFill>
                  <a:srgbClr val="FF0000"/>
                </a:solidFill>
                <a:latin typeface="TradeGothic" pitchFamily="34" charset="0"/>
              </a:rPr>
              <a:t>&lt;p id=“Fuente”&gt;De la Biblioteca Nacional; el libro de Miguel de Cervantes publicado en el siglo de oro español en 1615 &lt;/p&gt;</a:t>
            </a:r>
          </a:p>
          <a:p>
            <a:pPr marL="547688" lvl="2" algn="l"/>
            <a:endParaRPr lang="es-ES" sz="1600" b="1" dirty="0" smtClean="0">
              <a:solidFill>
                <a:schemeClr val="tx1"/>
              </a:solidFill>
              <a:latin typeface="TradeGothic" pitchFamily="34" charset="0"/>
            </a:endParaRPr>
          </a:p>
          <a:p>
            <a:pPr marL="547688" lvl="2" algn="l"/>
            <a:r>
              <a:rPr lang="es-ES" sz="1600" dirty="0" smtClean="0">
                <a:solidFill>
                  <a:schemeClr val="tx1"/>
                </a:solidFill>
                <a:latin typeface="TradeGothic" pitchFamily="34" charset="0"/>
              </a:rPr>
              <a:t>Mediante la asociación con el atributo id este párrafo concreto recibe un identificador exclusivo al que se puede hacer referencia en otras partes del documento.</a:t>
            </a:r>
          </a:p>
          <a:p>
            <a:pPr marL="90488" lvl="1" algn="l"/>
            <a:endParaRPr lang="es-ES" sz="2000" dirty="0" smtClean="0">
              <a:solidFill>
                <a:schemeClr val="tx1"/>
              </a:solidFill>
              <a:latin typeface="TradeGothic" pitchFamily="34" charset="0"/>
            </a:endParaRPr>
          </a:p>
          <a:p>
            <a:pPr marL="90488" lvl="1" algn="l"/>
            <a:endParaRPr lang="es-ES" sz="2000" dirty="0" smtClean="0">
              <a:solidFill>
                <a:schemeClr val="tx1"/>
              </a:solidFill>
              <a:latin typeface="TradeGothic"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179512" y="620688"/>
            <a:ext cx="8784976" cy="6120680"/>
          </a:xfrm>
          <a:ln>
            <a:solidFill>
              <a:schemeClr val="tx1"/>
            </a:solidFill>
          </a:ln>
        </p:spPr>
        <p:txBody>
          <a:bodyPr>
            <a:noAutofit/>
          </a:bodyPr>
          <a:lstStyle/>
          <a:p>
            <a:pPr marL="90488" lvl="1" algn="l"/>
            <a:r>
              <a:rPr lang="es-ES" sz="2000" b="1" dirty="0" smtClean="0">
                <a:solidFill>
                  <a:schemeClr val="tx1"/>
                </a:solidFill>
                <a:latin typeface="TradeGothic" pitchFamily="34" charset="0"/>
              </a:rPr>
              <a:t>Cuerpo del documento</a:t>
            </a:r>
          </a:p>
          <a:p>
            <a:pPr marL="90488" lvl="1" algn="l"/>
            <a:r>
              <a:rPr lang="es-ES" sz="2000" i="1" dirty="0" smtClean="0">
                <a:solidFill>
                  <a:schemeClr val="tx1"/>
                </a:solidFill>
                <a:latin typeface="TradeGothic" pitchFamily="34" charset="0"/>
              </a:rPr>
              <a:t>Identificación de elementos: atributos </a:t>
            </a:r>
            <a:r>
              <a:rPr lang="es-ES" sz="2000" b="1" i="1" dirty="0" smtClean="0">
                <a:solidFill>
                  <a:schemeClr val="tx1"/>
                </a:solidFill>
                <a:latin typeface="TradeGothic" pitchFamily="34" charset="0"/>
              </a:rPr>
              <a:t>id</a:t>
            </a:r>
            <a:r>
              <a:rPr lang="es-ES" sz="2000" i="1" dirty="0" smtClean="0">
                <a:solidFill>
                  <a:schemeClr val="tx1"/>
                </a:solidFill>
                <a:latin typeface="TradeGothic" pitchFamily="34" charset="0"/>
              </a:rPr>
              <a:t> y </a:t>
            </a:r>
            <a:r>
              <a:rPr lang="es-ES" sz="2000" b="1" i="1" dirty="0" err="1" smtClean="0">
                <a:solidFill>
                  <a:schemeClr val="tx1"/>
                </a:solidFill>
                <a:latin typeface="TradeGothic" pitchFamily="34" charset="0"/>
              </a:rPr>
              <a:t>class</a:t>
            </a:r>
            <a:endParaRPr lang="es-ES" sz="2000" b="1" i="1" dirty="0" smtClean="0">
              <a:solidFill>
                <a:schemeClr val="tx1"/>
              </a:solidFill>
              <a:latin typeface="TradeGothic" pitchFamily="34" charset="0"/>
            </a:endParaRPr>
          </a:p>
          <a:p>
            <a:pPr marL="90488" lvl="1" algn="l"/>
            <a:r>
              <a:rPr lang="es-ES" sz="2000" b="1" i="1" dirty="0" err="1" smtClean="0">
                <a:solidFill>
                  <a:schemeClr val="tx1"/>
                </a:solidFill>
                <a:latin typeface="TradeGothic" pitchFamily="34" charset="0"/>
              </a:rPr>
              <a:t>class</a:t>
            </a:r>
            <a:r>
              <a:rPr lang="es-ES" sz="2000" b="1" i="1" dirty="0" smtClean="0">
                <a:solidFill>
                  <a:schemeClr val="tx1"/>
                </a:solidFill>
                <a:latin typeface="TradeGothic" pitchFamily="34" charset="0"/>
              </a:rPr>
              <a:t>. </a:t>
            </a:r>
            <a:r>
              <a:rPr lang="es-ES" sz="2000" dirty="0" smtClean="0">
                <a:solidFill>
                  <a:schemeClr val="tx1"/>
                </a:solidFill>
                <a:latin typeface="TradeGothic" pitchFamily="34" charset="0"/>
              </a:rPr>
              <a:t>Asigna uno o más nombres de clase a un elemento, el cual pertenece a esas clases. Un mismo nombre puede ser compartido por varias instancias de un mismo elemento. Usos en HTML:</a:t>
            </a:r>
          </a:p>
          <a:p>
            <a:pPr marL="547688" lvl="2" algn="l">
              <a:buFont typeface="Wingdings" pitchFamily="2" charset="2"/>
              <a:buChar char="ü"/>
            </a:pPr>
            <a:r>
              <a:rPr lang="es-ES" sz="1800" dirty="0" smtClean="0">
                <a:solidFill>
                  <a:schemeClr val="tx1"/>
                </a:solidFill>
                <a:latin typeface="TradeGothic" pitchFamily="34" charset="0"/>
              </a:rPr>
              <a:t>Como selector de estilo cuando el autor desea asignar información de estilo a un grupo de elementos.</a:t>
            </a:r>
          </a:p>
          <a:p>
            <a:pPr marL="547688" lvl="2" algn="l">
              <a:buFont typeface="Wingdings" pitchFamily="2" charset="2"/>
              <a:buChar char="ü"/>
            </a:pPr>
            <a:r>
              <a:rPr lang="es-ES" sz="1800" dirty="0" smtClean="0">
                <a:solidFill>
                  <a:schemeClr val="tx1"/>
                </a:solidFill>
                <a:latin typeface="TradeGothic" pitchFamily="34" charset="0"/>
              </a:rPr>
              <a:t>Para propósito general.</a:t>
            </a:r>
          </a:p>
          <a:p>
            <a:pPr marL="547688" lvl="2" algn="l">
              <a:buFont typeface="Wingdings" pitchFamily="2" charset="2"/>
              <a:buChar char="ü"/>
            </a:pPr>
            <a:endParaRPr lang="es-ES" sz="1800" dirty="0" smtClean="0">
              <a:solidFill>
                <a:schemeClr val="tx1"/>
              </a:solidFill>
              <a:latin typeface="TradeGothic" pitchFamily="34" charset="0"/>
            </a:endParaRPr>
          </a:p>
          <a:p>
            <a:pPr marL="547688" lvl="2" algn="l"/>
            <a:r>
              <a:rPr lang="es-ES" sz="1800" b="1" dirty="0" smtClean="0">
                <a:solidFill>
                  <a:srgbClr val="FF0000"/>
                </a:solidFill>
                <a:latin typeface="TradeGothic" pitchFamily="34" charset="0"/>
              </a:rPr>
              <a:t>&lt;p&gt;En , cuando William </a:t>
            </a:r>
            <a:r>
              <a:rPr lang="es-ES" sz="1800" b="1" dirty="0" err="1" smtClean="0">
                <a:solidFill>
                  <a:srgbClr val="FF0000"/>
                </a:solidFill>
                <a:latin typeface="TradeGothic" pitchFamily="34" charset="0"/>
              </a:rPr>
              <a:t>Blake</a:t>
            </a:r>
            <a:r>
              <a:rPr lang="es-ES" sz="1800" b="1" dirty="0" smtClean="0">
                <a:solidFill>
                  <a:srgbClr val="FF0000"/>
                </a:solidFill>
                <a:latin typeface="TradeGothic" pitchFamily="34" charset="0"/>
              </a:rPr>
              <a:t> expuso por primera vez, Robert </a:t>
            </a:r>
            <a:r>
              <a:rPr lang="es-ES" sz="1800" b="1" dirty="0" err="1" smtClean="0">
                <a:solidFill>
                  <a:srgbClr val="FF0000"/>
                </a:solidFill>
                <a:latin typeface="TradeGothic" pitchFamily="34" charset="0"/>
              </a:rPr>
              <a:t>Hunt</a:t>
            </a:r>
            <a:r>
              <a:rPr lang="es-ES" sz="1800" b="1" dirty="0" smtClean="0">
                <a:solidFill>
                  <a:srgbClr val="FF0000"/>
                </a:solidFill>
                <a:latin typeface="TradeGothic" pitchFamily="34" charset="0"/>
              </a:rPr>
              <a:t>, crítico del &lt;</a:t>
            </a:r>
            <a:r>
              <a:rPr lang="es-ES" sz="1800" b="1" dirty="0" err="1" smtClean="0">
                <a:solidFill>
                  <a:srgbClr val="FF0000"/>
                </a:solidFill>
                <a:latin typeface="TradeGothic" pitchFamily="34" charset="0"/>
              </a:rPr>
              <a:t>span</a:t>
            </a:r>
            <a:r>
              <a:rPr lang="es-ES" sz="1800" b="1" dirty="0" smtClean="0">
                <a:solidFill>
                  <a:srgbClr val="FF0000"/>
                </a:solidFill>
                <a:latin typeface="TradeGothic" pitchFamily="34" charset="0"/>
              </a:rPr>
              <a:t> </a:t>
            </a:r>
            <a:r>
              <a:rPr lang="es-ES" sz="1800" b="1" dirty="0" err="1" smtClean="0">
                <a:solidFill>
                  <a:srgbClr val="FF0000"/>
                </a:solidFill>
                <a:latin typeface="TradeGothic" pitchFamily="34" charset="0"/>
              </a:rPr>
              <a:t>class</a:t>
            </a:r>
            <a:r>
              <a:rPr lang="es-ES" sz="1800" b="1" dirty="0" smtClean="0">
                <a:solidFill>
                  <a:srgbClr val="FF0000"/>
                </a:solidFill>
                <a:latin typeface="TradeGothic" pitchFamily="34" charset="0"/>
              </a:rPr>
              <a:t>=“cursiva”&gt;</a:t>
            </a:r>
            <a:r>
              <a:rPr lang="es-ES" sz="1800" b="1" dirty="0" err="1" smtClean="0">
                <a:solidFill>
                  <a:srgbClr val="FF0000"/>
                </a:solidFill>
                <a:latin typeface="TradeGothic" pitchFamily="34" charset="0"/>
              </a:rPr>
              <a:t>Examiner</a:t>
            </a:r>
            <a:r>
              <a:rPr lang="es-ES" sz="1800" b="1" dirty="0" smtClean="0">
                <a:solidFill>
                  <a:srgbClr val="FF0000"/>
                </a:solidFill>
                <a:latin typeface="TradeGothic" pitchFamily="34" charset="0"/>
              </a:rPr>
              <a:t>&lt;/</a:t>
            </a:r>
            <a:r>
              <a:rPr lang="es-ES" sz="1800" b="1" dirty="0" err="1" smtClean="0">
                <a:solidFill>
                  <a:srgbClr val="FF0000"/>
                </a:solidFill>
                <a:latin typeface="TradeGothic" pitchFamily="34" charset="0"/>
              </a:rPr>
              <a:t>span</a:t>
            </a:r>
            <a:r>
              <a:rPr lang="es-ES" sz="1800" b="1" dirty="0" smtClean="0">
                <a:solidFill>
                  <a:srgbClr val="FF0000"/>
                </a:solidFill>
                <a:latin typeface="TradeGothic" pitchFamily="34" charset="0"/>
              </a:rPr>
              <a:t>&gt;, escribió de él &lt;p/&gt;</a:t>
            </a:r>
            <a:endParaRPr lang="es-ES" sz="1800" dirty="0" smtClean="0">
              <a:solidFill>
                <a:srgbClr val="FF0000"/>
              </a:solidFill>
              <a:latin typeface="TradeGothic" pitchFamily="34" charset="0"/>
            </a:endParaRPr>
          </a:p>
          <a:p>
            <a:pPr marL="547688" lvl="2" algn="l"/>
            <a:endParaRPr lang="es-ES" sz="1800" b="1" dirty="0" smtClean="0">
              <a:solidFill>
                <a:schemeClr val="tx1"/>
              </a:solidFill>
              <a:latin typeface="TradeGothic" pitchFamily="34" charset="0"/>
            </a:endParaRPr>
          </a:p>
          <a:p>
            <a:pPr marL="547688" lvl="2" algn="l"/>
            <a:r>
              <a:rPr lang="es-ES" sz="1800" dirty="0" smtClean="0">
                <a:solidFill>
                  <a:schemeClr val="tx1"/>
                </a:solidFill>
                <a:latin typeface="TradeGothic" pitchFamily="34" charset="0"/>
              </a:rPr>
              <a:t>En el ejemplo anterior, el elemento SPAN pertenece a la clase </a:t>
            </a:r>
            <a:r>
              <a:rPr lang="es-ES" sz="1800" i="1" dirty="0" smtClean="0">
                <a:solidFill>
                  <a:schemeClr val="tx1"/>
                </a:solidFill>
                <a:latin typeface="TradeGothic" pitchFamily="34" charset="0"/>
              </a:rPr>
              <a:t>cursiva</a:t>
            </a:r>
            <a:r>
              <a:rPr lang="es-ES" sz="1800" dirty="0" smtClean="0">
                <a:solidFill>
                  <a:schemeClr val="tx1"/>
                </a:solidFill>
                <a:latin typeface="TradeGothic" pitchFamily="34" charset="0"/>
              </a:rPr>
              <a:t> para aplicarle la regla de estilo correspondiente.</a:t>
            </a:r>
          </a:p>
          <a:p>
            <a:pPr marL="90488" lvl="1" algn="l"/>
            <a:endParaRPr lang="es-ES" sz="2200" dirty="0" smtClean="0">
              <a:solidFill>
                <a:schemeClr val="tx1"/>
              </a:solidFill>
              <a:latin typeface="TradeGothic" pitchFamily="34" charset="0"/>
            </a:endParaRPr>
          </a:p>
          <a:p>
            <a:pPr marL="90488" lvl="1" algn="l"/>
            <a:r>
              <a:rPr lang="es-ES" sz="2000" i="1" dirty="0" smtClean="0">
                <a:solidFill>
                  <a:schemeClr val="tx1"/>
                </a:solidFill>
                <a:latin typeface="TradeGothic" pitchFamily="34" charset="0"/>
              </a:rPr>
              <a:t>Agrupación de elementos </a:t>
            </a:r>
            <a:r>
              <a:rPr lang="es-ES" sz="2000" b="1" i="1" dirty="0" err="1" smtClean="0">
                <a:solidFill>
                  <a:schemeClr val="tx1"/>
                </a:solidFill>
                <a:latin typeface="TradeGothic" pitchFamily="34" charset="0"/>
              </a:rPr>
              <a:t>div</a:t>
            </a:r>
            <a:r>
              <a:rPr lang="es-ES" sz="2000" i="1" dirty="0" smtClean="0">
                <a:solidFill>
                  <a:schemeClr val="tx1"/>
                </a:solidFill>
                <a:latin typeface="TradeGothic" pitchFamily="34" charset="0"/>
              </a:rPr>
              <a:t> y </a:t>
            </a:r>
            <a:r>
              <a:rPr lang="es-ES" sz="2000" b="1" i="1" dirty="0" err="1" smtClean="0">
                <a:solidFill>
                  <a:schemeClr val="tx1"/>
                </a:solidFill>
                <a:latin typeface="TradeGothic" pitchFamily="34" charset="0"/>
              </a:rPr>
              <a:t>span</a:t>
            </a:r>
            <a:endParaRPr lang="es-ES" sz="2000" b="1" i="1" dirty="0" smtClean="0">
              <a:solidFill>
                <a:schemeClr val="tx1"/>
              </a:solidFill>
              <a:latin typeface="TradeGothic" pitchFamily="34" charset="0"/>
            </a:endParaRPr>
          </a:p>
          <a:p>
            <a:pPr marL="90488" lvl="1" algn="l"/>
            <a:r>
              <a:rPr lang="es-ES" sz="2000" b="1" dirty="0" smtClean="0">
                <a:solidFill>
                  <a:schemeClr val="tx1"/>
                </a:solidFill>
                <a:latin typeface="TradeGothic" pitchFamily="34" charset="0"/>
              </a:rPr>
              <a:t>DIV</a:t>
            </a:r>
            <a:r>
              <a:rPr lang="es-ES" sz="2000" dirty="0" smtClean="0">
                <a:solidFill>
                  <a:schemeClr val="tx1"/>
                </a:solidFill>
                <a:latin typeface="TradeGothic" pitchFamily="34" charset="0"/>
              </a:rPr>
              <a:t> define su contenido como de nivel de bloque.</a:t>
            </a:r>
          </a:p>
          <a:p>
            <a:pPr marL="90488" lvl="1" algn="l"/>
            <a:r>
              <a:rPr lang="es-ES" sz="2000" b="1" dirty="0" smtClean="0">
                <a:solidFill>
                  <a:schemeClr val="tx1"/>
                </a:solidFill>
                <a:latin typeface="TradeGothic" pitchFamily="34" charset="0"/>
              </a:rPr>
              <a:t>SPAN</a:t>
            </a:r>
            <a:r>
              <a:rPr lang="es-ES" sz="2000" dirty="0" smtClean="0">
                <a:solidFill>
                  <a:schemeClr val="tx1"/>
                </a:solidFill>
                <a:latin typeface="TradeGothic" pitchFamily="34" charset="0"/>
              </a:rPr>
              <a:t> define su contenido como de nivel de texto.</a:t>
            </a:r>
          </a:p>
          <a:p>
            <a:pPr marL="90488" lvl="1" algn="l"/>
            <a:endParaRPr lang="es-ES" sz="2000" dirty="0" smtClean="0">
              <a:solidFill>
                <a:schemeClr val="tx1"/>
              </a:solidFill>
              <a:latin typeface="TradeGothic" pitchFamily="34" charset="0"/>
            </a:endParaRPr>
          </a:p>
          <a:p>
            <a:pPr marL="90488" lvl="1" algn="l"/>
            <a:endParaRPr lang="es-ES" sz="2000" dirty="0" smtClean="0">
              <a:solidFill>
                <a:schemeClr val="tx1"/>
              </a:solidFill>
              <a:latin typeface="TradeGothic"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88641"/>
            <a:ext cx="7772400" cy="576064"/>
          </a:xfrm>
        </p:spPr>
        <p:txBody>
          <a:bodyPr>
            <a:normAutofit/>
          </a:bodyPr>
          <a:lstStyle/>
          <a:p>
            <a:r>
              <a:rPr lang="es-ES" sz="2400" dirty="0" smtClean="0">
                <a:latin typeface="TradeGothic" pitchFamily="34" charset="0"/>
              </a:rPr>
              <a:t>2.1. El Modelo de Objetos del Documento</a:t>
            </a:r>
            <a:endParaRPr lang="es-ES" sz="2400" dirty="0">
              <a:latin typeface="TradeGothic" pitchFamily="34" charset="0"/>
            </a:endParaRPr>
          </a:p>
        </p:txBody>
      </p:sp>
      <p:sp>
        <p:nvSpPr>
          <p:cNvPr id="3" name="2 Subtítulo"/>
          <p:cNvSpPr>
            <a:spLocks noGrp="1"/>
          </p:cNvSpPr>
          <p:nvPr>
            <p:ph type="subTitle" idx="1"/>
          </p:nvPr>
        </p:nvSpPr>
        <p:spPr>
          <a:xfrm>
            <a:off x="251520" y="836712"/>
            <a:ext cx="8712968" cy="2088232"/>
          </a:xfrm>
          <a:ln>
            <a:solidFill>
              <a:schemeClr val="accent1"/>
            </a:solidFill>
          </a:ln>
        </p:spPr>
        <p:txBody>
          <a:bodyPr>
            <a:noAutofit/>
          </a:bodyPr>
          <a:lstStyle/>
          <a:p>
            <a:pPr algn="l">
              <a:spcBef>
                <a:spcPts val="600"/>
              </a:spcBef>
              <a:spcAft>
                <a:spcPts val="600"/>
              </a:spcAft>
              <a:buFont typeface="Wingdings" pitchFamily="2" charset="2"/>
              <a:buChar char="Ø"/>
            </a:pPr>
            <a:r>
              <a:rPr lang="es-ES" sz="1800" dirty="0" smtClean="0">
                <a:solidFill>
                  <a:schemeClr val="tx1"/>
                </a:solidFill>
                <a:latin typeface="TradeGothic" pitchFamily="34" charset="0"/>
              </a:rPr>
              <a:t>EL Modelo de Objetos de Documento (DOM) es un API (</a:t>
            </a:r>
            <a:r>
              <a:rPr lang="es-ES" sz="1800" dirty="0" err="1" smtClean="0">
                <a:solidFill>
                  <a:schemeClr val="tx1"/>
                </a:solidFill>
                <a:latin typeface="TradeGothic" pitchFamily="34" charset="0"/>
              </a:rPr>
              <a:t>Application</a:t>
            </a:r>
            <a:r>
              <a:rPr lang="es-ES" sz="1800" dirty="0" smtClean="0">
                <a:solidFill>
                  <a:schemeClr val="tx1"/>
                </a:solidFill>
                <a:latin typeface="TradeGothic" pitchFamily="34" charset="0"/>
              </a:rPr>
              <a:t> </a:t>
            </a:r>
            <a:r>
              <a:rPr lang="es-ES" sz="1800" dirty="0" err="1" smtClean="0">
                <a:solidFill>
                  <a:schemeClr val="tx1"/>
                </a:solidFill>
                <a:latin typeface="TradeGothic" pitchFamily="34" charset="0"/>
              </a:rPr>
              <a:t>Programming</a:t>
            </a:r>
            <a:r>
              <a:rPr lang="es-ES" sz="1800" dirty="0" smtClean="0">
                <a:solidFill>
                  <a:schemeClr val="tx1"/>
                </a:solidFill>
                <a:latin typeface="TradeGothic" pitchFamily="34" charset="0"/>
              </a:rPr>
              <a:t> Interface) estándar del W3C para documentos HTML y XML.</a:t>
            </a:r>
          </a:p>
          <a:p>
            <a:pPr algn="l">
              <a:spcBef>
                <a:spcPts val="600"/>
              </a:spcBef>
              <a:spcAft>
                <a:spcPts val="600"/>
              </a:spcAft>
              <a:buFont typeface="Wingdings" pitchFamily="2" charset="2"/>
              <a:buChar char="Ø"/>
            </a:pPr>
            <a:r>
              <a:rPr lang="es-ES" sz="1800" dirty="0" smtClean="0">
                <a:solidFill>
                  <a:schemeClr val="tx1"/>
                </a:solidFill>
                <a:latin typeface="TradeGothic" pitchFamily="34" charset="0"/>
              </a:rPr>
              <a:t>Comunica las páginas web con los scripts o lo lenguajes de programación.</a:t>
            </a:r>
          </a:p>
          <a:p>
            <a:pPr algn="l">
              <a:spcBef>
                <a:spcPts val="600"/>
              </a:spcBef>
              <a:spcAft>
                <a:spcPts val="600"/>
              </a:spcAft>
              <a:buFont typeface="Wingdings" pitchFamily="2" charset="2"/>
              <a:buChar char="Ø"/>
            </a:pPr>
            <a:r>
              <a:rPr lang="es-ES" sz="1800" dirty="0" smtClean="0">
                <a:solidFill>
                  <a:schemeClr val="tx1"/>
                </a:solidFill>
                <a:latin typeface="TradeGothic" pitchFamily="34" charset="0"/>
              </a:rPr>
              <a:t>El DOM permite describir el contenido de un documento como un conjunto de objetos para que un programa </a:t>
            </a:r>
            <a:r>
              <a:rPr lang="es-ES" sz="1800" dirty="0" err="1" smtClean="0">
                <a:solidFill>
                  <a:schemeClr val="tx1"/>
                </a:solidFill>
                <a:latin typeface="TradeGothic" pitchFamily="34" charset="0"/>
              </a:rPr>
              <a:t>Javascript</a:t>
            </a:r>
            <a:r>
              <a:rPr lang="es-ES" sz="1800" dirty="0" smtClean="0">
                <a:solidFill>
                  <a:schemeClr val="tx1"/>
                </a:solidFill>
                <a:latin typeface="TradeGothic" pitchFamily="34" charset="0"/>
              </a:rPr>
              <a:t> pueda actuar sobre ellos.</a:t>
            </a:r>
          </a:p>
        </p:txBody>
      </p:sp>
      <p:sp>
        <p:nvSpPr>
          <p:cNvPr id="6" name="5 CuadroTexto"/>
          <p:cNvSpPr txBox="1"/>
          <p:nvPr/>
        </p:nvSpPr>
        <p:spPr>
          <a:xfrm>
            <a:off x="251520" y="3284984"/>
            <a:ext cx="8640960" cy="2031325"/>
          </a:xfrm>
          <a:prstGeom prst="rect">
            <a:avLst/>
          </a:prstGeom>
          <a:noFill/>
          <a:ln>
            <a:solidFill>
              <a:schemeClr val="accent1"/>
            </a:solidFill>
          </a:ln>
        </p:spPr>
        <p:txBody>
          <a:bodyPr wrap="square" rtlCol="0">
            <a:spAutoFit/>
          </a:bodyPr>
          <a:lstStyle/>
          <a:p>
            <a:r>
              <a:rPr lang="es-ES" dirty="0" smtClean="0">
                <a:latin typeface="TradeGothic" pitchFamily="34" charset="0"/>
              </a:rPr>
              <a:t>&lt;</a:t>
            </a:r>
            <a:r>
              <a:rPr lang="es-ES" dirty="0" err="1" smtClean="0">
                <a:latin typeface="TradeGothic" pitchFamily="34" charset="0"/>
              </a:rPr>
              <a:t>body</a:t>
            </a:r>
            <a:r>
              <a:rPr lang="es-ES" dirty="0" smtClean="0">
                <a:latin typeface="TradeGothic" pitchFamily="34" charset="0"/>
              </a:rPr>
              <a:t>&gt;</a:t>
            </a:r>
          </a:p>
          <a:p>
            <a:r>
              <a:rPr lang="es-ES" dirty="0" smtClean="0">
                <a:solidFill>
                  <a:schemeClr val="tx2">
                    <a:lumMod val="60000"/>
                    <a:lumOff val="40000"/>
                  </a:schemeClr>
                </a:solidFill>
                <a:latin typeface="TradeGothic" pitchFamily="34" charset="0"/>
              </a:rPr>
              <a:t>&lt;p&gt; Esto es un párrafo que contiene &lt;a </a:t>
            </a:r>
            <a:r>
              <a:rPr lang="es-ES" dirty="0" err="1" smtClean="0">
                <a:solidFill>
                  <a:schemeClr val="tx2">
                    <a:lumMod val="60000"/>
                    <a:lumOff val="40000"/>
                  </a:schemeClr>
                </a:solidFill>
                <a:latin typeface="TradeGothic" pitchFamily="34" charset="0"/>
              </a:rPr>
              <a:t>href</a:t>
            </a:r>
            <a:r>
              <a:rPr lang="es-ES" dirty="0" smtClean="0">
                <a:solidFill>
                  <a:schemeClr val="tx2">
                    <a:lumMod val="60000"/>
                    <a:lumOff val="40000"/>
                  </a:schemeClr>
                </a:solidFill>
                <a:latin typeface="TradeGothic" pitchFamily="34" charset="0"/>
              </a:rPr>
              <a:t>=“#”&gt;un enlace&lt;/a&gt; en el medio.&lt;p&gt;</a:t>
            </a:r>
          </a:p>
          <a:p>
            <a:r>
              <a:rPr lang="es-ES" dirty="0" smtClean="0">
                <a:latin typeface="TradeGothic" pitchFamily="34" charset="0"/>
              </a:rPr>
              <a:t>&lt;</a:t>
            </a:r>
            <a:r>
              <a:rPr lang="es-ES" dirty="0" err="1" smtClean="0">
                <a:latin typeface="TradeGothic" pitchFamily="34" charset="0"/>
              </a:rPr>
              <a:t>ul</a:t>
            </a:r>
            <a:r>
              <a:rPr lang="es-ES" dirty="0" smtClean="0">
                <a:latin typeface="TradeGothic" pitchFamily="34" charset="0"/>
              </a:rPr>
              <a:t>&gt;</a:t>
            </a:r>
          </a:p>
          <a:p>
            <a:r>
              <a:rPr lang="es-ES" dirty="0" smtClean="0">
                <a:latin typeface="TradeGothic" pitchFamily="34" charset="0"/>
              </a:rPr>
              <a:t>&lt;</a:t>
            </a:r>
            <a:r>
              <a:rPr lang="es-ES" dirty="0" err="1" smtClean="0">
                <a:latin typeface="TradeGothic" pitchFamily="34" charset="0"/>
              </a:rPr>
              <a:t>li</a:t>
            </a:r>
            <a:r>
              <a:rPr lang="es-ES" dirty="0" smtClean="0">
                <a:latin typeface="TradeGothic" pitchFamily="34" charset="0"/>
              </a:rPr>
              <a:t>&gt; Primera entrada de la lista&lt;/</a:t>
            </a:r>
            <a:r>
              <a:rPr lang="es-ES" dirty="0" err="1" smtClean="0">
                <a:latin typeface="TradeGothic" pitchFamily="34" charset="0"/>
              </a:rPr>
              <a:t>li</a:t>
            </a:r>
            <a:r>
              <a:rPr lang="es-ES" dirty="0" smtClean="0">
                <a:latin typeface="TradeGothic" pitchFamily="34" charset="0"/>
              </a:rPr>
              <a:t>&gt;</a:t>
            </a:r>
          </a:p>
          <a:p>
            <a:r>
              <a:rPr lang="es-ES" b="1" dirty="0" smtClean="0">
                <a:solidFill>
                  <a:srgbClr val="FF0000"/>
                </a:solidFill>
                <a:latin typeface="TradeGothic" pitchFamily="34" charset="0"/>
              </a:rPr>
              <a:t>&lt;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 Segunda entrada de la lista&lt;/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a:t>
            </a:r>
          </a:p>
          <a:p>
            <a:r>
              <a:rPr lang="es-ES" dirty="0" smtClean="0">
                <a:latin typeface="TradeGothic" pitchFamily="34" charset="0"/>
              </a:rPr>
              <a:t>&lt;</a:t>
            </a:r>
            <a:r>
              <a:rPr lang="es-ES" dirty="0" err="1" smtClean="0">
                <a:latin typeface="TradeGothic" pitchFamily="34" charset="0"/>
              </a:rPr>
              <a:t>ul</a:t>
            </a:r>
            <a:r>
              <a:rPr lang="es-ES" dirty="0" smtClean="0">
                <a:latin typeface="TradeGothic" pitchFamily="34" charset="0"/>
              </a:rPr>
              <a:t>/&gt;</a:t>
            </a:r>
          </a:p>
          <a:p>
            <a:r>
              <a:rPr lang="es-ES" dirty="0" smtClean="0">
                <a:latin typeface="TradeGothic" pitchFamily="34" charset="0"/>
              </a:rPr>
              <a:t>&lt;/</a:t>
            </a:r>
            <a:r>
              <a:rPr lang="es-ES" dirty="0" err="1" smtClean="0">
                <a:latin typeface="TradeGothic" pitchFamily="34" charset="0"/>
              </a:rPr>
              <a:t>body</a:t>
            </a:r>
            <a:r>
              <a:rPr lang="es-ES" dirty="0" smtClean="0">
                <a:latin typeface="TradeGothic" pitchFamily="34" charset="0"/>
              </a:rPr>
              <a:t>&gt;</a:t>
            </a:r>
            <a:endParaRPr lang="es-ES" dirty="0">
              <a:latin typeface="TradeGothic" pitchFamily="34" charset="0"/>
            </a:endParaRPr>
          </a:p>
        </p:txBody>
      </p:sp>
      <p:sp>
        <p:nvSpPr>
          <p:cNvPr id="7" name="6 CuadroTexto"/>
          <p:cNvSpPr txBox="1"/>
          <p:nvPr/>
        </p:nvSpPr>
        <p:spPr>
          <a:xfrm>
            <a:off x="395536" y="5517232"/>
            <a:ext cx="8352928" cy="1200329"/>
          </a:xfrm>
          <a:prstGeom prst="rect">
            <a:avLst/>
          </a:prstGeom>
          <a:noFill/>
        </p:spPr>
        <p:txBody>
          <a:bodyPr wrap="square" rtlCol="0">
            <a:spAutoFit/>
          </a:bodyPr>
          <a:lstStyle/>
          <a:p>
            <a:r>
              <a:rPr lang="es-ES" dirty="0" smtClean="0">
                <a:latin typeface="TradeGothic" pitchFamily="34" charset="0"/>
              </a:rPr>
              <a:t>Distinguimos entre </a:t>
            </a:r>
            <a:r>
              <a:rPr lang="es-ES" b="1" dirty="0" smtClean="0">
                <a:solidFill>
                  <a:srgbClr val="FF0000"/>
                </a:solidFill>
                <a:latin typeface="TradeGothic" pitchFamily="34" charset="0"/>
              </a:rPr>
              <a:t>nodos </a:t>
            </a:r>
            <a:r>
              <a:rPr lang="es-ES" dirty="0" smtClean="0">
                <a:latin typeface="TradeGothic" pitchFamily="34" charset="0"/>
              </a:rPr>
              <a:t>y </a:t>
            </a:r>
            <a:r>
              <a:rPr lang="es-ES" b="1" dirty="0" smtClean="0">
                <a:solidFill>
                  <a:srgbClr val="92D050"/>
                </a:solidFill>
                <a:latin typeface="TradeGothic" pitchFamily="34" charset="0"/>
              </a:rPr>
              <a:t>etiquetas.</a:t>
            </a:r>
          </a:p>
          <a:p>
            <a:pPr>
              <a:buFont typeface="Wingdings" pitchFamily="2" charset="2"/>
              <a:buChar char="Ø"/>
            </a:pPr>
            <a:r>
              <a:rPr lang="es-ES" dirty="0" smtClean="0">
                <a:latin typeface="TradeGothic" pitchFamily="34" charset="0"/>
              </a:rPr>
              <a:t>En HTML las etiquetas son elementos  como &lt;p&gt;, por lo que tienen atributos y contienen nodos hijos.</a:t>
            </a:r>
          </a:p>
          <a:p>
            <a:pPr>
              <a:buFont typeface="Wingdings" pitchFamily="2" charset="2"/>
              <a:buChar char="Ø"/>
            </a:pPr>
            <a:r>
              <a:rPr lang="es-ES" dirty="0" smtClean="0">
                <a:latin typeface="TradeGothic" pitchFamily="34" charset="0"/>
              </a:rPr>
              <a:t>Los nodos de texto NO poseen atributos ni nodos hijo.</a:t>
            </a:r>
            <a:endParaRPr lang="es-ES" dirty="0">
              <a:latin typeface="TradeGothic"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179512" y="620688"/>
            <a:ext cx="8784976" cy="6120680"/>
          </a:xfrm>
          <a:ln>
            <a:solidFill>
              <a:schemeClr val="tx1"/>
            </a:solidFill>
          </a:ln>
        </p:spPr>
        <p:txBody>
          <a:bodyPr>
            <a:noAutofit/>
          </a:bodyPr>
          <a:lstStyle/>
          <a:p>
            <a:pPr marL="90488" lvl="1" algn="l"/>
            <a:r>
              <a:rPr lang="es-ES" sz="2000" b="1" dirty="0" smtClean="0">
                <a:solidFill>
                  <a:schemeClr val="tx1"/>
                </a:solidFill>
                <a:latin typeface="TradeGothic" pitchFamily="34" charset="0"/>
              </a:rPr>
              <a:t>Trabajando en el cuerpo del documento</a:t>
            </a:r>
          </a:p>
          <a:p>
            <a:pPr marL="90488" lvl="1" algn="l">
              <a:spcBef>
                <a:spcPts val="600"/>
              </a:spcBef>
              <a:spcAft>
                <a:spcPts val="600"/>
              </a:spcAft>
              <a:buClr>
                <a:srgbClr val="FF0000"/>
              </a:buClr>
              <a:buFont typeface="Wingdings" pitchFamily="2" charset="2"/>
              <a:buChar char="Ø"/>
            </a:pPr>
            <a:r>
              <a:rPr lang="es-ES" sz="2000" dirty="0" smtClean="0">
                <a:solidFill>
                  <a:schemeClr val="tx1"/>
                </a:solidFill>
                <a:latin typeface="TradeGothic" pitchFamily="34" charset="0"/>
              </a:rPr>
              <a:t>El párrafo es la unidad básica para estructurar documentos HTML.</a:t>
            </a:r>
          </a:p>
          <a:p>
            <a:pPr marL="90488" lvl="1" algn="l">
              <a:spcBef>
                <a:spcPts val="600"/>
              </a:spcBef>
              <a:spcAft>
                <a:spcPts val="600"/>
              </a:spcAft>
              <a:buClr>
                <a:srgbClr val="FF0000"/>
              </a:buClr>
              <a:buFont typeface="Wingdings" pitchFamily="2" charset="2"/>
              <a:buChar char="Ø"/>
            </a:pPr>
            <a:r>
              <a:rPr lang="es-ES" sz="2000" b="1" dirty="0" smtClean="0">
                <a:solidFill>
                  <a:schemeClr val="tx1"/>
                </a:solidFill>
                <a:latin typeface="TradeGothic" pitchFamily="34" charset="0"/>
              </a:rPr>
              <a:t>&lt;p&gt; </a:t>
            </a:r>
            <a:r>
              <a:rPr lang="es-ES" sz="2000" dirty="0" smtClean="0">
                <a:solidFill>
                  <a:schemeClr val="tx1"/>
                </a:solidFill>
                <a:latin typeface="TradeGothic" pitchFamily="34" charset="0"/>
              </a:rPr>
              <a:t>y </a:t>
            </a:r>
            <a:r>
              <a:rPr lang="es-ES" sz="2000" b="1" dirty="0" smtClean="0">
                <a:solidFill>
                  <a:schemeClr val="tx1"/>
                </a:solidFill>
                <a:latin typeface="TradeGothic" pitchFamily="34" charset="0"/>
              </a:rPr>
              <a:t>&lt;/p&gt; </a:t>
            </a:r>
            <a:r>
              <a:rPr lang="es-ES" sz="2000" dirty="0" smtClean="0">
                <a:solidFill>
                  <a:schemeClr val="tx1"/>
                </a:solidFill>
                <a:latin typeface="TradeGothic" pitchFamily="34" charset="0"/>
              </a:rPr>
              <a:t>indican el principio y el fin de un párrafo.</a:t>
            </a:r>
          </a:p>
          <a:p>
            <a:pPr marL="90488" lvl="1" algn="l">
              <a:spcBef>
                <a:spcPts val="600"/>
              </a:spcBef>
              <a:spcAft>
                <a:spcPts val="600"/>
              </a:spcAft>
              <a:buClr>
                <a:srgbClr val="FF0000"/>
              </a:buClr>
              <a:buFont typeface="Wingdings" pitchFamily="2" charset="2"/>
              <a:buChar char="Ø"/>
            </a:pPr>
            <a:r>
              <a:rPr lang="es-ES" sz="2000" dirty="0" smtClean="0">
                <a:solidFill>
                  <a:schemeClr val="tx1"/>
                </a:solidFill>
                <a:latin typeface="TradeGothic" pitchFamily="34" charset="0"/>
              </a:rPr>
              <a:t>La presentación de los párrafos en pantalla dependerá de cada navegador.</a:t>
            </a:r>
          </a:p>
          <a:p>
            <a:pPr marL="90488" lvl="1" algn="l">
              <a:spcBef>
                <a:spcPts val="600"/>
              </a:spcBef>
              <a:spcAft>
                <a:spcPts val="600"/>
              </a:spcAft>
              <a:buClr>
                <a:srgbClr val="FF0000"/>
              </a:buClr>
              <a:buFont typeface="Wingdings" pitchFamily="2" charset="2"/>
              <a:buChar char="Ø"/>
            </a:pPr>
            <a:r>
              <a:rPr lang="es-ES" sz="2000" dirty="0" smtClean="0">
                <a:solidFill>
                  <a:schemeClr val="tx1"/>
                </a:solidFill>
                <a:latin typeface="TradeGothic" pitchFamily="34" charset="0"/>
              </a:rPr>
              <a:t>En HTML la sucesión de espacios en blanco o de tabulaciones se visualizará como un solo espacio en blanco.</a:t>
            </a:r>
          </a:p>
          <a:p>
            <a:pPr marL="90488" lvl="1" algn="l">
              <a:spcBef>
                <a:spcPts val="600"/>
              </a:spcBef>
              <a:spcAft>
                <a:spcPts val="600"/>
              </a:spcAft>
              <a:buClr>
                <a:srgbClr val="FF0000"/>
              </a:buClr>
              <a:buFont typeface="Wingdings" pitchFamily="2" charset="2"/>
              <a:buChar char="Ø"/>
            </a:pPr>
            <a:r>
              <a:rPr lang="es-ES" sz="2000" dirty="0" smtClean="0">
                <a:solidFill>
                  <a:schemeClr val="tx1"/>
                </a:solidFill>
                <a:latin typeface="TradeGothic" pitchFamily="34" charset="0"/>
              </a:rPr>
              <a:t>Para introducir más de un espacio en banco, utilizaremos la entidad </a:t>
            </a:r>
            <a:r>
              <a:rPr lang="es-ES" sz="2000" b="1" dirty="0" smtClean="0">
                <a:solidFill>
                  <a:schemeClr val="tx1"/>
                </a:solidFill>
                <a:latin typeface="TradeGothic" pitchFamily="34" charset="0"/>
              </a:rPr>
              <a:t>&amp;</a:t>
            </a:r>
            <a:r>
              <a:rPr lang="es-ES" sz="2000" b="1" dirty="0" err="1" smtClean="0">
                <a:solidFill>
                  <a:schemeClr val="tx1"/>
                </a:solidFill>
                <a:latin typeface="TradeGothic" pitchFamily="34" charset="0"/>
              </a:rPr>
              <a:t>nbsp</a:t>
            </a:r>
            <a:r>
              <a:rPr lang="es-ES" sz="2000" dirty="0" smtClean="0">
                <a:solidFill>
                  <a:schemeClr val="tx1"/>
                </a:solidFill>
                <a:latin typeface="TradeGothic" pitchFamily="34" charset="0"/>
              </a:rPr>
              <a:t>.</a:t>
            </a:r>
          </a:p>
          <a:p>
            <a:pPr marL="90488" lvl="1" algn="l">
              <a:spcBef>
                <a:spcPts val="600"/>
              </a:spcBef>
              <a:spcAft>
                <a:spcPts val="600"/>
              </a:spcAft>
              <a:buClr>
                <a:srgbClr val="FF0000"/>
              </a:buClr>
              <a:buFont typeface="Wingdings" pitchFamily="2" charset="2"/>
              <a:buChar char="Ø"/>
            </a:pPr>
            <a:r>
              <a:rPr lang="es-ES" sz="2000" dirty="0" smtClean="0">
                <a:solidFill>
                  <a:schemeClr val="tx1"/>
                </a:solidFill>
                <a:latin typeface="TradeGothic" pitchFamily="34" charset="0"/>
              </a:rPr>
              <a:t>Hay que evitar el uso de elementos </a:t>
            </a:r>
            <a:r>
              <a:rPr lang="es-ES" sz="2000" b="1" dirty="0" smtClean="0">
                <a:solidFill>
                  <a:schemeClr val="tx1"/>
                </a:solidFill>
                <a:latin typeface="TradeGothic" pitchFamily="34" charset="0"/>
              </a:rPr>
              <a:t>&lt;P&gt;</a:t>
            </a:r>
            <a:r>
              <a:rPr lang="es-ES" sz="2000" dirty="0" smtClean="0">
                <a:solidFill>
                  <a:schemeClr val="tx1"/>
                </a:solidFill>
                <a:latin typeface="TradeGothic" pitchFamily="34" charset="0"/>
              </a:rPr>
              <a:t> vacíos o que contengan sólo </a:t>
            </a:r>
            <a:r>
              <a:rPr lang="es-ES" sz="2000" b="1" dirty="0" smtClean="0">
                <a:solidFill>
                  <a:schemeClr val="tx1"/>
                </a:solidFill>
                <a:latin typeface="TradeGothic" pitchFamily="34" charset="0"/>
              </a:rPr>
              <a:t>&amp;</a:t>
            </a:r>
            <a:r>
              <a:rPr lang="es-ES" sz="2000" b="1" dirty="0" err="1" smtClean="0">
                <a:solidFill>
                  <a:schemeClr val="tx1"/>
                </a:solidFill>
                <a:latin typeface="TradeGothic" pitchFamily="34" charset="0"/>
              </a:rPr>
              <a:t>nbsp</a:t>
            </a:r>
            <a:r>
              <a:rPr lang="es-ES" sz="2000" dirty="0" smtClean="0">
                <a:solidFill>
                  <a:schemeClr val="tx1"/>
                </a:solidFill>
                <a:latin typeface="TradeGothic" pitchFamily="34" charset="0"/>
              </a:rPr>
              <a:t>.</a:t>
            </a:r>
          </a:p>
          <a:p>
            <a:pPr marL="90488" lvl="1" algn="l"/>
            <a:endParaRPr lang="es-ES" sz="2000" dirty="0" smtClean="0">
              <a:solidFill>
                <a:schemeClr val="tx1"/>
              </a:solidFill>
              <a:latin typeface="TradeGothic" pitchFamily="34" charset="0"/>
            </a:endParaRPr>
          </a:p>
          <a:p>
            <a:pPr marL="90488" lvl="1" algn="l"/>
            <a:r>
              <a:rPr lang="es-ES" sz="2000" dirty="0" smtClean="0">
                <a:solidFill>
                  <a:schemeClr val="tx1"/>
                </a:solidFill>
                <a:latin typeface="TradeGothic" pitchFamily="34" charset="0"/>
              </a:rPr>
              <a:t>Ejemplo</a:t>
            </a:r>
          </a:p>
          <a:p>
            <a:pPr marL="547688" lvl="2" algn="l"/>
            <a:r>
              <a:rPr lang="es-ES" sz="1600" dirty="0" smtClean="0">
                <a:solidFill>
                  <a:schemeClr val="tx1"/>
                </a:solidFill>
                <a:latin typeface="TradeGothic" pitchFamily="34" charset="0"/>
              </a:rPr>
              <a:t>&lt;h1&gt;Las lógicas llamadas “no-clásicas”&lt;h1&gt;</a:t>
            </a:r>
          </a:p>
          <a:p>
            <a:pPr marL="547688" lvl="2" algn="l"/>
            <a:r>
              <a:rPr lang="es-ES" sz="1600" dirty="0" smtClean="0">
                <a:solidFill>
                  <a:schemeClr val="tx1"/>
                </a:solidFill>
                <a:latin typeface="TradeGothic" pitchFamily="34" charset="0"/>
              </a:rPr>
              <a:t>&lt;p&gt;El rasgo más importante del estado actual de la ciencia de la lógica formal es la existencia de “lógicas no-clásicas”&lt;/p&gt;</a:t>
            </a:r>
          </a:p>
          <a:p>
            <a:pPr marL="547688" lvl="2" algn="l"/>
            <a:r>
              <a:rPr lang="es-ES" sz="1600" dirty="0" smtClean="0">
                <a:solidFill>
                  <a:schemeClr val="tx1"/>
                </a:solidFill>
                <a:latin typeface="TradeGothic" pitchFamily="34" charset="0"/>
              </a:rPr>
              <a:t>&lt;p&gt;Introducción a la lógica formal.&lt;/p&gt;</a:t>
            </a:r>
          </a:p>
          <a:p>
            <a:pPr marL="90488" lvl="1" algn="l"/>
            <a:endParaRPr lang="es-ES" sz="2000" dirty="0" smtClean="0">
              <a:solidFill>
                <a:schemeClr val="tx1"/>
              </a:solidFill>
              <a:latin typeface="TradeGothic" pitchFamily="34" charset="0"/>
            </a:endParaRPr>
          </a:p>
          <a:p>
            <a:pPr marL="90488" lvl="1" algn="l"/>
            <a:endParaRPr lang="es-ES" sz="2000" dirty="0" smtClean="0">
              <a:solidFill>
                <a:schemeClr val="tx1"/>
              </a:solidFill>
              <a:latin typeface="TradeGothic" pitchFamily="34" charset="0"/>
            </a:endParaRPr>
          </a:p>
          <a:p>
            <a:pPr marL="90488" lvl="1" algn="l"/>
            <a:endParaRPr lang="es-ES" sz="2000" dirty="0" smtClean="0">
              <a:solidFill>
                <a:schemeClr val="tx1"/>
              </a:solidFill>
              <a:latin typeface="TradeGothic"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179512" y="620688"/>
            <a:ext cx="8784976" cy="6120680"/>
          </a:xfrm>
          <a:ln>
            <a:solidFill>
              <a:schemeClr val="tx1"/>
            </a:solidFill>
          </a:ln>
        </p:spPr>
        <p:txBody>
          <a:bodyPr>
            <a:noAutofit/>
          </a:bodyPr>
          <a:lstStyle/>
          <a:p>
            <a:pPr marL="90488" lvl="1" algn="l"/>
            <a:r>
              <a:rPr lang="es-ES" sz="2000" b="1" dirty="0" smtClean="0">
                <a:solidFill>
                  <a:schemeClr val="tx1"/>
                </a:solidFill>
                <a:latin typeface="TradeGothic" pitchFamily="34" charset="0"/>
              </a:rPr>
              <a:t>Trabajando en el cuerpo del documento</a:t>
            </a:r>
          </a:p>
          <a:p>
            <a:pPr marL="90488" lvl="1" algn="l">
              <a:spcBef>
                <a:spcPts val="600"/>
              </a:spcBef>
              <a:spcAft>
                <a:spcPts val="600"/>
              </a:spcAft>
              <a:buClr>
                <a:srgbClr val="FF0000"/>
              </a:buClr>
              <a:buFont typeface="Wingdings" pitchFamily="2" charset="2"/>
              <a:buChar char="Ø"/>
            </a:pPr>
            <a:r>
              <a:rPr lang="es-ES" sz="2000" dirty="0" smtClean="0">
                <a:solidFill>
                  <a:schemeClr val="tx1"/>
                </a:solidFill>
                <a:latin typeface="TradeGothic" pitchFamily="34" charset="0"/>
              </a:rPr>
              <a:t>En la cabecera de un documento, entre las etiquetas &lt;STYLE&gt; y &lt;/STYLE&gt; se han establecido </a:t>
            </a:r>
            <a:r>
              <a:rPr lang="es-ES" sz="2000" i="1" dirty="0" smtClean="0">
                <a:solidFill>
                  <a:schemeClr val="tx1"/>
                </a:solidFill>
                <a:latin typeface="TradeGothic" pitchFamily="34" charset="0"/>
              </a:rPr>
              <a:t>reglas de estilo</a:t>
            </a:r>
            <a:r>
              <a:rPr lang="es-ES" sz="2000" dirty="0" smtClean="0">
                <a:solidFill>
                  <a:schemeClr val="tx1"/>
                </a:solidFill>
                <a:latin typeface="TradeGothic" pitchFamily="34" charset="0"/>
              </a:rPr>
              <a:t>:</a:t>
            </a:r>
          </a:p>
          <a:p>
            <a:pPr marL="90488" lvl="1" algn="l">
              <a:spcBef>
                <a:spcPts val="600"/>
              </a:spcBef>
              <a:spcAft>
                <a:spcPts val="600"/>
              </a:spcAft>
              <a:buClr>
                <a:srgbClr val="FF0000"/>
              </a:buClr>
              <a:buFont typeface="Wingdings" pitchFamily="2" charset="2"/>
              <a:buChar char="Ø"/>
            </a:pPr>
            <a:r>
              <a:rPr lang="es-ES" sz="2000" dirty="0" smtClean="0">
                <a:solidFill>
                  <a:srgbClr val="FF0000"/>
                </a:solidFill>
                <a:latin typeface="TradeGothic" pitchFamily="34" charset="0"/>
              </a:rPr>
              <a:t>&lt;</a:t>
            </a:r>
            <a:r>
              <a:rPr lang="es-ES" sz="2000" dirty="0" err="1" smtClean="0">
                <a:solidFill>
                  <a:srgbClr val="FF0000"/>
                </a:solidFill>
                <a:latin typeface="TradeGothic" pitchFamily="34" charset="0"/>
              </a:rPr>
              <a:t>style</a:t>
            </a:r>
            <a:r>
              <a:rPr lang="es-ES" sz="2000" dirty="0" smtClean="0">
                <a:solidFill>
                  <a:srgbClr val="FF0000"/>
                </a:solidFill>
                <a:latin typeface="TradeGothic" pitchFamily="34" charset="0"/>
              </a:rPr>
              <a:t>&gt;</a:t>
            </a:r>
          </a:p>
          <a:p>
            <a:pPr marL="90488" lvl="1" algn="l">
              <a:spcBef>
                <a:spcPts val="600"/>
              </a:spcBef>
              <a:spcAft>
                <a:spcPts val="600"/>
              </a:spcAft>
            </a:pPr>
            <a:r>
              <a:rPr lang="es-ES" sz="2000" b="1" dirty="0" smtClean="0">
                <a:solidFill>
                  <a:schemeClr val="tx1"/>
                </a:solidFill>
                <a:latin typeface="TradeGothic" pitchFamily="34" charset="0"/>
              </a:rPr>
              <a:t>P {</a:t>
            </a:r>
            <a:r>
              <a:rPr lang="es-ES" sz="2000" b="1" dirty="0" err="1" smtClean="0">
                <a:solidFill>
                  <a:schemeClr val="tx1"/>
                </a:solidFill>
                <a:latin typeface="TradeGothic" pitchFamily="34" charset="0"/>
              </a:rPr>
              <a:t>font</a:t>
            </a:r>
            <a:r>
              <a:rPr lang="es-ES" sz="2000" b="1" dirty="0" smtClean="0">
                <a:solidFill>
                  <a:schemeClr val="tx1"/>
                </a:solidFill>
                <a:latin typeface="TradeGothic" pitchFamily="34" charset="0"/>
              </a:rPr>
              <a:t>-</a:t>
            </a:r>
            <a:r>
              <a:rPr lang="es-ES" sz="2000" b="1" dirty="0" err="1" smtClean="0">
                <a:solidFill>
                  <a:schemeClr val="tx1"/>
                </a:solidFill>
                <a:latin typeface="TradeGothic" pitchFamily="34" charset="0"/>
              </a:rPr>
              <a:t>family</a:t>
            </a:r>
            <a:r>
              <a:rPr lang="es-ES" sz="2000" b="1" dirty="0" smtClean="0">
                <a:solidFill>
                  <a:schemeClr val="tx1"/>
                </a:solidFill>
                <a:latin typeface="TradeGothic" pitchFamily="34" charset="0"/>
              </a:rPr>
              <a:t>: </a:t>
            </a:r>
            <a:r>
              <a:rPr lang="es-ES" sz="2000" b="1" dirty="0" err="1" smtClean="0">
                <a:solidFill>
                  <a:schemeClr val="tx1"/>
                </a:solidFill>
                <a:latin typeface="TradeGothic" pitchFamily="34" charset="0"/>
              </a:rPr>
              <a:t>Arial</a:t>
            </a:r>
            <a:r>
              <a:rPr lang="es-ES" sz="2000" b="1" dirty="0" smtClean="0">
                <a:solidFill>
                  <a:schemeClr val="tx1"/>
                </a:solidFill>
                <a:latin typeface="TradeGothic" pitchFamily="34" charset="0"/>
              </a:rPr>
              <a:t>, </a:t>
            </a:r>
            <a:r>
              <a:rPr lang="es-ES" sz="2000" b="1" dirty="0" err="1" smtClean="0">
                <a:solidFill>
                  <a:schemeClr val="tx1"/>
                </a:solidFill>
                <a:latin typeface="TradeGothic" pitchFamily="34" charset="0"/>
              </a:rPr>
              <a:t>Verdana</a:t>
            </a:r>
            <a:r>
              <a:rPr lang="es-ES" sz="2000" b="1" dirty="0" smtClean="0">
                <a:solidFill>
                  <a:schemeClr val="tx1"/>
                </a:solidFill>
                <a:latin typeface="TradeGothic" pitchFamily="34" charset="0"/>
              </a:rPr>
              <a:t>; </a:t>
            </a:r>
            <a:r>
              <a:rPr lang="es-ES" sz="2000" b="1" dirty="0" err="1" smtClean="0">
                <a:solidFill>
                  <a:schemeClr val="tx1"/>
                </a:solidFill>
                <a:latin typeface="TradeGothic" pitchFamily="34" charset="0"/>
              </a:rPr>
              <a:t>font-size</a:t>
            </a:r>
            <a:r>
              <a:rPr lang="es-ES" sz="2000" b="1" dirty="0" smtClean="0">
                <a:solidFill>
                  <a:schemeClr val="tx1"/>
                </a:solidFill>
                <a:latin typeface="TradeGothic" pitchFamily="34" charset="0"/>
              </a:rPr>
              <a:t>: 10pt; color: </a:t>
            </a:r>
            <a:r>
              <a:rPr lang="es-ES" sz="2000" b="1" dirty="0" err="1" smtClean="0">
                <a:solidFill>
                  <a:schemeClr val="tx1"/>
                </a:solidFill>
                <a:latin typeface="TradeGothic" pitchFamily="34" charset="0"/>
              </a:rPr>
              <a:t>rgb</a:t>
            </a:r>
            <a:r>
              <a:rPr lang="es-ES" sz="2000" b="1" dirty="0" smtClean="0">
                <a:solidFill>
                  <a:schemeClr val="tx1"/>
                </a:solidFill>
                <a:latin typeface="TradeGothic" pitchFamily="34" charset="0"/>
              </a:rPr>
              <a:t>(0,0,128); </a:t>
            </a:r>
            <a:r>
              <a:rPr lang="es-ES" sz="2000" b="1" dirty="0" err="1" smtClean="0">
                <a:solidFill>
                  <a:schemeClr val="tx1"/>
                </a:solidFill>
                <a:latin typeface="TradeGothic" pitchFamily="34" charset="0"/>
              </a:rPr>
              <a:t>text</a:t>
            </a:r>
            <a:r>
              <a:rPr lang="es-ES" sz="2000" b="1" dirty="0" smtClean="0">
                <a:solidFill>
                  <a:schemeClr val="tx1"/>
                </a:solidFill>
                <a:latin typeface="TradeGothic" pitchFamily="34" charset="0"/>
              </a:rPr>
              <a:t>-</a:t>
            </a:r>
            <a:r>
              <a:rPr lang="es-ES" sz="2000" b="1" dirty="0" err="1" smtClean="0">
                <a:solidFill>
                  <a:schemeClr val="tx1"/>
                </a:solidFill>
                <a:latin typeface="TradeGothic" pitchFamily="34" charset="0"/>
              </a:rPr>
              <a:t>indent</a:t>
            </a:r>
            <a:r>
              <a:rPr lang="es-ES" sz="2000" b="1" dirty="0" smtClean="0">
                <a:solidFill>
                  <a:schemeClr val="tx1"/>
                </a:solidFill>
                <a:latin typeface="TradeGothic" pitchFamily="34" charset="0"/>
              </a:rPr>
              <a:t>: 15px; </a:t>
            </a:r>
            <a:r>
              <a:rPr lang="es-ES" sz="2000" b="1" dirty="0" err="1" smtClean="0">
                <a:solidFill>
                  <a:schemeClr val="tx1"/>
                </a:solidFill>
                <a:latin typeface="TradeGothic" pitchFamily="34" charset="0"/>
              </a:rPr>
              <a:t>text</a:t>
            </a:r>
            <a:r>
              <a:rPr lang="es-ES" sz="2000" b="1" dirty="0" smtClean="0">
                <a:solidFill>
                  <a:schemeClr val="tx1"/>
                </a:solidFill>
                <a:latin typeface="TradeGothic" pitchFamily="34" charset="0"/>
              </a:rPr>
              <a:t>-</a:t>
            </a:r>
            <a:r>
              <a:rPr lang="es-ES" sz="2000" b="1" dirty="0" err="1" smtClean="0">
                <a:solidFill>
                  <a:schemeClr val="tx1"/>
                </a:solidFill>
                <a:latin typeface="TradeGothic" pitchFamily="34" charset="0"/>
              </a:rPr>
              <a:t>align</a:t>
            </a:r>
            <a:r>
              <a:rPr lang="es-ES" sz="2000" b="1" dirty="0" smtClean="0">
                <a:solidFill>
                  <a:schemeClr val="tx1"/>
                </a:solidFill>
                <a:latin typeface="TradeGothic" pitchFamily="34" charset="0"/>
              </a:rPr>
              <a:t>: </a:t>
            </a:r>
            <a:r>
              <a:rPr lang="es-ES" sz="2000" b="1" dirty="0" err="1" smtClean="0">
                <a:solidFill>
                  <a:schemeClr val="tx1"/>
                </a:solidFill>
                <a:latin typeface="TradeGothic" pitchFamily="34" charset="0"/>
              </a:rPr>
              <a:t>justify</a:t>
            </a:r>
            <a:r>
              <a:rPr lang="es-ES" sz="2000" b="1" dirty="0" smtClean="0">
                <a:solidFill>
                  <a:schemeClr val="tx1"/>
                </a:solidFill>
                <a:latin typeface="TradeGothic" pitchFamily="34" charset="0"/>
              </a:rPr>
              <a:t>; margin-left:10px }</a:t>
            </a:r>
          </a:p>
          <a:p>
            <a:pPr marL="90488" lvl="1" algn="l">
              <a:spcBef>
                <a:spcPts val="600"/>
              </a:spcBef>
              <a:spcAft>
                <a:spcPts val="600"/>
              </a:spcAft>
            </a:pPr>
            <a:endParaRPr lang="es-ES" sz="2000" dirty="0" smtClean="0">
              <a:solidFill>
                <a:schemeClr val="tx1"/>
              </a:solidFill>
              <a:latin typeface="TradeGothic" pitchFamily="34" charset="0"/>
            </a:endParaRPr>
          </a:p>
          <a:p>
            <a:pPr marL="547688" lvl="2" algn="l">
              <a:spcBef>
                <a:spcPts val="600"/>
              </a:spcBef>
              <a:spcAft>
                <a:spcPts val="600"/>
              </a:spcAft>
              <a:buFont typeface="Wingdings" pitchFamily="2" charset="2"/>
              <a:buChar char="q"/>
            </a:pPr>
            <a:r>
              <a:rPr lang="es-ES" sz="1600" dirty="0" smtClean="0">
                <a:solidFill>
                  <a:schemeClr val="tx1"/>
                </a:solidFill>
                <a:latin typeface="TradeGothic" pitchFamily="34" charset="0"/>
              </a:rPr>
              <a:t>Los párrafos &lt;</a:t>
            </a:r>
            <a:r>
              <a:rPr lang="es-ES" sz="1600" dirty="0" err="1" smtClean="0">
                <a:solidFill>
                  <a:schemeClr val="tx1"/>
                </a:solidFill>
                <a:latin typeface="TradeGothic" pitchFamily="34" charset="0"/>
              </a:rPr>
              <a:t>style</a:t>
            </a:r>
            <a:r>
              <a:rPr lang="es-ES" sz="1600" dirty="0" smtClean="0">
                <a:solidFill>
                  <a:schemeClr val="tx1"/>
                </a:solidFill>
                <a:latin typeface="TradeGothic" pitchFamily="34" charset="0"/>
              </a:rPr>
              <a:t>&gt;P...&lt;/</a:t>
            </a:r>
            <a:r>
              <a:rPr lang="es-ES" sz="1600" dirty="0" err="1" smtClean="0">
                <a:solidFill>
                  <a:schemeClr val="tx1"/>
                </a:solidFill>
                <a:latin typeface="TradeGothic" pitchFamily="34" charset="0"/>
              </a:rPr>
              <a:t>style</a:t>
            </a:r>
            <a:r>
              <a:rPr lang="es-ES" sz="1600" dirty="0" smtClean="0">
                <a:solidFill>
                  <a:schemeClr val="tx1"/>
                </a:solidFill>
                <a:latin typeface="TradeGothic" pitchFamily="34" charset="0"/>
              </a:rPr>
              <a:t>&gt; han de mostrarse en fuente </a:t>
            </a:r>
            <a:r>
              <a:rPr lang="es-ES" sz="1600" dirty="0" err="1" smtClean="0">
                <a:solidFill>
                  <a:schemeClr val="tx1"/>
                </a:solidFill>
                <a:latin typeface="TradeGothic" pitchFamily="34" charset="0"/>
              </a:rPr>
              <a:t>Arial</a:t>
            </a:r>
            <a:r>
              <a:rPr lang="es-ES" sz="1600" dirty="0" smtClean="0">
                <a:solidFill>
                  <a:schemeClr val="tx1"/>
                </a:solidFill>
                <a:latin typeface="TradeGothic" pitchFamily="34" charset="0"/>
              </a:rPr>
              <a:t>, y si no está disponible, en fuente </a:t>
            </a:r>
            <a:r>
              <a:rPr lang="es-ES" sz="1600" dirty="0" err="1" smtClean="0">
                <a:solidFill>
                  <a:schemeClr val="tx1"/>
                </a:solidFill>
                <a:latin typeface="TradeGothic" pitchFamily="34" charset="0"/>
              </a:rPr>
              <a:t>Verdana</a:t>
            </a:r>
            <a:r>
              <a:rPr lang="es-ES" sz="1600" dirty="0" smtClean="0">
                <a:solidFill>
                  <a:schemeClr val="tx1"/>
                </a:solidFill>
                <a:latin typeface="TradeGothic" pitchFamily="34" charset="0"/>
              </a:rPr>
              <a:t> </a:t>
            </a:r>
            <a:r>
              <a:rPr lang="es-ES" sz="1600" b="1" dirty="0" err="1" smtClean="0">
                <a:solidFill>
                  <a:schemeClr val="tx1"/>
                </a:solidFill>
                <a:latin typeface="TradeGothic" pitchFamily="34" charset="0"/>
              </a:rPr>
              <a:t>font</a:t>
            </a:r>
            <a:r>
              <a:rPr lang="es-ES" sz="1600" b="1" dirty="0" smtClean="0">
                <a:solidFill>
                  <a:schemeClr val="tx1"/>
                </a:solidFill>
                <a:latin typeface="TradeGothic" pitchFamily="34" charset="0"/>
              </a:rPr>
              <a:t>-</a:t>
            </a:r>
            <a:r>
              <a:rPr lang="es-ES" sz="1600" b="1" dirty="0" err="1" smtClean="0">
                <a:solidFill>
                  <a:schemeClr val="tx1"/>
                </a:solidFill>
                <a:latin typeface="TradeGothic" pitchFamily="34" charset="0"/>
              </a:rPr>
              <a:t>family</a:t>
            </a:r>
            <a:r>
              <a:rPr lang="es-ES" sz="1600" b="1" dirty="0" smtClean="0">
                <a:solidFill>
                  <a:schemeClr val="tx1"/>
                </a:solidFill>
                <a:latin typeface="TradeGothic" pitchFamily="34" charset="0"/>
              </a:rPr>
              <a:t>: </a:t>
            </a:r>
            <a:r>
              <a:rPr lang="es-ES" sz="1600" b="1" dirty="0" err="1" smtClean="0">
                <a:solidFill>
                  <a:schemeClr val="tx1"/>
                </a:solidFill>
                <a:latin typeface="TradeGothic" pitchFamily="34" charset="0"/>
              </a:rPr>
              <a:t>Arial</a:t>
            </a:r>
            <a:r>
              <a:rPr lang="es-ES" sz="1600" b="1" dirty="0" smtClean="0">
                <a:solidFill>
                  <a:schemeClr val="tx1"/>
                </a:solidFill>
                <a:latin typeface="TradeGothic" pitchFamily="34" charset="0"/>
              </a:rPr>
              <a:t>, </a:t>
            </a:r>
            <a:r>
              <a:rPr lang="es-ES" sz="1600" b="1" dirty="0" err="1" smtClean="0">
                <a:solidFill>
                  <a:schemeClr val="tx1"/>
                </a:solidFill>
                <a:latin typeface="TradeGothic" pitchFamily="34" charset="0"/>
              </a:rPr>
              <a:t>Verdana</a:t>
            </a:r>
            <a:r>
              <a:rPr lang="es-ES" sz="1600" b="1" dirty="0" smtClean="0">
                <a:solidFill>
                  <a:schemeClr val="tx1"/>
                </a:solidFill>
                <a:latin typeface="TradeGothic" pitchFamily="34" charset="0"/>
              </a:rPr>
              <a:t>;</a:t>
            </a:r>
          </a:p>
          <a:p>
            <a:pPr marL="547688" lvl="2" algn="l">
              <a:spcBef>
                <a:spcPts val="600"/>
              </a:spcBef>
              <a:spcAft>
                <a:spcPts val="600"/>
              </a:spcAft>
              <a:buClr>
                <a:srgbClr val="FF0000"/>
              </a:buClr>
              <a:buFont typeface="Wingdings" pitchFamily="2" charset="2"/>
              <a:buChar char="q"/>
            </a:pPr>
            <a:r>
              <a:rPr lang="es-ES" sz="1600" dirty="0" smtClean="0">
                <a:solidFill>
                  <a:schemeClr val="tx1"/>
                </a:solidFill>
                <a:latin typeface="TradeGothic" pitchFamily="34" charset="0"/>
              </a:rPr>
              <a:t>El tamaño de la fuente es </a:t>
            </a:r>
            <a:r>
              <a:rPr lang="es-ES" sz="1600" b="1" dirty="0" smtClean="0">
                <a:solidFill>
                  <a:schemeClr val="tx1"/>
                </a:solidFill>
                <a:latin typeface="TradeGothic" pitchFamily="34" charset="0"/>
              </a:rPr>
              <a:t>10pt;</a:t>
            </a:r>
          </a:p>
          <a:p>
            <a:pPr marL="547688" lvl="2" algn="l">
              <a:spcBef>
                <a:spcPts val="600"/>
              </a:spcBef>
              <a:spcAft>
                <a:spcPts val="600"/>
              </a:spcAft>
              <a:buClr>
                <a:srgbClr val="FF0000"/>
              </a:buClr>
              <a:buFont typeface="Wingdings" pitchFamily="2" charset="2"/>
              <a:buChar char="q"/>
            </a:pPr>
            <a:r>
              <a:rPr lang="es-ES" sz="1600" dirty="0" smtClean="0">
                <a:solidFill>
                  <a:schemeClr val="tx1"/>
                </a:solidFill>
                <a:latin typeface="TradeGothic" pitchFamily="34" charset="0"/>
              </a:rPr>
              <a:t>El texto se visualizará en azul marino </a:t>
            </a:r>
            <a:r>
              <a:rPr lang="es-ES" sz="1600" b="1" dirty="0" err="1" smtClean="0">
                <a:solidFill>
                  <a:schemeClr val="tx1"/>
                </a:solidFill>
                <a:latin typeface="TradeGothic" pitchFamily="34" charset="0"/>
              </a:rPr>
              <a:t>color:rgb</a:t>
            </a:r>
            <a:r>
              <a:rPr lang="es-ES" sz="1600" b="1" dirty="0" smtClean="0">
                <a:solidFill>
                  <a:schemeClr val="tx1"/>
                </a:solidFill>
                <a:latin typeface="TradeGothic" pitchFamily="34" charset="0"/>
              </a:rPr>
              <a:t>(0,0,128);</a:t>
            </a:r>
          </a:p>
          <a:p>
            <a:pPr marL="547688" lvl="2" algn="l">
              <a:spcBef>
                <a:spcPts val="600"/>
              </a:spcBef>
              <a:spcAft>
                <a:spcPts val="600"/>
              </a:spcAft>
              <a:buClr>
                <a:srgbClr val="FF0000"/>
              </a:buClr>
              <a:buFont typeface="Wingdings" pitchFamily="2" charset="2"/>
              <a:buChar char="q"/>
            </a:pPr>
            <a:r>
              <a:rPr lang="es-ES" sz="1600" dirty="0" smtClean="0">
                <a:solidFill>
                  <a:schemeClr val="tx1"/>
                </a:solidFill>
                <a:latin typeface="TradeGothic" pitchFamily="34" charset="0"/>
              </a:rPr>
              <a:t>El párrafo está justificado a derecha e izquierda </a:t>
            </a:r>
            <a:r>
              <a:rPr lang="es-ES" sz="1600" b="1" dirty="0" err="1" smtClean="0">
                <a:solidFill>
                  <a:schemeClr val="tx1"/>
                </a:solidFill>
                <a:latin typeface="TradeGothic" pitchFamily="34" charset="0"/>
              </a:rPr>
              <a:t>text-align:justify</a:t>
            </a:r>
            <a:r>
              <a:rPr lang="es-ES" sz="1600" b="1" dirty="0" smtClean="0">
                <a:solidFill>
                  <a:schemeClr val="tx1"/>
                </a:solidFill>
                <a:latin typeface="TradeGothic" pitchFamily="34" charset="0"/>
              </a:rPr>
              <a:t>;</a:t>
            </a:r>
          </a:p>
          <a:p>
            <a:pPr marL="547688" lvl="2" algn="l">
              <a:spcBef>
                <a:spcPts val="600"/>
              </a:spcBef>
              <a:spcAft>
                <a:spcPts val="600"/>
              </a:spcAft>
              <a:buClr>
                <a:srgbClr val="FF0000"/>
              </a:buClr>
              <a:buFont typeface="Wingdings" pitchFamily="2" charset="2"/>
              <a:buChar char="q"/>
            </a:pPr>
            <a:r>
              <a:rPr lang="es-ES" sz="1600" dirty="0" smtClean="0">
                <a:solidFill>
                  <a:schemeClr val="tx1"/>
                </a:solidFill>
                <a:latin typeface="TradeGothic" pitchFamily="34" charset="0"/>
              </a:rPr>
              <a:t>El párrafo estará a una distancia de 10 píxeles del margen izquierdo </a:t>
            </a:r>
            <a:r>
              <a:rPr lang="es-ES" sz="1600" b="1" dirty="0" smtClean="0">
                <a:solidFill>
                  <a:schemeClr val="tx1"/>
                </a:solidFill>
                <a:latin typeface="TradeGothic" pitchFamily="34" charset="0"/>
              </a:rPr>
              <a:t>margin-left:10px</a:t>
            </a:r>
          </a:p>
          <a:p>
            <a:pPr marL="90488" lvl="1" algn="l">
              <a:spcBef>
                <a:spcPts val="600"/>
              </a:spcBef>
              <a:spcAft>
                <a:spcPts val="600"/>
              </a:spcAft>
              <a:buClr>
                <a:srgbClr val="FF0000"/>
              </a:buClr>
            </a:pPr>
            <a:r>
              <a:rPr lang="es-ES" sz="2000" dirty="0" smtClean="0">
                <a:solidFill>
                  <a:schemeClr val="tx1"/>
                </a:solidFill>
                <a:latin typeface="TradeGothic" pitchFamily="34" charset="0"/>
              </a:rPr>
              <a:t>Algunos caracteres especiales:</a:t>
            </a:r>
          </a:p>
          <a:p>
            <a:pPr marL="547688" lvl="2" algn="l">
              <a:spcBef>
                <a:spcPts val="600"/>
              </a:spcBef>
              <a:buClr>
                <a:srgbClr val="FF0000"/>
              </a:buClr>
              <a:buFont typeface="Wingdings" pitchFamily="2" charset="2"/>
              <a:buChar char="q"/>
            </a:pPr>
            <a:r>
              <a:rPr lang="es-ES" sz="1600" dirty="0" smtClean="0">
                <a:solidFill>
                  <a:schemeClr val="tx1"/>
                </a:solidFill>
                <a:latin typeface="TradeGothic" pitchFamily="34" charset="0"/>
              </a:rPr>
              <a:t>&amp;#45 es el guión”-”</a:t>
            </a:r>
          </a:p>
          <a:p>
            <a:pPr marL="547688" lvl="2" algn="l">
              <a:spcBef>
                <a:spcPts val="600"/>
              </a:spcBef>
              <a:buClr>
                <a:srgbClr val="FF0000"/>
              </a:buClr>
              <a:buFont typeface="Wingdings" pitchFamily="2" charset="2"/>
              <a:buChar char="q"/>
            </a:pPr>
            <a:r>
              <a:rPr lang="es-ES" sz="1600" dirty="0" smtClean="0">
                <a:solidFill>
                  <a:schemeClr val="tx1"/>
                </a:solidFill>
                <a:latin typeface="TradeGothic" pitchFamily="34" charset="0"/>
              </a:rPr>
              <a:t>&amp;</a:t>
            </a:r>
            <a:r>
              <a:rPr lang="es-ES" sz="1600" dirty="0" err="1" smtClean="0">
                <a:solidFill>
                  <a:schemeClr val="tx1"/>
                </a:solidFill>
                <a:latin typeface="TradeGothic" pitchFamily="34" charset="0"/>
              </a:rPr>
              <a:t>shy</a:t>
            </a:r>
            <a:r>
              <a:rPr lang="es-ES" sz="1600" dirty="0" smtClean="0">
                <a:solidFill>
                  <a:schemeClr val="tx1"/>
                </a:solidFill>
                <a:latin typeface="TradeGothic" pitchFamily="34" charset="0"/>
              </a:rPr>
              <a:t> es el guión de rotura de línea</a:t>
            </a:r>
          </a:p>
          <a:p>
            <a:pPr marL="547688" lvl="2" algn="l">
              <a:spcBef>
                <a:spcPts val="600"/>
              </a:spcBef>
              <a:spcAft>
                <a:spcPts val="600"/>
              </a:spcAft>
              <a:buFont typeface="Wingdings" pitchFamily="2" charset="2"/>
              <a:buChar char="q"/>
            </a:pPr>
            <a:endParaRPr lang="es-ES" sz="1600" dirty="0" smtClean="0">
              <a:solidFill>
                <a:schemeClr val="tx1"/>
              </a:solidFill>
              <a:latin typeface="TradeGothic"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107504" y="548680"/>
            <a:ext cx="8645148" cy="3168352"/>
          </a:xfrm>
          <a:ln>
            <a:noFill/>
          </a:ln>
        </p:spPr>
        <p:txBody>
          <a:bodyPr>
            <a:noAutofit/>
          </a:bodyPr>
          <a:lstStyle/>
          <a:p>
            <a:pPr marL="90488" lvl="1" algn="l"/>
            <a:r>
              <a:rPr lang="es-ES" sz="2000" b="1" dirty="0" smtClean="0">
                <a:solidFill>
                  <a:schemeClr val="tx1"/>
                </a:solidFill>
                <a:latin typeface="TradeGothic" pitchFamily="34" charset="0"/>
              </a:rPr>
              <a:t>Trabajando en el cuerpo del documento</a:t>
            </a:r>
          </a:p>
          <a:p>
            <a:pPr marL="90488" lvl="1" algn="l">
              <a:spcBef>
                <a:spcPts val="600"/>
              </a:spcBef>
              <a:spcAft>
                <a:spcPts val="600"/>
              </a:spcAft>
              <a:buClr>
                <a:srgbClr val="FF0000"/>
              </a:buClr>
              <a:buFont typeface="Wingdings" pitchFamily="2" charset="2"/>
              <a:buChar char="Ø"/>
            </a:pPr>
            <a:r>
              <a:rPr lang="es-ES" sz="1800" dirty="0" smtClean="0">
                <a:solidFill>
                  <a:schemeClr val="tx1"/>
                </a:solidFill>
                <a:latin typeface="TradeGothic" pitchFamily="34" charset="0"/>
              </a:rPr>
              <a:t>Los encabezados sirven para estructurar el cuerpo del documento. Hay 6 niveles de encabezamiento: H1...H6.</a:t>
            </a:r>
          </a:p>
          <a:p>
            <a:pPr marL="90488" lvl="1" algn="l">
              <a:spcBef>
                <a:spcPts val="0"/>
              </a:spcBef>
            </a:pPr>
            <a:r>
              <a:rPr lang="es-ES" sz="1800" b="1" dirty="0" smtClean="0">
                <a:solidFill>
                  <a:srgbClr val="FF0000"/>
                </a:solidFill>
                <a:latin typeface="TradeGothic" pitchFamily="34" charset="0"/>
              </a:rPr>
              <a:t>&lt;h1&gt;</a:t>
            </a:r>
            <a:r>
              <a:rPr lang="es-ES" sz="1800" b="1" dirty="0" smtClean="0">
                <a:solidFill>
                  <a:schemeClr val="tx1"/>
                </a:solidFill>
                <a:latin typeface="TradeGothic" pitchFamily="34" charset="0"/>
              </a:rPr>
              <a:t>Geografía universal</a:t>
            </a:r>
            <a:r>
              <a:rPr lang="es-ES" sz="1800" b="1" dirty="0" smtClean="0">
                <a:solidFill>
                  <a:srgbClr val="FF0000"/>
                </a:solidFill>
                <a:latin typeface="TradeGothic" pitchFamily="34" charset="0"/>
              </a:rPr>
              <a:t>&lt;/h1&gt;</a:t>
            </a:r>
          </a:p>
          <a:p>
            <a:pPr marL="90488" lvl="1" algn="l">
              <a:spcBef>
                <a:spcPts val="0"/>
              </a:spcBef>
            </a:pPr>
            <a:r>
              <a:rPr lang="es-ES" sz="1800" b="1" dirty="0" smtClean="0">
                <a:solidFill>
                  <a:srgbClr val="FF0000"/>
                </a:solidFill>
                <a:latin typeface="TradeGothic" pitchFamily="34" charset="0"/>
              </a:rPr>
              <a:t>&lt;p&gt;</a:t>
            </a:r>
            <a:r>
              <a:rPr lang="es-ES" sz="1800" b="1" dirty="0" smtClean="0">
                <a:solidFill>
                  <a:schemeClr val="tx1"/>
                </a:solidFill>
                <a:latin typeface="TradeGothic" pitchFamily="34" charset="0"/>
              </a:rPr>
              <a:t>Existen 5 continentes, uno de los cuales es Europa</a:t>
            </a:r>
            <a:r>
              <a:rPr lang="es-ES" sz="1800" b="1" dirty="0" smtClean="0">
                <a:solidFill>
                  <a:srgbClr val="FF0000"/>
                </a:solidFill>
                <a:latin typeface="TradeGothic" pitchFamily="34" charset="0"/>
              </a:rPr>
              <a:t>&lt;/p&gt;</a:t>
            </a:r>
          </a:p>
          <a:p>
            <a:pPr marL="90488" lvl="1" algn="l">
              <a:spcBef>
                <a:spcPts val="0"/>
              </a:spcBef>
            </a:pPr>
            <a:r>
              <a:rPr lang="es-ES" sz="1800" b="1" dirty="0" smtClean="0">
                <a:solidFill>
                  <a:srgbClr val="FF0000"/>
                </a:solidFill>
                <a:latin typeface="TradeGothic" pitchFamily="34" charset="0"/>
              </a:rPr>
              <a:t>&lt;h2&gt;</a:t>
            </a:r>
            <a:r>
              <a:rPr lang="es-ES" sz="1800" b="1" dirty="0" smtClean="0">
                <a:solidFill>
                  <a:schemeClr val="tx1"/>
                </a:solidFill>
                <a:latin typeface="TradeGothic" pitchFamily="34" charset="0"/>
              </a:rPr>
              <a:t>Europa</a:t>
            </a:r>
            <a:r>
              <a:rPr lang="es-ES" sz="1800" b="1" dirty="0" smtClean="0">
                <a:solidFill>
                  <a:srgbClr val="FF0000"/>
                </a:solidFill>
                <a:latin typeface="TradeGothic" pitchFamily="34" charset="0"/>
              </a:rPr>
              <a:t>&lt;/h2&gt;</a:t>
            </a:r>
          </a:p>
          <a:p>
            <a:pPr marL="90488" lvl="1" algn="l">
              <a:spcBef>
                <a:spcPts val="0"/>
              </a:spcBef>
            </a:pPr>
            <a:r>
              <a:rPr lang="es-ES" sz="1800" b="1" dirty="0" smtClean="0">
                <a:solidFill>
                  <a:srgbClr val="FF0000"/>
                </a:solidFill>
                <a:latin typeface="TradeGothic" pitchFamily="34" charset="0"/>
              </a:rPr>
              <a:t>&lt;p&gt;</a:t>
            </a:r>
            <a:r>
              <a:rPr lang="es-ES" sz="1800" b="1" dirty="0" smtClean="0">
                <a:solidFill>
                  <a:schemeClr val="tx1"/>
                </a:solidFill>
                <a:latin typeface="TradeGothic" pitchFamily="34" charset="0"/>
              </a:rPr>
              <a:t>Europa es considerada la cuna de la civilización occidental</a:t>
            </a:r>
            <a:r>
              <a:rPr lang="es-ES" sz="1800" b="1" dirty="0" smtClean="0">
                <a:solidFill>
                  <a:srgbClr val="FF0000"/>
                </a:solidFill>
                <a:latin typeface="TradeGothic" pitchFamily="34" charset="0"/>
              </a:rPr>
              <a:t>&lt;/p&gt;</a:t>
            </a:r>
          </a:p>
          <a:p>
            <a:pPr marL="90488" lvl="1" algn="l">
              <a:spcBef>
                <a:spcPts val="0"/>
              </a:spcBef>
            </a:pPr>
            <a:r>
              <a:rPr lang="es-ES" sz="1800" b="1" dirty="0" smtClean="0">
                <a:solidFill>
                  <a:srgbClr val="FF0000"/>
                </a:solidFill>
                <a:latin typeface="TradeGothic" pitchFamily="34" charset="0"/>
              </a:rPr>
              <a:t>&lt;h3&gt;</a:t>
            </a:r>
            <a:r>
              <a:rPr lang="es-ES" sz="1800" b="1" dirty="0" smtClean="0">
                <a:solidFill>
                  <a:schemeClr val="tx1"/>
                </a:solidFill>
                <a:latin typeface="TradeGothic" pitchFamily="34" charset="0"/>
              </a:rPr>
              <a:t>España</a:t>
            </a:r>
            <a:r>
              <a:rPr lang="es-ES" sz="1800" b="1" dirty="0" smtClean="0">
                <a:solidFill>
                  <a:srgbClr val="FF0000"/>
                </a:solidFill>
                <a:latin typeface="TradeGothic" pitchFamily="34" charset="0"/>
              </a:rPr>
              <a:t>&lt;/p&gt;</a:t>
            </a:r>
          </a:p>
          <a:p>
            <a:pPr marL="90488" lvl="1" algn="l">
              <a:spcBef>
                <a:spcPts val="0"/>
              </a:spcBef>
            </a:pPr>
            <a:r>
              <a:rPr lang="es-ES" sz="1800" b="1" dirty="0" smtClean="0">
                <a:solidFill>
                  <a:srgbClr val="FF0000"/>
                </a:solidFill>
                <a:latin typeface="TradeGothic" pitchFamily="34" charset="0"/>
              </a:rPr>
              <a:t>&lt;p&gt;</a:t>
            </a:r>
            <a:r>
              <a:rPr lang="es-ES" sz="1800" b="1" dirty="0" smtClean="0">
                <a:solidFill>
                  <a:schemeClr val="tx1"/>
                </a:solidFill>
                <a:latin typeface="TradeGothic" pitchFamily="34" charset="0"/>
              </a:rPr>
              <a:t>La historia de España se remonta muchos siglos atrás</a:t>
            </a:r>
            <a:r>
              <a:rPr lang="es-ES" sz="1800" b="1" dirty="0" smtClean="0">
                <a:solidFill>
                  <a:srgbClr val="FF0000"/>
                </a:solidFill>
                <a:latin typeface="TradeGothic" pitchFamily="34" charset="0"/>
              </a:rPr>
              <a:t>&lt;/p&gt;</a:t>
            </a:r>
          </a:p>
          <a:p>
            <a:pPr marL="90488" lvl="1" algn="l">
              <a:spcBef>
                <a:spcPts val="600"/>
              </a:spcBef>
              <a:buFont typeface="Wingdings" pitchFamily="2" charset="2"/>
              <a:buChar char="Ø"/>
            </a:pPr>
            <a:r>
              <a:rPr lang="es-ES" sz="1800" dirty="0" smtClean="0">
                <a:solidFill>
                  <a:schemeClr val="tx1"/>
                </a:solidFill>
                <a:latin typeface="TradeGothic" pitchFamily="34" charset="0"/>
              </a:rPr>
              <a:t>Las listas sirven para estructurar contenidos. </a:t>
            </a:r>
            <a:endParaRPr lang="es-ES" sz="1600" dirty="0" smtClean="0">
              <a:solidFill>
                <a:schemeClr val="tx1"/>
              </a:solidFill>
              <a:latin typeface="TradeGothic" pitchFamily="34" charset="0"/>
            </a:endParaRPr>
          </a:p>
          <a:p>
            <a:pPr marL="547688" lvl="2" algn="l">
              <a:spcBef>
                <a:spcPts val="600"/>
              </a:spcBef>
              <a:spcAft>
                <a:spcPts val="600"/>
              </a:spcAft>
              <a:buFont typeface="Wingdings" pitchFamily="2" charset="2"/>
              <a:buChar char="q"/>
            </a:pPr>
            <a:endParaRPr lang="es-ES" sz="1600" dirty="0" smtClean="0">
              <a:solidFill>
                <a:schemeClr val="tx1"/>
              </a:solidFill>
              <a:latin typeface="TradeGothic" pitchFamily="34" charset="0"/>
            </a:endParaRPr>
          </a:p>
        </p:txBody>
      </p:sp>
      <p:sp>
        <p:nvSpPr>
          <p:cNvPr id="4" name="3 CuadroTexto"/>
          <p:cNvSpPr txBox="1"/>
          <p:nvPr/>
        </p:nvSpPr>
        <p:spPr>
          <a:xfrm>
            <a:off x="2771800" y="3968769"/>
            <a:ext cx="2390398" cy="2585323"/>
          </a:xfrm>
          <a:prstGeom prst="rect">
            <a:avLst/>
          </a:prstGeom>
          <a:noFill/>
          <a:ln>
            <a:solidFill>
              <a:schemeClr val="tx1"/>
            </a:solidFill>
          </a:ln>
        </p:spPr>
        <p:txBody>
          <a:bodyPr wrap="none" rtlCol="0">
            <a:spAutoFit/>
          </a:bodyPr>
          <a:lstStyle/>
          <a:p>
            <a:r>
              <a:rPr lang="es-ES" b="1" dirty="0" smtClean="0">
                <a:latin typeface="TradeGothic" pitchFamily="34" charset="0"/>
              </a:rPr>
              <a:t>Lista</a:t>
            </a:r>
          </a:p>
          <a:p>
            <a:r>
              <a:rPr lang="es-ES" b="1" dirty="0" smtClean="0">
                <a:solidFill>
                  <a:srgbClr val="FF0000"/>
                </a:solidFill>
                <a:latin typeface="TradeGothic" pitchFamily="34" charset="0"/>
              </a:rPr>
              <a:t>&lt;</a:t>
            </a:r>
            <a:r>
              <a:rPr lang="es-ES" b="1" dirty="0" err="1" smtClean="0">
                <a:solidFill>
                  <a:srgbClr val="FF0000"/>
                </a:solidFill>
                <a:latin typeface="TradeGothic" pitchFamily="34" charset="0"/>
              </a:rPr>
              <a:t>ul</a:t>
            </a:r>
            <a:r>
              <a:rPr lang="es-ES" b="1" dirty="0" smtClean="0">
                <a:solidFill>
                  <a:srgbClr val="FF0000"/>
                </a:solidFill>
                <a:latin typeface="TradeGothic" pitchFamily="34" charset="0"/>
              </a:rPr>
              <a:t>&gt;</a:t>
            </a:r>
          </a:p>
          <a:p>
            <a:r>
              <a:rPr lang="es-ES" b="1" dirty="0" smtClean="0">
                <a:solidFill>
                  <a:srgbClr val="FF0000"/>
                </a:solidFill>
                <a:latin typeface="TradeGothic" pitchFamily="34" charset="0"/>
              </a:rPr>
              <a:t>  &lt;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a:t>
            </a:r>
            <a:r>
              <a:rPr lang="es-ES" b="1" dirty="0" smtClean="0">
                <a:latin typeface="TradeGothic" pitchFamily="34" charset="0"/>
              </a:rPr>
              <a:t>Continentes</a:t>
            </a:r>
            <a:r>
              <a:rPr lang="es-ES" b="1" dirty="0" smtClean="0">
                <a:solidFill>
                  <a:srgbClr val="FF0000"/>
                </a:solidFill>
                <a:latin typeface="TradeGothic" pitchFamily="34" charset="0"/>
              </a:rPr>
              <a:t>&lt;/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a:t>
            </a:r>
          </a:p>
          <a:p>
            <a:r>
              <a:rPr lang="es-ES" b="1" dirty="0" smtClean="0">
                <a:solidFill>
                  <a:srgbClr val="FF0000"/>
                </a:solidFill>
                <a:latin typeface="TradeGothic" pitchFamily="34" charset="0"/>
              </a:rPr>
              <a:t>  &lt;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a:t>
            </a:r>
            <a:r>
              <a:rPr lang="es-ES" b="1" dirty="0" smtClean="0">
                <a:latin typeface="TradeGothic" pitchFamily="34" charset="0"/>
              </a:rPr>
              <a:t>África</a:t>
            </a:r>
            <a:r>
              <a:rPr lang="es-ES" b="1" dirty="0" smtClean="0">
                <a:solidFill>
                  <a:srgbClr val="FF0000"/>
                </a:solidFill>
                <a:latin typeface="TradeGothic" pitchFamily="34" charset="0"/>
              </a:rPr>
              <a:t>&lt;/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a:t>
            </a:r>
          </a:p>
          <a:p>
            <a:r>
              <a:rPr lang="es-ES" b="1" dirty="0" smtClean="0">
                <a:solidFill>
                  <a:srgbClr val="FF0000"/>
                </a:solidFill>
                <a:latin typeface="TradeGothic" pitchFamily="34" charset="0"/>
              </a:rPr>
              <a:t>  &lt;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a:t>
            </a:r>
            <a:r>
              <a:rPr lang="es-ES" b="1" dirty="0" smtClean="0">
                <a:latin typeface="TradeGothic" pitchFamily="34" charset="0"/>
              </a:rPr>
              <a:t>América</a:t>
            </a:r>
            <a:r>
              <a:rPr lang="es-ES" b="1" dirty="0" smtClean="0">
                <a:solidFill>
                  <a:srgbClr val="FF0000"/>
                </a:solidFill>
                <a:latin typeface="TradeGothic" pitchFamily="34" charset="0"/>
              </a:rPr>
              <a:t>&lt;/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a:t>
            </a:r>
          </a:p>
          <a:p>
            <a:r>
              <a:rPr lang="es-ES" b="1" dirty="0" smtClean="0">
                <a:solidFill>
                  <a:srgbClr val="FF0000"/>
                </a:solidFill>
                <a:latin typeface="TradeGothic" pitchFamily="34" charset="0"/>
              </a:rPr>
              <a:t>  &lt;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a:t>
            </a:r>
            <a:r>
              <a:rPr lang="es-ES" b="1" dirty="0" smtClean="0">
                <a:latin typeface="TradeGothic" pitchFamily="34" charset="0"/>
              </a:rPr>
              <a:t>Asia</a:t>
            </a:r>
            <a:r>
              <a:rPr lang="es-ES" b="1" dirty="0" smtClean="0">
                <a:solidFill>
                  <a:srgbClr val="FF0000"/>
                </a:solidFill>
                <a:latin typeface="TradeGothic" pitchFamily="34" charset="0"/>
              </a:rPr>
              <a:t>&lt;/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a:t>
            </a:r>
          </a:p>
          <a:p>
            <a:r>
              <a:rPr lang="es-ES" b="1" dirty="0" smtClean="0">
                <a:solidFill>
                  <a:srgbClr val="FF0000"/>
                </a:solidFill>
                <a:latin typeface="TradeGothic" pitchFamily="34" charset="0"/>
              </a:rPr>
              <a:t>  &lt;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a:t>
            </a:r>
            <a:r>
              <a:rPr lang="es-ES" b="1" dirty="0" smtClean="0">
                <a:latin typeface="TradeGothic" pitchFamily="34" charset="0"/>
              </a:rPr>
              <a:t>Europa</a:t>
            </a:r>
            <a:r>
              <a:rPr lang="es-ES" b="1" dirty="0" smtClean="0">
                <a:solidFill>
                  <a:srgbClr val="FF0000"/>
                </a:solidFill>
                <a:latin typeface="TradeGothic" pitchFamily="34" charset="0"/>
              </a:rPr>
              <a:t>&lt;/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a:t>
            </a:r>
          </a:p>
          <a:p>
            <a:r>
              <a:rPr lang="es-ES" b="1" dirty="0" smtClean="0">
                <a:solidFill>
                  <a:srgbClr val="FF0000"/>
                </a:solidFill>
                <a:latin typeface="TradeGothic" pitchFamily="34" charset="0"/>
              </a:rPr>
              <a:t>  &lt;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a:t>
            </a:r>
            <a:r>
              <a:rPr lang="es-ES" b="1" dirty="0" smtClean="0">
                <a:latin typeface="TradeGothic" pitchFamily="34" charset="0"/>
              </a:rPr>
              <a:t>Oceanía</a:t>
            </a:r>
            <a:r>
              <a:rPr lang="es-ES" b="1" dirty="0" smtClean="0">
                <a:solidFill>
                  <a:srgbClr val="FF0000"/>
                </a:solidFill>
                <a:latin typeface="TradeGothic" pitchFamily="34" charset="0"/>
              </a:rPr>
              <a:t>&lt;/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a:t>
            </a:r>
          </a:p>
          <a:p>
            <a:r>
              <a:rPr lang="es-ES" b="1" dirty="0" smtClean="0">
                <a:solidFill>
                  <a:srgbClr val="FF0000"/>
                </a:solidFill>
                <a:latin typeface="TradeGothic" pitchFamily="34" charset="0"/>
              </a:rPr>
              <a:t>&lt;/</a:t>
            </a:r>
            <a:r>
              <a:rPr lang="es-ES" b="1" dirty="0" err="1" smtClean="0">
                <a:solidFill>
                  <a:srgbClr val="FF0000"/>
                </a:solidFill>
                <a:latin typeface="TradeGothic" pitchFamily="34" charset="0"/>
              </a:rPr>
              <a:t>ul</a:t>
            </a:r>
            <a:r>
              <a:rPr lang="es-ES" b="1" dirty="0" smtClean="0">
                <a:solidFill>
                  <a:srgbClr val="FF0000"/>
                </a:solidFill>
                <a:latin typeface="TradeGothic" pitchFamily="34" charset="0"/>
              </a:rPr>
              <a:t>&gt;</a:t>
            </a:r>
          </a:p>
        </p:txBody>
      </p:sp>
      <p:sp>
        <p:nvSpPr>
          <p:cNvPr id="5" name="4 CuadroTexto"/>
          <p:cNvSpPr txBox="1"/>
          <p:nvPr/>
        </p:nvSpPr>
        <p:spPr>
          <a:xfrm>
            <a:off x="5868144" y="3861048"/>
            <a:ext cx="2884508" cy="2800767"/>
          </a:xfrm>
          <a:prstGeom prst="rect">
            <a:avLst/>
          </a:prstGeom>
          <a:noFill/>
          <a:ln>
            <a:solidFill>
              <a:schemeClr val="tx1"/>
            </a:solidFill>
          </a:ln>
        </p:spPr>
        <p:txBody>
          <a:bodyPr wrap="square" rtlCol="0">
            <a:spAutoFit/>
          </a:bodyPr>
          <a:lstStyle/>
          <a:p>
            <a:r>
              <a:rPr lang="es-ES" sz="1600" b="1" dirty="0" smtClean="0">
                <a:latin typeface="TradeGothic" pitchFamily="34" charset="0"/>
              </a:rPr>
              <a:t>Lista anidada</a:t>
            </a:r>
          </a:p>
          <a:p>
            <a:r>
              <a:rPr lang="es-ES" sz="1600" b="1" dirty="0" smtClean="0">
                <a:solidFill>
                  <a:srgbClr val="FF0000"/>
                </a:solidFill>
                <a:latin typeface="TradeGothic" pitchFamily="34" charset="0"/>
              </a:rPr>
              <a:t>&lt;</a:t>
            </a:r>
            <a:r>
              <a:rPr lang="es-ES" sz="1600" b="1" dirty="0" err="1" smtClean="0">
                <a:solidFill>
                  <a:srgbClr val="FF0000"/>
                </a:solidFill>
                <a:latin typeface="TradeGothic" pitchFamily="34" charset="0"/>
              </a:rPr>
              <a:t>ul</a:t>
            </a:r>
            <a:r>
              <a:rPr lang="es-ES" sz="1600" b="1" dirty="0" smtClean="0">
                <a:solidFill>
                  <a:srgbClr val="FF0000"/>
                </a:solidFill>
                <a:latin typeface="TradeGothic" pitchFamily="34" charset="0"/>
              </a:rPr>
              <a:t>&gt;</a:t>
            </a:r>
          </a:p>
          <a:p>
            <a:r>
              <a:rPr lang="es-ES" sz="1600" b="1" dirty="0" smtClean="0">
                <a:solidFill>
                  <a:srgbClr val="FF0000"/>
                </a:solidFill>
                <a:latin typeface="TradeGothic" pitchFamily="34" charset="0"/>
              </a:rPr>
              <a:t>&lt;</a:t>
            </a:r>
            <a:r>
              <a:rPr lang="es-ES" sz="1600" b="1" dirty="0" err="1" smtClean="0">
                <a:solidFill>
                  <a:srgbClr val="FF0000"/>
                </a:solidFill>
                <a:latin typeface="TradeGothic" pitchFamily="34" charset="0"/>
              </a:rPr>
              <a:t>li</a:t>
            </a:r>
            <a:r>
              <a:rPr lang="es-ES" sz="1600" b="1" dirty="0" smtClean="0">
                <a:solidFill>
                  <a:srgbClr val="FF0000"/>
                </a:solidFill>
                <a:latin typeface="TradeGothic" pitchFamily="34" charset="0"/>
              </a:rPr>
              <a:t>&gt;</a:t>
            </a:r>
            <a:r>
              <a:rPr lang="es-ES" sz="1600" b="1" dirty="0" smtClean="0">
                <a:latin typeface="TradeGothic" pitchFamily="34" charset="0"/>
              </a:rPr>
              <a:t>Continentes</a:t>
            </a:r>
            <a:r>
              <a:rPr lang="es-ES" sz="1600" b="1" dirty="0" smtClean="0">
                <a:solidFill>
                  <a:srgbClr val="FF0000"/>
                </a:solidFill>
                <a:latin typeface="TradeGothic" pitchFamily="34" charset="0"/>
              </a:rPr>
              <a:t>&lt;/</a:t>
            </a:r>
            <a:r>
              <a:rPr lang="es-ES" sz="1600" b="1" dirty="0" err="1" smtClean="0">
                <a:solidFill>
                  <a:srgbClr val="FF0000"/>
                </a:solidFill>
                <a:latin typeface="TradeGothic" pitchFamily="34" charset="0"/>
              </a:rPr>
              <a:t>li</a:t>
            </a:r>
            <a:r>
              <a:rPr lang="es-ES" sz="1600" b="1" dirty="0" smtClean="0">
                <a:solidFill>
                  <a:srgbClr val="FF0000"/>
                </a:solidFill>
                <a:latin typeface="TradeGothic" pitchFamily="34" charset="0"/>
              </a:rPr>
              <a:t>&gt;</a:t>
            </a:r>
          </a:p>
          <a:p>
            <a:r>
              <a:rPr lang="es-ES" sz="1600" b="1" dirty="0" smtClean="0">
                <a:solidFill>
                  <a:srgbClr val="FF0000"/>
                </a:solidFill>
                <a:latin typeface="TradeGothic" pitchFamily="34" charset="0"/>
              </a:rPr>
              <a:t>&lt;</a:t>
            </a:r>
            <a:r>
              <a:rPr lang="es-ES" sz="1600" b="1" dirty="0" err="1" smtClean="0">
                <a:solidFill>
                  <a:srgbClr val="FF0000"/>
                </a:solidFill>
                <a:latin typeface="TradeGothic" pitchFamily="34" charset="0"/>
              </a:rPr>
              <a:t>li</a:t>
            </a:r>
            <a:r>
              <a:rPr lang="es-ES" sz="1600" b="1" dirty="0" smtClean="0">
                <a:solidFill>
                  <a:srgbClr val="FF0000"/>
                </a:solidFill>
                <a:latin typeface="TradeGothic" pitchFamily="34" charset="0"/>
              </a:rPr>
              <a:t>&gt;</a:t>
            </a:r>
            <a:r>
              <a:rPr lang="es-ES" sz="1600" b="1" dirty="0" smtClean="0">
                <a:latin typeface="TradeGothic" pitchFamily="34" charset="0"/>
              </a:rPr>
              <a:t>África</a:t>
            </a:r>
            <a:r>
              <a:rPr lang="es-ES" sz="1600" b="1" dirty="0" smtClean="0">
                <a:solidFill>
                  <a:srgbClr val="FF0000"/>
                </a:solidFill>
                <a:latin typeface="TradeGothic" pitchFamily="34" charset="0"/>
              </a:rPr>
              <a:t>&lt;/</a:t>
            </a:r>
            <a:r>
              <a:rPr lang="es-ES" sz="1600" b="1" dirty="0" err="1" smtClean="0">
                <a:solidFill>
                  <a:srgbClr val="FF0000"/>
                </a:solidFill>
                <a:latin typeface="TradeGothic" pitchFamily="34" charset="0"/>
              </a:rPr>
              <a:t>li</a:t>
            </a:r>
            <a:r>
              <a:rPr lang="es-ES" sz="1600" b="1" dirty="0" smtClean="0">
                <a:solidFill>
                  <a:srgbClr val="FF0000"/>
                </a:solidFill>
                <a:latin typeface="TradeGothic" pitchFamily="34" charset="0"/>
              </a:rPr>
              <a:t>&gt;</a:t>
            </a:r>
          </a:p>
          <a:p>
            <a:r>
              <a:rPr lang="es-ES" sz="1600" b="1" dirty="0" smtClean="0">
                <a:solidFill>
                  <a:srgbClr val="FF0000"/>
                </a:solidFill>
                <a:latin typeface="TradeGothic" pitchFamily="34" charset="0"/>
              </a:rPr>
              <a:t>&lt;</a:t>
            </a:r>
            <a:r>
              <a:rPr lang="es-ES" sz="1600" b="1" dirty="0" err="1" smtClean="0">
                <a:solidFill>
                  <a:srgbClr val="FF0000"/>
                </a:solidFill>
                <a:latin typeface="TradeGothic" pitchFamily="34" charset="0"/>
              </a:rPr>
              <a:t>li</a:t>
            </a:r>
            <a:r>
              <a:rPr lang="es-ES" sz="1600" b="1" dirty="0" smtClean="0">
                <a:solidFill>
                  <a:srgbClr val="FF0000"/>
                </a:solidFill>
                <a:latin typeface="TradeGothic" pitchFamily="34" charset="0"/>
              </a:rPr>
              <a:t>&gt;</a:t>
            </a:r>
            <a:r>
              <a:rPr lang="es-ES" sz="1600" b="1" dirty="0" smtClean="0">
                <a:latin typeface="TradeGothic" pitchFamily="34" charset="0"/>
              </a:rPr>
              <a:t>América</a:t>
            </a:r>
            <a:r>
              <a:rPr lang="es-ES" sz="1600" b="1" dirty="0" smtClean="0">
                <a:solidFill>
                  <a:srgbClr val="FF0000"/>
                </a:solidFill>
                <a:latin typeface="TradeGothic" pitchFamily="34" charset="0"/>
              </a:rPr>
              <a:t>&lt;</a:t>
            </a:r>
            <a:r>
              <a:rPr lang="es-ES" sz="1600" b="1" dirty="0" err="1" smtClean="0">
                <a:solidFill>
                  <a:srgbClr val="FF0000"/>
                </a:solidFill>
                <a:latin typeface="TradeGothic" pitchFamily="34" charset="0"/>
              </a:rPr>
              <a:t>ul</a:t>
            </a:r>
            <a:r>
              <a:rPr lang="es-ES" sz="1600" b="1" dirty="0" smtClean="0">
                <a:solidFill>
                  <a:srgbClr val="FF0000"/>
                </a:solidFill>
                <a:latin typeface="TradeGothic" pitchFamily="34" charset="0"/>
              </a:rPr>
              <a:t>&gt;</a:t>
            </a:r>
          </a:p>
          <a:p>
            <a:r>
              <a:rPr lang="es-ES" sz="1600" b="1" dirty="0" smtClean="0">
                <a:solidFill>
                  <a:srgbClr val="FF0000"/>
                </a:solidFill>
                <a:latin typeface="TradeGothic" pitchFamily="34" charset="0"/>
              </a:rPr>
              <a:t>   &lt;</a:t>
            </a:r>
            <a:r>
              <a:rPr lang="es-ES" sz="1600" b="1" dirty="0" err="1" smtClean="0">
                <a:solidFill>
                  <a:srgbClr val="FF0000"/>
                </a:solidFill>
                <a:latin typeface="TradeGothic" pitchFamily="34" charset="0"/>
              </a:rPr>
              <a:t>li</a:t>
            </a:r>
            <a:r>
              <a:rPr lang="es-ES" sz="1600" b="1" dirty="0" smtClean="0">
                <a:solidFill>
                  <a:srgbClr val="FF0000"/>
                </a:solidFill>
                <a:latin typeface="TradeGothic" pitchFamily="34" charset="0"/>
              </a:rPr>
              <a:t>&gt;</a:t>
            </a:r>
            <a:r>
              <a:rPr lang="es-ES" sz="1600" b="1" dirty="0" smtClean="0">
                <a:latin typeface="TradeGothic" pitchFamily="34" charset="0"/>
              </a:rPr>
              <a:t>América del Norte</a:t>
            </a:r>
            <a:r>
              <a:rPr lang="es-ES" sz="1600" b="1" dirty="0" smtClean="0">
                <a:solidFill>
                  <a:srgbClr val="FF0000"/>
                </a:solidFill>
                <a:latin typeface="TradeGothic" pitchFamily="34" charset="0"/>
              </a:rPr>
              <a:t>&lt;/</a:t>
            </a:r>
            <a:r>
              <a:rPr lang="es-ES" sz="1600" b="1" dirty="0" err="1" smtClean="0">
                <a:solidFill>
                  <a:srgbClr val="FF0000"/>
                </a:solidFill>
                <a:latin typeface="TradeGothic" pitchFamily="34" charset="0"/>
              </a:rPr>
              <a:t>ul</a:t>
            </a:r>
            <a:r>
              <a:rPr lang="es-ES" sz="1600" b="1" dirty="0" smtClean="0">
                <a:solidFill>
                  <a:srgbClr val="FF0000"/>
                </a:solidFill>
                <a:latin typeface="TradeGothic" pitchFamily="34" charset="0"/>
              </a:rPr>
              <a:t>&gt;</a:t>
            </a:r>
          </a:p>
          <a:p>
            <a:r>
              <a:rPr lang="es-ES" sz="1600" b="1" dirty="0" smtClean="0">
                <a:solidFill>
                  <a:srgbClr val="FF0000"/>
                </a:solidFill>
                <a:latin typeface="TradeGothic" pitchFamily="34" charset="0"/>
              </a:rPr>
              <a:t>        &lt;</a:t>
            </a:r>
            <a:r>
              <a:rPr lang="es-ES" sz="1600" b="1" dirty="0" err="1" smtClean="0">
                <a:solidFill>
                  <a:srgbClr val="FF0000"/>
                </a:solidFill>
                <a:latin typeface="TradeGothic" pitchFamily="34" charset="0"/>
              </a:rPr>
              <a:t>li</a:t>
            </a:r>
            <a:r>
              <a:rPr lang="es-ES" sz="1600" b="1" dirty="0" smtClean="0">
                <a:solidFill>
                  <a:srgbClr val="FF0000"/>
                </a:solidFill>
                <a:latin typeface="TradeGothic" pitchFamily="34" charset="0"/>
              </a:rPr>
              <a:t>&gt;</a:t>
            </a:r>
            <a:r>
              <a:rPr lang="es-ES" sz="1600" b="1" dirty="0" smtClean="0">
                <a:latin typeface="TradeGothic" pitchFamily="34" charset="0"/>
              </a:rPr>
              <a:t>Estados Unidos</a:t>
            </a:r>
            <a:r>
              <a:rPr lang="es-ES" sz="1600" b="1" dirty="0" smtClean="0">
                <a:solidFill>
                  <a:srgbClr val="FF0000"/>
                </a:solidFill>
                <a:latin typeface="TradeGothic" pitchFamily="34" charset="0"/>
              </a:rPr>
              <a:t>&lt;/</a:t>
            </a:r>
            <a:r>
              <a:rPr lang="es-ES" sz="1600" b="1" dirty="0" err="1" smtClean="0">
                <a:solidFill>
                  <a:srgbClr val="FF0000"/>
                </a:solidFill>
                <a:latin typeface="TradeGothic" pitchFamily="34" charset="0"/>
              </a:rPr>
              <a:t>li</a:t>
            </a:r>
            <a:r>
              <a:rPr lang="es-ES" sz="1600" b="1" dirty="0" smtClean="0">
                <a:solidFill>
                  <a:srgbClr val="FF0000"/>
                </a:solidFill>
                <a:latin typeface="TradeGothic" pitchFamily="34" charset="0"/>
              </a:rPr>
              <a:t>&gt; </a:t>
            </a:r>
          </a:p>
          <a:p>
            <a:r>
              <a:rPr lang="es-ES" sz="1600" b="1" dirty="0" smtClean="0">
                <a:solidFill>
                  <a:srgbClr val="FF0000"/>
                </a:solidFill>
                <a:latin typeface="TradeGothic" pitchFamily="34" charset="0"/>
              </a:rPr>
              <a:t>        &lt;</a:t>
            </a:r>
            <a:r>
              <a:rPr lang="es-ES" sz="1600" b="1" dirty="0" err="1" smtClean="0">
                <a:solidFill>
                  <a:srgbClr val="FF0000"/>
                </a:solidFill>
                <a:latin typeface="TradeGothic" pitchFamily="34" charset="0"/>
              </a:rPr>
              <a:t>li</a:t>
            </a:r>
            <a:r>
              <a:rPr lang="es-ES" sz="1600" b="1" dirty="0" smtClean="0">
                <a:solidFill>
                  <a:srgbClr val="FF0000"/>
                </a:solidFill>
                <a:latin typeface="TradeGothic" pitchFamily="34" charset="0"/>
              </a:rPr>
              <a:t>&gt;</a:t>
            </a:r>
            <a:r>
              <a:rPr lang="es-ES" sz="1600" b="1" dirty="0" smtClean="0">
                <a:latin typeface="TradeGothic" pitchFamily="34" charset="0"/>
              </a:rPr>
              <a:t>Canadá</a:t>
            </a:r>
            <a:r>
              <a:rPr lang="es-ES" sz="1600" b="1" dirty="0" smtClean="0">
                <a:solidFill>
                  <a:srgbClr val="FF0000"/>
                </a:solidFill>
                <a:latin typeface="TradeGothic" pitchFamily="34" charset="0"/>
              </a:rPr>
              <a:t>&lt;/</a:t>
            </a:r>
            <a:r>
              <a:rPr lang="es-ES" sz="1600" b="1" dirty="0" err="1" smtClean="0">
                <a:solidFill>
                  <a:srgbClr val="FF0000"/>
                </a:solidFill>
                <a:latin typeface="TradeGothic" pitchFamily="34" charset="0"/>
              </a:rPr>
              <a:t>li</a:t>
            </a:r>
            <a:r>
              <a:rPr lang="es-ES" sz="1600" b="1" dirty="0" smtClean="0">
                <a:solidFill>
                  <a:srgbClr val="FF0000"/>
                </a:solidFill>
                <a:latin typeface="TradeGothic" pitchFamily="34" charset="0"/>
              </a:rPr>
              <a:t>&gt;</a:t>
            </a:r>
          </a:p>
          <a:p>
            <a:r>
              <a:rPr lang="es-ES" sz="1600" b="1" dirty="0" smtClean="0">
                <a:solidFill>
                  <a:srgbClr val="FF0000"/>
                </a:solidFill>
                <a:latin typeface="TradeGothic" pitchFamily="34" charset="0"/>
              </a:rPr>
              <a:t>   &lt;/</a:t>
            </a:r>
            <a:r>
              <a:rPr lang="es-ES" sz="1600" b="1" dirty="0" err="1" smtClean="0">
                <a:solidFill>
                  <a:srgbClr val="FF0000"/>
                </a:solidFill>
                <a:latin typeface="TradeGothic" pitchFamily="34" charset="0"/>
              </a:rPr>
              <a:t>ul</a:t>
            </a:r>
            <a:r>
              <a:rPr lang="es-ES" sz="1600" b="1" dirty="0" smtClean="0">
                <a:solidFill>
                  <a:srgbClr val="FF0000"/>
                </a:solidFill>
                <a:latin typeface="TradeGothic" pitchFamily="34" charset="0"/>
              </a:rPr>
              <a:t>&gt;</a:t>
            </a:r>
          </a:p>
          <a:p>
            <a:r>
              <a:rPr lang="es-ES" sz="1600" b="1" dirty="0" smtClean="0">
                <a:solidFill>
                  <a:srgbClr val="FF0000"/>
                </a:solidFill>
                <a:latin typeface="TradeGothic" pitchFamily="34" charset="0"/>
              </a:rPr>
              <a:t>   &lt;/</a:t>
            </a:r>
            <a:r>
              <a:rPr lang="es-ES" sz="1600" b="1" dirty="0" err="1" smtClean="0">
                <a:solidFill>
                  <a:srgbClr val="FF0000"/>
                </a:solidFill>
                <a:latin typeface="TradeGothic" pitchFamily="34" charset="0"/>
              </a:rPr>
              <a:t>li</a:t>
            </a:r>
            <a:r>
              <a:rPr lang="es-ES" sz="1600" b="1" dirty="0" smtClean="0">
                <a:solidFill>
                  <a:srgbClr val="FF0000"/>
                </a:solidFill>
                <a:latin typeface="TradeGothic" pitchFamily="34" charset="0"/>
              </a:rPr>
              <a:t>&gt;</a:t>
            </a:r>
          </a:p>
          <a:p>
            <a:r>
              <a:rPr lang="es-ES" sz="1600" b="1" dirty="0" smtClean="0">
                <a:solidFill>
                  <a:srgbClr val="FF0000"/>
                </a:solidFill>
                <a:latin typeface="TradeGothic" pitchFamily="34" charset="0"/>
              </a:rPr>
              <a:t>&lt;/</a:t>
            </a:r>
            <a:r>
              <a:rPr lang="es-ES" sz="1600" b="1" dirty="0" err="1" smtClean="0">
                <a:solidFill>
                  <a:srgbClr val="FF0000"/>
                </a:solidFill>
                <a:latin typeface="TradeGothic" pitchFamily="34" charset="0"/>
              </a:rPr>
              <a:t>ul</a:t>
            </a:r>
            <a:r>
              <a:rPr lang="es-ES" sz="1600" b="1" dirty="0" smtClean="0">
                <a:solidFill>
                  <a:srgbClr val="FF0000"/>
                </a:solidFill>
                <a:latin typeface="TradeGothic" pitchFamily="34" charset="0"/>
              </a:rPr>
              <a:t>&gt;</a:t>
            </a:r>
          </a:p>
        </p:txBody>
      </p:sp>
      <p:sp>
        <p:nvSpPr>
          <p:cNvPr id="7" name="6 CuadroTexto"/>
          <p:cNvSpPr txBox="1"/>
          <p:nvPr/>
        </p:nvSpPr>
        <p:spPr>
          <a:xfrm>
            <a:off x="179512" y="4276546"/>
            <a:ext cx="2088232" cy="1754326"/>
          </a:xfrm>
          <a:prstGeom prst="rect">
            <a:avLst/>
          </a:prstGeom>
          <a:noFill/>
        </p:spPr>
        <p:txBody>
          <a:bodyPr wrap="square" rtlCol="0">
            <a:spAutoFit/>
          </a:bodyPr>
          <a:lstStyle/>
          <a:p>
            <a:r>
              <a:rPr lang="es-ES" dirty="0" smtClean="0">
                <a:latin typeface="TradeGothic" pitchFamily="34" charset="0"/>
              </a:rPr>
              <a:t>En las listas desordenadas, el orden no es significativo. Se declaran con la etiqueta </a:t>
            </a:r>
            <a:r>
              <a:rPr lang="es-ES" b="1" dirty="0" smtClean="0">
                <a:latin typeface="TradeGothic" pitchFamily="34" charset="0"/>
              </a:rPr>
              <a:t>&lt;</a:t>
            </a:r>
            <a:r>
              <a:rPr lang="es-ES" b="1" dirty="0" err="1" smtClean="0">
                <a:latin typeface="TradeGothic" pitchFamily="34" charset="0"/>
              </a:rPr>
              <a:t>ul</a:t>
            </a:r>
            <a:r>
              <a:rPr lang="es-ES" b="1" dirty="0" smtClean="0">
                <a:latin typeface="TradeGothic" pitchFamily="34" charset="0"/>
              </a:rPr>
              <a:t>&gt;</a:t>
            </a:r>
            <a:endParaRPr lang="es-ES" b="1" dirty="0">
              <a:latin typeface="TradeGothic"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323528" y="548680"/>
            <a:ext cx="8424936" cy="1224136"/>
          </a:xfrm>
          <a:ln>
            <a:noFill/>
          </a:ln>
        </p:spPr>
        <p:txBody>
          <a:bodyPr>
            <a:noAutofit/>
          </a:bodyPr>
          <a:lstStyle/>
          <a:p>
            <a:pPr marL="90488" lvl="1" algn="l"/>
            <a:r>
              <a:rPr lang="es-ES" sz="2000" b="1" dirty="0" smtClean="0">
                <a:solidFill>
                  <a:schemeClr val="tx1"/>
                </a:solidFill>
                <a:latin typeface="TradeGothic" pitchFamily="34" charset="0"/>
              </a:rPr>
              <a:t>Trabajando en el cuerpo del documento</a:t>
            </a:r>
          </a:p>
          <a:p>
            <a:pPr marL="90488" lvl="1" algn="l">
              <a:spcBef>
                <a:spcPts val="600"/>
              </a:spcBef>
              <a:spcAft>
                <a:spcPts val="600"/>
              </a:spcAft>
              <a:buFont typeface="Wingdings" pitchFamily="2" charset="2"/>
              <a:buChar char="Ø"/>
            </a:pPr>
            <a:r>
              <a:rPr lang="es-ES" sz="1800" dirty="0" smtClean="0">
                <a:solidFill>
                  <a:schemeClr val="tx1"/>
                </a:solidFill>
                <a:latin typeface="TradeGothic" pitchFamily="34" charset="0"/>
              </a:rPr>
              <a:t>Las listas ordenadas se consiguen con el elemento </a:t>
            </a:r>
            <a:r>
              <a:rPr lang="es-ES" sz="1800" b="1" dirty="0" smtClean="0">
                <a:solidFill>
                  <a:schemeClr val="tx1"/>
                </a:solidFill>
                <a:latin typeface="TradeGothic" pitchFamily="34" charset="0"/>
              </a:rPr>
              <a:t>&lt;</a:t>
            </a:r>
            <a:r>
              <a:rPr lang="es-ES" sz="1800" b="1" dirty="0" err="1" smtClean="0">
                <a:solidFill>
                  <a:schemeClr val="tx1"/>
                </a:solidFill>
                <a:latin typeface="TradeGothic" pitchFamily="34" charset="0"/>
              </a:rPr>
              <a:t>ol</a:t>
            </a:r>
            <a:r>
              <a:rPr lang="es-ES" sz="1800" b="1" dirty="0" smtClean="0">
                <a:solidFill>
                  <a:schemeClr val="tx1"/>
                </a:solidFill>
                <a:latin typeface="TradeGothic" pitchFamily="34" charset="0"/>
              </a:rPr>
              <a:t>&gt;, </a:t>
            </a:r>
            <a:r>
              <a:rPr lang="es-ES" sz="1800" dirty="0" smtClean="0">
                <a:solidFill>
                  <a:schemeClr val="tx1"/>
                </a:solidFill>
                <a:latin typeface="TradeGothic" pitchFamily="34" charset="0"/>
              </a:rPr>
              <a:t>y los elementos de cada lista se definen con elementos </a:t>
            </a:r>
            <a:r>
              <a:rPr lang="es-ES" sz="1800" b="1" dirty="0" smtClean="0">
                <a:solidFill>
                  <a:schemeClr val="tx1"/>
                </a:solidFill>
                <a:latin typeface="TradeGothic" pitchFamily="34" charset="0"/>
              </a:rPr>
              <a:t>&lt;</a:t>
            </a:r>
            <a:r>
              <a:rPr lang="es-ES" sz="1800" b="1" dirty="0" err="1" smtClean="0">
                <a:solidFill>
                  <a:schemeClr val="tx1"/>
                </a:solidFill>
                <a:latin typeface="TradeGothic" pitchFamily="34" charset="0"/>
              </a:rPr>
              <a:t>li</a:t>
            </a:r>
            <a:r>
              <a:rPr lang="es-ES" sz="1800" b="1" dirty="0" smtClean="0">
                <a:solidFill>
                  <a:schemeClr val="tx1"/>
                </a:solidFill>
                <a:latin typeface="TradeGothic" pitchFamily="34" charset="0"/>
              </a:rPr>
              <a:t>&gt;.</a:t>
            </a:r>
            <a:endParaRPr lang="es-ES" sz="1600" dirty="0" smtClean="0">
              <a:solidFill>
                <a:schemeClr val="tx1"/>
              </a:solidFill>
              <a:latin typeface="TradeGothic" pitchFamily="34" charset="0"/>
            </a:endParaRPr>
          </a:p>
        </p:txBody>
      </p:sp>
      <p:sp>
        <p:nvSpPr>
          <p:cNvPr id="9" name="8 CuadroTexto"/>
          <p:cNvSpPr txBox="1"/>
          <p:nvPr/>
        </p:nvSpPr>
        <p:spPr>
          <a:xfrm>
            <a:off x="239431" y="1711841"/>
            <a:ext cx="4392488" cy="2308324"/>
          </a:xfrm>
          <a:prstGeom prst="rect">
            <a:avLst/>
          </a:prstGeom>
          <a:noFill/>
          <a:ln>
            <a:solidFill>
              <a:schemeClr val="tx1"/>
            </a:solidFill>
          </a:ln>
        </p:spPr>
        <p:txBody>
          <a:bodyPr wrap="square" rtlCol="0">
            <a:spAutoFit/>
          </a:bodyPr>
          <a:lstStyle/>
          <a:p>
            <a:pPr marL="90488" lvl="1"/>
            <a:r>
              <a:rPr lang="es-ES" b="1" dirty="0" smtClean="0">
                <a:solidFill>
                  <a:srgbClr val="FF0000"/>
                </a:solidFill>
                <a:latin typeface="TradeGothic" pitchFamily="34" charset="0"/>
              </a:rPr>
              <a:t>&lt;</a:t>
            </a:r>
            <a:r>
              <a:rPr lang="es-ES" b="1" dirty="0" err="1" smtClean="0">
                <a:solidFill>
                  <a:srgbClr val="FF0000"/>
                </a:solidFill>
                <a:latin typeface="TradeGothic" pitchFamily="34" charset="0"/>
              </a:rPr>
              <a:t>ol</a:t>
            </a:r>
            <a:r>
              <a:rPr lang="es-ES" b="1" dirty="0" smtClean="0">
                <a:solidFill>
                  <a:srgbClr val="FF0000"/>
                </a:solidFill>
                <a:latin typeface="TradeGothic" pitchFamily="34" charset="0"/>
              </a:rPr>
              <a:t>&gt;</a:t>
            </a:r>
          </a:p>
          <a:p>
            <a:pPr marL="90488" lvl="1"/>
            <a:r>
              <a:rPr lang="es-ES" b="1" dirty="0" smtClean="0">
                <a:solidFill>
                  <a:srgbClr val="FF0000"/>
                </a:solidFill>
                <a:latin typeface="TradeGothic" pitchFamily="34" charset="0"/>
              </a:rPr>
              <a:t>  &lt;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a:t>
            </a:r>
            <a:r>
              <a:rPr lang="es-ES" b="1" dirty="0" err="1" smtClean="0">
                <a:latin typeface="TradeGothic" pitchFamily="34" charset="0"/>
              </a:rPr>
              <a:t>Freir</a:t>
            </a:r>
            <a:r>
              <a:rPr lang="es-ES" b="1" dirty="0" smtClean="0">
                <a:latin typeface="TradeGothic" pitchFamily="34" charset="0"/>
              </a:rPr>
              <a:t> la carne</a:t>
            </a:r>
            <a:r>
              <a:rPr lang="es-ES" b="1" dirty="0" smtClean="0">
                <a:solidFill>
                  <a:srgbClr val="FF0000"/>
                </a:solidFill>
                <a:latin typeface="TradeGothic" pitchFamily="34" charset="0"/>
              </a:rPr>
              <a:t>&lt;/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a:t>
            </a:r>
          </a:p>
          <a:p>
            <a:pPr marL="90488" lvl="1"/>
            <a:r>
              <a:rPr lang="es-ES" b="1" dirty="0" smtClean="0">
                <a:solidFill>
                  <a:srgbClr val="FF0000"/>
                </a:solidFill>
                <a:latin typeface="TradeGothic" pitchFamily="34" charset="0"/>
              </a:rPr>
              <a:t>  &lt;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a:t>
            </a:r>
            <a:r>
              <a:rPr lang="es-ES" b="1" dirty="0" err="1" smtClean="0">
                <a:latin typeface="TradeGothic" pitchFamily="34" charset="0"/>
              </a:rPr>
              <a:t>Sofreir</a:t>
            </a:r>
            <a:r>
              <a:rPr lang="es-ES" b="1" dirty="0" smtClean="0">
                <a:latin typeface="TradeGothic" pitchFamily="34" charset="0"/>
              </a:rPr>
              <a:t> la verdura</a:t>
            </a:r>
            <a:r>
              <a:rPr lang="es-ES" b="1" dirty="0" smtClean="0">
                <a:solidFill>
                  <a:srgbClr val="FF0000"/>
                </a:solidFill>
                <a:latin typeface="TradeGothic" pitchFamily="34" charset="0"/>
              </a:rPr>
              <a:t>&lt;/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a:t>
            </a:r>
          </a:p>
          <a:p>
            <a:pPr marL="90488" lvl="1"/>
            <a:r>
              <a:rPr lang="es-ES" b="1" dirty="0" smtClean="0">
                <a:solidFill>
                  <a:srgbClr val="FF0000"/>
                </a:solidFill>
                <a:latin typeface="TradeGothic" pitchFamily="34" charset="0"/>
              </a:rPr>
              <a:t>  &lt;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a:t>
            </a:r>
            <a:r>
              <a:rPr lang="es-ES" b="1" dirty="0" err="1" smtClean="0">
                <a:latin typeface="TradeGothic" pitchFamily="34" charset="0"/>
              </a:rPr>
              <a:t>Sofreir</a:t>
            </a:r>
            <a:r>
              <a:rPr lang="es-ES" b="1" dirty="0" smtClean="0">
                <a:latin typeface="TradeGothic" pitchFamily="34" charset="0"/>
              </a:rPr>
              <a:t> el pimentón y el tomate</a:t>
            </a:r>
            <a:r>
              <a:rPr lang="es-ES" b="1" dirty="0" smtClean="0">
                <a:solidFill>
                  <a:srgbClr val="FF0000"/>
                </a:solidFill>
                <a:latin typeface="TradeGothic" pitchFamily="34" charset="0"/>
              </a:rPr>
              <a:t>&lt;/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a:t>
            </a:r>
          </a:p>
          <a:p>
            <a:pPr marL="90488" lvl="1"/>
            <a:r>
              <a:rPr lang="es-ES" b="1" dirty="0" smtClean="0">
                <a:solidFill>
                  <a:srgbClr val="FF0000"/>
                </a:solidFill>
                <a:latin typeface="TradeGothic" pitchFamily="34" charset="0"/>
              </a:rPr>
              <a:t>  &lt;li&gt;</a:t>
            </a:r>
            <a:r>
              <a:rPr lang="es-ES" b="1" dirty="0" smtClean="0">
                <a:latin typeface="TradeGothic" pitchFamily="34" charset="0"/>
              </a:rPr>
              <a:t>Añadir el agua</a:t>
            </a:r>
            <a:r>
              <a:rPr lang="es-ES" b="1" dirty="0" smtClean="0">
                <a:solidFill>
                  <a:srgbClr val="FF0000"/>
                </a:solidFill>
                <a:latin typeface="TradeGothic" pitchFamily="34" charset="0"/>
              </a:rPr>
              <a:t>&lt;/li&gt;</a:t>
            </a:r>
          </a:p>
          <a:p>
            <a:pPr marL="90488" lvl="1"/>
            <a:r>
              <a:rPr lang="es-ES" b="1" dirty="0" smtClean="0">
                <a:solidFill>
                  <a:srgbClr val="FF0000"/>
                </a:solidFill>
                <a:latin typeface="TradeGothic" pitchFamily="34" charset="0"/>
              </a:rPr>
              <a:t>  &lt;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a:t>
            </a:r>
            <a:r>
              <a:rPr lang="es-ES" b="1" dirty="0" smtClean="0">
                <a:latin typeface="TradeGothic" pitchFamily="34" charset="0"/>
              </a:rPr>
              <a:t>Añadir el arroz</a:t>
            </a:r>
            <a:r>
              <a:rPr lang="es-ES" b="1" dirty="0" smtClean="0">
                <a:solidFill>
                  <a:srgbClr val="FF0000"/>
                </a:solidFill>
                <a:latin typeface="TradeGothic" pitchFamily="34" charset="0"/>
              </a:rPr>
              <a:t>&lt;/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a:t>
            </a:r>
          </a:p>
          <a:p>
            <a:pPr marL="90488" lvl="1"/>
            <a:r>
              <a:rPr lang="es-ES" b="1" dirty="0" smtClean="0">
                <a:solidFill>
                  <a:srgbClr val="FF0000"/>
                </a:solidFill>
                <a:latin typeface="TradeGothic" pitchFamily="34" charset="0"/>
              </a:rPr>
              <a:t>  &lt;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a:t>
            </a:r>
            <a:r>
              <a:rPr lang="es-ES" b="1" dirty="0" smtClean="0">
                <a:latin typeface="TradeGothic" pitchFamily="34" charset="0"/>
              </a:rPr>
              <a:t>Servir</a:t>
            </a:r>
            <a:r>
              <a:rPr lang="es-ES" b="1" dirty="0" smtClean="0">
                <a:solidFill>
                  <a:srgbClr val="FF0000"/>
                </a:solidFill>
                <a:latin typeface="TradeGothic" pitchFamily="34" charset="0"/>
              </a:rPr>
              <a:t>&lt;/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a:t>
            </a:r>
          </a:p>
          <a:p>
            <a:pPr marL="90488" lvl="1"/>
            <a:r>
              <a:rPr lang="es-ES" b="1" dirty="0" smtClean="0">
                <a:solidFill>
                  <a:srgbClr val="FF0000"/>
                </a:solidFill>
                <a:latin typeface="TradeGothic" pitchFamily="34" charset="0"/>
              </a:rPr>
              <a:t>&lt;/</a:t>
            </a:r>
            <a:r>
              <a:rPr lang="es-ES" b="1" dirty="0" err="1" smtClean="0">
                <a:solidFill>
                  <a:srgbClr val="FF0000"/>
                </a:solidFill>
                <a:latin typeface="TradeGothic" pitchFamily="34" charset="0"/>
              </a:rPr>
              <a:t>ol</a:t>
            </a:r>
            <a:r>
              <a:rPr lang="es-ES" b="1" dirty="0" smtClean="0">
                <a:solidFill>
                  <a:srgbClr val="FF0000"/>
                </a:solidFill>
                <a:latin typeface="TradeGothic" pitchFamily="34" charset="0"/>
              </a:rPr>
              <a:t>&gt;</a:t>
            </a:r>
          </a:p>
        </p:txBody>
      </p:sp>
      <p:sp>
        <p:nvSpPr>
          <p:cNvPr id="10" name="9 CuadroTexto"/>
          <p:cNvSpPr txBox="1"/>
          <p:nvPr/>
        </p:nvSpPr>
        <p:spPr>
          <a:xfrm>
            <a:off x="5184068" y="1988840"/>
            <a:ext cx="3672408" cy="1754326"/>
          </a:xfrm>
          <a:prstGeom prst="rect">
            <a:avLst/>
          </a:prstGeom>
          <a:noFill/>
          <a:ln>
            <a:solidFill>
              <a:schemeClr val="tx1"/>
            </a:solidFill>
          </a:ln>
        </p:spPr>
        <p:txBody>
          <a:bodyPr wrap="square" rtlCol="0">
            <a:spAutoFit/>
          </a:bodyPr>
          <a:lstStyle/>
          <a:p>
            <a:pPr marL="90488" lvl="1"/>
            <a:r>
              <a:rPr lang="es-ES" dirty="0" smtClean="0">
                <a:latin typeface="TradeGothic" pitchFamily="34" charset="0"/>
              </a:rPr>
              <a:t> 1. </a:t>
            </a:r>
            <a:r>
              <a:rPr lang="es-ES" dirty="0" err="1" smtClean="0">
                <a:latin typeface="TradeGothic" pitchFamily="34" charset="0"/>
              </a:rPr>
              <a:t>Freir</a:t>
            </a:r>
            <a:r>
              <a:rPr lang="es-ES" dirty="0" smtClean="0">
                <a:latin typeface="TradeGothic" pitchFamily="34" charset="0"/>
              </a:rPr>
              <a:t> la carne</a:t>
            </a:r>
          </a:p>
          <a:p>
            <a:pPr marL="90488" lvl="1"/>
            <a:r>
              <a:rPr lang="es-ES" dirty="0" smtClean="0">
                <a:latin typeface="TradeGothic" pitchFamily="34" charset="0"/>
              </a:rPr>
              <a:t> 2. </a:t>
            </a:r>
            <a:r>
              <a:rPr lang="es-ES" dirty="0" err="1" smtClean="0">
                <a:latin typeface="TradeGothic" pitchFamily="34" charset="0"/>
              </a:rPr>
              <a:t>Sofreir</a:t>
            </a:r>
            <a:r>
              <a:rPr lang="es-ES" dirty="0" smtClean="0">
                <a:latin typeface="TradeGothic" pitchFamily="34" charset="0"/>
              </a:rPr>
              <a:t> la verdura</a:t>
            </a:r>
          </a:p>
          <a:p>
            <a:pPr marL="90488" lvl="1"/>
            <a:r>
              <a:rPr lang="es-ES" dirty="0" smtClean="0">
                <a:latin typeface="TradeGothic" pitchFamily="34" charset="0"/>
              </a:rPr>
              <a:t> 3.Sofreir el pimentón y el tomate</a:t>
            </a:r>
          </a:p>
          <a:p>
            <a:pPr marL="90488" lvl="1"/>
            <a:r>
              <a:rPr lang="es-ES" dirty="0" smtClean="0">
                <a:latin typeface="TradeGothic" pitchFamily="34" charset="0"/>
              </a:rPr>
              <a:t> 4. Añadir el agua</a:t>
            </a:r>
          </a:p>
          <a:p>
            <a:pPr marL="90488" lvl="1"/>
            <a:r>
              <a:rPr lang="es-ES" dirty="0" smtClean="0">
                <a:latin typeface="TradeGothic" pitchFamily="34" charset="0"/>
              </a:rPr>
              <a:t> 5.Añadir el arroz</a:t>
            </a:r>
          </a:p>
          <a:p>
            <a:pPr marL="90488" lvl="1"/>
            <a:r>
              <a:rPr lang="es-ES" dirty="0" smtClean="0">
                <a:latin typeface="TradeGothic" pitchFamily="34" charset="0"/>
              </a:rPr>
              <a:t> 6. Servir</a:t>
            </a:r>
          </a:p>
        </p:txBody>
      </p:sp>
      <p:sp>
        <p:nvSpPr>
          <p:cNvPr id="11" name="10 Flecha derecha"/>
          <p:cNvSpPr/>
          <p:nvPr/>
        </p:nvSpPr>
        <p:spPr>
          <a:xfrm>
            <a:off x="4631919" y="2492896"/>
            <a:ext cx="504056" cy="936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2 Subtítulo"/>
          <p:cNvSpPr txBox="1">
            <a:spLocks/>
          </p:cNvSpPr>
          <p:nvPr/>
        </p:nvSpPr>
        <p:spPr>
          <a:xfrm>
            <a:off x="179512" y="4149080"/>
            <a:ext cx="8424936" cy="648072"/>
          </a:xfrm>
          <a:prstGeom prst="rect">
            <a:avLst/>
          </a:prstGeom>
          <a:ln>
            <a:noFill/>
          </a:ln>
        </p:spPr>
        <p:txBody>
          <a:bodyPr vert="horz" lIns="91440" tIns="45720" rIns="91440" bIns="45720" rtlCol="0">
            <a:noAutofit/>
          </a:bodyPr>
          <a:lstStyle/>
          <a:p>
            <a:pPr marL="90488" marR="0" lvl="1" indent="0" algn="l" defTabSz="914400" rtl="0" eaLnBrk="1" fontAlgn="auto" latinLnBrk="0" hangingPunct="1">
              <a:lnSpc>
                <a:spcPct val="100000"/>
              </a:lnSpc>
              <a:spcBef>
                <a:spcPts val="600"/>
              </a:spcBef>
              <a:spcAft>
                <a:spcPts val="600"/>
              </a:spcAft>
              <a:buClrTx/>
              <a:buSzTx/>
              <a:buFont typeface="Wingdings" pitchFamily="2" charset="2"/>
              <a:buChar char="Ø"/>
              <a:tabLst/>
              <a:defRPr/>
            </a:pPr>
            <a:r>
              <a:rPr kumimoji="0" lang="es-ES" sz="1800" b="0" i="0" u="none" strike="noStrike" kern="1200" cap="none" spc="0" normalizeH="0" baseline="0" noProof="0" dirty="0" smtClean="0">
                <a:ln>
                  <a:noFill/>
                </a:ln>
                <a:solidFill>
                  <a:schemeClr val="tx1"/>
                </a:solidFill>
                <a:effectLst/>
                <a:uLnTx/>
                <a:uFillTx/>
                <a:latin typeface="TradeGothic" pitchFamily="34" charset="0"/>
                <a:ea typeface="+mn-ea"/>
                <a:cs typeface="+mn-cs"/>
              </a:rPr>
              <a:t>Las listas de definición se usan para elaborar glosarios.</a:t>
            </a:r>
            <a:r>
              <a:rPr kumimoji="0" lang="es-ES" sz="1800" b="0" i="0" u="none" strike="noStrike" kern="1200" cap="none" spc="0" normalizeH="0" noProof="0" dirty="0" smtClean="0">
                <a:ln>
                  <a:noFill/>
                </a:ln>
                <a:solidFill>
                  <a:schemeClr val="tx1"/>
                </a:solidFill>
                <a:effectLst/>
                <a:uLnTx/>
                <a:uFillTx/>
                <a:latin typeface="TradeGothic" pitchFamily="34" charset="0"/>
                <a:ea typeface="+mn-ea"/>
                <a:cs typeface="+mn-cs"/>
              </a:rPr>
              <a:t> Se declaran con </a:t>
            </a:r>
            <a:r>
              <a:rPr kumimoji="0" lang="es-ES" sz="1800" b="1" i="0" u="none" strike="noStrike" kern="1200" cap="none" spc="0" normalizeH="0" noProof="0" dirty="0" smtClean="0">
                <a:ln>
                  <a:noFill/>
                </a:ln>
                <a:solidFill>
                  <a:schemeClr val="tx1"/>
                </a:solidFill>
                <a:effectLst/>
                <a:uLnTx/>
                <a:uFillTx/>
                <a:latin typeface="TradeGothic" pitchFamily="34" charset="0"/>
                <a:ea typeface="+mn-ea"/>
                <a:cs typeface="+mn-cs"/>
              </a:rPr>
              <a:t>&lt;dl&gt;, </a:t>
            </a:r>
            <a:r>
              <a:rPr kumimoji="0" lang="es-ES" sz="1800" b="0" i="0" u="none" strike="noStrike" kern="1200" cap="none" spc="0" normalizeH="0" noProof="0" dirty="0" smtClean="0">
                <a:ln>
                  <a:noFill/>
                </a:ln>
                <a:solidFill>
                  <a:schemeClr val="tx1"/>
                </a:solidFill>
                <a:effectLst/>
                <a:uLnTx/>
                <a:uFillTx/>
                <a:latin typeface="TradeGothic" pitchFamily="34" charset="0"/>
                <a:ea typeface="+mn-ea"/>
                <a:cs typeface="+mn-cs"/>
              </a:rPr>
              <a:t>con </a:t>
            </a:r>
            <a:r>
              <a:rPr kumimoji="0" lang="es-ES" sz="1800" b="1" i="0" u="none" strike="noStrike" kern="1200" cap="none" spc="0" normalizeH="0" noProof="0" dirty="0" smtClean="0">
                <a:ln>
                  <a:noFill/>
                </a:ln>
                <a:solidFill>
                  <a:schemeClr val="tx1"/>
                </a:solidFill>
                <a:effectLst/>
                <a:uLnTx/>
                <a:uFillTx/>
                <a:latin typeface="TradeGothic" pitchFamily="34" charset="0"/>
                <a:ea typeface="+mn-ea"/>
                <a:cs typeface="+mn-cs"/>
              </a:rPr>
              <a:t>&lt;</a:t>
            </a:r>
            <a:r>
              <a:rPr kumimoji="0" lang="es-ES" sz="1800" b="1" i="0" u="none" strike="noStrike" kern="1200" cap="none" spc="0" normalizeH="0" noProof="0" dirty="0" err="1" smtClean="0">
                <a:ln>
                  <a:noFill/>
                </a:ln>
                <a:solidFill>
                  <a:schemeClr val="tx1"/>
                </a:solidFill>
                <a:effectLst/>
                <a:uLnTx/>
                <a:uFillTx/>
                <a:latin typeface="TradeGothic" pitchFamily="34" charset="0"/>
                <a:ea typeface="+mn-ea"/>
                <a:cs typeface="+mn-cs"/>
              </a:rPr>
              <a:t>dt</a:t>
            </a:r>
            <a:r>
              <a:rPr kumimoji="0" lang="es-ES" sz="1800" b="1" i="0" u="none" strike="noStrike" kern="1200" cap="none" spc="0" normalizeH="0" noProof="0" dirty="0" smtClean="0">
                <a:ln>
                  <a:noFill/>
                </a:ln>
                <a:solidFill>
                  <a:schemeClr val="tx1"/>
                </a:solidFill>
                <a:effectLst/>
                <a:uLnTx/>
                <a:uFillTx/>
                <a:latin typeface="TradeGothic" pitchFamily="34" charset="0"/>
                <a:ea typeface="+mn-ea"/>
                <a:cs typeface="+mn-cs"/>
              </a:rPr>
              <a:t>&gt; </a:t>
            </a:r>
            <a:r>
              <a:rPr kumimoji="0" lang="es-ES" sz="1800" b="0" i="0" u="none" strike="noStrike" kern="1200" cap="none" spc="0" normalizeH="0" noProof="0" dirty="0" smtClean="0">
                <a:ln>
                  <a:noFill/>
                </a:ln>
                <a:solidFill>
                  <a:schemeClr val="tx1"/>
                </a:solidFill>
                <a:effectLst/>
                <a:uLnTx/>
                <a:uFillTx/>
                <a:latin typeface="TradeGothic" pitchFamily="34" charset="0"/>
                <a:ea typeface="+mn-ea"/>
                <a:cs typeface="+mn-cs"/>
              </a:rPr>
              <a:t>se introducen los términos a definir y con </a:t>
            </a:r>
            <a:r>
              <a:rPr kumimoji="0" lang="es-ES" sz="1800" b="1" i="0" u="none" strike="noStrike" kern="1200" cap="none" spc="0" normalizeH="0" noProof="0" dirty="0" smtClean="0">
                <a:ln>
                  <a:noFill/>
                </a:ln>
                <a:solidFill>
                  <a:schemeClr val="tx1"/>
                </a:solidFill>
                <a:effectLst/>
                <a:uLnTx/>
                <a:uFillTx/>
                <a:latin typeface="TradeGothic" pitchFamily="34" charset="0"/>
                <a:ea typeface="+mn-ea"/>
                <a:cs typeface="+mn-cs"/>
              </a:rPr>
              <a:t>&lt;</a:t>
            </a:r>
            <a:r>
              <a:rPr kumimoji="0" lang="es-ES" sz="1800" b="1" i="0" u="none" strike="noStrike" kern="1200" cap="none" spc="0" normalizeH="0" noProof="0" dirty="0" err="1" smtClean="0">
                <a:ln>
                  <a:noFill/>
                </a:ln>
                <a:solidFill>
                  <a:schemeClr val="tx1"/>
                </a:solidFill>
                <a:effectLst/>
                <a:uLnTx/>
                <a:uFillTx/>
                <a:latin typeface="TradeGothic" pitchFamily="34" charset="0"/>
                <a:ea typeface="+mn-ea"/>
                <a:cs typeface="+mn-cs"/>
              </a:rPr>
              <a:t>dd</a:t>
            </a:r>
            <a:r>
              <a:rPr kumimoji="0" lang="es-ES" sz="1800" b="1" i="0" u="none" strike="noStrike" kern="1200" cap="none" spc="0" normalizeH="0" noProof="0" dirty="0" smtClean="0">
                <a:ln>
                  <a:noFill/>
                </a:ln>
                <a:solidFill>
                  <a:schemeClr val="tx1"/>
                </a:solidFill>
                <a:effectLst/>
                <a:uLnTx/>
                <a:uFillTx/>
                <a:latin typeface="TradeGothic" pitchFamily="34" charset="0"/>
                <a:ea typeface="+mn-ea"/>
                <a:cs typeface="+mn-cs"/>
              </a:rPr>
              <a:t>&gt; </a:t>
            </a:r>
            <a:r>
              <a:rPr kumimoji="0" lang="es-ES" sz="1800" b="0" i="0" u="none" strike="noStrike" kern="1200" cap="none" spc="0" normalizeH="0" noProof="0" dirty="0" smtClean="0">
                <a:ln>
                  <a:noFill/>
                </a:ln>
                <a:solidFill>
                  <a:schemeClr val="tx1"/>
                </a:solidFill>
                <a:effectLst/>
                <a:uLnTx/>
                <a:uFillTx/>
                <a:latin typeface="TradeGothic" pitchFamily="34" charset="0"/>
                <a:ea typeface="+mn-ea"/>
                <a:cs typeface="+mn-cs"/>
              </a:rPr>
              <a:t>las definiciones.</a:t>
            </a:r>
            <a:endParaRPr kumimoji="0" lang="es-ES" sz="1600" b="0" i="0" u="none" strike="noStrike" kern="1200" cap="none" spc="0" normalizeH="0" baseline="0" noProof="0" dirty="0" smtClean="0">
              <a:ln>
                <a:noFill/>
              </a:ln>
              <a:solidFill>
                <a:schemeClr val="tx1"/>
              </a:solidFill>
              <a:effectLst/>
              <a:uLnTx/>
              <a:uFillTx/>
              <a:latin typeface="TradeGothic" pitchFamily="34" charset="0"/>
              <a:ea typeface="+mn-ea"/>
              <a:cs typeface="+mn-cs"/>
            </a:endParaRPr>
          </a:p>
        </p:txBody>
      </p:sp>
      <p:sp>
        <p:nvSpPr>
          <p:cNvPr id="13" name="12 CuadroTexto"/>
          <p:cNvSpPr txBox="1"/>
          <p:nvPr/>
        </p:nvSpPr>
        <p:spPr>
          <a:xfrm>
            <a:off x="287524" y="4869160"/>
            <a:ext cx="8568952" cy="1754326"/>
          </a:xfrm>
          <a:prstGeom prst="rect">
            <a:avLst/>
          </a:prstGeom>
          <a:noFill/>
          <a:ln>
            <a:solidFill>
              <a:schemeClr val="tx1"/>
            </a:solidFill>
          </a:ln>
        </p:spPr>
        <p:txBody>
          <a:bodyPr wrap="square" rtlCol="0">
            <a:spAutoFit/>
          </a:bodyPr>
          <a:lstStyle/>
          <a:p>
            <a:pPr marL="90488" lvl="1"/>
            <a:r>
              <a:rPr lang="es-ES" b="1" dirty="0" smtClean="0">
                <a:solidFill>
                  <a:srgbClr val="FF0000"/>
                </a:solidFill>
                <a:latin typeface="TradeGothic" pitchFamily="34" charset="0"/>
              </a:rPr>
              <a:t>&lt;dl&gt;</a:t>
            </a:r>
          </a:p>
          <a:p>
            <a:pPr marL="90488" lvl="1"/>
            <a:r>
              <a:rPr lang="es-ES" b="1" dirty="0" smtClean="0">
                <a:solidFill>
                  <a:srgbClr val="FF0000"/>
                </a:solidFill>
                <a:latin typeface="TradeGothic" pitchFamily="34" charset="0"/>
              </a:rPr>
              <a:t>  &lt;</a:t>
            </a:r>
            <a:r>
              <a:rPr lang="es-ES" b="1" dirty="0" err="1" smtClean="0">
                <a:solidFill>
                  <a:srgbClr val="FF0000"/>
                </a:solidFill>
                <a:latin typeface="TradeGothic" pitchFamily="34" charset="0"/>
              </a:rPr>
              <a:t>dt</a:t>
            </a:r>
            <a:r>
              <a:rPr lang="es-ES" b="1" dirty="0" smtClean="0">
                <a:solidFill>
                  <a:srgbClr val="FF0000"/>
                </a:solidFill>
                <a:latin typeface="TradeGothic" pitchFamily="34" charset="0"/>
              </a:rPr>
              <a:t>&gt;</a:t>
            </a:r>
            <a:r>
              <a:rPr lang="es-ES" b="1" dirty="0" smtClean="0">
                <a:latin typeface="TradeGothic" pitchFamily="34" charset="0"/>
              </a:rPr>
              <a:t>SYD BARRET</a:t>
            </a:r>
            <a:r>
              <a:rPr lang="es-ES" b="1" dirty="0" smtClean="0">
                <a:solidFill>
                  <a:srgbClr val="FF0000"/>
                </a:solidFill>
                <a:latin typeface="TradeGothic" pitchFamily="34" charset="0"/>
              </a:rPr>
              <a:t>&lt;/</a:t>
            </a:r>
            <a:r>
              <a:rPr lang="es-ES" b="1" dirty="0" err="1" smtClean="0">
                <a:solidFill>
                  <a:srgbClr val="FF0000"/>
                </a:solidFill>
                <a:latin typeface="TradeGothic" pitchFamily="34" charset="0"/>
              </a:rPr>
              <a:t>dt</a:t>
            </a:r>
            <a:r>
              <a:rPr lang="es-ES" b="1" dirty="0" smtClean="0">
                <a:solidFill>
                  <a:srgbClr val="FF0000"/>
                </a:solidFill>
                <a:latin typeface="TradeGothic" pitchFamily="34" charset="0"/>
              </a:rPr>
              <a:t>&gt;</a:t>
            </a:r>
          </a:p>
          <a:p>
            <a:pPr marL="90488" lvl="1"/>
            <a:r>
              <a:rPr lang="es-ES" b="1" dirty="0" smtClean="0">
                <a:solidFill>
                  <a:srgbClr val="FF0000"/>
                </a:solidFill>
                <a:latin typeface="TradeGothic" pitchFamily="34" charset="0"/>
              </a:rPr>
              <a:t>  &lt;</a:t>
            </a:r>
            <a:r>
              <a:rPr lang="es-ES" b="1" dirty="0" err="1" smtClean="0">
                <a:solidFill>
                  <a:srgbClr val="FF0000"/>
                </a:solidFill>
                <a:latin typeface="TradeGothic" pitchFamily="34" charset="0"/>
              </a:rPr>
              <a:t>dd</a:t>
            </a:r>
            <a:r>
              <a:rPr lang="es-ES" b="1" dirty="0" smtClean="0">
                <a:solidFill>
                  <a:srgbClr val="FF0000"/>
                </a:solidFill>
                <a:latin typeface="TradeGothic" pitchFamily="34" charset="0"/>
              </a:rPr>
              <a:t>&gt;</a:t>
            </a:r>
            <a:r>
              <a:rPr lang="es-ES" b="1" dirty="0" smtClean="0">
                <a:latin typeface="TradeGothic" pitchFamily="34" charset="0"/>
              </a:rPr>
              <a:t>&lt;Miembro fundador de </a:t>
            </a:r>
            <a:r>
              <a:rPr lang="es-ES" b="1" dirty="0" err="1" smtClean="0">
                <a:latin typeface="TradeGothic" pitchFamily="34" charset="0"/>
              </a:rPr>
              <a:t>Pink</a:t>
            </a:r>
            <a:r>
              <a:rPr lang="es-ES" b="1" dirty="0" smtClean="0">
                <a:latin typeface="TradeGothic" pitchFamily="34" charset="0"/>
              </a:rPr>
              <a:t> Floyd &amp;</a:t>
            </a:r>
            <a:r>
              <a:rPr lang="es-ES" b="1" dirty="0" err="1" smtClean="0">
                <a:latin typeface="TradeGothic" pitchFamily="34" charset="0"/>
              </a:rPr>
              <a:t>quot;eclipsado&amp;quot</a:t>
            </a:r>
            <a:r>
              <a:rPr lang="es-ES" b="1" dirty="0" smtClean="0">
                <a:latin typeface="TradeGothic" pitchFamily="34" charset="0"/>
              </a:rPr>
              <a:t>; después de sus primeras grabaciones</a:t>
            </a:r>
            <a:r>
              <a:rPr lang="es-ES" b="1" dirty="0" smtClean="0">
                <a:solidFill>
                  <a:srgbClr val="FF0000"/>
                </a:solidFill>
                <a:latin typeface="TradeGothic" pitchFamily="34" charset="0"/>
              </a:rPr>
              <a:t>&lt;/</a:t>
            </a:r>
            <a:r>
              <a:rPr lang="es-ES" b="1" dirty="0" err="1" smtClean="0">
                <a:solidFill>
                  <a:srgbClr val="FF0000"/>
                </a:solidFill>
                <a:latin typeface="TradeGothic" pitchFamily="34" charset="0"/>
              </a:rPr>
              <a:t>dd</a:t>
            </a:r>
            <a:r>
              <a:rPr lang="es-ES" b="1" dirty="0" smtClean="0">
                <a:solidFill>
                  <a:srgbClr val="FF0000"/>
                </a:solidFill>
                <a:latin typeface="TradeGothic" pitchFamily="34" charset="0"/>
              </a:rPr>
              <a:t>&gt;</a:t>
            </a:r>
          </a:p>
          <a:p>
            <a:pPr marL="90488" lvl="1"/>
            <a:r>
              <a:rPr lang="es-ES" b="1" dirty="0" smtClean="0">
                <a:solidFill>
                  <a:srgbClr val="FF0000"/>
                </a:solidFill>
                <a:latin typeface="TradeGothic" pitchFamily="34" charset="0"/>
              </a:rPr>
              <a:t>  &lt;</a:t>
            </a:r>
            <a:r>
              <a:rPr lang="es-ES" b="1" dirty="0" err="1" smtClean="0">
                <a:solidFill>
                  <a:srgbClr val="FF0000"/>
                </a:solidFill>
                <a:latin typeface="TradeGothic" pitchFamily="34" charset="0"/>
              </a:rPr>
              <a:t>dd</a:t>
            </a:r>
            <a:r>
              <a:rPr lang="es-ES" b="1" dirty="0" smtClean="0">
                <a:solidFill>
                  <a:srgbClr val="FF0000"/>
                </a:solidFill>
                <a:latin typeface="TradeGothic" pitchFamily="34" charset="0"/>
              </a:rPr>
              <a:t>&gt;</a:t>
            </a:r>
            <a:r>
              <a:rPr lang="es-ES" b="1" dirty="0" err="1" smtClean="0">
                <a:latin typeface="TradeGothic" pitchFamily="34" charset="0"/>
              </a:rPr>
              <a:t>Crazy</a:t>
            </a:r>
            <a:r>
              <a:rPr lang="es-ES" b="1" dirty="0" smtClean="0">
                <a:latin typeface="TradeGothic" pitchFamily="34" charset="0"/>
              </a:rPr>
              <a:t> </a:t>
            </a:r>
            <a:r>
              <a:rPr lang="es-ES" b="1" dirty="0" err="1" smtClean="0">
                <a:latin typeface="TradeGothic" pitchFamily="34" charset="0"/>
              </a:rPr>
              <a:t>Diamond</a:t>
            </a:r>
            <a:r>
              <a:rPr lang="es-ES" b="1" dirty="0" smtClean="0">
                <a:latin typeface="TradeGothic" pitchFamily="34" charset="0"/>
              </a:rPr>
              <a:t> (Grabaciones completas-BOX-1)</a:t>
            </a:r>
            <a:r>
              <a:rPr lang="es-ES" b="1" dirty="0" smtClean="0">
                <a:solidFill>
                  <a:srgbClr val="FF0000"/>
                </a:solidFill>
                <a:latin typeface="TradeGothic" pitchFamily="34" charset="0"/>
              </a:rPr>
              <a:t>&lt;/</a:t>
            </a:r>
            <a:r>
              <a:rPr lang="es-ES" b="1" dirty="0" err="1" smtClean="0">
                <a:solidFill>
                  <a:srgbClr val="FF0000"/>
                </a:solidFill>
                <a:latin typeface="TradeGothic" pitchFamily="34" charset="0"/>
              </a:rPr>
              <a:t>dd</a:t>
            </a:r>
            <a:r>
              <a:rPr lang="es-ES" b="1" dirty="0" smtClean="0">
                <a:solidFill>
                  <a:srgbClr val="FF0000"/>
                </a:solidFill>
                <a:latin typeface="TradeGothic" pitchFamily="34" charset="0"/>
              </a:rPr>
              <a:t>&gt;</a:t>
            </a:r>
          </a:p>
          <a:p>
            <a:pPr marL="90488" lvl="1"/>
            <a:r>
              <a:rPr lang="es-ES" b="1" dirty="0" smtClean="0">
                <a:solidFill>
                  <a:srgbClr val="FF0000"/>
                </a:solidFill>
                <a:latin typeface="TradeGothic" pitchFamily="34" charset="0"/>
              </a:rPr>
              <a:t>&lt;/dl&gt;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323528" y="620688"/>
            <a:ext cx="8424936" cy="6120680"/>
          </a:xfrm>
          <a:ln>
            <a:noFill/>
          </a:ln>
        </p:spPr>
        <p:txBody>
          <a:bodyPr>
            <a:noAutofit/>
          </a:bodyPr>
          <a:lstStyle/>
          <a:p>
            <a:pPr marL="90488" lvl="1" algn="l"/>
            <a:r>
              <a:rPr lang="es-ES" sz="2000" b="1" dirty="0" smtClean="0">
                <a:solidFill>
                  <a:schemeClr val="tx1"/>
                </a:solidFill>
                <a:latin typeface="TradeGothic" pitchFamily="34" charset="0"/>
              </a:rPr>
              <a:t>Hipertexto</a:t>
            </a:r>
            <a:endParaRPr lang="es-ES" sz="2000" dirty="0" smtClean="0">
              <a:solidFill>
                <a:schemeClr val="tx1"/>
              </a:solidFill>
              <a:latin typeface="TradeGothic" pitchFamily="34" charset="0"/>
            </a:endParaRPr>
          </a:p>
          <a:p>
            <a:pPr marL="90488" lvl="1" algn="l"/>
            <a:r>
              <a:rPr lang="es-ES" sz="2000" dirty="0" smtClean="0">
                <a:solidFill>
                  <a:schemeClr val="tx1"/>
                </a:solidFill>
                <a:latin typeface="TradeGothic" pitchFamily="34" charset="0"/>
              </a:rPr>
              <a:t>Las capacidades hipertexto de HTML descansan en dos elementos: LINK y A.</a:t>
            </a:r>
          </a:p>
          <a:p>
            <a:pPr marL="547688" lvl="2" algn="l">
              <a:buClr>
                <a:srgbClr val="FF0000"/>
              </a:buClr>
              <a:buFont typeface="Wingdings" pitchFamily="2" charset="2"/>
              <a:buChar char="q"/>
            </a:pPr>
            <a:r>
              <a:rPr lang="es-ES" sz="1600" b="1" dirty="0" smtClean="0">
                <a:solidFill>
                  <a:schemeClr val="tx1"/>
                </a:solidFill>
                <a:latin typeface="TradeGothic" pitchFamily="34" charset="0"/>
              </a:rPr>
              <a:t>LINK</a:t>
            </a:r>
            <a:r>
              <a:rPr lang="es-ES" sz="1600" dirty="0" smtClean="0">
                <a:solidFill>
                  <a:schemeClr val="tx1"/>
                </a:solidFill>
                <a:latin typeface="TradeGothic" pitchFamily="34" charset="0"/>
              </a:rPr>
              <a:t> se utiliza en la cabecera para definir relaciones entre documentos.</a:t>
            </a:r>
          </a:p>
          <a:p>
            <a:pPr marL="547688" lvl="2" algn="l">
              <a:buClr>
                <a:srgbClr val="FF0000"/>
              </a:buClr>
              <a:buFont typeface="Wingdings" pitchFamily="2" charset="2"/>
              <a:buChar char="q"/>
            </a:pPr>
            <a:r>
              <a:rPr lang="es-ES" sz="1600" b="1" dirty="0" smtClean="0">
                <a:solidFill>
                  <a:schemeClr val="tx1"/>
                </a:solidFill>
                <a:latin typeface="TradeGothic" pitchFamily="34" charset="0"/>
              </a:rPr>
              <a:t>A </a:t>
            </a:r>
            <a:r>
              <a:rPr lang="es-ES" sz="1600" dirty="0" smtClean="0">
                <a:solidFill>
                  <a:schemeClr val="tx1"/>
                </a:solidFill>
                <a:latin typeface="TradeGothic" pitchFamily="34" charset="0"/>
              </a:rPr>
              <a:t>Se utiliza en el cuerpo de un documento para crear enlaces hipertexto.</a:t>
            </a:r>
          </a:p>
          <a:p>
            <a:pPr marL="90488" lvl="1" algn="l">
              <a:buFont typeface="Wingdings" pitchFamily="2" charset="2"/>
              <a:buChar char="q"/>
            </a:pPr>
            <a:endParaRPr lang="es-ES" sz="2000" dirty="0" smtClean="0">
              <a:solidFill>
                <a:schemeClr val="tx1"/>
              </a:solidFill>
              <a:latin typeface="TradeGothic" pitchFamily="34" charset="0"/>
            </a:endParaRPr>
          </a:p>
          <a:p>
            <a:pPr marL="90488" lvl="1" algn="l">
              <a:buFont typeface="Wingdings" pitchFamily="2" charset="2"/>
              <a:buChar char="ü"/>
            </a:pPr>
            <a:r>
              <a:rPr lang="es-ES" sz="2000" dirty="0" smtClean="0">
                <a:solidFill>
                  <a:schemeClr val="tx1"/>
                </a:solidFill>
                <a:latin typeface="TradeGothic" pitchFamily="34" charset="0"/>
              </a:rPr>
              <a:t>Cuando </a:t>
            </a:r>
            <a:r>
              <a:rPr lang="es-ES" sz="2000" b="1" dirty="0" smtClean="0">
                <a:solidFill>
                  <a:schemeClr val="tx1"/>
                </a:solidFill>
                <a:latin typeface="TradeGothic" pitchFamily="34" charset="0"/>
              </a:rPr>
              <a:t>A </a:t>
            </a:r>
            <a:r>
              <a:rPr lang="es-ES" sz="2000" dirty="0" smtClean="0">
                <a:solidFill>
                  <a:schemeClr val="tx1"/>
                </a:solidFill>
                <a:latin typeface="TradeGothic" pitchFamily="34" charset="0"/>
              </a:rPr>
              <a:t> va asociado al atributo </a:t>
            </a:r>
            <a:r>
              <a:rPr lang="es-ES" sz="2000" b="1" dirty="0" err="1" smtClean="0">
                <a:solidFill>
                  <a:schemeClr val="tx1"/>
                </a:solidFill>
                <a:latin typeface="TradeGothic" pitchFamily="34" charset="0"/>
              </a:rPr>
              <a:t>href</a:t>
            </a:r>
            <a:r>
              <a:rPr lang="es-ES" sz="2000" dirty="0" smtClean="0">
                <a:solidFill>
                  <a:schemeClr val="tx1"/>
                </a:solidFill>
                <a:latin typeface="TradeGothic" pitchFamily="34" charset="0"/>
              </a:rPr>
              <a:t> establecerá el punto de origen de un enlace de hipertexto. El valor de </a:t>
            </a:r>
            <a:r>
              <a:rPr lang="es-ES" sz="2000" b="1" dirty="0" err="1" smtClean="0">
                <a:solidFill>
                  <a:schemeClr val="tx1"/>
                </a:solidFill>
                <a:latin typeface="TradeGothic" pitchFamily="34" charset="0"/>
              </a:rPr>
              <a:t>href</a:t>
            </a:r>
            <a:r>
              <a:rPr lang="es-ES" sz="2000" dirty="0" smtClean="0">
                <a:solidFill>
                  <a:schemeClr val="tx1"/>
                </a:solidFill>
                <a:latin typeface="TradeGothic" pitchFamily="34" charset="0"/>
              </a:rPr>
              <a:t> será el punto de destino del enlace.</a:t>
            </a:r>
          </a:p>
          <a:p>
            <a:pPr marL="90488" lvl="1" algn="l">
              <a:buFont typeface="Wingdings" pitchFamily="2" charset="2"/>
              <a:buChar char="ü"/>
            </a:pPr>
            <a:r>
              <a:rPr lang="es-ES" sz="2000" dirty="0" smtClean="0">
                <a:solidFill>
                  <a:schemeClr val="tx1"/>
                </a:solidFill>
                <a:latin typeface="TradeGothic" pitchFamily="34" charset="0"/>
              </a:rPr>
              <a:t>Cuando </a:t>
            </a:r>
            <a:r>
              <a:rPr lang="es-ES" sz="2000" b="1" dirty="0" smtClean="0">
                <a:solidFill>
                  <a:schemeClr val="tx1"/>
                </a:solidFill>
                <a:latin typeface="TradeGothic" pitchFamily="34" charset="0"/>
              </a:rPr>
              <a:t>A</a:t>
            </a:r>
            <a:r>
              <a:rPr lang="es-ES" sz="2000" dirty="0" smtClean="0">
                <a:solidFill>
                  <a:schemeClr val="tx1"/>
                </a:solidFill>
                <a:latin typeface="TradeGothic" pitchFamily="34" charset="0"/>
              </a:rPr>
              <a:t> se utiliza con los atributos </a:t>
            </a:r>
            <a:r>
              <a:rPr lang="es-ES" sz="2000" b="1" dirty="0" err="1" smtClean="0">
                <a:solidFill>
                  <a:schemeClr val="tx1"/>
                </a:solidFill>
                <a:latin typeface="TradeGothic" pitchFamily="34" charset="0"/>
              </a:rPr>
              <a:t>name</a:t>
            </a:r>
            <a:r>
              <a:rPr lang="es-ES" sz="2000" dirty="0" smtClean="0">
                <a:solidFill>
                  <a:schemeClr val="tx1"/>
                </a:solidFill>
                <a:latin typeface="TradeGothic" pitchFamily="34" charset="0"/>
              </a:rPr>
              <a:t> o </a:t>
            </a:r>
            <a:r>
              <a:rPr lang="es-ES" sz="2000" b="1" dirty="0" smtClean="0">
                <a:solidFill>
                  <a:schemeClr val="tx1"/>
                </a:solidFill>
                <a:latin typeface="TradeGothic" pitchFamily="34" charset="0"/>
              </a:rPr>
              <a:t>id</a:t>
            </a:r>
            <a:r>
              <a:rPr lang="es-ES" sz="2000" dirty="0" smtClean="0">
                <a:solidFill>
                  <a:schemeClr val="tx1"/>
                </a:solidFill>
                <a:latin typeface="TradeGothic" pitchFamily="34" charset="0"/>
              </a:rPr>
              <a:t>, </a:t>
            </a:r>
            <a:r>
              <a:rPr lang="es-ES" sz="2000" b="1" dirty="0" smtClean="0">
                <a:solidFill>
                  <a:schemeClr val="tx1"/>
                </a:solidFill>
                <a:latin typeface="TradeGothic" pitchFamily="34" charset="0"/>
              </a:rPr>
              <a:t>A</a:t>
            </a:r>
            <a:r>
              <a:rPr lang="es-ES" sz="2000" dirty="0" smtClean="0">
                <a:solidFill>
                  <a:schemeClr val="tx1"/>
                </a:solidFill>
                <a:latin typeface="TradeGothic" pitchFamily="34" charset="0"/>
              </a:rPr>
              <a:t> especifica el punto de destino de un enlace de hipertexto.</a:t>
            </a:r>
          </a:p>
          <a:p>
            <a:pPr marL="90488" lvl="1" algn="l">
              <a:buFont typeface="Wingdings" pitchFamily="2" charset="2"/>
              <a:buChar char="ü"/>
            </a:pPr>
            <a:endParaRPr lang="es-ES" sz="2000" dirty="0" smtClean="0">
              <a:solidFill>
                <a:schemeClr val="tx1"/>
              </a:solidFill>
              <a:latin typeface="TradeGothic" pitchFamily="34" charset="0"/>
            </a:endParaRPr>
          </a:p>
          <a:p>
            <a:pPr marL="90488" lvl="1" algn="l"/>
            <a:r>
              <a:rPr lang="es-ES" sz="2000" dirty="0" smtClean="0">
                <a:solidFill>
                  <a:schemeClr val="tx1"/>
                </a:solidFill>
                <a:latin typeface="TradeGothic" pitchFamily="34" charset="0"/>
              </a:rPr>
              <a:t>&lt;</a:t>
            </a:r>
            <a:r>
              <a:rPr lang="es-ES" sz="2000" dirty="0" err="1" smtClean="0">
                <a:solidFill>
                  <a:schemeClr val="tx1"/>
                </a:solidFill>
                <a:latin typeface="TradeGothic" pitchFamily="34" charset="0"/>
              </a:rPr>
              <a:t>ul</a:t>
            </a:r>
            <a:r>
              <a:rPr lang="es-ES" sz="2000" dirty="0" smtClean="0">
                <a:solidFill>
                  <a:schemeClr val="tx1"/>
                </a:solidFill>
                <a:latin typeface="TradeGothic" pitchFamily="34" charset="0"/>
              </a:rPr>
              <a:t> </a:t>
            </a:r>
            <a:r>
              <a:rPr lang="es-ES" sz="2000" dirty="0" err="1" smtClean="0">
                <a:solidFill>
                  <a:schemeClr val="tx1"/>
                </a:solidFill>
                <a:latin typeface="TradeGothic" pitchFamily="34" charset="0"/>
              </a:rPr>
              <a:t>class</a:t>
            </a:r>
            <a:r>
              <a:rPr lang="es-ES" sz="2000" dirty="0" smtClean="0">
                <a:solidFill>
                  <a:schemeClr val="tx1"/>
                </a:solidFill>
                <a:latin typeface="TradeGothic" pitchFamily="34" charset="0"/>
              </a:rPr>
              <a:t>=“navegar”&gt;</a:t>
            </a:r>
          </a:p>
          <a:p>
            <a:pPr marL="90488" lvl="1" algn="l"/>
            <a:r>
              <a:rPr lang="es-ES" sz="2000" dirty="0" smtClean="0">
                <a:solidFill>
                  <a:schemeClr val="tx1"/>
                </a:solidFill>
                <a:latin typeface="TradeGothic" pitchFamily="34" charset="0"/>
              </a:rPr>
              <a:t>	&lt;</a:t>
            </a:r>
            <a:r>
              <a:rPr lang="es-ES" sz="2000" dirty="0" err="1" smtClean="0">
                <a:solidFill>
                  <a:schemeClr val="tx1"/>
                </a:solidFill>
                <a:latin typeface="TradeGothic" pitchFamily="34" charset="0"/>
              </a:rPr>
              <a:t>li</a:t>
            </a:r>
            <a:r>
              <a:rPr lang="es-ES" sz="2000" dirty="0" smtClean="0">
                <a:solidFill>
                  <a:schemeClr val="tx1"/>
                </a:solidFill>
                <a:latin typeface="TradeGothic" pitchFamily="34" charset="0"/>
              </a:rPr>
              <a:t>&gt;&lt;a </a:t>
            </a:r>
            <a:r>
              <a:rPr lang="es-ES" sz="2000" dirty="0" err="1" smtClean="0">
                <a:solidFill>
                  <a:schemeClr val="tx1"/>
                </a:solidFill>
                <a:latin typeface="TradeGothic" pitchFamily="34" charset="0"/>
              </a:rPr>
              <a:t>href</a:t>
            </a:r>
            <a:r>
              <a:rPr lang="es-ES" sz="2000" dirty="0" smtClean="0">
                <a:solidFill>
                  <a:schemeClr val="tx1"/>
                </a:solidFill>
                <a:latin typeface="TradeGothic" pitchFamily="34" charset="0"/>
              </a:rPr>
              <a:t>=“indice.htm”&gt;Índice de autores&lt;/a&gt;&lt;/</a:t>
            </a:r>
            <a:r>
              <a:rPr lang="es-ES" sz="2000" dirty="0" err="1" smtClean="0">
                <a:solidFill>
                  <a:schemeClr val="tx1"/>
                </a:solidFill>
                <a:latin typeface="TradeGothic" pitchFamily="34" charset="0"/>
              </a:rPr>
              <a:t>li</a:t>
            </a:r>
            <a:r>
              <a:rPr lang="es-ES" sz="2000" dirty="0" smtClean="0">
                <a:solidFill>
                  <a:schemeClr val="tx1"/>
                </a:solidFill>
                <a:latin typeface="TradeGothic" pitchFamily="34" charset="0"/>
              </a:rPr>
              <a:t>&gt;</a:t>
            </a:r>
          </a:p>
          <a:p>
            <a:pPr marL="90488" lvl="1" algn="l"/>
            <a:r>
              <a:rPr lang="es-ES" sz="2000" dirty="0" smtClean="0">
                <a:solidFill>
                  <a:schemeClr val="tx1"/>
                </a:solidFill>
                <a:latin typeface="TradeGothic" pitchFamily="34" charset="0"/>
              </a:rPr>
              <a:t>	&lt;</a:t>
            </a:r>
            <a:r>
              <a:rPr lang="es-ES" sz="2000" dirty="0" err="1" smtClean="0">
                <a:solidFill>
                  <a:schemeClr val="tx1"/>
                </a:solidFill>
                <a:latin typeface="TradeGothic" pitchFamily="34" charset="0"/>
              </a:rPr>
              <a:t>li</a:t>
            </a:r>
            <a:r>
              <a:rPr lang="es-ES" sz="2000" dirty="0" smtClean="0">
                <a:solidFill>
                  <a:schemeClr val="tx1"/>
                </a:solidFill>
                <a:latin typeface="TradeGothic" pitchFamily="34" charset="0"/>
              </a:rPr>
              <a:t>&gt;Índice de textos&lt;/</a:t>
            </a:r>
            <a:r>
              <a:rPr lang="es-ES" sz="2000" dirty="0" err="1" smtClean="0">
                <a:solidFill>
                  <a:schemeClr val="tx1"/>
                </a:solidFill>
                <a:latin typeface="TradeGothic" pitchFamily="34" charset="0"/>
              </a:rPr>
              <a:t>li</a:t>
            </a:r>
            <a:r>
              <a:rPr lang="es-ES" sz="2000" dirty="0" smtClean="0">
                <a:solidFill>
                  <a:schemeClr val="tx1"/>
                </a:solidFill>
                <a:latin typeface="TradeGothic" pitchFamily="34" charset="0"/>
              </a:rPr>
              <a:t>&gt;</a:t>
            </a:r>
          </a:p>
          <a:p>
            <a:pPr marL="90488" lvl="1" algn="l"/>
            <a:r>
              <a:rPr lang="es-ES" sz="2000" dirty="0" smtClean="0">
                <a:solidFill>
                  <a:schemeClr val="tx1"/>
                </a:solidFill>
                <a:latin typeface="TradeGothic" pitchFamily="34" charset="0"/>
              </a:rPr>
              <a:t>	&lt;</a:t>
            </a:r>
            <a:r>
              <a:rPr lang="es-ES" sz="2000" dirty="0" err="1" smtClean="0">
                <a:solidFill>
                  <a:schemeClr val="tx1"/>
                </a:solidFill>
                <a:latin typeface="TradeGothic" pitchFamily="34" charset="0"/>
              </a:rPr>
              <a:t>li</a:t>
            </a:r>
            <a:r>
              <a:rPr lang="es-ES" sz="2000" dirty="0" smtClean="0">
                <a:solidFill>
                  <a:schemeClr val="tx1"/>
                </a:solidFill>
                <a:latin typeface="TradeGothic" pitchFamily="34" charset="0"/>
              </a:rPr>
              <a:t>&gt;&lt;a </a:t>
            </a:r>
            <a:r>
              <a:rPr lang="es-ES" sz="2000" dirty="0" err="1" smtClean="0">
                <a:solidFill>
                  <a:schemeClr val="tx1"/>
                </a:solidFill>
                <a:latin typeface="TradeGothic" pitchFamily="34" charset="0"/>
              </a:rPr>
              <a:t>href</a:t>
            </a:r>
            <a:r>
              <a:rPr lang="es-ES" sz="2000" dirty="0" smtClean="0">
                <a:solidFill>
                  <a:schemeClr val="tx1"/>
                </a:solidFill>
                <a:latin typeface="TradeGothic" pitchFamily="34" charset="0"/>
              </a:rPr>
              <a:t>=“Relatos/Novelas/Quijote.htm”&gt;Novela&lt;/a&gt;&lt;/</a:t>
            </a:r>
            <a:r>
              <a:rPr lang="es-ES" sz="2000" dirty="0" err="1" smtClean="0">
                <a:solidFill>
                  <a:schemeClr val="tx1"/>
                </a:solidFill>
                <a:latin typeface="TradeGothic" pitchFamily="34" charset="0"/>
              </a:rPr>
              <a:t>li</a:t>
            </a:r>
            <a:r>
              <a:rPr lang="es-ES" sz="2000" dirty="0" smtClean="0">
                <a:solidFill>
                  <a:schemeClr val="tx1"/>
                </a:solidFill>
                <a:latin typeface="TradeGothic" pitchFamily="34" charset="0"/>
              </a:rPr>
              <a:t>&gt;</a:t>
            </a:r>
          </a:p>
          <a:p>
            <a:pPr marL="90488" lvl="1" algn="l"/>
            <a:r>
              <a:rPr lang="es-ES" sz="2000" dirty="0" smtClean="0">
                <a:solidFill>
                  <a:schemeClr val="tx1"/>
                </a:solidFill>
                <a:latin typeface="TradeGothic" pitchFamily="34" charset="0"/>
              </a:rPr>
              <a:t>	&lt;</a:t>
            </a:r>
            <a:r>
              <a:rPr lang="es-ES" sz="2000" dirty="0" err="1" smtClean="0">
                <a:solidFill>
                  <a:schemeClr val="tx1"/>
                </a:solidFill>
                <a:latin typeface="TradeGothic" pitchFamily="34" charset="0"/>
              </a:rPr>
              <a:t>li</a:t>
            </a:r>
            <a:r>
              <a:rPr lang="es-ES" sz="2000" dirty="0" smtClean="0">
                <a:solidFill>
                  <a:schemeClr val="tx1"/>
                </a:solidFill>
                <a:latin typeface="TradeGothic" pitchFamily="34" charset="0"/>
              </a:rPr>
              <a:t>&gt;&lt;a </a:t>
            </a:r>
            <a:r>
              <a:rPr lang="es-ES" sz="2000" dirty="0" err="1" smtClean="0">
                <a:solidFill>
                  <a:schemeClr val="tx1"/>
                </a:solidFill>
                <a:latin typeface="TradeGothic" pitchFamily="34" charset="0"/>
              </a:rPr>
              <a:t>href</a:t>
            </a:r>
            <a:r>
              <a:rPr lang="es-ES" sz="2000" dirty="0" smtClean="0">
                <a:solidFill>
                  <a:schemeClr val="tx1"/>
                </a:solidFill>
                <a:latin typeface="TradeGothic" pitchFamily="34" charset="0"/>
              </a:rPr>
              <a:t> =“Relatos/Cuentos/Pulgarcito.htm”&gt; Cuento&lt;/a&gt;&lt;/</a:t>
            </a:r>
            <a:r>
              <a:rPr lang="es-ES" sz="2000" dirty="0" err="1" smtClean="0">
                <a:solidFill>
                  <a:schemeClr val="tx1"/>
                </a:solidFill>
                <a:latin typeface="TradeGothic" pitchFamily="34" charset="0"/>
              </a:rPr>
              <a:t>li</a:t>
            </a:r>
            <a:r>
              <a:rPr lang="es-ES" sz="2000" dirty="0" smtClean="0">
                <a:solidFill>
                  <a:schemeClr val="tx1"/>
                </a:solidFill>
                <a:latin typeface="TradeGothic" pitchFamily="34" charset="0"/>
              </a:rPr>
              <a:t>&gt;</a:t>
            </a:r>
          </a:p>
          <a:p>
            <a:pPr marL="90488" lvl="1" algn="l"/>
            <a:r>
              <a:rPr lang="es-ES" sz="2000" dirty="0" smtClean="0">
                <a:solidFill>
                  <a:schemeClr val="tx1"/>
                </a:solidFill>
                <a:latin typeface="TradeGothic" pitchFamily="34" charset="0"/>
              </a:rPr>
              <a:t>&lt;/</a:t>
            </a:r>
            <a:r>
              <a:rPr lang="es-ES" sz="2000" dirty="0" err="1" smtClean="0">
                <a:solidFill>
                  <a:schemeClr val="tx1"/>
                </a:solidFill>
                <a:latin typeface="TradeGothic" pitchFamily="34" charset="0"/>
              </a:rPr>
              <a:t>ul</a:t>
            </a:r>
            <a:r>
              <a:rPr lang="es-ES" sz="2000" dirty="0" smtClean="0">
                <a:solidFill>
                  <a:schemeClr val="tx1"/>
                </a:solidFill>
                <a:latin typeface="TradeGothic" pitchFamily="34" charset="0"/>
              </a:rPr>
              <a:t>&gt;</a:t>
            </a:r>
          </a:p>
          <a:p>
            <a:pPr marL="90488" lvl="1" algn="l"/>
            <a:endParaRPr lang="es-ES" sz="2000" dirty="0" smtClean="0">
              <a:solidFill>
                <a:schemeClr val="tx1"/>
              </a:solidFill>
              <a:latin typeface="TradeGothic" pitchFamily="34" charset="0"/>
            </a:endParaRPr>
          </a:p>
          <a:p>
            <a:pPr marL="90488" lvl="1" algn="l"/>
            <a:endParaRPr lang="es-ES" sz="2000" dirty="0" smtClean="0">
              <a:solidFill>
                <a:schemeClr val="tx1"/>
              </a:solidFill>
              <a:latin typeface="TradeGothic" pitchFamily="34" charset="0"/>
            </a:endParaRPr>
          </a:p>
          <a:p>
            <a:pPr marL="547688" lvl="2" algn="l">
              <a:buFont typeface="Wingdings" pitchFamily="2" charset="2"/>
              <a:buChar char="q"/>
            </a:pPr>
            <a:endParaRPr lang="es-ES" sz="1600" dirty="0" smtClean="0">
              <a:solidFill>
                <a:schemeClr val="tx1"/>
              </a:solidFill>
              <a:latin typeface="TradeGothic"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323528" y="764704"/>
            <a:ext cx="8496944" cy="5616624"/>
          </a:xfrm>
          <a:ln>
            <a:noFill/>
          </a:ln>
        </p:spPr>
        <p:txBody>
          <a:bodyPr>
            <a:noAutofit/>
          </a:bodyPr>
          <a:lstStyle/>
          <a:p>
            <a:pPr marL="90488" lvl="1" algn="l"/>
            <a:r>
              <a:rPr lang="es-ES" sz="2000" b="1" dirty="0" smtClean="0">
                <a:solidFill>
                  <a:schemeClr val="tx1"/>
                </a:solidFill>
                <a:latin typeface="TradeGothic" pitchFamily="34" charset="0"/>
              </a:rPr>
              <a:t>Hipertexto</a:t>
            </a:r>
            <a:endParaRPr lang="es-ES" sz="2000" dirty="0" smtClean="0">
              <a:solidFill>
                <a:schemeClr val="tx1"/>
              </a:solidFill>
              <a:latin typeface="TradeGothic" pitchFamily="34" charset="0"/>
            </a:endParaRPr>
          </a:p>
          <a:p>
            <a:pPr marL="90488" lvl="1" algn="l"/>
            <a:r>
              <a:rPr lang="es-ES" sz="2000" dirty="0" smtClean="0">
                <a:solidFill>
                  <a:schemeClr val="tx1"/>
                </a:solidFill>
                <a:latin typeface="TradeGothic" pitchFamily="34" charset="0"/>
              </a:rPr>
              <a:t>Los enlaces pueden ser a servidores remotos, como en el ejemplo siguiente:</a:t>
            </a:r>
          </a:p>
          <a:p>
            <a:pPr marL="90488" lvl="1" algn="l"/>
            <a:endParaRPr lang="es-ES" sz="2000" dirty="0" smtClean="0">
              <a:solidFill>
                <a:schemeClr val="tx1"/>
              </a:solidFill>
              <a:latin typeface="TradeGothic" pitchFamily="34" charset="0"/>
            </a:endParaRPr>
          </a:p>
          <a:p>
            <a:pPr marL="90488" lvl="1" algn="l"/>
            <a:r>
              <a:rPr lang="es-ES" sz="1800" dirty="0" smtClean="0">
                <a:solidFill>
                  <a:schemeClr val="tx1"/>
                </a:solidFill>
                <a:latin typeface="TradeGothic" pitchFamily="34" charset="0"/>
              </a:rPr>
              <a:t>&lt;p&gt;Puede consultar información deportiva de lo equipos en los siguientes enlaces</a:t>
            </a:r>
          </a:p>
          <a:p>
            <a:pPr marL="90488" lvl="1" algn="l"/>
            <a:r>
              <a:rPr lang="es-ES" sz="1800" dirty="0" smtClean="0">
                <a:solidFill>
                  <a:schemeClr val="tx1"/>
                </a:solidFill>
                <a:latin typeface="TradeGothic" pitchFamily="34" charset="0"/>
              </a:rPr>
              <a:t> &lt;a </a:t>
            </a:r>
            <a:r>
              <a:rPr lang="es-ES" sz="1800" dirty="0" err="1" smtClean="0">
                <a:solidFill>
                  <a:schemeClr val="tx1"/>
                </a:solidFill>
                <a:latin typeface="TradeGothic" pitchFamily="34" charset="0"/>
              </a:rPr>
              <a:t>href</a:t>
            </a:r>
            <a:r>
              <a:rPr lang="es-ES" sz="1800" dirty="0" smtClean="0">
                <a:solidFill>
                  <a:schemeClr val="tx1"/>
                </a:solidFill>
                <a:latin typeface="TradeGothic" pitchFamily="34" charset="0"/>
              </a:rPr>
              <a:t>=</a:t>
            </a:r>
            <a:r>
              <a:rPr lang="es-ES" sz="1800" b="1" dirty="0" smtClean="0">
                <a:solidFill>
                  <a:schemeClr val="tx1"/>
                </a:solidFill>
                <a:latin typeface="TradeGothic" pitchFamily="34" charset="0"/>
                <a:hlinkClick r:id="rId3"/>
              </a:rPr>
              <a:t>http://superdeporte.es</a:t>
            </a:r>
            <a:r>
              <a:rPr lang="es-ES" sz="1800" b="1" dirty="0" smtClean="0">
                <a:solidFill>
                  <a:schemeClr val="tx1"/>
                </a:solidFill>
                <a:latin typeface="TradeGothic" pitchFamily="34" charset="0"/>
              </a:rPr>
              <a:t>&gt;</a:t>
            </a:r>
            <a:r>
              <a:rPr lang="es-ES" sz="1800" dirty="0" smtClean="0">
                <a:solidFill>
                  <a:schemeClr val="tx1"/>
                </a:solidFill>
                <a:latin typeface="TradeGothic" pitchFamily="34" charset="0"/>
              </a:rPr>
              <a:t>Valencia</a:t>
            </a:r>
            <a:r>
              <a:rPr lang="es-ES" sz="1800" b="1" dirty="0" smtClean="0">
                <a:solidFill>
                  <a:schemeClr val="tx1"/>
                </a:solidFill>
                <a:latin typeface="TradeGothic" pitchFamily="34" charset="0"/>
              </a:rPr>
              <a:t> </a:t>
            </a:r>
            <a:r>
              <a:rPr lang="es-ES" sz="1800" dirty="0" smtClean="0">
                <a:solidFill>
                  <a:schemeClr val="tx1"/>
                </a:solidFill>
                <a:latin typeface="TradeGothic" pitchFamily="34" charset="0"/>
              </a:rPr>
              <a:t>&lt;/a&gt; &lt;a </a:t>
            </a:r>
            <a:r>
              <a:rPr lang="es-ES" sz="1800" dirty="0" err="1" smtClean="0">
                <a:solidFill>
                  <a:schemeClr val="tx1"/>
                </a:solidFill>
                <a:latin typeface="TradeGothic" pitchFamily="34" charset="0"/>
              </a:rPr>
              <a:t>href</a:t>
            </a:r>
            <a:r>
              <a:rPr lang="es-ES" sz="1800" dirty="0" smtClean="0">
                <a:solidFill>
                  <a:schemeClr val="tx1"/>
                </a:solidFill>
                <a:latin typeface="TradeGothic" pitchFamily="34" charset="0"/>
              </a:rPr>
              <a:t>=</a:t>
            </a:r>
            <a:r>
              <a:rPr lang="es-ES" sz="1800" b="1" dirty="0" smtClean="0">
                <a:solidFill>
                  <a:schemeClr val="tx1"/>
                </a:solidFill>
                <a:latin typeface="TradeGothic" pitchFamily="34" charset="0"/>
                <a:hlinkClick r:id="rId4"/>
              </a:rPr>
              <a:t>http://marca.es</a:t>
            </a:r>
            <a:r>
              <a:rPr lang="es-ES" sz="1800" b="1" dirty="0" smtClean="0">
                <a:solidFill>
                  <a:schemeClr val="tx1"/>
                </a:solidFill>
                <a:latin typeface="TradeGothic" pitchFamily="34" charset="0"/>
              </a:rPr>
              <a:t>&gt;</a:t>
            </a:r>
            <a:r>
              <a:rPr lang="es-ES" sz="1800" dirty="0" smtClean="0">
                <a:solidFill>
                  <a:schemeClr val="tx1"/>
                </a:solidFill>
                <a:latin typeface="TradeGothic" pitchFamily="34" charset="0"/>
              </a:rPr>
              <a:t>Real</a:t>
            </a:r>
            <a:r>
              <a:rPr lang="es-ES" sz="1800" b="1" dirty="0" smtClean="0">
                <a:solidFill>
                  <a:schemeClr val="tx1"/>
                </a:solidFill>
                <a:latin typeface="TradeGothic" pitchFamily="34" charset="0"/>
              </a:rPr>
              <a:t> </a:t>
            </a:r>
            <a:r>
              <a:rPr lang="es-ES" sz="1800" dirty="0" smtClean="0">
                <a:solidFill>
                  <a:schemeClr val="tx1"/>
                </a:solidFill>
                <a:latin typeface="TradeGothic" pitchFamily="34" charset="0"/>
              </a:rPr>
              <a:t>Madrid &lt;/a&gt; &lt;a </a:t>
            </a:r>
            <a:r>
              <a:rPr lang="es-ES" sz="1800" dirty="0" err="1" smtClean="0">
                <a:solidFill>
                  <a:schemeClr val="tx1"/>
                </a:solidFill>
                <a:latin typeface="TradeGothic" pitchFamily="34" charset="0"/>
              </a:rPr>
              <a:t>href</a:t>
            </a:r>
            <a:r>
              <a:rPr lang="es-ES" sz="1800" dirty="0" smtClean="0">
                <a:solidFill>
                  <a:schemeClr val="tx1"/>
                </a:solidFill>
                <a:latin typeface="TradeGothic" pitchFamily="34" charset="0"/>
              </a:rPr>
              <a:t>=</a:t>
            </a:r>
            <a:r>
              <a:rPr lang="es-ES" sz="1800" b="1" dirty="0" smtClean="0">
                <a:solidFill>
                  <a:schemeClr val="tx1"/>
                </a:solidFill>
                <a:latin typeface="TradeGothic" pitchFamily="34" charset="0"/>
                <a:hlinkClick r:id="rId5"/>
              </a:rPr>
              <a:t>http://sport.es</a:t>
            </a:r>
            <a:r>
              <a:rPr lang="es-ES" sz="1800" dirty="0" smtClean="0">
                <a:solidFill>
                  <a:schemeClr val="tx1"/>
                </a:solidFill>
                <a:latin typeface="TradeGothic" pitchFamily="34" charset="0"/>
              </a:rPr>
              <a:t>&gt;Barça &lt;/a&gt;&lt;/p&gt;</a:t>
            </a:r>
          </a:p>
          <a:p>
            <a:pPr marL="90488" lvl="1" algn="l"/>
            <a:endParaRPr lang="es-ES" sz="1800" dirty="0" smtClean="0">
              <a:solidFill>
                <a:schemeClr val="tx1"/>
              </a:solidFill>
              <a:latin typeface="TradeGothic" pitchFamily="34" charset="0"/>
            </a:endParaRPr>
          </a:p>
          <a:p>
            <a:pPr marL="90488" lvl="1" algn="l"/>
            <a:r>
              <a:rPr lang="es-ES" sz="2000" dirty="0" smtClean="0">
                <a:solidFill>
                  <a:schemeClr val="tx1"/>
                </a:solidFill>
                <a:latin typeface="TradeGothic" pitchFamily="34" charset="0"/>
              </a:rPr>
              <a:t>También puede haber enlaces a direcciones de correo electrónico</a:t>
            </a:r>
          </a:p>
          <a:p>
            <a:pPr marL="90488" lvl="1" algn="l"/>
            <a:endParaRPr lang="es-ES" sz="2000" dirty="0" smtClean="0">
              <a:solidFill>
                <a:schemeClr val="tx1"/>
              </a:solidFill>
              <a:latin typeface="TradeGothic" pitchFamily="34" charset="0"/>
            </a:endParaRPr>
          </a:p>
          <a:p>
            <a:pPr marL="90488" lvl="1" algn="l"/>
            <a:r>
              <a:rPr lang="es-ES" sz="1800" dirty="0" smtClean="0">
                <a:solidFill>
                  <a:schemeClr val="tx1"/>
                </a:solidFill>
                <a:latin typeface="TradeGothic" pitchFamily="34" charset="0"/>
              </a:rPr>
              <a:t>&lt;</a:t>
            </a:r>
            <a:r>
              <a:rPr lang="es-ES" sz="1800" dirty="0" err="1" smtClean="0">
                <a:solidFill>
                  <a:schemeClr val="tx1"/>
                </a:solidFill>
                <a:latin typeface="TradeGothic" pitchFamily="34" charset="0"/>
              </a:rPr>
              <a:t>address</a:t>
            </a:r>
            <a:r>
              <a:rPr lang="es-ES" sz="1800" dirty="0" smtClean="0">
                <a:solidFill>
                  <a:schemeClr val="tx1"/>
                </a:solidFill>
                <a:latin typeface="TradeGothic" pitchFamily="34" charset="0"/>
              </a:rPr>
              <a:t>&gt; &lt;a </a:t>
            </a:r>
            <a:r>
              <a:rPr lang="es-ES" sz="1800" dirty="0" err="1" smtClean="0">
                <a:solidFill>
                  <a:schemeClr val="tx1"/>
                </a:solidFill>
                <a:latin typeface="TradeGothic" pitchFamily="34" charset="0"/>
              </a:rPr>
              <a:t>href</a:t>
            </a:r>
            <a:r>
              <a:rPr lang="es-ES" sz="1800" dirty="0" smtClean="0">
                <a:solidFill>
                  <a:schemeClr val="tx1"/>
                </a:solidFill>
                <a:latin typeface="TradeGothic" pitchFamily="34" charset="0"/>
              </a:rPr>
              <a:t>=</a:t>
            </a:r>
            <a:r>
              <a:rPr lang="es-ES" sz="1800" dirty="0" smtClean="0">
                <a:solidFill>
                  <a:schemeClr val="tx1"/>
                </a:solidFill>
                <a:latin typeface="TradeGothic" pitchFamily="34" charset="0"/>
                <a:hlinkClick r:id="rId6"/>
              </a:rPr>
              <a:t>“</a:t>
            </a:r>
            <a:r>
              <a:rPr lang="es-ES" sz="1800" b="1" dirty="0" smtClean="0">
                <a:solidFill>
                  <a:schemeClr val="tx1"/>
                </a:solidFill>
                <a:latin typeface="TradeGothic" pitchFamily="34" charset="0"/>
                <a:hlinkClick r:id="rId6"/>
              </a:rPr>
              <a:t>mailto:nombre@servidor.es</a:t>
            </a:r>
            <a:r>
              <a:rPr lang="es-ES" sz="1800" dirty="0" smtClean="0">
                <a:solidFill>
                  <a:schemeClr val="tx1"/>
                </a:solidFill>
                <a:latin typeface="TradeGothic" pitchFamily="34" charset="0"/>
              </a:rPr>
              <a:t>”&gt;Aquí&lt;/a&gt; podrá contactar con nosotros&lt;/</a:t>
            </a:r>
            <a:r>
              <a:rPr lang="es-ES" sz="1800" dirty="0" err="1" smtClean="0">
                <a:solidFill>
                  <a:schemeClr val="tx1"/>
                </a:solidFill>
                <a:latin typeface="TradeGothic" pitchFamily="34" charset="0"/>
              </a:rPr>
              <a:t>address</a:t>
            </a:r>
            <a:r>
              <a:rPr lang="es-ES" sz="1800" dirty="0" smtClean="0">
                <a:solidFill>
                  <a:schemeClr val="tx1"/>
                </a:solidFill>
                <a:latin typeface="TradeGothic" pitchFamily="34" charset="0"/>
              </a:rPr>
              <a:t>&gt;</a:t>
            </a:r>
          </a:p>
          <a:p>
            <a:pPr marL="90488" lvl="1" algn="l"/>
            <a:endParaRPr lang="es-ES" sz="1800" dirty="0" smtClean="0">
              <a:solidFill>
                <a:schemeClr val="tx1"/>
              </a:solidFill>
              <a:latin typeface="TradeGothic" pitchFamily="34" charset="0"/>
            </a:endParaRPr>
          </a:p>
          <a:p>
            <a:pPr marL="90488" lvl="1" algn="l"/>
            <a:r>
              <a:rPr lang="es-ES" sz="2000" b="1" dirty="0" smtClean="0">
                <a:solidFill>
                  <a:schemeClr val="tx1"/>
                </a:solidFill>
                <a:latin typeface="TradeGothic" pitchFamily="34" charset="0"/>
              </a:rPr>
              <a:t>Marcadores</a:t>
            </a:r>
          </a:p>
          <a:p>
            <a:pPr marL="90488" lvl="1" algn="l"/>
            <a:r>
              <a:rPr lang="es-ES" sz="2000" dirty="0" smtClean="0">
                <a:solidFill>
                  <a:schemeClr val="tx1"/>
                </a:solidFill>
                <a:latin typeface="TradeGothic" pitchFamily="34" charset="0"/>
              </a:rPr>
              <a:t>Cuando el elemento </a:t>
            </a:r>
            <a:r>
              <a:rPr lang="es-ES" sz="2000" b="1" dirty="0" smtClean="0">
                <a:solidFill>
                  <a:schemeClr val="tx1"/>
                </a:solidFill>
                <a:latin typeface="TradeGothic" pitchFamily="34" charset="0"/>
              </a:rPr>
              <a:t>A</a:t>
            </a:r>
            <a:r>
              <a:rPr lang="es-ES" sz="2000" dirty="0" smtClean="0">
                <a:solidFill>
                  <a:schemeClr val="tx1"/>
                </a:solidFill>
                <a:latin typeface="TradeGothic" pitchFamily="34" charset="0"/>
              </a:rPr>
              <a:t> va asociado al atributo </a:t>
            </a:r>
            <a:r>
              <a:rPr lang="es-ES" sz="2000" b="1" dirty="0" err="1" smtClean="0">
                <a:solidFill>
                  <a:schemeClr val="tx1"/>
                </a:solidFill>
                <a:latin typeface="TradeGothic" pitchFamily="34" charset="0"/>
              </a:rPr>
              <a:t>name</a:t>
            </a:r>
            <a:r>
              <a:rPr lang="es-ES" sz="2000" dirty="0" smtClean="0">
                <a:solidFill>
                  <a:schemeClr val="tx1"/>
                </a:solidFill>
                <a:latin typeface="TradeGothic" pitchFamily="34" charset="0"/>
              </a:rPr>
              <a:t> o </a:t>
            </a:r>
            <a:r>
              <a:rPr lang="es-ES" sz="2000" b="1" dirty="0" smtClean="0">
                <a:solidFill>
                  <a:schemeClr val="tx1"/>
                </a:solidFill>
                <a:latin typeface="TradeGothic" pitchFamily="34" charset="0"/>
              </a:rPr>
              <a:t>id</a:t>
            </a:r>
            <a:r>
              <a:rPr lang="es-ES" sz="2000" dirty="0" smtClean="0">
                <a:solidFill>
                  <a:schemeClr val="tx1"/>
                </a:solidFill>
                <a:latin typeface="TradeGothic" pitchFamily="34" charset="0"/>
              </a:rPr>
              <a:t> se convierte en punto de destino de un enlace. Un valor de </a:t>
            </a:r>
            <a:r>
              <a:rPr lang="es-ES" sz="2000" b="1" dirty="0" err="1" smtClean="0">
                <a:solidFill>
                  <a:schemeClr val="tx1"/>
                </a:solidFill>
                <a:latin typeface="TradeGothic" pitchFamily="34" charset="0"/>
              </a:rPr>
              <a:t>name</a:t>
            </a:r>
            <a:r>
              <a:rPr lang="es-ES" sz="2000" dirty="0" smtClean="0">
                <a:solidFill>
                  <a:schemeClr val="tx1"/>
                </a:solidFill>
                <a:latin typeface="TradeGothic" pitchFamily="34" charset="0"/>
              </a:rPr>
              <a:t> no puede repetirse en un documento.</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395536" y="764704"/>
            <a:ext cx="8352928" cy="5616624"/>
          </a:xfrm>
          <a:ln>
            <a:noFill/>
          </a:ln>
        </p:spPr>
        <p:txBody>
          <a:bodyPr>
            <a:noAutofit/>
          </a:bodyPr>
          <a:lstStyle/>
          <a:p>
            <a:pPr marL="90488" lvl="1" algn="l"/>
            <a:r>
              <a:rPr lang="es-ES" sz="2000" b="1" dirty="0" smtClean="0">
                <a:solidFill>
                  <a:schemeClr val="tx1"/>
                </a:solidFill>
                <a:latin typeface="TradeGothic" pitchFamily="34" charset="0"/>
              </a:rPr>
              <a:t>Trabajando en la cabecera de un documento</a:t>
            </a:r>
          </a:p>
          <a:p>
            <a:pPr marL="90488" lvl="1" algn="l">
              <a:buClr>
                <a:srgbClr val="FF0000"/>
              </a:buClr>
              <a:buFont typeface="Wingdings" pitchFamily="2" charset="2"/>
              <a:buChar char="Ø"/>
            </a:pPr>
            <a:r>
              <a:rPr lang="es-ES" sz="1800" dirty="0" smtClean="0">
                <a:solidFill>
                  <a:schemeClr val="tx1"/>
                </a:solidFill>
                <a:latin typeface="TradeGothic" pitchFamily="34" charset="0"/>
              </a:rPr>
              <a:t>En ella hay que declarar una propiedad y un valor para la misma.</a:t>
            </a:r>
          </a:p>
          <a:p>
            <a:pPr marL="90488" lvl="1" algn="l">
              <a:buClr>
                <a:srgbClr val="FF0000"/>
              </a:buClr>
              <a:buFont typeface="Wingdings" pitchFamily="2" charset="2"/>
              <a:buChar char="Ø"/>
            </a:pPr>
            <a:r>
              <a:rPr lang="es-ES" sz="1800" dirty="0" smtClean="0">
                <a:solidFill>
                  <a:schemeClr val="tx1"/>
                </a:solidFill>
                <a:latin typeface="TradeGothic" pitchFamily="34" charset="0"/>
              </a:rPr>
              <a:t>Indicar un archivo donde quede definido lo anterior, usando el atributo </a:t>
            </a:r>
            <a:r>
              <a:rPr lang="es-ES" sz="1800" b="1" dirty="0" err="1" smtClean="0">
                <a:solidFill>
                  <a:schemeClr val="tx1"/>
                </a:solidFill>
                <a:latin typeface="TradeGothic" pitchFamily="34" charset="0"/>
              </a:rPr>
              <a:t>profile</a:t>
            </a:r>
            <a:r>
              <a:rPr lang="es-ES" sz="1800" dirty="0" smtClean="0">
                <a:solidFill>
                  <a:schemeClr val="tx1"/>
                </a:solidFill>
                <a:latin typeface="TradeGothic" pitchFamily="34" charset="0"/>
              </a:rPr>
              <a:t> del elemento </a:t>
            </a:r>
            <a:r>
              <a:rPr lang="es-ES" sz="1800" b="1" dirty="0" smtClean="0">
                <a:solidFill>
                  <a:schemeClr val="tx1"/>
                </a:solidFill>
                <a:latin typeface="TradeGothic" pitchFamily="34" charset="0"/>
              </a:rPr>
              <a:t>HEAD.</a:t>
            </a:r>
          </a:p>
          <a:p>
            <a:pPr marL="90488" lvl="1" algn="l">
              <a:buClr>
                <a:srgbClr val="FF0000"/>
              </a:buClr>
              <a:buFont typeface="Wingdings" pitchFamily="2" charset="2"/>
              <a:buChar char="Ø"/>
            </a:pPr>
            <a:endParaRPr lang="es-ES" sz="1800" b="1" dirty="0" smtClean="0">
              <a:solidFill>
                <a:schemeClr val="tx1"/>
              </a:solidFill>
              <a:latin typeface="TradeGothic" pitchFamily="34" charset="0"/>
            </a:endParaRPr>
          </a:p>
          <a:p>
            <a:pPr marL="90488" lvl="1" algn="l">
              <a:spcBef>
                <a:spcPts val="600"/>
              </a:spcBef>
              <a:spcAft>
                <a:spcPts val="600"/>
              </a:spcAft>
              <a:buClr>
                <a:srgbClr val="FF0000"/>
              </a:buClr>
              <a:buFont typeface="Wingdings" pitchFamily="2" charset="2"/>
              <a:buChar char="ü"/>
            </a:pPr>
            <a:r>
              <a:rPr lang="es-ES" sz="1800" dirty="0" smtClean="0">
                <a:solidFill>
                  <a:schemeClr val="tx1"/>
                </a:solidFill>
                <a:latin typeface="TradeGothic" pitchFamily="34" charset="0"/>
              </a:rPr>
              <a:t>El elemento META puede utilizarse desde la cabecera para identificar propiedades como autor, lista de palabras clave, etc. </a:t>
            </a:r>
          </a:p>
          <a:p>
            <a:pPr marL="90488" lvl="1" algn="l">
              <a:spcBef>
                <a:spcPts val="600"/>
              </a:spcBef>
              <a:spcAft>
                <a:spcPts val="600"/>
              </a:spcAft>
              <a:buClr>
                <a:srgbClr val="FF0000"/>
              </a:buClr>
              <a:buFont typeface="Wingdings" pitchFamily="2" charset="2"/>
              <a:buChar char="ü"/>
            </a:pPr>
            <a:r>
              <a:rPr lang="es-ES" sz="1800" dirty="0" smtClean="0">
                <a:solidFill>
                  <a:schemeClr val="tx1"/>
                </a:solidFill>
                <a:latin typeface="TradeGothic" pitchFamily="34" charset="0"/>
              </a:rPr>
              <a:t>Cada elemento META especifica un par propiedad/valor. El atributo </a:t>
            </a:r>
            <a:r>
              <a:rPr lang="es-ES" sz="1800" b="1" dirty="0" err="1" smtClean="0">
                <a:solidFill>
                  <a:schemeClr val="tx1"/>
                </a:solidFill>
                <a:latin typeface="TradeGothic" pitchFamily="34" charset="0"/>
              </a:rPr>
              <a:t>name</a:t>
            </a:r>
            <a:r>
              <a:rPr lang="es-ES" sz="1800" dirty="0" smtClean="0">
                <a:solidFill>
                  <a:schemeClr val="tx1"/>
                </a:solidFill>
                <a:latin typeface="TradeGothic" pitchFamily="34" charset="0"/>
              </a:rPr>
              <a:t> identifica la propiedad y el atributo </a:t>
            </a:r>
            <a:r>
              <a:rPr lang="es-ES" sz="1800" b="1" dirty="0" err="1" smtClean="0">
                <a:solidFill>
                  <a:schemeClr val="tx1"/>
                </a:solidFill>
                <a:latin typeface="TradeGothic" pitchFamily="34" charset="0"/>
              </a:rPr>
              <a:t>content</a:t>
            </a:r>
            <a:r>
              <a:rPr lang="es-ES" sz="1800" dirty="0" smtClean="0">
                <a:solidFill>
                  <a:schemeClr val="tx1"/>
                </a:solidFill>
                <a:latin typeface="TradeGothic" pitchFamily="34" charset="0"/>
              </a:rPr>
              <a:t> el valor de la misma y </a:t>
            </a:r>
            <a:r>
              <a:rPr lang="es-ES" sz="1800" b="1" dirty="0" err="1" smtClean="0">
                <a:solidFill>
                  <a:schemeClr val="tx1"/>
                </a:solidFill>
                <a:latin typeface="TradeGothic" pitchFamily="34" charset="0"/>
              </a:rPr>
              <a:t>lang</a:t>
            </a:r>
            <a:r>
              <a:rPr lang="es-ES" sz="1800" dirty="0" smtClean="0">
                <a:solidFill>
                  <a:schemeClr val="tx1"/>
                </a:solidFill>
                <a:latin typeface="TradeGothic" pitchFamily="34" charset="0"/>
              </a:rPr>
              <a:t> el idioma</a:t>
            </a:r>
          </a:p>
          <a:p>
            <a:pPr marL="90488" lvl="1">
              <a:buClr>
                <a:srgbClr val="FF0000"/>
              </a:buClr>
            </a:pPr>
            <a:r>
              <a:rPr lang="es-ES" sz="1800" b="1" dirty="0" smtClean="0">
                <a:solidFill>
                  <a:srgbClr val="FF0000"/>
                </a:solidFill>
                <a:latin typeface="TradeGothic" pitchFamily="34" charset="0"/>
              </a:rPr>
              <a:t>&lt;META </a:t>
            </a:r>
            <a:r>
              <a:rPr lang="es-ES" sz="1800" b="1" dirty="0" err="1" smtClean="0">
                <a:solidFill>
                  <a:srgbClr val="FF0000"/>
                </a:solidFill>
                <a:latin typeface="TradeGothic" pitchFamily="34" charset="0"/>
              </a:rPr>
              <a:t>name</a:t>
            </a:r>
            <a:r>
              <a:rPr lang="es-ES" sz="1800" b="1" dirty="0" smtClean="0">
                <a:solidFill>
                  <a:srgbClr val="FF0000"/>
                </a:solidFill>
                <a:latin typeface="TradeGothic" pitchFamily="34" charset="0"/>
              </a:rPr>
              <a:t>=“Autor” </a:t>
            </a:r>
            <a:r>
              <a:rPr lang="es-ES" sz="1800" b="1" dirty="0" err="1" smtClean="0">
                <a:solidFill>
                  <a:srgbClr val="FF0000"/>
                </a:solidFill>
                <a:latin typeface="TradeGothic" pitchFamily="34" charset="0"/>
              </a:rPr>
              <a:t>lang</a:t>
            </a:r>
            <a:r>
              <a:rPr lang="es-ES" sz="1800" b="1" dirty="0" smtClean="0">
                <a:solidFill>
                  <a:srgbClr val="FF0000"/>
                </a:solidFill>
                <a:latin typeface="TradeGothic" pitchFamily="34" charset="0"/>
              </a:rPr>
              <a:t>=“en” </a:t>
            </a:r>
            <a:r>
              <a:rPr lang="es-ES" sz="1800" b="1" dirty="0" err="1" smtClean="0">
                <a:solidFill>
                  <a:srgbClr val="FF0000"/>
                </a:solidFill>
                <a:latin typeface="TradeGothic" pitchFamily="34" charset="0"/>
              </a:rPr>
              <a:t>content</a:t>
            </a:r>
            <a:r>
              <a:rPr lang="es-ES" sz="1800" b="1" dirty="0" smtClean="0">
                <a:solidFill>
                  <a:srgbClr val="FF0000"/>
                </a:solidFill>
                <a:latin typeface="TradeGothic" pitchFamily="34" charset="0"/>
              </a:rPr>
              <a:t>=“Kate </a:t>
            </a:r>
            <a:r>
              <a:rPr lang="es-ES" sz="1800" b="1" dirty="0" err="1" smtClean="0">
                <a:solidFill>
                  <a:srgbClr val="FF0000"/>
                </a:solidFill>
                <a:latin typeface="TradeGothic" pitchFamily="34" charset="0"/>
              </a:rPr>
              <a:t>Morton</a:t>
            </a:r>
            <a:r>
              <a:rPr lang="es-ES" sz="1800" b="1" dirty="0" smtClean="0">
                <a:solidFill>
                  <a:srgbClr val="FF0000"/>
                </a:solidFill>
                <a:latin typeface="TradeGothic" pitchFamily="34" charset="0"/>
              </a:rPr>
              <a:t>”&gt;</a:t>
            </a:r>
          </a:p>
          <a:p>
            <a:pPr marL="90488" lvl="1" algn="l">
              <a:spcBef>
                <a:spcPts val="600"/>
              </a:spcBef>
              <a:spcAft>
                <a:spcPts val="600"/>
              </a:spcAft>
              <a:buClr>
                <a:srgbClr val="FF0000"/>
              </a:buClr>
              <a:buFont typeface="Wingdings" pitchFamily="2" charset="2"/>
              <a:buChar char="Ø"/>
            </a:pPr>
            <a:endParaRPr lang="es-ES" sz="1800" dirty="0" smtClean="0">
              <a:solidFill>
                <a:schemeClr val="tx1"/>
              </a:solidFill>
              <a:latin typeface="TradeGothic" pitchFamily="34" charset="0"/>
            </a:endParaRPr>
          </a:p>
          <a:p>
            <a:pPr marL="90488" lvl="1" algn="l">
              <a:spcBef>
                <a:spcPts val="600"/>
              </a:spcBef>
              <a:spcAft>
                <a:spcPts val="600"/>
              </a:spcAft>
              <a:buClr>
                <a:srgbClr val="FF0000"/>
              </a:buClr>
              <a:buFont typeface="Wingdings" pitchFamily="2" charset="2"/>
              <a:buChar char="Ø"/>
            </a:pPr>
            <a:r>
              <a:rPr lang="es-ES" sz="1800" dirty="0" smtClean="0">
                <a:solidFill>
                  <a:schemeClr val="tx1"/>
                </a:solidFill>
                <a:latin typeface="TradeGothic" pitchFamily="34" charset="0"/>
              </a:rPr>
              <a:t>El atributo </a:t>
            </a:r>
            <a:r>
              <a:rPr lang="es-ES" sz="1800" b="1" dirty="0" smtClean="0">
                <a:solidFill>
                  <a:schemeClr val="tx1"/>
                </a:solidFill>
                <a:latin typeface="TradeGothic" pitchFamily="34" charset="0"/>
              </a:rPr>
              <a:t>http-</a:t>
            </a:r>
            <a:r>
              <a:rPr lang="es-ES" sz="1800" b="1" dirty="0" err="1" smtClean="0">
                <a:solidFill>
                  <a:schemeClr val="tx1"/>
                </a:solidFill>
                <a:latin typeface="TradeGothic" pitchFamily="34" charset="0"/>
              </a:rPr>
              <a:t>equiv</a:t>
            </a:r>
            <a:r>
              <a:rPr lang="es-ES" sz="1800" dirty="0" smtClean="0">
                <a:solidFill>
                  <a:schemeClr val="tx1"/>
                </a:solidFill>
                <a:latin typeface="TradeGothic" pitchFamily="34" charset="0"/>
              </a:rPr>
              <a:t> puede utilizarse en lugar de </a:t>
            </a:r>
            <a:r>
              <a:rPr lang="es-ES" sz="1800" b="1" dirty="0" err="1" smtClean="0">
                <a:solidFill>
                  <a:schemeClr val="tx1"/>
                </a:solidFill>
                <a:latin typeface="TradeGothic" pitchFamily="34" charset="0"/>
              </a:rPr>
              <a:t>name</a:t>
            </a:r>
            <a:r>
              <a:rPr lang="es-ES" sz="1800" dirty="0" smtClean="0">
                <a:solidFill>
                  <a:schemeClr val="tx1"/>
                </a:solidFill>
                <a:latin typeface="TradeGothic" pitchFamily="34" charset="0"/>
              </a:rPr>
              <a:t>  y posee un significado especial cuando los documentos se obtienen por http, y algunos navegadores soportan el uso de META  para refrescar la </a:t>
            </a:r>
            <a:r>
              <a:rPr lang="es-ES" sz="1800" dirty="0" err="1" smtClean="0">
                <a:solidFill>
                  <a:schemeClr val="tx1"/>
                </a:solidFill>
                <a:latin typeface="TradeGothic" pitchFamily="34" charset="0"/>
              </a:rPr>
              <a:t>págican</a:t>
            </a:r>
            <a:r>
              <a:rPr lang="es-ES" sz="1800" dirty="0" smtClean="0">
                <a:solidFill>
                  <a:schemeClr val="tx1"/>
                </a:solidFill>
                <a:latin typeface="TradeGothic" pitchFamily="34" charset="0"/>
              </a:rPr>
              <a:t> inicial cada n segundos.</a:t>
            </a:r>
          </a:p>
          <a:p>
            <a:pPr marL="90488" lvl="1">
              <a:spcBef>
                <a:spcPts val="600"/>
              </a:spcBef>
              <a:spcAft>
                <a:spcPts val="600"/>
              </a:spcAft>
            </a:pPr>
            <a:r>
              <a:rPr lang="es-ES" sz="1800" b="1" dirty="0" smtClean="0">
                <a:solidFill>
                  <a:srgbClr val="FF0000"/>
                </a:solidFill>
                <a:latin typeface="TradeGothic" pitchFamily="34" charset="0"/>
              </a:rPr>
              <a:t>&lt;meta http-</a:t>
            </a:r>
            <a:r>
              <a:rPr lang="es-ES" sz="1800" b="1" dirty="0" err="1" smtClean="0">
                <a:solidFill>
                  <a:srgbClr val="FF0000"/>
                </a:solidFill>
                <a:latin typeface="TradeGothic" pitchFamily="34" charset="0"/>
              </a:rPr>
              <a:t>equiv</a:t>
            </a:r>
            <a:r>
              <a:rPr lang="es-ES" sz="1800" b="1" dirty="0" smtClean="0">
                <a:solidFill>
                  <a:srgbClr val="FF0000"/>
                </a:solidFill>
                <a:latin typeface="TradeGothic" pitchFamily="34" charset="0"/>
              </a:rPr>
              <a:t>=“</a:t>
            </a:r>
            <a:r>
              <a:rPr lang="es-ES" sz="1800" b="1" dirty="0" err="1" smtClean="0">
                <a:solidFill>
                  <a:srgbClr val="FF0000"/>
                </a:solidFill>
                <a:latin typeface="TradeGothic" pitchFamily="34" charset="0"/>
              </a:rPr>
              <a:t>refresh</a:t>
            </a:r>
            <a:r>
              <a:rPr lang="es-ES" sz="1800" b="1" dirty="0" smtClean="0">
                <a:solidFill>
                  <a:srgbClr val="FF0000"/>
                </a:solidFill>
                <a:latin typeface="TradeGothic" pitchFamily="34" charset="0"/>
              </a:rPr>
              <a:t>” </a:t>
            </a:r>
            <a:r>
              <a:rPr lang="es-ES" sz="1800" b="1" dirty="0" err="1" smtClean="0">
                <a:solidFill>
                  <a:srgbClr val="FF0000"/>
                </a:solidFill>
                <a:latin typeface="TradeGothic" pitchFamily="34" charset="0"/>
              </a:rPr>
              <a:t>content</a:t>
            </a:r>
            <a:r>
              <a:rPr lang="es-ES" sz="1800" b="1" dirty="0" smtClean="0">
                <a:solidFill>
                  <a:srgbClr val="FF0000"/>
                </a:solidFill>
                <a:latin typeface="TradeGothic" pitchFamily="34" charset="0"/>
              </a:rPr>
              <a:t>=“3;URL=http://www.florida-uni.es”&gt;</a:t>
            </a:r>
          </a:p>
          <a:p>
            <a:pPr marL="90488" lvl="1" algn="l">
              <a:spcBef>
                <a:spcPts val="600"/>
              </a:spcBef>
              <a:spcAft>
                <a:spcPts val="600"/>
              </a:spcAft>
            </a:pPr>
            <a:endParaRPr lang="es-ES" sz="1800" dirty="0" smtClean="0">
              <a:solidFill>
                <a:schemeClr val="tx1"/>
              </a:solidFill>
              <a:latin typeface="TradeGothic" pitchFamily="34" charset="0"/>
            </a:endParaRPr>
          </a:p>
          <a:p>
            <a:pPr marL="90488" lvl="1">
              <a:spcBef>
                <a:spcPts val="600"/>
              </a:spcBef>
              <a:spcAft>
                <a:spcPts val="600"/>
              </a:spcAft>
            </a:pPr>
            <a:endParaRPr lang="es-ES" sz="1800" dirty="0" smtClean="0">
              <a:solidFill>
                <a:schemeClr val="tx1"/>
              </a:solidFill>
              <a:latin typeface="TradeGothic"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323528" y="764704"/>
            <a:ext cx="8496944" cy="5616624"/>
          </a:xfrm>
          <a:ln>
            <a:noFill/>
          </a:ln>
        </p:spPr>
        <p:txBody>
          <a:bodyPr>
            <a:noAutofit/>
          </a:bodyPr>
          <a:lstStyle/>
          <a:p>
            <a:pPr marL="90488" lvl="1" algn="l"/>
            <a:r>
              <a:rPr lang="es-ES" sz="2000" b="1" dirty="0" smtClean="0">
                <a:solidFill>
                  <a:schemeClr val="tx1"/>
                </a:solidFill>
                <a:latin typeface="TradeGothic" pitchFamily="34" charset="0"/>
              </a:rPr>
              <a:t>Trabajando en la cabecera de un documento</a:t>
            </a:r>
          </a:p>
          <a:p>
            <a:pPr marL="90488" lvl="1" algn="l">
              <a:buClr>
                <a:srgbClr val="FF0000"/>
              </a:buClr>
              <a:buFont typeface="Wingdings" pitchFamily="2" charset="2"/>
              <a:buChar char="Ø"/>
            </a:pPr>
            <a:r>
              <a:rPr lang="es-ES" sz="1800" dirty="0" smtClean="0">
                <a:solidFill>
                  <a:schemeClr val="tx1"/>
                </a:solidFill>
                <a:latin typeface="TradeGothic" pitchFamily="34" charset="0"/>
              </a:rPr>
              <a:t>El elemento META también puede utilizarse para especificar la información predefinida para un documento en estos casos:</a:t>
            </a:r>
          </a:p>
          <a:p>
            <a:pPr marL="547688" lvl="2" algn="l">
              <a:buClr>
                <a:srgbClr val="FF0000"/>
              </a:buClr>
              <a:buFont typeface="Wingdings" pitchFamily="2" charset="2"/>
              <a:buChar char="ü"/>
            </a:pPr>
            <a:r>
              <a:rPr lang="es-ES" sz="1800" dirty="0" smtClean="0">
                <a:solidFill>
                  <a:schemeClr val="tx1"/>
                </a:solidFill>
                <a:latin typeface="TradeGothic" pitchFamily="34" charset="0"/>
              </a:rPr>
              <a:t>El lenguaje de script por defecto.</a:t>
            </a:r>
          </a:p>
          <a:p>
            <a:pPr marL="547688" lvl="2" algn="l">
              <a:buClr>
                <a:srgbClr val="FF0000"/>
              </a:buClr>
              <a:buFont typeface="Wingdings" pitchFamily="2" charset="2"/>
              <a:buChar char="ü"/>
            </a:pPr>
            <a:r>
              <a:rPr lang="es-ES" sz="1800" dirty="0" smtClean="0">
                <a:solidFill>
                  <a:schemeClr val="tx1"/>
                </a:solidFill>
                <a:latin typeface="TradeGothic" pitchFamily="34" charset="0"/>
              </a:rPr>
              <a:t>El lenguaje de hoja de estilo por defecto.</a:t>
            </a:r>
          </a:p>
          <a:p>
            <a:pPr marL="547688" lvl="2" algn="l">
              <a:buClr>
                <a:srgbClr val="FF0000"/>
              </a:buClr>
              <a:buFont typeface="Wingdings" pitchFamily="2" charset="2"/>
              <a:buChar char="ü"/>
            </a:pPr>
            <a:r>
              <a:rPr lang="es-ES" sz="1800" dirty="0" smtClean="0">
                <a:solidFill>
                  <a:schemeClr val="tx1"/>
                </a:solidFill>
                <a:latin typeface="TradeGothic" pitchFamily="34" charset="0"/>
              </a:rPr>
              <a:t>La codificación del documento por defecto.</a:t>
            </a:r>
          </a:p>
          <a:p>
            <a:pPr marL="547688" lvl="2" algn="l">
              <a:buClr>
                <a:srgbClr val="FF0000"/>
              </a:buClr>
              <a:buFont typeface="Wingdings" pitchFamily="2" charset="2"/>
              <a:buChar char="ü"/>
            </a:pPr>
            <a:endParaRPr lang="es-ES" sz="1800" dirty="0" smtClean="0">
              <a:solidFill>
                <a:schemeClr val="tx1"/>
              </a:solidFill>
              <a:latin typeface="TradeGothic" pitchFamily="34" charset="0"/>
            </a:endParaRPr>
          </a:p>
          <a:p>
            <a:pPr marL="90488" lvl="1" algn="l">
              <a:buClr>
                <a:srgbClr val="FF0000"/>
              </a:buClr>
              <a:buFont typeface="Wingdings" pitchFamily="2" charset="2"/>
              <a:buChar char="Ø"/>
            </a:pPr>
            <a:r>
              <a:rPr lang="es-ES" sz="1800" dirty="0" smtClean="0">
                <a:solidFill>
                  <a:schemeClr val="tx1"/>
                </a:solidFill>
                <a:latin typeface="TradeGothic" pitchFamily="34" charset="0"/>
              </a:rPr>
              <a:t>El atributo  </a:t>
            </a:r>
            <a:r>
              <a:rPr lang="es-ES" sz="1800" b="1" dirty="0" err="1" smtClean="0">
                <a:solidFill>
                  <a:schemeClr val="tx1"/>
                </a:solidFill>
                <a:latin typeface="TradeGothic" pitchFamily="34" charset="0"/>
              </a:rPr>
              <a:t>rel</a:t>
            </a:r>
            <a:r>
              <a:rPr lang="es-ES" sz="1800" dirty="0" smtClean="0">
                <a:solidFill>
                  <a:schemeClr val="tx1"/>
                </a:solidFill>
                <a:latin typeface="TradeGothic" pitchFamily="34" charset="0"/>
              </a:rPr>
              <a:t> define la relación entre el documento X y el documento Y.</a:t>
            </a:r>
          </a:p>
          <a:p>
            <a:pPr marL="90488" lvl="1" algn="l">
              <a:buClr>
                <a:srgbClr val="FF0000"/>
              </a:buClr>
              <a:buFont typeface="Wingdings" pitchFamily="2" charset="2"/>
              <a:buChar char="Ø"/>
            </a:pPr>
            <a:r>
              <a:rPr lang="es-ES" sz="1800" dirty="0" smtClean="0">
                <a:solidFill>
                  <a:schemeClr val="tx1"/>
                </a:solidFill>
                <a:latin typeface="TradeGothic" pitchFamily="34" charset="0"/>
              </a:rPr>
              <a:t>El atributo </a:t>
            </a:r>
            <a:r>
              <a:rPr lang="es-ES" sz="1800" b="1" dirty="0" err="1" smtClean="0">
                <a:solidFill>
                  <a:schemeClr val="tx1"/>
                </a:solidFill>
                <a:latin typeface="TradeGothic" pitchFamily="34" charset="0"/>
              </a:rPr>
              <a:t>rev</a:t>
            </a:r>
            <a:r>
              <a:rPr lang="es-ES" sz="1800" dirty="0" smtClean="0">
                <a:solidFill>
                  <a:schemeClr val="tx1"/>
                </a:solidFill>
                <a:latin typeface="TradeGothic" pitchFamily="34" charset="0"/>
              </a:rPr>
              <a:t> define la relación inversa de Y con X. </a:t>
            </a:r>
          </a:p>
          <a:p>
            <a:pPr marL="90488" lvl="1" algn="l">
              <a:buClr>
                <a:srgbClr val="FF0000"/>
              </a:buClr>
              <a:buFont typeface="Wingdings" pitchFamily="2" charset="2"/>
              <a:buChar char="Ø"/>
            </a:pPr>
            <a:endParaRPr lang="es-ES" sz="1800" dirty="0" smtClean="0">
              <a:solidFill>
                <a:schemeClr val="tx1"/>
              </a:solidFill>
              <a:latin typeface="TradeGothic" pitchFamily="34" charset="0"/>
            </a:endParaRPr>
          </a:p>
          <a:p>
            <a:pPr marL="90488" lvl="1" algn="l">
              <a:buClr>
                <a:srgbClr val="FF0000"/>
              </a:buClr>
              <a:buFont typeface="Wingdings" pitchFamily="2" charset="2"/>
              <a:buChar char="Ø"/>
            </a:pPr>
            <a:r>
              <a:rPr lang="es-ES" sz="1800" dirty="0" smtClean="0">
                <a:solidFill>
                  <a:schemeClr val="tx1"/>
                </a:solidFill>
                <a:latin typeface="TradeGothic" pitchFamily="34" charset="0"/>
              </a:rPr>
              <a:t>Podemos utilizar el elemento LINK para facilitar información a los programas o buscadores como:</a:t>
            </a:r>
          </a:p>
          <a:p>
            <a:pPr marL="90488" lvl="1" algn="l">
              <a:buClr>
                <a:srgbClr val="FF0000"/>
              </a:buClr>
              <a:buFont typeface="Wingdings" pitchFamily="2" charset="2"/>
              <a:buChar char="Ø"/>
            </a:pPr>
            <a:r>
              <a:rPr lang="es-ES" sz="1800" dirty="0" smtClean="0">
                <a:solidFill>
                  <a:schemeClr val="tx1"/>
                </a:solidFill>
                <a:latin typeface="TradeGothic" pitchFamily="34" charset="0"/>
              </a:rPr>
              <a:t>Enlace a versiones alternativas de un documento escritas en otro idioma.</a:t>
            </a:r>
          </a:p>
          <a:p>
            <a:pPr marL="90488" lvl="1" algn="l">
              <a:buClr>
                <a:srgbClr val="FF0000"/>
              </a:buClr>
              <a:buFont typeface="Wingdings" pitchFamily="2" charset="2"/>
              <a:buChar char="Ø"/>
            </a:pPr>
            <a:r>
              <a:rPr lang="es-ES" sz="1800" dirty="0" smtClean="0">
                <a:solidFill>
                  <a:schemeClr val="tx1"/>
                </a:solidFill>
                <a:latin typeface="TradeGothic" pitchFamily="34" charset="0"/>
              </a:rPr>
              <a:t>Enlaces a versiones alternativas de un documento diseñadas para un dispositivo diferente.</a:t>
            </a:r>
          </a:p>
          <a:p>
            <a:pPr marL="90488" lvl="1" algn="l">
              <a:buClr>
                <a:srgbClr val="FF0000"/>
              </a:buClr>
              <a:buFont typeface="Wingdings" pitchFamily="2" charset="2"/>
              <a:buChar char="Ø"/>
            </a:pPr>
            <a:r>
              <a:rPr lang="es-ES" sz="1800" dirty="0" smtClean="0">
                <a:solidFill>
                  <a:schemeClr val="tx1"/>
                </a:solidFill>
                <a:latin typeface="TradeGothic" pitchFamily="34" charset="0"/>
              </a:rPr>
              <a:t>Enlaces a las páginas de inicio de una colección de documentos.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467544" y="620688"/>
            <a:ext cx="8280920" cy="6048672"/>
          </a:xfrm>
          <a:ln>
            <a:noFill/>
          </a:ln>
        </p:spPr>
        <p:txBody>
          <a:bodyPr>
            <a:noAutofit/>
          </a:bodyPr>
          <a:lstStyle/>
          <a:p>
            <a:pPr marL="90488" lvl="1" algn="l"/>
            <a:r>
              <a:rPr lang="es-ES" sz="2000" b="1" dirty="0" smtClean="0">
                <a:solidFill>
                  <a:schemeClr val="tx1"/>
                </a:solidFill>
                <a:latin typeface="TradeGothic" pitchFamily="34" charset="0"/>
              </a:rPr>
              <a:t>Inclusión de imágenes</a:t>
            </a:r>
          </a:p>
          <a:p>
            <a:pPr marL="90488" lvl="1" algn="l">
              <a:spcBef>
                <a:spcPts val="600"/>
              </a:spcBef>
              <a:spcAft>
                <a:spcPts val="600"/>
              </a:spcAft>
              <a:buClr>
                <a:srgbClr val="FF0000"/>
              </a:buClr>
              <a:buFont typeface="Wingdings" pitchFamily="2" charset="2"/>
              <a:buChar char="Ø"/>
            </a:pPr>
            <a:r>
              <a:rPr lang="es-ES" sz="1800" dirty="0" smtClean="0">
                <a:solidFill>
                  <a:schemeClr val="tx1"/>
                </a:solidFill>
                <a:latin typeface="TradeGothic" pitchFamily="34" charset="0"/>
              </a:rPr>
              <a:t>Cuando el navegador interpreta el documento fuente y llega a la etiqueta &lt;</a:t>
            </a:r>
            <a:r>
              <a:rPr lang="es-ES" sz="1800" b="1" dirty="0" smtClean="0">
                <a:solidFill>
                  <a:schemeClr val="tx1"/>
                </a:solidFill>
                <a:latin typeface="TradeGothic" pitchFamily="34" charset="0"/>
              </a:rPr>
              <a:t>IMG</a:t>
            </a:r>
            <a:r>
              <a:rPr lang="es-ES" sz="1800" dirty="0" smtClean="0">
                <a:solidFill>
                  <a:schemeClr val="tx1"/>
                </a:solidFill>
                <a:latin typeface="TradeGothic" pitchFamily="34" charset="0"/>
              </a:rPr>
              <a:t>...&gt; recupera el recurso cuya ubicación está indicada por el atributo </a:t>
            </a:r>
            <a:r>
              <a:rPr lang="es-ES" sz="1800" b="1" dirty="0" err="1" smtClean="0">
                <a:solidFill>
                  <a:schemeClr val="tx1"/>
                </a:solidFill>
                <a:latin typeface="TradeGothic" pitchFamily="34" charset="0"/>
              </a:rPr>
              <a:t>src</a:t>
            </a:r>
            <a:r>
              <a:rPr lang="es-ES" sz="1800" dirty="0" smtClean="0">
                <a:solidFill>
                  <a:schemeClr val="tx1"/>
                </a:solidFill>
                <a:latin typeface="TradeGothic" pitchFamily="34" charset="0"/>
              </a:rPr>
              <a:t> y reemplaza el elemento por la imagen.</a:t>
            </a:r>
          </a:p>
          <a:p>
            <a:pPr marL="90488" lvl="1" algn="l">
              <a:spcBef>
                <a:spcPts val="600"/>
              </a:spcBef>
              <a:spcAft>
                <a:spcPts val="600"/>
              </a:spcAft>
              <a:buClr>
                <a:srgbClr val="FF0000"/>
              </a:buClr>
              <a:buFont typeface="Wingdings" pitchFamily="2" charset="2"/>
              <a:buChar char="Ø"/>
            </a:pPr>
            <a:r>
              <a:rPr lang="es-ES" sz="1800" dirty="0" smtClean="0">
                <a:solidFill>
                  <a:schemeClr val="tx1"/>
                </a:solidFill>
                <a:latin typeface="TradeGothic" pitchFamily="34" charset="0"/>
              </a:rPr>
              <a:t>IMG es un atributo vacío , por lo que se utiliza sin etiqueta de cierre. Con IMG siempre hay que utilizar el atributo </a:t>
            </a:r>
            <a:r>
              <a:rPr lang="es-ES" sz="1800" b="1" dirty="0" err="1" smtClean="0">
                <a:solidFill>
                  <a:schemeClr val="tx1"/>
                </a:solidFill>
                <a:latin typeface="TradeGothic" pitchFamily="34" charset="0"/>
              </a:rPr>
              <a:t>src</a:t>
            </a:r>
            <a:r>
              <a:rPr lang="es-ES" sz="1800" dirty="0" smtClean="0">
                <a:solidFill>
                  <a:schemeClr val="tx1"/>
                </a:solidFill>
                <a:latin typeface="TradeGothic" pitchFamily="34" charset="0"/>
              </a:rPr>
              <a:t>.</a:t>
            </a:r>
          </a:p>
          <a:p>
            <a:pPr marL="90488" lvl="1" algn="l">
              <a:spcBef>
                <a:spcPts val="600"/>
              </a:spcBef>
              <a:spcAft>
                <a:spcPts val="600"/>
              </a:spcAft>
              <a:buClr>
                <a:srgbClr val="FF0000"/>
              </a:buClr>
              <a:buFont typeface="Wingdings" pitchFamily="2" charset="2"/>
              <a:buChar char="Ø"/>
            </a:pPr>
            <a:r>
              <a:rPr lang="es-ES" sz="1800" dirty="0" smtClean="0">
                <a:solidFill>
                  <a:schemeClr val="tx1"/>
                </a:solidFill>
                <a:latin typeface="TradeGothic" pitchFamily="34" charset="0"/>
              </a:rPr>
              <a:t>Los atributos </a:t>
            </a:r>
            <a:r>
              <a:rPr lang="es-ES" sz="1800" b="1" dirty="0" err="1" smtClean="0">
                <a:solidFill>
                  <a:schemeClr val="tx1"/>
                </a:solidFill>
                <a:latin typeface="TradeGothic" pitchFamily="34" charset="0"/>
              </a:rPr>
              <a:t>width</a:t>
            </a:r>
            <a:r>
              <a:rPr lang="es-ES" sz="1800" dirty="0" smtClean="0">
                <a:solidFill>
                  <a:schemeClr val="tx1"/>
                </a:solidFill>
                <a:latin typeface="TradeGothic" pitchFamily="34" charset="0"/>
              </a:rPr>
              <a:t> y </a:t>
            </a:r>
            <a:r>
              <a:rPr lang="es-ES" sz="1800" b="1" dirty="0" err="1" smtClean="0">
                <a:solidFill>
                  <a:schemeClr val="tx1"/>
                </a:solidFill>
                <a:latin typeface="TradeGothic" pitchFamily="34" charset="0"/>
              </a:rPr>
              <a:t>height</a:t>
            </a:r>
            <a:r>
              <a:rPr lang="es-ES" sz="1800" dirty="0" smtClean="0">
                <a:solidFill>
                  <a:schemeClr val="tx1"/>
                </a:solidFill>
                <a:latin typeface="TradeGothic" pitchFamily="34" charset="0"/>
              </a:rPr>
              <a:t> indican el ancho y alto que se reserva para la imagen.</a:t>
            </a:r>
          </a:p>
          <a:p>
            <a:pPr marL="90488" lvl="1" algn="l">
              <a:spcBef>
                <a:spcPts val="600"/>
              </a:spcBef>
              <a:spcAft>
                <a:spcPts val="600"/>
              </a:spcAft>
              <a:buClr>
                <a:srgbClr val="FF0000"/>
              </a:buClr>
              <a:buFont typeface="Wingdings" pitchFamily="2" charset="2"/>
              <a:buChar char="Ø"/>
            </a:pPr>
            <a:r>
              <a:rPr lang="es-ES" sz="1800" dirty="0" smtClean="0">
                <a:solidFill>
                  <a:schemeClr val="tx1"/>
                </a:solidFill>
                <a:latin typeface="TradeGothic" pitchFamily="34" charset="0"/>
              </a:rPr>
              <a:t>El atributo </a:t>
            </a:r>
            <a:r>
              <a:rPr lang="es-ES" sz="1800" b="1" dirty="0" err="1" smtClean="0">
                <a:solidFill>
                  <a:schemeClr val="tx1"/>
                </a:solidFill>
                <a:latin typeface="TradeGothic" pitchFamily="34" charset="0"/>
              </a:rPr>
              <a:t>alt</a:t>
            </a:r>
            <a:r>
              <a:rPr lang="es-ES" sz="1800" dirty="0" smtClean="0">
                <a:solidFill>
                  <a:schemeClr val="tx1"/>
                </a:solidFill>
                <a:latin typeface="TradeGothic" pitchFamily="34" charset="0"/>
              </a:rPr>
              <a:t> ofrece una breve descripción en texto de la imagen.</a:t>
            </a:r>
          </a:p>
          <a:p>
            <a:pPr marL="90488" lvl="1" algn="l">
              <a:spcBef>
                <a:spcPts val="600"/>
              </a:spcBef>
              <a:spcAft>
                <a:spcPts val="600"/>
              </a:spcAft>
              <a:buClr>
                <a:srgbClr val="FF0000"/>
              </a:buClr>
              <a:buFont typeface="Wingdings" pitchFamily="2" charset="2"/>
              <a:buChar char="Ø"/>
            </a:pPr>
            <a:endParaRPr lang="es-ES" sz="1800" dirty="0" smtClean="0">
              <a:solidFill>
                <a:schemeClr val="tx1"/>
              </a:solidFill>
              <a:latin typeface="TradeGothic" pitchFamily="34" charset="0"/>
            </a:endParaRPr>
          </a:p>
          <a:p>
            <a:pPr marL="90488" lvl="1" algn="l">
              <a:spcBef>
                <a:spcPts val="600"/>
              </a:spcBef>
              <a:spcAft>
                <a:spcPts val="600"/>
              </a:spcAft>
              <a:buClr>
                <a:srgbClr val="FF0000"/>
              </a:buClr>
              <a:buFont typeface="Wingdings" pitchFamily="2" charset="2"/>
              <a:buChar char="Ø"/>
            </a:pPr>
            <a:r>
              <a:rPr lang="es-ES" sz="1800" dirty="0" smtClean="0">
                <a:solidFill>
                  <a:schemeClr val="tx1"/>
                </a:solidFill>
                <a:latin typeface="TradeGothic" pitchFamily="34" charset="0"/>
              </a:rPr>
              <a:t>El atributo </a:t>
            </a:r>
            <a:r>
              <a:rPr lang="es-ES" sz="1800" b="1" dirty="0" err="1" smtClean="0">
                <a:solidFill>
                  <a:schemeClr val="tx1"/>
                </a:solidFill>
                <a:latin typeface="TradeGothic" pitchFamily="34" charset="0"/>
              </a:rPr>
              <a:t>align</a:t>
            </a:r>
            <a:r>
              <a:rPr lang="es-ES" sz="1800" dirty="0" smtClean="0">
                <a:solidFill>
                  <a:schemeClr val="tx1"/>
                </a:solidFill>
                <a:latin typeface="TradeGothic" pitchFamily="34" charset="0"/>
              </a:rPr>
              <a:t> con los valores </a:t>
            </a:r>
            <a:r>
              <a:rPr lang="es-ES" sz="1800" dirty="0" err="1" smtClean="0">
                <a:solidFill>
                  <a:schemeClr val="tx1"/>
                </a:solidFill>
                <a:latin typeface="TradeGothic" pitchFamily="34" charset="0"/>
              </a:rPr>
              <a:t>right</a:t>
            </a:r>
            <a:r>
              <a:rPr lang="es-ES" sz="1800" dirty="0" smtClean="0">
                <a:solidFill>
                  <a:schemeClr val="tx1"/>
                </a:solidFill>
                <a:latin typeface="TradeGothic" pitchFamily="34" charset="0"/>
              </a:rPr>
              <a:t> y </a:t>
            </a:r>
            <a:r>
              <a:rPr lang="es-ES" sz="1800" dirty="0" err="1" smtClean="0">
                <a:solidFill>
                  <a:schemeClr val="tx1"/>
                </a:solidFill>
                <a:latin typeface="TradeGothic" pitchFamily="34" charset="0"/>
              </a:rPr>
              <a:t>left</a:t>
            </a:r>
            <a:r>
              <a:rPr lang="es-ES" sz="1800" dirty="0" smtClean="0">
                <a:solidFill>
                  <a:schemeClr val="tx1"/>
                </a:solidFill>
                <a:latin typeface="TradeGothic" pitchFamily="34" charset="0"/>
              </a:rPr>
              <a:t> permiten que el objeto flote a derecha e izquierda.</a:t>
            </a:r>
          </a:p>
          <a:p>
            <a:pPr marL="90488" lvl="1" algn="l">
              <a:spcBef>
                <a:spcPts val="600"/>
              </a:spcBef>
              <a:spcAft>
                <a:spcPts val="600"/>
              </a:spcAft>
              <a:buClr>
                <a:srgbClr val="FF0000"/>
              </a:buClr>
              <a:buFont typeface="Wingdings" pitchFamily="2" charset="2"/>
              <a:buChar char="Ø"/>
            </a:pPr>
            <a:r>
              <a:rPr lang="es-ES" sz="1800" dirty="0" smtClean="0">
                <a:solidFill>
                  <a:schemeClr val="tx1"/>
                </a:solidFill>
                <a:latin typeface="TradeGothic" pitchFamily="34" charset="0"/>
              </a:rPr>
              <a:t>El atributo </a:t>
            </a:r>
            <a:r>
              <a:rPr lang="es-ES" sz="1800" b="1" dirty="0" err="1" smtClean="0">
                <a:solidFill>
                  <a:schemeClr val="tx1"/>
                </a:solidFill>
                <a:latin typeface="TradeGothic" pitchFamily="34" charset="0"/>
              </a:rPr>
              <a:t>hspace</a:t>
            </a:r>
            <a:r>
              <a:rPr lang="es-ES" sz="1800" dirty="0" smtClean="0">
                <a:solidFill>
                  <a:schemeClr val="tx1"/>
                </a:solidFill>
                <a:latin typeface="TradeGothic" pitchFamily="34" charset="0"/>
              </a:rPr>
              <a:t> indica la cantidad de espacios  en blanco que deben insertarse a izquierda y derecha de la imagen.</a:t>
            </a:r>
          </a:p>
          <a:p>
            <a:pPr marL="90488" lvl="1" algn="l">
              <a:spcBef>
                <a:spcPts val="600"/>
              </a:spcBef>
              <a:spcAft>
                <a:spcPts val="600"/>
              </a:spcAft>
              <a:buClr>
                <a:srgbClr val="FF0000"/>
              </a:buClr>
              <a:buFont typeface="Wingdings" pitchFamily="2" charset="2"/>
              <a:buChar char="Ø"/>
            </a:pPr>
            <a:r>
              <a:rPr lang="es-ES" sz="1800" dirty="0" smtClean="0">
                <a:solidFill>
                  <a:schemeClr val="tx1"/>
                </a:solidFill>
                <a:latin typeface="TradeGothic" pitchFamily="34" charset="0"/>
              </a:rPr>
              <a:t>El atributo </a:t>
            </a:r>
            <a:r>
              <a:rPr lang="es-ES" sz="1800" b="1" dirty="0" err="1" smtClean="0">
                <a:solidFill>
                  <a:schemeClr val="tx1"/>
                </a:solidFill>
                <a:latin typeface="TradeGothic" pitchFamily="34" charset="0"/>
              </a:rPr>
              <a:t>vspace</a:t>
            </a:r>
            <a:r>
              <a:rPr lang="es-ES" sz="1800" dirty="0" smtClean="0">
                <a:solidFill>
                  <a:schemeClr val="tx1"/>
                </a:solidFill>
                <a:latin typeface="TradeGothic" pitchFamily="34" charset="0"/>
              </a:rPr>
              <a:t> indica la cantidad de espacios  en blanco que deben insertarse encima y debajo de la imagen.</a:t>
            </a:r>
          </a:p>
          <a:p>
            <a:pPr marL="90488" lvl="1" algn="l">
              <a:spcBef>
                <a:spcPts val="600"/>
              </a:spcBef>
              <a:spcAft>
                <a:spcPts val="600"/>
              </a:spcAft>
              <a:buClr>
                <a:srgbClr val="FF0000"/>
              </a:buClr>
              <a:buFont typeface="Wingdings" pitchFamily="2" charset="2"/>
              <a:buChar char="Ø"/>
            </a:pPr>
            <a:r>
              <a:rPr lang="es-ES" sz="1800" dirty="0" smtClean="0">
                <a:solidFill>
                  <a:schemeClr val="tx1"/>
                </a:solidFill>
                <a:latin typeface="TradeGothic" pitchFamily="34" charset="0"/>
              </a:rPr>
              <a:t>El atributo </a:t>
            </a:r>
            <a:r>
              <a:rPr lang="es-ES" sz="1800" b="1" dirty="0" err="1" smtClean="0">
                <a:solidFill>
                  <a:schemeClr val="tx1"/>
                </a:solidFill>
                <a:latin typeface="TradeGothic" pitchFamily="34" charset="0"/>
              </a:rPr>
              <a:t>border</a:t>
            </a:r>
            <a:r>
              <a:rPr lang="es-ES" sz="1800" dirty="0" smtClean="0">
                <a:solidFill>
                  <a:schemeClr val="tx1"/>
                </a:solidFill>
                <a:latin typeface="TradeGothic" pitchFamily="34" charset="0"/>
              </a:rPr>
              <a:t> </a:t>
            </a:r>
            <a:r>
              <a:rPr lang="es-ES" sz="1600" dirty="0" smtClean="0">
                <a:solidFill>
                  <a:schemeClr val="tx1"/>
                </a:solidFill>
                <a:latin typeface="TradeGothic" pitchFamily="34" charset="0"/>
              </a:rPr>
              <a:t>permite rodear con un borde una imagen.</a:t>
            </a:r>
          </a:p>
          <a:p>
            <a:pPr marL="90488" lvl="1" algn="l">
              <a:spcBef>
                <a:spcPts val="600"/>
              </a:spcBef>
              <a:spcAft>
                <a:spcPts val="600"/>
              </a:spcAft>
              <a:buFont typeface="Wingdings" pitchFamily="2" charset="2"/>
              <a:buChar char="Ø"/>
            </a:pPr>
            <a:endParaRPr lang="es-ES" sz="1800" dirty="0" smtClean="0">
              <a:solidFill>
                <a:schemeClr val="tx1"/>
              </a:solidFill>
              <a:latin typeface="TradeGothic" pitchFamily="34" charset="0"/>
            </a:endParaRPr>
          </a:p>
          <a:p>
            <a:pPr marL="90488" lvl="1" algn="l">
              <a:buFont typeface="Wingdings" pitchFamily="2" charset="2"/>
              <a:buChar char="Ø"/>
            </a:pPr>
            <a:endParaRPr lang="es-ES" sz="1800" dirty="0" smtClean="0">
              <a:solidFill>
                <a:schemeClr val="tx1"/>
              </a:solidFill>
              <a:latin typeface="TradeGothic" pitchFamily="34" charset="0"/>
            </a:endParaRPr>
          </a:p>
          <a:p>
            <a:pPr marL="90488" lvl="1" algn="l">
              <a:buFont typeface="Wingdings" pitchFamily="2" charset="2"/>
              <a:buChar char="Ø"/>
            </a:pPr>
            <a:endParaRPr lang="es-ES" sz="1800" dirty="0" smtClean="0">
              <a:solidFill>
                <a:schemeClr val="tx1"/>
              </a:solidFill>
              <a:latin typeface="TradeGothic"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395536" y="332656"/>
            <a:ext cx="8352928" cy="6381328"/>
          </a:xfrm>
          <a:ln>
            <a:noFill/>
          </a:ln>
        </p:spPr>
        <p:txBody>
          <a:bodyPr>
            <a:noAutofit/>
          </a:bodyPr>
          <a:lstStyle/>
          <a:p>
            <a:pPr marL="90488" lvl="1" algn="l"/>
            <a:r>
              <a:rPr lang="es-ES" sz="2000" b="1" dirty="0" smtClean="0">
                <a:solidFill>
                  <a:schemeClr val="tx1"/>
                </a:solidFill>
                <a:latin typeface="TradeGothic" pitchFamily="34" charset="0"/>
              </a:rPr>
              <a:t>Formularios</a:t>
            </a:r>
          </a:p>
          <a:p>
            <a:pPr marL="90488" lvl="1" algn="l">
              <a:spcBef>
                <a:spcPts val="600"/>
              </a:spcBef>
              <a:spcAft>
                <a:spcPts val="600"/>
              </a:spcAft>
              <a:buClr>
                <a:srgbClr val="FF0000"/>
              </a:buClr>
              <a:buFont typeface="Wingdings" pitchFamily="2" charset="2"/>
              <a:buChar char="Ø"/>
            </a:pPr>
            <a:r>
              <a:rPr lang="es-ES" sz="1800" dirty="0" smtClean="0">
                <a:solidFill>
                  <a:schemeClr val="tx1"/>
                </a:solidFill>
                <a:latin typeface="TradeGothic" pitchFamily="34" charset="0"/>
              </a:rPr>
              <a:t>Un formulario HTML es una sección de un documento que contiene texto normal, etiquetas,  elementos de control (cuadros de selección, botones de radio, menús, etc.) y etiquetas para esos controles.</a:t>
            </a:r>
          </a:p>
          <a:p>
            <a:pPr marL="90488" lvl="1" algn="l">
              <a:spcBef>
                <a:spcPts val="600"/>
              </a:spcBef>
              <a:spcAft>
                <a:spcPts val="600"/>
              </a:spcAft>
              <a:buClr>
                <a:srgbClr val="FF0000"/>
              </a:buClr>
              <a:buFont typeface="Wingdings" pitchFamily="2" charset="2"/>
              <a:buChar char="Ø"/>
            </a:pPr>
            <a:r>
              <a:rPr lang="es-ES" sz="1800" dirty="0" smtClean="0">
                <a:solidFill>
                  <a:schemeClr val="tx1"/>
                </a:solidFill>
                <a:latin typeface="TradeGothic" pitchFamily="34" charset="0"/>
              </a:rPr>
              <a:t>El formulario permite al usuario generar información que se procesará por programas residentes en un servidor web.</a:t>
            </a:r>
          </a:p>
          <a:p>
            <a:pPr marL="90488" lvl="1" algn="l">
              <a:spcBef>
                <a:spcPts val="0"/>
              </a:spcBef>
            </a:pPr>
            <a:r>
              <a:rPr lang="es-ES" sz="1800" dirty="0" smtClean="0">
                <a:solidFill>
                  <a:schemeClr val="tx1"/>
                </a:solidFill>
                <a:latin typeface="TradeGothic" pitchFamily="34" charset="0"/>
              </a:rPr>
              <a:t>      </a:t>
            </a:r>
          </a:p>
          <a:p>
            <a:pPr marL="90488" lvl="1" algn="l">
              <a:spcBef>
                <a:spcPts val="0"/>
              </a:spcBef>
            </a:pPr>
            <a:r>
              <a:rPr lang="es-ES" sz="1800" dirty="0" smtClean="0">
                <a:solidFill>
                  <a:schemeClr val="tx1"/>
                </a:solidFill>
                <a:latin typeface="TradeGothic" pitchFamily="34" charset="0"/>
              </a:rPr>
              <a:t> </a:t>
            </a:r>
            <a:r>
              <a:rPr lang="es-ES" sz="1800" b="1" dirty="0" smtClean="0">
                <a:solidFill>
                  <a:schemeClr val="tx1"/>
                </a:solidFill>
                <a:latin typeface="TradeGothic" pitchFamily="34" charset="0"/>
              </a:rPr>
              <a:t>&lt;</a:t>
            </a:r>
            <a:r>
              <a:rPr lang="es-ES" sz="1800" b="1" dirty="0" err="1" smtClean="0">
                <a:solidFill>
                  <a:schemeClr val="tx1"/>
                </a:solidFill>
                <a:latin typeface="TradeGothic" pitchFamily="34" charset="0"/>
              </a:rPr>
              <a:t>form</a:t>
            </a:r>
            <a:r>
              <a:rPr lang="es-ES" sz="1800" b="1" dirty="0" smtClean="0">
                <a:solidFill>
                  <a:schemeClr val="tx1"/>
                </a:solidFill>
                <a:latin typeface="TradeGothic" pitchFamily="34" charset="0"/>
              </a:rPr>
              <a:t> </a:t>
            </a:r>
            <a:r>
              <a:rPr lang="es-ES" sz="1800" b="1" dirty="0" err="1" smtClean="0">
                <a:solidFill>
                  <a:schemeClr val="tx1"/>
                </a:solidFill>
                <a:latin typeface="TradeGothic" pitchFamily="34" charset="0"/>
              </a:rPr>
              <a:t>action</a:t>
            </a:r>
            <a:r>
              <a:rPr lang="es-ES" sz="1800" b="1" dirty="0" smtClean="0">
                <a:solidFill>
                  <a:schemeClr val="tx1"/>
                </a:solidFill>
                <a:latin typeface="TradeGothic" pitchFamily="34" charset="0"/>
              </a:rPr>
              <a:t>=</a:t>
            </a:r>
            <a:r>
              <a:rPr lang="es-ES" sz="1800" b="1" dirty="0" smtClean="0">
                <a:solidFill>
                  <a:schemeClr val="tx1"/>
                </a:solidFill>
                <a:latin typeface="TradeGothic" pitchFamily="34" charset="0"/>
                <a:hlinkClick r:id="rId3"/>
              </a:rPr>
              <a:t>mailto:xyz@zyx.es</a:t>
            </a:r>
            <a:r>
              <a:rPr lang="es-ES" sz="1800" b="1" dirty="0" smtClean="0">
                <a:solidFill>
                  <a:schemeClr val="tx1"/>
                </a:solidFill>
                <a:latin typeface="TradeGothic" pitchFamily="34" charset="0"/>
              </a:rPr>
              <a:t> </a:t>
            </a:r>
            <a:r>
              <a:rPr lang="es-ES" sz="1800" b="1" dirty="0" err="1" smtClean="0">
                <a:solidFill>
                  <a:schemeClr val="tx1"/>
                </a:solidFill>
                <a:latin typeface="TradeGothic" pitchFamily="34" charset="0"/>
              </a:rPr>
              <a:t>method</a:t>
            </a:r>
            <a:r>
              <a:rPr lang="es-ES" sz="1800" b="1" dirty="0" smtClean="0">
                <a:solidFill>
                  <a:schemeClr val="tx1"/>
                </a:solidFill>
                <a:latin typeface="TradeGothic" pitchFamily="34" charset="0"/>
              </a:rPr>
              <a:t>=“post” </a:t>
            </a:r>
            <a:r>
              <a:rPr lang="es-ES" sz="1800" b="1" dirty="0" err="1" smtClean="0">
                <a:solidFill>
                  <a:schemeClr val="tx1"/>
                </a:solidFill>
                <a:latin typeface="TradeGothic" pitchFamily="34" charset="0"/>
              </a:rPr>
              <a:t>enctype</a:t>
            </a:r>
            <a:r>
              <a:rPr lang="es-ES" sz="1800" b="1" dirty="0" smtClean="0">
                <a:solidFill>
                  <a:schemeClr val="tx1"/>
                </a:solidFill>
                <a:latin typeface="TradeGothic" pitchFamily="34" charset="0"/>
              </a:rPr>
              <a:t>=“</a:t>
            </a:r>
            <a:r>
              <a:rPr lang="es-ES" sz="1800" b="1" dirty="0" err="1" smtClean="0">
                <a:solidFill>
                  <a:schemeClr val="tx1"/>
                </a:solidFill>
                <a:latin typeface="TradeGothic" pitchFamily="34" charset="0"/>
              </a:rPr>
              <a:t>text</a:t>
            </a:r>
            <a:r>
              <a:rPr lang="es-ES" sz="1800" b="1" dirty="0" smtClean="0">
                <a:solidFill>
                  <a:schemeClr val="tx1"/>
                </a:solidFill>
                <a:latin typeface="TradeGothic" pitchFamily="34" charset="0"/>
              </a:rPr>
              <a:t>/</a:t>
            </a:r>
            <a:r>
              <a:rPr lang="es-ES" sz="1800" b="1" dirty="0" err="1" smtClean="0">
                <a:solidFill>
                  <a:schemeClr val="tx1"/>
                </a:solidFill>
                <a:latin typeface="TradeGothic" pitchFamily="34" charset="0"/>
              </a:rPr>
              <a:t>plain</a:t>
            </a:r>
            <a:r>
              <a:rPr lang="es-ES" sz="1800" b="1" dirty="0" smtClean="0">
                <a:solidFill>
                  <a:schemeClr val="tx1"/>
                </a:solidFill>
                <a:latin typeface="TradeGothic" pitchFamily="34" charset="0"/>
              </a:rPr>
              <a:t>”&gt;</a:t>
            </a:r>
          </a:p>
          <a:p>
            <a:pPr marL="547688" lvl="2" algn="l">
              <a:spcBef>
                <a:spcPts val="0"/>
              </a:spcBef>
            </a:pPr>
            <a:r>
              <a:rPr lang="es-ES" sz="1800" b="1" dirty="0" smtClean="0">
                <a:solidFill>
                  <a:schemeClr val="tx1"/>
                </a:solidFill>
                <a:latin typeface="TradeGothic" pitchFamily="34" charset="0"/>
              </a:rPr>
              <a:t>  &lt;p&gt;Apellidos:&lt;input </a:t>
            </a:r>
            <a:r>
              <a:rPr lang="es-ES" sz="1800" b="1" dirty="0" err="1" smtClean="0">
                <a:solidFill>
                  <a:schemeClr val="tx1"/>
                </a:solidFill>
                <a:latin typeface="TradeGothic" pitchFamily="34" charset="0"/>
              </a:rPr>
              <a:t>type</a:t>
            </a:r>
            <a:r>
              <a:rPr lang="es-ES" sz="1800" b="1" dirty="0" smtClean="0">
                <a:solidFill>
                  <a:schemeClr val="tx1"/>
                </a:solidFill>
                <a:latin typeface="TradeGothic" pitchFamily="34" charset="0"/>
              </a:rPr>
              <a:t>=“</a:t>
            </a:r>
            <a:r>
              <a:rPr lang="es-ES" sz="1800" b="1" dirty="0" err="1" smtClean="0">
                <a:solidFill>
                  <a:schemeClr val="tx1"/>
                </a:solidFill>
                <a:latin typeface="TradeGothic" pitchFamily="34" charset="0"/>
              </a:rPr>
              <a:t>text</a:t>
            </a:r>
            <a:r>
              <a:rPr lang="es-ES" sz="1800" b="1" dirty="0" smtClean="0">
                <a:solidFill>
                  <a:schemeClr val="tx1"/>
                </a:solidFill>
                <a:latin typeface="TradeGothic" pitchFamily="34" charset="0"/>
              </a:rPr>
              <a:t>” </a:t>
            </a:r>
            <a:r>
              <a:rPr lang="es-ES" sz="1800" b="1" dirty="0" err="1" smtClean="0">
                <a:solidFill>
                  <a:schemeClr val="tx1"/>
                </a:solidFill>
                <a:latin typeface="TradeGothic" pitchFamily="34" charset="0"/>
              </a:rPr>
              <a:t>name</a:t>
            </a:r>
            <a:r>
              <a:rPr lang="es-ES" sz="1800" b="1" dirty="0" smtClean="0">
                <a:solidFill>
                  <a:schemeClr val="tx1"/>
                </a:solidFill>
                <a:latin typeface="TradeGothic" pitchFamily="34" charset="0"/>
              </a:rPr>
              <a:t>=“</a:t>
            </a:r>
            <a:r>
              <a:rPr lang="es-ES" sz="1800" b="1" dirty="0" err="1" smtClean="0">
                <a:solidFill>
                  <a:schemeClr val="tx1"/>
                </a:solidFill>
                <a:latin typeface="TradeGothic" pitchFamily="34" charset="0"/>
              </a:rPr>
              <a:t>aapp</a:t>
            </a:r>
            <a:r>
              <a:rPr lang="es-ES" sz="1800" b="1" dirty="0" smtClean="0">
                <a:solidFill>
                  <a:schemeClr val="tx1"/>
                </a:solidFill>
                <a:latin typeface="TradeGothic" pitchFamily="34" charset="0"/>
              </a:rPr>
              <a:t>” </a:t>
            </a:r>
            <a:r>
              <a:rPr lang="es-ES" sz="1800" b="1" dirty="0" err="1" smtClean="0">
                <a:solidFill>
                  <a:schemeClr val="tx1"/>
                </a:solidFill>
                <a:latin typeface="TradeGothic" pitchFamily="34" charset="0"/>
              </a:rPr>
              <a:t>size</a:t>
            </a:r>
            <a:r>
              <a:rPr lang="es-ES" sz="1800" b="1" dirty="0" smtClean="0">
                <a:solidFill>
                  <a:schemeClr val="tx1"/>
                </a:solidFill>
                <a:latin typeface="TradeGothic" pitchFamily="34" charset="0"/>
              </a:rPr>
              <a:t>=“50”&gt;&lt;</a:t>
            </a:r>
            <a:r>
              <a:rPr lang="es-ES" sz="1800" b="1" dirty="0" err="1" smtClean="0">
                <a:solidFill>
                  <a:schemeClr val="tx1"/>
                </a:solidFill>
                <a:latin typeface="TradeGothic" pitchFamily="34" charset="0"/>
              </a:rPr>
              <a:t>br</a:t>
            </a:r>
            <a:r>
              <a:rPr lang="es-ES" sz="1800" b="1" dirty="0" smtClean="0">
                <a:solidFill>
                  <a:schemeClr val="tx1"/>
                </a:solidFill>
                <a:latin typeface="TradeGothic" pitchFamily="34" charset="0"/>
              </a:rPr>
              <a:t>&gt;</a:t>
            </a:r>
          </a:p>
          <a:p>
            <a:pPr marL="547688" lvl="2" algn="l">
              <a:spcBef>
                <a:spcPts val="0"/>
              </a:spcBef>
            </a:pPr>
            <a:r>
              <a:rPr lang="es-ES" sz="1800" b="1" dirty="0" smtClean="0">
                <a:solidFill>
                  <a:schemeClr val="tx1"/>
                </a:solidFill>
                <a:latin typeface="TradeGothic" pitchFamily="34" charset="0"/>
              </a:rPr>
              <a:t>   Nombre:&lt;input </a:t>
            </a:r>
            <a:r>
              <a:rPr lang="es-ES" sz="1800" b="1" dirty="0" err="1" smtClean="0">
                <a:solidFill>
                  <a:schemeClr val="tx1"/>
                </a:solidFill>
                <a:latin typeface="TradeGothic" pitchFamily="34" charset="0"/>
              </a:rPr>
              <a:t>type</a:t>
            </a:r>
            <a:r>
              <a:rPr lang="es-ES" sz="1800" b="1" dirty="0" smtClean="0">
                <a:solidFill>
                  <a:schemeClr val="tx1"/>
                </a:solidFill>
                <a:latin typeface="TradeGothic" pitchFamily="34" charset="0"/>
              </a:rPr>
              <a:t>=“</a:t>
            </a:r>
            <a:r>
              <a:rPr lang="es-ES" sz="1800" b="1" dirty="0" err="1" smtClean="0">
                <a:solidFill>
                  <a:schemeClr val="tx1"/>
                </a:solidFill>
                <a:latin typeface="TradeGothic" pitchFamily="34" charset="0"/>
              </a:rPr>
              <a:t>text</a:t>
            </a:r>
            <a:r>
              <a:rPr lang="es-ES" sz="1800" b="1" dirty="0" smtClean="0">
                <a:solidFill>
                  <a:schemeClr val="tx1"/>
                </a:solidFill>
                <a:latin typeface="TradeGothic" pitchFamily="34" charset="0"/>
              </a:rPr>
              <a:t>” </a:t>
            </a:r>
            <a:r>
              <a:rPr lang="es-ES" sz="1800" b="1" dirty="0" err="1" smtClean="0">
                <a:solidFill>
                  <a:schemeClr val="tx1"/>
                </a:solidFill>
                <a:latin typeface="TradeGothic" pitchFamily="34" charset="0"/>
              </a:rPr>
              <a:t>name</a:t>
            </a:r>
            <a:r>
              <a:rPr lang="es-ES" sz="1800" b="1" dirty="0" smtClean="0">
                <a:solidFill>
                  <a:schemeClr val="tx1"/>
                </a:solidFill>
                <a:latin typeface="TradeGothic" pitchFamily="34" charset="0"/>
              </a:rPr>
              <a:t>=“Nombre” </a:t>
            </a:r>
            <a:r>
              <a:rPr lang="es-ES" sz="1800" b="1" dirty="0" err="1" smtClean="0">
                <a:solidFill>
                  <a:schemeClr val="tx1"/>
                </a:solidFill>
                <a:latin typeface="TradeGothic" pitchFamily="34" charset="0"/>
              </a:rPr>
              <a:t>size</a:t>
            </a:r>
            <a:r>
              <a:rPr lang="es-ES" sz="1800" b="1" dirty="0" smtClean="0">
                <a:solidFill>
                  <a:schemeClr val="tx1"/>
                </a:solidFill>
                <a:latin typeface="TradeGothic" pitchFamily="34" charset="0"/>
              </a:rPr>
              <a:t>=“25”&gt;&lt;</a:t>
            </a:r>
            <a:r>
              <a:rPr lang="es-ES" sz="1800" b="1" dirty="0" err="1" smtClean="0">
                <a:solidFill>
                  <a:schemeClr val="tx1"/>
                </a:solidFill>
                <a:latin typeface="TradeGothic" pitchFamily="34" charset="0"/>
              </a:rPr>
              <a:t>br</a:t>
            </a:r>
            <a:r>
              <a:rPr lang="es-ES" sz="1800" b="1" dirty="0" smtClean="0">
                <a:solidFill>
                  <a:schemeClr val="tx1"/>
                </a:solidFill>
                <a:latin typeface="TradeGothic" pitchFamily="34" charset="0"/>
              </a:rPr>
              <a:t>&gt;</a:t>
            </a:r>
          </a:p>
          <a:p>
            <a:pPr marL="547688" lvl="2" algn="l">
              <a:spcBef>
                <a:spcPts val="0"/>
              </a:spcBef>
            </a:pPr>
            <a:r>
              <a:rPr lang="es-ES" sz="1800" b="1" dirty="0" smtClean="0">
                <a:solidFill>
                  <a:schemeClr val="tx1"/>
                </a:solidFill>
                <a:latin typeface="TradeGothic" pitchFamily="34" charset="0"/>
              </a:rPr>
              <a:t>   Dirección de correo electrónico: &lt;input </a:t>
            </a:r>
            <a:r>
              <a:rPr lang="es-ES" sz="1800" b="1" dirty="0" err="1" smtClean="0">
                <a:solidFill>
                  <a:schemeClr val="tx1"/>
                </a:solidFill>
                <a:latin typeface="TradeGothic" pitchFamily="34" charset="0"/>
              </a:rPr>
              <a:t>type</a:t>
            </a:r>
            <a:r>
              <a:rPr lang="es-ES" sz="1800" b="1" dirty="0" smtClean="0">
                <a:solidFill>
                  <a:schemeClr val="tx1"/>
                </a:solidFill>
                <a:latin typeface="TradeGothic" pitchFamily="34" charset="0"/>
              </a:rPr>
              <a:t>=“</a:t>
            </a:r>
            <a:r>
              <a:rPr lang="es-ES" sz="1800" b="1" dirty="0" err="1" smtClean="0">
                <a:solidFill>
                  <a:schemeClr val="tx1"/>
                </a:solidFill>
                <a:latin typeface="TradeGothic" pitchFamily="34" charset="0"/>
              </a:rPr>
              <a:t>text</a:t>
            </a:r>
            <a:r>
              <a:rPr lang="es-ES" sz="1800" b="1" dirty="0" smtClean="0">
                <a:solidFill>
                  <a:schemeClr val="tx1"/>
                </a:solidFill>
                <a:latin typeface="TradeGothic" pitchFamily="34" charset="0"/>
              </a:rPr>
              <a:t>” </a:t>
            </a:r>
            <a:r>
              <a:rPr lang="es-ES" sz="1800" b="1" dirty="0" err="1" smtClean="0">
                <a:solidFill>
                  <a:schemeClr val="tx1"/>
                </a:solidFill>
                <a:latin typeface="TradeGothic" pitchFamily="34" charset="0"/>
              </a:rPr>
              <a:t>name</a:t>
            </a:r>
            <a:r>
              <a:rPr lang="es-ES" sz="1800" b="1" dirty="0" smtClean="0">
                <a:solidFill>
                  <a:schemeClr val="tx1"/>
                </a:solidFill>
                <a:latin typeface="TradeGothic" pitchFamily="34" charset="0"/>
              </a:rPr>
              <a:t>=“email” </a:t>
            </a:r>
            <a:r>
              <a:rPr lang="es-ES" sz="1800" b="1" dirty="0" err="1" smtClean="0">
                <a:solidFill>
                  <a:schemeClr val="tx1"/>
                </a:solidFill>
                <a:latin typeface="TradeGothic" pitchFamily="34" charset="0"/>
              </a:rPr>
              <a:t>size</a:t>
            </a:r>
            <a:r>
              <a:rPr lang="es-ES" sz="1800" b="1" dirty="0" smtClean="0">
                <a:solidFill>
                  <a:schemeClr val="tx1"/>
                </a:solidFill>
                <a:latin typeface="TradeGothic" pitchFamily="34" charset="0"/>
              </a:rPr>
              <a:t>=“20”&gt;&lt;</a:t>
            </a:r>
            <a:r>
              <a:rPr lang="es-ES" sz="1800" b="1" dirty="0" err="1" smtClean="0">
                <a:solidFill>
                  <a:schemeClr val="tx1"/>
                </a:solidFill>
                <a:latin typeface="TradeGothic" pitchFamily="34" charset="0"/>
              </a:rPr>
              <a:t>br</a:t>
            </a:r>
            <a:r>
              <a:rPr lang="es-ES" sz="1800" b="1" dirty="0" smtClean="0">
                <a:solidFill>
                  <a:schemeClr val="tx1"/>
                </a:solidFill>
                <a:latin typeface="TradeGothic" pitchFamily="34" charset="0"/>
              </a:rPr>
              <a:t>&gt;</a:t>
            </a:r>
          </a:p>
          <a:p>
            <a:pPr marL="547688" lvl="2" algn="l">
              <a:spcBef>
                <a:spcPts val="0"/>
              </a:spcBef>
            </a:pPr>
            <a:r>
              <a:rPr lang="es-ES" sz="1800" b="1" dirty="0" smtClean="0">
                <a:solidFill>
                  <a:schemeClr val="tx1"/>
                </a:solidFill>
                <a:latin typeface="TradeGothic" pitchFamily="34" charset="0"/>
              </a:rPr>
              <a:t>   ¿Cómo llegó hasta aquí? &lt;</a:t>
            </a:r>
            <a:r>
              <a:rPr lang="es-ES" sz="1800" b="1" dirty="0" err="1" smtClean="0">
                <a:solidFill>
                  <a:schemeClr val="tx1"/>
                </a:solidFill>
                <a:latin typeface="TradeGothic" pitchFamily="34" charset="0"/>
              </a:rPr>
              <a:t>select</a:t>
            </a:r>
            <a:r>
              <a:rPr lang="es-ES" sz="1800" b="1" dirty="0" smtClean="0">
                <a:solidFill>
                  <a:schemeClr val="tx1"/>
                </a:solidFill>
                <a:latin typeface="TradeGothic" pitchFamily="34" charset="0"/>
              </a:rPr>
              <a:t> </a:t>
            </a:r>
            <a:r>
              <a:rPr lang="es-ES" sz="1800" b="1" dirty="0" err="1" smtClean="0">
                <a:solidFill>
                  <a:schemeClr val="tx1"/>
                </a:solidFill>
                <a:latin typeface="TradeGothic" pitchFamily="34" charset="0"/>
              </a:rPr>
              <a:t>name</a:t>
            </a:r>
            <a:r>
              <a:rPr lang="es-ES" sz="1800" b="1" dirty="0" smtClean="0">
                <a:solidFill>
                  <a:schemeClr val="tx1"/>
                </a:solidFill>
                <a:latin typeface="TradeGothic" pitchFamily="34" charset="0"/>
              </a:rPr>
              <a:t>=“</a:t>
            </a:r>
            <a:r>
              <a:rPr lang="es-ES" sz="1800" b="1" dirty="0" err="1" smtClean="0">
                <a:solidFill>
                  <a:schemeClr val="tx1"/>
                </a:solidFill>
                <a:latin typeface="TradeGothic" pitchFamily="34" charset="0"/>
              </a:rPr>
              <a:t>Vias</a:t>
            </a:r>
            <a:r>
              <a:rPr lang="es-ES" sz="1800" b="1" dirty="0" smtClean="0">
                <a:solidFill>
                  <a:schemeClr val="tx1"/>
                </a:solidFill>
                <a:latin typeface="TradeGothic" pitchFamily="34" charset="0"/>
              </a:rPr>
              <a:t>”  </a:t>
            </a:r>
            <a:r>
              <a:rPr lang="es-ES" sz="1800" b="1" dirty="0" err="1" smtClean="0">
                <a:solidFill>
                  <a:schemeClr val="tx1"/>
                </a:solidFill>
                <a:latin typeface="TradeGothic" pitchFamily="34" charset="0"/>
              </a:rPr>
              <a:t>size</a:t>
            </a:r>
            <a:r>
              <a:rPr lang="es-ES" sz="1800" b="1" dirty="0" smtClean="0">
                <a:solidFill>
                  <a:schemeClr val="tx1"/>
                </a:solidFill>
                <a:latin typeface="TradeGothic" pitchFamily="34" charset="0"/>
              </a:rPr>
              <a:t>=“1”&gt;</a:t>
            </a:r>
          </a:p>
          <a:p>
            <a:pPr marL="547688" lvl="2" algn="l">
              <a:spcBef>
                <a:spcPts val="0"/>
              </a:spcBef>
            </a:pPr>
            <a:r>
              <a:rPr lang="es-ES" sz="1800" b="1" dirty="0" smtClean="0">
                <a:solidFill>
                  <a:schemeClr val="tx1"/>
                </a:solidFill>
                <a:latin typeface="TradeGothic" pitchFamily="34" charset="0"/>
              </a:rPr>
              <a:t>      &lt;</a:t>
            </a:r>
            <a:r>
              <a:rPr lang="es-ES" sz="1800" b="1" dirty="0" err="1" smtClean="0">
                <a:solidFill>
                  <a:schemeClr val="tx1"/>
                </a:solidFill>
                <a:latin typeface="TradeGothic" pitchFamily="34" charset="0"/>
              </a:rPr>
              <a:t>option</a:t>
            </a:r>
            <a:r>
              <a:rPr lang="es-ES" sz="1800" b="1" dirty="0" smtClean="0">
                <a:solidFill>
                  <a:schemeClr val="tx1"/>
                </a:solidFill>
                <a:latin typeface="TradeGothic" pitchFamily="34" charset="0"/>
              </a:rPr>
              <a:t>&gt;Al azar&lt;/</a:t>
            </a:r>
            <a:r>
              <a:rPr lang="es-ES" sz="1800" b="1" dirty="0" err="1" smtClean="0">
                <a:solidFill>
                  <a:schemeClr val="tx1"/>
                </a:solidFill>
                <a:latin typeface="TradeGothic" pitchFamily="34" charset="0"/>
              </a:rPr>
              <a:t>option</a:t>
            </a:r>
            <a:r>
              <a:rPr lang="es-ES" sz="1800" b="1" dirty="0" smtClean="0">
                <a:solidFill>
                  <a:schemeClr val="tx1"/>
                </a:solidFill>
                <a:latin typeface="TradeGothic" pitchFamily="34" charset="0"/>
              </a:rPr>
              <a:t>&gt;</a:t>
            </a:r>
          </a:p>
          <a:p>
            <a:pPr marL="547688" lvl="2" algn="l">
              <a:spcBef>
                <a:spcPts val="0"/>
              </a:spcBef>
            </a:pPr>
            <a:r>
              <a:rPr lang="es-ES" sz="1800" b="1" dirty="0" smtClean="0">
                <a:solidFill>
                  <a:schemeClr val="tx1"/>
                </a:solidFill>
                <a:latin typeface="TradeGothic" pitchFamily="34" charset="0"/>
              </a:rPr>
              <a:t>      &lt;</a:t>
            </a:r>
            <a:r>
              <a:rPr lang="es-ES" sz="1800" b="1" dirty="0" err="1" smtClean="0">
                <a:solidFill>
                  <a:schemeClr val="tx1"/>
                </a:solidFill>
                <a:latin typeface="TradeGothic" pitchFamily="34" charset="0"/>
              </a:rPr>
              <a:t>option</a:t>
            </a:r>
            <a:r>
              <a:rPr lang="es-ES" sz="1800" b="1" dirty="0" smtClean="0">
                <a:solidFill>
                  <a:schemeClr val="tx1"/>
                </a:solidFill>
                <a:latin typeface="TradeGothic" pitchFamily="34" charset="0"/>
              </a:rPr>
              <a:t>&gt;Alguien le indico el URI de la página&lt;/</a:t>
            </a:r>
            <a:r>
              <a:rPr lang="es-ES" sz="1800" b="1" dirty="0" err="1" smtClean="0">
                <a:solidFill>
                  <a:schemeClr val="tx1"/>
                </a:solidFill>
                <a:latin typeface="TradeGothic" pitchFamily="34" charset="0"/>
              </a:rPr>
              <a:t>option</a:t>
            </a:r>
            <a:r>
              <a:rPr lang="es-ES" sz="1800" b="1" dirty="0" smtClean="0">
                <a:solidFill>
                  <a:schemeClr val="tx1"/>
                </a:solidFill>
                <a:latin typeface="TradeGothic" pitchFamily="34" charset="0"/>
              </a:rPr>
              <a:t>&gt;</a:t>
            </a:r>
          </a:p>
          <a:p>
            <a:pPr marL="547688" lvl="2" algn="l">
              <a:spcBef>
                <a:spcPts val="0"/>
              </a:spcBef>
            </a:pPr>
            <a:r>
              <a:rPr lang="es-ES" sz="1800" b="1" dirty="0" smtClean="0">
                <a:solidFill>
                  <a:schemeClr val="tx1"/>
                </a:solidFill>
                <a:latin typeface="TradeGothic" pitchFamily="34" charset="0"/>
              </a:rPr>
              <a:t>      &lt;</a:t>
            </a:r>
            <a:r>
              <a:rPr lang="es-ES" sz="1800" b="1" dirty="0" err="1" smtClean="0">
                <a:solidFill>
                  <a:schemeClr val="tx1"/>
                </a:solidFill>
                <a:latin typeface="TradeGothic" pitchFamily="34" charset="0"/>
              </a:rPr>
              <a:t>option</a:t>
            </a:r>
            <a:r>
              <a:rPr lang="es-ES" sz="1800" b="1" dirty="0" smtClean="0">
                <a:solidFill>
                  <a:schemeClr val="tx1"/>
                </a:solidFill>
                <a:latin typeface="TradeGothic" pitchFamily="34" charset="0"/>
              </a:rPr>
              <a:t> </a:t>
            </a:r>
            <a:r>
              <a:rPr lang="es-ES" sz="1800" b="1" dirty="0" err="1" smtClean="0">
                <a:solidFill>
                  <a:schemeClr val="tx1"/>
                </a:solidFill>
                <a:latin typeface="TradeGothic" pitchFamily="34" charset="0"/>
              </a:rPr>
              <a:t>selected</a:t>
            </a:r>
            <a:r>
              <a:rPr lang="es-ES" sz="1800" b="1" dirty="0" smtClean="0">
                <a:solidFill>
                  <a:schemeClr val="tx1"/>
                </a:solidFill>
                <a:latin typeface="TradeGothic" pitchFamily="34" charset="0"/>
              </a:rPr>
              <a:t>&gt; A través de un programa buscador&lt;/</a:t>
            </a:r>
            <a:r>
              <a:rPr lang="es-ES" sz="1800" b="1" dirty="0" err="1" smtClean="0">
                <a:solidFill>
                  <a:schemeClr val="tx1"/>
                </a:solidFill>
                <a:latin typeface="TradeGothic" pitchFamily="34" charset="0"/>
              </a:rPr>
              <a:t>option</a:t>
            </a:r>
            <a:r>
              <a:rPr lang="es-ES" sz="1800" b="1" dirty="0" smtClean="0">
                <a:solidFill>
                  <a:schemeClr val="tx1"/>
                </a:solidFill>
                <a:latin typeface="TradeGothic" pitchFamily="34" charset="0"/>
              </a:rPr>
              <a:t>&gt;</a:t>
            </a:r>
          </a:p>
          <a:p>
            <a:pPr marL="547688" lvl="2" algn="l">
              <a:spcBef>
                <a:spcPts val="0"/>
              </a:spcBef>
            </a:pPr>
            <a:r>
              <a:rPr lang="es-ES" sz="1800" b="1" dirty="0" smtClean="0">
                <a:solidFill>
                  <a:schemeClr val="tx1"/>
                </a:solidFill>
                <a:latin typeface="TradeGothic" pitchFamily="34" charset="0"/>
              </a:rPr>
              <a:t>      &lt;</a:t>
            </a:r>
            <a:r>
              <a:rPr lang="es-ES" sz="1800" b="1" dirty="0" err="1" smtClean="0">
                <a:solidFill>
                  <a:schemeClr val="tx1"/>
                </a:solidFill>
                <a:latin typeface="TradeGothic" pitchFamily="34" charset="0"/>
              </a:rPr>
              <a:t>option</a:t>
            </a:r>
            <a:r>
              <a:rPr lang="es-ES" sz="1800" b="1" dirty="0" smtClean="0">
                <a:solidFill>
                  <a:schemeClr val="tx1"/>
                </a:solidFill>
                <a:latin typeface="TradeGothic" pitchFamily="34" charset="0"/>
              </a:rPr>
              <a:t>&gt;Mediante un enlace desde otra página&lt;/</a:t>
            </a:r>
            <a:r>
              <a:rPr lang="es-ES" sz="1800" b="1" dirty="0" err="1" smtClean="0">
                <a:solidFill>
                  <a:schemeClr val="tx1"/>
                </a:solidFill>
                <a:latin typeface="TradeGothic" pitchFamily="34" charset="0"/>
              </a:rPr>
              <a:t>option</a:t>
            </a:r>
            <a:r>
              <a:rPr lang="es-ES" sz="1800" b="1" dirty="0" smtClean="0">
                <a:solidFill>
                  <a:schemeClr val="tx1"/>
                </a:solidFill>
                <a:latin typeface="TradeGothic" pitchFamily="34" charset="0"/>
              </a:rPr>
              <a:t>&gt;</a:t>
            </a:r>
          </a:p>
          <a:p>
            <a:pPr marL="547688" lvl="2" algn="l">
              <a:spcBef>
                <a:spcPts val="0"/>
              </a:spcBef>
            </a:pPr>
            <a:r>
              <a:rPr lang="es-ES" sz="1800" b="1" dirty="0" smtClean="0">
                <a:solidFill>
                  <a:schemeClr val="tx1"/>
                </a:solidFill>
                <a:latin typeface="TradeGothic" pitchFamily="34" charset="0"/>
              </a:rPr>
              <a:t>    &lt;/</a:t>
            </a:r>
            <a:r>
              <a:rPr lang="es-ES" sz="1800" b="1" dirty="0" err="1" smtClean="0">
                <a:solidFill>
                  <a:schemeClr val="tx1"/>
                </a:solidFill>
                <a:latin typeface="TradeGothic" pitchFamily="34" charset="0"/>
              </a:rPr>
              <a:t>select</a:t>
            </a:r>
            <a:r>
              <a:rPr lang="es-ES" sz="1800" b="1" dirty="0" smtClean="0">
                <a:solidFill>
                  <a:schemeClr val="tx1"/>
                </a:solidFill>
                <a:latin typeface="TradeGothic" pitchFamily="34" charset="0"/>
              </a:rPr>
              <a:t>&gt;&lt;/p&gt;</a:t>
            </a:r>
          </a:p>
          <a:p>
            <a:pPr marL="547688" lvl="2" algn="l">
              <a:spcBef>
                <a:spcPts val="0"/>
              </a:spcBef>
            </a:pPr>
            <a:r>
              <a:rPr lang="es-ES" sz="1800" b="1" dirty="0" smtClean="0">
                <a:solidFill>
                  <a:schemeClr val="tx1"/>
                </a:solidFill>
                <a:latin typeface="TradeGothic" pitchFamily="34" charset="0"/>
              </a:rPr>
              <a:t>&lt;p&gt;&amp;</a:t>
            </a:r>
            <a:r>
              <a:rPr lang="es-ES" sz="1800" b="1" dirty="0" err="1" smtClean="0">
                <a:solidFill>
                  <a:schemeClr val="tx1"/>
                </a:solidFill>
                <a:latin typeface="TradeGothic" pitchFamily="34" charset="0"/>
              </a:rPr>
              <a:t>nbsp</a:t>
            </a:r>
            <a:r>
              <a:rPr lang="es-ES" sz="1800" b="1" dirty="0" smtClean="0">
                <a:solidFill>
                  <a:schemeClr val="tx1"/>
                </a:solidFill>
                <a:latin typeface="TradeGothic" pitchFamily="34" charset="0"/>
              </a:rPr>
              <a:t>;&lt;input </a:t>
            </a:r>
            <a:r>
              <a:rPr lang="es-ES" sz="1800" b="1" dirty="0" err="1" smtClean="0">
                <a:solidFill>
                  <a:schemeClr val="tx1"/>
                </a:solidFill>
                <a:latin typeface="TradeGothic" pitchFamily="34" charset="0"/>
              </a:rPr>
              <a:t>type</a:t>
            </a:r>
            <a:r>
              <a:rPr lang="es-ES" sz="1800" b="1" dirty="0" smtClean="0">
                <a:solidFill>
                  <a:schemeClr val="tx1"/>
                </a:solidFill>
                <a:latin typeface="TradeGothic" pitchFamily="34" charset="0"/>
              </a:rPr>
              <a:t>=“</a:t>
            </a:r>
            <a:r>
              <a:rPr lang="es-ES" sz="1800" b="1" dirty="0" err="1" smtClean="0">
                <a:solidFill>
                  <a:schemeClr val="tx1"/>
                </a:solidFill>
                <a:latin typeface="TradeGothic" pitchFamily="34" charset="0"/>
              </a:rPr>
              <a:t>submit</a:t>
            </a:r>
            <a:r>
              <a:rPr lang="es-ES" sz="1800" b="1" dirty="0" smtClean="0">
                <a:solidFill>
                  <a:schemeClr val="tx1"/>
                </a:solidFill>
                <a:latin typeface="TradeGothic" pitchFamily="34" charset="0"/>
              </a:rPr>
              <a:t>” </a:t>
            </a:r>
            <a:r>
              <a:rPr lang="es-ES" sz="1800" b="1" dirty="0" err="1" smtClean="0">
                <a:solidFill>
                  <a:schemeClr val="tx1"/>
                </a:solidFill>
                <a:latin typeface="TradeGothic" pitchFamily="34" charset="0"/>
              </a:rPr>
              <a:t>value</a:t>
            </a:r>
            <a:r>
              <a:rPr lang="es-ES" sz="1800" b="1" dirty="0" smtClean="0">
                <a:solidFill>
                  <a:schemeClr val="tx1"/>
                </a:solidFill>
                <a:latin typeface="TradeGothic" pitchFamily="34" charset="0"/>
              </a:rPr>
              <a:t>=“Enviar”&gt;&lt;input </a:t>
            </a:r>
            <a:r>
              <a:rPr lang="es-ES" sz="1800" b="1" dirty="0" err="1" smtClean="0">
                <a:solidFill>
                  <a:schemeClr val="tx1"/>
                </a:solidFill>
                <a:latin typeface="TradeGothic" pitchFamily="34" charset="0"/>
              </a:rPr>
              <a:t>type</a:t>
            </a:r>
            <a:r>
              <a:rPr lang="es-ES" sz="1800" b="1" dirty="0" smtClean="0">
                <a:solidFill>
                  <a:schemeClr val="tx1"/>
                </a:solidFill>
                <a:latin typeface="TradeGothic" pitchFamily="34" charset="0"/>
              </a:rPr>
              <a:t>=“</a:t>
            </a:r>
            <a:r>
              <a:rPr lang="es-ES" sz="1800" b="1" dirty="0" err="1" smtClean="0">
                <a:solidFill>
                  <a:schemeClr val="tx1"/>
                </a:solidFill>
                <a:latin typeface="TradeGothic" pitchFamily="34" charset="0"/>
              </a:rPr>
              <a:t>reset</a:t>
            </a:r>
            <a:r>
              <a:rPr lang="es-ES" sz="1800" b="1" dirty="0" smtClean="0">
                <a:solidFill>
                  <a:schemeClr val="tx1"/>
                </a:solidFill>
                <a:latin typeface="TradeGothic" pitchFamily="34" charset="0"/>
              </a:rPr>
              <a:t>” </a:t>
            </a:r>
            <a:r>
              <a:rPr lang="es-ES" sz="1800" b="1" dirty="0" err="1" smtClean="0">
                <a:solidFill>
                  <a:schemeClr val="tx1"/>
                </a:solidFill>
                <a:latin typeface="TradeGothic" pitchFamily="34" charset="0"/>
              </a:rPr>
              <a:t>value</a:t>
            </a:r>
            <a:r>
              <a:rPr lang="es-ES" sz="1800" b="1" dirty="0" smtClean="0">
                <a:solidFill>
                  <a:schemeClr val="tx1"/>
                </a:solidFill>
                <a:latin typeface="TradeGothic" pitchFamily="34" charset="0"/>
              </a:rPr>
              <a:t>=“Borrar”&gt;</a:t>
            </a:r>
          </a:p>
          <a:p>
            <a:pPr marL="547688" lvl="2" algn="l">
              <a:spcBef>
                <a:spcPts val="0"/>
              </a:spcBef>
            </a:pPr>
            <a:r>
              <a:rPr lang="es-ES" sz="1800" b="1" dirty="0" smtClean="0">
                <a:solidFill>
                  <a:schemeClr val="tx1"/>
                </a:solidFill>
                <a:latin typeface="TradeGothic" pitchFamily="34" charset="0"/>
              </a:rPr>
              <a:t>&lt;/p&gt;</a:t>
            </a:r>
          </a:p>
          <a:p>
            <a:pPr marL="547688" lvl="2" algn="l">
              <a:spcBef>
                <a:spcPts val="0"/>
              </a:spcBef>
            </a:pPr>
            <a:r>
              <a:rPr lang="es-ES" sz="1800" b="1" dirty="0" smtClean="0">
                <a:solidFill>
                  <a:schemeClr val="tx1"/>
                </a:solidFill>
                <a:latin typeface="TradeGothic" pitchFamily="34" charset="0"/>
              </a:rPr>
              <a:t>&lt;/</a:t>
            </a:r>
            <a:r>
              <a:rPr lang="es-ES" sz="1800" b="1" dirty="0" err="1" smtClean="0">
                <a:solidFill>
                  <a:schemeClr val="tx1"/>
                </a:solidFill>
                <a:latin typeface="TradeGothic" pitchFamily="34" charset="0"/>
              </a:rPr>
              <a:t>form</a:t>
            </a:r>
            <a:r>
              <a:rPr lang="es-ES" sz="1800" b="1" dirty="0" smtClean="0">
                <a:solidFill>
                  <a:schemeClr val="tx1"/>
                </a:solidFill>
                <a:latin typeface="TradeGothic" pitchFamily="34" charset="0"/>
              </a:rPr>
              <a:t>&gt;</a:t>
            </a:r>
          </a:p>
          <a:p>
            <a:pPr marL="547688" lvl="2" algn="l">
              <a:spcBef>
                <a:spcPts val="0"/>
              </a:spcBef>
            </a:pPr>
            <a:endParaRPr lang="es-ES" sz="1600" dirty="0" smtClean="0">
              <a:solidFill>
                <a:schemeClr val="tx1"/>
              </a:solidFill>
              <a:latin typeface="TradeGothic" pitchFamily="34" charset="0"/>
            </a:endParaRPr>
          </a:p>
          <a:p>
            <a:pPr marL="90488" lvl="1" algn="l">
              <a:spcBef>
                <a:spcPts val="600"/>
              </a:spcBef>
              <a:spcAft>
                <a:spcPts val="600"/>
              </a:spcAft>
              <a:buFont typeface="Wingdings" pitchFamily="2" charset="2"/>
              <a:buChar char="Ø"/>
            </a:pPr>
            <a:endParaRPr lang="es-ES" sz="1800" dirty="0" smtClean="0">
              <a:solidFill>
                <a:schemeClr val="tx1"/>
              </a:solidFill>
              <a:latin typeface="TradeGothic" pitchFamily="34" charset="0"/>
            </a:endParaRPr>
          </a:p>
          <a:p>
            <a:pPr marL="90488" lvl="1" algn="l">
              <a:buFont typeface="Wingdings" pitchFamily="2" charset="2"/>
              <a:buChar char="Ø"/>
            </a:pPr>
            <a:endParaRPr lang="es-ES" sz="1800" dirty="0" smtClean="0">
              <a:solidFill>
                <a:schemeClr val="tx1"/>
              </a:solidFill>
              <a:latin typeface="TradeGothic" pitchFamily="34" charset="0"/>
            </a:endParaRPr>
          </a:p>
          <a:p>
            <a:pPr marL="90488" lvl="1" algn="l">
              <a:buFont typeface="Wingdings" pitchFamily="2" charset="2"/>
              <a:buChar char="Ø"/>
            </a:pPr>
            <a:endParaRPr lang="es-ES" sz="1800" dirty="0" smtClean="0">
              <a:solidFill>
                <a:schemeClr val="tx1"/>
              </a:solidFill>
              <a:latin typeface="TradeGothic"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88641"/>
            <a:ext cx="7772400" cy="576064"/>
          </a:xfrm>
        </p:spPr>
        <p:txBody>
          <a:bodyPr>
            <a:normAutofit/>
          </a:bodyPr>
          <a:lstStyle/>
          <a:p>
            <a:r>
              <a:rPr lang="es-ES" sz="2400" dirty="0" smtClean="0">
                <a:latin typeface="TradeGothic" pitchFamily="34" charset="0"/>
              </a:rPr>
              <a:t>2.1. El Modelo de Objetos del Documento</a:t>
            </a:r>
            <a:endParaRPr lang="es-ES" sz="2400" dirty="0">
              <a:latin typeface="TradeGothic" pitchFamily="34" charset="0"/>
            </a:endParaRPr>
          </a:p>
        </p:txBody>
      </p:sp>
      <p:sp>
        <p:nvSpPr>
          <p:cNvPr id="3" name="2 Subtítulo"/>
          <p:cNvSpPr>
            <a:spLocks noGrp="1"/>
          </p:cNvSpPr>
          <p:nvPr>
            <p:ph type="subTitle" idx="1"/>
          </p:nvPr>
        </p:nvSpPr>
        <p:spPr>
          <a:xfrm>
            <a:off x="161764" y="1052736"/>
            <a:ext cx="8820472" cy="5112568"/>
          </a:xfrm>
          <a:ln>
            <a:solidFill>
              <a:schemeClr val="accent1"/>
            </a:solidFill>
          </a:ln>
        </p:spPr>
        <p:txBody>
          <a:bodyPr>
            <a:noAutofit/>
          </a:bodyPr>
          <a:lstStyle/>
          <a:p>
            <a:pPr algn="l">
              <a:spcBef>
                <a:spcPts val="600"/>
              </a:spcBef>
              <a:spcAft>
                <a:spcPts val="600"/>
              </a:spcAft>
              <a:buFont typeface="Wingdings" pitchFamily="2" charset="2"/>
              <a:buChar char="Ø"/>
            </a:pPr>
            <a:r>
              <a:rPr lang="es-ES" sz="2000" dirty="0" smtClean="0">
                <a:solidFill>
                  <a:schemeClr val="tx1"/>
                </a:solidFill>
                <a:latin typeface="TradeGothic" pitchFamily="34" charset="0"/>
              </a:rPr>
              <a:t>Los documentos en el DOM se </a:t>
            </a:r>
            <a:r>
              <a:rPr lang="es-ES" sz="2000" dirty="0" err="1" smtClean="0">
                <a:solidFill>
                  <a:schemeClr val="tx1"/>
                </a:solidFill>
                <a:latin typeface="TradeGothic" pitchFamily="34" charset="0"/>
              </a:rPr>
              <a:t>modelizan</a:t>
            </a:r>
            <a:r>
              <a:rPr lang="es-ES" sz="2000" dirty="0" smtClean="0">
                <a:solidFill>
                  <a:schemeClr val="tx1"/>
                </a:solidFill>
                <a:latin typeface="TradeGothic" pitchFamily="34" charset="0"/>
              </a:rPr>
              <a:t> usando objetos, y eso comprende la estructura del documento, su comportamiento y el de los objetos que lo componen.</a:t>
            </a:r>
          </a:p>
          <a:p>
            <a:pPr algn="l">
              <a:spcBef>
                <a:spcPts val="600"/>
              </a:spcBef>
              <a:spcAft>
                <a:spcPts val="600"/>
              </a:spcAft>
              <a:buFont typeface="Wingdings" pitchFamily="2" charset="2"/>
              <a:buChar char="Ø"/>
            </a:pPr>
            <a:r>
              <a:rPr lang="es-ES" sz="2000" dirty="0" smtClean="0">
                <a:solidFill>
                  <a:schemeClr val="tx1"/>
                </a:solidFill>
                <a:latin typeface="TradeGothic" pitchFamily="34" charset="0"/>
              </a:rPr>
              <a:t>En el DOM identificamos...</a:t>
            </a:r>
          </a:p>
          <a:p>
            <a:pPr lvl="1" algn="l">
              <a:spcBef>
                <a:spcPts val="600"/>
              </a:spcBef>
              <a:spcAft>
                <a:spcPts val="600"/>
              </a:spcAft>
              <a:buFont typeface="Wingdings" pitchFamily="2" charset="2"/>
              <a:buChar char="q"/>
            </a:pPr>
            <a:r>
              <a:rPr lang="es-ES" sz="1800" dirty="0" smtClean="0">
                <a:solidFill>
                  <a:schemeClr val="tx1"/>
                </a:solidFill>
                <a:latin typeface="TradeGothic" pitchFamily="34" charset="0"/>
              </a:rPr>
              <a:t>Las interfaces y objetos usados para representar y manipular n documento.</a:t>
            </a:r>
          </a:p>
          <a:p>
            <a:pPr lvl="1" algn="l">
              <a:spcBef>
                <a:spcPts val="600"/>
              </a:spcBef>
              <a:spcAft>
                <a:spcPts val="600"/>
              </a:spcAft>
              <a:buFont typeface="Wingdings" pitchFamily="2" charset="2"/>
              <a:buChar char="q"/>
            </a:pPr>
            <a:r>
              <a:rPr lang="es-ES" sz="1800" dirty="0" smtClean="0">
                <a:solidFill>
                  <a:schemeClr val="tx1"/>
                </a:solidFill>
                <a:latin typeface="TradeGothic" pitchFamily="34" charset="0"/>
              </a:rPr>
              <a:t>La semántica de estas interfaces y objetos, incluyendo comportamiento y atributos.</a:t>
            </a:r>
          </a:p>
          <a:p>
            <a:pPr lvl="1" algn="l">
              <a:spcBef>
                <a:spcPts val="600"/>
              </a:spcBef>
              <a:spcAft>
                <a:spcPts val="600"/>
              </a:spcAft>
              <a:buFont typeface="Wingdings" pitchFamily="2" charset="2"/>
              <a:buChar char="q"/>
            </a:pPr>
            <a:r>
              <a:rPr lang="es-ES" sz="1800" dirty="0" smtClean="0">
                <a:solidFill>
                  <a:schemeClr val="tx1"/>
                </a:solidFill>
                <a:latin typeface="TradeGothic" pitchFamily="34" charset="0"/>
              </a:rPr>
              <a:t>Las relaciones y colaboraciones entre estas interfaces y objetos.</a:t>
            </a:r>
          </a:p>
          <a:p>
            <a:pPr algn="l">
              <a:spcBef>
                <a:spcPts val="600"/>
              </a:spcBef>
              <a:spcAft>
                <a:spcPts val="600"/>
              </a:spcAft>
              <a:buFont typeface="Wingdings" pitchFamily="2" charset="2"/>
              <a:buChar char="q"/>
            </a:pPr>
            <a:endParaRPr lang="es-ES" sz="2000" dirty="0">
              <a:solidFill>
                <a:schemeClr val="tx1"/>
              </a:solidFill>
              <a:latin typeface="TradeGothic" pitchFamily="34" charset="0"/>
            </a:endParaRPr>
          </a:p>
          <a:p>
            <a:pPr algn="l">
              <a:spcBef>
                <a:spcPts val="600"/>
              </a:spcBef>
              <a:spcAft>
                <a:spcPts val="600"/>
              </a:spcAft>
              <a:buFont typeface="Wingdings" pitchFamily="2" charset="2"/>
              <a:buChar char="Ø"/>
            </a:pPr>
            <a:r>
              <a:rPr lang="es-ES" sz="2000" dirty="0" smtClean="0">
                <a:solidFill>
                  <a:schemeClr val="tx1"/>
                </a:solidFill>
                <a:latin typeface="TradeGothic" pitchFamily="34" charset="0"/>
              </a:rPr>
              <a:t>El modelo de objetos del documento consta del </a:t>
            </a:r>
            <a:r>
              <a:rPr lang="es-ES" sz="2000" b="1" dirty="0" smtClean="0">
                <a:solidFill>
                  <a:srgbClr val="FF0000"/>
                </a:solidFill>
                <a:latin typeface="TradeGothic" pitchFamily="34" charset="0"/>
              </a:rPr>
              <a:t>núcleo del DOM</a:t>
            </a:r>
            <a:r>
              <a:rPr lang="es-ES" sz="2000" b="1" dirty="0" smtClean="0">
                <a:solidFill>
                  <a:srgbClr val="FFFF00"/>
                </a:solidFill>
                <a:latin typeface="TradeGothic" pitchFamily="34" charset="0"/>
              </a:rPr>
              <a:t>, </a:t>
            </a:r>
            <a:r>
              <a:rPr lang="es-ES" sz="2000" dirty="0" smtClean="0">
                <a:solidFill>
                  <a:schemeClr val="tx1"/>
                </a:solidFill>
                <a:latin typeface="TradeGothic" pitchFamily="34" charset="0"/>
              </a:rPr>
              <a:t>que representa la funcionalidad usada para los documentos XML y también sirve de base para el </a:t>
            </a:r>
            <a:r>
              <a:rPr lang="es-ES" sz="2000" b="1" dirty="0" smtClean="0">
                <a:solidFill>
                  <a:srgbClr val="FF0000"/>
                </a:solidFill>
                <a:latin typeface="TradeGothic" pitchFamily="34" charset="0"/>
              </a:rPr>
              <a:t>DOM HTML</a:t>
            </a:r>
            <a:r>
              <a:rPr lang="es-ES" sz="2000" dirty="0" smtClean="0">
                <a:solidFill>
                  <a:schemeClr val="tx1"/>
                </a:solidFill>
                <a:latin typeface="TradeGothic" pitchFamily="34" charset="0"/>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395536" y="620688"/>
            <a:ext cx="8424936" cy="5904656"/>
          </a:xfrm>
          <a:ln>
            <a:noFill/>
          </a:ln>
        </p:spPr>
        <p:txBody>
          <a:bodyPr>
            <a:noAutofit/>
          </a:bodyPr>
          <a:lstStyle/>
          <a:p>
            <a:pPr marL="90488" lvl="1" algn="l"/>
            <a:r>
              <a:rPr lang="es-ES" sz="2000" b="1" dirty="0" smtClean="0">
                <a:solidFill>
                  <a:schemeClr val="tx1"/>
                </a:solidFill>
                <a:latin typeface="TradeGothic" pitchFamily="34" charset="0"/>
              </a:rPr>
              <a:t>Formularios. Tipos de controles</a:t>
            </a:r>
          </a:p>
          <a:p>
            <a:pPr marL="90488" lvl="1" algn="l"/>
            <a:r>
              <a:rPr lang="es-ES" sz="2000" b="1" dirty="0" smtClean="0">
                <a:solidFill>
                  <a:schemeClr val="tx1"/>
                </a:solidFill>
                <a:latin typeface="TradeGothic" pitchFamily="34" charset="0"/>
              </a:rPr>
              <a:t>Botones</a:t>
            </a:r>
          </a:p>
          <a:p>
            <a:pPr marL="90488" lvl="1" algn="l">
              <a:spcBef>
                <a:spcPts val="600"/>
              </a:spcBef>
              <a:spcAft>
                <a:spcPts val="600"/>
              </a:spcAft>
              <a:buClr>
                <a:srgbClr val="FF0000"/>
              </a:buClr>
              <a:buFont typeface="Wingdings" pitchFamily="2" charset="2"/>
              <a:buChar char="Ø"/>
            </a:pPr>
            <a:r>
              <a:rPr lang="es-ES" sz="1800" b="1" dirty="0" smtClean="0">
                <a:solidFill>
                  <a:schemeClr val="tx1"/>
                </a:solidFill>
                <a:latin typeface="TradeGothic" pitchFamily="34" charset="0"/>
              </a:rPr>
              <a:t>Botones </a:t>
            </a:r>
            <a:r>
              <a:rPr lang="es-ES" sz="1800" b="1" dirty="0" err="1" smtClean="0">
                <a:solidFill>
                  <a:schemeClr val="tx1"/>
                </a:solidFill>
                <a:latin typeface="TradeGothic" pitchFamily="34" charset="0"/>
              </a:rPr>
              <a:t>submit</a:t>
            </a:r>
            <a:r>
              <a:rPr lang="es-ES" sz="1800" dirty="0" smtClean="0">
                <a:solidFill>
                  <a:schemeClr val="tx1"/>
                </a:solidFill>
                <a:latin typeface="TradeGothic" pitchFamily="34" charset="0"/>
              </a:rPr>
              <a:t>. Cuando se activan, los datos son enviados para su procesamiento por un programa en el servidor web o a un servidor de correo.</a:t>
            </a:r>
          </a:p>
          <a:p>
            <a:pPr marL="90488" lvl="1" algn="l">
              <a:spcBef>
                <a:spcPts val="600"/>
              </a:spcBef>
              <a:spcAft>
                <a:spcPts val="600"/>
              </a:spcAft>
              <a:buClr>
                <a:srgbClr val="FF0000"/>
              </a:buClr>
              <a:buFont typeface="Wingdings" pitchFamily="2" charset="2"/>
              <a:buChar char="Ø"/>
            </a:pPr>
            <a:r>
              <a:rPr lang="es-ES" sz="1800" dirty="0" smtClean="0">
                <a:solidFill>
                  <a:schemeClr val="tx1"/>
                </a:solidFill>
                <a:latin typeface="TradeGothic" pitchFamily="34" charset="0"/>
              </a:rPr>
              <a:t>Botones </a:t>
            </a:r>
            <a:r>
              <a:rPr lang="es-ES" sz="1800" b="1" dirty="0" err="1" smtClean="0">
                <a:solidFill>
                  <a:schemeClr val="tx1"/>
                </a:solidFill>
                <a:latin typeface="TradeGothic" pitchFamily="34" charset="0"/>
              </a:rPr>
              <a:t>reset</a:t>
            </a:r>
            <a:r>
              <a:rPr lang="es-ES" sz="1800" dirty="0" smtClean="0">
                <a:solidFill>
                  <a:schemeClr val="tx1"/>
                </a:solidFill>
                <a:latin typeface="TradeGothic" pitchFamily="34" charset="0"/>
              </a:rPr>
              <a:t>. Restablece todos los controles a sus valores iniciales.. Todo control tienen un valor actual y un valor inicial.</a:t>
            </a:r>
          </a:p>
          <a:p>
            <a:pPr marL="90488" lvl="1" algn="l">
              <a:spcBef>
                <a:spcPts val="600"/>
              </a:spcBef>
              <a:spcAft>
                <a:spcPts val="600"/>
              </a:spcAft>
              <a:buClr>
                <a:srgbClr val="FF0000"/>
              </a:buClr>
              <a:buFont typeface="Wingdings" pitchFamily="2" charset="2"/>
              <a:buChar char="Ø"/>
            </a:pPr>
            <a:r>
              <a:rPr lang="es-ES" sz="1800" dirty="0" smtClean="0">
                <a:solidFill>
                  <a:schemeClr val="tx1"/>
                </a:solidFill>
                <a:latin typeface="TradeGothic" pitchFamily="34" charset="0"/>
              </a:rPr>
              <a:t>Botones </a:t>
            </a:r>
            <a:r>
              <a:rPr lang="es-ES" sz="1800" b="1" dirty="0" err="1" smtClean="0">
                <a:solidFill>
                  <a:schemeClr val="tx1"/>
                </a:solidFill>
                <a:latin typeface="TradeGothic" pitchFamily="34" charset="0"/>
              </a:rPr>
              <a:t>push</a:t>
            </a:r>
            <a:r>
              <a:rPr lang="es-ES" sz="1800" b="1" dirty="0" smtClean="0">
                <a:solidFill>
                  <a:schemeClr val="tx1"/>
                </a:solidFill>
                <a:latin typeface="TradeGothic" pitchFamily="34" charset="0"/>
              </a:rPr>
              <a:t>.</a:t>
            </a:r>
            <a:r>
              <a:rPr lang="es-ES" sz="1800" dirty="0" smtClean="0">
                <a:solidFill>
                  <a:schemeClr val="tx1"/>
                </a:solidFill>
                <a:latin typeface="TradeGothic" pitchFamily="34" charset="0"/>
              </a:rPr>
              <a:t> Su funcionamiento depende de scripts asociados con atributos a un evento (</a:t>
            </a:r>
            <a:r>
              <a:rPr lang="es-ES" sz="1800" dirty="0" err="1" smtClean="0">
                <a:solidFill>
                  <a:schemeClr val="tx1"/>
                </a:solidFill>
                <a:latin typeface="TradeGothic" pitchFamily="34" charset="0"/>
              </a:rPr>
              <a:t>ej</a:t>
            </a:r>
            <a:r>
              <a:rPr lang="es-ES" sz="1800" dirty="0" smtClean="0">
                <a:solidFill>
                  <a:schemeClr val="tx1"/>
                </a:solidFill>
                <a:latin typeface="TradeGothic" pitchFamily="34" charset="0"/>
              </a:rPr>
              <a:t>: pulsar un botón del ratón  desencadena el evento asociado al el script).</a:t>
            </a:r>
          </a:p>
          <a:p>
            <a:pPr marL="90488" lvl="1" algn="l">
              <a:spcBef>
                <a:spcPts val="600"/>
              </a:spcBef>
              <a:spcAft>
                <a:spcPts val="600"/>
              </a:spcAft>
              <a:buClr>
                <a:srgbClr val="FF0000"/>
              </a:buClr>
              <a:buFont typeface="Wingdings" pitchFamily="2" charset="2"/>
              <a:buChar char="Ø"/>
            </a:pPr>
            <a:endParaRPr lang="es-ES" sz="1800" dirty="0" smtClean="0">
              <a:solidFill>
                <a:schemeClr val="tx1"/>
              </a:solidFill>
              <a:latin typeface="TradeGothic" pitchFamily="34" charset="0"/>
            </a:endParaRPr>
          </a:p>
          <a:p>
            <a:pPr marL="90488" lvl="1" algn="l">
              <a:spcBef>
                <a:spcPts val="600"/>
              </a:spcBef>
              <a:spcAft>
                <a:spcPts val="600"/>
              </a:spcAft>
              <a:buClr>
                <a:srgbClr val="FF0000"/>
              </a:buClr>
            </a:pPr>
            <a:r>
              <a:rPr lang="es-ES" sz="1800" dirty="0" smtClean="0">
                <a:solidFill>
                  <a:schemeClr val="tx1"/>
                </a:solidFill>
                <a:latin typeface="TradeGothic" pitchFamily="34" charset="0"/>
              </a:rPr>
              <a:t>Los botones pueden crearse con los elemento BUTTON e INPUT.</a:t>
            </a:r>
          </a:p>
          <a:p>
            <a:pPr marL="547688" lvl="2" algn="l">
              <a:spcBef>
                <a:spcPts val="600"/>
              </a:spcBef>
              <a:spcAft>
                <a:spcPts val="600"/>
              </a:spcAft>
              <a:buClr>
                <a:srgbClr val="FF0000"/>
              </a:buClr>
              <a:buFont typeface="Wingdings" pitchFamily="2" charset="2"/>
              <a:buChar char="ü"/>
            </a:pPr>
            <a:r>
              <a:rPr lang="es-ES" sz="1800" dirty="0" smtClean="0">
                <a:solidFill>
                  <a:schemeClr val="tx1"/>
                </a:solidFill>
                <a:latin typeface="TradeGothic" pitchFamily="34" charset="0"/>
              </a:rPr>
              <a:t>Para crear un botón </a:t>
            </a:r>
            <a:r>
              <a:rPr lang="es-ES" sz="1800" i="1" dirty="0" err="1" smtClean="0">
                <a:solidFill>
                  <a:schemeClr val="tx1"/>
                </a:solidFill>
                <a:latin typeface="TradeGothic" pitchFamily="34" charset="0"/>
              </a:rPr>
              <a:t>submit</a:t>
            </a:r>
            <a:r>
              <a:rPr lang="es-ES" sz="1800" dirty="0" smtClean="0">
                <a:solidFill>
                  <a:schemeClr val="tx1"/>
                </a:solidFill>
                <a:latin typeface="TradeGothic" pitchFamily="34" charset="0"/>
              </a:rPr>
              <a:t> con el elemento </a:t>
            </a:r>
            <a:r>
              <a:rPr lang="es-ES" sz="1800" i="1" dirty="0" smtClean="0">
                <a:solidFill>
                  <a:schemeClr val="tx1"/>
                </a:solidFill>
                <a:latin typeface="TradeGothic" pitchFamily="34" charset="0"/>
              </a:rPr>
              <a:t>INPUT</a:t>
            </a:r>
            <a:r>
              <a:rPr lang="es-ES" sz="1800" dirty="0" smtClean="0">
                <a:solidFill>
                  <a:schemeClr val="tx1"/>
                </a:solidFill>
                <a:latin typeface="TradeGothic" pitchFamily="34" charset="0"/>
              </a:rPr>
              <a:t> deberá llevar asociado el atributo </a:t>
            </a:r>
            <a:r>
              <a:rPr lang="es-ES" sz="1800" i="1" dirty="0" err="1" smtClean="0">
                <a:solidFill>
                  <a:schemeClr val="tx1"/>
                </a:solidFill>
                <a:latin typeface="TradeGothic" pitchFamily="34" charset="0"/>
              </a:rPr>
              <a:t>type</a:t>
            </a:r>
            <a:r>
              <a:rPr lang="es-ES" sz="1800" dirty="0" smtClean="0">
                <a:solidFill>
                  <a:schemeClr val="tx1"/>
                </a:solidFill>
                <a:latin typeface="TradeGothic" pitchFamily="34" charset="0"/>
              </a:rPr>
              <a:t> con el valor </a:t>
            </a:r>
            <a:r>
              <a:rPr lang="es-ES" sz="1800" i="1" dirty="0" err="1" smtClean="0">
                <a:solidFill>
                  <a:schemeClr val="tx1"/>
                </a:solidFill>
                <a:latin typeface="TradeGothic" pitchFamily="34" charset="0"/>
              </a:rPr>
              <a:t>submit</a:t>
            </a:r>
            <a:r>
              <a:rPr lang="es-ES" sz="1800" i="1" dirty="0" smtClean="0">
                <a:solidFill>
                  <a:schemeClr val="tx1"/>
                </a:solidFill>
                <a:latin typeface="TradeGothic" pitchFamily="34" charset="0"/>
              </a:rPr>
              <a:t>.</a:t>
            </a:r>
          </a:p>
          <a:p>
            <a:pPr marL="547688" lvl="2" algn="l">
              <a:spcBef>
                <a:spcPts val="600"/>
              </a:spcBef>
              <a:spcAft>
                <a:spcPts val="600"/>
              </a:spcAft>
              <a:buClr>
                <a:srgbClr val="FF0000"/>
              </a:buClr>
              <a:buFont typeface="Wingdings" pitchFamily="2" charset="2"/>
              <a:buChar char="ü"/>
            </a:pPr>
            <a:r>
              <a:rPr lang="es-ES" sz="1800" dirty="0" smtClean="0">
                <a:solidFill>
                  <a:schemeClr val="tx1"/>
                </a:solidFill>
                <a:latin typeface="TradeGothic" pitchFamily="34" charset="0"/>
              </a:rPr>
              <a:t>Para crear un botón </a:t>
            </a:r>
            <a:r>
              <a:rPr lang="es-ES" sz="1800" i="1" dirty="0" err="1" smtClean="0">
                <a:solidFill>
                  <a:schemeClr val="tx1"/>
                </a:solidFill>
                <a:latin typeface="TradeGothic" pitchFamily="34" charset="0"/>
              </a:rPr>
              <a:t>reset</a:t>
            </a:r>
            <a:r>
              <a:rPr lang="es-ES" sz="1800" dirty="0" smtClean="0">
                <a:solidFill>
                  <a:schemeClr val="tx1"/>
                </a:solidFill>
                <a:latin typeface="TradeGothic" pitchFamily="34" charset="0"/>
              </a:rPr>
              <a:t> con el elemento </a:t>
            </a:r>
            <a:r>
              <a:rPr lang="es-ES" sz="1800" i="1" dirty="0" smtClean="0">
                <a:solidFill>
                  <a:schemeClr val="tx1"/>
                </a:solidFill>
                <a:latin typeface="TradeGothic" pitchFamily="34" charset="0"/>
              </a:rPr>
              <a:t>INPUT</a:t>
            </a:r>
            <a:r>
              <a:rPr lang="es-ES" sz="1800" dirty="0" smtClean="0">
                <a:solidFill>
                  <a:schemeClr val="tx1"/>
                </a:solidFill>
                <a:latin typeface="TradeGothic" pitchFamily="34" charset="0"/>
              </a:rPr>
              <a:t> deberá llevar asociado el atributo </a:t>
            </a:r>
            <a:r>
              <a:rPr lang="es-ES" sz="1800" i="1" dirty="0" err="1" smtClean="0">
                <a:solidFill>
                  <a:schemeClr val="tx1"/>
                </a:solidFill>
                <a:latin typeface="TradeGothic" pitchFamily="34" charset="0"/>
              </a:rPr>
              <a:t>type</a:t>
            </a:r>
            <a:r>
              <a:rPr lang="es-ES" sz="1800" i="1" dirty="0" smtClean="0">
                <a:solidFill>
                  <a:schemeClr val="tx1"/>
                </a:solidFill>
                <a:latin typeface="TradeGothic" pitchFamily="34" charset="0"/>
              </a:rPr>
              <a:t> </a:t>
            </a:r>
            <a:r>
              <a:rPr lang="es-ES" sz="1800" dirty="0" smtClean="0">
                <a:solidFill>
                  <a:schemeClr val="tx1"/>
                </a:solidFill>
                <a:latin typeface="TradeGothic" pitchFamily="34" charset="0"/>
              </a:rPr>
              <a:t>con el valor </a:t>
            </a:r>
            <a:r>
              <a:rPr lang="es-ES" sz="1800" dirty="0" err="1" smtClean="0">
                <a:solidFill>
                  <a:schemeClr val="tx1"/>
                </a:solidFill>
                <a:latin typeface="TradeGothic" pitchFamily="34" charset="0"/>
              </a:rPr>
              <a:t>r</a:t>
            </a:r>
            <a:r>
              <a:rPr lang="es-ES" sz="1800" i="1" dirty="0" err="1" smtClean="0">
                <a:solidFill>
                  <a:schemeClr val="tx1"/>
                </a:solidFill>
                <a:latin typeface="TradeGothic" pitchFamily="34" charset="0"/>
              </a:rPr>
              <a:t>eset</a:t>
            </a:r>
            <a:r>
              <a:rPr lang="es-ES" sz="1800" dirty="0" smtClean="0">
                <a:solidFill>
                  <a:schemeClr val="tx1"/>
                </a:solidFill>
                <a:latin typeface="TradeGothic" pitchFamily="34" charset="0"/>
              </a:rPr>
              <a:t>.</a:t>
            </a:r>
          </a:p>
          <a:p>
            <a:pPr marL="547688" lvl="2" algn="l">
              <a:spcBef>
                <a:spcPts val="600"/>
              </a:spcBef>
              <a:spcAft>
                <a:spcPts val="600"/>
              </a:spcAft>
              <a:buClr>
                <a:srgbClr val="FF0000"/>
              </a:buClr>
              <a:buFont typeface="Wingdings" pitchFamily="2" charset="2"/>
              <a:buChar char="ü"/>
            </a:pPr>
            <a:r>
              <a:rPr lang="es-ES" sz="1800" dirty="0" smtClean="0">
                <a:solidFill>
                  <a:schemeClr val="tx1"/>
                </a:solidFill>
                <a:latin typeface="TradeGothic" pitchFamily="34" charset="0"/>
              </a:rPr>
              <a:t>Para crear el botón </a:t>
            </a:r>
            <a:r>
              <a:rPr lang="es-ES" sz="1800" i="1" dirty="0" err="1" smtClean="0">
                <a:solidFill>
                  <a:schemeClr val="tx1"/>
                </a:solidFill>
                <a:latin typeface="TradeGothic" pitchFamily="34" charset="0"/>
              </a:rPr>
              <a:t>push</a:t>
            </a:r>
            <a:r>
              <a:rPr lang="es-ES" sz="1800" dirty="0" smtClean="0">
                <a:solidFill>
                  <a:schemeClr val="tx1"/>
                </a:solidFill>
                <a:latin typeface="TradeGothic" pitchFamily="34" charset="0"/>
              </a:rPr>
              <a:t> con el elemento </a:t>
            </a:r>
            <a:r>
              <a:rPr lang="es-ES" sz="1800" i="1" dirty="0" smtClean="0">
                <a:solidFill>
                  <a:schemeClr val="tx1"/>
                </a:solidFill>
                <a:latin typeface="TradeGothic" pitchFamily="34" charset="0"/>
              </a:rPr>
              <a:t>INPUT</a:t>
            </a:r>
            <a:r>
              <a:rPr lang="es-ES" sz="1800" dirty="0" smtClean="0">
                <a:solidFill>
                  <a:schemeClr val="tx1"/>
                </a:solidFill>
                <a:latin typeface="TradeGothic" pitchFamily="34" charset="0"/>
              </a:rPr>
              <a:t> el valor de </a:t>
            </a:r>
            <a:r>
              <a:rPr lang="es-ES" sz="1800" i="1" dirty="0" smtClean="0">
                <a:solidFill>
                  <a:schemeClr val="tx1"/>
                </a:solidFill>
                <a:latin typeface="TradeGothic" pitchFamily="34" charset="0"/>
              </a:rPr>
              <a:t>TYPE</a:t>
            </a:r>
            <a:r>
              <a:rPr lang="es-ES" sz="1800" dirty="0" smtClean="0">
                <a:solidFill>
                  <a:schemeClr val="tx1"/>
                </a:solidFill>
                <a:latin typeface="TradeGothic" pitchFamily="34" charset="0"/>
              </a:rPr>
              <a:t> deberá ser </a:t>
            </a:r>
            <a:r>
              <a:rPr lang="es-ES" sz="1800" i="1" dirty="0" err="1" smtClean="0">
                <a:solidFill>
                  <a:schemeClr val="tx1"/>
                </a:solidFill>
                <a:latin typeface="TradeGothic" pitchFamily="34" charset="0"/>
              </a:rPr>
              <a:t>button</a:t>
            </a:r>
            <a:r>
              <a:rPr lang="es-ES" sz="1800" dirty="0" smtClean="0">
                <a:solidFill>
                  <a:schemeClr val="tx1"/>
                </a:solidFill>
                <a:latin typeface="TradeGothic" pitchFamily="34" charset="0"/>
              </a:rPr>
              <a:t>.</a:t>
            </a:r>
          </a:p>
          <a:p>
            <a:pPr marL="90488" lvl="1" algn="l">
              <a:buFont typeface="Wingdings" pitchFamily="2" charset="2"/>
              <a:buChar char="Ø"/>
            </a:pPr>
            <a:endParaRPr lang="es-ES" sz="1800" dirty="0" smtClean="0">
              <a:solidFill>
                <a:schemeClr val="tx1"/>
              </a:solidFill>
              <a:latin typeface="TradeGothic" pitchFamily="34" charset="0"/>
            </a:endParaRPr>
          </a:p>
          <a:p>
            <a:pPr marL="90488" lvl="1" algn="l">
              <a:buFont typeface="Wingdings" pitchFamily="2" charset="2"/>
              <a:buChar char="Ø"/>
            </a:pPr>
            <a:endParaRPr lang="es-ES" sz="1800" dirty="0" smtClean="0">
              <a:solidFill>
                <a:schemeClr val="tx1"/>
              </a:solidFill>
              <a:latin typeface="TradeGothic" pitchFamily="34" charset="0"/>
            </a:endParaRPr>
          </a:p>
          <a:p>
            <a:pPr marL="90488" lvl="1" algn="l">
              <a:spcBef>
                <a:spcPts val="600"/>
              </a:spcBef>
              <a:spcAft>
                <a:spcPts val="600"/>
              </a:spcAft>
              <a:buFont typeface="Wingdings" pitchFamily="2" charset="2"/>
              <a:buChar char="Ø"/>
            </a:pPr>
            <a:endParaRPr lang="es-ES" sz="1800" dirty="0" smtClean="0">
              <a:solidFill>
                <a:schemeClr val="tx1"/>
              </a:solidFill>
              <a:latin typeface="TradeGothic" pitchFamily="34" charset="0"/>
            </a:endParaRPr>
          </a:p>
          <a:p>
            <a:pPr marL="90488" lvl="1" algn="l">
              <a:buFont typeface="Wingdings" pitchFamily="2" charset="2"/>
              <a:buChar char="Ø"/>
            </a:pPr>
            <a:endParaRPr lang="es-ES" sz="1800" dirty="0" smtClean="0">
              <a:solidFill>
                <a:schemeClr val="tx1"/>
              </a:solidFill>
              <a:latin typeface="TradeGothic" pitchFamily="34" charset="0"/>
            </a:endParaRPr>
          </a:p>
          <a:p>
            <a:pPr marL="90488" lvl="1" algn="l">
              <a:buFont typeface="Wingdings" pitchFamily="2" charset="2"/>
              <a:buChar char="Ø"/>
            </a:pPr>
            <a:endParaRPr lang="es-ES" sz="1800" dirty="0" smtClean="0">
              <a:solidFill>
                <a:schemeClr val="tx1"/>
              </a:solidFill>
              <a:latin typeface="TradeGothic"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98376" y="116632"/>
            <a:ext cx="7772400" cy="504056"/>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323528" y="543558"/>
            <a:ext cx="8496944" cy="6053793"/>
          </a:xfrm>
          <a:ln>
            <a:noFill/>
          </a:ln>
        </p:spPr>
        <p:txBody>
          <a:bodyPr>
            <a:noAutofit/>
          </a:bodyPr>
          <a:lstStyle/>
          <a:p>
            <a:pPr marL="90488" lvl="1" algn="l"/>
            <a:r>
              <a:rPr lang="es-ES" sz="2000" b="1" dirty="0" smtClean="0">
                <a:solidFill>
                  <a:schemeClr val="tx1"/>
                </a:solidFill>
                <a:latin typeface="TradeGothic" pitchFamily="34" charset="0"/>
              </a:rPr>
              <a:t>Formularios. Tipos de controles</a:t>
            </a:r>
          </a:p>
          <a:p>
            <a:pPr marL="90488" lvl="1" algn="l">
              <a:spcBef>
                <a:spcPts val="600"/>
              </a:spcBef>
              <a:spcAft>
                <a:spcPts val="600"/>
              </a:spcAft>
            </a:pPr>
            <a:endParaRPr lang="es-ES" sz="2000" b="1" dirty="0" smtClean="0">
              <a:solidFill>
                <a:schemeClr val="tx1"/>
              </a:solidFill>
              <a:latin typeface="TradeGothic" pitchFamily="34" charset="0"/>
            </a:endParaRPr>
          </a:p>
          <a:p>
            <a:pPr marL="90488" lvl="1" algn="l">
              <a:spcBef>
                <a:spcPts val="600"/>
              </a:spcBef>
              <a:spcAft>
                <a:spcPts val="600"/>
              </a:spcAft>
            </a:pPr>
            <a:r>
              <a:rPr lang="es-ES" sz="2000" b="1" dirty="0" smtClean="0">
                <a:solidFill>
                  <a:schemeClr val="tx1"/>
                </a:solidFill>
                <a:latin typeface="TradeGothic" pitchFamily="34" charset="0"/>
              </a:rPr>
              <a:t>Botones de radio(Radio </a:t>
            </a:r>
            <a:r>
              <a:rPr lang="es-ES" sz="2000" b="1" dirty="0" err="1" smtClean="0">
                <a:solidFill>
                  <a:schemeClr val="tx1"/>
                </a:solidFill>
                <a:latin typeface="TradeGothic" pitchFamily="34" charset="0"/>
              </a:rPr>
              <a:t>Buttons</a:t>
            </a:r>
            <a:r>
              <a:rPr lang="es-ES" sz="2000" b="1" dirty="0" smtClean="0">
                <a:solidFill>
                  <a:schemeClr val="tx1"/>
                </a:solidFill>
                <a:latin typeface="TradeGothic" pitchFamily="34" charset="0"/>
              </a:rPr>
              <a:t>)</a:t>
            </a:r>
          </a:p>
          <a:p>
            <a:pPr marL="90488" lvl="1" algn="l">
              <a:spcBef>
                <a:spcPts val="600"/>
              </a:spcBef>
              <a:spcAft>
                <a:spcPts val="600"/>
              </a:spcAft>
            </a:pPr>
            <a:r>
              <a:rPr lang="es-ES" sz="2000" dirty="0" smtClean="0">
                <a:solidFill>
                  <a:schemeClr val="tx1"/>
                </a:solidFill>
                <a:latin typeface="TradeGothic" pitchFamily="34" charset="0"/>
              </a:rPr>
              <a:t>Se crean con </a:t>
            </a:r>
            <a:r>
              <a:rPr lang="es-ES" sz="2000" b="1" dirty="0" smtClean="0">
                <a:solidFill>
                  <a:schemeClr val="tx1"/>
                </a:solidFill>
                <a:latin typeface="TradeGothic" pitchFamily="34" charset="0"/>
              </a:rPr>
              <a:t>INPUT</a:t>
            </a:r>
            <a:r>
              <a:rPr lang="es-ES" sz="2000" dirty="0" smtClean="0">
                <a:solidFill>
                  <a:schemeClr val="tx1"/>
                </a:solidFill>
                <a:latin typeface="TradeGothic" pitchFamily="34" charset="0"/>
              </a:rPr>
              <a:t> y el atributo </a:t>
            </a:r>
            <a:r>
              <a:rPr lang="es-ES" sz="2000" b="1" dirty="0" err="1" smtClean="0">
                <a:solidFill>
                  <a:schemeClr val="tx1"/>
                </a:solidFill>
                <a:latin typeface="TradeGothic" pitchFamily="34" charset="0"/>
              </a:rPr>
              <a:t>type</a:t>
            </a:r>
            <a:r>
              <a:rPr lang="es-ES" sz="2000" dirty="0" smtClean="0">
                <a:solidFill>
                  <a:schemeClr val="tx1"/>
                </a:solidFill>
                <a:latin typeface="TradeGothic" pitchFamily="34" charset="0"/>
              </a:rPr>
              <a:t> con el valor </a:t>
            </a:r>
            <a:r>
              <a:rPr lang="es-ES" sz="2000" b="1" dirty="0" smtClean="0">
                <a:solidFill>
                  <a:schemeClr val="tx1"/>
                </a:solidFill>
                <a:latin typeface="TradeGothic" pitchFamily="34" charset="0"/>
              </a:rPr>
              <a:t>radio</a:t>
            </a:r>
            <a:r>
              <a:rPr lang="es-ES" sz="2000" dirty="0" smtClean="0">
                <a:solidFill>
                  <a:schemeClr val="tx1"/>
                </a:solidFill>
                <a:latin typeface="TradeGothic" pitchFamily="34" charset="0"/>
              </a:rPr>
              <a:t>. Se comportan como las casillas de verificación excepto que cuando comparten el mismo nombre de control son mutuamente excluyentes.</a:t>
            </a:r>
          </a:p>
          <a:p>
            <a:pPr algn="l"/>
            <a:r>
              <a:rPr lang="es-ES" dirty="0" smtClean="0">
                <a:solidFill>
                  <a:schemeClr val="tx1"/>
                </a:solidFill>
                <a:latin typeface="TradeGothic" panose="020B0500000000000000" pitchFamily="34" charset="0"/>
              </a:rPr>
              <a:t>Ejemplo</a:t>
            </a:r>
            <a:r>
              <a:rPr lang="es-ES" dirty="0">
                <a:solidFill>
                  <a:schemeClr val="tx1"/>
                </a:solidFill>
                <a:latin typeface="TradeGothic" panose="020B0500000000000000" pitchFamily="34" charset="0"/>
              </a:rPr>
              <a:t>: </a:t>
            </a:r>
          </a:p>
          <a:p>
            <a:pPr algn="l"/>
            <a:r>
              <a:rPr lang="es-ES" b="1" dirty="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form</a:t>
            </a:r>
            <a:r>
              <a:rPr lang="es-ES" b="1" dirty="0">
                <a:solidFill>
                  <a:schemeClr val="tx1"/>
                </a:solidFill>
                <a:latin typeface="TradeGothic" panose="020B0500000000000000" pitchFamily="34" charset="0"/>
              </a:rPr>
              <a:t> </a:t>
            </a:r>
            <a:r>
              <a:rPr lang="es-ES" b="1" dirty="0" err="1">
                <a:solidFill>
                  <a:schemeClr val="tx1"/>
                </a:solidFill>
                <a:latin typeface="TradeGothic" panose="020B0500000000000000" pitchFamily="34" charset="0"/>
              </a:rPr>
              <a:t>action</a:t>
            </a:r>
            <a:r>
              <a:rPr lang="es-ES" b="1" dirty="0">
                <a:solidFill>
                  <a:schemeClr val="tx1"/>
                </a:solidFill>
                <a:latin typeface="TradeGothic" panose="020B0500000000000000" pitchFamily="34" charset="0"/>
              </a:rPr>
              <a:t>="</a:t>
            </a:r>
            <a:r>
              <a:rPr lang="es-ES" b="1" dirty="0" err="1">
                <a:solidFill>
                  <a:schemeClr val="tx1"/>
                </a:solidFill>
                <a:latin typeface="TradeGothic" panose="020B0500000000000000" pitchFamily="34" charset="0"/>
              </a:rPr>
              <a:t>control_form.php</a:t>
            </a:r>
            <a:r>
              <a:rPr lang="es-ES" b="1" dirty="0">
                <a:solidFill>
                  <a:schemeClr val="tx1"/>
                </a:solidFill>
                <a:latin typeface="TradeGothic" panose="020B0500000000000000" pitchFamily="34" charset="0"/>
              </a:rPr>
              <a:t>" </a:t>
            </a:r>
            <a:r>
              <a:rPr lang="es-ES" b="1" dirty="0" err="1">
                <a:solidFill>
                  <a:schemeClr val="tx1"/>
                </a:solidFill>
                <a:latin typeface="TradeGothic" panose="020B0500000000000000" pitchFamily="34" charset="0"/>
              </a:rPr>
              <a:t>method</a:t>
            </a:r>
            <a:r>
              <a:rPr lang="es-ES" b="1" dirty="0">
                <a:solidFill>
                  <a:schemeClr val="tx1"/>
                </a:solidFill>
                <a:latin typeface="TradeGothic" panose="020B0500000000000000" pitchFamily="34" charset="0"/>
              </a:rPr>
              <a:t>="</a:t>
            </a:r>
            <a:r>
              <a:rPr lang="es-ES" b="1" dirty="0" err="1">
                <a:solidFill>
                  <a:schemeClr val="tx1"/>
                </a:solidFill>
                <a:latin typeface="TradeGothic" panose="020B0500000000000000" pitchFamily="34" charset="0"/>
              </a:rPr>
              <a:t>get</a:t>
            </a:r>
            <a:r>
              <a:rPr lang="es-ES" b="1" dirty="0">
                <a:solidFill>
                  <a:schemeClr val="tx1"/>
                </a:solidFill>
                <a:latin typeface="TradeGothic" panose="020B0500000000000000" pitchFamily="34" charset="0"/>
              </a:rPr>
              <a:t>"&gt; &lt;p&gt;</a:t>
            </a:r>
            <a:r>
              <a:rPr lang="es-ES" dirty="0">
                <a:solidFill>
                  <a:schemeClr val="tx1"/>
                </a:solidFill>
                <a:latin typeface="TradeGothic" panose="020B0500000000000000" pitchFamily="34" charset="0"/>
              </a:rPr>
              <a:t>Sexo</a:t>
            </a:r>
            <a:r>
              <a:rPr lang="es-ES" b="1" dirty="0">
                <a:solidFill>
                  <a:schemeClr val="tx1"/>
                </a:solidFill>
                <a:latin typeface="TradeGothic" panose="020B0500000000000000" pitchFamily="34" charset="0"/>
              </a:rPr>
              <a:t>:&lt;/p&gt; </a:t>
            </a:r>
            <a:endParaRPr lang="es-ES" b="1" dirty="0" smtClean="0">
              <a:solidFill>
                <a:schemeClr val="tx1"/>
              </a:solidFill>
              <a:latin typeface="TradeGothic" panose="020B0500000000000000" pitchFamily="34" charset="0"/>
            </a:endParaRPr>
          </a:p>
          <a:p>
            <a:pPr algn="l"/>
            <a:r>
              <a:rPr lang="es-ES" b="1" dirty="0" smtClean="0">
                <a:solidFill>
                  <a:schemeClr val="tx1"/>
                </a:solidFill>
                <a:latin typeface="TradeGothic" panose="020B0500000000000000" pitchFamily="34" charset="0"/>
              </a:rPr>
              <a:t>&lt;</a:t>
            </a:r>
            <a:r>
              <a:rPr lang="es-ES" b="1" dirty="0">
                <a:solidFill>
                  <a:schemeClr val="tx1"/>
                </a:solidFill>
                <a:latin typeface="TradeGothic" panose="020B0500000000000000" pitchFamily="34" charset="0"/>
              </a:rPr>
              <a:t>input </a:t>
            </a:r>
            <a:r>
              <a:rPr lang="es-ES" b="1" dirty="0" err="1">
                <a:solidFill>
                  <a:schemeClr val="tx1"/>
                </a:solidFill>
                <a:latin typeface="TradeGothic" panose="020B0500000000000000" pitchFamily="34" charset="0"/>
              </a:rPr>
              <a:t>type</a:t>
            </a:r>
            <a:r>
              <a:rPr lang="es-ES" b="1" dirty="0">
                <a:solidFill>
                  <a:schemeClr val="tx1"/>
                </a:solidFill>
                <a:latin typeface="TradeGothic" panose="020B0500000000000000" pitchFamily="34" charset="0"/>
              </a:rPr>
              <a:t>="radio" </a:t>
            </a:r>
            <a:r>
              <a:rPr lang="es-ES" b="1" dirty="0" err="1">
                <a:solidFill>
                  <a:schemeClr val="tx1"/>
                </a:solidFill>
                <a:latin typeface="TradeGothic" panose="020B0500000000000000" pitchFamily="34" charset="0"/>
              </a:rPr>
              <a:t>name</a:t>
            </a:r>
            <a:r>
              <a:rPr lang="es-ES" b="1" dirty="0">
                <a:solidFill>
                  <a:schemeClr val="tx1"/>
                </a:solidFill>
                <a:latin typeface="TradeGothic" panose="020B0500000000000000" pitchFamily="34" charset="0"/>
              </a:rPr>
              <a:t>="sexo" </a:t>
            </a:r>
            <a:r>
              <a:rPr lang="es-ES" b="1" dirty="0" err="1">
                <a:solidFill>
                  <a:schemeClr val="tx1"/>
                </a:solidFill>
                <a:latin typeface="TradeGothic" panose="020B0500000000000000" pitchFamily="34" charset="0"/>
              </a:rPr>
              <a:t>value</a:t>
            </a:r>
            <a:r>
              <a:rPr lang="es-ES" b="1" dirty="0">
                <a:solidFill>
                  <a:schemeClr val="tx1"/>
                </a:solidFill>
                <a:latin typeface="TradeGothic" panose="020B0500000000000000" pitchFamily="34" charset="0"/>
              </a:rPr>
              <a:t>="hombre"/&gt;</a:t>
            </a:r>
            <a:r>
              <a:rPr lang="es-ES" dirty="0">
                <a:solidFill>
                  <a:schemeClr val="tx1"/>
                </a:solidFill>
                <a:latin typeface="TradeGothic" panose="020B0500000000000000" pitchFamily="34" charset="0"/>
              </a:rPr>
              <a:t>Hombre</a:t>
            </a:r>
            <a:r>
              <a:rPr lang="es-ES" b="1" dirty="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br</a:t>
            </a:r>
            <a:r>
              <a:rPr lang="es-ES" b="1" dirty="0">
                <a:solidFill>
                  <a:schemeClr val="tx1"/>
                </a:solidFill>
                <a:latin typeface="TradeGothic" panose="020B0500000000000000" pitchFamily="34" charset="0"/>
              </a:rPr>
              <a:t> /&gt; &lt;input </a:t>
            </a:r>
            <a:r>
              <a:rPr lang="es-ES" b="1" dirty="0" err="1">
                <a:solidFill>
                  <a:schemeClr val="tx1"/>
                </a:solidFill>
                <a:latin typeface="TradeGothic" panose="020B0500000000000000" pitchFamily="34" charset="0"/>
              </a:rPr>
              <a:t>type</a:t>
            </a:r>
            <a:r>
              <a:rPr lang="es-ES" b="1" dirty="0">
                <a:solidFill>
                  <a:schemeClr val="tx1"/>
                </a:solidFill>
                <a:latin typeface="TradeGothic" panose="020B0500000000000000" pitchFamily="34" charset="0"/>
              </a:rPr>
              <a:t>="radio" </a:t>
            </a:r>
            <a:r>
              <a:rPr lang="es-ES" b="1" dirty="0" err="1">
                <a:solidFill>
                  <a:schemeClr val="tx1"/>
                </a:solidFill>
                <a:latin typeface="TradeGothic" panose="020B0500000000000000" pitchFamily="34" charset="0"/>
              </a:rPr>
              <a:t>name</a:t>
            </a:r>
            <a:r>
              <a:rPr lang="es-ES" b="1" dirty="0">
                <a:solidFill>
                  <a:schemeClr val="tx1"/>
                </a:solidFill>
                <a:latin typeface="TradeGothic" panose="020B0500000000000000" pitchFamily="34" charset="0"/>
              </a:rPr>
              <a:t>="sexo" </a:t>
            </a:r>
            <a:r>
              <a:rPr lang="en-US" b="1" dirty="0" smtClean="0">
                <a:solidFill>
                  <a:schemeClr val="tx1"/>
                </a:solidFill>
                <a:latin typeface="TradeGothic" panose="020B0500000000000000" pitchFamily="34" charset="0"/>
              </a:rPr>
              <a:t>value</a:t>
            </a:r>
            <a:r>
              <a:rPr lang="en-US" b="1" dirty="0">
                <a:solidFill>
                  <a:schemeClr val="tx1"/>
                </a:solidFill>
                <a:latin typeface="TradeGothic" panose="020B0500000000000000" pitchFamily="34" charset="0"/>
              </a:rPr>
              <a:t>="</a:t>
            </a:r>
            <a:r>
              <a:rPr lang="en-US" b="1" dirty="0" err="1">
                <a:solidFill>
                  <a:schemeClr val="tx1"/>
                </a:solidFill>
                <a:latin typeface="TradeGothic" panose="020B0500000000000000" pitchFamily="34" charset="0"/>
              </a:rPr>
              <a:t>mujer</a:t>
            </a:r>
            <a:r>
              <a:rPr lang="en-US" b="1" dirty="0">
                <a:solidFill>
                  <a:schemeClr val="tx1"/>
                </a:solidFill>
                <a:latin typeface="TradeGothic" panose="020B0500000000000000" pitchFamily="34" charset="0"/>
              </a:rPr>
              <a:t>" checked="checked"/&gt;</a:t>
            </a:r>
            <a:r>
              <a:rPr lang="en-US" dirty="0" err="1">
                <a:solidFill>
                  <a:schemeClr val="tx1"/>
                </a:solidFill>
                <a:latin typeface="TradeGothic" panose="020B0500000000000000" pitchFamily="34" charset="0"/>
              </a:rPr>
              <a:t>Mujer</a:t>
            </a:r>
            <a:r>
              <a:rPr lang="en-US" b="1" dirty="0">
                <a:solidFill>
                  <a:schemeClr val="tx1"/>
                </a:solidFill>
                <a:latin typeface="TradeGothic" panose="020B0500000000000000" pitchFamily="34" charset="0"/>
              </a:rPr>
              <a:t>&lt;</a:t>
            </a:r>
            <a:r>
              <a:rPr lang="en-US" b="1" dirty="0" err="1">
                <a:solidFill>
                  <a:schemeClr val="tx1"/>
                </a:solidFill>
                <a:latin typeface="TradeGothic" panose="020B0500000000000000" pitchFamily="34" charset="0"/>
              </a:rPr>
              <a:t>br</a:t>
            </a:r>
            <a:r>
              <a:rPr lang="en-US" b="1" dirty="0">
                <a:solidFill>
                  <a:schemeClr val="tx1"/>
                </a:solidFill>
                <a:latin typeface="TradeGothic" panose="020B0500000000000000" pitchFamily="34" charset="0"/>
              </a:rPr>
              <a:t> /&gt; &lt;/form&gt; </a:t>
            </a:r>
            <a:endParaRPr lang="es-ES" sz="4000" dirty="0">
              <a:solidFill>
                <a:schemeClr val="tx1"/>
              </a:solidFill>
              <a:latin typeface="TradeGothic" pitchFamily="34" charset="0"/>
            </a:endParaRPr>
          </a:p>
          <a:p>
            <a:pPr algn="l"/>
            <a:endParaRPr lang="en-US" dirty="0">
              <a:solidFill>
                <a:schemeClr val="tx1"/>
              </a:solidFill>
              <a:latin typeface="TradeGothic" panose="020B0500000000000000"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59" y="4665315"/>
            <a:ext cx="5082913" cy="128396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763393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98376" y="116632"/>
            <a:ext cx="7772400" cy="504056"/>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323528" y="543558"/>
            <a:ext cx="8496944" cy="6053793"/>
          </a:xfrm>
          <a:ln>
            <a:noFill/>
          </a:ln>
        </p:spPr>
        <p:txBody>
          <a:bodyPr>
            <a:noAutofit/>
          </a:bodyPr>
          <a:lstStyle/>
          <a:p>
            <a:pPr marL="90488" lvl="1" algn="l"/>
            <a:r>
              <a:rPr lang="es-ES" sz="2000" b="1" dirty="0" smtClean="0">
                <a:solidFill>
                  <a:schemeClr val="tx1"/>
                </a:solidFill>
                <a:latin typeface="TradeGothic" pitchFamily="34" charset="0"/>
              </a:rPr>
              <a:t>Formularios. Tipos de controles</a:t>
            </a:r>
          </a:p>
          <a:p>
            <a:pPr marL="90488" lvl="1" algn="l"/>
            <a:r>
              <a:rPr lang="es-ES" sz="2000" b="1" dirty="0" smtClean="0">
                <a:solidFill>
                  <a:schemeClr val="tx1"/>
                </a:solidFill>
                <a:latin typeface="TradeGothic" pitchFamily="34" charset="0"/>
              </a:rPr>
              <a:t>Casillas de selección (</a:t>
            </a:r>
            <a:r>
              <a:rPr lang="es-ES" sz="2000" b="1" dirty="0" err="1" smtClean="0">
                <a:solidFill>
                  <a:schemeClr val="tx1"/>
                </a:solidFill>
                <a:latin typeface="TradeGothic" pitchFamily="34" charset="0"/>
              </a:rPr>
              <a:t>Checkboxes</a:t>
            </a:r>
            <a:r>
              <a:rPr lang="es-ES" sz="2000" b="1" dirty="0" smtClean="0">
                <a:solidFill>
                  <a:schemeClr val="tx1"/>
                </a:solidFill>
                <a:latin typeface="TradeGothic" pitchFamily="34" charset="0"/>
              </a:rPr>
              <a:t>)</a:t>
            </a:r>
          </a:p>
          <a:p>
            <a:pPr marL="90488" lvl="1" algn="l">
              <a:spcBef>
                <a:spcPts val="600"/>
              </a:spcBef>
              <a:spcAft>
                <a:spcPts val="600"/>
              </a:spcAft>
              <a:buClr>
                <a:srgbClr val="FF0000"/>
              </a:buClr>
              <a:buFont typeface="Wingdings" pitchFamily="2" charset="2"/>
              <a:buChar char="Ø"/>
            </a:pPr>
            <a:r>
              <a:rPr lang="es-ES" sz="2000" dirty="0" smtClean="0">
                <a:solidFill>
                  <a:schemeClr val="tx1"/>
                </a:solidFill>
                <a:latin typeface="TradeGothic" pitchFamily="34" charset="0"/>
              </a:rPr>
              <a:t>Se crean con el elemento </a:t>
            </a:r>
            <a:r>
              <a:rPr lang="es-ES" sz="2000" b="1" dirty="0" smtClean="0">
                <a:solidFill>
                  <a:schemeClr val="tx1"/>
                </a:solidFill>
                <a:latin typeface="TradeGothic" pitchFamily="34" charset="0"/>
              </a:rPr>
              <a:t>INPUT</a:t>
            </a:r>
            <a:r>
              <a:rPr lang="es-ES" sz="2000" dirty="0" smtClean="0">
                <a:solidFill>
                  <a:schemeClr val="tx1"/>
                </a:solidFill>
                <a:latin typeface="TradeGothic" pitchFamily="34" charset="0"/>
              </a:rPr>
              <a:t> asociado al atributo </a:t>
            </a:r>
            <a:r>
              <a:rPr lang="es-ES" sz="2000" b="1" dirty="0" err="1" smtClean="0">
                <a:solidFill>
                  <a:schemeClr val="tx1"/>
                </a:solidFill>
                <a:latin typeface="TradeGothic" pitchFamily="34" charset="0"/>
              </a:rPr>
              <a:t>type</a:t>
            </a:r>
            <a:r>
              <a:rPr lang="es-ES" sz="2000" dirty="0" smtClean="0">
                <a:solidFill>
                  <a:schemeClr val="tx1"/>
                </a:solidFill>
                <a:latin typeface="TradeGothic" pitchFamily="34" charset="0"/>
              </a:rPr>
              <a:t> con el valor </a:t>
            </a:r>
            <a:r>
              <a:rPr lang="es-ES" sz="2000" b="1" dirty="0" err="1" smtClean="0">
                <a:solidFill>
                  <a:schemeClr val="tx1"/>
                </a:solidFill>
                <a:latin typeface="TradeGothic" pitchFamily="34" charset="0"/>
              </a:rPr>
              <a:t>checkbox</a:t>
            </a:r>
            <a:r>
              <a:rPr lang="es-ES" sz="2000" dirty="0" smtClean="0">
                <a:solidFill>
                  <a:schemeClr val="tx1"/>
                </a:solidFill>
                <a:latin typeface="TradeGothic" pitchFamily="34" charset="0"/>
              </a:rPr>
              <a:t>. Son de tipo V/F.</a:t>
            </a:r>
          </a:p>
          <a:p>
            <a:pPr algn="l"/>
            <a:r>
              <a:rPr lang="es-ES" b="1" dirty="0" smtClean="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form</a:t>
            </a:r>
            <a:r>
              <a:rPr lang="es-ES" b="1" dirty="0">
                <a:solidFill>
                  <a:schemeClr val="tx1"/>
                </a:solidFill>
                <a:latin typeface="TradeGothic" panose="020B0500000000000000" pitchFamily="34" charset="0"/>
              </a:rPr>
              <a:t> </a:t>
            </a:r>
            <a:r>
              <a:rPr lang="es-ES" b="1" dirty="0" err="1">
                <a:solidFill>
                  <a:schemeClr val="tx1"/>
                </a:solidFill>
                <a:latin typeface="TradeGothic" panose="020B0500000000000000" pitchFamily="34" charset="0"/>
              </a:rPr>
              <a:t>action</a:t>
            </a:r>
            <a:r>
              <a:rPr lang="es-ES" b="1" dirty="0">
                <a:solidFill>
                  <a:schemeClr val="tx1"/>
                </a:solidFill>
                <a:latin typeface="TradeGothic" panose="020B0500000000000000" pitchFamily="34" charset="0"/>
              </a:rPr>
              <a:t>="</a:t>
            </a:r>
            <a:r>
              <a:rPr lang="es-ES" b="1" dirty="0" err="1">
                <a:solidFill>
                  <a:schemeClr val="tx1"/>
                </a:solidFill>
                <a:latin typeface="TradeGothic" panose="020B0500000000000000" pitchFamily="34" charset="0"/>
              </a:rPr>
              <a:t>control_form.php</a:t>
            </a:r>
            <a:r>
              <a:rPr lang="es-ES" b="1" dirty="0">
                <a:solidFill>
                  <a:schemeClr val="tx1"/>
                </a:solidFill>
                <a:latin typeface="TradeGothic" panose="020B0500000000000000" pitchFamily="34" charset="0"/>
              </a:rPr>
              <a:t>" </a:t>
            </a:r>
            <a:r>
              <a:rPr lang="es-ES" b="1" dirty="0" err="1">
                <a:solidFill>
                  <a:schemeClr val="tx1"/>
                </a:solidFill>
                <a:latin typeface="TradeGothic" panose="020B0500000000000000" pitchFamily="34" charset="0"/>
              </a:rPr>
              <a:t>method</a:t>
            </a:r>
            <a:r>
              <a:rPr lang="es-ES" b="1" dirty="0">
                <a:solidFill>
                  <a:schemeClr val="tx1"/>
                </a:solidFill>
                <a:latin typeface="TradeGothic" panose="020B0500000000000000" pitchFamily="34" charset="0"/>
              </a:rPr>
              <a:t>="</a:t>
            </a:r>
            <a:r>
              <a:rPr lang="es-ES" b="1" dirty="0" err="1">
                <a:solidFill>
                  <a:schemeClr val="tx1"/>
                </a:solidFill>
                <a:latin typeface="TradeGothic" panose="020B0500000000000000" pitchFamily="34" charset="0"/>
              </a:rPr>
              <a:t>get</a:t>
            </a:r>
            <a:r>
              <a:rPr lang="es-ES" b="1" dirty="0">
                <a:solidFill>
                  <a:schemeClr val="tx1"/>
                </a:solidFill>
                <a:latin typeface="TradeGothic" panose="020B0500000000000000" pitchFamily="34" charset="0"/>
              </a:rPr>
              <a:t>"&gt; &lt;p&gt;</a:t>
            </a:r>
            <a:r>
              <a:rPr lang="es-ES" dirty="0">
                <a:solidFill>
                  <a:schemeClr val="tx1"/>
                </a:solidFill>
                <a:latin typeface="TradeGothic" panose="020B0500000000000000" pitchFamily="34" charset="0"/>
              </a:rPr>
              <a:t>Sexo</a:t>
            </a:r>
            <a:r>
              <a:rPr lang="es-ES" b="1" dirty="0">
                <a:solidFill>
                  <a:schemeClr val="tx1"/>
                </a:solidFill>
                <a:latin typeface="TradeGothic" panose="020B0500000000000000" pitchFamily="34" charset="0"/>
              </a:rPr>
              <a:t>:&lt;/p&gt; &lt;input </a:t>
            </a:r>
            <a:r>
              <a:rPr lang="es-ES" b="1" dirty="0" err="1">
                <a:solidFill>
                  <a:schemeClr val="tx1"/>
                </a:solidFill>
                <a:latin typeface="TradeGothic" panose="020B0500000000000000" pitchFamily="34" charset="0"/>
              </a:rPr>
              <a:t>type</a:t>
            </a:r>
            <a:r>
              <a:rPr lang="es-ES" b="1" dirty="0">
                <a:solidFill>
                  <a:schemeClr val="tx1"/>
                </a:solidFill>
                <a:latin typeface="TradeGothic" panose="020B0500000000000000" pitchFamily="34" charset="0"/>
              </a:rPr>
              <a:t>="</a:t>
            </a:r>
            <a:r>
              <a:rPr lang="es-ES" b="1" dirty="0" err="1">
                <a:solidFill>
                  <a:schemeClr val="tx1"/>
                </a:solidFill>
                <a:latin typeface="TradeGothic" panose="020B0500000000000000" pitchFamily="34" charset="0"/>
              </a:rPr>
              <a:t>checkbox</a:t>
            </a:r>
            <a:r>
              <a:rPr lang="es-ES" b="1" dirty="0">
                <a:solidFill>
                  <a:schemeClr val="tx1"/>
                </a:solidFill>
                <a:latin typeface="TradeGothic" panose="020B0500000000000000" pitchFamily="34" charset="0"/>
              </a:rPr>
              <a:t>" </a:t>
            </a:r>
            <a:r>
              <a:rPr lang="es-ES" b="1" dirty="0" err="1">
                <a:solidFill>
                  <a:schemeClr val="tx1"/>
                </a:solidFill>
                <a:latin typeface="TradeGothic" panose="020B0500000000000000" pitchFamily="34" charset="0"/>
              </a:rPr>
              <a:t>name</a:t>
            </a:r>
            <a:r>
              <a:rPr lang="es-ES" b="1" dirty="0">
                <a:solidFill>
                  <a:schemeClr val="tx1"/>
                </a:solidFill>
                <a:latin typeface="TradeGothic" panose="020B0500000000000000" pitchFamily="34" charset="0"/>
              </a:rPr>
              <a:t>="sexo" </a:t>
            </a:r>
            <a:r>
              <a:rPr lang="es-ES" b="1" dirty="0" err="1">
                <a:solidFill>
                  <a:schemeClr val="tx1"/>
                </a:solidFill>
                <a:latin typeface="TradeGothic" panose="020B0500000000000000" pitchFamily="34" charset="0"/>
              </a:rPr>
              <a:t>value</a:t>
            </a:r>
            <a:r>
              <a:rPr lang="es-ES" b="1" dirty="0">
                <a:solidFill>
                  <a:schemeClr val="tx1"/>
                </a:solidFill>
                <a:latin typeface="TradeGothic" panose="020B0500000000000000" pitchFamily="34" charset="0"/>
              </a:rPr>
              <a:t>="hombre"/&gt;</a:t>
            </a:r>
            <a:r>
              <a:rPr lang="es-ES" dirty="0">
                <a:solidFill>
                  <a:schemeClr val="tx1"/>
                </a:solidFill>
                <a:latin typeface="TradeGothic" panose="020B0500000000000000" pitchFamily="34" charset="0"/>
              </a:rPr>
              <a:t>Hombre</a:t>
            </a:r>
            <a:r>
              <a:rPr lang="es-ES" b="1" dirty="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br</a:t>
            </a:r>
            <a:r>
              <a:rPr lang="es-ES" b="1" dirty="0">
                <a:solidFill>
                  <a:schemeClr val="tx1"/>
                </a:solidFill>
                <a:latin typeface="TradeGothic" panose="020B0500000000000000" pitchFamily="34" charset="0"/>
              </a:rPr>
              <a:t> /&gt; &lt;input </a:t>
            </a:r>
            <a:r>
              <a:rPr lang="es-ES" b="1" dirty="0" err="1">
                <a:solidFill>
                  <a:schemeClr val="tx1"/>
                </a:solidFill>
                <a:latin typeface="TradeGothic" panose="020B0500000000000000" pitchFamily="34" charset="0"/>
              </a:rPr>
              <a:t>type</a:t>
            </a:r>
            <a:r>
              <a:rPr lang="es-ES" b="1" dirty="0">
                <a:solidFill>
                  <a:schemeClr val="tx1"/>
                </a:solidFill>
                <a:latin typeface="TradeGothic" panose="020B0500000000000000" pitchFamily="34" charset="0"/>
              </a:rPr>
              <a:t>="</a:t>
            </a:r>
            <a:r>
              <a:rPr lang="es-ES" b="1" dirty="0" err="1">
                <a:solidFill>
                  <a:schemeClr val="tx1"/>
                </a:solidFill>
                <a:latin typeface="TradeGothic" panose="020B0500000000000000" pitchFamily="34" charset="0"/>
              </a:rPr>
              <a:t>checkbox</a:t>
            </a:r>
            <a:r>
              <a:rPr lang="es-ES" b="1" dirty="0">
                <a:solidFill>
                  <a:schemeClr val="tx1"/>
                </a:solidFill>
                <a:latin typeface="TradeGothic" panose="020B0500000000000000" pitchFamily="34" charset="0"/>
              </a:rPr>
              <a:t>" </a:t>
            </a:r>
            <a:r>
              <a:rPr lang="es-ES" b="1" dirty="0" err="1">
                <a:solidFill>
                  <a:schemeClr val="tx1"/>
                </a:solidFill>
                <a:latin typeface="TradeGothic" panose="020B0500000000000000" pitchFamily="34" charset="0"/>
              </a:rPr>
              <a:t>name</a:t>
            </a:r>
            <a:r>
              <a:rPr lang="es-ES" b="1" dirty="0">
                <a:solidFill>
                  <a:schemeClr val="tx1"/>
                </a:solidFill>
                <a:latin typeface="TradeGothic" panose="020B0500000000000000" pitchFamily="34" charset="0"/>
              </a:rPr>
              <a:t>="sexo" </a:t>
            </a:r>
            <a:r>
              <a:rPr lang="es-ES" b="1" dirty="0" err="1">
                <a:solidFill>
                  <a:schemeClr val="tx1"/>
                </a:solidFill>
                <a:latin typeface="TradeGothic" panose="020B0500000000000000" pitchFamily="34" charset="0"/>
              </a:rPr>
              <a:t>value</a:t>
            </a:r>
            <a:r>
              <a:rPr lang="es-ES" b="1" dirty="0">
                <a:solidFill>
                  <a:schemeClr val="tx1"/>
                </a:solidFill>
                <a:latin typeface="TradeGothic" panose="020B0500000000000000" pitchFamily="34" charset="0"/>
              </a:rPr>
              <a:t>="mujer" </a:t>
            </a:r>
            <a:endParaRPr lang="es-ES" dirty="0">
              <a:solidFill>
                <a:schemeClr val="tx1"/>
              </a:solidFill>
              <a:latin typeface="TradeGothic" panose="020B0500000000000000" pitchFamily="34" charset="0"/>
            </a:endParaRPr>
          </a:p>
          <a:p>
            <a:pPr algn="l"/>
            <a:r>
              <a:rPr lang="es-ES" b="1" dirty="0" err="1">
                <a:solidFill>
                  <a:schemeClr val="tx1"/>
                </a:solidFill>
                <a:latin typeface="TradeGothic" panose="020B0500000000000000" pitchFamily="34" charset="0"/>
              </a:rPr>
              <a:t>checked</a:t>
            </a:r>
            <a:r>
              <a:rPr lang="es-ES" b="1" dirty="0">
                <a:solidFill>
                  <a:schemeClr val="tx1"/>
                </a:solidFill>
                <a:latin typeface="TradeGothic" panose="020B0500000000000000" pitchFamily="34" charset="0"/>
              </a:rPr>
              <a:t>="</a:t>
            </a:r>
            <a:r>
              <a:rPr lang="es-ES" b="1" dirty="0" err="1">
                <a:solidFill>
                  <a:schemeClr val="tx1"/>
                </a:solidFill>
                <a:latin typeface="TradeGothic" panose="020B0500000000000000" pitchFamily="34" charset="0"/>
              </a:rPr>
              <a:t>checked</a:t>
            </a:r>
            <a:r>
              <a:rPr lang="es-ES" b="1" dirty="0">
                <a:solidFill>
                  <a:schemeClr val="tx1"/>
                </a:solidFill>
                <a:latin typeface="TradeGothic" panose="020B0500000000000000" pitchFamily="34" charset="0"/>
              </a:rPr>
              <a:t>"/&gt;</a:t>
            </a:r>
            <a:r>
              <a:rPr lang="es-ES" dirty="0">
                <a:solidFill>
                  <a:schemeClr val="tx1"/>
                </a:solidFill>
                <a:latin typeface="TradeGothic" panose="020B0500000000000000" pitchFamily="34" charset="0"/>
              </a:rPr>
              <a:t>Mujer</a:t>
            </a:r>
            <a:r>
              <a:rPr lang="es-ES" b="1" dirty="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br</a:t>
            </a:r>
            <a:r>
              <a:rPr lang="es-ES" b="1" dirty="0">
                <a:solidFill>
                  <a:schemeClr val="tx1"/>
                </a:solidFill>
                <a:latin typeface="TradeGothic" panose="020B0500000000000000" pitchFamily="34" charset="0"/>
              </a:rPr>
              <a:t> /&gt; </a:t>
            </a:r>
            <a:r>
              <a:rPr lang="es-ES" dirty="0">
                <a:solidFill>
                  <a:schemeClr val="tx1"/>
                </a:solidFill>
                <a:latin typeface="TradeGothic" panose="020B0500000000000000" pitchFamily="34" charset="0"/>
              </a:rPr>
              <a:t>Estado civil: Casado </a:t>
            </a:r>
            <a:r>
              <a:rPr lang="es-ES" b="1" dirty="0">
                <a:solidFill>
                  <a:schemeClr val="tx1"/>
                </a:solidFill>
                <a:latin typeface="TradeGothic" panose="020B0500000000000000" pitchFamily="34" charset="0"/>
              </a:rPr>
              <a:t>&lt;input </a:t>
            </a:r>
            <a:r>
              <a:rPr lang="es-ES" b="1" dirty="0" err="1">
                <a:solidFill>
                  <a:schemeClr val="tx1"/>
                </a:solidFill>
                <a:latin typeface="TradeGothic" panose="020B0500000000000000" pitchFamily="34" charset="0"/>
              </a:rPr>
              <a:t>type</a:t>
            </a:r>
            <a:r>
              <a:rPr lang="es-ES" b="1" dirty="0">
                <a:solidFill>
                  <a:schemeClr val="tx1"/>
                </a:solidFill>
                <a:latin typeface="TradeGothic" panose="020B0500000000000000" pitchFamily="34" charset="0"/>
              </a:rPr>
              <a:t>="</a:t>
            </a:r>
            <a:r>
              <a:rPr lang="es-ES" b="1" dirty="0" err="1">
                <a:solidFill>
                  <a:schemeClr val="tx1"/>
                </a:solidFill>
                <a:latin typeface="TradeGothic" panose="020B0500000000000000" pitchFamily="34" charset="0"/>
              </a:rPr>
              <a:t>checkbox</a:t>
            </a:r>
            <a:r>
              <a:rPr lang="es-ES" b="1" dirty="0">
                <a:solidFill>
                  <a:schemeClr val="tx1"/>
                </a:solidFill>
                <a:latin typeface="TradeGothic" panose="020B0500000000000000" pitchFamily="34" charset="0"/>
              </a:rPr>
              <a:t>" </a:t>
            </a:r>
            <a:r>
              <a:rPr lang="es-ES" b="1" dirty="0" err="1">
                <a:solidFill>
                  <a:schemeClr val="tx1"/>
                </a:solidFill>
                <a:latin typeface="TradeGothic" panose="020B0500000000000000" pitchFamily="34" charset="0"/>
              </a:rPr>
              <a:t>name</a:t>
            </a:r>
            <a:r>
              <a:rPr lang="es-ES" b="1" dirty="0">
                <a:solidFill>
                  <a:schemeClr val="tx1"/>
                </a:solidFill>
                <a:latin typeface="TradeGothic" panose="020B0500000000000000" pitchFamily="34" charset="0"/>
              </a:rPr>
              <a:t>="</a:t>
            </a:r>
            <a:r>
              <a:rPr lang="es-ES" b="1" dirty="0" err="1">
                <a:solidFill>
                  <a:schemeClr val="tx1"/>
                </a:solidFill>
                <a:latin typeface="TradeGothic" panose="020B0500000000000000" pitchFamily="34" charset="0"/>
              </a:rPr>
              <a:t>estadocivil</a:t>
            </a:r>
            <a:r>
              <a:rPr lang="es-ES" b="1" dirty="0">
                <a:solidFill>
                  <a:schemeClr val="tx1"/>
                </a:solidFill>
                <a:latin typeface="TradeGothic" panose="020B0500000000000000" pitchFamily="34" charset="0"/>
              </a:rPr>
              <a:t>" </a:t>
            </a:r>
            <a:endParaRPr lang="es-ES" dirty="0">
              <a:solidFill>
                <a:schemeClr val="tx1"/>
              </a:solidFill>
              <a:latin typeface="TradeGothic" panose="020B0500000000000000" pitchFamily="34" charset="0"/>
            </a:endParaRPr>
          </a:p>
          <a:p>
            <a:pPr algn="l"/>
            <a:r>
              <a:rPr lang="es-ES" b="1" dirty="0" err="1">
                <a:solidFill>
                  <a:schemeClr val="tx1"/>
                </a:solidFill>
                <a:latin typeface="TradeGothic" panose="020B0500000000000000" pitchFamily="34" charset="0"/>
              </a:rPr>
              <a:t>value</a:t>
            </a:r>
            <a:r>
              <a:rPr lang="es-ES" b="1" dirty="0">
                <a:solidFill>
                  <a:schemeClr val="tx1"/>
                </a:solidFill>
                <a:latin typeface="TradeGothic" panose="020B0500000000000000" pitchFamily="34" charset="0"/>
              </a:rPr>
              <a:t>="casado" </a:t>
            </a:r>
            <a:r>
              <a:rPr lang="es-ES" b="1" dirty="0" err="1">
                <a:solidFill>
                  <a:schemeClr val="tx1"/>
                </a:solidFill>
                <a:latin typeface="TradeGothic" panose="020B0500000000000000" pitchFamily="34" charset="0"/>
              </a:rPr>
              <a:t>checked</a:t>
            </a:r>
            <a:r>
              <a:rPr lang="es-ES" b="1" dirty="0">
                <a:solidFill>
                  <a:schemeClr val="tx1"/>
                </a:solidFill>
                <a:latin typeface="TradeGothic" panose="020B0500000000000000" pitchFamily="34" charset="0"/>
              </a:rPr>
              <a:t>="</a:t>
            </a:r>
            <a:r>
              <a:rPr lang="es-ES" b="1" dirty="0" err="1">
                <a:solidFill>
                  <a:schemeClr val="tx1"/>
                </a:solidFill>
                <a:latin typeface="TradeGothic" panose="020B0500000000000000" pitchFamily="34" charset="0"/>
              </a:rPr>
              <a:t>checked</a:t>
            </a:r>
            <a:r>
              <a:rPr lang="es-ES" b="1" dirty="0">
                <a:solidFill>
                  <a:schemeClr val="tx1"/>
                </a:solidFill>
                <a:latin typeface="TradeGothic" panose="020B0500000000000000" pitchFamily="34" charset="0"/>
              </a:rPr>
              <a:t>"/&gt; </a:t>
            </a:r>
            <a:endParaRPr lang="es-ES" dirty="0">
              <a:solidFill>
                <a:schemeClr val="tx1"/>
              </a:solidFill>
              <a:latin typeface="TradeGothic" panose="020B0500000000000000" pitchFamily="34" charset="0"/>
            </a:endParaRPr>
          </a:p>
          <a:p>
            <a:pPr algn="l"/>
            <a:r>
              <a:rPr lang="es-ES" b="1" dirty="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br</a:t>
            </a:r>
            <a:r>
              <a:rPr lang="es-ES" b="1" dirty="0">
                <a:solidFill>
                  <a:schemeClr val="tx1"/>
                </a:solidFill>
                <a:latin typeface="TradeGothic" panose="020B0500000000000000" pitchFamily="34" charset="0"/>
              </a:rPr>
              <a:t> /&gt; </a:t>
            </a:r>
            <a:endParaRPr lang="es-ES" dirty="0">
              <a:solidFill>
                <a:schemeClr val="tx1"/>
              </a:solidFill>
              <a:latin typeface="TradeGothic" panose="020B0500000000000000" pitchFamily="34" charset="0"/>
            </a:endParaRPr>
          </a:p>
          <a:p>
            <a:pPr algn="l"/>
            <a:r>
              <a:rPr lang="en-US" b="1" dirty="0">
                <a:solidFill>
                  <a:schemeClr val="tx1"/>
                </a:solidFill>
                <a:latin typeface="TradeGothic" panose="020B0500000000000000" pitchFamily="34" charset="0"/>
              </a:rPr>
              <a:t>&lt;input type="submit" value="</a:t>
            </a:r>
            <a:r>
              <a:rPr lang="en-US" b="1" dirty="0" err="1">
                <a:solidFill>
                  <a:schemeClr val="tx1"/>
                </a:solidFill>
                <a:latin typeface="TradeGothic" panose="020B0500000000000000" pitchFamily="34" charset="0"/>
              </a:rPr>
              <a:t>Enviar</a:t>
            </a:r>
            <a:r>
              <a:rPr lang="en-US" b="1" dirty="0">
                <a:solidFill>
                  <a:schemeClr val="tx1"/>
                </a:solidFill>
                <a:latin typeface="TradeGothic" panose="020B0500000000000000" pitchFamily="34" charset="0"/>
              </a:rPr>
              <a:t>" /&gt; &lt;/form&gt; </a:t>
            </a:r>
            <a:endParaRPr lang="es-ES" sz="4000" dirty="0" smtClean="0">
              <a:solidFill>
                <a:schemeClr val="tx1"/>
              </a:solidFill>
              <a:latin typeface="TradeGothic" pitchFamily="34" charset="0"/>
            </a:endParaRPr>
          </a:p>
          <a:p>
            <a:pPr marL="90488" lvl="1" algn="l">
              <a:spcBef>
                <a:spcPts val="600"/>
              </a:spcBef>
              <a:spcAft>
                <a:spcPts val="600"/>
              </a:spcAft>
            </a:pPr>
            <a:endParaRPr lang="es-ES" sz="2000" b="1" dirty="0" smtClean="0">
              <a:solidFill>
                <a:schemeClr val="tx1"/>
              </a:solidFill>
              <a:latin typeface="TradeGothic"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4935812"/>
            <a:ext cx="5400600" cy="1800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395536" y="764704"/>
            <a:ext cx="8496944" cy="5904656"/>
          </a:xfrm>
          <a:ln>
            <a:noFill/>
          </a:ln>
        </p:spPr>
        <p:txBody>
          <a:bodyPr>
            <a:noAutofit/>
          </a:bodyPr>
          <a:lstStyle/>
          <a:p>
            <a:pPr marL="90488" lvl="1" algn="l"/>
            <a:r>
              <a:rPr lang="es-ES" sz="2000" b="1" dirty="0" smtClean="0">
                <a:solidFill>
                  <a:schemeClr val="tx1"/>
                </a:solidFill>
                <a:latin typeface="TradeGothic" panose="020B0500000000000000" pitchFamily="34" charset="0"/>
              </a:rPr>
              <a:t>Formularios. Tipos de controles</a:t>
            </a:r>
          </a:p>
          <a:p>
            <a:pPr marL="90488" lvl="1" algn="l">
              <a:spcBef>
                <a:spcPts val="600"/>
              </a:spcBef>
              <a:spcAft>
                <a:spcPts val="600"/>
              </a:spcAft>
            </a:pPr>
            <a:r>
              <a:rPr lang="es-ES" sz="2000" b="1" dirty="0" smtClean="0">
                <a:solidFill>
                  <a:schemeClr val="tx1"/>
                </a:solidFill>
                <a:latin typeface="TradeGothic" panose="020B0500000000000000" pitchFamily="34" charset="0"/>
              </a:rPr>
              <a:t>Menú desplegable (File </a:t>
            </a:r>
            <a:r>
              <a:rPr lang="es-ES" sz="2000" b="1" dirty="0" err="1" smtClean="0">
                <a:solidFill>
                  <a:schemeClr val="tx1"/>
                </a:solidFill>
                <a:latin typeface="TradeGothic" pitchFamily="34" charset="0"/>
              </a:rPr>
              <a:t>Select</a:t>
            </a:r>
            <a:r>
              <a:rPr lang="es-ES" sz="2000" b="1" dirty="0" smtClean="0">
                <a:solidFill>
                  <a:schemeClr val="tx1"/>
                </a:solidFill>
                <a:latin typeface="TradeGothic" pitchFamily="34" charset="0"/>
              </a:rPr>
              <a:t>)</a:t>
            </a:r>
          </a:p>
          <a:p>
            <a:pPr algn="l"/>
            <a:r>
              <a:rPr lang="es-ES" dirty="0" smtClean="0">
                <a:solidFill>
                  <a:schemeClr val="tx1"/>
                </a:solidFill>
                <a:latin typeface="TradeGothic" panose="020B0500000000000000" pitchFamily="34" charset="0"/>
              </a:rPr>
              <a:t>Cuando </a:t>
            </a:r>
            <a:r>
              <a:rPr lang="es-ES" dirty="0">
                <a:solidFill>
                  <a:schemeClr val="tx1"/>
                </a:solidFill>
                <a:latin typeface="TradeGothic" panose="020B0500000000000000" pitchFamily="34" charset="0"/>
              </a:rPr>
              <a:t>se usa </a:t>
            </a:r>
            <a:r>
              <a:rPr lang="es-ES" b="1" i="1" dirty="0" err="1">
                <a:solidFill>
                  <a:schemeClr val="tx1"/>
                </a:solidFill>
                <a:latin typeface="TradeGothic" panose="020B0500000000000000" pitchFamily="34" charset="0"/>
              </a:rPr>
              <a:t>type</a:t>
            </a:r>
            <a:r>
              <a:rPr lang="es-ES" b="1" i="1" dirty="0">
                <a:solidFill>
                  <a:schemeClr val="tx1"/>
                </a:solidFill>
                <a:latin typeface="TradeGothic" panose="020B0500000000000000" pitchFamily="34" charset="0"/>
              </a:rPr>
              <a:t>="file" </a:t>
            </a:r>
            <a:r>
              <a:rPr lang="es-ES" dirty="0">
                <a:solidFill>
                  <a:schemeClr val="tx1"/>
                </a:solidFill>
                <a:latin typeface="TradeGothic" panose="020B0500000000000000" pitchFamily="34" charset="0"/>
              </a:rPr>
              <a:t>en una etiqueta </a:t>
            </a:r>
            <a:r>
              <a:rPr lang="es-ES" b="1" dirty="0">
                <a:solidFill>
                  <a:schemeClr val="tx1"/>
                </a:solidFill>
                <a:latin typeface="TradeGothic" panose="020B0500000000000000" pitchFamily="34" charset="0"/>
              </a:rPr>
              <a:t>input</a:t>
            </a:r>
            <a:r>
              <a:rPr lang="es-ES" dirty="0">
                <a:solidFill>
                  <a:schemeClr val="tx1"/>
                </a:solidFill>
                <a:latin typeface="TradeGothic" panose="020B0500000000000000" pitchFamily="34" charset="0"/>
              </a:rPr>
              <a:t>, entonces aparece un botón que al pulsarle hace aparecer un cuadro de selección de archivos mediante el cual podremos elegir un archivo. La ruta local a dicho archivo es lo que se guarda para ser enviado al sitio o página que recibe los valores del formulario</a:t>
            </a:r>
            <a:r>
              <a:rPr lang="es-ES" dirty="0" smtClean="0">
                <a:solidFill>
                  <a:schemeClr val="tx1"/>
                </a:solidFill>
                <a:latin typeface="TradeGothic" panose="020B0500000000000000" pitchFamily="34" charset="0"/>
              </a:rPr>
              <a:t>.</a:t>
            </a:r>
          </a:p>
          <a:p>
            <a:pPr algn="l"/>
            <a:endParaRPr lang="es-ES" dirty="0">
              <a:solidFill>
                <a:schemeClr val="tx1"/>
              </a:solidFill>
              <a:latin typeface="TradeGothic" panose="020B0500000000000000" pitchFamily="34" charset="0"/>
            </a:endParaRPr>
          </a:p>
          <a:p>
            <a:pPr algn="l"/>
            <a:r>
              <a:rPr lang="es-ES" b="1" dirty="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form</a:t>
            </a:r>
            <a:r>
              <a:rPr lang="es-ES" b="1" dirty="0">
                <a:solidFill>
                  <a:schemeClr val="tx1"/>
                </a:solidFill>
                <a:latin typeface="TradeGothic" panose="020B0500000000000000" pitchFamily="34" charset="0"/>
              </a:rPr>
              <a:t> </a:t>
            </a:r>
            <a:r>
              <a:rPr lang="es-ES" b="1" dirty="0" err="1">
                <a:solidFill>
                  <a:schemeClr val="tx1"/>
                </a:solidFill>
                <a:latin typeface="TradeGothic" panose="020B0500000000000000" pitchFamily="34" charset="0"/>
              </a:rPr>
              <a:t>action</a:t>
            </a:r>
            <a:r>
              <a:rPr lang="es-ES" b="1" dirty="0">
                <a:solidFill>
                  <a:schemeClr val="tx1"/>
                </a:solidFill>
                <a:latin typeface="TradeGothic" panose="020B0500000000000000" pitchFamily="34" charset="0"/>
              </a:rPr>
              <a:t>="recogida1.php" </a:t>
            </a:r>
            <a:r>
              <a:rPr lang="es-ES" b="1" dirty="0" err="1">
                <a:solidFill>
                  <a:schemeClr val="tx1"/>
                </a:solidFill>
                <a:latin typeface="TradeGothic" panose="020B0500000000000000" pitchFamily="34" charset="0"/>
              </a:rPr>
              <a:t>method</a:t>
            </a:r>
            <a:r>
              <a:rPr lang="es-ES" b="1" dirty="0">
                <a:solidFill>
                  <a:schemeClr val="tx1"/>
                </a:solidFill>
                <a:latin typeface="TradeGothic" panose="020B0500000000000000" pitchFamily="34" charset="0"/>
              </a:rPr>
              <a:t>="</a:t>
            </a:r>
            <a:r>
              <a:rPr lang="es-ES" b="1" dirty="0" err="1">
                <a:solidFill>
                  <a:schemeClr val="tx1"/>
                </a:solidFill>
                <a:latin typeface="TradeGothic" panose="020B0500000000000000" pitchFamily="34" charset="0"/>
              </a:rPr>
              <a:t>get</a:t>
            </a:r>
            <a:r>
              <a:rPr lang="es-ES" b="1" dirty="0">
                <a:solidFill>
                  <a:schemeClr val="tx1"/>
                </a:solidFill>
                <a:latin typeface="TradeGothic" panose="020B0500000000000000" pitchFamily="34" charset="0"/>
              </a:rPr>
              <a:t>"&gt; Elija el archivo &lt;input </a:t>
            </a:r>
            <a:r>
              <a:rPr lang="es-ES" b="1" dirty="0" err="1">
                <a:solidFill>
                  <a:schemeClr val="tx1"/>
                </a:solidFill>
                <a:latin typeface="TradeGothic" panose="020B0500000000000000" pitchFamily="34" charset="0"/>
              </a:rPr>
              <a:t>type</a:t>
            </a:r>
            <a:r>
              <a:rPr lang="es-ES" b="1" dirty="0">
                <a:solidFill>
                  <a:schemeClr val="tx1"/>
                </a:solidFill>
                <a:latin typeface="TradeGothic" panose="020B0500000000000000" pitchFamily="34" charset="0"/>
              </a:rPr>
              <a:t>="file" </a:t>
            </a:r>
            <a:r>
              <a:rPr lang="es-ES" b="1" dirty="0" err="1">
                <a:solidFill>
                  <a:schemeClr val="tx1"/>
                </a:solidFill>
                <a:latin typeface="TradeGothic" panose="020B0500000000000000" pitchFamily="34" charset="0"/>
              </a:rPr>
              <a:t>name</a:t>
            </a:r>
            <a:r>
              <a:rPr lang="es-ES" b="1" dirty="0">
                <a:solidFill>
                  <a:schemeClr val="tx1"/>
                </a:solidFill>
                <a:latin typeface="TradeGothic" panose="020B0500000000000000" pitchFamily="34" charset="0"/>
              </a:rPr>
              <a:t>="archivo" /&gt; &lt;input </a:t>
            </a:r>
            <a:r>
              <a:rPr lang="es-ES" b="1" dirty="0" err="1">
                <a:solidFill>
                  <a:schemeClr val="tx1"/>
                </a:solidFill>
                <a:latin typeface="TradeGothic" panose="020B0500000000000000" pitchFamily="34" charset="0"/>
              </a:rPr>
              <a:t>type</a:t>
            </a:r>
            <a:r>
              <a:rPr lang="es-ES" b="1" dirty="0">
                <a:solidFill>
                  <a:schemeClr val="tx1"/>
                </a:solidFill>
                <a:latin typeface="TradeGothic" panose="020B0500000000000000" pitchFamily="34" charset="0"/>
              </a:rPr>
              <a:t>="</a:t>
            </a:r>
            <a:r>
              <a:rPr lang="es-ES" b="1" dirty="0" err="1">
                <a:solidFill>
                  <a:schemeClr val="tx1"/>
                </a:solidFill>
                <a:latin typeface="TradeGothic" panose="020B0500000000000000" pitchFamily="34" charset="0"/>
              </a:rPr>
              <a:t>submit</a:t>
            </a:r>
            <a:r>
              <a:rPr lang="es-ES" b="1" dirty="0">
                <a:solidFill>
                  <a:schemeClr val="tx1"/>
                </a:solidFill>
                <a:latin typeface="TradeGothic" panose="020B0500000000000000" pitchFamily="34" charset="0"/>
              </a:rPr>
              <a:t>" </a:t>
            </a:r>
            <a:r>
              <a:rPr lang="es-ES" b="1" dirty="0" err="1">
                <a:solidFill>
                  <a:schemeClr val="tx1"/>
                </a:solidFill>
                <a:latin typeface="TradeGothic" panose="020B0500000000000000" pitchFamily="34" charset="0"/>
              </a:rPr>
              <a:t>value</a:t>
            </a:r>
            <a:r>
              <a:rPr lang="es-ES" b="1" dirty="0">
                <a:solidFill>
                  <a:schemeClr val="tx1"/>
                </a:solidFill>
                <a:latin typeface="TradeGothic" panose="020B0500000000000000" pitchFamily="34" charset="0"/>
              </a:rPr>
              <a:t>="enviar"/&gt;&lt;</a:t>
            </a:r>
            <a:r>
              <a:rPr lang="es-ES" b="1" dirty="0" err="1">
                <a:solidFill>
                  <a:schemeClr val="tx1"/>
                </a:solidFill>
                <a:latin typeface="TradeGothic" panose="020B0500000000000000" pitchFamily="34" charset="0"/>
              </a:rPr>
              <a:t>br</a:t>
            </a:r>
            <a:r>
              <a:rPr lang="es-ES" b="1" dirty="0">
                <a:solidFill>
                  <a:schemeClr val="tx1"/>
                </a:solidFill>
                <a:latin typeface="TradeGothic" panose="020B0500000000000000" pitchFamily="34" charset="0"/>
              </a:rPr>
              <a:t> /&gt; &lt;/</a:t>
            </a:r>
            <a:r>
              <a:rPr lang="es-ES" b="1" dirty="0" err="1">
                <a:solidFill>
                  <a:schemeClr val="tx1"/>
                </a:solidFill>
                <a:latin typeface="TradeGothic" panose="020B0500000000000000" pitchFamily="34" charset="0"/>
              </a:rPr>
              <a:t>form</a:t>
            </a:r>
            <a:r>
              <a:rPr lang="es-ES" b="1" dirty="0">
                <a:solidFill>
                  <a:schemeClr val="tx1"/>
                </a:solidFill>
                <a:latin typeface="TradeGothic" panose="020B0500000000000000" pitchFamily="34" charset="0"/>
              </a:rPr>
              <a:t>&gt; </a:t>
            </a:r>
            <a:endParaRPr lang="es-ES" sz="4000" b="1" dirty="0" smtClean="0">
              <a:solidFill>
                <a:schemeClr val="tx1"/>
              </a:solidFill>
              <a:latin typeface="TradeGothic" pitchFamily="34" charset="0"/>
            </a:endParaRPr>
          </a:p>
          <a:p>
            <a:pPr marL="90488" lvl="1" algn="l">
              <a:spcBef>
                <a:spcPts val="600"/>
              </a:spcBef>
              <a:spcAft>
                <a:spcPts val="600"/>
              </a:spcAft>
            </a:pPr>
            <a:endParaRPr lang="es-ES" sz="1800" dirty="0" smtClean="0">
              <a:solidFill>
                <a:schemeClr val="tx1"/>
              </a:solidFill>
              <a:latin typeface="TradeGothic" pitchFamily="34" charset="0"/>
            </a:endParaRPr>
          </a:p>
          <a:p>
            <a:pPr marL="90488" lvl="1" algn="l">
              <a:spcBef>
                <a:spcPts val="600"/>
              </a:spcBef>
              <a:spcAft>
                <a:spcPts val="600"/>
              </a:spcAft>
              <a:buFont typeface="Wingdings" pitchFamily="2" charset="2"/>
              <a:buChar char="Ø"/>
            </a:pPr>
            <a:endParaRPr lang="es-ES" sz="1400" dirty="0" smtClean="0">
              <a:solidFill>
                <a:schemeClr val="tx1"/>
              </a:solidFill>
              <a:latin typeface="TradeGothic" pitchFamily="34" charset="0"/>
            </a:endParaRPr>
          </a:p>
          <a:p>
            <a:pPr marL="90488" lvl="1" algn="l">
              <a:buFont typeface="Wingdings" pitchFamily="2" charset="2"/>
              <a:buChar char="Ø"/>
            </a:pPr>
            <a:endParaRPr lang="es-ES" sz="1800" dirty="0" smtClean="0">
              <a:solidFill>
                <a:schemeClr val="tx1"/>
              </a:solidFill>
              <a:latin typeface="TradeGothic" pitchFamily="34" charset="0"/>
            </a:endParaRPr>
          </a:p>
          <a:p>
            <a:pPr marL="90488" lvl="1" algn="l">
              <a:buFont typeface="Wingdings" pitchFamily="2" charset="2"/>
              <a:buChar char="Ø"/>
            </a:pPr>
            <a:endParaRPr lang="es-ES" sz="1800" dirty="0" smtClean="0">
              <a:solidFill>
                <a:schemeClr val="tx1"/>
              </a:solidFill>
              <a:latin typeface="TradeGothic" pitchFamily="34" charset="0"/>
            </a:endParaRPr>
          </a:p>
          <a:p>
            <a:pPr marL="90488" lvl="1" algn="l">
              <a:spcBef>
                <a:spcPts val="600"/>
              </a:spcBef>
              <a:spcAft>
                <a:spcPts val="600"/>
              </a:spcAft>
              <a:buFont typeface="Wingdings" pitchFamily="2" charset="2"/>
              <a:buChar char="Ø"/>
            </a:pPr>
            <a:endParaRPr lang="es-ES" sz="1800" dirty="0" smtClean="0">
              <a:solidFill>
                <a:schemeClr val="tx1"/>
              </a:solidFill>
              <a:latin typeface="TradeGothic" pitchFamily="34" charset="0"/>
            </a:endParaRPr>
          </a:p>
          <a:p>
            <a:pPr marL="90488" lvl="1" algn="l">
              <a:buFont typeface="Wingdings" pitchFamily="2" charset="2"/>
              <a:buChar char="Ø"/>
            </a:pPr>
            <a:endParaRPr lang="es-ES" sz="1800" dirty="0" smtClean="0">
              <a:solidFill>
                <a:schemeClr val="tx1"/>
              </a:solidFill>
              <a:latin typeface="TradeGothic" pitchFamily="34" charset="0"/>
            </a:endParaRPr>
          </a:p>
          <a:p>
            <a:pPr marL="90488" lvl="1" algn="l">
              <a:buFont typeface="Wingdings" pitchFamily="2" charset="2"/>
              <a:buChar char="Ø"/>
            </a:pPr>
            <a:endParaRPr lang="es-ES" sz="1800" dirty="0" smtClean="0">
              <a:solidFill>
                <a:schemeClr val="tx1"/>
              </a:solidFill>
              <a:latin typeface="TradeGothic"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539" y="4941168"/>
            <a:ext cx="8424935" cy="7920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666580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323528" y="620688"/>
            <a:ext cx="8568952" cy="5904656"/>
          </a:xfrm>
          <a:ln>
            <a:noFill/>
          </a:ln>
        </p:spPr>
        <p:txBody>
          <a:bodyPr>
            <a:noAutofit/>
          </a:bodyPr>
          <a:lstStyle/>
          <a:p>
            <a:pPr marL="90488" lvl="1" algn="l"/>
            <a:r>
              <a:rPr lang="es-ES" sz="2000" b="1" dirty="0" smtClean="0">
                <a:solidFill>
                  <a:schemeClr val="tx1"/>
                </a:solidFill>
                <a:latin typeface="TradeGothic" panose="020B0500000000000000" pitchFamily="34" charset="0"/>
              </a:rPr>
              <a:t>Formularios. Tipos de controles</a:t>
            </a:r>
          </a:p>
          <a:p>
            <a:pPr algn="l"/>
            <a:r>
              <a:rPr lang="es-ES" b="1" dirty="0" smtClean="0">
                <a:solidFill>
                  <a:schemeClr val="tx1"/>
                </a:solidFill>
                <a:latin typeface="TradeGothic" panose="020B0500000000000000" pitchFamily="34" charset="0"/>
              </a:rPr>
              <a:t>Cuadro </a:t>
            </a:r>
            <a:r>
              <a:rPr lang="es-ES" b="1" dirty="0">
                <a:solidFill>
                  <a:schemeClr val="tx1"/>
                </a:solidFill>
                <a:latin typeface="TradeGothic" panose="020B0500000000000000" pitchFamily="34" charset="0"/>
              </a:rPr>
              <a:t>combinado </a:t>
            </a:r>
            <a:r>
              <a:rPr lang="es-ES" dirty="0">
                <a:solidFill>
                  <a:schemeClr val="tx1"/>
                </a:solidFill>
                <a:latin typeface="TradeGothic" panose="020B0500000000000000" pitchFamily="34" charset="0"/>
              </a:rPr>
              <a:t>permite el uso de una lista de opciones en la que se puede elegir la deseada. </a:t>
            </a:r>
            <a:endParaRPr lang="es-ES" dirty="0" smtClean="0">
              <a:solidFill>
                <a:schemeClr val="tx1"/>
              </a:solidFill>
              <a:latin typeface="TradeGothic" panose="020B0500000000000000" pitchFamily="34" charset="0"/>
            </a:endParaRPr>
          </a:p>
          <a:p>
            <a:pPr algn="l"/>
            <a:r>
              <a:rPr lang="es-ES" b="1" dirty="0" smtClean="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form</a:t>
            </a:r>
            <a:r>
              <a:rPr lang="es-ES" b="1" dirty="0">
                <a:solidFill>
                  <a:schemeClr val="tx1"/>
                </a:solidFill>
                <a:latin typeface="TradeGothic" panose="020B0500000000000000" pitchFamily="34" charset="0"/>
              </a:rPr>
              <a:t> </a:t>
            </a:r>
            <a:r>
              <a:rPr lang="es-ES" b="1" dirty="0" err="1">
                <a:solidFill>
                  <a:schemeClr val="tx1"/>
                </a:solidFill>
                <a:latin typeface="TradeGothic" panose="020B0500000000000000" pitchFamily="34" charset="0"/>
              </a:rPr>
              <a:t>action</a:t>
            </a:r>
            <a:r>
              <a:rPr lang="es-ES" b="1" dirty="0">
                <a:solidFill>
                  <a:schemeClr val="tx1"/>
                </a:solidFill>
                <a:latin typeface="TradeGothic" panose="020B0500000000000000" pitchFamily="34" charset="0"/>
              </a:rPr>
              <a:t>="</a:t>
            </a:r>
            <a:r>
              <a:rPr lang="es-ES" b="1" dirty="0" err="1">
                <a:solidFill>
                  <a:schemeClr val="tx1"/>
                </a:solidFill>
                <a:latin typeface="TradeGothic" panose="020B0500000000000000" pitchFamily="34" charset="0"/>
              </a:rPr>
              <a:t>control_form.php</a:t>
            </a:r>
            <a:r>
              <a:rPr lang="es-ES" b="1" dirty="0">
                <a:solidFill>
                  <a:schemeClr val="tx1"/>
                </a:solidFill>
                <a:latin typeface="TradeGothic" panose="020B0500000000000000" pitchFamily="34" charset="0"/>
              </a:rPr>
              <a:t>" </a:t>
            </a:r>
            <a:r>
              <a:rPr lang="es-ES" b="1" dirty="0" err="1">
                <a:solidFill>
                  <a:schemeClr val="tx1"/>
                </a:solidFill>
                <a:latin typeface="TradeGothic" panose="020B0500000000000000" pitchFamily="34" charset="0"/>
              </a:rPr>
              <a:t>method</a:t>
            </a:r>
            <a:r>
              <a:rPr lang="es-ES" b="1" dirty="0">
                <a:solidFill>
                  <a:schemeClr val="tx1"/>
                </a:solidFill>
                <a:latin typeface="TradeGothic" panose="020B0500000000000000" pitchFamily="34" charset="0"/>
              </a:rPr>
              <a:t>="</a:t>
            </a:r>
            <a:r>
              <a:rPr lang="es-ES" b="1" dirty="0" err="1">
                <a:solidFill>
                  <a:schemeClr val="tx1"/>
                </a:solidFill>
                <a:latin typeface="TradeGothic" panose="020B0500000000000000" pitchFamily="34" charset="0"/>
              </a:rPr>
              <a:t>get</a:t>
            </a:r>
            <a:r>
              <a:rPr lang="es-ES" b="1" dirty="0">
                <a:solidFill>
                  <a:schemeClr val="tx1"/>
                </a:solidFill>
                <a:latin typeface="TradeGothic" panose="020B0500000000000000" pitchFamily="34" charset="0"/>
              </a:rPr>
              <a:t>"&gt; &lt;</a:t>
            </a:r>
            <a:r>
              <a:rPr lang="es-ES" b="1" dirty="0" err="1">
                <a:solidFill>
                  <a:schemeClr val="tx1"/>
                </a:solidFill>
                <a:latin typeface="TradeGothic" panose="020B0500000000000000" pitchFamily="34" charset="0"/>
              </a:rPr>
              <a:t>select</a:t>
            </a:r>
            <a:r>
              <a:rPr lang="es-ES" b="1" dirty="0">
                <a:solidFill>
                  <a:schemeClr val="tx1"/>
                </a:solidFill>
                <a:latin typeface="TradeGothic" panose="020B0500000000000000" pitchFamily="34" charset="0"/>
              </a:rPr>
              <a:t> </a:t>
            </a:r>
            <a:r>
              <a:rPr lang="es-ES" b="1" dirty="0" err="1" smtClean="0">
                <a:solidFill>
                  <a:schemeClr val="tx1"/>
                </a:solidFill>
                <a:latin typeface="TradeGothic" panose="020B0500000000000000" pitchFamily="34" charset="0"/>
              </a:rPr>
              <a:t>name</a:t>
            </a:r>
            <a:r>
              <a:rPr lang="es-ES" b="1" dirty="0">
                <a:solidFill>
                  <a:schemeClr val="tx1"/>
                </a:solidFill>
                <a:latin typeface="TradeGothic" panose="020B0500000000000000" pitchFamily="34" charset="0"/>
              </a:rPr>
              <a:t>="provincia"&gt; </a:t>
            </a:r>
            <a:endParaRPr lang="es-ES" b="1" dirty="0" smtClean="0">
              <a:solidFill>
                <a:schemeClr val="tx1"/>
              </a:solidFill>
              <a:latin typeface="TradeGothic" panose="020B0500000000000000" pitchFamily="34" charset="0"/>
            </a:endParaRPr>
          </a:p>
          <a:p>
            <a:pPr algn="l"/>
            <a:r>
              <a:rPr lang="es-ES" b="1" dirty="0" smtClean="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option</a:t>
            </a:r>
            <a:r>
              <a:rPr lang="es-ES" b="1" dirty="0">
                <a:solidFill>
                  <a:schemeClr val="tx1"/>
                </a:solidFill>
                <a:latin typeface="TradeGothic" panose="020B0500000000000000" pitchFamily="34" charset="0"/>
              </a:rPr>
              <a:t> </a:t>
            </a:r>
            <a:r>
              <a:rPr lang="es-ES" b="1" dirty="0" err="1">
                <a:solidFill>
                  <a:schemeClr val="tx1"/>
                </a:solidFill>
                <a:latin typeface="TradeGothic" panose="020B0500000000000000" pitchFamily="34" charset="0"/>
              </a:rPr>
              <a:t>value</a:t>
            </a:r>
            <a:r>
              <a:rPr lang="es-ES" b="1" dirty="0">
                <a:solidFill>
                  <a:schemeClr val="tx1"/>
                </a:solidFill>
                <a:latin typeface="TradeGothic" panose="020B0500000000000000" pitchFamily="34" charset="0"/>
              </a:rPr>
              <a:t>="</a:t>
            </a:r>
            <a:r>
              <a:rPr lang="es-ES" b="1" dirty="0" err="1">
                <a:solidFill>
                  <a:schemeClr val="tx1"/>
                </a:solidFill>
                <a:latin typeface="TradeGothic" panose="020B0500000000000000" pitchFamily="34" charset="0"/>
              </a:rPr>
              <a:t>av</a:t>
            </a:r>
            <a:r>
              <a:rPr lang="es-ES" b="1" dirty="0">
                <a:solidFill>
                  <a:schemeClr val="tx1"/>
                </a:solidFill>
                <a:latin typeface="TradeGothic" panose="020B0500000000000000" pitchFamily="34" charset="0"/>
              </a:rPr>
              <a:t>"&gt;</a:t>
            </a:r>
            <a:r>
              <a:rPr lang="es-ES" dirty="0">
                <a:solidFill>
                  <a:schemeClr val="tx1"/>
                </a:solidFill>
                <a:latin typeface="TradeGothic" panose="020B0500000000000000" pitchFamily="34" charset="0"/>
              </a:rPr>
              <a:t>Ávila</a:t>
            </a:r>
            <a:r>
              <a:rPr lang="es-ES" b="1" dirty="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option</a:t>
            </a:r>
            <a:r>
              <a:rPr lang="es-ES" b="1" dirty="0">
                <a:solidFill>
                  <a:schemeClr val="tx1"/>
                </a:solidFill>
                <a:latin typeface="TradeGothic" panose="020B0500000000000000" pitchFamily="34" charset="0"/>
              </a:rPr>
              <a:t>&gt; </a:t>
            </a:r>
            <a:endParaRPr lang="es-ES" b="1" dirty="0" smtClean="0">
              <a:solidFill>
                <a:schemeClr val="tx1"/>
              </a:solidFill>
              <a:latin typeface="TradeGothic" panose="020B0500000000000000" pitchFamily="34" charset="0"/>
            </a:endParaRPr>
          </a:p>
          <a:p>
            <a:pPr algn="l"/>
            <a:r>
              <a:rPr lang="es-ES" b="1" dirty="0" smtClean="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option</a:t>
            </a:r>
            <a:r>
              <a:rPr lang="es-ES" b="1" dirty="0">
                <a:solidFill>
                  <a:schemeClr val="tx1"/>
                </a:solidFill>
                <a:latin typeface="TradeGothic" panose="020B0500000000000000" pitchFamily="34" charset="0"/>
              </a:rPr>
              <a:t> </a:t>
            </a:r>
            <a:r>
              <a:rPr lang="es-ES" b="1" dirty="0" err="1">
                <a:solidFill>
                  <a:schemeClr val="tx1"/>
                </a:solidFill>
                <a:latin typeface="TradeGothic" panose="020B0500000000000000" pitchFamily="34" charset="0"/>
              </a:rPr>
              <a:t>value</a:t>
            </a:r>
            <a:r>
              <a:rPr lang="es-ES" b="1" dirty="0">
                <a:solidFill>
                  <a:schemeClr val="tx1"/>
                </a:solidFill>
                <a:latin typeface="TradeGothic" panose="020B0500000000000000" pitchFamily="34" charset="0"/>
              </a:rPr>
              <a:t>="bu"&gt;</a:t>
            </a:r>
            <a:r>
              <a:rPr lang="es-ES" dirty="0">
                <a:solidFill>
                  <a:schemeClr val="tx1"/>
                </a:solidFill>
                <a:latin typeface="TradeGothic" panose="020B0500000000000000" pitchFamily="34" charset="0"/>
              </a:rPr>
              <a:t>Burgos</a:t>
            </a:r>
            <a:r>
              <a:rPr lang="es-ES" b="1" dirty="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option</a:t>
            </a:r>
            <a:r>
              <a:rPr lang="es-ES" b="1" dirty="0">
                <a:solidFill>
                  <a:schemeClr val="tx1"/>
                </a:solidFill>
                <a:latin typeface="TradeGothic" panose="020B0500000000000000" pitchFamily="34" charset="0"/>
              </a:rPr>
              <a:t>&gt; </a:t>
            </a:r>
            <a:endParaRPr lang="es-ES" b="1" dirty="0" smtClean="0">
              <a:solidFill>
                <a:schemeClr val="tx1"/>
              </a:solidFill>
              <a:latin typeface="TradeGothic" panose="020B0500000000000000" pitchFamily="34" charset="0"/>
            </a:endParaRPr>
          </a:p>
          <a:p>
            <a:pPr algn="l"/>
            <a:r>
              <a:rPr lang="es-ES" b="1" dirty="0" smtClean="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option</a:t>
            </a:r>
            <a:r>
              <a:rPr lang="es-ES" b="1" dirty="0">
                <a:solidFill>
                  <a:schemeClr val="tx1"/>
                </a:solidFill>
                <a:latin typeface="TradeGothic" panose="020B0500000000000000" pitchFamily="34" charset="0"/>
              </a:rPr>
              <a:t> </a:t>
            </a:r>
            <a:r>
              <a:rPr lang="es-ES" b="1" dirty="0" err="1">
                <a:solidFill>
                  <a:schemeClr val="tx1"/>
                </a:solidFill>
                <a:latin typeface="TradeGothic" panose="020B0500000000000000" pitchFamily="34" charset="0"/>
              </a:rPr>
              <a:t>value</a:t>
            </a:r>
            <a:r>
              <a:rPr lang="es-ES" b="1" dirty="0">
                <a:solidFill>
                  <a:schemeClr val="tx1"/>
                </a:solidFill>
                <a:latin typeface="TradeGothic" panose="020B0500000000000000" pitchFamily="34" charset="0"/>
              </a:rPr>
              <a:t>="l"&gt;</a:t>
            </a:r>
            <a:r>
              <a:rPr lang="es-ES" dirty="0">
                <a:solidFill>
                  <a:schemeClr val="tx1"/>
                </a:solidFill>
                <a:latin typeface="TradeGothic" panose="020B0500000000000000" pitchFamily="34" charset="0"/>
              </a:rPr>
              <a:t>León</a:t>
            </a:r>
            <a:r>
              <a:rPr lang="es-ES" b="1" dirty="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option</a:t>
            </a:r>
            <a:r>
              <a:rPr lang="es-ES" b="1" dirty="0">
                <a:solidFill>
                  <a:schemeClr val="tx1"/>
                </a:solidFill>
                <a:latin typeface="TradeGothic" panose="020B0500000000000000" pitchFamily="34" charset="0"/>
              </a:rPr>
              <a:t>&gt; </a:t>
            </a:r>
            <a:endParaRPr lang="es-ES" b="1" dirty="0" smtClean="0">
              <a:solidFill>
                <a:schemeClr val="tx1"/>
              </a:solidFill>
              <a:latin typeface="TradeGothic" panose="020B0500000000000000" pitchFamily="34" charset="0"/>
            </a:endParaRPr>
          </a:p>
          <a:p>
            <a:pPr algn="l"/>
            <a:r>
              <a:rPr lang="es-ES" b="1" dirty="0" smtClean="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option</a:t>
            </a:r>
            <a:r>
              <a:rPr lang="es-ES" b="1" dirty="0">
                <a:solidFill>
                  <a:schemeClr val="tx1"/>
                </a:solidFill>
                <a:latin typeface="TradeGothic" panose="020B0500000000000000" pitchFamily="34" charset="0"/>
              </a:rPr>
              <a:t> </a:t>
            </a:r>
            <a:r>
              <a:rPr lang="es-ES" b="1" dirty="0" err="1">
                <a:solidFill>
                  <a:schemeClr val="tx1"/>
                </a:solidFill>
                <a:latin typeface="TradeGothic" panose="020B0500000000000000" pitchFamily="34" charset="0"/>
              </a:rPr>
              <a:t>value</a:t>
            </a:r>
            <a:r>
              <a:rPr lang="es-ES" b="1" dirty="0">
                <a:solidFill>
                  <a:schemeClr val="tx1"/>
                </a:solidFill>
                <a:latin typeface="TradeGothic" panose="020B0500000000000000" pitchFamily="34" charset="0"/>
              </a:rPr>
              <a:t>="p"&gt;</a:t>
            </a:r>
            <a:r>
              <a:rPr lang="es-ES" dirty="0">
                <a:solidFill>
                  <a:schemeClr val="tx1"/>
                </a:solidFill>
                <a:latin typeface="TradeGothic" panose="020B0500000000000000" pitchFamily="34" charset="0"/>
              </a:rPr>
              <a:t>Palencia</a:t>
            </a:r>
            <a:r>
              <a:rPr lang="es-ES" b="1" dirty="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option</a:t>
            </a:r>
            <a:r>
              <a:rPr lang="es-ES" b="1" dirty="0">
                <a:solidFill>
                  <a:schemeClr val="tx1"/>
                </a:solidFill>
                <a:latin typeface="TradeGothic" panose="020B0500000000000000" pitchFamily="34" charset="0"/>
              </a:rPr>
              <a:t>&gt; </a:t>
            </a:r>
            <a:endParaRPr lang="es-ES" b="1" dirty="0" smtClean="0">
              <a:solidFill>
                <a:schemeClr val="tx1"/>
              </a:solidFill>
              <a:latin typeface="TradeGothic" panose="020B0500000000000000" pitchFamily="34" charset="0"/>
            </a:endParaRPr>
          </a:p>
          <a:p>
            <a:pPr algn="l"/>
            <a:r>
              <a:rPr lang="es-ES" b="1" dirty="0" smtClean="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option</a:t>
            </a:r>
            <a:r>
              <a:rPr lang="es-ES" b="1" dirty="0">
                <a:solidFill>
                  <a:schemeClr val="tx1"/>
                </a:solidFill>
                <a:latin typeface="TradeGothic" panose="020B0500000000000000" pitchFamily="34" charset="0"/>
              </a:rPr>
              <a:t> </a:t>
            </a:r>
            <a:r>
              <a:rPr lang="es-ES" b="1" dirty="0" err="1">
                <a:solidFill>
                  <a:schemeClr val="tx1"/>
                </a:solidFill>
                <a:latin typeface="TradeGothic" panose="020B0500000000000000" pitchFamily="34" charset="0"/>
              </a:rPr>
              <a:t>value</a:t>
            </a:r>
            <a:r>
              <a:rPr lang="es-ES" b="1" dirty="0">
                <a:solidFill>
                  <a:schemeClr val="tx1"/>
                </a:solidFill>
                <a:latin typeface="TradeGothic" panose="020B0500000000000000" pitchFamily="34" charset="0"/>
              </a:rPr>
              <a:t>="</a:t>
            </a:r>
            <a:r>
              <a:rPr lang="es-ES" b="1" dirty="0" err="1">
                <a:solidFill>
                  <a:schemeClr val="tx1"/>
                </a:solidFill>
                <a:latin typeface="TradeGothic" panose="020B0500000000000000" pitchFamily="34" charset="0"/>
              </a:rPr>
              <a:t>sg</a:t>
            </a:r>
            <a:r>
              <a:rPr lang="es-ES" b="1" dirty="0">
                <a:solidFill>
                  <a:schemeClr val="tx1"/>
                </a:solidFill>
                <a:latin typeface="TradeGothic" panose="020B0500000000000000" pitchFamily="34" charset="0"/>
              </a:rPr>
              <a:t>"&gt;</a:t>
            </a:r>
            <a:r>
              <a:rPr lang="es-ES" dirty="0">
                <a:solidFill>
                  <a:schemeClr val="tx1"/>
                </a:solidFill>
                <a:latin typeface="TradeGothic" panose="020B0500000000000000" pitchFamily="34" charset="0"/>
              </a:rPr>
              <a:t>Segovia</a:t>
            </a:r>
            <a:r>
              <a:rPr lang="es-ES" b="1" dirty="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option</a:t>
            </a:r>
            <a:r>
              <a:rPr lang="es-ES" b="1" dirty="0">
                <a:solidFill>
                  <a:schemeClr val="tx1"/>
                </a:solidFill>
                <a:latin typeface="TradeGothic" panose="020B0500000000000000" pitchFamily="34" charset="0"/>
              </a:rPr>
              <a:t>&gt; </a:t>
            </a:r>
            <a:endParaRPr lang="es-ES" b="1" dirty="0" smtClean="0">
              <a:solidFill>
                <a:schemeClr val="tx1"/>
              </a:solidFill>
              <a:latin typeface="TradeGothic" panose="020B0500000000000000" pitchFamily="34" charset="0"/>
            </a:endParaRPr>
          </a:p>
          <a:p>
            <a:pPr algn="l"/>
            <a:r>
              <a:rPr lang="es-ES" b="1" dirty="0" smtClean="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option</a:t>
            </a:r>
            <a:r>
              <a:rPr lang="es-ES" b="1" dirty="0">
                <a:solidFill>
                  <a:schemeClr val="tx1"/>
                </a:solidFill>
                <a:latin typeface="TradeGothic" panose="020B0500000000000000" pitchFamily="34" charset="0"/>
              </a:rPr>
              <a:t> </a:t>
            </a:r>
            <a:r>
              <a:rPr lang="es-ES" b="1" dirty="0" err="1">
                <a:solidFill>
                  <a:schemeClr val="tx1"/>
                </a:solidFill>
                <a:latin typeface="TradeGothic" panose="020B0500000000000000" pitchFamily="34" charset="0"/>
              </a:rPr>
              <a:t>value</a:t>
            </a:r>
            <a:r>
              <a:rPr lang="es-ES" b="1" dirty="0">
                <a:solidFill>
                  <a:schemeClr val="tx1"/>
                </a:solidFill>
                <a:latin typeface="TradeGothic" panose="020B0500000000000000" pitchFamily="34" charset="0"/>
              </a:rPr>
              <a:t>="so"&gt;</a:t>
            </a:r>
            <a:r>
              <a:rPr lang="es-ES" dirty="0">
                <a:solidFill>
                  <a:schemeClr val="tx1"/>
                </a:solidFill>
                <a:latin typeface="TradeGothic" panose="020B0500000000000000" pitchFamily="34" charset="0"/>
              </a:rPr>
              <a:t>Soria</a:t>
            </a:r>
            <a:r>
              <a:rPr lang="es-ES" b="1" dirty="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optio</a:t>
            </a:r>
            <a:r>
              <a:rPr lang="es-ES" dirty="0" err="1">
                <a:solidFill>
                  <a:schemeClr val="tx1"/>
                </a:solidFill>
                <a:latin typeface="TradeGothic" panose="020B0500000000000000" pitchFamily="34" charset="0"/>
              </a:rPr>
              <a:t>n</a:t>
            </a:r>
            <a:r>
              <a:rPr lang="es-ES" dirty="0">
                <a:solidFill>
                  <a:schemeClr val="tx1"/>
                </a:solidFill>
                <a:latin typeface="TradeGothic" panose="020B0500000000000000" pitchFamily="34" charset="0"/>
              </a:rPr>
              <a:t>&gt; </a:t>
            </a:r>
            <a:endParaRPr lang="es-ES" dirty="0" smtClean="0">
              <a:solidFill>
                <a:schemeClr val="tx1"/>
              </a:solidFill>
              <a:latin typeface="TradeGothic" panose="020B0500000000000000" pitchFamily="34" charset="0"/>
            </a:endParaRPr>
          </a:p>
          <a:p>
            <a:pPr algn="l"/>
            <a:r>
              <a:rPr lang="es-ES" b="1" dirty="0" smtClean="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option</a:t>
            </a:r>
            <a:r>
              <a:rPr lang="es-ES" b="1" dirty="0">
                <a:solidFill>
                  <a:schemeClr val="tx1"/>
                </a:solidFill>
                <a:latin typeface="TradeGothic" panose="020B0500000000000000" pitchFamily="34" charset="0"/>
              </a:rPr>
              <a:t> </a:t>
            </a:r>
            <a:r>
              <a:rPr lang="es-ES" b="1" dirty="0" err="1">
                <a:solidFill>
                  <a:schemeClr val="tx1"/>
                </a:solidFill>
                <a:latin typeface="TradeGothic" panose="020B0500000000000000" pitchFamily="34" charset="0"/>
              </a:rPr>
              <a:t>value</a:t>
            </a:r>
            <a:r>
              <a:rPr lang="es-ES" b="1" dirty="0">
                <a:solidFill>
                  <a:schemeClr val="tx1"/>
                </a:solidFill>
                <a:latin typeface="TradeGothic" panose="020B0500000000000000" pitchFamily="34" charset="0"/>
              </a:rPr>
              <a:t>="</a:t>
            </a:r>
            <a:r>
              <a:rPr lang="es-ES" b="1" dirty="0" err="1">
                <a:solidFill>
                  <a:schemeClr val="tx1"/>
                </a:solidFill>
                <a:latin typeface="TradeGothic" panose="020B0500000000000000" pitchFamily="34" charset="0"/>
              </a:rPr>
              <a:t>sa</a:t>
            </a:r>
            <a:r>
              <a:rPr lang="es-ES" b="1" dirty="0">
                <a:solidFill>
                  <a:schemeClr val="tx1"/>
                </a:solidFill>
                <a:latin typeface="TradeGothic" panose="020B0500000000000000" pitchFamily="34" charset="0"/>
              </a:rPr>
              <a:t>"&gt;</a:t>
            </a:r>
            <a:r>
              <a:rPr lang="es-ES" dirty="0" err="1">
                <a:solidFill>
                  <a:schemeClr val="tx1"/>
                </a:solidFill>
                <a:latin typeface="TradeGothic" panose="020B0500000000000000" pitchFamily="34" charset="0"/>
              </a:rPr>
              <a:t>Salamanza</a:t>
            </a:r>
            <a:r>
              <a:rPr lang="es-ES" b="1" dirty="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option</a:t>
            </a:r>
            <a:r>
              <a:rPr lang="es-ES" b="1" dirty="0">
                <a:solidFill>
                  <a:schemeClr val="tx1"/>
                </a:solidFill>
                <a:latin typeface="TradeGothic" panose="020B0500000000000000" pitchFamily="34" charset="0"/>
              </a:rPr>
              <a:t>&gt; </a:t>
            </a:r>
            <a:endParaRPr lang="es-ES" b="1" dirty="0" smtClean="0">
              <a:solidFill>
                <a:schemeClr val="tx1"/>
              </a:solidFill>
              <a:latin typeface="TradeGothic" panose="020B0500000000000000" pitchFamily="34" charset="0"/>
            </a:endParaRPr>
          </a:p>
          <a:p>
            <a:pPr algn="l"/>
            <a:r>
              <a:rPr lang="es-ES" b="1" dirty="0" smtClean="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option</a:t>
            </a:r>
            <a:r>
              <a:rPr lang="es-ES" b="1" dirty="0">
                <a:solidFill>
                  <a:schemeClr val="tx1"/>
                </a:solidFill>
                <a:latin typeface="TradeGothic" panose="020B0500000000000000" pitchFamily="34" charset="0"/>
              </a:rPr>
              <a:t> </a:t>
            </a:r>
            <a:r>
              <a:rPr lang="es-ES" b="1" dirty="0" err="1">
                <a:solidFill>
                  <a:schemeClr val="tx1"/>
                </a:solidFill>
                <a:latin typeface="TradeGothic" panose="020B0500000000000000" pitchFamily="34" charset="0"/>
              </a:rPr>
              <a:t>value</a:t>
            </a:r>
            <a:r>
              <a:rPr lang="es-ES" b="1" dirty="0">
                <a:solidFill>
                  <a:schemeClr val="tx1"/>
                </a:solidFill>
                <a:latin typeface="TradeGothic" panose="020B0500000000000000" pitchFamily="34" charset="0"/>
              </a:rPr>
              <a:t>="va"</a:t>
            </a:r>
            <a:r>
              <a:rPr lang="es-ES" dirty="0">
                <a:solidFill>
                  <a:schemeClr val="tx1"/>
                </a:solidFill>
                <a:latin typeface="TradeGothic" panose="020B0500000000000000" pitchFamily="34" charset="0"/>
              </a:rPr>
              <a:t>&gt;Valladolid</a:t>
            </a:r>
            <a:r>
              <a:rPr lang="es-ES" b="1" dirty="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option</a:t>
            </a:r>
            <a:r>
              <a:rPr lang="es-ES" b="1" dirty="0">
                <a:solidFill>
                  <a:schemeClr val="tx1"/>
                </a:solidFill>
                <a:latin typeface="TradeGothic" panose="020B0500000000000000" pitchFamily="34" charset="0"/>
              </a:rPr>
              <a:t>&gt; </a:t>
            </a:r>
            <a:endParaRPr lang="es-ES" b="1" dirty="0" smtClean="0">
              <a:solidFill>
                <a:schemeClr val="tx1"/>
              </a:solidFill>
              <a:latin typeface="TradeGothic" panose="020B0500000000000000" pitchFamily="34" charset="0"/>
            </a:endParaRPr>
          </a:p>
          <a:p>
            <a:pPr algn="l"/>
            <a:r>
              <a:rPr lang="es-ES" b="1" dirty="0" smtClean="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option</a:t>
            </a:r>
            <a:r>
              <a:rPr lang="es-ES" b="1" dirty="0">
                <a:solidFill>
                  <a:schemeClr val="tx1"/>
                </a:solidFill>
                <a:latin typeface="TradeGothic" panose="020B0500000000000000" pitchFamily="34" charset="0"/>
              </a:rPr>
              <a:t> </a:t>
            </a:r>
            <a:r>
              <a:rPr lang="es-ES" b="1" dirty="0" err="1">
                <a:solidFill>
                  <a:schemeClr val="tx1"/>
                </a:solidFill>
                <a:latin typeface="TradeGothic" panose="020B0500000000000000" pitchFamily="34" charset="0"/>
              </a:rPr>
              <a:t>value</a:t>
            </a:r>
            <a:r>
              <a:rPr lang="es-ES" b="1" dirty="0">
                <a:solidFill>
                  <a:schemeClr val="tx1"/>
                </a:solidFill>
                <a:latin typeface="TradeGothic" panose="020B0500000000000000" pitchFamily="34" charset="0"/>
              </a:rPr>
              <a:t>="</a:t>
            </a:r>
            <a:r>
              <a:rPr lang="es-ES" b="1" dirty="0" err="1">
                <a:solidFill>
                  <a:schemeClr val="tx1"/>
                </a:solidFill>
                <a:latin typeface="TradeGothic" panose="020B0500000000000000" pitchFamily="34" charset="0"/>
              </a:rPr>
              <a:t>za</a:t>
            </a:r>
            <a:r>
              <a:rPr lang="es-ES" b="1" dirty="0">
                <a:solidFill>
                  <a:schemeClr val="tx1"/>
                </a:solidFill>
                <a:latin typeface="TradeGothic" panose="020B0500000000000000" pitchFamily="34" charset="0"/>
              </a:rPr>
              <a:t>"&gt;</a:t>
            </a:r>
            <a:r>
              <a:rPr lang="es-ES" dirty="0">
                <a:solidFill>
                  <a:schemeClr val="tx1"/>
                </a:solidFill>
                <a:latin typeface="TradeGothic" panose="020B0500000000000000" pitchFamily="34" charset="0"/>
              </a:rPr>
              <a:t>Zamora</a:t>
            </a:r>
            <a:r>
              <a:rPr lang="es-ES" b="1" dirty="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option</a:t>
            </a:r>
            <a:r>
              <a:rPr lang="es-ES" b="1" dirty="0">
                <a:solidFill>
                  <a:schemeClr val="tx1"/>
                </a:solidFill>
                <a:latin typeface="TradeGothic" panose="020B0500000000000000" pitchFamily="34" charset="0"/>
              </a:rPr>
              <a:t>&gt; </a:t>
            </a:r>
            <a:endParaRPr lang="es-ES" b="1" dirty="0" smtClean="0">
              <a:solidFill>
                <a:schemeClr val="tx1"/>
              </a:solidFill>
              <a:latin typeface="TradeGothic" panose="020B0500000000000000" pitchFamily="34" charset="0"/>
            </a:endParaRPr>
          </a:p>
          <a:p>
            <a:pPr algn="l"/>
            <a:r>
              <a:rPr lang="es-ES" b="1" dirty="0" smtClean="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select</a:t>
            </a:r>
            <a:r>
              <a:rPr lang="es-ES" b="1" dirty="0">
                <a:solidFill>
                  <a:schemeClr val="tx1"/>
                </a:solidFill>
                <a:latin typeface="TradeGothic" panose="020B0500000000000000" pitchFamily="34" charset="0"/>
              </a:rPr>
              <a:t>&gt; &lt;input </a:t>
            </a:r>
            <a:r>
              <a:rPr lang="es-ES" b="1" dirty="0" err="1">
                <a:solidFill>
                  <a:schemeClr val="tx1"/>
                </a:solidFill>
                <a:latin typeface="TradeGothic" panose="020B0500000000000000" pitchFamily="34" charset="0"/>
              </a:rPr>
              <a:t>type</a:t>
            </a:r>
            <a:r>
              <a:rPr lang="es-ES" b="1" dirty="0">
                <a:solidFill>
                  <a:schemeClr val="tx1"/>
                </a:solidFill>
                <a:latin typeface="TradeGothic" panose="020B0500000000000000" pitchFamily="34" charset="0"/>
              </a:rPr>
              <a:t>="</a:t>
            </a:r>
            <a:r>
              <a:rPr lang="es-ES" b="1" dirty="0" err="1">
                <a:solidFill>
                  <a:schemeClr val="tx1"/>
                </a:solidFill>
                <a:latin typeface="TradeGothic" panose="020B0500000000000000" pitchFamily="34" charset="0"/>
              </a:rPr>
              <a:t>submit</a:t>
            </a:r>
            <a:r>
              <a:rPr lang="es-ES" b="1" dirty="0">
                <a:solidFill>
                  <a:schemeClr val="tx1"/>
                </a:solidFill>
                <a:latin typeface="TradeGothic" panose="020B0500000000000000" pitchFamily="34" charset="0"/>
              </a:rPr>
              <a:t>" </a:t>
            </a:r>
            <a:r>
              <a:rPr lang="es-ES" b="1" dirty="0" err="1">
                <a:solidFill>
                  <a:schemeClr val="tx1"/>
                </a:solidFill>
                <a:latin typeface="TradeGothic" panose="020B0500000000000000" pitchFamily="34" charset="0"/>
              </a:rPr>
              <a:t>value</a:t>
            </a:r>
            <a:r>
              <a:rPr lang="es-ES" b="1" dirty="0">
                <a:solidFill>
                  <a:schemeClr val="tx1"/>
                </a:solidFill>
                <a:latin typeface="TradeGothic" panose="020B0500000000000000" pitchFamily="34" charset="0"/>
              </a:rPr>
              <a:t>="enviar"/&gt; </a:t>
            </a:r>
            <a:endParaRPr lang="es-ES" b="1" dirty="0" smtClean="0">
              <a:solidFill>
                <a:schemeClr val="tx1"/>
              </a:solidFill>
              <a:latin typeface="TradeGothic" panose="020B0500000000000000" pitchFamily="34" charset="0"/>
            </a:endParaRPr>
          </a:p>
          <a:p>
            <a:pPr algn="l"/>
            <a:r>
              <a:rPr lang="es-ES" b="1" dirty="0" smtClean="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form</a:t>
            </a:r>
            <a:r>
              <a:rPr lang="es-ES" b="1" dirty="0">
                <a:solidFill>
                  <a:schemeClr val="tx1"/>
                </a:solidFill>
                <a:latin typeface="TradeGothic" panose="020B0500000000000000" pitchFamily="34" charset="0"/>
              </a:rPr>
              <a:t>&gt; </a:t>
            </a:r>
            <a:endParaRPr lang="es-ES" sz="2800" dirty="0" smtClean="0">
              <a:solidFill>
                <a:schemeClr val="tx1"/>
              </a:solidFill>
              <a:latin typeface="TradeGothic" pitchFamily="34" charset="0"/>
            </a:endParaRPr>
          </a:p>
          <a:p>
            <a:pPr marL="90488" lvl="1" algn="l">
              <a:buFont typeface="Wingdings" pitchFamily="2" charset="2"/>
              <a:buChar char="Ø"/>
            </a:pPr>
            <a:endParaRPr lang="es-ES" sz="1800" dirty="0" smtClean="0">
              <a:solidFill>
                <a:schemeClr val="tx1"/>
              </a:solidFill>
              <a:latin typeface="TradeGothic" pitchFamily="34" charset="0"/>
            </a:endParaRPr>
          </a:p>
          <a:p>
            <a:pPr marL="90488" lvl="1" algn="l">
              <a:buFont typeface="Wingdings" pitchFamily="2" charset="2"/>
              <a:buChar char="Ø"/>
            </a:pPr>
            <a:endParaRPr lang="es-ES" sz="1800" dirty="0" smtClean="0">
              <a:solidFill>
                <a:schemeClr val="tx1"/>
              </a:solidFill>
              <a:latin typeface="TradeGothic" pitchFamily="34" charset="0"/>
            </a:endParaRPr>
          </a:p>
          <a:p>
            <a:pPr marL="90488" lvl="1" algn="l">
              <a:spcBef>
                <a:spcPts val="600"/>
              </a:spcBef>
              <a:spcAft>
                <a:spcPts val="600"/>
              </a:spcAft>
              <a:buFont typeface="Wingdings" pitchFamily="2" charset="2"/>
              <a:buChar char="Ø"/>
            </a:pPr>
            <a:endParaRPr lang="es-ES" sz="1800" dirty="0" smtClean="0">
              <a:solidFill>
                <a:schemeClr val="tx1"/>
              </a:solidFill>
              <a:latin typeface="TradeGothic" pitchFamily="34" charset="0"/>
            </a:endParaRPr>
          </a:p>
          <a:p>
            <a:pPr marL="90488" lvl="1" algn="l">
              <a:buFont typeface="Wingdings" pitchFamily="2" charset="2"/>
              <a:buChar char="Ø"/>
            </a:pPr>
            <a:endParaRPr lang="es-ES" sz="1800" dirty="0" smtClean="0">
              <a:solidFill>
                <a:schemeClr val="tx1"/>
              </a:solidFill>
              <a:latin typeface="TradeGothic" pitchFamily="34" charset="0"/>
            </a:endParaRPr>
          </a:p>
          <a:p>
            <a:pPr marL="90488" lvl="1" algn="l">
              <a:buFont typeface="Wingdings" pitchFamily="2" charset="2"/>
              <a:buChar char="Ø"/>
            </a:pPr>
            <a:endParaRPr lang="es-ES" sz="1800" dirty="0" smtClean="0">
              <a:solidFill>
                <a:schemeClr val="tx1"/>
              </a:solidFill>
              <a:latin typeface="TradeGothic"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5" y="2420888"/>
            <a:ext cx="3806443" cy="273630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497630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323528" y="548680"/>
            <a:ext cx="8568952" cy="5904656"/>
          </a:xfrm>
          <a:ln>
            <a:noFill/>
          </a:ln>
        </p:spPr>
        <p:txBody>
          <a:bodyPr>
            <a:noAutofit/>
          </a:bodyPr>
          <a:lstStyle/>
          <a:p>
            <a:pPr marL="90488" lvl="1" algn="l"/>
            <a:r>
              <a:rPr lang="es-ES" sz="2000" b="1" dirty="0" smtClean="0">
                <a:solidFill>
                  <a:schemeClr val="tx1"/>
                </a:solidFill>
                <a:latin typeface="TradeGothic" panose="020B0500000000000000" pitchFamily="34" charset="0"/>
              </a:rPr>
              <a:t>Formularios. Tipos de controles</a:t>
            </a:r>
          </a:p>
          <a:p>
            <a:pPr algn="l"/>
            <a:r>
              <a:rPr lang="es-ES" b="1" dirty="0" smtClean="0">
                <a:solidFill>
                  <a:schemeClr val="tx1"/>
                </a:solidFill>
                <a:latin typeface="TradeGothic" panose="020B0500000000000000" pitchFamily="34" charset="0"/>
              </a:rPr>
              <a:t>Cuadro </a:t>
            </a:r>
            <a:r>
              <a:rPr lang="es-ES" b="1" dirty="0">
                <a:solidFill>
                  <a:schemeClr val="tx1"/>
                </a:solidFill>
                <a:latin typeface="TradeGothic" panose="020B0500000000000000" pitchFamily="34" charset="0"/>
              </a:rPr>
              <a:t>combinado </a:t>
            </a:r>
            <a:r>
              <a:rPr lang="es-ES" b="1" dirty="0" err="1" smtClean="0">
                <a:solidFill>
                  <a:srgbClr val="FF0000"/>
                </a:solidFill>
                <a:latin typeface="TradeGothic" panose="020B0500000000000000" pitchFamily="34" charset="0"/>
              </a:rPr>
              <a:t>outgroup</a:t>
            </a:r>
            <a:r>
              <a:rPr lang="es-ES" dirty="0" smtClean="0">
                <a:solidFill>
                  <a:schemeClr val="tx1"/>
                </a:solidFill>
                <a:latin typeface="TradeGothic" panose="020B0500000000000000" pitchFamily="34" charset="0"/>
              </a:rPr>
              <a:t>. </a:t>
            </a:r>
          </a:p>
          <a:p>
            <a:pPr algn="l"/>
            <a:r>
              <a:rPr lang="es-ES" b="1" dirty="0">
                <a:solidFill>
                  <a:schemeClr val="tx1"/>
                </a:solidFill>
              </a:rPr>
              <a:t>&lt;</a:t>
            </a:r>
            <a:r>
              <a:rPr lang="es-ES" b="1" dirty="0" err="1">
                <a:solidFill>
                  <a:schemeClr val="tx1"/>
                </a:solidFill>
              </a:rPr>
              <a:t>form</a:t>
            </a:r>
            <a:r>
              <a:rPr lang="es-ES" b="1" dirty="0">
                <a:solidFill>
                  <a:schemeClr val="tx1"/>
                </a:solidFill>
              </a:rPr>
              <a:t> </a:t>
            </a:r>
            <a:r>
              <a:rPr lang="es-ES" b="1" dirty="0" err="1">
                <a:solidFill>
                  <a:schemeClr val="tx1"/>
                </a:solidFill>
              </a:rPr>
              <a:t>action</a:t>
            </a:r>
            <a:r>
              <a:rPr lang="es-ES" b="1" dirty="0">
                <a:solidFill>
                  <a:schemeClr val="tx1"/>
                </a:solidFill>
              </a:rPr>
              <a:t>="</a:t>
            </a:r>
            <a:r>
              <a:rPr lang="es-ES" b="1" dirty="0" err="1">
                <a:solidFill>
                  <a:schemeClr val="tx1"/>
                </a:solidFill>
              </a:rPr>
              <a:t>control_form.php</a:t>
            </a:r>
            <a:r>
              <a:rPr lang="es-ES" b="1" dirty="0">
                <a:solidFill>
                  <a:schemeClr val="tx1"/>
                </a:solidFill>
              </a:rPr>
              <a:t>" </a:t>
            </a:r>
            <a:r>
              <a:rPr lang="es-ES" b="1" dirty="0" err="1">
                <a:solidFill>
                  <a:schemeClr val="tx1"/>
                </a:solidFill>
              </a:rPr>
              <a:t>method</a:t>
            </a:r>
            <a:r>
              <a:rPr lang="es-ES" b="1" dirty="0">
                <a:solidFill>
                  <a:schemeClr val="tx1"/>
                </a:solidFill>
              </a:rPr>
              <a:t>="</a:t>
            </a:r>
            <a:r>
              <a:rPr lang="es-ES" b="1" dirty="0" err="1">
                <a:solidFill>
                  <a:schemeClr val="tx1"/>
                </a:solidFill>
              </a:rPr>
              <a:t>get</a:t>
            </a:r>
            <a:r>
              <a:rPr lang="es-ES" b="1" dirty="0">
                <a:solidFill>
                  <a:schemeClr val="tx1"/>
                </a:solidFill>
              </a:rPr>
              <a:t>"&gt; </a:t>
            </a:r>
            <a:endParaRPr lang="es-ES" b="1" dirty="0" smtClean="0">
              <a:solidFill>
                <a:schemeClr val="tx1"/>
              </a:solidFill>
            </a:endParaRPr>
          </a:p>
          <a:p>
            <a:pPr algn="l"/>
            <a:r>
              <a:rPr lang="es-ES" b="1" dirty="0" smtClean="0">
                <a:solidFill>
                  <a:schemeClr val="tx1"/>
                </a:solidFill>
              </a:rPr>
              <a:t>&lt;</a:t>
            </a:r>
            <a:r>
              <a:rPr lang="es-ES" b="1" dirty="0" err="1">
                <a:solidFill>
                  <a:schemeClr val="tx1"/>
                </a:solidFill>
              </a:rPr>
              <a:t>select</a:t>
            </a:r>
            <a:r>
              <a:rPr lang="es-ES" b="1" dirty="0">
                <a:solidFill>
                  <a:schemeClr val="tx1"/>
                </a:solidFill>
              </a:rPr>
              <a:t> </a:t>
            </a:r>
            <a:r>
              <a:rPr lang="es-ES" b="1" dirty="0" err="1">
                <a:solidFill>
                  <a:schemeClr val="tx1"/>
                </a:solidFill>
              </a:rPr>
              <a:t>name</a:t>
            </a:r>
            <a:r>
              <a:rPr lang="es-ES" b="1" dirty="0">
                <a:solidFill>
                  <a:schemeClr val="tx1"/>
                </a:solidFill>
              </a:rPr>
              <a:t>="provincia"&gt; &lt;</a:t>
            </a:r>
            <a:r>
              <a:rPr lang="es-ES" b="1" dirty="0" err="1">
                <a:solidFill>
                  <a:srgbClr val="FF0000"/>
                </a:solidFill>
              </a:rPr>
              <a:t>optgroup</a:t>
            </a:r>
            <a:r>
              <a:rPr lang="es-ES" b="1" dirty="0">
                <a:solidFill>
                  <a:schemeClr val="tx1"/>
                </a:solidFill>
              </a:rPr>
              <a:t> </a:t>
            </a:r>
            <a:r>
              <a:rPr lang="es-ES" b="1" dirty="0" err="1">
                <a:solidFill>
                  <a:schemeClr val="tx1"/>
                </a:solidFill>
              </a:rPr>
              <a:t>label</a:t>
            </a:r>
            <a:r>
              <a:rPr lang="es-ES" b="1" dirty="0">
                <a:solidFill>
                  <a:schemeClr val="tx1"/>
                </a:solidFill>
              </a:rPr>
              <a:t>="Cantabria"&gt; </a:t>
            </a:r>
            <a:endParaRPr lang="es-ES" b="1" dirty="0" smtClean="0">
              <a:solidFill>
                <a:schemeClr val="tx1"/>
              </a:solidFill>
            </a:endParaRPr>
          </a:p>
          <a:p>
            <a:pPr algn="l"/>
            <a:r>
              <a:rPr lang="es-ES" b="1" dirty="0" smtClean="0">
                <a:solidFill>
                  <a:schemeClr val="tx1"/>
                </a:solidFill>
              </a:rPr>
              <a:t>&lt;</a:t>
            </a:r>
            <a:r>
              <a:rPr lang="es-ES" b="1" dirty="0" err="1">
                <a:solidFill>
                  <a:schemeClr val="tx1"/>
                </a:solidFill>
              </a:rPr>
              <a:t>option</a:t>
            </a:r>
            <a:r>
              <a:rPr lang="es-ES" b="1" dirty="0">
                <a:solidFill>
                  <a:schemeClr val="tx1"/>
                </a:solidFill>
              </a:rPr>
              <a:t> </a:t>
            </a:r>
            <a:r>
              <a:rPr lang="es-ES" b="1" dirty="0" err="1">
                <a:solidFill>
                  <a:schemeClr val="tx1"/>
                </a:solidFill>
              </a:rPr>
              <a:t>value</a:t>
            </a:r>
            <a:r>
              <a:rPr lang="es-ES" b="1" dirty="0">
                <a:solidFill>
                  <a:schemeClr val="tx1"/>
                </a:solidFill>
              </a:rPr>
              <a:t>="s"&gt;</a:t>
            </a:r>
            <a:r>
              <a:rPr lang="es-ES" dirty="0">
                <a:solidFill>
                  <a:schemeClr val="tx1"/>
                </a:solidFill>
              </a:rPr>
              <a:t>Santander</a:t>
            </a:r>
            <a:r>
              <a:rPr lang="es-ES" b="1" dirty="0">
                <a:solidFill>
                  <a:schemeClr val="tx1"/>
                </a:solidFill>
              </a:rPr>
              <a:t>&lt;/</a:t>
            </a:r>
            <a:r>
              <a:rPr lang="es-ES" b="1" dirty="0" err="1">
                <a:solidFill>
                  <a:schemeClr val="tx1"/>
                </a:solidFill>
              </a:rPr>
              <a:t>option</a:t>
            </a:r>
            <a:r>
              <a:rPr lang="es-ES" b="1" dirty="0">
                <a:solidFill>
                  <a:schemeClr val="tx1"/>
                </a:solidFill>
              </a:rPr>
              <a:t>&gt; &lt;</a:t>
            </a:r>
            <a:r>
              <a:rPr lang="es-ES" b="1" dirty="0">
                <a:solidFill>
                  <a:srgbClr val="FF0000"/>
                </a:solidFill>
              </a:rPr>
              <a:t>/</a:t>
            </a:r>
            <a:r>
              <a:rPr lang="es-ES" b="1" dirty="0" err="1">
                <a:solidFill>
                  <a:srgbClr val="FF0000"/>
                </a:solidFill>
              </a:rPr>
              <a:t>optgroup</a:t>
            </a:r>
            <a:r>
              <a:rPr lang="es-ES" b="1" dirty="0">
                <a:solidFill>
                  <a:schemeClr val="tx1"/>
                </a:solidFill>
              </a:rPr>
              <a:t>&gt; </a:t>
            </a:r>
            <a:endParaRPr lang="es-ES" b="1" dirty="0" smtClean="0">
              <a:solidFill>
                <a:schemeClr val="tx1"/>
              </a:solidFill>
            </a:endParaRPr>
          </a:p>
          <a:p>
            <a:pPr algn="l"/>
            <a:r>
              <a:rPr lang="es-ES" b="1" dirty="0" smtClean="0">
                <a:solidFill>
                  <a:schemeClr val="tx1"/>
                </a:solidFill>
              </a:rPr>
              <a:t>&lt;</a:t>
            </a:r>
            <a:r>
              <a:rPr lang="es-ES" b="1" dirty="0" err="1">
                <a:solidFill>
                  <a:srgbClr val="FF0000"/>
                </a:solidFill>
              </a:rPr>
              <a:t>optgroup</a:t>
            </a:r>
            <a:r>
              <a:rPr lang="es-ES" b="1" dirty="0">
                <a:solidFill>
                  <a:schemeClr val="tx1"/>
                </a:solidFill>
              </a:rPr>
              <a:t> </a:t>
            </a:r>
            <a:r>
              <a:rPr lang="es-ES" b="1" dirty="0" err="1">
                <a:solidFill>
                  <a:schemeClr val="tx1"/>
                </a:solidFill>
              </a:rPr>
              <a:t>label</a:t>
            </a:r>
            <a:r>
              <a:rPr lang="es-ES" b="1" dirty="0">
                <a:solidFill>
                  <a:schemeClr val="tx1"/>
                </a:solidFill>
              </a:rPr>
              <a:t>="Castilla y León</a:t>
            </a:r>
            <a:r>
              <a:rPr lang="es-ES" b="1" dirty="0" smtClean="0">
                <a:solidFill>
                  <a:schemeClr val="tx1"/>
                </a:solidFill>
              </a:rPr>
              <a:t>"&gt;</a:t>
            </a:r>
          </a:p>
          <a:p>
            <a:pPr algn="l"/>
            <a:r>
              <a:rPr lang="es-ES" b="1" dirty="0" smtClean="0">
                <a:solidFill>
                  <a:schemeClr val="tx1"/>
                </a:solidFill>
              </a:rPr>
              <a:t> </a:t>
            </a:r>
            <a:r>
              <a:rPr lang="es-ES" b="1" dirty="0">
                <a:solidFill>
                  <a:schemeClr val="tx1"/>
                </a:solidFill>
              </a:rPr>
              <a:t>&lt;</a:t>
            </a:r>
            <a:r>
              <a:rPr lang="es-ES" b="1" dirty="0" err="1">
                <a:solidFill>
                  <a:schemeClr val="tx1"/>
                </a:solidFill>
              </a:rPr>
              <a:t>option</a:t>
            </a:r>
            <a:r>
              <a:rPr lang="es-ES" b="1" dirty="0">
                <a:solidFill>
                  <a:schemeClr val="tx1"/>
                </a:solidFill>
              </a:rPr>
              <a:t> </a:t>
            </a:r>
            <a:r>
              <a:rPr lang="es-ES" b="1" dirty="0" err="1">
                <a:solidFill>
                  <a:schemeClr val="tx1"/>
                </a:solidFill>
              </a:rPr>
              <a:t>value</a:t>
            </a:r>
            <a:r>
              <a:rPr lang="es-ES" b="1" dirty="0">
                <a:solidFill>
                  <a:schemeClr val="tx1"/>
                </a:solidFill>
              </a:rPr>
              <a:t>="</a:t>
            </a:r>
            <a:r>
              <a:rPr lang="es-ES" b="1" dirty="0" err="1">
                <a:solidFill>
                  <a:schemeClr val="tx1"/>
                </a:solidFill>
              </a:rPr>
              <a:t>av</a:t>
            </a:r>
            <a:r>
              <a:rPr lang="es-ES" b="1" dirty="0">
                <a:solidFill>
                  <a:schemeClr val="tx1"/>
                </a:solidFill>
              </a:rPr>
              <a:t>"&gt;Ávila&lt;/</a:t>
            </a:r>
            <a:r>
              <a:rPr lang="es-ES" b="1" dirty="0" err="1">
                <a:solidFill>
                  <a:schemeClr val="tx1"/>
                </a:solidFill>
              </a:rPr>
              <a:t>option</a:t>
            </a:r>
            <a:r>
              <a:rPr lang="es-ES" b="1" dirty="0">
                <a:solidFill>
                  <a:schemeClr val="tx1"/>
                </a:solidFill>
              </a:rPr>
              <a:t>&gt; </a:t>
            </a:r>
            <a:endParaRPr lang="es-ES" b="1" dirty="0" smtClean="0">
              <a:solidFill>
                <a:schemeClr val="tx1"/>
              </a:solidFill>
            </a:endParaRPr>
          </a:p>
          <a:p>
            <a:pPr algn="l"/>
            <a:r>
              <a:rPr lang="es-ES" b="1" dirty="0" smtClean="0">
                <a:solidFill>
                  <a:schemeClr val="tx1"/>
                </a:solidFill>
              </a:rPr>
              <a:t>&lt;</a:t>
            </a:r>
            <a:r>
              <a:rPr lang="es-ES" b="1" dirty="0" err="1">
                <a:solidFill>
                  <a:schemeClr val="tx1"/>
                </a:solidFill>
              </a:rPr>
              <a:t>option</a:t>
            </a:r>
            <a:r>
              <a:rPr lang="es-ES" b="1" dirty="0">
                <a:solidFill>
                  <a:schemeClr val="tx1"/>
                </a:solidFill>
              </a:rPr>
              <a:t> </a:t>
            </a:r>
            <a:r>
              <a:rPr lang="es-ES" b="1" dirty="0" err="1">
                <a:solidFill>
                  <a:schemeClr val="tx1"/>
                </a:solidFill>
              </a:rPr>
              <a:t>value</a:t>
            </a:r>
            <a:r>
              <a:rPr lang="es-ES" b="1" dirty="0">
                <a:solidFill>
                  <a:schemeClr val="tx1"/>
                </a:solidFill>
              </a:rPr>
              <a:t>="bu"&gt;</a:t>
            </a:r>
            <a:r>
              <a:rPr lang="es-ES" dirty="0">
                <a:solidFill>
                  <a:schemeClr val="tx1"/>
                </a:solidFill>
              </a:rPr>
              <a:t>Burgos</a:t>
            </a:r>
            <a:r>
              <a:rPr lang="es-ES" b="1" dirty="0">
                <a:solidFill>
                  <a:schemeClr val="tx1"/>
                </a:solidFill>
              </a:rPr>
              <a:t>&lt;/</a:t>
            </a:r>
            <a:r>
              <a:rPr lang="es-ES" b="1" dirty="0" err="1">
                <a:solidFill>
                  <a:schemeClr val="tx1"/>
                </a:solidFill>
              </a:rPr>
              <a:t>option</a:t>
            </a:r>
            <a:r>
              <a:rPr lang="es-ES" b="1" dirty="0">
                <a:solidFill>
                  <a:schemeClr val="tx1"/>
                </a:solidFill>
              </a:rPr>
              <a:t>&gt; </a:t>
            </a:r>
            <a:endParaRPr lang="es-ES" b="1" dirty="0" smtClean="0">
              <a:solidFill>
                <a:schemeClr val="tx1"/>
              </a:solidFill>
            </a:endParaRPr>
          </a:p>
          <a:p>
            <a:pPr algn="l"/>
            <a:r>
              <a:rPr lang="es-ES" b="1" dirty="0" smtClean="0">
                <a:solidFill>
                  <a:schemeClr val="tx1"/>
                </a:solidFill>
              </a:rPr>
              <a:t>&lt;</a:t>
            </a:r>
            <a:r>
              <a:rPr lang="es-ES" b="1" dirty="0" err="1">
                <a:solidFill>
                  <a:schemeClr val="tx1"/>
                </a:solidFill>
              </a:rPr>
              <a:t>option</a:t>
            </a:r>
            <a:r>
              <a:rPr lang="es-ES" b="1" dirty="0">
                <a:solidFill>
                  <a:schemeClr val="tx1"/>
                </a:solidFill>
              </a:rPr>
              <a:t> </a:t>
            </a:r>
            <a:r>
              <a:rPr lang="es-ES" b="1" dirty="0" err="1">
                <a:solidFill>
                  <a:schemeClr val="tx1"/>
                </a:solidFill>
              </a:rPr>
              <a:t>value</a:t>
            </a:r>
            <a:r>
              <a:rPr lang="es-ES" b="1" dirty="0">
                <a:solidFill>
                  <a:schemeClr val="tx1"/>
                </a:solidFill>
              </a:rPr>
              <a:t>="l"&gt;</a:t>
            </a:r>
            <a:r>
              <a:rPr lang="es-ES" dirty="0">
                <a:solidFill>
                  <a:schemeClr val="tx1"/>
                </a:solidFill>
              </a:rPr>
              <a:t>León</a:t>
            </a:r>
            <a:r>
              <a:rPr lang="es-ES" b="1" dirty="0">
                <a:solidFill>
                  <a:schemeClr val="tx1"/>
                </a:solidFill>
              </a:rPr>
              <a:t>&lt;/</a:t>
            </a:r>
            <a:r>
              <a:rPr lang="es-ES" b="1" dirty="0" err="1">
                <a:solidFill>
                  <a:schemeClr val="tx1"/>
                </a:solidFill>
              </a:rPr>
              <a:t>option</a:t>
            </a:r>
            <a:r>
              <a:rPr lang="es-ES" b="1" dirty="0">
                <a:solidFill>
                  <a:schemeClr val="tx1"/>
                </a:solidFill>
              </a:rPr>
              <a:t>&gt; </a:t>
            </a:r>
            <a:endParaRPr lang="es-ES" b="1" dirty="0" smtClean="0">
              <a:solidFill>
                <a:schemeClr val="tx1"/>
              </a:solidFill>
            </a:endParaRPr>
          </a:p>
          <a:p>
            <a:pPr algn="l"/>
            <a:r>
              <a:rPr lang="es-ES" b="1" dirty="0" smtClean="0">
                <a:solidFill>
                  <a:schemeClr val="tx1"/>
                </a:solidFill>
              </a:rPr>
              <a:t>&lt;</a:t>
            </a:r>
            <a:r>
              <a:rPr lang="es-ES" b="1" dirty="0" err="1">
                <a:solidFill>
                  <a:schemeClr val="tx1"/>
                </a:solidFill>
              </a:rPr>
              <a:t>option</a:t>
            </a:r>
            <a:r>
              <a:rPr lang="es-ES" b="1" dirty="0">
                <a:solidFill>
                  <a:schemeClr val="tx1"/>
                </a:solidFill>
              </a:rPr>
              <a:t> </a:t>
            </a:r>
            <a:r>
              <a:rPr lang="es-ES" b="1" dirty="0" err="1">
                <a:solidFill>
                  <a:schemeClr val="tx1"/>
                </a:solidFill>
              </a:rPr>
              <a:t>value</a:t>
            </a:r>
            <a:r>
              <a:rPr lang="es-ES" b="1" dirty="0">
                <a:solidFill>
                  <a:schemeClr val="tx1"/>
                </a:solidFill>
              </a:rPr>
              <a:t>="p"&gt;</a:t>
            </a:r>
            <a:r>
              <a:rPr lang="es-ES" dirty="0">
                <a:solidFill>
                  <a:schemeClr val="tx1"/>
                </a:solidFill>
              </a:rPr>
              <a:t>Palencia</a:t>
            </a:r>
            <a:r>
              <a:rPr lang="es-ES" b="1" dirty="0">
                <a:solidFill>
                  <a:schemeClr val="tx1"/>
                </a:solidFill>
              </a:rPr>
              <a:t>&lt;/</a:t>
            </a:r>
            <a:r>
              <a:rPr lang="es-ES" b="1" dirty="0" err="1">
                <a:solidFill>
                  <a:schemeClr val="tx1"/>
                </a:solidFill>
              </a:rPr>
              <a:t>option</a:t>
            </a:r>
            <a:r>
              <a:rPr lang="es-ES" b="1" dirty="0">
                <a:solidFill>
                  <a:schemeClr val="tx1"/>
                </a:solidFill>
              </a:rPr>
              <a:t>&gt; </a:t>
            </a:r>
            <a:endParaRPr lang="es-ES" b="1" dirty="0" smtClean="0">
              <a:solidFill>
                <a:schemeClr val="tx1"/>
              </a:solidFill>
            </a:endParaRPr>
          </a:p>
          <a:p>
            <a:pPr algn="l"/>
            <a:r>
              <a:rPr lang="es-ES" b="1" dirty="0" smtClean="0">
                <a:solidFill>
                  <a:schemeClr val="tx1"/>
                </a:solidFill>
              </a:rPr>
              <a:t>&lt;</a:t>
            </a:r>
            <a:r>
              <a:rPr lang="es-ES" b="1" dirty="0" err="1">
                <a:solidFill>
                  <a:schemeClr val="tx1"/>
                </a:solidFill>
              </a:rPr>
              <a:t>option</a:t>
            </a:r>
            <a:r>
              <a:rPr lang="es-ES" b="1" dirty="0">
                <a:solidFill>
                  <a:schemeClr val="tx1"/>
                </a:solidFill>
              </a:rPr>
              <a:t> </a:t>
            </a:r>
            <a:r>
              <a:rPr lang="es-ES" b="1" dirty="0" err="1">
                <a:solidFill>
                  <a:schemeClr val="tx1"/>
                </a:solidFill>
              </a:rPr>
              <a:t>value</a:t>
            </a:r>
            <a:r>
              <a:rPr lang="es-ES" b="1" dirty="0">
                <a:solidFill>
                  <a:schemeClr val="tx1"/>
                </a:solidFill>
              </a:rPr>
              <a:t>="</a:t>
            </a:r>
            <a:r>
              <a:rPr lang="es-ES" b="1" dirty="0" err="1">
                <a:solidFill>
                  <a:schemeClr val="tx1"/>
                </a:solidFill>
              </a:rPr>
              <a:t>sg</a:t>
            </a:r>
            <a:r>
              <a:rPr lang="es-ES" b="1" dirty="0">
                <a:solidFill>
                  <a:schemeClr val="tx1"/>
                </a:solidFill>
              </a:rPr>
              <a:t>"&gt;</a:t>
            </a:r>
            <a:r>
              <a:rPr lang="es-ES" dirty="0">
                <a:solidFill>
                  <a:schemeClr val="tx1"/>
                </a:solidFill>
              </a:rPr>
              <a:t>Segovia</a:t>
            </a:r>
            <a:r>
              <a:rPr lang="es-ES" b="1" dirty="0">
                <a:solidFill>
                  <a:schemeClr val="tx1"/>
                </a:solidFill>
              </a:rPr>
              <a:t>&lt;/</a:t>
            </a:r>
            <a:r>
              <a:rPr lang="es-ES" b="1" dirty="0" err="1">
                <a:solidFill>
                  <a:schemeClr val="tx1"/>
                </a:solidFill>
              </a:rPr>
              <a:t>option</a:t>
            </a:r>
            <a:r>
              <a:rPr lang="es-ES" b="1" dirty="0">
                <a:solidFill>
                  <a:schemeClr val="tx1"/>
                </a:solidFill>
              </a:rPr>
              <a:t>&gt; </a:t>
            </a:r>
            <a:endParaRPr lang="es-ES" b="1" dirty="0" smtClean="0">
              <a:solidFill>
                <a:schemeClr val="tx1"/>
              </a:solidFill>
            </a:endParaRPr>
          </a:p>
          <a:p>
            <a:pPr algn="l"/>
            <a:r>
              <a:rPr lang="es-ES" b="1" dirty="0" smtClean="0">
                <a:solidFill>
                  <a:schemeClr val="tx1"/>
                </a:solidFill>
              </a:rPr>
              <a:t>&lt;</a:t>
            </a:r>
            <a:r>
              <a:rPr lang="es-ES" b="1" dirty="0" err="1">
                <a:solidFill>
                  <a:schemeClr val="tx1"/>
                </a:solidFill>
              </a:rPr>
              <a:t>option</a:t>
            </a:r>
            <a:r>
              <a:rPr lang="es-ES" b="1" dirty="0">
                <a:solidFill>
                  <a:schemeClr val="tx1"/>
                </a:solidFill>
              </a:rPr>
              <a:t> </a:t>
            </a:r>
            <a:r>
              <a:rPr lang="es-ES" b="1" dirty="0" err="1">
                <a:solidFill>
                  <a:schemeClr val="tx1"/>
                </a:solidFill>
              </a:rPr>
              <a:t>value</a:t>
            </a:r>
            <a:r>
              <a:rPr lang="es-ES" b="1" dirty="0">
                <a:solidFill>
                  <a:schemeClr val="tx1"/>
                </a:solidFill>
              </a:rPr>
              <a:t>="so"&gt;</a:t>
            </a:r>
            <a:r>
              <a:rPr lang="es-ES" dirty="0">
                <a:solidFill>
                  <a:schemeClr val="tx1"/>
                </a:solidFill>
              </a:rPr>
              <a:t>Soria</a:t>
            </a:r>
            <a:r>
              <a:rPr lang="es-ES" b="1" dirty="0">
                <a:solidFill>
                  <a:schemeClr val="tx1"/>
                </a:solidFill>
              </a:rPr>
              <a:t>&lt;/</a:t>
            </a:r>
            <a:r>
              <a:rPr lang="es-ES" b="1" dirty="0" err="1">
                <a:solidFill>
                  <a:schemeClr val="tx1"/>
                </a:solidFill>
              </a:rPr>
              <a:t>option</a:t>
            </a:r>
            <a:r>
              <a:rPr lang="es-ES" b="1" dirty="0">
                <a:solidFill>
                  <a:schemeClr val="tx1"/>
                </a:solidFill>
              </a:rPr>
              <a:t>&gt; </a:t>
            </a:r>
            <a:endParaRPr lang="es-ES" b="1" dirty="0" smtClean="0">
              <a:solidFill>
                <a:schemeClr val="tx1"/>
              </a:solidFill>
            </a:endParaRPr>
          </a:p>
          <a:p>
            <a:pPr algn="l"/>
            <a:r>
              <a:rPr lang="es-ES" b="1" dirty="0" smtClean="0">
                <a:solidFill>
                  <a:schemeClr val="tx1"/>
                </a:solidFill>
              </a:rPr>
              <a:t>&lt;</a:t>
            </a:r>
            <a:r>
              <a:rPr lang="es-ES" b="1" dirty="0" err="1">
                <a:solidFill>
                  <a:schemeClr val="tx1"/>
                </a:solidFill>
              </a:rPr>
              <a:t>option</a:t>
            </a:r>
            <a:r>
              <a:rPr lang="es-ES" b="1" dirty="0">
                <a:solidFill>
                  <a:schemeClr val="tx1"/>
                </a:solidFill>
              </a:rPr>
              <a:t> </a:t>
            </a:r>
            <a:r>
              <a:rPr lang="es-ES" b="1" dirty="0" err="1">
                <a:solidFill>
                  <a:schemeClr val="tx1"/>
                </a:solidFill>
              </a:rPr>
              <a:t>value</a:t>
            </a:r>
            <a:r>
              <a:rPr lang="es-ES" b="1" dirty="0">
                <a:solidFill>
                  <a:schemeClr val="tx1"/>
                </a:solidFill>
              </a:rPr>
              <a:t>="</a:t>
            </a:r>
            <a:r>
              <a:rPr lang="es-ES" b="1" dirty="0" err="1">
                <a:solidFill>
                  <a:schemeClr val="tx1"/>
                </a:solidFill>
              </a:rPr>
              <a:t>sa</a:t>
            </a:r>
            <a:r>
              <a:rPr lang="es-ES" b="1" dirty="0">
                <a:solidFill>
                  <a:schemeClr val="tx1"/>
                </a:solidFill>
              </a:rPr>
              <a:t>"&gt;</a:t>
            </a:r>
            <a:r>
              <a:rPr lang="es-ES" dirty="0" err="1">
                <a:solidFill>
                  <a:schemeClr val="tx1"/>
                </a:solidFill>
              </a:rPr>
              <a:t>Salamanza</a:t>
            </a:r>
            <a:r>
              <a:rPr lang="es-ES" b="1" dirty="0">
                <a:solidFill>
                  <a:schemeClr val="tx1"/>
                </a:solidFill>
              </a:rPr>
              <a:t>&lt;/</a:t>
            </a:r>
            <a:r>
              <a:rPr lang="es-ES" b="1" dirty="0" err="1">
                <a:solidFill>
                  <a:schemeClr val="tx1"/>
                </a:solidFill>
              </a:rPr>
              <a:t>option</a:t>
            </a:r>
            <a:r>
              <a:rPr lang="es-ES" b="1" dirty="0">
                <a:solidFill>
                  <a:schemeClr val="tx1"/>
                </a:solidFill>
              </a:rPr>
              <a:t>&gt; </a:t>
            </a:r>
            <a:endParaRPr lang="es-ES" b="1" dirty="0" smtClean="0">
              <a:solidFill>
                <a:schemeClr val="tx1"/>
              </a:solidFill>
            </a:endParaRPr>
          </a:p>
          <a:p>
            <a:pPr algn="l"/>
            <a:r>
              <a:rPr lang="es-ES" b="1" dirty="0" smtClean="0">
                <a:solidFill>
                  <a:schemeClr val="tx1"/>
                </a:solidFill>
              </a:rPr>
              <a:t>&lt;</a:t>
            </a:r>
            <a:r>
              <a:rPr lang="es-ES" b="1" dirty="0" err="1">
                <a:solidFill>
                  <a:schemeClr val="tx1"/>
                </a:solidFill>
              </a:rPr>
              <a:t>option</a:t>
            </a:r>
            <a:r>
              <a:rPr lang="es-ES" b="1" dirty="0">
                <a:solidFill>
                  <a:schemeClr val="tx1"/>
                </a:solidFill>
              </a:rPr>
              <a:t> </a:t>
            </a:r>
            <a:r>
              <a:rPr lang="es-ES" b="1" dirty="0" err="1">
                <a:solidFill>
                  <a:schemeClr val="tx1"/>
                </a:solidFill>
              </a:rPr>
              <a:t>value</a:t>
            </a:r>
            <a:r>
              <a:rPr lang="es-ES" b="1" dirty="0">
                <a:solidFill>
                  <a:schemeClr val="tx1"/>
                </a:solidFill>
              </a:rPr>
              <a:t>="va"&gt;</a:t>
            </a:r>
            <a:r>
              <a:rPr lang="es-ES" dirty="0">
                <a:solidFill>
                  <a:schemeClr val="tx1"/>
                </a:solidFill>
              </a:rPr>
              <a:t>Valladolid</a:t>
            </a:r>
            <a:r>
              <a:rPr lang="es-ES" b="1" dirty="0">
                <a:solidFill>
                  <a:schemeClr val="tx1"/>
                </a:solidFill>
              </a:rPr>
              <a:t>&lt;/</a:t>
            </a:r>
            <a:r>
              <a:rPr lang="es-ES" b="1" dirty="0" err="1">
                <a:solidFill>
                  <a:schemeClr val="tx1"/>
                </a:solidFill>
              </a:rPr>
              <a:t>option</a:t>
            </a:r>
            <a:r>
              <a:rPr lang="es-ES" b="1" dirty="0">
                <a:solidFill>
                  <a:schemeClr val="tx1"/>
                </a:solidFill>
              </a:rPr>
              <a:t>&gt; </a:t>
            </a:r>
            <a:endParaRPr lang="es-ES" b="1" dirty="0" smtClean="0">
              <a:solidFill>
                <a:schemeClr val="tx1"/>
              </a:solidFill>
            </a:endParaRPr>
          </a:p>
          <a:p>
            <a:pPr algn="l"/>
            <a:r>
              <a:rPr lang="es-ES" b="1" dirty="0" smtClean="0">
                <a:solidFill>
                  <a:schemeClr val="tx1"/>
                </a:solidFill>
              </a:rPr>
              <a:t>&lt;</a:t>
            </a:r>
            <a:r>
              <a:rPr lang="es-ES" b="1" dirty="0" err="1">
                <a:solidFill>
                  <a:schemeClr val="tx1"/>
                </a:solidFill>
              </a:rPr>
              <a:t>option</a:t>
            </a:r>
            <a:r>
              <a:rPr lang="es-ES" b="1" dirty="0">
                <a:solidFill>
                  <a:schemeClr val="tx1"/>
                </a:solidFill>
              </a:rPr>
              <a:t> </a:t>
            </a:r>
            <a:r>
              <a:rPr lang="es-ES" b="1" dirty="0" err="1">
                <a:solidFill>
                  <a:schemeClr val="tx1"/>
                </a:solidFill>
              </a:rPr>
              <a:t>value</a:t>
            </a:r>
            <a:r>
              <a:rPr lang="es-ES" b="1" dirty="0">
                <a:solidFill>
                  <a:schemeClr val="tx1"/>
                </a:solidFill>
              </a:rPr>
              <a:t>="</a:t>
            </a:r>
            <a:r>
              <a:rPr lang="es-ES" b="1" dirty="0" err="1">
                <a:solidFill>
                  <a:schemeClr val="tx1"/>
                </a:solidFill>
              </a:rPr>
              <a:t>za</a:t>
            </a:r>
            <a:r>
              <a:rPr lang="es-ES" b="1" dirty="0">
                <a:solidFill>
                  <a:schemeClr val="tx1"/>
                </a:solidFill>
              </a:rPr>
              <a:t>"&gt;</a:t>
            </a:r>
            <a:r>
              <a:rPr lang="es-ES" dirty="0">
                <a:solidFill>
                  <a:schemeClr val="tx1"/>
                </a:solidFill>
              </a:rPr>
              <a:t>Zamora</a:t>
            </a:r>
            <a:r>
              <a:rPr lang="es-ES" b="1" dirty="0">
                <a:solidFill>
                  <a:schemeClr val="tx1"/>
                </a:solidFill>
              </a:rPr>
              <a:t>&lt;/</a:t>
            </a:r>
            <a:r>
              <a:rPr lang="es-ES" b="1" dirty="0" err="1">
                <a:solidFill>
                  <a:schemeClr val="tx1"/>
                </a:solidFill>
              </a:rPr>
              <a:t>option</a:t>
            </a:r>
            <a:r>
              <a:rPr lang="es-ES" b="1" dirty="0">
                <a:solidFill>
                  <a:schemeClr val="tx1"/>
                </a:solidFill>
              </a:rPr>
              <a:t>&gt; &lt;</a:t>
            </a:r>
            <a:r>
              <a:rPr lang="es-ES" b="1" dirty="0">
                <a:solidFill>
                  <a:srgbClr val="FF0000"/>
                </a:solidFill>
              </a:rPr>
              <a:t>/</a:t>
            </a:r>
            <a:r>
              <a:rPr lang="es-ES" b="1" dirty="0" err="1">
                <a:solidFill>
                  <a:srgbClr val="FF0000"/>
                </a:solidFill>
              </a:rPr>
              <a:t>optgroup</a:t>
            </a:r>
            <a:r>
              <a:rPr lang="es-ES" b="1" dirty="0">
                <a:solidFill>
                  <a:schemeClr val="tx1"/>
                </a:solidFill>
              </a:rPr>
              <a:t>&gt; </a:t>
            </a:r>
            <a:endParaRPr lang="es-ES" b="1" dirty="0" smtClean="0">
              <a:solidFill>
                <a:schemeClr val="tx1"/>
              </a:solidFill>
            </a:endParaRPr>
          </a:p>
          <a:p>
            <a:pPr algn="l"/>
            <a:r>
              <a:rPr lang="es-ES" b="1" dirty="0" smtClean="0">
                <a:solidFill>
                  <a:schemeClr val="tx1"/>
                </a:solidFill>
              </a:rPr>
              <a:t>&lt;/</a:t>
            </a:r>
            <a:r>
              <a:rPr lang="es-ES" b="1" dirty="0" err="1">
                <a:solidFill>
                  <a:schemeClr val="tx1"/>
                </a:solidFill>
              </a:rPr>
              <a:t>select</a:t>
            </a:r>
            <a:r>
              <a:rPr lang="es-ES" b="1" dirty="0">
                <a:solidFill>
                  <a:schemeClr val="tx1"/>
                </a:solidFill>
              </a:rPr>
              <a:t>&gt; &lt;input </a:t>
            </a:r>
            <a:r>
              <a:rPr lang="es-ES" b="1" dirty="0" err="1">
                <a:solidFill>
                  <a:schemeClr val="tx1"/>
                </a:solidFill>
              </a:rPr>
              <a:t>type</a:t>
            </a:r>
            <a:r>
              <a:rPr lang="es-ES" b="1" dirty="0">
                <a:solidFill>
                  <a:schemeClr val="tx1"/>
                </a:solidFill>
              </a:rPr>
              <a:t>="</a:t>
            </a:r>
            <a:r>
              <a:rPr lang="es-ES" b="1" dirty="0" err="1">
                <a:solidFill>
                  <a:schemeClr val="tx1"/>
                </a:solidFill>
              </a:rPr>
              <a:t>submit</a:t>
            </a:r>
            <a:r>
              <a:rPr lang="es-ES" b="1" dirty="0">
                <a:solidFill>
                  <a:schemeClr val="tx1"/>
                </a:solidFill>
              </a:rPr>
              <a:t>" </a:t>
            </a:r>
            <a:r>
              <a:rPr lang="es-ES" b="1" dirty="0" err="1">
                <a:solidFill>
                  <a:schemeClr val="tx1"/>
                </a:solidFill>
              </a:rPr>
              <a:t>value</a:t>
            </a:r>
            <a:r>
              <a:rPr lang="es-ES" b="1" dirty="0">
                <a:solidFill>
                  <a:schemeClr val="tx1"/>
                </a:solidFill>
              </a:rPr>
              <a:t>="enviar"/&gt; &lt;/</a:t>
            </a:r>
            <a:r>
              <a:rPr lang="es-ES" b="1" dirty="0" err="1">
                <a:solidFill>
                  <a:schemeClr val="tx1"/>
                </a:solidFill>
              </a:rPr>
              <a:t>form</a:t>
            </a:r>
            <a:r>
              <a:rPr lang="es-ES" b="1" dirty="0">
                <a:solidFill>
                  <a:schemeClr val="tx1"/>
                </a:solidFill>
              </a:rPr>
              <a:t>&gt; </a:t>
            </a:r>
            <a:endParaRPr lang="es-ES" sz="1800" dirty="0" smtClean="0">
              <a:solidFill>
                <a:schemeClr val="tx1"/>
              </a:solidFill>
              <a:latin typeface="TradeGothic" pitchFamily="34" charset="0"/>
            </a:endParaRPr>
          </a:p>
          <a:p>
            <a:pPr marL="90488" lvl="1" algn="l">
              <a:buFont typeface="Wingdings" pitchFamily="2" charset="2"/>
              <a:buChar char="Ø"/>
            </a:pPr>
            <a:endParaRPr lang="es-ES" sz="1800" dirty="0" smtClean="0">
              <a:solidFill>
                <a:schemeClr val="tx1"/>
              </a:solidFill>
              <a:latin typeface="TradeGothic" pitchFamily="34" charset="0"/>
            </a:endParaRPr>
          </a:p>
          <a:p>
            <a:pPr marL="90488" lvl="1" algn="l">
              <a:spcBef>
                <a:spcPts val="600"/>
              </a:spcBef>
              <a:spcAft>
                <a:spcPts val="600"/>
              </a:spcAft>
              <a:buFont typeface="Wingdings" pitchFamily="2" charset="2"/>
              <a:buChar char="Ø"/>
            </a:pPr>
            <a:endParaRPr lang="es-ES" sz="1800" dirty="0" smtClean="0">
              <a:solidFill>
                <a:schemeClr val="tx1"/>
              </a:solidFill>
              <a:latin typeface="TradeGothic" pitchFamily="34" charset="0"/>
            </a:endParaRPr>
          </a:p>
          <a:p>
            <a:pPr marL="90488" lvl="1" algn="l">
              <a:buFont typeface="Wingdings" pitchFamily="2" charset="2"/>
              <a:buChar char="Ø"/>
            </a:pPr>
            <a:endParaRPr lang="es-ES" sz="1800" dirty="0" smtClean="0">
              <a:solidFill>
                <a:schemeClr val="tx1"/>
              </a:solidFill>
              <a:latin typeface="TradeGothic" pitchFamily="34" charset="0"/>
            </a:endParaRPr>
          </a:p>
          <a:p>
            <a:pPr marL="90488" lvl="1" algn="l">
              <a:buFont typeface="Wingdings" pitchFamily="2" charset="2"/>
              <a:buChar char="Ø"/>
            </a:pPr>
            <a:endParaRPr lang="es-ES" sz="1800" dirty="0" smtClean="0">
              <a:solidFill>
                <a:schemeClr val="tx1"/>
              </a:solidFill>
              <a:latin typeface="TradeGothic"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9624" y="2492734"/>
            <a:ext cx="4124111"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29559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323528" y="548680"/>
            <a:ext cx="8568952" cy="5904656"/>
          </a:xfrm>
          <a:ln>
            <a:noFill/>
          </a:ln>
        </p:spPr>
        <p:txBody>
          <a:bodyPr>
            <a:noAutofit/>
          </a:bodyPr>
          <a:lstStyle/>
          <a:p>
            <a:pPr marL="90488" lvl="1" algn="l"/>
            <a:r>
              <a:rPr lang="es-ES" sz="2000" b="1" dirty="0" smtClean="0">
                <a:solidFill>
                  <a:schemeClr val="tx1"/>
                </a:solidFill>
                <a:latin typeface="TradeGothic" panose="020B0500000000000000" pitchFamily="34" charset="0"/>
              </a:rPr>
              <a:t>Formularios. Tipos de controles</a:t>
            </a:r>
          </a:p>
          <a:p>
            <a:pPr algn="l"/>
            <a:r>
              <a:rPr lang="es-ES" b="1" dirty="0" smtClean="0">
                <a:solidFill>
                  <a:schemeClr val="tx1"/>
                </a:solidFill>
                <a:latin typeface="TradeGothic" panose="020B0500000000000000" pitchFamily="34" charset="0"/>
              </a:rPr>
              <a:t>Cuadro de texto </a:t>
            </a:r>
            <a:r>
              <a:rPr lang="es-ES" b="1" dirty="0" err="1" smtClean="0">
                <a:solidFill>
                  <a:schemeClr val="tx1"/>
                </a:solidFill>
                <a:latin typeface="TradeGothic" panose="020B0500000000000000" pitchFamily="34" charset="0"/>
              </a:rPr>
              <a:t>multilínea</a:t>
            </a:r>
            <a:endParaRPr lang="es-ES" b="1" dirty="0" smtClean="0">
              <a:solidFill>
                <a:schemeClr val="tx1"/>
              </a:solidFill>
              <a:latin typeface="TradeGothic" panose="020B0500000000000000" pitchFamily="34" charset="0"/>
            </a:endParaRPr>
          </a:p>
          <a:p>
            <a:pPr algn="l"/>
            <a:r>
              <a:rPr lang="es-ES" dirty="0" smtClean="0">
                <a:solidFill>
                  <a:schemeClr val="tx1"/>
                </a:solidFill>
                <a:latin typeface="TradeGothic" panose="020B0500000000000000" pitchFamily="34" charset="0"/>
              </a:rPr>
              <a:t>La </a:t>
            </a:r>
            <a:r>
              <a:rPr lang="es-ES" dirty="0">
                <a:solidFill>
                  <a:schemeClr val="tx1"/>
                </a:solidFill>
                <a:latin typeface="TradeGothic" panose="020B0500000000000000" pitchFamily="34" charset="0"/>
              </a:rPr>
              <a:t>etiqueta </a:t>
            </a:r>
            <a:r>
              <a:rPr lang="es-ES" b="1" dirty="0" err="1">
                <a:solidFill>
                  <a:schemeClr val="tx1"/>
                </a:solidFill>
                <a:latin typeface="TradeGothic" panose="020B0500000000000000" pitchFamily="34" charset="0"/>
              </a:rPr>
              <a:t>textarea</a:t>
            </a:r>
            <a:r>
              <a:rPr lang="es-ES" b="1" dirty="0">
                <a:solidFill>
                  <a:schemeClr val="tx1"/>
                </a:solidFill>
                <a:latin typeface="TradeGothic" panose="020B0500000000000000" pitchFamily="34" charset="0"/>
              </a:rPr>
              <a:t> </a:t>
            </a:r>
            <a:r>
              <a:rPr lang="es-ES" dirty="0">
                <a:solidFill>
                  <a:schemeClr val="tx1"/>
                </a:solidFill>
                <a:latin typeface="TradeGothic" panose="020B0500000000000000" pitchFamily="34" charset="0"/>
              </a:rPr>
              <a:t>permite coloca un cuadro de texto de varias líneas para que el usuario puede introducir un texto largo. El atributo </a:t>
            </a:r>
            <a:r>
              <a:rPr lang="es-ES" b="1" dirty="0" err="1">
                <a:solidFill>
                  <a:schemeClr val="tx1"/>
                </a:solidFill>
                <a:latin typeface="TradeGothic" panose="020B0500000000000000" pitchFamily="34" charset="0"/>
              </a:rPr>
              <a:t>rows</a:t>
            </a:r>
            <a:r>
              <a:rPr lang="es-ES" b="1" dirty="0">
                <a:solidFill>
                  <a:schemeClr val="tx1"/>
                </a:solidFill>
                <a:latin typeface="TradeGothic" panose="020B0500000000000000" pitchFamily="34" charset="0"/>
              </a:rPr>
              <a:t> </a:t>
            </a:r>
            <a:r>
              <a:rPr lang="es-ES" dirty="0">
                <a:solidFill>
                  <a:schemeClr val="tx1"/>
                </a:solidFill>
                <a:latin typeface="TradeGothic" panose="020B0500000000000000" pitchFamily="34" charset="0"/>
              </a:rPr>
              <a:t>permite indicar la altura en líneas de texto del cuadro y el atributo </a:t>
            </a:r>
            <a:r>
              <a:rPr lang="es-ES" b="1" dirty="0" err="1">
                <a:solidFill>
                  <a:schemeClr val="tx1"/>
                </a:solidFill>
                <a:latin typeface="TradeGothic" panose="020B0500000000000000" pitchFamily="34" charset="0"/>
              </a:rPr>
              <a:t>cols</a:t>
            </a:r>
            <a:r>
              <a:rPr lang="es-ES" dirty="0">
                <a:solidFill>
                  <a:schemeClr val="tx1"/>
                </a:solidFill>
                <a:latin typeface="TradeGothic" panose="020B0500000000000000" pitchFamily="34" charset="0"/>
              </a:rPr>
              <a:t>, la anchura en caracteres (los demás atributos son como los de la etiqueta input </a:t>
            </a:r>
            <a:r>
              <a:rPr lang="es-ES" b="1" i="1" dirty="0" err="1">
                <a:solidFill>
                  <a:schemeClr val="tx1"/>
                </a:solidFill>
                <a:latin typeface="TradeGothic" panose="020B0500000000000000" pitchFamily="34" charset="0"/>
              </a:rPr>
              <a:t>type</a:t>
            </a:r>
            <a:r>
              <a:rPr lang="es-ES" b="1" i="1" dirty="0">
                <a:solidFill>
                  <a:schemeClr val="tx1"/>
                </a:solidFill>
                <a:latin typeface="TradeGothic" panose="020B0500000000000000" pitchFamily="34" charset="0"/>
              </a:rPr>
              <a:t>="</a:t>
            </a:r>
            <a:r>
              <a:rPr lang="es-ES" b="1" i="1" dirty="0" err="1">
                <a:solidFill>
                  <a:schemeClr val="tx1"/>
                </a:solidFill>
                <a:latin typeface="TradeGothic" panose="020B0500000000000000" pitchFamily="34" charset="0"/>
              </a:rPr>
              <a:t>text</a:t>
            </a:r>
            <a:r>
              <a:rPr lang="es-ES" b="1" i="1" dirty="0">
                <a:solidFill>
                  <a:schemeClr val="tx1"/>
                </a:solidFill>
                <a:latin typeface="TradeGothic" panose="020B0500000000000000" pitchFamily="34" charset="0"/>
              </a:rPr>
              <a:t>"</a:t>
            </a:r>
            <a:r>
              <a:rPr lang="es-ES" dirty="0">
                <a:solidFill>
                  <a:schemeClr val="tx1"/>
                </a:solidFill>
                <a:latin typeface="TradeGothic" panose="020B0500000000000000" pitchFamily="34" charset="0"/>
              </a:rPr>
              <a:t>. </a:t>
            </a:r>
            <a:endParaRPr lang="es-ES" dirty="0" smtClean="0">
              <a:solidFill>
                <a:schemeClr val="tx1"/>
              </a:solidFill>
              <a:latin typeface="TradeGothic" panose="020B0500000000000000" pitchFamily="34" charset="0"/>
            </a:endParaRPr>
          </a:p>
          <a:p>
            <a:pPr algn="l"/>
            <a:endParaRPr lang="es-ES" dirty="0">
              <a:solidFill>
                <a:schemeClr val="tx1"/>
              </a:solidFill>
              <a:latin typeface="TradeGothic" panose="020B0500000000000000" pitchFamily="34" charset="0"/>
            </a:endParaRPr>
          </a:p>
          <a:p>
            <a:pPr algn="l"/>
            <a:r>
              <a:rPr lang="es-ES" b="1" dirty="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form</a:t>
            </a:r>
            <a:r>
              <a:rPr lang="es-ES" b="1" dirty="0">
                <a:solidFill>
                  <a:schemeClr val="tx1"/>
                </a:solidFill>
                <a:latin typeface="TradeGothic" panose="020B0500000000000000" pitchFamily="34" charset="0"/>
              </a:rPr>
              <a:t> </a:t>
            </a:r>
            <a:r>
              <a:rPr lang="es-ES" b="1" dirty="0" err="1">
                <a:solidFill>
                  <a:schemeClr val="tx1"/>
                </a:solidFill>
                <a:latin typeface="TradeGothic" panose="020B0500000000000000" pitchFamily="34" charset="0"/>
              </a:rPr>
              <a:t>action</a:t>
            </a:r>
            <a:r>
              <a:rPr lang="es-ES" b="1" dirty="0">
                <a:solidFill>
                  <a:schemeClr val="tx1"/>
                </a:solidFill>
                <a:latin typeface="TradeGothic" panose="020B0500000000000000" pitchFamily="34" charset="0"/>
              </a:rPr>
              <a:t>="</a:t>
            </a:r>
            <a:r>
              <a:rPr lang="es-ES" b="1" dirty="0" err="1">
                <a:solidFill>
                  <a:schemeClr val="tx1"/>
                </a:solidFill>
                <a:latin typeface="TradeGothic" panose="020B0500000000000000" pitchFamily="34" charset="0"/>
              </a:rPr>
              <a:t>control_form.php</a:t>
            </a:r>
            <a:r>
              <a:rPr lang="es-ES" b="1" dirty="0">
                <a:solidFill>
                  <a:schemeClr val="tx1"/>
                </a:solidFill>
                <a:latin typeface="TradeGothic" panose="020B0500000000000000" pitchFamily="34" charset="0"/>
              </a:rPr>
              <a:t>" </a:t>
            </a:r>
            <a:r>
              <a:rPr lang="es-ES" b="1" dirty="0" err="1">
                <a:solidFill>
                  <a:schemeClr val="tx1"/>
                </a:solidFill>
                <a:latin typeface="TradeGothic" panose="020B0500000000000000" pitchFamily="34" charset="0"/>
              </a:rPr>
              <a:t>method</a:t>
            </a:r>
            <a:r>
              <a:rPr lang="es-ES" b="1" dirty="0">
                <a:solidFill>
                  <a:schemeClr val="tx1"/>
                </a:solidFill>
                <a:latin typeface="TradeGothic" panose="020B0500000000000000" pitchFamily="34" charset="0"/>
              </a:rPr>
              <a:t>="</a:t>
            </a:r>
            <a:r>
              <a:rPr lang="es-ES" b="1" dirty="0" err="1">
                <a:solidFill>
                  <a:schemeClr val="tx1"/>
                </a:solidFill>
                <a:latin typeface="TradeGothic" panose="020B0500000000000000" pitchFamily="34" charset="0"/>
              </a:rPr>
              <a:t>get</a:t>
            </a:r>
            <a:r>
              <a:rPr lang="es-ES" b="1" dirty="0">
                <a:solidFill>
                  <a:schemeClr val="tx1"/>
                </a:solidFill>
                <a:latin typeface="TradeGothic" panose="020B0500000000000000" pitchFamily="34" charset="0"/>
              </a:rPr>
              <a:t>"&gt; </a:t>
            </a:r>
            <a:r>
              <a:rPr lang="es-ES" dirty="0">
                <a:solidFill>
                  <a:schemeClr val="tx1"/>
                </a:solidFill>
                <a:latin typeface="TradeGothic" panose="020B0500000000000000" pitchFamily="34" charset="0"/>
              </a:rPr>
              <a:t>Escribe un texto descriptivo: </a:t>
            </a:r>
            <a:r>
              <a:rPr lang="es-ES" b="1" dirty="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br</a:t>
            </a:r>
            <a:r>
              <a:rPr lang="es-ES" b="1" dirty="0">
                <a:solidFill>
                  <a:schemeClr val="tx1"/>
                </a:solidFill>
                <a:latin typeface="TradeGothic" panose="020B0500000000000000" pitchFamily="34" charset="0"/>
              </a:rPr>
              <a:t> /&gt; &lt;</a:t>
            </a:r>
            <a:r>
              <a:rPr lang="es-ES" b="1" dirty="0" err="1">
                <a:solidFill>
                  <a:schemeClr val="tx1"/>
                </a:solidFill>
                <a:latin typeface="TradeGothic" panose="020B0500000000000000" pitchFamily="34" charset="0"/>
              </a:rPr>
              <a:t>textarea</a:t>
            </a:r>
            <a:r>
              <a:rPr lang="es-ES" b="1" dirty="0">
                <a:solidFill>
                  <a:schemeClr val="tx1"/>
                </a:solidFill>
                <a:latin typeface="TradeGothic" panose="020B0500000000000000" pitchFamily="34" charset="0"/>
              </a:rPr>
              <a:t> </a:t>
            </a:r>
            <a:r>
              <a:rPr lang="es-ES" b="1" dirty="0" err="1">
                <a:solidFill>
                  <a:schemeClr val="tx1"/>
                </a:solidFill>
                <a:latin typeface="TradeGothic" panose="020B0500000000000000" pitchFamily="34" charset="0"/>
              </a:rPr>
              <a:t>rows</a:t>
            </a:r>
            <a:r>
              <a:rPr lang="es-ES" b="1" dirty="0">
                <a:solidFill>
                  <a:schemeClr val="tx1"/>
                </a:solidFill>
                <a:latin typeface="TradeGothic" panose="020B0500000000000000" pitchFamily="34" charset="0"/>
              </a:rPr>
              <a:t>="10" </a:t>
            </a:r>
            <a:r>
              <a:rPr lang="es-ES" b="1" dirty="0" err="1">
                <a:solidFill>
                  <a:schemeClr val="tx1"/>
                </a:solidFill>
                <a:latin typeface="TradeGothic" panose="020B0500000000000000" pitchFamily="34" charset="0"/>
              </a:rPr>
              <a:t>cols</a:t>
            </a:r>
            <a:r>
              <a:rPr lang="es-ES" b="1" dirty="0">
                <a:solidFill>
                  <a:schemeClr val="tx1"/>
                </a:solidFill>
                <a:latin typeface="TradeGothic" panose="020B0500000000000000" pitchFamily="34" charset="0"/>
              </a:rPr>
              <a:t>="40" </a:t>
            </a:r>
            <a:r>
              <a:rPr lang="es-ES" b="1" dirty="0" err="1">
                <a:solidFill>
                  <a:schemeClr val="tx1"/>
                </a:solidFill>
                <a:latin typeface="TradeGothic" panose="020B0500000000000000" pitchFamily="34" charset="0"/>
              </a:rPr>
              <a:t>name</a:t>
            </a:r>
            <a:r>
              <a:rPr lang="es-ES" b="1" dirty="0">
                <a:solidFill>
                  <a:schemeClr val="tx1"/>
                </a:solidFill>
                <a:latin typeface="TradeGothic" panose="020B0500000000000000" pitchFamily="34" charset="0"/>
              </a:rPr>
              <a:t>="texto"&gt;&lt;/</a:t>
            </a:r>
            <a:r>
              <a:rPr lang="es-ES" b="1" dirty="0" err="1">
                <a:solidFill>
                  <a:schemeClr val="tx1"/>
                </a:solidFill>
                <a:latin typeface="TradeGothic" panose="020B0500000000000000" pitchFamily="34" charset="0"/>
              </a:rPr>
              <a:t>textarea</a:t>
            </a:r>
            <a:r>
              <a:rPr lang="es-ES" b="1" dirty="0">
                <a:solidFill>
                  <a:schemeClr val="tx1"/>
                </a:solidFill>
                <a:latin typeface="TradeGothic" panose="020B0500000000000000" pitchFamily="34" charset="0"/>
              </a:rPr>
              <a:t>&gt;&lt;</a:t>
            </a:r>
            <a:r>
              <a:rPr lang="es-ES" b="1" dirty="0" err="1">
                <a:solidFill>
                  <a:schemeClr val="tx1"/>
                </a:solidFill>
                <a:latin typeface="TradeGothic" panose="020B0500000000000000" pitchFamily="34" charset="0"/>
              </a:rPr>
              <a:t>br</a:t>
            </a:r>
            <a:r>
              <a:rPr lang="es-ES" b="1" dirty="0">
                <a:solidFill>
                  <a:schemeClr val="tx1"/>
                </a:solidFill>
                <a:latin typeface="TradeGothic" panose="020B0500000000000000" pitchFamily="34" charset="0"/>
              </a:rPr>
              <a:t> /&gt; &lt;input </a:t>
            </a:r>
            <a:r>
              <a:rPr lang="es-ES" b="1" dirty="0" err="1">
                <a:solidFill>
                  <a:schemeClr val="tx1"/>
                </a:solidFill>
                <a:latin typeface="TradeGothic" panose="020B0500000000000000" pitchFamily="34" charset="0"/>
              </a:rPr>
              <a:t>type</a:t>
            </a:r>
            <a:r>
              <a:rPr lang="es-ES" b="1" dirty="0">
                <a:solidFill>
                  <a:schemeClr val="tx1"/>
                </a:solidFill>
                <a:latin typeface="TradeGothic" panose="020B0500000000000000" pitchFamily="34" charset="0"/>
              </a:rPr>
              <a:t>="</a:t>
            </a:r>
            <a:r>
              <a:rPr lang="es-ES" b="1" dirty="0" err="1">
                <a:solidFill>
                  <a:schemeClr val="tx1"/>
                </a:solidFill>
                <a:latin typeface="TradeGothic" panose="020B0500000000000000" pitchFamily="34" charset="0"/>
              </a:rPr>
              <a:t>submit</a:t>
            </a:r>
            <a:r>
              <a:rPr lang="es-ES" b="1" dirty="0">
                <a:solidFill>
                  <a:schemeClr val="tx1"/>
                </a:solidFill>
                <a:latin typeface="TradeGothic" panose="020B0500000000000000" pitchFamily="34" charset="0"/>
              </a:rPr>
              <a:t>" </a:t>
            </a:r>
            <a:r>
              <a:rPr lang="es-ES" b="1" dirty="0" err="1">
                <a:solidFill>
                  <a:schemeClr val="tx1"/>
                </a:solidFill>
                <a:latin typeface="TradeGothic" panose="020B0500000000000000" pitchFamily="34" charset="0"/>
              </a:rPr>
              <a:t>value</a:t>
            </a:r>
            <a:r>
              <a:rPr lang="es-ES" b="1" dirty="0">
                <a:solidFill>
                  <a:schemeClr val="tx1"/>
                </a:solidFill>
                <a:latin typeface="TradeGothic" panose="020B0500000000000000" pitchFamily="34" charset="0"/>
              </a:rPr>
              <a:t>="enviar"/&gt;&lt;</a:t>
            </a:r>
            <a:r>
              <a:rPr lang="es-ES" b="1" dirty="0" err="1">
                <a:solidFill>
                  <a:schemeClr val="tx1"/>
                </a:solidFill>
                <a:latin typeface="TradeGothic" panose="020B0500000000000000" pitchFamily="34" charset="0"/>
              </a:rPr>
              <a:t>br</a:t>
            </a:r>
            <a:r>
              <a:rPr lang="es-ES" b="1" dirty="0">
                <a:solidFill>
                  <a:schemeClr val="tx1"/>
                </a:solidFill>
                <a:latin typeface="TradeGothic" panose="020B0500000000000000" pitchFamily="34" charset="0"/>
              </a:rPr>
              <a:t> /&gt; &lt;/</a:t>
            </a:r>
            <a:r>
              <a:rPr lang="es-ES" b="1" dirty="0" err="1">
                <a:solidFill>
                  <a:schemeClr val="tx1"/>
                </a:solidFill>
                <a:latin typeface="TradeGothic" panose="020B0500000000000000" pitchFamily="34" charset="0"/>
              </a:rPr>
              <a:t>form</a:t>
            </a:r>
            <a:r>
              <a:rPr lang="es-ES" b="1" dirty="0">
                <a:solidFill>
                  <a:schemeClr val="tx1"/>
                </a:solidFill>
                <a:latin typeface="TradeGothic" panose="020B0500000000000000" pitchFamily="34" charset="0"/>
              </a:rPr>
              <a:t>&gt; </a:t>
            </a:r>
            <a:endParaRPr lang="es-ES" sz="1800" dirty="0" smtClean="0">
              <a:solidFill>
                <a:schemeClr val="tx1"/>
              </a:solidFill>
              <a:latin typeface="TradeGothic" pitchFamily="34" charset="0"/>
            </a:endParaRPr>
          </a:p>
          <a:p>
            <a:pPr marL="90488" lvl="1" algn="l">
              <a:spcBef>
                <a:spcPts val="600"/>
              </a:spcBef>
              <a:spcAft>
                <a:spcPts val="600"/>
              </a:spcAft>
              <a:buFont typeface="Wingdings" pitchFamily="2" charset="2"/>
              <a:buChar char="Ø"/>
            </a:pPr>
            <a:endParaRPr lang="es-ES" sz="1800" dirty="0" smtClean="0">
              <a:solidFill>
                <a:schemeClr val="tx1"/>
              </a:solidFill>
              <a:latin typeface="TradeGothic" pitchFamily="34" charset="0"/>
            </a:endParaRPr>
          </a:p>
          <a:p>
            <a:pPr marL="90488" lvl="1" algn="l">
              <a:buFont typeface="Wingdings" pitchFamily="2" charset="2"/>
              <a:buChar char="Ø"/>
            </a:pPr>
            <a:endParaRPr lang="es-ES" sz="1800" dirty="0" smtClean="0">
              <a:solidFill>
                <a:schemeClr val="tx1"/>
              </a:solidFill>
              <a:latin typeface="TradeGothic" pitchFamily="34" charset="0"/>
            </a:endParaRPr>
          </a:p>
          <a:p>
            <a:pPr marL="90488" lvl="1" algn="l">
              <a:buFont typeface="Wingdings" pitchFamily="2" charset="2"/>
              <a:buChar char="Ø"/>
            </a:pPr>
            <a:endParaRPr lang="es-ES" sz="1800" dirty="0" smtClean="0">
              <a:solidFill>
                <a:schemeClr val="tx1"/>
              </a:solidFill>
              <a:latin typeface="TradeGothic" pitchFamily="34"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1" y="4303847"/>
            <a:ext cx="4962525" cy="23526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879972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323528" y="548680"/>
            <a:ext cx="8208912" cy="5904656"/>
          </a:xfrm>
          <a:ln>
            <a:noFill/>
          </a:ln>
        </p:spPr>
        <p:txBody>
          <a:bodyPr>
            <a:noAutofit/>
          </a:bodyPr>
          <a:lstStyle/>
          <a:p>
            <a:pPr marL="90488" lvl="1" algn="l"/>
            <a:r>
              <a:rPr lang="es-ES" sz="2000" b="1" dirty="0" smtClean="0">
                <a:solidFill>
                  <a:schemeClr val="tx1"/>
                </a:solidFill>
                <a:latin typeface="TradeGothic" panose="020B0500000000000000" pitchFamily="34" charset="0"/>
              </a:rPr>
              <a:t>Formularios. Tipos de controles</a:t>
            </a:r>
          </a:p>
          <a:p>
            <a:pPr marL="90488" lvl="1" algn="l">
              <a:spcBef>
                <a:spcPts val="600"/>
              </a:spcBef>
              <a:spcAft>
                <a:spcPts val="600"/>
              </a:spcAft>
            </a:pPr>
            <a:r>
              <a:rPr lang="es-ES" sz="1800" b="1" dirty="0" smtClean="0">
                <a:solidFill>
                  <a:schemeClr val="tx1"/>
                </a:solidFill>
                <a:latin typeface="TradeGothic" pitchFamily="34" charset="0"/>
              </a:rPr>
              <a:t>Agrupación de controles</a:t>
            </a:r>
          </a:p>
          <a:p>
            <a:pPr algn="l"/>
            <a:r>
              <a:rPr lang="en-US" dirty="0" smtClean="0">
                <a:solidFill>
                  <a:schemeClr val="tx1"/>
                </a:solidFill>
                <a:latin typeface="TradeGothic" panose="020B0500000000000000" pitchFamily="34" charset="0"/>
              </a:rPr>
              <a:t>&lt;</a:t>
            </a:r>
            <a:r>
              <a:rPr lang="en-US" dirty="0">
                <a:solidFill>
                  <a:schemeClr val="tx1"/>
                </a:solidFill>
                <a:latin typeface="TradeGothic" panose="020B0500000000000000" pitchFamily="34" charset="0"/>
              </a:rPr>
              <a:t>form action="</a:t>
            </a:r>
            <a:r>
              <a:rPr lang="en-US" dirty="0" err="1">
                <a:solidFill>
                  <a:schemeClr val="tx1"/>
                </a:solidFill>
                <a:latin typeface="TradeGothic" panose="020B0500000000000000" pitchFamily="34" charset="0"/>
              </a:rPr>
              <a:t>control_form.php</a:t>
            </a:r>
            <a:r>
              <a:rPr lang="en-US" dirty="0">
                <a:solidFill>
                  <a:schemeClr val="tx1"/>
                </a:solidFill>
                <a:latin typeface="TradeGothic" panose="020B0500000000000000" pitchFamily="34" charset="0"/>
              </a:rPr>
              <a:t>" method="get"&gt; </a:t>
            </a:r>
          </a:p>
          <a:p>
            <a:pPr algn="l"/>
            <a:r>
              <a:rPr lang="es-ES" b="1" dirty="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fieldset</a:t>
            </a:r>
            <a:r>
              <a:rPr lang="es-ES" b="1" dirty="0">
                <a:solidFill>
                  <a:schemeClr val="tx1"/>
                </a:solidFill>
                <a:latin typeface="TradeGothic" panose="020B0500000000000000" pitchFamily="34" charset="0"/>
              </a:rPr>
              <a:t> &gt; &lt;</a:t>
            </a:r>
            <a:r>
              <a:rPr lang="es-ES" b="1" dirty="0" err="1">
                <a:solidFill>
                  <a:schemeClr val="tx1"/>
                </a:solidFill>
                <a:latin typeface="TradeGothic" panose="020B0500000000000000" pitchFamily="34" charset="0"/>
              </a:rPr>
              <a:t>legend</a:t>
            </a:r>
            <a:r>
              <a:rPr lang="es-ES" b="1" dirty="0">
                <a:solidFill>
                  <a:schemeClr val="tx1"/>
                </a:solidFill>
                <a:latin typeface="TradeGothic" panose="020B0500000000000000" pitchFamily="34" charset="0"/>
              </a:rPr>
              <a:t>&gt;Datos personales&lt;/</a:t>
            </a:r>
            <a:r>
              <a:rPr lang="es-ES" b="1" dirty="0" err="1">
                <a:solidFill>
                  <a:schemeClr val="tx1"/>
                </a:solidFill>
                <a:latin typeface="TradeGothic" panose="020B0500000000000000" pitchFamily="34" charset="0"/>
              </a:rPr>
              <a:t>legend</a:t>
            </a:r>
            <a:r>
              <a:rPr lang="es-ES" b="1" dirty="0">
                <a:solidFill>
                  <a:schemeClr val="tx1"/>
                </a:solidFill>
                <a:latin typeface="TradeGothic" panose="020B0500000000000000" pitchFamily="34" charset="0"/>
              </a:rPr>
              <a:t>&gt; </a:t>
            </a:r>
            <a:endParaRPr lang="es-ES" dirty="0">
              <a:solidFill>
                <a:schemeClr val="tx1"/>
              </a:solidFill>
              <a:latin typeface="TradeGothic" panose="020B0500000000000000" pitchFamily="34" charset="0"/>
            </a:endParaRPr>
          </a:p>
          <a:p>
            <a:pPr algn="l"/>
            <a:r>
              <a:rPr lang="es-ES" dirty="0">
                <a:solidFill>
                  <a:schemeClr val="tx1"/>
                </a:solidFill>
                <a:latin typeface="TradeGothic" panose="020B0500000000000000" pitchFamily="34" charset="0"/>
              </a:rPr>
              <a:t>&lt;input </a:t>
            </a:r>
            <a:r>
              <a:rPr lang="es-ES" dirty="0" err="1">
                <a:solidFill>
                  <a:schemeClr val="tx1"/>
                </a:solidFill>
                <a:latin typeface="TradeGothic" panose="020B0500000000000000" pitchFamily="34" charset="0"/>
              </a:rPr>
              <a:t>type</a:t>
            </a:r>
            <a:r>
              <a:rPr lang="es-ES" dirty="0">
                <a:solidFill>
                  <a:schemeClr val="tx1"/>
                </a:solidFill>
                <a:latin typeface="TradeGothic" panose="020B0500000000000000" pitchFamily="34" charset="0"/>
              </a:rPr>
              <a:t>="radio" </a:t>
            </a:r>
            <a:r>
              <a:rPr lang="es-ES" dirty="0" err="1">
                <a:solidFill>
                  <a:schemeClr val="tx1"/>
                </a:solidFill>
                <a:latin typeface="TradeGothic" panose="020B0500000000000000" pitchFamily="34" charset="0"/>
              </a:rPr>
              <a:t>name</a:t>
            </a:r>
            <a:r>
              <a:rPr lang="es-ES" dirty="0">
                <a:solidFill>
                  <a:schemeClr val="tx1"/>
                </a:solidFill>
                <a:latin typeface="TradeGothic" panose="020B0500000000000000" pitchFamily="34" charset="0"/>
              </a:rPr>
              <a:t>="sexo" </a:t>
            </a:r>
            <a:r>
              <a:rPr lang="es-ES" dirty="0" err="1">
                <a:solidFill>
                  <a:schemeClr val="tx1"/>
                </a:solidFill>
                <a:latin typeface="TradeGothic" panose="020B0500000000000000" pitchFamily="34" charset="0"/>
              </a:rPr>
              <a:t>value</a:t>
            </a:r>
            <a:r>
              <a:rPr lang="es-ES" dirty="0">
                <a:solidFill>
                  <a:schemeClr val="tx1"/>
                </a:solidFill>
                <a:latin typeface="TradeGothic" panose="020B0500000000000000" pitchFamily="34" charset="0"/>
              </a:rPr>
              <a:t>="hombre"/&gt;Hombre&lt;</a:t>
            </a:r>
            <a:r>
              <a:rPr lang="es-ES" dirty="0" err="1">
                <a:solidFill>
                  <a:schemeClr val="tx1"/>
                </a:solidFill>
                <a:latin typeface="TradeGothic" panose="020B0500000000000000" pitchFamily="34" charset="0"/>
              </a:rPr>
              <a:t>br</a:t>
            </a:r>
            <a:r>
              <a:rPr lang="es-ES" dirty="0">
                <a:solidFill>
                  <a:schemeClr val="tx1"/>
                </a:solidFill>
                <a:latin typeface="TradeGothic" panose="020B0500000000000000" pitchFamily="34" charset="0"/>
              </a:rPr>
              <a:t> /&gt; </a:t>
            </a:r>
            <a:endParaRPr lang="es-ES" dirty="0" smtClean="0">
              <a:solidFill>
                <a:schemeClr val="tx1"/>
              </a:solidFill>
              <a:latin typeface="TradeGothic" panose="020B0500000000000000" pitchFamily="34" charset="0"/>
            </a:endParaRPr>
          </a:p>
          <a:p>
            <a:pPr algn="l"/>
            <a:r>
              <a:rPr lang="es-ES" dirty="0" smtClean="0">
                <a:solidFill>
                  <a:schemeClr val="tx1"/>
                </a:solidFill>
                <a:latin typeface="TradeGothic" panose="020B0500000000000000" pitchFamily="34" charset="0"/>
              </a:rPr>
              <a:t>&lt;</a:t>
            </a:r>
            <a:r>
              <a:rPr lang="es-ES" dirty="0">
                <a:solidFill>
                  <a:schemeClr val="tx1"/>
                </a:solidFill>
                <a:latin typeface="TradeGothic" panose="020B0500000000000000" pitchFamily="34" charset="0"/>
              </a:rPr>
              <a:t>input </a:t>
            </a:r>
            <a:r>
              <a:rPr lang="es-ES" dirty="0" err="1">
                <a:solidFill>
                  <a:schemeClr val="tx1"/>
                </a:solidFill>
                <a:latin typeface="TradeGothic" panose="020B0500000000000000" pitchFamily="34" charset="0"/>
              </a:rPr>
              <a:t>type</a:t>
            </a:r>
            <a:r>
              <a:rPr lang="es-ES" dirty="0">
                <a:solidFill>
                  <a:schemeClr val="tx1"/>
                </a:solidFill>
                <a:latin typeface="TradeGothic" panose="020B0500000000000000" pitchFamily="34" charset="0"/>
              </a:rPr>
              <a:t>="radio" </a:t>
            </a:r>
            <a:r>
              <a:rPr lang="es-ES" dirty="0" err="1">
                <a:solidFill>
                  <a:schemeClr val="tx1"/>
                </a:solidFill>
                <a:latin typeface="TradeGothic" panose="020B0500000000000000" pitchFamily="34" charset="0"/>
              </a:rPr>
              <a:t>name</a:t>
            </a:r>
            <a:r>
              <a:rPr lang="es-ES" dirty="0">
                <a:solidFill>
                  <a:schemeClr val="tx1"/>
                </a:solidFill>
                <a:latin typeface="TradeGothic" panose="020B0500000000000000" pitchFamily="34" charset="0"/>
              </a:rPr>
              <a:t>="sexo" </a:t>
            </a:r>
            <a:r>
              <a:rPr lang="es-ES" dirty="0" err="1">
                <a:solidFill>
                  <a:schemeClr val="tx1"/>
                </a:solidFill>
                <a:latin typeface="TradeGothic" panose="020B0500000000000000" pitchFamily="34" charset="0"/>
              </a:rPr>
              <a:t>value</a:t>
            </a:r>
            <a:r>
              <a:rPr lang="es-ES" dirty="0">
                <a:solidFill>
                  <a:schemeClr val="tx1"/>
                </a:solidFill>
                <a:latin typeface="TradeGothic" panose="020B0500000000000000" pitchFamily="34" charset="0"/>
              </a:rPr>
              <a:t>="mujer" </a:t>
            </a:r>
          </a:p>
          <a:p>
            <a:pPr algn="l"/>
            <a:r>
              <a:rPr lang="es-ES" dirty="0" err="1">
                <a:solidFill>
                  <a:schemeClr val="tx1"/>
                </a:solidFill>
                <a:latin typeface="TradeGothic" panose="020B0500000000000000" pitchFamily="34" charset="0"/>
              </a:rPr>
              <a:t>checked</a:t>
            </a:r>
            <a:r>
              <a:rPr lang="es-ES" dirty="0">
                <a:solidFill>
                  <a:schemeClr val="tx1"/>
                </a:solidFill>
                <a:latin typeface="TradeGothic" panose="020B0500000000000000" pitchFamily="34" charset="0"/>
              </a:rPr>
              <a:t>="</a:t>
            </a:r>
            <a:r>
              <a:rPr lang="es-ES" dirty="0" err="1">
                <a:solidFill>
                  <a:schemeClr val="tx1"/>
                </a:solidFill>
                <a:latin typeface="TradeGothic" panose="020B0500000000000000" pitchFamily="34" charset="0"/>
              </a:rPr>
              <a:t>checked</a:t>
            </a:r>
            <a:r>
              <a:rPr lang="es-ES" dirty="0">
                <a:solidFill>
                  <a:schemeClr val="tx1"/>
                </a:solidFill>
                <a:latin typeface="TradeGothic" panose="020B0500000000000000" pitchFamily="34" charset="0"/>
              </a:rPr>
              <a:t>"/&gt;Mujer&lt;</a:t>
            </a:r>
            <a:r>
              <a:rPr lang="es-ES" dirty="0" err="1">
                <a:solidFill>
                  <a:schemeClr val="tx1"/>
                </a:solidFill>
                <a:latin typeface="TradeGothic" panose="020B0500000000000000" pitchFamily="34" charset="0"/>
              </a:rPr>
              <a:t>br</a:t>
            </a:r>
            <a:r>
              <a:rPr lang="es-ES" dirty="0">
                <a:solidFill>
                  <a:schemeClr val="tx1"/>
                </a:solidFill>
                <a:latin typeface="TradeGothic" panose="020B0500000000000000" pitchFamily="34" charset="0"/>
              </a:rPr>
              <a:t> /&gt; Estado civil: Casado &lt;input </a:t>
            </a:r>
            <a:r>
              <a:rPr lang="es-ES" dirty="0" err="1">
                <a:solidFill>
                  <a:schemeClr val="tx1"/>
                </a:solidFill>
                <a:latin typeface="TradeGothic" panose="020B0500000000000000" pitchFamily="34" charset="0"/>
              </a:rPr>
              <a:t>type</a:t>
            </a:r>
            <a:r>
              <a:rPr lang="es-ES" dirty="0">
                <a:solidFill>
                  <a:schemeClr val="tx1"/>
                </a:solidFill>
                <a:latin typeface="TradeGothic" panose="020B0500000000000000" pitchFamily="34" charset="0"/>
              </a:rPr>
              <a:t>="</a:t>
            </a:r>
            <a:r>
              <a:rPr lang="es-ES" dirty="0" err="1">
                <a:solidFill>
                  <a:schemeClr val="tx1"/>
                </a:solidFill>
                <a:latin typeface="TradeGothic" panose="020B0500000000000000" pitchFamily="34" charset="0"/>
              </a:rPr>
              <a:t>checkbox</a:t>
            </a:r>
            <a:r>
              <a:rPr lang="es-ES" dirty="0">
                <a:solidFill>
                  <a:schemeClr val="tx1"/>
                </a:solidFill>
                <a:latin typeface="TradeGothic" panose="020B0500000000000000" pitchFamily="34" charset="0"/>
              </a:rPr>
              <a:t>" </a:t>
            </a:r>
            <a:r>
              <a:rPr lang="es-ES" dirty="0" err="1">
                <a:solidFill>
                  <a:schemeClr val="tx1"/>
                </a:solidFill>
                <a:latin typeface="TradeGothic" panose="020B0500000000000000" pitchFamily="34" charset="0"/>
              </a:rPr>
              <a:t>name</a:t>
            </a:r>
            <a:r>
              <a:rPr lang="es-ES" dirty="0">
                <a:solidFill>
                  <a:schemeClr val="tx1"/>
                </a:solidFill>
                <a:latin typeface="TradeGothic" panose="020B0500000000000000" pitchFamily="34" charset="0"/>
              </a:rPr>
              <a:t>="</a:t>
            </a:r>
            <a:r>
              <a:rPr lang="es-ES" dirty="0" err="1">
                <a:solidFill>
                  <a:schemeClr val="tx1"/>
                </a:solidFill>
                <a:latin typeface="TradeGothic" panose="020B0500000000000000" pitchFamily="34" charset="0"/>
              </a:rPr>
              <a:t>estadocivil</a:t>
            </a:r>
            <a:r>
              <a:rPr lang="es-ES" dirty="0">
                <a:solidFill>
                  <a:schemeClr val="tx1"/>
                </a:solidFill>
                <a:latin typeface="TradeGothic" panose="020B0500000000000000" pitchFamily="34" charset="0"/>
              </a:rPr>
              <a:t>" </a:t>
            </a:r>
          </a:p>
          <a:p>
            <a:pPr algn="l"/>
            <a:r>
              <a:rPr lang="en-US" dirty="0">
                <a:solidFill>
                  <a:schemeClr val="tx1"/>
                </a:solidFill>
                <a:latin typeface="TradeGothic" panose="020B0500000000000000" pitchFamily="34" charset="0"/>
              </a:rPr>
              <a:t>value="</a:t>
            </a:r>
            <a:r>
              <a:rPr lang="en-US" dirty="0" err="1">
                <a:solidFill>
                  <a:schemeClr val="tx1"/>
                </a:solidFill>
                <a:latin typeface="TradeGothic" panose="020B0500000000000000" pitchFamily="34" charset="0"/>
              </a:rPr>
              <a:t>casado</a:t>
            </a:r>
            <a:r>
              <a:rPr lang="en-US" dirty="0">
                <a:solidFill>
                  <a:schemeClr val="tx1"/>
                </a:solidFill>
                <a:latin typeface="TradeGothic" panose="020B0500000000000000" pitchFamily="34" charset="0"/>
              </a:rPr>
              <a:t>" checked="checked"/&gt; &lt;</a:t>
            </a:r>
            <a:r>
              <a:rPr lang="en-US" dirty="0" err="1">
                <a:solidFill>
                  <a:schemeClr val="tx1"/>
                </a:solidFill>
                <a:latin typeface="TradeGothic" panose="020B0500000000000000" pitchFamily="34" charset="0"/>
              </a:rPr>
              <a:t>br</a:t>
            </a:r>
            <a:r>
              <a:rPr lang="en-US" dirty="0">
                <a:solidFill>
                  <a:schemeClr val="tx1"/>
                </a:solidFill>
                <a:latin typeface="TradeGothic" panose="020B0500000000000000" pitchFamily="34" charset="0"/>
              </a:rPr>
              <a:t> /&gt; </a:t>
            </a:r>
          </a:p>
          <a:p>
            <a:pPr algn="l"/>
            <a:r>
              <a:rPr lang="es-ES" b="1" dirty="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fieldset</a:t>
            </a:r>
            <a:r>
              <a:rPr lang="es-ES" b="1" dirty="0">
                <a:solidFill>
                  <a:schemeClr val="tx1"/>
                </a:solidFill>
                <a:latin typeface="TradeGothic" panose="020B0500000000000000" pitchFamily="34" charset="0"/>
              </a:rPr>
              <a:t>&gt; </a:t>
            </a:r>
            <a:endParaRPr lang="es-ES" dirty="0">
              <a:solidFill>
                <a:schemeClr val="tx1"/>
              </a:solidFill>
              <a:latin typeface="TradeGothic" panose="020B0500000000000000" pitchFamily="34" charset="0"/>
            </a:endParaRPr>
          </a:p>
          <a:p>
            <a:pPr algn="l"/>
            <a:r>
              <a:rPr lang="en-US" dirty="0">
                <a:solidFill>
                  <a:schemeClr val="tx1"/>
                </a:solidFill>
                <a:latin typeface="TradeGothic" panose="020B0500000000000000" pitchFamily="34" charset="0"/>
              </a:rPr>
              <a:t>&lt;input type="submit" value="</a:t>
            </a:r>
            <a:r>
              <a:rPr lang="en-US" dirty="0" err="1">
                <a:solidFill>
                  <a:schemeClr val="tx1"/>
                </a:solidFill>
                <a:latin typeface="TradeGothic" panose="020B0500000000000000" pitchFamily="34" charset="0"/>
              </a:rPr>
              <a:t>Enviar</a:t>
            </a:r>
            <a:r>
              <a:rPr lang="en-US" dirty="0">
                <a:solidFill>
                  <a:schemeClr val="tx1"/>
                </a:solidFill>
                <a:latin typeface="TradeGothic" panose="020B0500000000000000" pitchFamily="34" charset="0"/>
              </a:rPr>
              <a:t>" /&gt; &lt;/form&gt; </a:t>
            </a:r>
            <a:endParaRPr lang="es-ES" sz="3600" dirty="0" smtClean="0">
              <a:solidFill>
                <a:schemeClr val="tx1"/>
              </a:solidFill>
              <a:latin typeface="TradeGothic"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748958"/>
            <a:ext cx="6483238"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96232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395536" y="620688"/>
            <a:ext cx="8352928" cy="6048672"/>
          </a:xfrm>
          <a:ln>
            <a:noFill/>
          </a:ln>
        </p:spPr>
        <p:txBody>
          <a:bodyPr>
            <a:noAutofit/>
          </a:bodyPr>
          <a:lstStyle/>
          <a:p>
            <a:pPr marL="90488" lvl="1" algn="l"/>
            <a:r>
              <a:rPr lang="es-ES" sz="2000" b="1" dirty="0" smtClean="0">
                <a:solidFill>
                  <a:schemeClr val="tx1"/>
                </a:solidFill>
                <a:latin typeface="TradeGothic" pitchFamily="34" charset="0"/>
              </a:rPr>
              <a:t>Formularios. Tipos de controles</a:t>
            </a:r>
          </a:p>
          <a:p>
            <a:pPr marL="90488" lvl="1" algn="l"/>
            <a:r>
              <a:rPr lang="es-ES" sz="2000" b="1" dirty="0" smtClean="0">
                <a:solidFill>
                  <a:schemeClr val="tx1"/>
                </a:solidFill>
                <a:latin typeface="TradeGothic" pitchFamily="34" charset="0"/>
              </a:rPr>
              <a:t>Controles ocultos (</a:t>
            </a:r>
            <a:r>
              <a:rPr lang="es-ES" sz="2000" b="1" dirty="0" err="1" smtClean="0">
                <a:solidFill>
                  <a:schemeClr val="tx1"/>
                </a:solidFill>
                <a:latin typeface="TradeGothic" pitchFamily="34" charset="0"/>
              </a:rPr>
              <a:t>Hidden</a:t>
            </a:r>
            <a:r>
              <a:rPr lang="es-ES" sz="2000" b="1" dirty="0" smtClean="0">
                <a:solidFill>
                  <a:schemeClr val="tx1"/>
                </a:solidFill>
                <a:latin typeface="TradeGothic" pitchFamily="34" charset="0"/>
              </a:rPr>
              <a:t> </a:t>
            </a:r>
            <a:r>
              <a:rPr lang="es-ES" sz="2000" b="1" dirty="0" err="1" smtClean="0">
                <a:solidFill>
                  <a:schemeClr val="tx1"/>
                </a:solidFill>
                <a:latin typeface="TradeGothic" pitchFamily="34" charset="0"/>
              </a:rPr>
              <a:t>controls</a:t>
            </a:r>
            <a:r>
              <a:rPr lang="es-ES" sz="2000" b="1" dirty="0" smtClean="0">
                <a:solidFill>
                  <a:schemeClr val="tx1"/>
                </a:solidFill>
                <a:latin typeface="TradeGothic" pitchFamily="34" charset="0"/>
              </a:rPr>
              <a:t>)</a:t>
            </a:r>
          </a:p>
          <a:p>
            <a:pPr marL="90488" lvl="1" algn="l">
              <a:spcBef>
                <a:spcPts val="600"/>
              </a:spcBef>
              <a:spcAft>
                <a:spcPts val="600"/>
              </a:spcAft>
              <a:buClr>
                <a:srgbClr val="FF0000"/>
              </a:buClr>
              <a:buFont typeface="Wingdings" pitchFamily="2" charset="2"/>
              <a:buChar char="Ø"/>
            </a:pPr>
            <a:r>
              <a:rPr lang="es-ES" sz="1800" dirty="0" smtClean="0">
                <a:solidFill>
                  <a:schemeClr val="tx1"/>
                </a:solidFill>
                <a:latin typeface="TradeGothic" pitchFamily="34" charset="0"/>
              </a:rPr>
              <a:t>No son visualizados por el navegador, pero sus contenidos son enviados con el resto del formulario. Son para almacenar información relacionada con los intercambios cliente/servidor. Se obtienen con </a:t>
            </a:r>
            <a:r>
              <a:rPr lang="es-ES" sz="1800" b="1" dirty="0" smtClean="0">
                <a:solidFill>
                  <a:schemeClr val="tx1"/>
                </a:solidFill>
                <a:latin typeface="TradeGothic" pitchFamily="34" charset="0"/>
              </a:rPr>
              <a:t>INPUT </a:t>
            </a:r>
            <a:r>
              <a:rPr lang="es-ES" sz="1800" dirty="0" smtClean="0">
                <a:solidFill>
                  <a:schemeClr val="tx1"/>
                </a:solidFill>
                <a:latin typeface="TradeGothic" pitchFamily="34" charset="0"/>
              </a:rPr>
              <a:t>y con el atributo </a:t>
            </a:r>
            <a:r>
              <a:rPr lang="es-ES" sz="1800" b="1" dirty="0" err="1" smtClean="0">
                <a:solidFill>
                  <a:schemeClr val="tx1"/>
                </a:solidFill>
                <a:latin typeface="TradeGothic" pitchFamily="34" charset="0"/>
              </a:rPr>
              <a:t>type</a:t>
            </a:r>
            <a:r>
              <a:rPr lang="es-ES" sz="1800" dirty="0" smtClean="0">
                <a:solidFill>
                  <a:schemeClr val="tx1"/>
                </a:solidFill>
                <a:latin typeface="TradeGothic" pitchFamily="34" charset="0"/>
              </a:rPr>
              <a:t>  a </a:t>
            </a:r>
            <a:r>
              <a:rPr lang="es-ES" sz="1800" b="1" dirty="0" err="1" smtClean="0">
                <a:solidFill>
                  <a:schemeClr val="tx1"/>
                </a:solidFill>
                <a:latin typeface="TradeGothic" pitchFamily="34" charset="0"/>
              </a:rPr>
              <a:t>hidden</a:t>
            </a:r>
            <a:r>
              <a:rPr lang="es-ES" sz="1800" dirty="0" smtClean="0">
                <a:solidFill>
                  <a:schemeClr val="tx1"/>
                </a:solidFill>
                <a:latin typeface="TradeGothic" pitchFamily="34" charset="0"/>
              </a:rPr>
              <a:t>.</a:t>
            </a:r>
          </a:p>
          <a:p>
            <a:pPr marL="90488" lvl="1" algn="l">
              <a:spcBef>
                <a:spcPts val="600"/>
              </a:spcBef>
              <a:spcAft>
                <a:spcPts val="600"/>
              </a:spcAft>
              <a:buClr>
                <a:srgbClr val="FF0000"/>
              </a:buClr>
              <a:buFont typeface="Wingdings" pitchFamily="2" charset="2"/>
              <a:buChar char="Ø"/>
            </a:pPr>
            <a:endParaRPr lang="es-ES" sz="1800" dirty="0" smtClean="0">
              <a:solidFill>
                <a:schemeClr val="tx1"/>
              </a:solidFill>
              <a:latin typeface="TradeGothic" pitchFamily="34" charset="0"/>
            </a:endParaRPr>
          </a:p>
          <a:p>
            <a:pPr marL="90488" lvl="1" algn="l">
              <a:spcBef>
                <a:spcPts val="600"/>
              </a:spcBef>
              <a:spcAft>
                <a:spcPts val="600"/>
              </a:spcAft>
              <a:buClr>
                <a:srgbClr val="FF0000"/>
              </a:buClr>
            </a:pPr>
            <a:r>
              <a:rPr lang="es-ES" sz="1800" b="1" dirty="0" smtClean="0">
                <a:solidFill>
                  <a:schemeClr val="tx1"/>
                </a:solidFill>
                <a:latin typeface="TradeGothic" pitchFamily="34" charset="0"/>
              </a:rPr>
              <a:t>Controles de objeto (</a:t>
            </a:r>
            <a:r>
              <a:rPr lang="es-ES" sz="1800" b="1" dirty="0" err="1" smtClean="0">
                <a:solidFill>
                  <a:schemeClr val="tx1"/>
                </a:solidFill>
                <a:latin typeface="TradeGothic" pitchFamily="34" charset="0"/>
              </a:rPr>
              <a:t>Objects</a:t>
            </a:r>
            <a:r>
              <a:rPr lang="es-ES" sz="1800" b="1" dirty="0" smtClean="0">
                <a:solidFill>
                  <a:schemeClr val="tx1"/>
                </a:solidFill>
                <a:latin typeface="TradeGothic" pitchFamily="34" charset="0"/>
              </a:rPr>
              <a:t> control)</a:t>
            </a:r>
          </a:p>
          <a:p>
            <a:pPr marL="90488" lvl="1" algn="l">
              <a:spcBef>
                <a:spcPts val="600"/>
              </a:spcBef>
              <a:spcAft>
                <a:spcPts val="600"/>
              </a:spcAft>
              <a:buClr>
                <a:srgbClr val="FF0000"/>
              </a:buClr>
              <a:buFont typeface="Wingdings" pitchFamily="2" charset="2"/>
              <a:buChar char="Ø"/>
            </a:pPr>
            <a:r>
              <a:rPr lang="es-ES" sz="1800" dirty="0" smtClean="0">
                <a:solidFill>
                  <a:schemeClr val="tx1"/>
                </a:solidFill>
                <a:latin typeface="TradeGothic" pitchFamily="34" charset="0"/>
              </a:rPr>
              <a:t>Se crean con el elemento </a:t>
            </a:r>
            <a:r>
              <a:rPr lang="es-ES" sz="1800" b="1" dirty="0" smtClean="0">
                <a:solidFill>
                  <a:schemeClr val="tx1"/>
                </a:solidFill>
                <a:latin typeface="TradeGothic" pitchFamily="34" charset="0"/>
              </a:rPr>
              <a:t>OBJECT</a:t>
            </a:r>
            <a:r>
              <a:rPr lang="es-ES" sz="1800" dirty="0" smtClean="0">
                <a:solidFill>
                  <a:schemeClr val="tx1"/>
                </a:solidFill>
                <a:latin typeface="TradeGothic" pitchFamily="34" charset="0"/>
              </a:rPr>
              <a:t>. Los valores asociados al control de objeto serán enviados para su procesamiento junto con el resto de controles del formulario.</a:t>
            </a:r>
          </a:p>
          <a:p>
            <a:pPr marL="90488" lvl="1" algn="l">
              <a:spcBef>
                <a:spcPts val="600"/>
              </a:spcBef>
              <a:spcAft>
                <a:spcPts val="600"/>
              </a:spcAft>
              <a:buClr>
                <a:srgbClr val="FF0000"/>
              </a:buClr>
              <a:buFont typeface="Wingdings" pitchFamily="2" charset="2"/>
              <a:buChar char="Ø"/>
            </a:pPr>
            <a:endParaRPr lang="es-ES" sz="1800" dirty="0" smtClean="0">
              <a:solidFill>
                <a:schemeClr val="tx1"/>
              </a:solidFill>
              <a:latin typeface="TradeGothic" pitchFamily="34" charset="0"/>
            </a:endParaRPr>
          </a:p>
          <a:p>
            <a:pPr marL="90488" lvl="1" algn="l">
              <a:spcBef>
                <a:spcPts val="600"/>
              </a:spcBef>
              <a:spcAft>
                <a:spcPts val="600"/>
              </a:spcAft>
              <a:buClr>
                <a:srgbClr val="FF0000"/>
              </a:buClr>
            </a:pPr>
            <a:r>
              <a:rPr lang="es-ES" sz="1800" b="1" dirty="0" smtClean="0">
                <a:solidFill>
                  <a:schemeClr val="tx1"/>
                </a:solidFill>
                <a:latin typeface="TradeGothic" pitchFamily="34" charset="0"/>
              </a:rPr>
              <a:t>Otros controles</a:t>
            </a:r>
          </a:p>
          <a:p>
            <a:pPr marL="90488" lvl="1" algn="l">
              <a:spcBef>
                <a:spcPts val="600"/>
              </a:spcBef>
              <a:spcAft>
                <a:spcPts val="600"/>
              </a:spcAft>
              <a:buClr>
                <a:srgbClr val="FF0000"/>
              </a:buClr>
              <a:buFont typeface="Wingdings" pitchFamily="2" charset="2"/>
              <a:buChar char="Ø"/>
            </a:pPr>
            <a:r>
              <a:rPr lang="es-ES" sz="1800" dirty="0" smtClean="0">
                <a:solidFill>
                  <a:schemeClr val="tx1"/>
                </a:solidFill>
                <a:latin typeface="TradeGothic" pitchFamily="34" charset="0"/>
              </a:rPr>
              <a:t>El elemento INPUT permite crear otro control mediante la asignación del valor </a:t>
            </a:r>
            <a:r>
              <a:rPr lang="es-ES" sz="1800" b="1" dirty="0" err="1" smtClean="0">
                <a:solidFill>
                  <a:schemeClr val="tx1"/>
                </a:solidFill>
                <a:latin typeface="TradeGothic" pitchFamily="34" charset="0"/>
              </a:rPr>
              <a:t>password</a:t>
            </a:r>
            <a:r>
              <a:rPr lang="es-ES" sz="1800" b="1" dirty="0" smtClean="0">
                <a:solidFill>
                  <a:schemeClr val="tx1"/>
                </a:solidFill>
                <a:latin typeface="TradeGothic" pitchFamily="34" charset="0"/>
              </a:rPr>
              <a:t> </a:t>
            </a:r>
            <a:r>
              <a:rPr lang="es-ES" sz="1800" dirty="0" smtClean="0">
                <a:solidFill>
                  <a:schemeClr val="tx1"/>
                </a:solidFill>
                <a:latin typeface="TradeGothic" pitchFamily="34" charset="0"/>
              </a:rPr>
              <a:t>al atributo </a:t>
            </a:r>
            <a:r>
              <a:rPr lang="es-ES" sz="1800" b="1" dirty="0" err="1" smtClean="0">
                <a:solidFill>
                  <a:schemeClr val="tx1"/>
                </a:solidFill>
                <a:latin typeface="TradeGothic" pitchFamily="34" charset="0"/>
              </a:rPr>
              <a:t>type</a:t>
            </a:r>
            <a:r>
              <a:rPr lang="es-ES" sz="1800" dirty="0" smtClean="0">
                <a:solidFill>
                  <a:schemeClr val="tx1"/>
                </a:solidFill>
                <a:latin typeface="TradeGothic" pitchFamily="34" charset="0"/>
              </a:rPr>
              <a:t> para así enmascarar la cadena de </a:t>
            </a:r>
            <a:r>
              <a:rPr lang="es-ES" sz="1800" dirty="0" err="1" smtClean="0">
                <a:solidFill>
                  <a:schemeClr val="tx1"/>
                </a:solidFill>
                <a:latin typeface="TradeGothic" pitchFamily="34" charset="0"/>
              </a:rPr>
              <a:t>caractereS</a:t>
            </a:r>
            <a:r>
              <a:rPr lang="es-ES" sz="1800" dirty="0" smtClean="0">
                <a:solidFill>
                  <a:schemeClr val="tx1"/>
                </a:solidFill>
                <a:latin typeface="TradeGothic" pitchFamily="34" charset="0"/>
              </a:rPr>
              <a:t> que conforma la contraseña con *</a:t>
            </a:r>
          </a:p>
          <a:p>
            <a:pPr marL="90488" lvl="1" algn="l">
              <a:spcBef>
                <a:spcPts val="600"/>
              </a:spcBef>
              <a:spcAft>
                <a:spcPts val="600"/>
              </a:spcAft>
              <a:buClr>
                <a:srgbClr val="FF0000"/>
              </a:buClr>
              <a:buFont typeface="Wingdings" pitchFamily="2" charset="2"/>
              <a:buChar char="Ø"/>
            </a:pPr>
            <a:r>
              <a:rPr lang="es-ES" sz="1800" dirty="0" smtClean="0">
                <a:solidFill>
                  <a:schemeClr val="tx1"/>
                </a:solidFill>
                <a:latin typeface="TradeGothic" pitchFamily="34" charset="0"/>
              </a:rPr>
              <a:t>Los botones creados con </a:t>
            </a:r>
            <a:r>
              <a:rPr lang="es-ES" sz="1800" b="1" dirty="0" err="1" smtClean="0">
                <a:solidFill>
                  <a:schemeClr val="tx1"/>
                </a:solidFill>
                <a:latin typeface="TradeGothic" pitchFamily="34" charset="0"/>
              </a:rPr>
              <a:t>type</a:t>
            </a:r>
            <a:r>
              <a:rPr lang="es-ES" sz="1800" b="1" dirty="0" smtClean="0">
                <a:solidFill>
                  <a:schemeClr val="tx1"/>
                </a:solidFill>
                <a:latin typeface="TradeGothic" pitchFamily="34" charset="0"/>
              </a:rPr>
              <a:t>=“</a:t>
            </a:r>
            <a:r>
              <a:rPr lang="es-ES" sz="1800" b="1" dirty="0" err="1" smtClean="0">
                <a:solidFill>
                  <a:schemeClr val="tx1"/>
                </a:solidFill>
                <a:latin typeface="TradeGothic" pitchFamily="34" charset="0"/>
              </a:rPr>
              <a:t>image</a:t>
            </a:r>
            <a:r>
              <a:rPr lang="es-ES" sz="1800" b="1" dirty="0" smtClean="0">
                <a:solidFill>
                  <a:schemeClr val="tx1"/>
                </a:solidFill>
                <a:latin typeface="TradeGothic" pitchFamily="34" charset="0"/>
              </a:rPr>
              <a:t>”</a:t>
            </a:r>
            <a:r>
              <a:rPr lang="es-ES" sz="1800" dirty="0" smtClean="0">
                <a:solidFill>
                  <a:schemeClr val="tx1"/>
                </a:solidFill>
                <a:latin typeface="TradeGothic" pitchFamily="34" charset="0"/>
              </a:rPr>
              <a:t> son botones </a:t>
            </a:r>
            <a:r>
              <a:rPr lang="es-ES" sz="1800" b="1" dirty="0" err="1" smtClean="0">
                <a:solidFill>
                  <a:schemeClr val="tx1"/>
                </a:solidFill>
                <a:latin typeface="TradeGothic" pitchFamily="34" charset="0"/>
              </a:rPr>
              <a:t>submit</a:t>
            </a:r>
            <a:r>
              <a:rPr lang="es-ES" sz="1800" dirty="0" smtClean="0">
                <a:solidFill>
                  <a:schemeClr val="tx1"/>
                </a:solidFill>
                <a:latin typeface="TradeGothic" pitchFamily="34" charset="0"/>
              </a:rPr>
              <a:t>  gráficos.</a:t>
            </a:r>
            <a:endParaRPr lang="es-ES" sz="1400" dirty="0" smtClean="0">
              <a:solidFill>
                <a:schemeClr val="tx1"/>
              </a:solidFill>
              <a:latin typeface="TradeGothic" pitchFamily="34" charset="0"/>
            </a:endParaRPr>
          </a:p>
          <a:p>
            <a:pPr marL="90488" lvl="1" algn="l">
              <a:buFont typeface="Wingdings" pitchFamily="2" charset="2"/>
              <a:buChar char="Ø"/>
            </a:pPr>
            <a:endParaRPr lang="es-ES" sz="1800" dirty="0" smtClean="0">
              <a:solidFill>
                <a:schemeClr val="tx1"/>
              </a:solidFill>
              <a:latin typeface="TradeGothic" pitchFamily="34" charset="0"/>
            </a:endParaRPr>
          </a:p>
          <a:p>
            <a:pPr marL="90488" lvl="1" algn="l">
              <a:buFont typeface="Wingdings" pitchFamily="2" charset="2"/>
              <a:buChar char="Ø"/>
            </a:pPr>
            <a:endParaRPr lang="es-ES" sz="1800" dirty="0" smtClean="0">
              <a:solidFill>
                <a:schemeClr val="tx1"/>
              </a:solidFill>
              <a:latin typeface="TradeGothic" pitchFamily="34" charset="0"/>
            </a:endParaRPr>
          </a:p>
          <a:p>
            <a:pPr marL="90488" lvl="1" algn="l">
              <a:spcBef>
                <a:spcPts val="600"/>
              </a:spcBef>
              <a:spcAft>
                <a:spcPts val="600"/>
              </a:spcAft>
              <a:buFont typeface="Wingdings" pitchFamily="2" charset="2"/>
              <a:buChar char="Ø"/>
            </a:pPr>
            <a:endParaRPr lang="es-ES" sz="1800" dirty="0" smtClean="0">
              <a:solidFill>
                <a:schemeClr val="tx1"/>
              </a:solidFill>
              <a:latin typeface="TradeGothic" pitchFamily="34" charset="0"/>
            </a:endParaRPr>
          </a:p>
          <a:p>
            <a:pPr marL="90488" lvl="1" algn="l">
              <a:buFont typeface="Wingdings" pitchFamily="2" charset="2"/>
              <a:buChar char="Ø"/>
            </a:pPr>
            <a:endParaRPr lang="es-ES" sz="1800" dirty="0" smtClean="0">
              <a:solidFill>
                <a:schemeClr val="tx1"/>
              </a:solidFill>
              <a:latin typeface="TradeGothic" pitchFamily="34" charset="0"/>
            </a:endParaRPr>
          </a:p>
          <a:p>
            <a:pPr marL="90488" lvl="1" algn="l">
              <a:buFont typeface="Wingdings" pitchFamily="2" charset="2"/>
              <a:buChar char="Ø"/>
            </a:pPr>
            <a:endParaRPr lang="es-ES" sz="1800" dirty="0" smtClean="0">
              <a:solidFill>
                <a:schemeClr val="tx1"/>
              </a:solidFill>
              <a:latin typeface="TradeGothic"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395536" y="764704"/>
            <a:ext cx="8208912" cy="5328592"/>
          </a:xfrm>
          <a:ln>
            <a:noFill/>
          </a:ln>
        </p:spPr>
        <p:txBody>
          <a:bodyPr>
            <a:noAutofit/>
          </a:bodyPr>
          <a:lstStyle/>
          <a:p>
            <a:pPr marL="90488" lvl="1" algn="l"/>
            <a:r>
              <a:rPr lang="es-ES" sz="2000" b="1" dirty="0" smtClean="0">
                <a:solidFill>
                  <a:schemeClr val="tx1"/>
                </a:solidFill>
                <a:latin typeface="TradeGothic" pitchFamily="34" charset="0"/>
              </a:rPr>
              <a:t>Formularios. Atributos del elemento FORM</a:t>
            </a:r>
          </a:p>
          <a:p>
            <a:pPr marL="90488" lvl="1" algn="l"/>
            <a:endParaRPr lang="es-ES" sz="2000" b="1" dirty="0" smtClean="0">
              <a:solidFill>
                <a:schemeClr val="tx1"/>
              </a:solidFill>
              <a:latin typeface="TradeGothic" pitchFamily="34" charset="0"/>
            </a:endParaRPr>
          </a:p>
          <a:p>
            <a:pPr marL="90488" lvl="1" algn="l">
              <a:spcBef>
                <a:spcPts val="600"/>
              </a:spcBef>
              <a:spcAft>
                <a:spcPts val="600"/>
              </a:spcAft>
              <a:buClr>
                <a:srgbClr val="FF0000"/>
              </a:buClr>
              <a:buFont typeface="Wingdings" pitchFamily="2" charset="2"/>
              <a:buChar char="Ø"/>
            </a:pPr>
            <a:r>
              <a:rPr lang="es-ES" sz="2000" b="1" dirty="0" err="1" smtClean="0">
                <a:solidFill>
                  <a:schemeClr val="tx1"/>
                </a:solidFill>
                <a:latin typeface="TradeGothic" pitchFamily="34" charset="0"/>
              </a:rPr>
              <a:t>Accept</a:t>
            </a:r>
            <a:r>
              <a:rPr lang="es-ES" sz="2000" b="1" dirty="0" smtClean="0">
                <a:solidFill>
                  <a:schemeClr val="tx1"/>
                </a:solidFill>
                <a:latin typeface="TradeGothic" pitchFamily="34" charset="0"/>
              </a:rPr>
              <a:t>. </a:t>
            </a:r>
            <a:r>
              <a:rPr lang="es-ES" sz="2000" dirty="0" smtClean="0">
                <a:solidFill>
                  <a:schemeClr val="tx1"/>
                </a:solidFill>
                <a:latin typeface="TradeGothic" pitchFamily="34" charset="0"/>
              </a:rPr>
              <a:t>Especifica una lista de contenidos (MIME) separada por comas que el servidor que procese el formulario es capaz de manejar correctamente.</a:t>
            </a:r>
          </a:p>
          <a:p>
            <a:pPr marL="90488" lvl="1" algn="l">
              <a:spcBef>
                <a:spcPts val="600"/>
              </a:spcBef>
              <a:spcAft>
                <a:spcPts val="600"/>
              </a:spcAft>
              <a:buClr>
                <a:srgbClr val="FF0000"/>
              </a:buClr>
              <a:buFont typeface="Wingdings" pitchFamily="2" charset="2"/>
              <a:buChar char="Ø"/>
            </a:pPr>
            <a:r>
              <a:rPr lang="es-ES" sz="2000" b="1" dirty="0" err="1" smtClean="0">
                <a:solidFill>
                  <a:schemeClr val="tx1"/>
                </a:solidFill>
                <a:latin typeface="TradeGothic" pitchFamily="34" charset="0"/>
              </a:rPr>
              <a:t>Accept-charset</a:t>
            </a:r>
            <a:r>
              <a:rPr lang="es-ES" sz="2000" dirty="0" smtClean="0">
                <a:solidFill>
                  <a:schemeClr val="tx1"/>
                </a:solidFill>
                <a:latin typeface="TradeGothic" pitchFamily="34" charset="0"/>
              </a:rPr>
              <a:t>. Especifica una lista de sistemas de codificación de caracteres para entradas de datos que deben ser aceptados por el servidor que procesa el formulario. El servidor debe interpretar esta lista como una disyunción exclusiva.</a:t>
            </a:r>
          </a:p>
          <a:p>
            <a:pPr marL="90488" lvl="1" algn="l">
              <a:spcBef>
                <a:spcPts val="600"/>
              </a:spcBef>
              <a:spcAft>
                <a:spcPts val="600"/>
              </a:spcAft>
              <a:buClr>
                <a:srgbClr val="FF0000"/>
              </a:buClr>
              <a:buFont typeface="Wingdings" pitchFamily="2" charset="2"/>
              <a:buChar char="Ø"/>
            </a:pPr>
            <a:r>
              <a:rPr lang="es-ES" sz="2000" b="1" dirty="0" err="1" smtClean="0">
                <a:solidFill>
                  <a:schemeClr val="tx1"/>
                </a:solidFill>
                <a:latin typeface="TradeGothic" pitchFamily="34" charset="0"/>
              </a:rPr>
              <a:t>Action</a:t>
            </a:r>
            <a:r>
              <a:rPr lang="es-ES" sz="2000" b="1" dirty="0" smtClean="0">
                <a:solidFill>
                  <a:schemeClr val="tx1"/>
                </a:solidFill>
                <a:latin typeface="TradeGothic" pitchFamily="34" charset="0"/>
              </a:rPr>
              <a:t>. </a:t>
            </a:r>
            <a:r>
              <a:rPr lang="es-ES" sz="2000" dirty="0" smtClean="0">
                <a:solidFill>
                  <a:schemeClr val="tx1"/>
                </a:solidFill>
                <a:latin typeface="TradeGothic" pitchFamily="34" charset="0"/>
              </a:rPr>
              <a:t>Especifica un agente de procesamiento para un formulario.</a:t>
            </a:r>
          </a:p>
          <a:p>
            <a:pPr marL="90488" lvl="1" algn="l">
              <a:spcBef>
                <a:spcPts val="600"/>
              </a:spcBef>
              <a:spcAft>
                <a:spcPts val="600"/>
              </a:spcAft>
              <a:buClr>
                <a:srgbClr val="FF0000"/>
              </a:buClr>
              <a:buFont typeface="Wingdings" pitchFamily="2" charset="2"/>
              <a:buChar char="Ø"/>
            </a:pPr>
            <a:r>
              <a:rPr lang="es-ES" sz="2000" b="1" dirty="0" err="1" smtClean="0">
                <a:solidFill>
                  <a:schemeClr val="tx1"/>
                </a:solidFill>
                <a:latin typeface="TradeGothic" pitchFamily="34" charset="0"/>
              </a:rPr>
              <a:t>Enctype</a:t>
            </a:r>
            <a:r>
              <a:rPr lang="es-ES" sz="2000" dirty="0" smtClean="0">
                <a:solidFill>
                  <a:schemeClr val="tx1"/>
                </a:solidFill>
                <a:latin typeface="TradeGothic" pitchFamily="34" charset="0"/>
              </a:rPr>
              <a:t>. Especifica el contenido (MIME) usado al enviar el formulario al servidor.</a:t>
            </a:r>
          </a:p>
          <a:p>
            <a:pPr marL="90488" lvl="1" algn="l">
              <a:spcBef>
                <a:spcPts val="600"/>
              </a:spcBef>
              <a:spcAft>
                <a:spcPts val="600"/>
              </a:spcAft>
              <a:buClr>
                <a:srgbClr val="FF0000"/>
              </a:buClr>
              <a:buFont typeface="Wingdings" pitchFamily="2" charset="2"/>
              <a:buChar char="Ø"/>
            </a:pPr>
            <a:r>
              <a:rPr lang="es-ES" sz="2000" b="1" dirty="0" err="1" smtClean="0">
                <a:solidFill>
                  <a:schemeClr val="tx1"/>
                </a:solidFill>
                <a:latin typeface="TradeGothic" pitchFamily="34" charset="0"/>
              </a:rPr>
              <a:t>Method</a:t>
            </a:r>
            <a:r>
              <a:rPr lang="es-ES" sz="2000" dirty="0" smtClean="0">
                <a:solidFill>
                  <a:schemeClr val="tx1"/>
                </a:solidFill>
                <a:latin typeface="TradeGothic" pitchFamily="34" charset="0"/>
              </a:rPr>
              <a:t>. Especifica el método HTTP utilizado para enviar el juego de datos al formulario. Sus valores posibles son </a:t>
            </a:r>
            <a:r>
              <a:rPr lang="es-ES" sz="2000" i="1" dirty="0" err="1" smtClean="0">
                <a:solidFill>
                  <a:schemeClr val="tx1"/>
                </a:solidFill>
                <a:latin typeface="TradeGothic" pitchFamily="34" charset="0"/>
              </a:rPr>
              <a:t>get</a:t>
            </a:r>
            <a:r>
              <a:rPr lang="es-ES" sz="2000" dirty="0" smtClean="0">
                <a:solidFill>
                  <a:schemeClr val="tx1"/>
                </a:solidFill>
                <a:latin typeface="TradeGothic" pitchFamily="34" charset="0"/>
              </a:rPr>
              <a:t> y </a:t>
            </a:r>
            <a:r>
              <a:rPr lang="es-ES" sz="2000" i="1" dirty="0" smtClean="0">
                <a:solidFill>
                  <a:schemeClr val="tx1"/>
                </a:solidFill>
                <a:latin typeface="TradeGothic" pitchFamily="34" charset="0"/>
              </a:rPr>
              <a:t>post</a:t>
            </a:r>
            <a:r>
              <a:rPr lang="es-ES" sz="2000" dirty="0" smtClean="0">
                <a:solidFill>
                  <a:schemeClr val="tx1"/>
                </a:solidFill>
                <a:latin typeface="TradeGothic" pitchFamily="34" charset="0"/>
              </a:rPr>
              <a:t>.</a:t>
            </a:r>
            <a:endParaRPr lang="es-ES" sz="1800" dirty="0" smtClean="0">
              <a:solidFill>
                <a:schemeClr val="tx1"/>
              </a:solidFill>
              <a:latin typeface="TradeGothic" pitchFamily="34" charset="0"/>
            </a:endParaRPr>
          </a:p>
          <a:p>
            <a:pPr marL="90488" lvl="1" algn="l">
              <a:spcBef>
                <a:spcPts val="600"/>
              </a:spcBef>
              <a:spcAft>
                <a:spcPts val="600"/>
              </a:spcAft>
              <a:buFont typeface="Wingdings" pitchFamily="2" charset="2"/>
              <a:buChar char="Ø"/>
            </a:pPr>
            <a:endParaRPr lang="es-ES" sz="1800" dirty="0" smtClean="0">
              <a:solidFill>
                <a:schemeClr val="tx1"/>
              </a:solidFill>
              <a:latin typeface="TradeGothic" pitchFamily="34" charset="0"/>
            </a:endParaRPr>
          </a:p>
          <a:p>
            <a:pPr marL="90488" lvl="1" algn="l">
              <a:buFont typeface="Wingdings" pitchFamily="2" charset="2"/>
              <a:buChar char="Ø"/>
            </a:pPr>
            <a:endParaRPr lang="es-ES" sz="1800" dirty="0" smtClean="0">
              <a:solidFill>
                <a:schemeClr val="tx1"/>
              </a:solidFill>
              <a:latin typeface="TradeGothic" pitchFamily="34" charset="0"/>
            </a:endParaRPr>
          </a:p>
          <a:p>
            <a:pPr marL="90488" lvl="1" algn="l">
              <a:buFont typeface="Wingdings" pitchFamily="2" charset="2"/>
              <a:buChar char="Ø"/>
            </a:pPr>
            <a:endParaRPr lang="es-ES" sz="1800" dirty="0" smtClean="0">
              <a:solidFill>
                <a:schemeClr val="tx1"/>
              </a:solidFill>
              <a:latin typeface="TradeGothic"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88641"/>
            <a:ext cx="7772400" cy="576064"/>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3" name="2 Subtítulo"/>
          <p:cNvSpPr>
            <a:spLocks noGrp="1"/>
          </p:cNvSpPr>
          <p:nvPr>
            <p:ph type="subTitle" idx="1"/>
          </p:nvPr>
        </p:nvSpPr>
        <p:spPr>
          <a:xfrm>
            <a:off x="395536" y="836712"/>
            <a:ext cx="8352928" cy="5760640"/>
          </a:xfrm>
          <a:ln>
            <a:solidFill>
              <a:schemeClr val="accent1"/>
            </a:solidFill>
          </a:ln>
        </p:spPr>
        <p:txBody>
          <a:bodyPr>
            <a:noAutofit/>
          </a:bodyPr>
          <a:lstStyle/>
          <a:p>
            <a:pPr algn="l">
              <a:spcBef>
                <a:spcPts val="600"/>
              </a:spcBef>
              <a:spcAft>
                <a:spcPts val="600"/>
              </a:spcAft>
              <a:buFont typeface="Wingdings" pitchFamily="2" charset="2"/>
              <a:buChar char="Ø"/>
            </a:pPr>
            <a:r>
              <a:rPr lang="es-ES" sz="2400" dirty="0" smtClean="0">
                <a:solidFill>
                  <a:schemeClr val="tx1"/>
                </a:solidFill>
                <a:latin typeface="TradeGothic" panose="020B0500000000000000" pitchFamily="34" charset="0"/>
              </a:rPr>
              <a:t>HTML  es un lenguaje de marcas mucho más simple que su antecesor SGML, utilizando un número de etiquetas mucho menor.</a:t>
            </a:r>
          </a:p>
          <a:p>
            <a:pPr algn="l">
              <a:buClr>
                <a:srgbClr val="FF0000"/>
              </a:buClr>
            </a:pPr>
            <a:r>
              <a:rPr lang="es-ES" sz="2400" dirty="0">
                <a:solidFill>
                  <a:schemeClr val="tx1"/>
                </a:solidFill>
                <a:latin typeface="TradeGothic" panose="020B0500000000000000" pitchFamily="34" charset="0"/>
              </a:rPr>
              <a:t>Entre sus avances fundamentales</a:t>
            </a:r>
            <a:r>
              <a:rPr lang="es-ES" sz="2400" dirty="0" smtClean="0">
                <a:solidFill>
                  <a:schemeClr val="tx1"/>
                </a:solidFill>
                <a:latin typeface="TradeGothic" panose="020B0500000000000000" pitchFamily="34" charset="0"/>
              </a:rPr>
              <a:t>:</a:t>
            </a:r>
          </a:p>
          <a:p>
            <a:pPr algn="l">
              <a:buClr>
                <a:srgbClr val="FF0000"/>
              </a:buClr>
            </a:pPr>
            <a:r>
              <a:rPr lang="es-ES" sz="2400" dirty="0" smtClean="0">
                <a:solidFill>
                  <a:schemeClr val="tx1"/>
                </a:solidFill>
                <a:latin typeface="TradeGothic" panose="020B0500000000000000" pitchFamily="34" charset="0"/>
              </a:rPr>
              <a:t> </a:t>
            </a:r>
            <a:endParaRPr lang="es-ES" sz="2400" dirty="0">
              <a:solidFill>
                <a:schemeClr val="tx1"/>
              </a:solidFill>
              <a:latin typeface="TradeGothic" panose="020B0500000000000000" pitchFamily="34" charset="0"/>
            </a:endParaRPr>
          </a:p>
          <a:p>
            <a:pPr marL="342900" indent="-342900" algn="l">
              <a:buClr>
                <a:srgbClr val="FF0000"/>
              </a:buClr>
              <a:buFont typeface="Wingdings" panose="05000000000000000000" pitchFamily="2" charset="2"/>
              <a:buChar char="ü"/>
            </a:pPr>
            <a:r>
              <a:rPr lang="es-ES" sz="2400" dirty="0" smtClean="0">
                <a:solidFill>
                  <a:schemeClr val="tx1"/>
                </a:solidFill>
                <a:latin typeface="TradeGothic" panose="020B0500000000000000" pitchFamily="34" charset="0"/>
              </a:rPr>
              <a:t>HTML ha </a:t>
            </a:r>
            <a:r>
              <a:rPr lang="es-ES" sz="2400" dirty="0">
                <a:solidFill>
                  <a:schemeClr val="tx1"/>
                </a:solidFill>
                <a:latin typeface="TradeGothic" panose="020B0500000000000000" pitchFamily="34" charset="0"/>
              </a:rPr>
              <a:t>ido incorporando nuevas etiquetas más potentes, que permiten incluir en los documentos HTML, tablas, capas, marcos, imágenes,… </a:t>
            </a:r>
          </a:p>
          <a:p>
            <a:pPr marL="342900" indent="-342900" algn="l">
              <a:buClr>
                <a:srgbClr val="FF0000"/>
              </a:buClr>
              <a:buFont typeface="Wingdings" panose="05000000000000000000" pitchFamily="2" charset="2"/>
              <a:buChar char="ü"/>
            </a:pPr>
            <a:r>
              <a:rPr lang="es-ES" sz="2400" dirty="0" smtClean="0">
                <a:solidFill>
                  <a:schemeClr val="tx1"/>
                </a:solidFill>
                <a:latin typeface="TradeGothic" panose="020B0500000000000000" pitchFamily="34" charset="0"/>
              </a:rPr>
              <a:t>Incluye lenguajes </a:t>
            </a:r>
            <a:r>
              <a:rPr lang="es-ES" sz="2400" dirty="0">
                <a:solidFill>
                  <a:schemeClr val="tx1"/>
                </a:solidFill>
                <a:latin typeface="TradeGothic" panose="020B0500000000000000" pitchFamily="34" charset="0"/>
              </a:rPr>
              <a:t>de </a:t>
            </a:r>
            <a:r>
              <a:rPr lang="es-ES" sz="2400" b="1" dirty="0" smtClean="0">
                <a:solidFill>
                  <a:schemeClr val="tx1"/>
                </a:solidFill>
                <a:latin typeface="TradeGothic" panose="020B0500000000000000" pitchFamily="34" charset="0"/>
              </a:rPr>
              <a:t>script</a:t>
            </a:r>
            <a:r>
              <a:rPr lang="es-ES" sz="2400" dirty="0" smtClean="0">
                <a:solidFill>
                  <a:schemeClr val="tx1"/>
                </a:solidFill>
                <a:latin typeface="TradeGothic" panose="020B0500000000000000" pitchFamily="34" charset="0"/>
              </a:rPr>
              <a:t> (</a:t>
            </a:r>
            <a:r>
              <a:rPr lang="es-ES" sz="2400" b="1" dirty="0" smtClean="0">
                <a:solidFill>
                  <a:schemeClr val="tx1"/>
                </a:solidFill>
                <a:latin typeface="TradeGothic" panose="020B0500000000000000" pitchFamily="34" charset="0"/>
              </a:rPr>
              <a:t>como </a:t>
            </a:r>
            <a:r>
              <a:rPr lang="es-ES" sz="2400" b="1" dirty="0" err="1" smtClean="0">
                <a:solidFill>
                  <a:schemeClr val="tx1"/>
                </a:solidFill>
                <a:latin typeface="TradeGothic" panose="020B0500000000000000" pitchFamily="34" charset="0"/>
              </a:rPr>
              <a:t>Javascript</a:t>
            </a:r>
            <a:r>
              <a:rPr lang="es-ES" sz="2400" dirty="0" smtClean="0">
                <a:solidFill>
                  <a:schemeClr val="tx1"/>
                </a:solidFill>
                <a:latin typeface="TradeGothic" panose="020B0500000000000000" pitchFamily="34" charset="0"/>
              </a:rPr>
              <a:t>) con </a:t>
            </a:r>
            <a:r>
              <a:rPr lang="es-ES" sz="2400" dirty="0">
                <a:solidFill>
                  <a:schemeClr val="tx1"/>
                </a:solidFill>
                <a:latin typeface="TradeGothic" panose="020B0500000000000000" pitchFamily="34" charset="0"/>
              </a:rPr>
              <a:t>código incrustado en las páginas HTML que permiten añadir funcionalidades y dinamismo a las páginas web </a:t>
            </a:r>
          </a:p>
          <a:p>
            <a:pPr marL="342900" indent="-342900" algn="l">
              <a:buClr>
                <a:srgbClr val="FF0000"/>
              </a:buClr>
              <a:buFont typeface="Wingdings" panose="05000000000000000000" pitchFamily="2" charset="2"/>
              <a:buChar char="ü"/>
            </a:pPr>
            <a:r>
              <a:rPr lang="es-ES" sz="2400" dirty="0">
                <a:solidFill>
                  <a:schemeClr val="tx1"/>
                </a:solidFill>
                <a:latin typeface="TradeGothic" panose="020B0500000000000000" pitchFamily="34" charset="0"/>
              </a:rPr>
              <a:t>Se han añadido técnicas en el lado del servidor con la misma finalidad como aplicaciones </a:t>
            </a:r>
            <a:r>
              <a:rPr lang="es-ES" sz="2400" b="1" dirty="0">
                <a:solidFill>
                  <a:schemeClr val="tx1"/>
                </a:solidFill>
                <a:latin typeface="TradeGothic" panose="020B0500000000000000" pitchFamily="34" charset="0"/>
              </a:rPr>
              <a:t>CGI</a:t>
            </a:r>
            <a:r>
              <a:rPr lang="es-ES" sz="2400" dirty="0">
                <a:solidFill>
                  <a:schemeClr val="tx1"/>
                </a:solidFill>
                <a:latin typeface="TradeGothic" panose="020B0500000000000000" pitchFamily="34" charset="0"/>
              </a:rPr>
              <a:t>, </a:t>
            </a:r>
            <a:r>
              <a:rPr lang="es-ES" sz="2400" b="1" dirty="0">
                <a:solidFill>
                  <a:schemeClr val="tx1"/>
                </a:solidFill>
                <a:latin typeface="TradeGothic" panose="020B0500000000000000" pitchFamily="34" charset="0"/>
              </a:rPr>
              <a:t>PHP</a:t>
            </a:r>
            <a:r>
              <a:rPr lang="es-ES" sz="2400" dirty="0">
                <a:solidFill>
                  <a:schemeClr val="tx1"/>
                </a:solidFill>
                <a:latin typeface="TradeGothic" panose="020B0500000000000000" pitchFamily="34" charset="0"/>
              </a:rPr>
              <a:t>, </a:t>
            </a:r>
            <a:r>
              <a:rPr lang="es-ES" sz="2400" b="1" dirty="0">
                <a:solidFill>
                  <a:schemeClr val="tx1"/>
                </a:solidFill>
                <a:latin typeface="TradeGothic" panose="020B0500000000000000" pitchFamily="34" charset="0"/>
              </a:rPr>
              <a:t>ASP </a:t>
            </a:r>
            <a:r>
              <a:rPr lang="es-ES" sz="2400" dirty="0">
                <a:solidFill>
                  <a:schemeClr val="tx1"/>
                </a:solidFill>
                <a:latin typeface="TradeGothic" panose="020B0500000000000000" pitchFamily="34" charset="0"/>
              </a:rPr>
              <a:t>o </a:t>
            </a:r>
            <a:r>
              <a:rPr lang="es-ES" sz="2400" b="1" dirty="0">
                <a:solidFill>
                  <a:schemeClr val="tx1"/>
                </a:solidFill>
                <a:latin typeface="TradeGothic" panose="020B0500000000000000" pitchFamily="34" charset="0"/>
              </a:rPr>
              <a:t>JSP</a:t>
            </a:r>
            <a:r>
              <a:rPr lang="es-ES" sz="2400" dirty="0">
                <a:solidFill>
                  <a:schemeClr val="tx1"/>
                </a:solidFill>
                <a:latin typeface="TradeGothic" panose="020B0500000000000000" pitchFamily="34" charset="0"/>
              </a:rPr>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467544" y="872716"/>
            <a:ext cx="8280920" cy="5112568"/>
          </a:xfrm>
          <a:ln>
            <a:noFill/>
          </a:ln>
        </p:spPr>
        <p:txBody>
          <a:bodyPr>
            <a:noAutofit/>
          </a:bodyPr>
          <a:lstStyle/>
          <a:p>
            <a:pPr marL="90488" lvl="1" algn="l"/>
            <a:r>
              <a:rPr lang="es-ES" sz="2000" b="1" dirty="0" smtClean="0">
                <a:solidFill>
                  <a:schemeClr val="tx1"/>
                </a:solidFill>
                <a:latin typeface="TradeGothic" pitchFamily="34" charset="0"/>
              </a:rPr>
              <a:t>Formularios. Atributos del elemento INPUT</a:t>
            </a:r>
          </a:p>
          <a:p>
            <a:pPr marL="90488" lvl="1" algn="l"/>
            <a:endParaRPr lang="es-ES" sz="2000" b="1" dirty="0" smtClean="0">
              <a:solidFill>
                <a:schemeClr val="tx1"/>
              </a:solidFill>
              <a:latin typeface="TradeGothic" pitchFamily="34" charset="0"/>
            </a:endParaRPr>
          </a:p>
          <a:p>
            <a:pPr marL="90488" lvl="1" algn="l">
              <a:spcBef>
                <a:spcPts val="600"/>
              </a:spcBef>
              <a:spcAft>
                <a:spcPts val="600"/>
              </a:spcAft>
              <a:buClr>
                <a:srgbClr val="FF0000"/>
              </a:buClr>
              <a:buFont typeface="Wingdings" pitchFamily="2" charset="2"/>
              <a:buChar char="Ø"/>
            </a:pPr>
            <a:r>
              <a:rPr lang="es-ES" sz="2000" b="1" dirty="0" err="1" smtClean="0">
                <a:solidFill>
                  <a:schemeClr val="tx1"/>
                </a:solidFill>
                <a:latin typeface="TradeGothic" pitchFamily="34" charset="0"/>
              </a:rPr>
              <a:t>Checked</a:t>
            </a:r>
            <a:r>
              <a:rPr lang="es-ES" sz="2000" b="1" dirty="0" smtClean="0">
                <a:solidFill>
                  <a:schemeClr val="tx1"/>
                </a:solidFill>
                <a:latin typeface="TradeGothic" pitchFamily="34" charset="0"/>
              </a:rPr>
              <a:t>. </a:t>
            </a:r>
            <a:r>
              <a:rPr lang="es-ES" sz="2000" dirty="0" smtClean="0">
                <a:solidFill>
                  <a:schemeClr val="tx1"/>
                </a:solidFill>
                <a:latin typeface="TradeGothic" pitchFamily="34" charset="0"/>
              </a:rPr>
              <a:t>Es un atributo booleano que indica si el botón está marcado o no.</a:t>
            </a:r>
          </a:p>
          <a:p>
            <a:pPr marL="90488" lvl="1" algn="l">
              <a:spcBef>
                <a:spcPts val="600"/>
              </a:spcBef>
              <a:spcAft>
                <a:spcPts val="600"/>
              </a:spcAft>
              <a:buClr>
                <a:srgbClr val="FF0000"/>
              </a:buClr>
              <a:buFont typeface="Wingdings" pitchFamily="2" charset="2"/>
              <a:buChar char="Ø"/>
            </a:pPr>
            <a:r>
              <a:rPr lang="es-ES" sz="2000" b="1" dirty="0" err="1" smtClean="0">
                <a:solidFill>
                  <a:schemeClr val="tx1"/>
                </a:solidFill>
                <a:latin typeface="TradeGothic" pitchFamily="34" charset="0"/>
              </a:rPr>
              <a:t>Maxlenght</a:t>
            </a:r>
            <a:r>
              <a:rPr lang="es-ES" sz="2000" b="1" dirty="0" smtClean="0">
                <a:solidFill>
                  <a:schemeClr val="tx1"/>
                </a:solidFill>
                <a:latin typeface="TradeGothic" pitchFamily="34" charset="0"/>
              </a:rPr>
              <a:t> </a:t>
            </a:r>
            <a:r>
              <a:rPr lang="es-ES" sz="2000" dirty="0" smtClean="0">
                <a:solidFill>
                  <a:schemeClr val="tx1"/>
                </a:solidFill>
                <a:latin typeface="TradeGothic" pitchFamily="34" charset="0"/>
              </a:rPr>
              <a:t>. Indica el número máximo de caracteres que pueden ser introducidos por el usuario.</a:t>
            </a:r>
          </a:p>
          <a:p>
            <a:pPr marL="90488" lvl="1" algn="l">
              <a:spcBef>
                <a:spcPts val="600"/>
              </a:spcBef>
              <a:spcAft>
                <a:spcPts val="600"/>
              </a:spcAft>
              <a:buClr>
                <a:srgbClr val="FF0000"/>
              </a:buClr>
              <a:buFont typeface="Wingdings" pitchFamily="2" charset="2"/>
              <a:buChar char="Ø"/>
            </a:pPr>
            <a:r>
              <a:rPr lang="es-ES" sz="2000" b="1" dirty="0" err="1" smtClean="0">
                <a:solidFill>
                  <a:schemeClr val="tx1"/>
                </a:solidFill>
                <a:latin typeface="TradeGothic" pitchFamily="34" charset="0"/>
              </a:rPr>
              <a:t>Name</a:t>
            </a:r>
            <a:r>
              <a:rPr lang="es-ES" sz="2000" b="1" dirty="0" smtClean="0">
                <a:solidFill>
                  <a:schemeClr val="tx1"/>
                </a:solidFill>
                <a:latin typeface="TradeGothic" pitchFamily="34" charset="0"/>
              </a:rPr>
              <a:t>.  </a:t>
            </a:r>
            <a:r>
              <a:rPr lang="es-ES" sz="2000" dirty="0" smtClean="0">
                <a:solidFill>
                  <a:schemeClr val="tx1"/>
                </a:solidFill>
                <a:latin typeface="TradeGothic" pitchFamily="34" charset="0"/>
              </a:rPr>
              <a:t>Asigna un nombre a un control. </a:t>
            </a:r>
          </a:p>
          <a:p>
            <a:pPr marL="90488" lvl="1" algn="l">
              <a:spcBef>
                <a:spcPts val="600"/>
              </a:spcBef>
              <a:spcAft>
                <a:spcPts val="600"/>
              </a:spcAft>
              <a:buClr>
                <a:srgbClr val="FF0000"/>
              </a:buClr>
              <a:buFont typeface="Wingdings" pitchFamily="2" charset="2"/>
              <a:buChar char="Ø"/>
            </a:pPr>
            <a:r>
              <a:rPr lang="es-ES" sz="2000" b="1" dirty="0" err="1" smtClean="0">
                <a:solidFill>
                  <a:schemeClr val="tx1"/>
                </a:solidFill>
                <a:latin typeface="TradeGothic" pitchFamily="34" charset="0"/>
              </a:rPr>
              <a:t>Size</a:t>
            </a:r>
            <a:r>
              <a:rPr lang="es-ES" sz="2000" dirty="0" smtClean="0">
                <a:solidFill>
                  <a:schemeClr val="tx1"/>
                </a:solidFill>
                <a:latin typeface="TradeGothic" pitchFamily="34" charset="0"/>
              </a:rPr>
              <a:t>. Indica al navegador la anchura inicial del control, que puede darse en </a:t>
            </a:r>
            <a:r>
              <a:rPr lang="es-ES" sz="2000" dirty="0" err="1" smtClean="0">
                <a:solidFill>
                  <a:schemeClr val="tx1"/>
                </a:solidFill>
                <a:latin typeface="TradeGothic" pitchFamily="34" charset="0"/>
              </a:rPr>
              <a:t>píxels</a:t>
            </a:r>
            <a:r>
              <a:rPr lang="es-ES" sz="2000" dirty="0" smtClean="0">
                <a:solidFill>
                  <a:schemeClr val="tx1"/>
                </a:solidFill>
                <a:latin typeface="TradeGothic" pitchFamily="34" charset="0"/>
              </a:rPr>
              <a:t> o en número de caracteres. </a:t>
            </a:r>
          </a:p>
          <a:p>
            <a:pPr marL="90488" lvl="1" algn="l">
              <a:spcBef>
                <a:spcPts val="600"/>
              </a:spcBef>
              <a:spcAft>
                <a:spcPts val="600"/>
              </a:spcAft>
              <a:buClr>
                <a:srgbClr val="FF0000"/>
              </a:buClr>
              <a:buFont typeface="Wingdings" pitchFamily="2" charset="2"/>
              <a:buChar char="Ø"/>
            </a:pPr>
            <a:r>
              <a:rPr lang="es-ES" sz="2000" b="1" dirty="0" err="1" smtClean="0">
                <a:solidFill>
                  <a:schemeClr val="tx1"/>
                </a:solidFill>
                <a:latin typeface="TradeGothic" pitchFamily="34" charset="0"/>
              </a:rPr>
              <a:t>Src.</a:t>
            </a:r>
            <a:r>
              <a:rPr lang="es-ES" sz="2000" dirty="0" smtClean="0">
                <a:solidFill>
                  <a:schemeClr val="tx1"/>
                </a:solidFill>
                <a:latin typeface="TradeGothic" pitchFamily="34" charset="0"/>
              </a:rPr>
              <a:t> Cuando el valor de </a:t>
            </a:r>
            <a:r>
              <a:rPr lang="es-ES" sz="2000" i="1" dirty="0" err="1" smtClean="0">
                <a:solidFill>
                  <a:schemeClr val="tx1"/>
                </a:solidFill>
                <a:latin typeface="TradeGothic" pitchFamily="34" charset="0"/>
              </a:rPr>
              <a:t>type</a:t>
            </a:r>
            <a:r>
              <a:rPr lang="es-ES" sz="2000" dirty="0" smtClean="0">
                <a:solidFill>
                  <a:schemeClr val="tx1"/>
                </a:solidFill>
                <a:latin typeface="TradeGothic" pitchFamily="34" charset="0"/>
              </a:rPr>
              <a:t> es </a:t>
            </a:r>
            <a:r>
              <a:rPr lang="es-ES" sz="2000" i="1" dirty="0" err="1" smtClean="0">
                <a:solidFill>
                  <a:schemeClr val="tx1"/>
                </a:solidFill>
                <a:latin typeface="TradeGothic" pitchFamily="34" charset="0"/>
              </a:rPr>
              <a:t>image</a:t>
            </a:r>
            <a:r>
              <a:rPr lang="es-ES" sz="2000" dirty="0" smtClean="0">
                <a:solidFill>
                  <a:schemeClr val="tx1"/>
                </a:solidFill>
                <a:latin typeface="TradeGothic" pitchFamily="34" charset="0"/>
              </a:rPr>
              <a:t>, indica la localización de la imagen utilizada para decorar un botón </a:t>
            </a:r>
            <a:r>
              <a:rPr lang="es-ES" sz="2000" i="1" dirty="0" err="1" smtClean="0">
                <a:solidFill>
                  <a:schemeClr val="tx1"/>
                </a:solidFill>
                <a:latin typeface="TradeGothic" pitchFamily="34" charset="0"/>
              </a:rPr>
              <a:t>submit</a:t>
            </a:r>
            <a:r>
              <a:rPr lang="es-ES" sz="2000" dirty="0">
                <a:solidFill>
                  <a:schemeClr val="tx1"/>
                </a:solidFill>
                <a:latin typeface="TradeGothic" pitchFamily="34" charset="0"/>
              </a:rPr>
              <a:t>.</a:t>
            </a:r>
            <a:r>
              <a:rPr lang="es-ES" sz="2000" dirty="0" smtClean="0">
                <a:solidFill>
                  <a:schemeClr val="tx1"/>
                </a:solidFill>
                <a:latin typeface="TradeGothic" pitchFamily="34" charset="0"/>
              </a:rPr>
              <a:t> </a:t>
            </a:r>
          </a:p>
          <a:p>
            <a:pPr marL="90488" lvl="1" algn="l">
              <a:spcBef>
                <a:spcPts val="600"/>
              </a:spcBef>
              <a:spcAft>
                <a:spcPts val="600"/>
              </a:spcAft>
              <a:buClr>
                <a:srgbClr val="FF0000"/>
              </a:buClr>
              <a:buFont typeface="Wingdings" pitchFamily="2" charset="2"/>
              <a:buChar char="Ø"/>
            </a:pPr>
            <a:r>
              <a:rPr lang="es-ES" sz="2000" b="1" dirty="0" err="1" smtClean="0">
                <a:solidFill>
                  <a:schemeClr val="tx1"/>
                </a:solidFill>
                <a:latin typeface="TradeGothic" pitchFamily="34" charset="0"/>
              </a:rPr>
              <a:t>Type</a:t>
            </a:r>
            <a:r>
              <a:rPr lang="es-ES" sz="2000" b="1" dirty="0" smtClean="0">
                <a:solidFill>
                  <a:schemeClr val="tx1"/>
                </a:solidFill>
                <a:latin typeface="TradeGothic" pitchFamily="34" charset="0"/>
              </a:rPr>
              <a:t>. </a:t>
            </a:r>
            <a:r>
              <a:rPr lang="es-ES" sz="2000" dirty="0" smtClean="0">
                <a:solidFill>
                  <a:schemeClr val="tx1"/>
                </a:solidFill>
                <a:latin typeface="TradeGothic" pitchFamily="34" charset="0"/>
              </a:rPr>
              <a:t>Especifica el tipo de control a crear: </a:t>
            </a:r>
            <a:r>
              <a:rPr lang="es-ES" sz="2000" i="1" dirty="0" err="1" smtClean="0">
                <a:solidFill>
                  <a:schemeClr val="tx1"/>
                </a:solidFill>
                <a:latin typeface="TradeGothic" pitchFamily="34" charset="0"/>
              </a:rPr>
              <a:t>text</a:t>
            </a:r>
            <a:r>
              <a:rPr lang="es-ES" sz="2000" i="1" dirty="0" smtClean="0">
                <a:solidFill>
                  <a:schemeClr val="tx1"/>
                </a:solidFill>
                <a:latin typeface="TradeGothic" pitchFamily="34" charset="0"/>
              </a:rPr>
              <a:t>, </a:t>
            </a:r>
            <a:r>
              <a:rPr lang="es-ES" sz="2000" i="1" dirty="0" err="1" smtClean="0">
                <a:solidFill>
                  <a:schemeClr val="tx1"/>
                </a:solidFill>
                <a:latin typeface="TradeGothic" pitchFamily="34" charset="0"/>
              </a:rPr>
              <a:t>password</a:t>
            </a:r>
            <a:r>
              <a:rPr lang="es-ES" sz="2000" i="1" dirty="0" smtClean="0">
                <a:solidFill>
                  <a:schemeClr val="tx1"/>
                </a:solidFill>
                <a:latin typeface="TradeGothic" pitchFamily="34" charset="0"/>
              </a:rPr>
              <a:t>, </a:t>
            </a:r>
            <a:r>
              <a:rPr lang="es-ES" sz="2000" i="1" dirty="0" err="1" smtClean="0">
                <a:solidFill>
                  <a:schemeClr val="tx1"/>
                </a:solidFill>
                <a:latin typeface="TradeGothic" pitchFamily="34" charset="0"/>
              </a:rPr>
              <a:t>checkbox</a:t>
            </a:r>
            <a:r>
              <a:rPr lang="es-ES" sz="2000" i="1" dirty="0" smtClean="0">
                <a:solidFill>
                  <a:schemeClr val="tx1"/>
                </a:solidFill>
                <a:latin typeface="TradeGothic" pitchFamily="34" charset="0"/>
              </a:rPr>
              <a:t>, radio, </a:t>
            </a:r>
            <a:r>
              <a:rPr lang="es-ES" sz="2000" i="1" dirty="0" err="1" smtClean="0">
                <a:solidFill>
                  <a:schemeClr val="tx1"/>
                </a:solidFill>
                <a:latin typeface="TradeGothic" pitchFamily="34" charset="0"/>
              </a:rPr>
              <a:t>submit</a:t>
            </a:r>
            <a:r>
              <a:rPr lang="es-ES" sz="2000" i="1" dirty="0" smtClean="0">
                <a:solidFill>
                  <a:schemeClr val="tx1"/>
                </a:solidFill>
                <a:latin typeface="TradeGothic" pitchFamily="34" charset="0"/>
              </a:rPr>
              <a:t>, </a:t>
            </a:r>
            <a:r>
              <a:rPr lang="es-ES" sz="2000" i="1" dirty="0" err="1" smtClean="0">
                <a:solidFill>
                  <a:schemeClr val="tx1"/>
                </a:solidFill>
                <a:latin typeface="TradeGothic" pitchFamily="34" charset="0"/>
              </a:rPr>
              <a:t>reset</a:t>
            </a:r>
            <a:r>
              <a:rPr lang="es-ES" sz="2000" i="1" dirty="0" smtClean="0">
                <a:solidFill>
                  <a:schemeClr val="tx1"/>
                </a:solidFill>
                <a:latin typeface="TradeGothic" pitchFamily="34" charset="0"/>
              </a:rPr>
              <a:t>, </a:t>
            </a:r>
            <a:r>
              <a:rPr lang="es-ES" sz="2000" i="1" dirty="0" err="1" smtClean="0">
                <a:solidFill>
                  <a:schemeClr val="tx1"/>
                </a:solidFill>
                <a:latin typeface="TradeGothic" pitchFamily="34" charset="0"/>
              </a:rPr>
              <a:t>file</a:t>
            </a:r>
            <a:r>
              <a:rPr lang="es-ES" sz="2000" i="1" dirty="0" smtClean="0">
                <a:solidFill>
                  <a:schemeClr val="tx1"/>
                </a:solidFill>
                <a:latin typeface="TradeGothic" pitchFamily="34" charset="0"/>
              </a:rPr>
              <a:t>,, </a:t>
            </a:r>
            <a:r>
              <a:rPr lang="es-ES" sz="2000" i="1" dirty="0" err="1" smtClean="0">
                <a:solidFill>
                  <a:schemeClr val="tx1"/>
                </a:solidFill>
                <a:latin typeface="TradeGothic" pitchFamily="34" charset="0"/>
              </a:rPr>
              <a:t>hidden</a:t>
            </a:r>
            <a:r>
              <a:rPr lang="es-ES" sz="2000" i="1" dirty="0" smtClean="0">
                <a:solidFill>
                  <a:schemeClr val="tx1"/>
                </a:solidFill>
                <a:latin typeface="TradeGothic" pitchFamily="34" charset="0"/>
              </a:rPr>
              <a:t>, </a:t>
            </a:r>
            <a:r>
              <a:rPr lang="es-ES" sz="2000" i="1" dirty="0" err="1" smtClean="0">
                <a:solidFill>
                  <a:schemeClr val="tx1"/>
                </a:solidFill>
                <a:latin typeface="TradeGothic" pitchFamily="34" charset="0"/>
              </a:rPr>
              <a:t>image</a:t>
            </a:r>
            <a:r>
              <a:rPr lang="es-ES" sz="2000" i="1" dirty="0" smtClean="0">
                <a:solidFill>
                  <a:schemeClr val="tx1"/>
                </a:solidFill>
                <a:latin typeface="TradeGothic" pitchFamily="34" charset="0"/>
              </a:rPr>
              <a:t> y </a:t>
            </a:r>
            <a:r>
              <a:rPr lang="es-ES" sz="2000" i="1" dirty="0" err="1" smtClean="0">
                <a:solidFill>
                  <a:schemeClr val="tx1"/>
                </a:solidFill>
                <a:latin typeface="TradeGothic" pitchFamily="34" charset="0"/>
              </a:rPr>
              <a:t>button</a:t>
            </a:r>
            <a:r>
              <a:rPr lang="es-ES" sz="2000" i="1" dirty="0" smtClean="0">
                <a:solidFill>
                  <a:schemeClr val="tx1"/>
                </a:solidFill>
                <a:latin typeface="TradeGothic" pitchFamily="34" charset="0"/>
              </a:rPr>
              <a:t>.</a:t>
            </a:r>
            <a:endParaRPr lang="es-ES" sz="1800" dirty="0" smtClean="0">
              <a:solidFill>
                <a:schemeClr val="tx1"/>
              </a:solidFill>
              <a:latin typeface="TradeGothic" pitchFamily="34" charset="0"/>
            </a:endParaRPr>
          </a:p>
          <a:p>
            <a:pPr marL="90488" lvl="1" algn="l">
              <a:buFont typeface="Wingdings" pitchFamily="2" charset="2"/>
              <a:buChar char="Ø"/>
            </a:pPr>
            <a:endParaRPr lang="es-ES" sz="1800" dirty="0" smtClean="0">
              <a:solidFill>
                <a:schemeClr val="tx1"/>
              </a:solidFill>
              <a:latin typeface="TradeGothic"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323528" y="872716"/>
            <a:ext cx="8424936" cy="5112568"/>
          </a:xfrm>
          <a:ln>
            <a:noFill/>
          </a:ln>
        </p:spPr>
        <p:txBody>
          <a:bodyPr>
            <a:noAutofit/>
          </a:bodyPr>
          <a:lstStyle/>
          <a:p>
            <a:pPr marL="90488" lvl="1" algn="l"/>
            <a:r>
              <a:rPr lang="es-ES" sz="2000" b="1" dirty="0" smtClean="0">
                <a:solidFill>
                  <a:schemeClr val="tx1"/>
                </a:solidFill>
                <a:latin typeface="TradeGothic" pitchFamily="34" charset="0"/>
              </a:rPr>
              <a:t>Formularios. Principales atributos del elemento SELECT</a:t>
            </a:r>
          </a:p>
          <a:p>
            <a:pPr marL="90488" lvl="1" algn="l"/>
            <a:endParaRPr lang="es-ES" sz="2000" b="1" dirty="0" smtClean="0">
              <a:solidFill>
                <a:schemeClr val="tx1"/>
              </a:solidFill>
              <a:latin typeface="TradeGothic" pitchFamily="34" charset="0"/>
            </a:endParaRPr>
          </a:p>
          <a:p>
            <a:pPr marL="90488" lvl="1" algn="l">
              <a:spcBef>
                <a:spcPts val="600"/>
              </a:spcBef>
              <a:spcAft>
                <a:spcPts val="600"/>
              </a:spcAft>
              <a:buClr>
                <a:srgbClr val="FF0000"/>
              </a:buClr>
              <a:buFont typeface="Wingdings" pitchFamily="2" charset="2"/>
              <a:buChar char="Ø"/>
            </a:pPr>
            <a:r>
              <a:rPr lang="es-ES" sz="2000" b="1" dirty="0" err="1" smtClean="0">
                <a:solidFill>
                  <a:schemeClr val="tx1"/>
                </a:solidFill>
                <a:latin typeface="TradeGothic" pitchFamily="34" charset="0"/>
              </a:rPr>
              <a:t>Name</a:t>
            </a:r>
            <a:r>
              <a:rPr lang="es-ES" sz="2000" b="1" dirty="0" smtClean="0">
                <a:solidFill>
                  <a:schemeClr val="tx1"/>
                </a:solidFill>
                <a:latin typeface="TradeGothic" pitchFamily="34" charset="0"/>
              </a:rPr>
              <a:t>. </a:t>
            </a:r>
            <a:r>
              <a:rPr lang="es-ES" sz="2000" dirty="0" smtClean="0">
                <a:solidFill>
                  <a:schemeClr val="tx1"/>
                </a:solidFill>
                <a:latin typeface="TradeGothic" pitchFamily="34" charset="0"/>
              </a:rPr>
              <a:t>Asigna un nombre al control</a:t>
            </a:r>
          </a:p>
          <a:p>
            <a:pPr marL="90488" lvl="1" algn="l">
              <a:spcBef>
                <a:spcPts val="600"/>
              </a:spcBef>
              <a:spcAft>
                <a:spcPts val="600"/>
              </a:spcAft>
              <a:buClr>
                <a:srgbClr val="FF0000"/>
              </a:buClr>
              <a:buFont typeface="Wingdings" pitchFamily="2" charset="2"/>
              <a:buChar char="Ø"/>
            </a:pPr>
            <a:r>
              <a:rPr lang="es-ES" sz="2000" b="1" dirty="0" err="1" smtClean="0">
                <a:solidFill>
                  <a:schemeClr val="tx1"/>
                </a:solidFill>
                <a:latin typeface="TradeGothic" pitchFamily="34" charset="0"/>
              </a:rPr>
              <a:t>Size</a:t>
            </a:r>
            <a:r>
              <a:rPr lang="es-ES" sz="2000" b="1" dirty="0" smtClean="0">
                <a:solidFill>
                  <a:schemeClr val="tx1"/>
                </a:solidFill>
                <a:latin typeface="TradeGothic" pitchFamily="34" charset="0"/>
              </a:rPr>
              <a:t> </a:t>
            </a:r>
            <a:r>
              <a:rPr lang="es-ES" sz="2000" dirty="0" smtClean="0">
                <a:solidFill>
                  <a:schemeClr val="tx1"/>
                </a:solidFill>
                <a:latin typeface="TradeGothic" pitchFamily="34" charset="0"/>
              </a:rPr>
              <a:t>. Indica el número de filas de la lista que deben ser visibles al mismo tiempo.</a:t>
            </a:r>
          </a:p>
          <a:p>
            <a:pPr marL="90488" lvl="1" algn="l">
              <a:spcBef>
                <a:spcPts val="600"/>
              </a:spcBef>
              <a:spcAft>
                <a:spcPts val="600"/>
              </a:spcAft>
              <a:buClr>
                <a:srgbClr val="FF0000"/>
              </a:buClr>
              <a:buFont typeface="Wingdings" pitchFamily="2" charset="2"/>
              <a:buChar char="Ø"/>
            </a:pPr>
            <a:r>
              <a:rPr lang="es-ES" sz="2000" b="1" dirty="0" err="1" smtClean="0">
                <a:solidFill>
                  <a:schemeClr val="tx1"/>
                </a:solidFill>
                <a:latin typeface="TradeGothic" pitchFamily="34" charset="0"/>
              </a:rPr>
              <a:t>Multple</a:t>
            </a:r>
            <a:r>
              <a:rPr lang="es-ES" sz="2000" b="1" dirty="0" smtClean="0">
                <a:solidFill>
                  <a:schemeClr val="tx1"/>
                </a:solidFill>
                <a:latin typeface="TradeGothic" pitchFamily="34" charset="0"/>
              </a:rPr>
              <a:t>.  </a:t>
            </a:r>
            <a:r>
              <a:rPr lang="es-ES" sz="2000" dirty="0" smtClean="0">
                <a:solidFill>
                  <a:schemeClr val="tx1"/>
                </a:solidFill>
                <a:latin typeface="TradeGothic" pitchFamily="34" charset="0"/>
              </a:rPr>
              <a:t>Indica que el usuario puede seleccionar varias opciones. </a:t>
            </a:r>
          </a:p>
          <a:p>
            <a:pPr marL="90488" lvl="1" algn="l">
              <a:spcBef>
                <a:spcPts val="600"/>
              </a:spcBef>
              <a:spcAft>
                <a:spcPts val="600"/>
              </a:spcAft>
              <a:buClr>
                <a:srgbClr val="FF0000"/>
              </a:buClr>
            </a:pPr>
            <a:endParaRPr lang="es-ES" sz="2000" b="1" dirty="0" smtClean="0">
              <a:solidFill>
                <a:schemeClr val="tx1"/>
              </a:solidFill>
              <a:latin typeface="TradeGothic" pitchFamily="34" charset="0"/>
            </a:endParaRPr>
          </a:p>
          <a:p>
            <a:pPr marL="90488" lvl="1" algn="l">
              <a:spcBef>
                <a:spcPts val="600"/>
              </a:spcBef>
              <a:spcAft>
                <a:spcPts val="600"/>
              </a:spcAft>
              <a:buClr>
                <a:srgbClr val="FF0000"/>
              </a:buClr>
            </a:pPr>
            <a:r>
              <a:rPr lang="es-ES" sz="2000" b="1" dirty="0" smtClean="0">
                <a:solidFill>
                  <a:schemeClr val="tx1"/>
                </a:solidFill>
                <a:latin typeface="TradeGothic" pitchFamily="34" charset="0"/>
              </a:rPr>
              <a:t>Formularios. Principales atributos del elemento OPTION</a:t>
            </a:r>
          </a:p>
          <a:p>
            <a:pPr marL="90488" lvl="1" algn="l">
              <a:spcBef>
                <a:spcPts val="600"/>
              </a:spcBef>
              <a:spcAft>
                <a:spcPts val="600"/>
              </a:spcAft>
              <a:buClr>
                <a:srgbClr val="FF0000"/>
              </a:buClr>
              <a:buFont typeface="Wingdings" pitchFamily="2" charset="2"/>
              <a:buChar char="Ø"/>
            </a:pPr>
            <a:r>
              <a:rPr lang="es-ES" sz="2000" b="1" dirty="0" err="1">
                <a:solidFill>
                  <a:schemeClr val="tx1"/>
                </a:solidFill>
                <a:latin typeface="TradeGothic" pitchFamily="34" charset="0"/>
              </a:rPr>
              <a:t>L</a:t>
            </a:r>
            <a:r>
              <a:rPr lang="es-ES" sz="2000" b="1" dirty="0" err="1" smtClean="0">
                <a:solidFill>
                  <a:schemeClr val="tx1"/>
                </a:solidFill>
                <a:latin typeface="TradeGothic" pitchFamily="34" charset="0"/>
              </a:rPr>
              <a:t>abel</a:t>
            </a:r>
            <a:r>
              <a:rPr lang="es-ES" sz="2000" dirty="0" smtClean="0">
                <a:solidFill>
                  <a:schemeClr val="tx1"/>
                </a:solidFill>
                <a:latin typeface="TradeGothic" pitchFamily="34" charset="0"/>
              </a:rPr>
              <a:t>. Permite presentar una etiqueta más corta para una opción que el contenido del elemento OPTION. </a:t>
            </a:r>
          </a:p>
          <a:p>
            <a:pPr marL="90488" lvl="1" algn="l">
              <a:spcBef>
                <a:spcPts val="600"/>
              </a:spcBef>
              <a:spcAft>
                <a:spcPts val="600"/>
              </a:spcAft>
              <a:buClr>
                <a:srgbClr val="FF0000"/>
              </a:buClr>
              <a:buFont typeface="Wingdings" pitchFamily="2" charset="2"/>
              <a:buChar char="Ø"/>
            </a:pPr>
            <a:r>
              <a:rPr lang="es-ES" sz="2000" b="1" dirty="0" err="1" smtClean="0">
                <a:solidFill>
                  <a:schemeClr val="tx1"/>
                </a:solidFill>
                <a:latin typeface="TradeGothic" pitchFamily="34" charset="0"/>
              </a:rPr>
              <a:t>Selected</a:t>
            </a:r>
            <a:r>
              <a:rPr lang="es-ES" sz="2000" b="1" dirty="0" smtClean="0">
                <a:solidFill>
                  <a:schemeClr val="tx1"/>
                </a:solidFill>
                <a:latin typeface="TradeGothic" pitchFamily="34" charset="0"/>
              </a:rPr>
              <a:t>.</a:t>
            </a:r>
            <a:r>
              <a:rPr lang="es-ES" sz="2000" dirty="0" smtClean="0">
                <a:solidFill>
                  <a:schemeClr val="tx1"/>
                </a:solidFill>
                <a:latin typeface="TradeGothic" pitchFamily="34" charset="0"/>
              </a:rPr>
              <a:t> Si está presente, indica que la opción está preseleccionada. </a:t>
            </a:r>
          </a:p>
          <a:p>
            <a:pPr marL="90488" lvl="1" algn="l">
              <a:spcBef>
                <a:spcPts val="600"/>
              </a:spcBef>
              <a:spcAft>
                <a:spcPts val="600"/>
              </a:spcAft>
              <a:buClr>
                <a:srgbClr val="FF0000"/>
              </a:buClr>
              <a:buFont typeface="Wingdings" pitchFamily="2" charset="2"/>
              <a:buChar char="Ø"/>
            </a:pPr>
            <a:r>
              <a:rPr lang="es-ES" sz="2000" b="1" dirty="0" err="1" smtClean="0">
                <a:solidFill>
                  <a:schemeClr val="tx1"/>
                </a:solidFill>
                <a:latin typeface="TradeGothic" pitchFamily="34" charset="0"/>
              </a:rPr>
              <a:t>Value</a:t>
            </a:r>
            <a:r>
              <a:rPr lang="es-ES" sz="2000" b="1" dirty="0" smtClean="0">
                <a:solidFill>
                  <a:schemeClr val="tx1"/>
                </a:solidFill>
                <a:latin typeface="TradeGothic" pitchFamily="34" charset="0"/>
              </a:rPr>
              <a:t>. </a:t>
            </a:r>
            <a:r>
              <a:rPr lang="es-ES" sz="2000" dirty="0" smtClean="0">
                <a:solidFill>
                  <a:schemeClr val="tx1"/>
                </a:solidFill>
                <a:latin typeface="TradeGothic" pitchFamily="34" charset="0"/>
              </a:rPr>
              <a:t>Establece el valor principal del control.</a:t>
            </a:r>
            <a:endParaRPr lang="es-ES" sz="1800" dirty="0" smtClean="0">
              <a:solidFill>
                <a:schemeClr val="tx1"/>
              </a:solidFill>
              <a:latin typeface="TradeGothic" pitchFamily="34" charset="0"/>
            </a:endParaRPr>
          </a:p>
          <a:p>
            <a:pPr marL="90488" lvl="1" algn="l">
              <a:buFont typeface="Wingdings" pitchFamily="2" charset="2"/>
              <a:buChar char="Ø"/>
            </a:pPr>
            <a:endParaRPr lang="es-ES" sz="1800" dirty="0" smtClean="0">
              <a:solidFill>
                <a:schemeClr val="tx1"/>
              </a:solidFill>
              <a:latin typeface="TradeGothic"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395536" y="872716"/>
            <a:ext cx="8280920" cy="5436604"/>
          </a:xfrm>
          <a:ln>
            <a:noFill/>
          </a:ln>
        </p:spPr>
        <p:txBody>
          <a:bodyPr>
            <a:noAutofit/>
          </a:bodyPr>
          <a:lstStyle/>
          <a:p>
            <a:pPr marL="90488" lvl="1" algn="l"/>
            <a:r>
              <a:rPr lang="es-ES" sz="2000" b="1" dirty="0" smtClean="0">
                <a:solidFill>
                  <a:schemeClr val="tx1"/>
                </a:solidFill>
                <a:latin typeface="TradeGothic" pitchFamily="34" charset="0"/>
              </a:rPr>
              <a:t>Formularios. Principales atributos del elemento TEXTAREA</a:t>
            </a:r>
          </a:p>
          <a:p>
            <a:pPr marL="90488" lvl="1" algn="l"/>
            <a:endParaRPr lang="es-ES" sz="2000" b="1" dirty="0" smtClean="0">
              <a:solidFill>
                <a:schemeClr val="tx1"/>
              </a:solidFill>
              <a:latin typeface="TradeGothic" pitchFamily="34" charset="0"/>
            </a:endParaRPr>
          </a:p>
          <a:p>
            <a:pPr marL="90488" lvl="1" algn="l">
              <a:buClr>
                <a:srgbClr val="FF0000"/>
              </a:buClr>
              <a:buFont typeface="Wingdings" pitchFamily="2" charset="2"/>
              <a:buChar char="Ø"/>
            </a:pPr>
            <a:r>
              <a:rPr lang="es-ES" sz="2000" b="1" dirty="0" smtClean="0">
                <a:solidFill>
                  <a:schemeClr val="tx1"/>
                </a:solidFill>
                <a:latin typeface="TradeGothic" pitchFamily="34" charset="0"/>
              </a:rPr>
              <a:t>Cols. </a:t>
            </a:r>
            <a:r>
              <a:rPr lang="es-ES" sz="2000" dirty="0" smtClean="0">
                <a:solidFill>
                  <a:schemeClr val="tx1"/>
                </a:solidFill>
                <a:latin typeface="TradeGothic" pitchFamily="34" charset="0"/>
              </a:rPr>
              <a:t>Establece la anchura visible  de las líneas de texto mediante un número entero que indica el número promedio de caracteres a introducir en cada línea.</a:t>
            </a:r>
          </a:p>
          <a:p>
            <a:pPr marL="90488" lvl="1" algn="l">
              <a:buClr>
                <a:srgbClr val="FF0000"/>
              </a:buClr>
              <a:buFont typeface="Wingdings" pitchFamily="2" charset="2"/>
              <a:buChar char="Ø"/>
            </a:pPr>
            <a:r>
              <a:rPr lang="es-ES" sz="2000" b="1" dirty="0" err="1" smtClean="0">
                <a:solidFill>
                  <a:schemeClr val="tx1"/>
                </a:solidFill>
                <a:latin typeface="TradeGothic" pitchFamily="34" charset="0"/>
              </a:rPr>
              <a:t>Name</a:t>
            </a:r>
            <a:r>
              <a:rPr lang="es-ES" sz="2000" b="1" dirty="0" smtClean="0">
                <a:solidFill>
                  <a:schemeClr val="tx1"/>
                </a:solidFill>
                <a:latin typeface="TradeGothic" pitchFamily="34" charset="0"/>
              </a:rPr>
              <a:t>. </a:t>
            </a:r>
            <a:r>
              <a:rPr lang="es-ES" sz="2000" dirty="0" smtClean="0">
                <a:solidFill>
                  <a:schemeClr val="tx1"/>
                </a:solidFill>
                <a:latin typeface="TradeGothic" pitchFamily="34" charset="0"/>
              </a:rPr>
              <a:t>Asigna un nombre de control.</a:t>
            </a:r>
          </a:p>
          <a:p>
            <a:pPr marL="90488" lvl="1" algn="l">
              <a:buClr>
                <a:srgbClr val="FF0000"/>
              </a:buClr>
              <a:buFont typeface="Wingdings" pitchFamily="2" charset="2"/>
              <a:buChar char="Ø"/>
            </a:pPr>
            <a:r>
              <a:rPr lang="es-ES" sz="2000" b="1" dirty="0" err="1" smtClean="0">
                <a:solidFill>
                  <a:schemeClr val="tx1"/>
                </a:solidFill>
                <a:latin typeface="TradeGothic" pitchFamily="34" charset="0"/>
              </a:rPr>
              <a:t>Rows</a:t>
            </a:r>
            <a:r>
              <a:rPr lang="es-ES" sz="2000" b="1" dirty="0" smtClean="0">
                <a:solidFill>
                  <a:schemeClr val="tx1"/>
                </a:solidFill>
                <a:latin typeface="TradeGothic" pitchFamily="34" charset="0"/>
              </a:rPr>
              <a:t>. </a:t>
            </a:r>
            <a:r>
              <a:rPr lang="es-ES" sz="2000" dirty="0" smtClean="0">
                <a:solidFill>
                  <a:schemeClr val="tx1"/>
                </a:solidFill>
                <a:latin typeface="TradeGothic" pitchFamily="34" charset="0"/>
              </a:rPr>
              <a:t>Establece el número de líneas de texto visibles para el usuario aunque el usuario pueda introducir más líneas de texto.</a:t>
            </a:r>
          </a:p>
          <a:p>
            <a:pPr marL="90488" lvl="1" algn="l">
              <a:buFont typeface="Wingdings" pitchFamily="2" charset="2"/>
              <a:buChar char="Ø"/>
            </a:pPr>
            <a:endParaRPr lang="es-ES" sz="2000" dirty="0" smtClean="0">
              <a:solidFill>
                <a:schemeClr val="tx1"/>
              </a:solidFill>
              <a:latin typeface="TradeGothic" pitchFamily="34" charset="0"/>
            </a:endParaRPr>
          </a:p>
          <a:p>
            <a:pPr marL="90488" lvl="1" algn="l"/>
            <a:r>
              <a:rPr lang="es-ES" sz="2000" b="1" dirty="0" smtClean="0">
                <a:solidFill>
                  <a:schemeClr val="tx1"/>
                </a:solidFill>
                <a:latin typeface="TradeGothic" pitchFamily="34" charset="0"/>
              </a:rPr>
              <a:t>Etiquetas</a:t>
            </a:r>
          </a:p>
          <a:p>
            <a:pPr marL="90488" lvl="1" algn="l"/>
            <a:r>
              <a:rPr lang="es-ES" sz="2000" dirty="0" smtClean="0">
                <a:solidFill>
                  <a:schemeClr val="tx1"/>
                </a:solidFill>
                <a:latin typeface="TradeGothic" pitchFamily="34" charset="0"/>
              </a:rPr>
              <a:t>El elemento LABEL se utiliza para especificar etiquetas para controles que no tienen asociadas etiquetas implícitas, como entradas de texto, botones de radio, menús de opciones o casillas de selección.</a:t>
            </a:r>
          </a:p>
          <a:p>
            <a:pPr marL="90488" lvl="1" algn="l"/>
            <a:r>
              <a:rPr lang="es-ES" sz="2000" dirty="0" smtClean="0">
                <a:solidFill>
                  <a:schemeClr val="tx1"/>
                </a:solidFill>
                <a:latin typeface="TradeGothic" pitchFamily="34" charset="0"/>
              </a:rPr>
              <a:t>El atributo </a:t>
            </a:r>
            <a:r>
              <a:rPr lang="es-ES" sz="2000" b="1" dirty="0" err="1" smtClean="0">
                <a:solidFill>
                  <a:schemeClr val="tx1"/>
                </a:solidFill>
                <a:latin typeface="TradeGothic" pitchFamily="34" charset="0"/>
              </a:rPr>
              <a:t>for</a:t>
            </a:r>
            <a:r>
              <a:rPr lang="es-ES" sz="2000" dirty="0" smtClean="0">
                <a:solidFill>
                  <a:schemeClr val="tx1"/>
                </a:solidFill>
                <a:latin typeface="TradeGothic" pitchFamily="34" charset="0"/>
              </a:rPr>
              <a:t> permite asociar explícitamente una etiqueta con un control, para lo cual el valor del atributo </a:t>
            </a:r>
            <a:r>
              <a:rPr lang="es-ES" sz="2000" b="1" dirty="0" err="1" smtClean="0">
                <a:solidFill>
                  <a:schemeClr val="tx1"/>
                </a:solidFill>
                <a:latin typeface="TradeGothic" pitchFamily="34" charset="0"/>
              </a:rPr>
              <a:t>for</a:t>
            </a:r>
            <a:r>
              <a:rPr lang="es-ES" sz="2000" dirty="0" smtClean="0">
                <a:solidFill>
                  <a:schemeClr val="tx1"/>
                </a:solidFill>
                <a:latin typeface="TradeGothic" pitchFamily="34" charset="0"/>
              </a:rPr>
              <a:t> deberá ser el mismo que el del atributo id del elemento de control asociado.</a:t>
            </a:r>
          </a:p>
          <a:p>
            <a:pPr marL="90488" lvl="1" algn="l"/>
            <a:endParaRPr lang="es-ES" sz="2000" dirty="0" smtClean="0">
              <a:solidFill>
                <a:schemeClr val="tx1"/>
              </a:solidFill>
              <a:latin typeface="TradeGothic" pitchFamily="34" charset="0"/>
            </a:endParaRPr>
          </a:p>
          <a:p>
            <a:pPr marL="90488" lvl="1" algn="l">
              <a:buFont typeface="Wingdings" pitchFamily="2" charset="2"/>
              <a:buChar char="Ø"/>
            </a:pPr>
            <a:endParaRPr lang="es-ES" sz="1800" dirty="0" smtClean="0">
              <a:solidFill>
                <a:schemeClr val="tx1"/>
              </a:solidFill>
              <a:latin typeface="TradeGothic"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107504" y="872716"/>
            <a:ext cx="8928992" cy="5112568"/>
          </a:xfrm>
          <a:ln>
            <a:noFill/>
          </a:ln>
        </p:spPr>
        <p:txBody>
          <a:bodyPr>
            <a:noAutofit/>
          </a:bodyPr>
          <a:lstStyle/>
          <a:p>
            <a:pPr marL="90488" lvl="1" algn="l"/>
            <a:r>
              <a:rPr lang="es-ES" sz="2000" b="1" dirty="0" smtClean="0">
                <a:solidFill>
                  <a:schemeClr val="tx1"/>
                </a:solidFill>
                <a:latin typeface="TradeGothic" pitchFamily="34" charset="0"/>
              </a:rPr>
              <a:t>Elemento </a:t>
            </a:r>
            <a:r>
              <a:rPr lang="es-ES" sz="2000" b="1" dirty="0" err="1" smtClean="0">
                <a:solidFill>
                  <a:schemeClr val="tx1"/>
                </a:solidFill>
                <a:latin typeface="TradeGothic" pitchFamily="34" charset="0"/>
              </a:rPr>
              <a:t>Button</a:t>
            </a:r>
            <a:endParaRPr lang="es-ES" sz="2000" b="1" dirty="0" smtClean="0">
              <a:solidFill>
                <a:schemeClr val="tx1"/>
              </a:solidFill>
              <a:latin typeface="TradeGothic" pitchFamily="34" charset="0"/>
            </a:endParaRPr>
          </a:p>
          <a:p>
            <a:pPr marL="90488" lvl="1" algn="l"/>
            <a:r>
              <a:rPr lang="es-ES" sz="2000" dirty="0" smtClean="0">
                <a:solidFill>
                  <a:schemeClr val="tx1"/>
                </a:solidFill>
                <a:latin typeface="TradeGothic" pitchFamily="34" charset="0"/>
              </a:rPr>
              <a:t>A diferencia de INPUT, si que admite contenidos y un diseño más sofisticado.</a:t>
            </a:r>
          </a:p>
          <a:p>
            <a:pPr marL="90488" lvl="1" algn="l"/>
            <a:endParaRPr lang="es-ES" sz="2000" dirty="0" smtClean="0">
              <a:solidFill>
                <a:schemeClr val="tx1"/>
              </a:solidFill>
              <a:latin typeface="TradeGothic" pitchFamily="34" charset="0"/>
            </a:endParaRPr>
          </a:p>
          <a:p>
            <a:pPr marL="90488" lvl="1" algn="l"/>
            <a:r>
              <a:rPr lang="es-ES" sz="2000" b="1" dirty="0" smtClean="0">
                <a:solidFill>
                  <a:schemeClr val="tx1"/>
                </a:solidFill>
                <a:latin typeface="TradeGothic" pitchFamily="34" charset="0"/>
              </a:rPr>
              <a:t>Controles desactivados y de solo lectura</a:t>
            </a:r>
          </a:p>
          <a:p>
            <a:pPr marL="90488" lvl="1" algn="l"/>
            <a:r>
              <a:rPr lang="es-ES" sz="1800" dirty="0" smtClean="0">
                <a:solidFill>
                  <a:schemeClr val="tx1"/>
                </a:solidFill>
                <a:latin typeface="TradeGothic" pitchFamily="34" charset="0"/>
              </a:rPr>
              <a:t>Para desactivar provisionalmente un control, se utiliza el atributo </a:t>
            </a:r>
            <a:r>
              <a:rPr lang="es-ES" sz="1800" b="1" dirty="0" err="1" smtClean="0">
                <a:solidFill>
                  <a:schemeClr val="tx1"/>
                </a:solidFill>
                <a:latin typeface="TradeGothic" pitchFamily="34" charset="0"/>
              </a:rPr>
              <a:t>disabled</a:t>
            </a:r>
            <a:r>
              <a:rPr lang="es-ES" sz="1800" dirty="0" smtClean="0">
                <a:solidFill>
                  <a:schemeClr val="tx1"/>
                </a:solidFill>
                <a:latin typeface="TradeGothic" pitchFamily="34" charset="0"/>
              </a:rPr>
              <a:t>, que es soportado por los elementos BUTON, INPUT, OPTGROUP, OPTION, SELECT y TEXTAREA.</a:t>
            </a:r>
          </a:p>
          <a:p>
            <a:pPr marL="90488" lvl="1" algn="l"/>
            <a:r>
              <a:rPr lang="es-ES" sz="1800" dirty="0" smtClean="0">
                <a:solidFill>
                  <a:schemeClr val="tx1"/>
                </a:solidFill>
                <a:latin typeface="TradeGothic" pitchFamily="34" charset="0"/>
              </a:rPr>
              <a:t>Para que el control sea sólo de lectura, se utiliza el atributo </a:t>
            </a:r>
            <a:r>
              <a:rPr lang="es-ES" sz="1800" b="1" dirty="0" err="1" smtClean="0">
                <a:solidFill>
                  <a:schemeClr val="tx1"/>
                </a:solidFill>
                <a:latin typeface="TradeGothic" pitchFamily="34" charset="0"/>
              </a:rPr>
              <a:t>readonly</a:t>
            </a:r>
            <a:r>
              <a:rPr lang="es-ES" sz="1800" dirty="0" smtClean="0">
                <a:solidFill>
                  <a:schemeClr val="tx1"/>
                </a:solidFill>
                <a:latin typeface="TradeGothic" pitchFamily="34" charset="0"/>
              </a:rPr>
              <a:t>. (Sólo con INPUT y TEXTAREA).</a:t>
            </a:r>
          </a:p>
          <a:p>
            <a:pPr marL="90488" lvl="1" algn="l"/>
            <a:endParaRPr lang="es-ES" sz="1800" dirty="0" smtClean="0">
              <a:solidFill>
                <a:schemeClr val="tx1"/>
              </a:solidFill>
              <a:latin typeface="TradeGothic" pitchFamily="34" charset="0"/>
            </a:endParaRPr>
          </a:p>
          <a:p>
            <a:pPr marL="90488" lvl="1" algn="l"/>
            <a:r>
              <a:rPr lang="es-ES" sz="1800" b="1" dirty="0" smtClean="0">
                <a:solidFill>
                  <a:schemeClr val="tx1"/>
                </a:solidFill>
                <a:latin typeface="TradeGothic" pitchFamily="34" charset="0"/>
              </a:rPr>
              <a:t>Estructura del formulario: OPTGROUP, FIELDSET, LEGEND</a:t>
            </a:r>
            <a:r>
              <a:rPr lang="es-ES" sz="1800" dirty="0" smtClean="0">
                <a:solidFill>
                  <a:schemeClr val="tx1"/>
                </a:solidFill>
                <a:latin typeface="TradeGothic" pitchFamily="34" charset="0"/>
              </a:rPr>
              <a:t>.</a:t>
            </a:r>
          </a:p>
          <a:p>
            <a:pPr marL="90488" lvl="1" algn="l"/>
            <a:r>
              <a:rPr lang="es-ES" sz="1800" dirty="0" smtClean="0">
                <a:solidFill>
                  <a:schemeClr val="tx1"/>
                </a:solidFill>
                <a:latin typeface="TradeGothic" pitchFamily="34" charset="0"/>
              </a:rPr>
              <a:t>FIELDSET permite agrupar temáticamente los controles y etiquetas relacionados.</a:t>
            </a:r>
          </a:p>
          <a:p>
            <a:pPr marL="90488" lvl="1" algn="l"/>
            <a:r>
              <a:rPr lang="es-ES" sz="1800" dirty="0" smtClean="0">
                <a:solidFill>
                  <a:schemeClr val="tx1"/>
                </a:solidFill>
                <a:latin typeface="TradeGothic" pitchFamily="34" charset="0"/>
              </a:rPr>
              <a:t>LEGEND asigna un encabezado a FIELSET.</a:t>
            </a:r>
          </a:p>
          <a:p>
            <a:pPr marL="90488" lvl="1" algn="l"/>
            <a:r>
              <a:rPr lang="es-ES" sz="1800" dirty="0" smtClean="0">
                <a:solidFill>
                  <a:schemeClr val="tx1"/>
                </a:solidFill>
                <a:latin typeface="TradeGothic" pitchFamily="34" charset="0"/>
              </a:rPr>
              <a:t>OPTGROUP asigna una etiqueta a un grupo de opciones definidas mediante los elementos SELECT y OPTION.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107504" y="620688"/>
            <a:ext cx="8928992" cy="5976664"/>
          </a:xfrm>
          <a:ln>
            <a:noFill/>
          </a:ln>
        </p:spPr>
        <p:txBody>
          <a:bodyPr>
            <a:noAutofit/>
          </a:bodyPr>
          <a:lstStyle/>
          <a:p>
            <a:pPr marL="90488" lvl="1" algn="l"/>
            <a:r>
              <a:rPr lang="es-ES" sz="2000" b="1" dirty="0" smtClean="0">
                <a:solidFill>
                  <a:schemeClr val="tx1"/>
                </a:solidFill>
                <a:latin typeface="TradeGothic" pitchFamily="34" charset="0"/>
              </a:rPr>
              <a:t>TABLAS</a:t>
            </a:r>
          </a:p>
          <a:p>
            <a:pPr marL="90488" lvl="1" algn="l"/>
            <a:r>
              <a:rPr lang="es-ES" sz="2000" dirty="0" smtClean="0">
                <a:solidFill>
                  <a:schemeClr val="tx1"/>
                </a:solidFill>
                <a:latin typeface="TradeGothic" pitchFamily="34" charset="0"/>
              </a:rPr>
              <a:t>Se trata de un recurso poderoso para maquetar páginas y conseguir determinados efectos.</a:t>
            </a:r>
          </a:p>
          <a:p>
            <a:pPr marL="90488" lvl="1" algn="l"/>
            <a:r>
              <a:rPr lang="es-ES" sz="2000" dirty="0" smtClean="0">
                <a:solidFill>
                  <a:schemeClr val="tx1"/>
                </a:solidFill>
                <a:latin typeface="TradeGothic" pitchFamily="34" charset="0"/>
              </a:rPr>
              <a:t>Sus elementos básicos son TABLE&gt; ...&lt;/TABLE&gt;para definir la tabla, </a:t>
            </a:r>
          </a:p>
          <a:p>
            <a:pPr marL="90488" lvl="1" algn="l"/>
            <a:r>
              <a:rPr lang="es-ES" sz="2000" dirty="0" smtClean="0">
                <a:solidFill>
                  <a:schemeClr val="tx1"/>
                </a:solidFill>
                <a:latin typeface="TradeGothic" pitchFamily="34" charset="0"/>
              </a:rPr>
              <a:t>&lt;TR&gt;...&lt;TR&gt; para definir una fila y los pares  &lt;TD&gt;...&lt;/TD&gt; y &lt;TH&gt;...&lt;/TH&gt; para definir una celda mediante datos  y cabeceras respectivamente.</a:t>
            </a:r>
          </a:p>
          <a:p>
            <a:pPr marL="90488" lvl="1" algn="l"/>
            <a:endParaRPr lang="es-ES" sz="2000" dirty="0" smtClean="0">
              <a:solidFill>
                <a:schemeClr val="tx1"/>
              </a:solidFill>
              <a:latin typeface="TradeGothic" pitchFamily="34" charset="0"/>
            </a:endParaRPr>
          </a:p>
          <a:p>
            <a:pPr marL="90488" lvl="1" algn="l"/>
            <a:r>
              <a:rPr lang="es-ES" sz="2000" b="1" dirty="0" smtClean="0">
                <a:solidFill>
                  <a:schemeClr val="tx1"/>
                </a:solidFill>
                <a:latin typeface="TradeGothic" pitchFamily="34" charset="0"/>
              </a:rPr>
              <a:t>MARCOS</a:t>
            </a:r>
          </a:p>
          <a:p>
            <a:pPr marL="90488" lvl="1" algn="l"/>
            <a:r>
              <a:rPr lang="es-ES" sz="2000" dirty="0" smtClean="0">
                <a:solidFill>
                  <a:schemeClr val="tx1"/>
                </a:solidFill>
                <a:latin typeface="TradeGothic" pitchFamily="34" charset="0"/>
              </a:rPr>
              <a:t>Las páginas de marcos (</a:t>
            </a:r>
            <a:r>
              <a:rPr lang="es-ES" sz="2000" dirty="0" err="1" smtClean="0">
                <a:solidFill>
                  <a:schemeClr val="tx1"/>
                </a:solidFill>
                <a:latin typeface="TradeGothic" pitchFamily="34" charset="0"/>
              </a:rPr>
              <a:t>frames</a:t>
            </a:r>
            <a:r>
              <a:rPr lang="es-ES" sz="2000" dirty="0" smtClean="0">
                <a:solidFill>
                  <a:schemeClr val="tx1"/>
                </a:solidFill>
                <a:latin typeface="TradeGothic" pitchFamily="34" charset="0"/>
              </a:rPr>
              <a:t>) son una forma de organizar la presentación de los documentos HTML en la ventana del navegador.</a:t>
            </a:r>
          </a:p>
          <a:p>
            <a:pPr marL="90488" lvl="1" algn="l"/>
            <a:endParaRPr lang="es-ES" sz="2000" dirty="0" smtClean="0">
              <a:solidFill>
                <a:schemeClr val="tx1"/>
              </a:solidFill>
              <a:latin typeface="TradeGothic" pitchFamily="34" charset="0"/>
            </a:endParaRPr>
          </a:p>
          <a:p>
            <a:pPr marL="90488" lvl="1" algn="l"/>
            <a:r>
              <a:rPr lang="es-ES" sz="2000" b="1" dirty="0" smtClean="0">
                <a:solidFill>
                  <a:schemeClr val="tx1"/>
                </a:solidFill>
                <a:latin typeface="TradeGothic" pitchFamily="34" charset="0"/>
              </a:rPr>
              <a:t>CAPAS</a:t>
            </a:r>
          </a:p>
          <a:p>
            <a:pPr marL="90488" lvl="1" algn="l"/>
            <a:r>
              <a:rPr lang="es-ES" sz="2000" dirty="0" smtClean="0">
                <a:solidFill>
                  <a:schemeClr val="tx1"/>
                </a:solidFill>
                <a:latin typeface="TradeGothic" pitchFamily="34" charset="0"/>
              </a:rPr>
              <a:t>Son páginas incrustadas dentro de otros objetos. Sus atributos pueden definirse dentro de una hoja de objetos. </a:t>
            </a:r>
          </a:p>
          <a:p>
            <a:pPr marL="90488" lvl="1" algn="l"/>
            <a:r>
              <a:rPr lang="es-ES" sz="2000" dirty="0" smtClean="0">
                <a:solidFill>
                  <a:schemeClr val="tx1"/>
                </a:solidFill>
                <a:latin typeface="TradeGothic" pitchFamily="34" charset="0"/>
              </a:rPr>
              <a:t>Pueden ser movidas y modificadas desde un lenguaje de script.</a:t>
            </a:r>
          </a:p>
          <a:p>
            <a:pPr marL="90488" lvl="1" algn="l"/>
            <a:r>
              <a:rPr lang="es-ES" sz="2000" dirty="0" smtClean="0">
                <a:solidFill>
                  <a:schemeClr val="tx1"/>
                </a:solidFill>
                <a:latin typeface="TradeGothic" pitchFamily="34" charset="0"/>
              </a:rPr>
              <a:t>La única forma de definir capas para los distintos navegadores en mediante una hoja de estilo.</a:t>
            </a:r>
          </a:p>
          <a:p>
            <a:pPr marL="90488" lvl="1" algn="l"/>
            <a:endParaRPr lang="es-ES" sz="1800" dirty="0" smtClean="0">
              <a:solidFill>
                <a:schemeClr val="tx1"/>
              </a:solidFill>
              <a:latin typeface="TradeGothic"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2.3 XHTML</a:t>
            </a:r>
            <a:endParaRPr lang="es-ES" sz="2400" dirty="0">
              <a:latin typeface="TradeGothic" pitchFamily="34" charset="0"/>
            </a:endParaRPr>
          </a:p>
        </p:txBody>
      </p:sp>
      <p:sp>
        <p:nvSpPr>
          <p:cNvPr id="6" name="2 Subtítulo"/>
          <p:cNvSpPr>
            <a:spLocks noGrp="1"/>
          </p:cNvSpPr>
          <p:nvPr>
            <p:ph type="subTitle" idx="1"/>
          </p:nvPr>
        </p:nvSpPr>
        <p:spPr>
          <a:xfrm>
            <a:off x="107504" y="620688"/>
            <a:ext cx="8928992" cy="5976664"/>
          </a:xfrm>
          <a:ln>
            <a:noFill/>
          </a:ln>
        </p:spPr>
        <p:txBody>
          <a:bodyPr>
            <a:noAutofit/>
          </a:bodyPr>
          <a:lstStyle/>
          <a:p>
            <a:pPr marL="90488" lvl="1" algn="l">
              <a:spcBef>
                <a:spcPts val="600"/>
              </a:spcBef>
              <a:spcAft>
                <a:spcPts val="600"/>
              </a:spcAft>
            </a:pPr>
            <a:r>
              <a:rPr lang="es-ES" sz="2000" dirty="0" smtClean="0">
                <a:solidFill>
                  <a:schemeClr val="tx1"/>
                </a:solidFill>
                <a:latin typeface="TradeGothic" pitchFamily="34" charset="0"/>
              </a:rPr>
              <a:t>XML está más orientado al intercambio de información más que a su presentación. XHTML surge como una combinación de XML y HTML orientado a presentar información de HTML.</a:t>
            </a:r>
          </a:p>
          <a:p>
            <a:pPr marL="90488" lvl="1" algn="l">
              <a:spcBef>
                <a:spcPts val="600"/>
              </a:spcBef>
              <a:spcAft>
                <a:spcPts val="600"/>
              </a:spcAft>
            </a:pPr>
            <a:endParaRPr lang="es-ES" sz="2000" dirty="0" smtClean="0">
              <a:solidFill>
                <a:schemeClr val="tx1"/>
              </a:solidFill>
              <a:latin typeface="TradeGothic" pitchFamily="34" charset="0"/>
            </a:endParaRPr>
          </a:p>
          <a:p>
            <a:pPr marL="90488" lvl="1" algn="l">
              <a:spcBef>
                <a:spcPts val="600"/>
              </a:spcBef>
              <a:spcAft>
                <a:spcPts val="600"/>
              </a:spcAft>
            </a:pPr>
            <a:r>
              <a:rPr lang="es-ES" sz="2000" dirty="0" smtClean="0">
                <a:solidFill>
                  <a:schemeClr val="tx1"/>
                </a:solidFill>
                <a:latin typeface="TradeGothic" pitchFamily="34" charset="0"/>
              </a:rPr>
              <a:t>Sintaxis</a:t>
            </a:r>
          </a:p>
          <a:p>
            <a:pPr marL="90488" lvl="1" algn="l">
              <a:spcBef>
                <a:spcPts val="600"/>
              </a:spcBef>
              <a:spcAft>
                <a:spcPts val="600"/>
              </a:spcAft>
            </a:pPr>
            <a:r>
              <a:rPr lang="es-ES" sz="2000" dirty="0" smtClean="0">
                <a:solidFill>
                  <a:schemeClr val="tx1"/>
                </a:solidFill>
                <a:latin typeface="TradeGothic" pitchFamily="34" charset="0"/>
              </a:rPr>
              <a:t>XHTML genera documentos bien formados de XML. Un documento XHTML debe cumplir las mismas normas que uno XML como por ejemplo:</a:t>
            </a:r>
          </a:p>
          <a:p>
            <a:pPr marL="90488" lvl="1" algn="l">
              <a:spcBef>
                <a:spcPts val="600"/>
              </a:spcBef>
              <a:spcAft>
                <a:spcPts val="600"/>
              </a:spcAft>
              <a:buFont typeface="Wingdings" pitchFamily="2" charset="2"/>
              <a:buChar char="Ø"/>
            </a:pPr>
            <a:r>
              <a:rPr lang="es-ES" sz="2000" dirty="0" smtClean="0">
                <a:solidFill>
                  <a:schemeClr val="tx1"/>
                </a:solidFill>
                <a:latin typeface="TradeGothic" pitchFamily="34" charset="0"/>
              </a:rPr>
              <a:t>Debe existir un único elemento raíz llamado &lt;</a:t>
            </a:r>
            <a:r>
              <a:rPr lang="es-ES" sz="2000" dirty="0" err="1" smtClean="0">
                <a:solidFill>
                  <a:schemeClr val="tx1"/>
                </a:solidFill>
                <a:latin typeface="TradeGothic" pitchFamily="34" charset="0"/>
              </a:rPr>
              <a:t>html</a:t>
            </a:r>
            <a:r>
              <a:rPr lang="es-ES" sz="2000" dirty="0" smtClean="0">
                <a:solidFill>
                  <a:schemeClr val="tx1"/>
                </a:solidFill>
                <a:latin typeface="TradeGothic" pitchFamily="34" charset="0"/>
              </a:rPr>
              <a:t>&gt;.</a:t>
            </a:r>
          </a:p>
          <a:p>
            <a:pPr marL="90488" lvl="1" algn="l">
              <a:spcBef>
                <a:spcPts val="600"/>
              </a:spcBef>
              <a:spcAft>
                <a:spcPts val="600"/>
              </a:spcAft>
              <a:buFont typeface="Wingdings" pitchFamily="2" charset="2"/>
              <a:buChar char="Ø"/>
            </a:pPr>
            <a:r>
              <a:rPr lang="es-ES" sz="2000" dirty="0" smtClean="0">
                <a:solidFill>
                  <a:schemeClr val="tx1"/>
                </a:solidFill>
                <a:latin typeface="TradeGothic" pitchFamily="34" charset="0"/>
              </a:rPr>
              <a:t>Se debe incluir una instrucción de procesamiento XML para indicar la versión de XML y la codificación de caracteres usada. </a:t>
            </a:r>
            <a:r>
              <a:rPr lang="es-ES" sz="2000" b="1" dirty="0" smtClean="0">
                <a:solidFill>
                  <a:schemeClr val="tx1"/>
                </a:solidFill>
                <a:latin typeface="TradeGothic" pitchFamily="34" charset="0"/>
              </a:rPr>
              <a:t>&lt;?</a:t>
            </a:r>
            <a:r>
              <a:rPr lang="es-ES" sz="2000" b="1" dirty="0" err="1" smtClean="0">
                <a:solidFill>
                  <a:schemeClr val="tx1"/>
                </a:solidFill>
                <a:latin typeface="TradeGothic" pitchFamily="34" charset="0"/>
              </a:rPr>
              <a:t>xmlversion</a:t>
            </a:r>
            <a:r>
              <a:rPr lang="es-ES" sz="2000" b="1" dirty="0" smtClean="0">
                <a:solidFill>
                  <a:schemeClr val="tx1"/>
                </a:solidFill>
                <a:latin typeface="TradeGothic" pitchFamily="34" charset="0"/>
              </a:rPr>
              <a:t>=“1.0” </a:t>
            </a:r>
            <a:r>
              <a:rPr lang="es-ES" sz="2000" b="1" dirty="0" err="1" smtClean="0">
                <a:solidFill>
                  <a:schemeClr val="tx1"/>
                </a:solidFill>
                <a:latin typeface="TradeGothic" pitchFamily="34" charset="0"/>
              </a:rPr>
              <a:t>encoding</a:t>
            </a:r>
            <a:r>
              <a:rPr lang="es-ES" sz="2000" b="1" dirty="0" smtClean="0">
                <a:solidFill>
                  <a:schemeClr val="tx1"/>
                </a:solidFill>
                <a:latin typeface="TradeGothic" pitchFamily="34" charset="0"/>
              </a:rPr>
              <a:t>=“UTF-8”?&gt;</a:t>
            </a:r>
          </a:p>
          <a:p>
            <a:pPr marL="90488" lvl="1" algn="l">
              <a:spcBef>
                <a:spcPts val="600"/>
              </a:spcBef>
              <a:spcAft>
                <a:spcPts val="600"/>
              </a:spcAft>
              <a:buFont typeface="Wingdings" pitchFamily="2" charset="2"/>
              <a:buChar char="Ø"/>
            </a:pPr>
            <a:r>
              <a:rPr lang="es-ES" sz="2000" dirty="0" smtClean="0">
                <a:solidFill>
                  <a:schemeClr val="tx1"/>
                </a:solidFill>
                <a:latin typeface="TradeGothic" pitchFamily="34" charset="0"/>
              </a:rPr>
              <a:t>Debe existir una declaración de DOCTYPE para poder validar el documento frente al DTD correspondiente, como por ejemplo:</a:t>
            </a:r>
          </a:p>
          <a:p>
            <a:pPr marL="90488" lvl="1" algn="l">
              <a:spcBef>
                <a:spcPts val="600"/>
              </a:spcBef>
              <a:spcAft>
                <a:spcPts val="600"/>
              </a:spcAft>
            </a:pPr>
            <a:r>
              <a:rPr lang="es-ES" sz="2000" b="1" dirty="0" smtClean="0">
                <a:solidFill>
                  <a:schemeClr val="tx1"/>
                </a:solidFill>
                <a:latin typeface="TradeGothic" pitchFamily="34" charset="0"/>
              </a:rPr>
              <a:t>&lt;DOCTYPE </a:t>
            </a:r>
            <a:r>
              <a:rPr lang="es-ES" sz="2000" b="1" dirty="0" err="1" smtClean="0">
                <a:solidFill>
                  <a:schemeClr val="tx1"/>
                </a:solidFill>
                <a:latin typeface="TradeGothic" pitchFamily="34" charset="0"/>
              </a:rPr>
              <a:t>html</a:t>
            </a:r>
            <a:r>
              <a:rPr lang="es-ES" sz="2000" b="1" dirty="0" smtClean="0">
                <a:solidFill>
                  <a:schemeClr val="tx1"/>
                </a:solidFill>
                <a:latin typeface="TradeGothic" pitchFamily="34" charset="0"/>
              </a:rPr>
              <a:t> PUBLIC “-//W3C//DTD XHTML 1.0 </a:t>
            </a:r>
            <a:r>
              <a:rPr lang="es-ES" sz="2000" b="1" dirty="0" err="1" smtClean="0">
                <a:solidFill>
                  <a:schemeClr val="tx1"/>
                </a:solidFill>
                <a:latin typeface="TradeGothic" pitchFamily="34" charset="0"/>
              </a:rPr>
              <a:t>Transitional</a:t>
            </a:r>
            <a:r>
              <a:rPr lang="es-ES" sz="2000" b="1" dirty="0" smtClean="0">
                <a:solidFill>
                  <a:schemeClr val="tx1"/>
                </a:solidFill>
                <a:latin typeface="TradeGothic" pitchFamily="34" charset="0"/>
              </a:rPr>
              <a:t>/EN” </a:t>
            </a:r>
            <a:r>
              <a:rPr lang="es-ES" sz="2000" b="1" dirty="0" smtClean="0">
                <a:solidFill>
                  <a:schemeClr val="tx1"/>
                </a:solidFill>
                <a:latin typeface="TradeGothic" pitchFamily="34" charset="0"/>
                <a:hlinkClick r:id="rId3"/>
              </a:rPr>
              <a:t>http://www.w3.org/TR/xhtml1/DTD/xhtml1-transitional.dtd</a:t>
            </a:r>
            <a:r>
              <a:rPr lang="es-ES" sz="2000" b="1" dirty="0" smtClean="0">
                <a:solidFill>
                  <a:schemeClr val="tx1"/>
                </a:solidFill>
                <a:latin typeface="TradeGothic" pitchFamily="34" charset="0"/>
              </a:rPr>
              <a:t>&gt;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2.3 XHTML</a:t>
            </a:r>
            <a:endParaRPr lang="es-ES" sz="2400" dirty="0">
              <a:latin typeface="TradeGothic" pitchFamily="34" charset="0"/>
            </a:endParaRPr>
          </a:p>
        </p:txBody>
      </p:sp>
      <p:sp>
        <p:nvSpPr>
          <p:cNvPr id="6" name="2 Subtítulo"/>
          <p:cNvSpPr>
            <a:spLocks noGrp="1"/>
          </p:cNvSpPr>
          <p:nvPr>
            <p:ph type="subTitle" idx="1"/>
          </p:nvPr>
        </p:nvSpPr>
        <p:spPr>
          <a:xfrm>
            <a:off x="107504" y="620688"/>
            <a:ext cx="8928992" cy="5976664"/>
          </a:xfrm>
          <a:ln>
            <a:noFill/>
          </a:ln>
        </p:spPr>
        <p:txBody>
          <a:bodyPr>
            <a:noAutofit/>
          </a:bodyPr>
          <a:lstStyle/>
          <a:p>
            <a:pPr marL="90488" lvl="1" algn="l">
              <a:spcBef>
                <a:spcPts val="600"/>
              </a:spcBef>
              <a:spcAft>
                <a:spcPts val="600"/>
              </a:spcAft>
              <a:buFont typeface="Wingdings" pitchFamily="2" charset="2"/>
              <a:buChar char="Ø"/>
            </a:pPr>
            <a:r>
              <a:rPr lang="es-ES" sz="2000" dirty="0" smtClean="0">
                <a:solidFill>
                  <a:schemeClr val="tx1"/>
                </a:solidFill>
                <a:latin typeface="TradeGothic" pitchFamily="34" charset="0"/>
              </a:rPr>
              <a:t>Las etiquetas de apertura deberán tener su correspondiente par de cierre teniendo en cuenta los posibles anidamientos de etiquetas.</a:t>
            </a:r>
          </a:p>
          <a:p>
            <a:pPr marL="90488" lvl="1" algn="l">
              <a:spcBef>
                <a:spcPts val="600"/>
              </a:spcBef>
              <a:spcAft>
                <a:spcPts val="600"/>
              </a:spcAft>
              <a:buFont typeface="Wingdings" pitchFamily="2" charset="2"/>
              <a:buChar char="Ø"/>
            </a:pPr>
            <a:r>
              <a:rPr lang="es-ES" sz="2000" dirty="0" smtClean="0">
                <a:solidFill>
                  <a:schemeClr val="tx1"/>
                </a:solidFill>
                <a:latin typeface="TradeGothic" pitchFamily="34" charset="0"/>
              </a:rPr>
              <a:t>Como XML diferencia entre mayúsculas y minúsculas. Las etiquetas válidas en XHTML deberán ir siempre en minúsculas.</a:t>
            </a:r>
          </a:p>
          <a:p>
            <a:pPr marL="90488" lvl="1" algn="l">
              <a:spcBef>
                <a:spcPts val="600"/>
              </a:spcBef>
              <a:spcAft>
                <a:spcPts val="600"/>
              </a:spcAft>
              <a:buFont typeface="Wingdings" pitchFamily="2" charset="2"/>
              <a:buChar char="Ø"/>
            </a:pPr>
            <a:r>
              <a:rPr lang="es-ES" sz="2000" dirty="0" smtClean="0">
                <a:solidFill>
                  <a:schemeClr val="tx1"/>
                </a:solidFill>
                <a:latin typeface="TradeGothic" pitchFamily="34" charset="0"/>
              </a:rPr>
              <a:t>Los valores de los atributos se escriben siempre entre comillas dobles.</a:t>
            </a:r>
          </a:p>
          <a:p>
            <a:pPr marL="90488" lvl="1" algn="l">
              <a:spcBef>
                <a:spcPts val="600"/>
              </a:spcBef>
              <a:spcAft>
                <a:spcPts val="600"/>
              </a:spcAft>
              <a:buFont typeface="Wingdings" pitchFamily="2" charset="2"/>
              <a:buChar char="Ø"/>
            </a:pPr>
            <a:r>
              <a:rPr lang="es-ES" sz="2000" dirty="0" smtClean="0">
                <a:solidFill>
                  <a:schemeClr val="tx1"/>
                </a:solidFill>
                <a:latin typeface="TradeGothic" pitchFamily="34" charset="0"/>
              </a:rPr>
              <a:t>Elementos vacíos que en HTML son correctos como &lt;</a:t>
            </a:r>
            <a:r>
              <a:rPr lang="es-ES" sz="2000" dirty="0" err="1" smtClean="0">
                <a:solidFill>
                  <a:schemeClr val="tx1"/>
                </a:solidFill>
                <a:latin typeface="TradeGothic" pitchFamily="34" charset="0"/>
              </a:rPr>
              <a:t>br</a:t>
            </a:r>
            <a:r>
              <a:rPr lang="es-ES" sz="2000" dirty="0" smtClean="0">
                <a:solidFill>
                  <a:schemeClr val="tx1"/>
                </a:solidFill>
                <a:latin typeface="TradeGothic" pitchFamily="34" charset="0"/>
              </a:rPr>
              <a:t>&gt;, en XHTML deberán escribirse como &lt;</a:t>
            </a:r>
            <a:r>
              <a:rPr lang="es-ES" sz="2000" dirty="0" err="1" smtClean="0">
                <a:solidFill>
                  <a:schemeClr val="tx1"/>
                </a:solidFill>
                <a:latin typeface="TradeGothic" pitchFamily="34" charset="0"/>
              </a:rPr>
              <a:t>br</a:t>
            </a:r>
            <a:r>
              <a:rPr lang="es-ES" sz="2000" dirty="0" smtClean="0">
                <a:solidFill>
                  <a:schemeClr val="tx1"/>
                </a:solidFill>
                <a:latin typeface="TradeGothic" pitchFamily="34" charset="0"/>
              </a:rPr>
              <a:t>/&gt; o como &lt;</a:t>
            </a:r>
            <a:r>
              <a:rPr lang="es-ES" sz="2000" dirty="0" err="1" smtClean="0">
                <a:solidFill>
                  <a:schemeClr val="tx1"/>
                </a:solidFill>
                <a:latin typeface="TradeGothic" pitchFamily="34" charset="0"/>
              </a:rPr>
              <a:t>br</a:t>
            </a:r>
            <a:r>
              <a:rPr lang="es-ES" sz="2000" dirty="0" smtClean="0">
                <a:solidFill>
                  <a:schemeClr val="tx1"/>
                </a:solidFill>
                <a:latin typeface="TradeGothic" pitchFamily="34" charset="0"/>
              </a:rPr>
              <a:t>&gt;&lt;/</a:t>
            </a:r>
            <a:r>
              <a:rPr lang="es-ES" sz="2000" dirty="0" err="1" smtClean="0">
                <a:solidFill>
                  <a:schemeClr val="tx1"/>
                </a:solidFill>
                <a:latin typeface="TradeGothic" pitchFamily="34" charset="0"/>
              </a:rPr>
              <a:t>br</a:t>
            </a:r>
            <a:r>
              <a:rPr lang="es-ES" sz="2000" dirty="0" smtClean="0">
                <a:solidFill>
                  <a:schemeClr val="tx1"/>
                </a:solidFill>
                <a:latin typeface="TradeGothic" pitchFamily="34" charset="0"/>
              </a:rPr>
              <a:t>&gt;.</a:t>
            </a:r>
          </a:p>
          <a:p>
            <a:pPr marL="90488" lvl="1" algn="l">
              <a:spcBef>
                <a:spcPts val="600"/>
              </a:spcBef>
              <a:spcAft>
                <a:spcPts val="600"/>
              </a:spcAft>
            </a:pPr>
            <a:r>
              <a:rPr lang="es-ES" sz="2000" b="1" dirty="0" smtClean="0">
                <a:solidFill>
                  <a:schemeClr val="tx1"/>
                </a:solidFill>
                <a:latin typeface="TradeGothic" pitchFamily="34" charset="0"/>
              </a:rPr>
              <a:t>Versiones</a:t>
            </a:r>
          </a:p>
          <a:p>
            <a:pPr marL="90488" lvl="1" algn="l">
              <a:spcBef>
                <a:spcPts val="600"/>
              </a:spcBef>
              <a:spcAft>
                <a:spcPts val="600"/>
              </a:spcAft>
            </a:pPr>
            <a:r>
              <a:rPr lang="es-ES" sz="2000" dirty="0" smtClean="0">
                <a:solidFill>
                  <a:schemeClr val="tx1"/>
                </a:solidFill>
                <a:latin typeface="TradeGothic" pitchFamily="34" charset="0"/>
              </a:rPr>
              <a:t>XHTML surge de HTML 4.0. Ahora se está trabajando sobre XHTML 5.0. Para la versión 1.0 existen diferentes versiones:</a:t>
            </a:r>
          </a:p>
          <a:p>
            <a:pPr marL="90488" lvl="1" algn="l">
              <a:spcBef>
                <a:spcPts val="600"/>
              </a:spcBef>
              <a:spcAft>
                <a:spcPts val="600"/>
              </a:spcAft>
              <a:buFont typeface="Wingdings" pitchFamily="2" charset="2"/>
              <a:buChar char="Ø"/>
            </a:pPr>
            <a:r>
              <a:rPr lang="es-ES" sz="2000" b="1" dirty="0" err="1" smtClean="0">
                <a:solidFill>
                  <a:schemeClr val="tx1"/>
                </a:solidFill>
                <a:latin typeface="TradeGothic" pitchFamily="34" charset="0"/>
              </a:rPr>
              <a:t>Transitional</a:t>
            </a:r>
            <a:r>
              <a:rPr lang="es-ES" sz="2000" b="1" dirty="0" smtClean="0">
                <a:solidFill>
                  <a:schemeClr val="tx1"/>
                </a:solidFill>
                <a:latin typeface="TradeGothic" pitchFamily="34" charset="0"/>
              </a:rPr>
              <a:t>: </a:t>
            </a:r>
            <a:r>
              <a:rPr lang="es-ES" sz="2000" dirty="0" smtClean="0">
                <a:solidFill>
                  <a:schemeClr val="tx1"/>
                </a:solidFill>
                <a:latin typeface="TradeGothic" pitchFamily="34" charset="0"/>
              </a:rPr>
              <a:t>Aquí se permite el uso de algunos elementos que están en desuso como  &lt;center&gt;  o &lt;</a:t>
            </a:r>
            <a:r>
              <a:rPr lang="es-ES" sz="2000" dirty="0" err="1" smtClean="0">
                <a:solidFill>
                  <a:schemeClr val="tx1"/>
                </a:solidFill>
                <a:latin typeface="TradeGothic" pitchFamily="34" charset="0"/>
              </a:rPr>
              <a:t>font</a:t>
            </a:r>
            <a:r>
              <a:rPr lang="es-ES" sz="2000" dirty="0" smtClean="0">
                <a:solidFill>
                  <a:schemeClr val="tx1"/>
                </a:solidFill>
                <a:latin typeface="TradeGothic" pitchFamily="34" charset="0"/>
              </a:rPr>
              <a:t>&gt;.</a:t>
            </a:r>
          </a:p>
          <a:p>
            <a:pPr marL="90488" lvl="1" algn="l">
              <a:spcBef>
                <a:spcPts val="600"/>
              </a:spcBef>
              <a:spcAft>
                <a:spcPts val="600"/>
              </a:spcAft>
              <a:buFont typeface="Wingdings" pitchFamily="2" charset="2"/>
              <a:buChar char="Ø"/>
            </a:pPr>
            <a:r>
              <a:rPr lang="es-ES" sz="2000" b="1" dirty="0" err="1" smtClean="0">
                <a:solidFill>
                  <a:schemeClr val="tx1"/>
                </a:solidFill>
                <a:latin typeface="TradeGothic" pitchFamily="34" charset="0"/>
              </a:rPr>
              <a:t>Strict</a:t>
            </a:r>
            <a:r>
              <a:rPr lang="es-ES" sz="2000" dirty="0" smtClean="0">
                <a:solidFill>
                  <a:schemeClr val="tx1"/>
                </a:solidFill>
                <a:latin typeface="TradeGothic" pitchFamily="34" charset="0"/>
              </a:rPr>
              <a:t>. No permite incluir elementos marcados por la W3C como </a:t>
            </a:r>
            <a:r>
              <a:rPr lang="es-ES" sz="2000" i="1" dirty="0" err="1" smtClean="0">
                <a:solidFill>
                  <a:schemeClr val="tx1"/>
                </a:solidFill>
                <a:latin typeface="TradeGothic" pitchFamily="34" charset="0"/>
              </a:rPr>
              <a:t>deprecated</a:t>
            </a:r>
            <a:r>
              <a:rPr lang="es-ES" sz="2000" dirty="0" smtClean="0">
                <a:solidFill>
                  <a:schemeClr val="tx1"/>
                </a:solidFill>
                <a:latin typeface="TradeGothic" pitchFamily="34" charset="0"/>
              </a:rPr>
              <a:t>.</a:t>
            </a:r>
          </a:p>
          <a:p>
            <a:pPr marL="90488" lvl="1" algn="l">
              <a:spcBef>
                <a:spcPts val="600"/>
              </a:spcBef>
              <a:spcAft>
                <a:spcPts val="600"/>
              </a:spcAft>
              <a:buFont typeface="Wingdings" pitchFamily="2" charset="2"/>
              <a:buChar char="Ø"/>
            </a:pPr>
            <a:r>
              <a:rPr lang="es-ES" sz="2000" b="1" dirty="0" err="1" smtClean="0">
                <a:solidFill>
                  <a:schemeClr val="tx1"/>
                </a:solidFill>
                <a:latin typeface="TradeGothic" pitchFamily="34" charset="0"/>
              </a:rPr>
              <a:t>Frameset</a:t>
            </a:r>
            <a:r>
              <a:rPr lang="es-ES" sz="2000" b="1" dirty="0" smtClean="0">
                <a:solidFill>
                  <a:schemeClr val="tx1"/>
                </a:solidFill>
                <a:latin typeface="TradeGothic" pitchFamily="34" charset="0"/>
              </a:rPr>
              <a:t>. </a:t>
            </a:r>
            <a:r>
              <a:rPr lang="es-ES" sz="2000" dirty="0" smtClean="0">
                <a:solidFill>
                  <a:schemeClr val="tx1"/>
                </a:solidFill>
                <a:latin typeface="TradeGothic" pitchFamily="34" charset="0"/>
              </a:rPr>
              <a:t>Permite escribir documentos XHTML usando marcos.</a:t>
            </a:r>
          </a:p>
          <a:p>
            <a:pPr marL="90488" lvl="1" algn="l">
              <a:spcBef>
                <a:spcPts val="600"/>
              </a:spcBef>
              <a:spcAft>
                <a:spcPts val="600"/>
              </a:spcAft>
            </a:pPr>
            <a:endParaRPr lang="es-ES" sz="2000" dirty="0" smtClean="0">
              <a:solidFill>
                <a:schemeClr val="tx1"/>
              </a:solidFill>
              <a:latin typeface="TradeGothic"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2.3 XHTML</a:t>
            </a:r>
            <a:endParaRPr lang="es-ES" sz="2400" dirty="0">
              <a:latin typeface="TradeGothic" pitchFamily="34" charset="0"/>
            </a:endParaRPr>
          </a:p>
        </p:txBody>
      </p:sp>
      <p:sp>
        <p:nvSpPr>
          <p:cNvPr id="6" name="2 Subtítulo"/>
          <p:cNvSpPr>
            <a:spLocks noGrp="1"/>
          </p:cNvSpPr>
          <p:nvPr>
            <p:ph type="subTitle" idx="1"/>
          </p:nvPr>
        </p:nvSpPr>
        <p:spPr>
          <a:xfrm>
            <a:off x="683568" y="836712"/>
            <a:ext cx="7776864" cy="5112568"/>
          </a:xfrm>
          <a:ln>
            <a:noFill/>
          </a:ln>
        </p:spPr>
        <p:txBody>
          <a:bodyPr>
            <a:noAutofit/>
          </a:bodyPr>
          <a:lstStyle/>
          <a:p>
            <a:pPr algn="l"/>
            <a:r>
              <a:rPr lang="es-ES" sz="2400" dirty="0" smtClean="0">
                <a:solidFill>
                  <a:schemeClr val="tx1"/>
                </a:solidFill>
                <a:latin typeface="TradeGothic" panose="020B0500000000000000" pitchFamily="34" charset="0"/>
              </a:rPr>
              <a:t>La </a:t>
            </a:r>
            <a:r>
              <a:rPr lang="es-ES" sz="2400" dirty="0">
                <a:solidFill>
                  <a:schemeClr val="tx1"/>
                </a:solidFill>
                <a:latin typeface="TradeGothic" panose="020B0500000000000000" pitchFamily="34" charset="0"/>
              </a:rPr>
              <a:t>estructura de una página XHTML 1.0 transicional que esté escrita en español es: </a:t>
            </a:r>
            <a:endParaRPr lang="es-ES" sz="2400" dirty="0" smtClean="0">
              <a:solidFill>
                <a:schemeClr val="tx1"/>
              </a:solidFill>
              <a:latin typeface="TradeGothic" panose="020B0500000000000000" pitchFamily="34" charset="0"/>
            </a:endParaRPr>
          </a:p>
          <a:p>
            <a:pPr algn="l"/>
            <a:endParaRPr lang="es-ES" dirty="0">
              <a:solidFill>
                <a:schemeClr val="tx1"/>
              </a:solidFill>
              <a:latin typeface="TradeGothic" panose="020B0500000000000000" pitchFamily="34" charset="0"/>
            </a:endParaRPr>
          </a:p>
          <a:p>
            <a:pPr algn="l"/>
            <a:r>
              <a:rPr lang="es-ES" b="1" dirty="0">
                <a:solidFill>
                  <a:schemeClr val="tx1"/>
                </a:solidFill>
                <a:latin typeface="TradeGothic" panose="020B0500000000000000" pitchFamily="34" charset="0"/>
              </a:rPr>
              <a:t>&lt;!DOCTYPE </a:t>
            </a:r>
            <a:r>
              <a:rPr lang="es-ES" b="1" dirty="0" err="1">
                <a:solidFill>
                  <a:schemeClr val="tx1"/>
                </a:solidFill>
                <a:latin typeface="TradeGothic" panose="020B0500000000000000" pitchFamily="34" charset="0"/>
              </a:rPr>
              <a:t>html</a:t>
            </a:r>
            <a:r>
              <a:rPr lang="es-ES" b="1" dirty="0">
                <a:solidFill>
                  <a:schemeClr val="tx1"/>
                </a:solidFill>
                <a:latin typeface="TradeGothic" panose="020B0500000000000000" pitchFamily="34" charset="0"/>
              </a:rPr>
              <a:t> PUBLIC "-//W3C//DTD XHTML 1.0 </a:t>
            </a:r>
            <a:r>
              <a:rPr lang="es-ES" b="1" dirty="0" err="1">
                <a:solidFill>
                  <a:schemeClr val="tx1"/>
                </a:solidFill>
                <a:latin typeface="TradeGothic" panose="020B0500000000000000" pitchFamily="34" charset="0"/>
              </a:rPr>
              <a:t>Strict</a:t>
            </a:r>
            <a:r>
              <a:rPr lang="es-ES" b="1" dirty="0">
                <a:solidFill>
                  <a:schemeClr val="tx1"/>
                </a:solidFill>
                <a:latin typeface="TradeGothic" panose="020B0500000000000000" pitchFamily="34" charset="0"/>
              </a:rPr>
              <a:t>//EN" "http://www.w3.org/TR/xhtml1/DTD/xhtml1-strict.dtd"&gt; </a:t>
            </a:r>
            <a:endParaRPr lang="es-ES" b="1" dirty="0" smtClean="0">
              <a:solidFill>
                <a:schemeClr val="tx1"/>
              </a:solidFill>
              <a:latin typeface="TradeGothic" panose="020B0500000000000000" pitchFamily="34" charset="0"/>
            </a:endParaRPr>
          </a:p>
          <a:p>
            <a:pPr algn="l"/>
            <a:r>
              <a:rPr lang="es-ES" b="1" dirty="0" smtClean="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html</a:t>
            </a:r>
            <a:r>
              <a:rPr lang="es-ES" b="1" dirty="0">
                <a:solidFill>
                  <a:schemeClr val="tx1"/>
                </a:solidFill>
                <a:latin typeface="TradeGothic" panose="020B0500000000000000" pitchFamily="34" charset="0"/>
              </a:rPr>
              <a:t> </a:t>
            </a:r>
            <a:r>
              <a:rPr lang="es-ES" b="1" dirty="0" err="1">
                <a:solidFill>
                  <a:schemeClr val="tx1"/>
                </a:solidFill>
                <a:latin typeface="TradeGothic" panose="020B0500000000000000" pitchFamily="34" charset="0"/>
              </a:rPr>
              <a:t>xmlns</a:t>
            </a:r>
            <a:r>
              <a:rPr lang="es-ES" b="1" dirty="0">
                <a:solidFill>
                  <a:schemeClr val="tx1"/>
                </a:solidFill>
                <a:latin typeface="TradeGothic" panose="020B0500000000000000" pitchFamily="34" charset="0"/>
              </a:rPr>
              <a:t>="http://www.w3.org/1999/xhtml" </a:t>
            </a:r>
            <a:r>
              <a:rPr lang="es-ES" b="1" dirty="0" err="1">
                <a:solidFill>
                  <a:schemeClr val="tx1"/>
                </a:solidFill>
                <a:latin typeface="TradeGothic" panose="020B0500000000000000" pitchFamily="34" charset="0"/>
              </a:rPr>
              <a:t>xml:lang</a:t>
            </a:r>
            <a:r>
              <a:rPr lang="es-ES" b="1" dirty="0">
                <a:solidFill>
                  <a:schemeClr val="tx1"/>
                </a:solidFill>
                <a:latin typeface="TradeGothic" panose="020B0500000000000000" pitchFamily="34" charset="0"/>
              </a:rPr>
              <a:t>="es" </a:t>
            </a:r>
            <a:r>
              <a:rPr lang="es-ES" b="1" dirty="0" err="1">
                <a:solidFill>
                  <a:schemeClr val="tx1"/>
                </a:solidFill>
                <a:latin typeface="TradeGothic" panose="020B0500000000000000" pitchFamily="34" charset="0"/>
              </a:rPr>
              <a:t>lang</a:t>
            </a:r>
            <a:r>
              <a:rPr lang="es-ES" b="1" dirty="0">
                <a:solidFill>
                  <a:schemeClr val="tx1"/>
                </a:solidFill>
                <a:latin typeface="TradeGothic" panose="020B0500000000000000" pitchFamily="34" charset="0"/>
              </a:rPr>
              <a:t>="es"&gt; </a:t>
            </a:r>
            <a:endParaRPr lang="es-ES" b="1" dirty="0" smtClean="0">
              <a:solidFill>
                <a:schemeClr val="tx1"/>
              </a:solidFill>
              <a:latin typeface="TradeGothic" panose="020B0500000000000000" pitchFamily="34" charset="0"/>
            </a:endParaRPr>
          </a:p>
          <a:p>
            <a:pPr algn="l"/>
            <a:r>
              <a:rPr lang="es-ES" b="1" dirty="0" smtClean="0">
                <a:solidFill>
                  <a:schemeClr val="tx1"/>
                </a:solidFill>
                <a:latin typeface="TradeGothic" panose="020B0500000000000000" pitchFamily="34" charset="0"/>
              </a:rPr>
              <a:t>&lt;</a:t>
            </a:r>
            <a:r>
              <a:rPr lang="es-ES" b="1" dirty="0">
                <a:solidFill>
                  <a:schemeClr val="tx1"/>
                </a:solidFill>
                <a:latin typeface="TradeGothic" panose="020B0500000000000000" pitchFamily="34" charset="0"/>
              </a:rPr>
              <a:t>head&gt; </a:t>
            </a:r>
            <a:endParaRPr lang="es-ES" b="1" dirty="0" smtClean="0">
              <a:solidFill>
                <a:schemeClr val="tx1"/>
              </a:solidFill>
              <a:latin typeface="TradeGothic" panose="020B0500000000000000" pitchFamily="34" charset="0"/>
            </a:endParaRPr>
          </a:p>
          <a:p>
            <a:pPr algn="l"/>
            <a:r>
              <a:rPr lang="es-ES" b="1" dirty="0" smtClean="0">
                <a:solidFill>
                  <a:schemeClr val="tx1"/>
                </a:solidFill>
                <a:latin typeface="TradeGothic" panose="020B0500000000000000" pitchFamily="34" charset="0"/>
              </a:rPr>
              <a:t>&lt;</a:t>
            </a:r>
            <a:r>
              <a:rPr lang="es-ES" b="1" dirty="0">
                <a:solidFill>
                  <a:schemeClr val="tx1"/>
                </a:solidFill>
                <a:latin typeface="TradeGothic" panose="020B0500000000000000" pitchFamily="34" charset="0"/>
              </a:rPr>
              <a:t>meta http-</a:t>
            </a:r>
            <a:r>
              <a:rPr lang="es-ES" b="1" dirty="0" err="1">
                <a:solidFill>
                  <a:schemeClr val="tx1"/>
                </a:solidFill>
                <a:latin typeface="TradeGothic" panose="020B0500000000000000" pitchFamily="34" charset="0"/>
              </a:rPr>
              <a:t>equiv</a:t>
            </a:r>
            <a:r>
              <a:rPr lang="es-ES" b="1" dirty="0">
                <a:solidFill>
                  <a:schemeClr val="tx1"/>
                </a:solidFill>
                <a:latin typeface="TradeGothic" panose="020B0500000000000000" pitchFamily="34" charset="0"/>
              </a:rPr>
              <a:t>="Content-</a:t>
            </a:r>
            <a:r>
              <a:rPr lang="es-ES" b="1" dirty="0" err="1">
                <a:solidFill>
                  <a:schemeClr val="tx1"/>
                </a:solidFill>
                <a:latin typeface="TradeGothic" panose="020B0500000000000000" pitchFamily="34" charset="0"/>
              </a:rPr>
              <a:t>Type</a:t>
            </a:r>
            <a:r>
              <a:rPr lang="es-ES" b="1" dirty="0">
                <a:solidFill>
                  <a:schemeClr val="tx1"/>
                </a:solidFill>
                <a:latin typeface="TradeGothic" panose="020B0500000000000000" pitchFamily="34" charset="0"/>
              </a:rPr>
              <a:t>" </a:t>
            </a:r>
            <a:r>
              <a:rPr lang="es-ES" b="1" dirty="0" err="1">
                <a:solidFill>
                  <a:schemeClr val="tx1"/>
                </a:solidFill>
                <a:latin typeface="TradeGothic" panose="020B0500000000000000" pitchFamily="34" charset="0"/>
              </a:rPr>
              <a:t>content</a:t>
            </a:r>
            <a:r>
              <a:rPr lang="es-ES" b="1" dirty="0">
                <a:solidFill>
                  <a:schemeClr val="tx1"/>
                </a:solidFill>
                <a:latin typeface="TradeGothic" panose="020B0500000000000000" pitchFamily="34" charset="0"/>
              </a:rPr>
              <a:t>="</a:t>
            </a:r>
            <a:r>
              <a:rPr lang="es-ES" b="1" dirty="0" err="1">
                <a:solidFill>
                  <a:schemeClr val="tx1"/>
                </a:solidFill>
                <a:latin typeface="TradeGothic" panose="020B0500000000000000" pitchFamily="34" charset="0"/>
              </a:rPr>
              <a:t>text</a:t>
            </a:r>
            <a:r>
              <a:rPr lang="es-ES" b="1" dirty="0">
                <a:solidFill>
                  <a:schemeClr val="tx1"/>
                </a:solidFill>
                <a:latin typeface="TradeGothic" panose="020B0500000000000000" pitchFamily="34" charset="0"/>
              </a:rPr>
              <a:t>/</a:t>
            </a:r>
            <a:r>
              <a:rPr lang="es-ES" b="1" dirty="0" err="1">
                <a:solidFill>
                  <a:schemeClr val="tx1"/>
                </a:solidFill>
                <a:latin typeface="TradeGothic" panose="020B0500000000000000" pitchFamily="34" charset="0"/>
              </a:rPr>
              <a:t>html;charset</a:t>
            </a:r>
            <a:r>
              <a:rPr lang="es-ES" b="1" dirty="0">
                <a:solidFill>
                  <a:schemeClr val="tx1"/>
                </a:solidFill>
                <a:latin typeface="TradeGothic" panose="020B0500000000000000" pitchFamily="34" charset="0"/>
              </a:rPr>
              <a:t>=UTF-8" /&gt; &lt;</a:t>
            </a:r>
            <a:r>
              <a:rPr lang="es-ES" b="1" dirty="0" err="1">
                <a:solidFill>
                  <a:schemeClr val="tx1"/>
                </a:solidFill>
                <a:latin typeface="TradeGothic" panose="020B0500000000000000" pitchFamily="34" charset="0"/>
              </a:rPr>
              <a:t>title</a:t>
            </a:r>
            <a:r>
              <a:rPr lang="es-ES" b="1" dirty="0">
                <a:solidFill>
                  <a:schemeClr val="tx1"/>
                </a:solidFill>
                <a:latin typeface="TradeGothic" panose="020B0500000000000000" pitchFamily="34" charset="0"/>
              </a:rPr>
              <a:t>&gt;</a:t>
            </a:r>
            <a:r>
              <a:rPr lang="es-ES" b="1" i="1" dirty="0">
                <a:solidFill>
                  <a:srgbClr val="FF0000"/>
                </a:solidFill>
                <a:latin typeface="TradeGothic" panose="020B0500000000000000" pitchFamily="34" charset="0"/>
              </a:rPr>
              <a:t>Título</a:t>
            </a:r>
            <a:r>
              <a:rPr lang="es-ES" b="1" dirty="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title</a:t>
            </a:r>
            <a:r>
              <a:rPr lang="es-ES" b="1" dirty="0" smtClean="0">
                <a:solidFill>
                  <a:schemeClr val="tx1"/>
                </a:solidFill>
                <a:latin typeface="TradeGothic" panose="020B0500000000000000" pitchFamily="34" charset="0"/>
              </a:rPr>
              <a:t>&gt;</a:t>
            </a:r>
          </a:p>
          <a:p>
            <a:pPr algn="l"/>
            <a:r>
              <a:rPr lang="es-ES" b="1" dirty="0" smtClean="0">
                <a:solidFill>
                  <a:schemeClr val="tx1"/>
                </a:solidFill>
                <a:latin typeface="TradeGothic" panose="020B0500000000000000" pitchFamily="34" charset="0"/>
              </a:rPr>
              <a:t> </a:t>
            </a:r>
            <a:r>
              <a:rPr lang="es-ES" b="1" dirty="0">
                <a:solidFill>
                  <a:schemeClr val="tx1"/>
                </a:solidFill>
                <a:latin typeface="TradeGothic" panose="020B0500000000000000" pitchFamily="34" charset="0"/>
              </a:rPr>
              <a:t>&lt;/head&gt; </a:t>
            </a:r>
            <a:endParaRPr lang="es-ES" b="1" dirty="0" smtClean="0">
              <a:solidFill>
                <a:schemeClr val="tx1"/>
              </a:solidFill>
              <a:latin typeface="TradeGothic" panose="020B0500000000000000" pitchFamily="34" charset="0"/>
            </a:endParaRPr>
          </a:p>
          <a:p>
            <a:pPr algn="l"/>
            <a:r>
              <a:rPr lang="es-ES" b="1" dirty="0" smtClean="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body</a:t>
            </a:r>
            <a:r>
              <a:rPr lang="es-ES" b="1" dirty="0">
                <a:solidFill>
                  <a:schemeClr val="tx1"/>
                </a:solidFill>
                <a:latin typeface="TradeGothic" panose="020B0500000000000000" pitchFamily="34" charset="0"/>
              </a:rPr>
              <a:t>&gt; </a:t>
            </a:r>
            <a:r>
              <a:rPr lang="es-ES" b="1" i="1" dirty="0">
                <a:solidFill>
                  <a:srgbClr val="FF0000"/>
                </a:solidFill>
                <a:latin typeface="TradeGothic" panose="020B0500000000000000" pitchFamily="34" charset="0"/>
              </a:rPr>
              <a:t>Contenido de la página web </a:t>
            </a:r>
            <a:r>
              <a:rPr lang="es-ES" b="1" dirty="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body</a:t>
            </a:r>
            <a:r>
              <a:rPr lang="es-ES" b="1" dirty="0" smtClean="0">
                <a:solidFill>
                  <a:schemeClr val="tx1"/>
                </a:solidFill>
                <a:latin typeface="TradeGothic" panose="020B0500000000000000" pitchFamily="34" charset="0"/>
              </a:rPr>
              <a:t>&gt;</a:t>
            </a:r>
          </a:p>
          <a:p>
            <a:pPr algn="l"/>
            <a:r>
              <a:rPr lang="es-ES" b="1" dirty="0" smtClean="0">
                <a:solidFill>
                  <a:schemeClr val="tx1"/>
                </a:solidFill>
                <a:latin typeface="TradeGothic" panose="020B0500000000000000" pitchFamily="34" charset="0"/>
              </a:rPr>
              <a:t>&lt;/</a:t>
            </a:r>
            <a:r>
              <a:rPr lang="es-ES" b="1" dirty="0" err="1">
                <a:solidFill>
                  <a:schemeClr val="tx1"/>
                </a:solidFill>
                <a:latin typeface="TradeGothic" panose="020B0500000000000000" pitchFamily="34" charset="0"/>
              </a:rPr>
              <a:t>html</a:t>
            </a:r>
            <a:r>
              <a:rPr lang="es-ES" b="1" dirty="0">
                <a:solidFill>
                  <a:schemeClr val="tx1"/>
                </a:solidFill>
                <a:latin typeface="TradeGothic" panose="020B0500000000000000" pitchFamily="34" charset="0"/>
              </a:rPr>
              <a:t>&gt; </a:t>
            </a:r>
            <a:endParaRPr lang="es-ES" dirty="0">
              <a:solidFill>
                <a:schemeClr val="tx1"/>
              </a:solidFill>
              <a:latin typeface="TradeGothic" panose="020B0500000000000000" pitchFamily="34" charset="0"/>
            </a:endParaRPr>
          </a:p>
        </p:txBody>
      </p:sp>
    </p:spTree>
    <p:extLst>
      <p:ext uri="{BB962C8B-B14F-4D97-AF65-F5344CB8AC3E}">
        <p14:creationId xmlns:p14="http://schemas.microsoft.com/office/powerpoint/2010/main" val="20912333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260648"/>
            <a:ext cx="7772400" cy="504056"/>
          </a:xfrm>
        </p:spPr>
        <p:txBody>
          <a:bodyPr>
            <a:normAutofit/>
          </a:bodyPr>
          <a:lstStyle/>
          <a:p>
            <a:r>
              <a:rPr lang="es-ES" sz="2400" dirty="0" smtClean="0">
                <a:latin typeface="TradeGothic" pitchFamily="34" charset="0"/>
              </a:rPr>
              <a:t>2.3 XHTML</a:t>
            </a:r>
            <a:endParaRPr lang="es-ES" sz="2400" dirty="0">
              <a:latin typeface="TradeGothic" pitchFamily="34" charset="0"/>
            </a:endParaRPr>
          </a:p>
        </p:txBody>
      </p:sp>
      <p:sp>
        <p:nvSpPr>
          <p:cNvPr id="6" name="2 Subtítulo"/>
          <p:cNvSpPr>
            <a:spLocks noGrp="1"/>
          </p:cNvSpPr>
          <p:nvPr>
            <p:ph type="subTitle" idx="1"/>
          </p:nvPr>
        </p:nvSpPr>
        <p:spPr>
          <a:xfrm>
            <a:off x="683568" y="836712"/>
            <a:ext cx="7776864" cy="5112568"/>
          </a:xfrm>
          <a:ln>
            <a:noFill/>
          </a:ln>
        </p:spPr>
        <p:txBody>
          <a:bodyPr>
            <a:noAutofit/>
          </a:bodyPr>
          <a:lstStyle/>
          <a:p>
            <a:pPr algn="l"/>
            <a:r>
              <a:rPr lang="es-ES" sz="2400" dirty="0">
                <a:solidFill>
                  <a:schemeClr val="tx1"/>
                </a:solidFill>
                <a:latin typeface="TradeGothic" panose="020B0500000000000000" pitchFamily="34" charset="0"/>
              </a:rPr>
              <a:t>HTML5 </a:t>
            </a:r>
          </a:p>
          <a:p>
            <a:pPr algn="l"/>
            <a:r>
              <a:rPr lang="es-ES" sz="2400" dirty="0">
                <a:solidFill>
                  <a:schemeClr val="tx1"/>
                </a:solidFill>
                <a:latin typeface="TradeGothic" panose="020B0500000000000000" pitchFamily="34" charset="0"/>
              </a:rPr>
              <a:t>En el caso de HTML5 la estructura es muy parecida pero simplifica muchas etiquetas: </a:t>
            </a:r>
            <a:endParaRPr lang="es-ES" sz="2400" dirty="0" smtClean="0">
              <a:solidFill>
                <a:schemeClr val="tx1"/>
              </a:solidFill>
              <a:latin typeface="TradeGothic" panose="020B0500000000000000" pitchFamily="34" charset="0"/>
            </a:endParaRPr>
          </a:p>
          <a:p>
            <a:pPr algn="l"/>
            <a:endParaRPr lang="es-ES" sz="2400" dirty="0">
              <a:solidFill>
                <a:schemeClr val="tx1"/>
              </a:solidFill>
              <a:latin typeface="TradeGothic" panose="020B0500000000000000" pitchFamily="34" charset="0"/>
            </a:endParaRPr>
          </a:p>
          <a:p>
            <a:pPr algn="l"/>
            <a:r>
              <a:rPr lang="en-US" sz="2400" b="1" dirty="0">
                <a:solidFill>
                  <a:schemeClr val="tx1"/>
                </a:solidFill>
                <a:latin typeface="TradeGothic" panose="020B0500000000000000" pitchFamily="34" charset="0"/>
              </a:rPr>
              <a:t>&lt;!DOCTYPE html&gt; &lt;html </a:t>
            </a:r>
            <a:r>
              <a:rPr lang="en-US" sz="2400" b="1" dirty="0" err="1">
                <a:solidFill>
                  <a:schemeClr val="tx1"/>
                </a:solidFill>
                <a:latin typeface="TradeGothic" panose="020B0500000000000000" pitchFamily="34" charset="0"/>
              </a:rPr>
              <a:t>lang</a:t>
            </a:r>
            <a:r>
              <a:rPr lang="en-US" sz="2400" b="1" dirty="0">
                <a:solidFill>
                  <a:schemeClr val="tx1"/>
                </a:solidFill>
                <a:latin typeface="TradeGothic" panose="020B0500000000000000" pitchFamily="34" charset="0"/>
              </a:rPr>
              <a:t>="</a:t>
            </a:r>
            <a:r>
              <a:rPr lang="en-US" sz="2400" b="1" dirty="0" err="1">
                <a:solidFill>
                  <a:schemeClr val="tx1"/>
                </a:solidFill>
                <a:latin typeface="TradeGothic" panose="020B0500000000000000" pitchFamily="34" charset="0"/>
              </a:rPr>
              <a:t>es</a:t>
            </a:r>
            <a:r>
              <a:rPr lang="en-US" sz="2400" b="1" dirty="0">
                <a:solidFill>
                  <a:schemeClr val="tx1"/>
                </a:solidFill>
                <a:latin typeface="TradeGothic" panose="020B0500000000000000" pitchFamily="34" charset="0"/>
              </a:rPr>
              <a:t>"&gt; </a:t>
            </a:r>
            <a:endParaRPr lang="en-US" sz="2400" b="1" dirty="0" smtClean="0">
              <a:solidFill>
                <a:schemeClr val="tx1"/>
              </a:solidFill>
              <a:latin typeface="TradeGothic" panose="020B0500000000000000" pitchFamily="34" charset="0"/>
            </a:endParaRPr>
          </a:p>
          <a:p>
            <a:pPr algn="l"/>
            <a:r>
              <a:rPr lang="en-US" sz="2400" b="1" dirty="0" smtClean="0">
                <a:solidFill>
                  <a:schemeClr val="tx1"/>
                </a:solidFill>
                <a:latin typeface="TradeGothic" panose="020B0500000000000000" pitchFamily="34" charset="0"/>
              </a:rPr>
              <a:t>&lt;</a:t>
            </a:r>
            <a:r>
              <a:rPr lang="en-US" sz="2400" b="1" dirty="0">
                <a:solidFill>
                  <a:schemeClr val="tx1"/>
                </a:solidFill>
                <a:latin typeface="TradeGothic" panose="020B0500000000000000" pitchFamily="34" charset="0"/>
              </a:rPr>
              <a:t>head&gt; </a:t>
            </a:r>
            <a:endParaRPr lang="en-US" sz="2400" b="1" dirty="0" smtClean="0">
              <a:solidFill>
                <a:schemeClr val="tx1"/>
              </a:solidFill>
              <a:latin typeface="TradeGothic" panose="020B0500000000000000" pitchFamily="34" charset="0"/>
            </a:endParaRPr>
          </a:p>
          <a:p>
            <a:pPr algn="l"/>
            <a:r>
              <a:rPr lang="en-US" sz="2400" b="1" dirty="0" smtClean="0">
                <a:solidFill>
                  <a:schemeClr val="tx1"/>
                </a:solidFill>
                <a:latin typeface="TradeGothic" panose="020B0500000000000000" pitchFamily="34" charset="0"/>
              </a:rPr>
              <a:t>&lt;</a:t>
            </a:r>
            <a:r>
              <a:rPr lang="en-US" sz="2400" b="1" dirty="0">
                <a:solidFill>
                  <a:schemeClr val="tx1"/>
                </a:solidFill>
                <a:latin typeface="TradeGothic" panose="020B0500000000000000" pitchFamily="34" charset="0"/>
              </a:rPr>
              <a:t>meta charset="UTF-8" &gt; </a:t>
            </a:r>
            <a:endParaRPr lang="en-US" sz="2400" b="1" dirty="0" smtClean="0">
              <a:solidFill>
                <a:schemeClr val="tx1"/>
              </a:solidFill>
              <a:latin typeface="TradeGothic" panose="020B0500000000000000" pitchFamily="34" charset="0"/>
            </a:endParaRPr>
          </a:p>
          <a:p>
            <a:pPr algn="l"/>
            <a:r>
              <a:rPr lang="en-US" sz="2400" b="1" dirty="0" smtClean="0">
                <a:solidFill>
                  <a:schemeClr val="tx1"/>
                </a:solidFill>
                <a:latin typeface="TradeGothic" panose="020B0500000000000000" pitchFamily="34" charset="0"/>
              </a:rPr>
              <a:t>&lt;</a:t>
            </a:r>
            <a:r>
              <a:rPr lang="en-US" sz="2400" b="1" dirty="0">
                <a:solidFill>
                  <a:schemeClr val="tx1"/>
                </a:solidFill>
                <a:latin typeface="TradeGothic" panose="020B0500000000000000" pitchFamily="34" charset="0"/>
              </a:rPr>
              <a:t>title</a:t>
            </a:r>
            <a:r>
              <a:rPr lang="en-US" sz="2400" b="1" dirty="0" smtClean="0">
                <a:solidFill>
                  <a:schemeClr val="tx1"/>
                </a:solidFill>
                <a:latin typeface="TradeGothic" panose="020B0500000000000000" pitchFamily="34" charset="0"/>
              </a:rPr>
              <a:t>&gt;</a:t>
            </a:r>
            <a:r>
              <a:rPr lang="en-US" sz="2400" b="1" dirty="0" smtClean="0">
                <a:solidFill>
                  <a:srgbClr val="FF0000"/>
                </a:solidFill>
                <a:latin typeface="TradeGothic" panose="020B0500000000000000" pitchFamily="34" charset="0"/>
              </a:rPr>
              <a:t>…</a:t>
            </a:r>
            <a:r>
              <a:rPr lang="en-US" sz="2400" b="1" dirty="0" smtClean="0">
                <a:solidFill>
                  <a:schemeClr val="tx1"/>
                </a:solidFill>
                <a:latin typeface="TradeGothic" panose="020B0500000000000000" pitchFamily="34" charset="0"/>
              </a:rPr>
              <a:t>&lt;/</a:t>
            </a:r>
            <a:r>
              <a:rPr lang="en-US" sz="2400" b="1" dirty="0">
                <a:solidFill>
                  <a:schemeClr val="tx1"/>
                </a:solidFill>
                <a:latin typeface="TradeGothic" panose="020B0500000000000000" pitchFamily="34" charset="0"/>
              </a:rPr>
              <a:t>title&gt; </a:t>
            </a:r>
            <a:endParaRPr lang="en-US" sz="2400" b="1" dirty="0" smtClean="0">
              <a:solidFill>
                <a:schemeClr val="tx1"/>
              </a:solidFill>
              <a:latin typeface="TradeGothic" panose="020B0500000000000000" pitchFamily="34" charset="0"/>
            </a:endParaRPr>
          </a:p>
          <a:p>
            <a:pPr algn="l"/>
            <a:r>
              <a:rPr lang="en-US" sz="2400" b="1" dirty="0" smtClean="0">
                <a:solidFill>
                  <a:schemeClr val="tx1"/>
                </a:solidFill>
                <a:latin typeface="TradeGothic" panose="020B0500000000000000" pitchFamily="34" charset="0"/>
              </a:rPr>
              <a:t>&lt;/</a:t>
            </a:r>
            <a:r>
              <a:rPr lang="en-US" sz="2400" b="1" dirty="0">
                <a:solidFill>
                  <a:schemeClr val="tx1"/>
                </a:solidFill>
                <a:latin typeface="TradeGothic" panose="020B0500000000000000" pitchFamily="34" charset="0"/>
              </a:rPr>
              <a:t>head&gt; </a:t>
            </a:r>
            <a:endParaRPr lang="en-US" sz="2400" b="1" dirty="0" smtClean="0">
              <a:solidFill>
                <a:schemeClr val="tx1"/>
              </a:solidFill>
              <a:latin typeface="TradeGothic" panose="020B0500000000000000" pitchFamily="34" charset="0"/>
            </a:endParaRPr>
          </a:p>
          <a:p>
            <a:pPr algn="l"/>
            <a:r>
              <a:rPr lang="en-US" sz="2400" b="1" dirty="0" smtClean="0">
                <a:solidFill>
                  <a:schemeClr val="tx1"/>
                </a:solidFill>
                <a:latin typeface="TradeGothic" panose="020B0500000000000000" pitchFamily="34" charset="0"/>
              </a:rPr>
              <a:t>&lt;</a:t>
            </a:r>
            <a:r>
              <a:rPr lang="en-US" sz="2400" b="1" dirty="0">
                <a:solidFill>
                  <a:schemeClr val="tx1"/>
                </a:solidFill>
                <a:latin typeface="TradeGothic" panose="020B0500000000000000" pitchFamily="34" charset="0"/>
              </a:rPr>
              <a:t>body</a:t>
            </a:r>
            <a:r>
              <a:rPr lang="en-US" sz="2400" b="1" dirty="0" smtClean="0">
                <a:solidFill>
                  <a:schemeClr val="tx1"/>
                </a:solidFill>
                <a:latin typeface="TradeGothic" panose="020B0500000000000000" pitchFamily="34" charset="0"/>
              </a:rPr>
              <a:t>&gt;</a:t>
            </a:r>
            <a:r>
              <a:rPr lang="en-US" sz="2400" b="1" dirty="0" smtClean="0">
                <a:solidFill>
                  <a:srgbClr val="FF0000"/>
                </a:solidFill>
                <a:latin typeface="TradeGothic" panose="020B0500000000000000" pitchFamily="34" charset="0"/>
              </a:rPr>
              <a:t>…</a:t>
            </a:r>
            <a:r>
              <a:rPr lang="en-US" sz="2400" b="1" dirty="0" smtClean="0">
                <a:solidFill>
                  <a:schemeClr val="tx1"/>
                </a:solidFill>
                <a:latin typeface="TradeGothic" panose="020B0500000000000000" pitchFamily="34" charset="0"/>
              </a:rPr>
              <a:t>&lt;/</a:t>
            </a:r>
            <a:r>
              <a:rPr lang="en-US" sz="2400" b="1" dirty="0">
                <a:solidFill>
                  <a:schemeClr val="tx1"/>
                </a:solidFill>
                <a:latin typeface="TradeGothic" panose="020B0500000000000000" pitchFamily="34" charset="0"/>
              </a:rPr>
              <a:t>body</a:t>
            </a:r>
            <a:r>
              <a:rPr lang="en-US" sz="2400" b="1" dirty="0" smtClean="0">
                <a:solidFill>
                  <a:schemeClr val="tx1"/>
                </a:solidFill>
                <a:latin typeface="TradeGothic" panose="020B0500000000000000" pitchFamily="34" charset="0"/>
              </a:rPr>
              <a:t>&gt;</a:t>
            </a:r>
          </a:p>
          <a:p>
            <a:pPr algn="l"/>
            <a:r>
              <a:rPr lang="en-US" sz="2400" b="1" dirty="0" smtClean="0">
                <a:solidFill>
                  <a:schemeClr val="tx1"/>
                </a:solidFill>
                <a:latin typeface="TradeGothic" panose="020B0500000000000000" pitchFamily="34" charset="0"/>
              </a:rPr>
              <a:t>&lt;/</a:t>
            </a:r>
            <a:r>
              <a:rPr lang="en-US" sz="2400" b="1" dirty="0">
                <a:solidFill>
                  <a:schemeClr val="tx1"/>
                </a:solidFill>
                <a:latin typeface="TradeGothic" panose="020B0500000000000000" pitchFamily="34" charset="0"/>
              </a:rPr>
              <a:t>html&gt; </a:t>
            </a:r>
            <a:endParaRPr lang="en-US" sz="2400" dirty="0">
              <a:solidFill>
                <a:schemeClr val="tx1"/>
              </a:solidFill>
              <a:latin typeface="TradeGothic" panose="020B0500000000000000" pitchFamily="34" charset="0"/>
            </a:endParaRPr>
          </a:p>
        </p:txBody>
      </p:sp>
    </p:spTree>
    <p:extLst>
      <p:ext uri="{BB962C8B-B14F-4D97-AF65-F5344CB8AC3E}">
        <p14:creationId xmlns:p14="http://schemas.microsoft.com/office/powerpoint/2010/main" val="29895257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2.4 HOJAS DE ESTILO</a:t>
            </a:r>
            <a:endParaRPr lang="es-ES" sz="2400" dirty="0">
              <a:latin typeface="TradeGothic" pitchFamily="34" charset="0"/>
            </a:endParaRPr>
          </a:p>
        </p:txBody>
      </p:sp>
      <p:sp>
        <p:nvSpPr>
          <p:cNvPr id="6" name="2 Subtítulo"/>
          <p:cNvSpPr>
            <a:spLocks noGrp="1"/>
          </p:cNvSpPr>
          <p:nvPr>
            <p:ph type="subTitle" idx="1"/>
          </p:nvPr>
        </p:nvSpPr>
        <p:spPr>
          <a:xfrm>
            <a:off x="539552" y="620688"/>
            <a:ext cx="8208912" cy="4464496"/>
          </a:xfrm>
          <a:ln>
            <a:noFill/>
          </a:ln>
        </p:spPr>
        <p:txBody>
          <a:bodyPr>
            <a:noAutofit/>
          </a:bodyPr>
          <a:lstStyle/>
          <a:p>
            <a:pPr marL="90488" lvl="1" algn="l">
              <a:spcBef>
                <a:spcPts val="600"/>
              </a:spcBef>
              <a:spcAft>
                <a:spcPts val="600"/>
              </a:spcAft>
              <a:buClr>
                <a:srgbClr val="FF0000"/>
              </a:buClr>
              <a:buFont typeface="Wingdings" pitchFamily="2" charset="2"/>
              <a:buChar char="Ø"/>
            </a:pPr>
            <a:r>
              <a:rPr lang="es-ES" sz="2000" dirty="0" smtClean="0">
                <a:solidFill>
                  <a:schemeClr val="tx1"/>
                </a:solidFill>
                <a:latin typeface="TradeGothic" pitchFamily="34" charset="0"/>
              </a:rPr>
              <a:t>HTML no estaba pensado para dar formato o estilo a un documento sino para dar estructura a un documento.</a:t>
            </a:r>
          </a:p>
          <a:p>
            <a:pPr marL="90488" lvl="1" algn="l">
              <a:spcBef>
                <a:spcPts val="600"/>
              </a:spcBef>
              <a:spcAft>
                <a:spcPts val="600"/>
              </a:spcAft>
              <a:buClr>
                <a:srgbClr val="FF0000"/>
              </a:buClr>
              <a:buFont typeface="Wingdings" pitchFamily="2" charset="2"/>
              <a:buChar char="Ø"/>
            </a:pPr>
            <a:r>
              <a:rPr lang="es-ES" sz="2000" dirty="0" smtClean="0">
                <a:solidFill>
                  <a:schemeClr val="tx1"/>
                </a:solidFill>
                <a:latin typeface="TradeGothic" pitchFamily="34" charset="0"/>
              </a:rPr>
              <a:t>El consorcio W3C desarrolló </a:t>
            </a:r>
            <a:r>
              <a:rPr lang="es-ES" sz="2000" b="1" dirty="0" smtClean="0">
                <a:solidFill>
                  <a:schemeClr val="tx1"/>
                </a:solidFill>
                <a:latin typeface="TradeGothic" pitchFamily="34" charset="0"/>
              </a:rPr>
              <a:t>CSS</a:t>
            </a:r>
            <a:r>
              <a:rPr lang="es-ES" sz="2000" dirty="0" smtClean="0">
                <a:solidFill>
                  <a:schemeClr val="tx1"/>
                </a:solidFill>
                <a:latin typeface="TradeGothic" pitchFamily="34" charset="0"/>
              </a:rPr>
              <a:t> (</a:t>
            </a:r>
            <a:r>
              <a:rPr lang="es-ES" sz="2000" i="1" dirty="0" err="1" smtClean="0">
                <a:solidFill>
                  <a:schemeClr val="tx1"/>
                </a:solidFill>
                <a:latin typeface="TradeGothic" pitchFamily="34" charset="0"/>
              </a:rPr>
              <a:t>Cascade</a:t>
            </a:r>
            <a:r>
              <a:rPr lang="es-ES" sz="2000" i="1" dirty="0" smtClean="0">
                <a:solidFill>
                  <a:schemeClr val="tx1"/>
                </a:solidFill>
                <a:latin typeface="TradeGothic" pitchFamily="34" charset="0"/>
              </a:rPr>
              <a:t> Style </a:t>
            </a:r>
            <a:r>
              <a:rPr lang="es-ES" sz="2000" i="1" dirty="0" err="1" smtClean="0">
                <a:solidFill>
                  <a:schemeClr val="tx1"/>
                </a:solidFill>
                <a:latin typeface="TradeGothic" pitchFamily="34" charset="0"/>
              </a:rPr>
              <a:t>Sheets</a:t>
            </a:r>
            <a:r>
              <a:rPr lang="es-ES" sz="2000" i="1" dirty="0" smtClean="0">
                <a:solidFill>
                  <a:schemeClr val="tx1"/>
                </a:solidFill>
                <a:latin typeface="TradeGothic" pitchFamily="34" charset="0"/>
              </a:rPr>
              <a:t>), </a:t>
            </a:r>
            <a:r>
              <a:rPr lang="es-ES" sz="2000" dirty="0" smtClean="0">
                <a:solidFill>
                  <a:schemeClr val="tx1"/>
                </a:solidFill>
                <a:latin typeface="TradeGothic" pitchFamily="34" charset="0"/>
              </a:rPr>
              <a:t>hojas de estilo en cascada, que permiten definir el estilo de cada uno de los elementos presentes en un documento HTML o XHTML.</a:t>
            </a:r>
          </a:p>
          <a:p>
            <a:pPr marL="90488" lvl="1" algn="l">
              <a:spcBef>
                <a:spcPts val="600"/>
              </a:spcBef>
              <a:spcAft>
                <a:spcPts val="600"/>
              </a:spcAft>
              <a:buClr>
                <a:srgbClr val="FF0000"/>
              </a:buClr>
              <a:buFont typeface="Wingdings" pitchFamily="2" charset="2"/>
              <a:buChar char="Ø"/>
            </a:pPr>
            <a:r>
              <a:rPr lang="es-ES" sz="2000" dirty="0" smtClean="0">
                <a:solidFill>
                  <a:schemeClr val="tx1"/>
                </a:solidFill>
                <a:latin typeface="TradeGothic" pitchFamily="34" charset="0"/>
              </a:rPr>
              <a:t>Se pueden realizar agrupaciones de elementos por tipos. Así, al modificar el estilo de todos los elementos  de un tipo  sólo se hace un único cambio.</a:t>
            </a:r>
          </a:p>
          <a:p>
            <a:pPr marL="90488" lvl="1" algn="l">
              <a:spcBef>
                <a:spcPts val="600"/>
              </a:spcBef>
              <a:spcAft>
                <a:spcPts val="600"/>
              </a:spcAft>
              <a:buClr>
                <a:srgbClr val="FF0000"/>
              </a:buClr>
              <a:buFont typeface="Wingdings" pitchFamily="2" charset="2"/>
              <a:buChar char="Ø"/>
            </a:pPr>
            <a:r>
              <a:rPr lang="es-ES" sz="2000" dirty="0" smtClean="0">
                <a:solidFill>
                  <a:schemeClr val="tx1"/>
                </a:solidFill>
                <a:latin typeface="TradeGothic" pitchFamily="34" charset="0"/>
              </a:rPr>
              <a:t>Se pueden incluir diversas hojas de estilos y estas pueden modificar estilos definidos con anterioridad.</a:t>
            </a:r>
          </a:p>
          <a:p>
            <a:pPr marL="90488" lvl="1" algn="l">
              <a:spcBef>
                <a:spcPts val="600"/>
              </a:spcBef>
              <a:spcAft>
                <a:spcPts val="600"/>
              </a:spcAft>
            </a:pPr>
            <a:r>
              <a:rPr lang="es-ES" sz="2000" b="1" dirty="0" smtClean="0">
                <a:solidFill>
                  <a:schemeClr val="tx1"/>
                </a:solidFill>
                <a:latin typeface="TradeGothic" pitchFamily="34" charset="0"/>
              </a:rPr>
              <a:t>SINTAXIS DE CSS</a:t>
            </a:r>
          </a:p>
          <a:p>
            <a:pPr marL="90488" lvl="1" algn="l">
              <a:spcBef>
                <a:spcPts val="600"/>
              </a:spcBef>
              <a:spcAft>
                <a:spcPts val="600"/>
              </a:spcAft>
              <a:buClr>
                <a:srgbClr val="FF0000"/>
              </a:buClr>
              <a:buFont typeface="Wingdings" pitchFamily="2" charset="2"/>
              <a:buChar char="Ø"/>
            </a:pPr>
            <a:r>
              <a:rPr lang="es-ES" sz="2000" dirty="0" smtClean="0">
                <a:solidFill>
                  <a:schemeClr val="tx1"/>
                </a:solidFill>
                <a:latin typeface="TradeGothic" pitchFamily="34" charset="0"/>
              </a:rPr>
              <a:t>Consta de dos partes: Un selector para indicar qué elementos se van a ver afectados por el estilo:</a:t>
            </a:r>
          </a:p>
        </p:txBody>
      </p:sp>
      <p:sp>
        <p:nvSpPr>
          <p:cNvPr id="4" name="3 CuadroTexto"/>
          <p:cNvSpPr txBox="1"/>
          <p:nvPr/>
        </p:nvSpPr>
        <p:spPr>
          <a:xfrm>
            <a:off x="6948264" y="5445224"/>
            <a:ext cx="1800200" cy="1200329"/>
          </a:xfrm>
          <a:prstGeom prst="rect">
            <a:avLst/>
          </a:prstGeom>
          <a:noFill/>
          <a:ln>
            <a:solidFill>
              <a:schemeClr val="accent1"/>
            </a:solidFill>
          </a:ln>
        </p:spPr>
        <p:txBody>
          <a:bodyPr wrap="square" rtlCol="0">
            <a:spAutoFit/>
          </a:bodyPr>
          <a:lstStyle/>
          <a:p>
            <a:r>
              <a:rPr lang="es-ES" b="1" dirty="0" smtClean="0">
                <a:latin typeface="TradeGothic" pitchFamily="34" charset="0"/>
              </a:rPr>
              <a:t>P {</a:t>
            </a:r>
          </a:p>
          <a:p>
            <a:r>
              <a:rPr lang="es-ES" b="1" dirty="0" smtClean="0">
                <a:latin typeface="TradeGothic" pitchFamily="34" charset="0"/>
              </a:rPr>
              <a:t> color: #f00;</a:t>
            </a:r>
          </a:p>
          <a:p>
            <a:r>
              <a:rPr lang="es-ES" b="1" dirty="0" err="1" smtClean="0">
                <a:latin typeface="TradeGothic" pitchFamily="34" charset="0"/>
              </a:rPr>
              <a:t>font-size</a:t>
            </a:r>
            <a:r>
              <a:rPr lang="es-ES" b="1" dirty="0" smtClean="0">
                <a:latin typeface="TradeGothic" pitchFamily="34" charset="0"/>
              </a:rPr>
              <a:t>: 10px;</a:t>
            </a:r>
          </a:p>
          <a:p>
            <a:r>
              <a:rPr lang="es-ES" b="1" dirty="0" smtClean="0">
                <a:latin typeface="TradeGothic" pitchFamily="34" charset="0"/>
              </a:rPr>
              <a:t>}</a:t>
            </a:r>
            <a:endParaRPr lang="es-ES" b="1" dirty="0">
              <a:latin typeface="TradeGothic" pitchFamily="34" charset="0"/>
            </a:endParaRPr>
          </a:p>
        </p:txBody>
      </p:sp>
      <p:sp>
        <p:nvSpPr>
          <p:cNvPr id="5" name="4 CuadroTexto"/>
          <p:cNvSpPr txBox="1"/>
          <p:nvPr/>
        </p:nvSpPr>
        <p:spPr>
          <a:xfrm>
            <a:off x="539552" y="5445224"/>
            <a:ext cx="5400600" cy="1169551"/>
          </a:xfrm>
          <a:prstGeom prst="rect">
            <a:avLst/>
          </a:prstGeom>
          <a:noFill/>
        </p:spPr>
        <p:txBody>
          <a:bodyPr wrap="square" rtlCol="0">
            <a:spAutoFit/>
          </a:bodyPr>
          <a:lstStyle/>
          <a:p>
            <a:pPr marL="90488" lvl="1">
              <a:spcBef>
                <a:spcPts val="600"/>
              </a:spcBef>
              <a:spcAft>
                <a:spcPts val="600"/>
              </a:spcAft>
              <a:buClr>
                <a:srgbClr val="FF0000"/>
              </a:buClr>
              <a:buFont typeface="Wingdings" pitchFamily="2" charset="2"/>
              <a:buChar char="Ø"/>
            </a:pPr>
            <a:r>
              <a:rPr lang="es-ES" sz="2000" dirty="0" smtClean="0">
                <a:latin typeface="TradeGothic" pitchFamily="34" charset="0"/>
              </a:rPr>
              <a:t>El estilo propiamente dicho.</a:t>
            </a:r>
          </a:p>
          <a:p>
            <a:pPr marL="90488" lvl="1">
              <a:spcBef>
                <a:spcPts val="600"/>
              </a:spcBef>
              <a:spcAft>
                <a:spcPts val="600"/>
              </a:spcAft>
              <a:buClr>
                <a:srgbClr val="FF0000"/>
              </a:buClr>
              <a:buFont typeface="Wingdings" pitchFamily="2" charset="2"/>
              <a:buChar char="Ø"/>
            </a:pPr>
            <a:r>
              <a:rPr lang="es-ES" sz="2000" dirty="0" smtClean="0">
                <a:latin typeface="TradeGothic" pitchFamily="34" charset="0"/>
              </a:rPr>
              <a:t>El ejemplo muestra cómo se define el color y el tamaño de fuente para los párrafos</a:t>
            </a:r>
          </a:p>
        </p:txBody>
      </p:sp>
      <p:sp>
        <p:nvSpPr>
          <p:cNvPr id="7" name="6 Flecha derecha"/>
          <p:cNvSpPr/>
          <p:nvPr/>
        </p:nvSpPr>
        <p:spPr>
          <a:xfrm>
            <a:off x="5724128" y="5721352"/>
            <a:ext cx="122413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88641"/>
            <a:ext cx="7772400" cy="576064"/>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3" name="2 Subtítulo"/>
          <p:cNvSpPr>
            <a:spLocks noGrp="1"/>
          </p:cNvSpPr>
          <p:nvPr>
            <p:ph type="subTitle" idx="1"/>
          </p:nvPr>
        </p:nvSpPr>
        <p:spPr>
          <a:xfrm>
            <a:off x="251520" y="836712"/>
            <a:ext cx="8640960" cy="5760640"/>
          </a:xfrm>
          <a:ln>
            <a:solidFill>
              <a:schemeClr val="accent1"/>
            </a:solidFill>
          </a:ln>
        </p:spPr>
        <p:txBody>
          <a:bodyPr>
            <a:noAutofit/>
          </a:bodyPr>
          <a:lstStyle/>
          <a:p>
            <a:pPr marL="342900" indent="-342900" algn="l">
              <a:buClr>
                <a:srgbClr val="FF0000"/>
              </a:buClr>
              <a:buFont typeface="Wingdings" panose="05000000000000000000" pitchFamily="2" charset="2"/>
              <a:buChar char="ü"/>
            </a:pPr>
            <a:r>
              <a:rPr lang="es-ES" sz="2400" dirty="0" smtClean="0">
                <a:solidFill>
                  <a:schemeClr val="tx1"/>
                </a:solidFill>
                <a:latin typeface="TradeGothic" panose="020B0500000000000000" pitchFamily="34" charset="0"/>
              </a:rPr>
              <a:t>Se </a:t>
            </a:r>
            <a:r>
              <a:rPr lang="es-ES" sz="2400" dirty="0">
                <a:solidFill>
                  <a:schemeClr val="tx1"/>
                </a:solidFill>
                <a:latin typeface="TradeGothic" panose="020B0500000000000000" pitchFamily="34" charset="0"/>
              </a:rPr>
              <a:t>incorporaron lenguajes de estilo (como </a:t>
            </a:r>
            <a:r>
              <a:rPr lang="es-ES" sz="2400" b="1" dirty="0">
                <a:solidFill>
                  <a:schemeClr val="tx1"/>
                </a:solidFill>
                <a:latin typeface="TradeGothic" panose="020B0500000000000000" pitchFamily="34" charset="0"/>
              </a:rPr>
              <a:t>CSS</a:t>
            </a:r>
            <a:r>
              <a:rPr lang="es-ES" sz="2400" dirty="0">
                <a:solidFill>
                  <a:schemeClr val="tx1"/>
                </a:solidFill>
                <a:latin typeface="TradeGothic" panose="020B0500000000000000" pitchFamily="34" charset="0"/>
              </a:rPr>
              <a:t>) para generar un formato de documento más avanzado </a:t>
            </a:r>
          </a:p>
          <a:p>
            <a:pPr marL="342900" indent="-342900" algn="l">
              <a:buClr>
                <a:srgbClr val="FF0000"/>
              </a:buClr>
              <a:buFont typeface="Wingdings" panose="05000000000000000000" pitchFamily="2" charset="2"/>
              <a:buChar char="ü"/>
            </a:pPr>
            <a:r>
              <a:rPr lang="es-ES" sz="2400" dirty="0" smtClean="0">
                <a:solidFill>
                  <a:schemeClr val="tx1"/>
                </a:solidFill>
                <a:latin typeface="TradeGothic" panose="020B0500000000000000" pitchFamily="34" charset="0"/>
              </a:rPr>
              <a:t>Incluye utilidades </a:t>
            </a:r>
            <a:r>
              <a:rPr lang="es-ES" sz="2400" dirty="0">
                <a:solidFill>
                  <a:schemeClr val="tx1"/>
                </a:solidFill>
                <a:latin typeface="TradeGothic" panose="020B0500000000000000" pitchFamily="34" charset="0"/>
              </a:rPr>
              <a:t>para gestión avanzada de JavaScript con </a:t>
            </a:r>
            <a:r>
              <a:rPr lang="es-ES" sz="2400" b="1" dirty="0">
                <a:solidFill>
                  <a:schemeClr val="tx1"/>
                </a:solidFill>
                <a:latin typeface="TradeGothic" panose="020B0500000000000000" pitchFamily="34" charset="0"/>
              </a:rPr>
              <a:t>XML </a:t>
            </a:r>
            <a:r>
              <a:rPr lang="es-ES" sz="2400" dirty="0">
                <a:solidFill>
                  <a:schemeClr val="tx1"/>
                </a:solidFill>
                <a:latin typeface="TradeGothic" panose="020B0500000000000000" pitchFamily="34" charset="0"/>
              </a:rPr>
              <a:t>(</a:t>
            </a:r>
            <a:r>
              <a:rPr lang="es-ES" sz="2400" b="1" dirty="0">
                <a:solidFill>
                  <a:schemeClr val="tx1"/>
                </a:solidFill>
                <a:latin typeface="TradeGothic" panose="020B0500000000000000" pitchFamily="34" charset="0"/>
              </a:rPr>
              <a:t>AJAX</a:t>
            </a:r>
            <a:r>
              <a:rPr lang="es-ES" sz="2400" dirty="0">
                <a:solidFill>
                  <a:schemeClr val="tx1"/>
                </a:solidFill>
                <a:latin typeface="TradeGothic" panose="020B0500000000000000" pitchFamily="34" charset="0"/>
              </a:rPr>
              <a:t>) </a:t>
            </a:r>
          </a:p>
          <a:p>
            <a:pPr marL="342900" indent="-342900" algn="l">
              <a:buClr>
                <a:srgbClr val="FF0000"/>
              </a:buClr>
              <a:buFont typeface="Wingdings" panose="05000000000000000000" pitchFamily="2" charset="2"/>
              <a:buChar char="ü"/>
            </a:pPr>
            <a:r>
              <a:rPr lang="es-ES" sz="2400" dirty="0">
                <a:solidFill>
                  <a:schemeClr val="tx1"/>
                </a:solidFill>
                <a:latin typeface="TradeGothic" panose="020B0500000000000000" pitchFamily="34" charset="0"/>
              </a:rPr>
              <a:t>Se ha permitido la inclusión de elementos avanzados en las páginas como Flash o los </a:t>
            </a:r>
            <a:r>
              <a:rPr lang="es-ES" sz="2400" dirty="0" err="1">
                <a:solidFill>
                  <a:schemeClr val="tx1"/>
                </a:solidFill>
                <a:latin typeface="TradeGothic" panose="020B0500000000000000" pitchFamily="34" charset="0"/>
              </a:rPr>
              <a:t>applets</a:t>
            </a:r>
            <a:r>
              <a:rPr lang="es-ES" sz="2400" dirty="0">
                <a:solidFill>
                  <a:schemeClr val="tx1"/>
                </a:solidFill>
                <a:latin typeface="TradeGothic" panose="020B0500000000000000" pitchFamily="34" charset="0"/>
              </a:rPr>
              <a:t> de Java para dar mayor funcionalidad.</a:t>
            </a:r>
          </a:p>
          <a:p>
            <a:pPr marL="342900" indent="-342900" algn="l">
              <a:buClr>
                <a:srgbClr val="FF0000"/>
              </a:buClr>
              <a:buFont typeface="Wingdings" panose="05000000000000000000" pitchFamily="2" charset="2"/>
              <a:buChar char="ü"/>
            </a:pPr>
            <a:r>
              <a:rPr lang="es-ES" sz="2400" dirty="0" smtClean="0">
                <a:solidFill>
                  <a:schemeClr val="tx1"/>
                </a:solidFill>
                <a:latin typeface="TradeGothic" panose="020B0500000000000000" pitchFamily="34" charset="0"/>
              </a:rPr>
              <a:t>Se </a:t>
            </a:r>
            <a:r>
              <a:rPr lang="es-ES" sz="2400" dirty="0">
                <a:solidFill>
                  <a:schemeClr val="tx1"/>
                </a:solidFill>
                <a:latin typeface="TradeGothic" panose="020B0500000000000000" pitchFamily="34" charset="0"/>
              </a:rPr>
              <a:t>permiten elementos semánticos para dar mayor significado al contenido </a:t>
            </a:r>
          </a:p>
          <a:p>
            <a:pPr marL="342900" indent="-342900" algn="l">
              <a:buClr>
                <a:srgbClr val="FF0000"/>
              </a:buClr>
              <a:buFont typeface="Wingdings" panose="05000000000000000000" pitchFamily="2" charset="2"/>
              <a:buChar char="ü"/>
            </a:pPr>
            <a:r>
              <a:rPr lang="es-ES" sz="2400" dirty="0">
                <a:solidFill>
                  <a:schemeClr val="tx1"/>
                </a:solidFill>
                <a:latin typeface="TradeGothic" panose="020B0500000000000000" pitchFamily="34" charset="0"/>
              </a:rPr>
              <a:t>Se permite el dibujo libre de elementos en la página mediante el elemento </a:t>
            </a:r>
            <a:r>
              <a:rPr lang="es-ES" sz="2400" b="1" dirty="0" err="1">
                <a:solidFill>
                  <a:schemeClr val="tx1"/>
                </a:solidFill>
                <a:latin typeface="TradeGothic" panose="020B0500000000000000" pitchFamily="34" charset="0"/>
              </a:rPr>
              <a:t>canvas</a:t>
            </a:r>
            <a:r>
              <a:rPr lang="es-ES" sz="2400" dirty="0">
                <a:solidFill>
                  <a:schemeClr val="tx1"/>
                </a:solidFill>
                <a:latin typeface="TradeGothic" panose="020B0500000000000000" pitchFamily="34" charset="0"/>
              </a:rPr>
              <a:t>. </a:t>
            </a:r>
          </a:p>
          <a:p>
            <a:pPr marL="342900" indent="-342900" algn="l">
              <a:buClr>
                <a:srgbClr val="FF0000"/>
              </a:buClr>
              <a:buFont typeface="Wingdings" panose="05000000000000000000" pitchFamily="2" charset="2"/>
              <a:buChar char="ü"/>
            </a:pPr>
            <a:r>
              <a:rPr lang="es-ES" sz="2400" dirty="0">
                <a:solidFill>
                  <a:schemeClr val="tx1"/>
                </a:solidFill>
                <a:latin typeface="TradeGothic" panose="020B0500000000000000" pitchFamily="34" charset="0"/>
              </a:rPr>
              <a:t>Es posible añadir vídeo, audio y otros elementos multimedia de forma fácil </a:t>
            </a:r>
          </a:p>
        </p:txBody>
      </p:sp>
    </p:spTree>
    <p:extLst>
      <p:ext uri="{BB962C8B-B14F-4D97-AF65-F5344CB8AC3E}">
        <p14:creationId xmlns:p14="http://schemas.microsoft.com/office/powerpoint/2010/main" val="19732170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2.4 HOJAS DE ESTILO</a:t>
            </a:r>
            <a:endParaRPr lang="es-ES" sz="2400" dirty="0">
              <a:latin typeface="TradeGothic" pitchFamily="34" charset="0"/>
            </a:endParaRPr>
          </a:p>
        </p:txBody>
      </p:sp>
      <p:sp>
        <p:nvSpPr>
          <p:cNvPr id="6" name="2 Subtítulo"/>
          <p:cNvSpPr>
            <a:spLocks noGrp="1"/>
          </p:cNvSpPr>
          <p:nvPr>
            <p:ph type="subTitle" idx="1"/>
          </p:nvPr>
        </p:nvSpPr>
        <p:spPr>
          <a:xfrm>
            <a:off x="467544" y="620688"/>
            <a:ext cx="8208912" cy="4464496"/>
          </a:xfrm>
          <a:ln>
            <a:noFill/>
          </a:ln>
        </p:spPr>
        <p:txBody>
          <a:bodyPr>
            <a:noAutofit/>
          </a:bodyPr>
          <a:lstStyle/>
          <a:p>
            <a:pPr marL="90488" lvl="1" algn="l">
              <a:spcBef>
                <a:spcPts val="600"/>
              </a:spcBef>
              <a:spcAft>
                <a:spcPts val="600"/>
              </a:spcAft>
            </a:pPr>
            <a:r>
              <a:rPr lang="es-ES" sz="2000" b="1" dirty="0" smtClean="0">
                <a:solidFill>
                  <a:schemeClr val="tx1"/>
                </a:solidFill>
                <a:latin typeface="TradeGothic" pitchFamily="34" charset="0"/>
              </a:rPr>
              <a:t>SINTAXIS DE CSS</a:t>
            </a:r>
          </a:p>
          <a:p>
            <a:pPr marL="90488" lvl="1" algn="l">
              <a:spcBef>
                <a:spcPts val="600"/>
              </a:spcBef>
              <a:spcAft>
                <a:spcPts val="600"/>
              </a:spcAft>
            </a:pPr>
            <a:r>
              <a:rPr lang="es-ES" sz="2000" dirty="0" smtClean="0">
                <a:solidFill>
                  <a:schemeClr val="tx1"/>
                </a:solidFill>
                <a:latin typeface="TradeGothic" pitchFamily="34" charset="0"/>
              </a:rPr>
              <a:t>El selector se define según los elementos a los que desee cambiar el estilo:</a:t>
            </a:r>
          </a:p>
          <a:p>
            <a:pPr marL="90488" lvl="1" algn="l">
              <a:spcBef>
                <a:spcPts val="600"/>
              </a:spcBef>
              <a:spcAft>
                <a:spcPts val="600"/>
              </a:spcAft>
              <a:buClr>
                <a:srgbClr val="FF0000"/>
              </a:buClr>
              <a:buFont typeface="Wingdings" pitchFamily="2" charset="2"/>
              <a:buChar char="Ø"/>
            </a:pPr>
            <a:r>
              <a:rPr lang="es-ES" sz="2000" dirty="0" smtClean="0">
                <a:solidFill>
                  <a:schemeClr val="tx1"/>
                </a:solidFill>
                <a:latin typeface="TradeGothic" pitchFamily="34" charset="0"/>
              </a:rPr>
              <a:t>Tipo de elemento: se puede escribir como selector el nombre de una etiqueta haciendo que los elementos asociados a la misma adquieran un determinado estilo.</a:t>
            </a:r>
          </a:p>
          <a:p>
            <a:pPr marL="90488" lvl="1" algn="l">
              <a:spcBef>
                <a:spcPts val="600"/>
              </a:spcBef>
              <a:spcAft>
                <a:spcPts val="600"/>
              </a:spcAft>
              <a:buFont typeface="Wingdings" pitchFamily="2" charset="2"/>
              <a:buChar char="Ø"/>
            </a:pPr>
            <a:r>
              <a:rPr lang="es-ES" sz="2000" dirty="0" smtClean="0">
                <a:solidFill>
                  <a:schemeClr val="tx1"/>
                </a:solidFill>
                <a:latin typeface="TradeGothic" pitchFamily="34" charset="0"/>
              </a:rPr>
              <a:t>Selector por identificador:  para dar un estilo a un único elemento, se usa el tributo id dentro de HTML 8º XHTML) utilizando el carácter #. Ejemplo:</a:t>
            </a:r>
          </a:p>
          <a:p>
            <a:pPr marL="90488" lvl="1" algn="l">
              <a:spcBef>
                <a:spcPts val="600"/>
              </a:spcBef>
              <a:spcAft>
                <a:spcPts val="600"/>
              </a:spcAft>
              <a:buFont typeface="Wingdings" pitchFamily="2" charset="2"/>
              <a:buChar char="Ø"/>
            </a:pPr>
            <a:endParaRPr lang="es-ES" sz="2000" dirty="0" smtClean="0">
              <a:solidFill>
                <a:schemeClr val="tx1"/>
              </a:solidFill>
              <a:latin typeface="TradeGothic" pitchFamily="34" charset="0"/>
            </a:endParaRPr>
          </a:p>
          <a:p>
            <a:pPr marL="90488" lvl="1">
              <a:spcBef>
                <a:spcPts val="600"/>
              </a:spcBef>
              <a:spcAft>
                <a:spcPts val="600"/>
              </a:spcAft>
            </a:pPr>
            <a:r>
              <a:rPr lang="es-ES" sz="2000" b="1" dirty="0" smtClean="0">
                <a:solidFill>
                  <a:srgbClr val="FF0000"/>
                </a:solidFill>
                <a:latin typeface="TradeGothic" pitchFamily="34" charset="0"/>
              </a:rPr>
              <a:t>&lt;p id=“</a:t>
            </a:r>
            <a:r>
              <a:rPr lang="es-ES" sz="2000" b="1" dirty="0" err="1" smtClean="0">
                <a:solidFill>
                  <a:srgbClr val="FF0000"/>
                </a:solidFill>
                <a:latin typeface="TradeGothic" pitchFamily="34" charset="0"/>
              </a:rPr>
              <a:t>parrafo</a:t>
            </a:r>
            <a:r>
              <a:rPr lang="es-ES" sz="2000" b="1" dirty="0" smtClean="0">
                <a:solidFill>
                  <a:srgbClr val="FF0000"/>
                </a:solidFill>
                <a:latin typeface="TradeGothic" pitchFamily="34" charset="0"/>
              </a:rPr>
              <a:t>”&gt;Párrafo de ejemplo&lt;/&gt;</a:t>
            </a:r>
          </a:p>
          <a:p>
            <a:pPr marL="90488" lvl="1">
              <a:spcBef>
                <a:spcPts val="600"/>
              </a:spcBef>
              <a:spcAft>
                <a:spcPts val="600"/>
              </a:spcAft>
            </a:pPr>
            <a:endParaRPr lang="es-ES" sz="2000" b="1" dirty="0" smtClean="0">
              <a:solidFill>
                <a:schemeClr val="tx1"/>
              </a:solidFill>
              <a:latin typeface="TradeGothic" pitchFamily="34" charset="0"/>
            </a:endParaRPr>
          </a:p>
          <a:p>
            <a:pPr marL="90488" lvl="1" algn="l">
              <a:spcBef>
                <a:spcPts val="600"/>
              </a:spcBef>
              <a:spcAft>
                <a:spcPts val="600"/>
              </a:spcAft>
            </a:pPr>
            <a:r>
              <a:rPr lang="es-ES" sz="2000" dirty="0" smtClean="0">
                <a:solidFill>
                  <a:schemeClr val="tx1"/>
                </a:solidFill>
                <a:latin typeface="TradeGothic" pitchFamily="34" charset="0"/>
              </a:rPr>
              <a:t>Mediante el estilo CSS quedaría:</a:t>
            </a:r>
          </a:p>
          <a:p>
            <a:pPr marL="90488" lvl="1" algn="l">
              <a:spcBef>
                <a:spcPts val="600"/>
              </a:spcBef>
              <a:spcAft>
                <a:spcPts val="600"/>
              </a:spcAft>
            </a:pPr>
            <a:endParaRPr lang="es-ES" sz="2000" dirty="0" smtClean="0">
              <a:solidFill>
                <a:schemeClr val="tx1"/>
              </a:solidFill>
              <a:latin typeface="TradeGothic" pitchFamily="34" charset="0"/>
            </a:endParaRPr>
          </a:p>
          <a:p>
            <a:pPr marL="90488" lvl="1">
              <a:spcBef>
                <a:spcPts val="600"/>
              </a:spcBef>
              <a:spcAft>
                <a:spcPts val="600"/>
              </a:spcAft>
            </a:pPr>
            <a:r>
              <a:rPr lang="es-ES" sz="2000" b="1" dirty="0" smtClean="0">
                <a:solidFill>
                  <a:srgbClr val="FF0000"/>
                </a:solidFill>
                <a:latin typeface="TradeGothic" pitchFamily="34" charset="0"/>
              </a:rPr>
              <a:t> #</a:t>
            </a:r>
            <a:r>
              <a:rPr lang="es-ES" sz="2000" b="1" dirty="0" err="1" smtClean="0">
                <a:solidFill>
                  <a:srgbClr val="FF0000"/>
                </a:solidFill>
                <a:latin typeface="TradeGothic" pitchFamily="34" charset="0"/>
              </a:rPr>
              <a:t>parrafo</a:t>
            </a:r>
            <a:r>
              <a:rPr lang="es-ES" sz="2000" b="1" dirty="0" smtClean="0">
                <a:solidFill>
                  <a:srgbClr val="FF0000"/>
                </a:solidFill>
                <a:latin typeface="TradeGothic" pitchFamily="34" charset="0"/>
              </a:rPr>
              <a:t> {color:#c00;}</a:t>
            </a:r>
          </a:p>
          <a:p>
            <a:pPr marL="90488" lvl="1" algn="l">
              <a:spcBef>
                <a:spcPts val="600"/>
              </a:spcBef>
              <a:spcAft>
                <a:spcPts val="600"/>
              </a:spcAft>
              <a:buFont typeface="Wingdings" pitchFamily="2" charset="2"/>
              <a:buChar char="Ø"/>
            </a:pPr>
            <a:endParaRPr lang="es-ES" sz="2000" dirty="0" smtClean="0">
              <a:solidFill>
                <a:schemeClr val="tx1"/>
              </a:solidFill>
              <a:latin typeface="TradeGothic" pitchFamily="34" charset="0"/>
            </a:endParaRPr>
          </a:p>
          <a:p>
            <a:pPr marL="90488" lvl="1" algn="l">
              <a:spcBef>
                <a:spcPts val="600"/>
              </a:spcBef>
              <a:spcAft>
                <a:spcPts val="600"/>
              </a:spcAft>
            </a:pPr>
            <a:endParaRPr lang="es-ES" sz="2000" dirty="0" smtClean="0">
              <a:solidFill>
                <a:schemeClr val="tx1"/>
              </a:solidFill>
              <a:latin typeface="TradeGothic"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2.4 HOJAS DE ESTILO</a:t>
            </a:r>
            <a:endParaRPr lang="es-ES" sz="2400" dirty="0">
              <a:latin typeface="TradeGothic" pitchFamily="34" charset="0"/>
            </a:endParaRPr>
          </a:p>
        </p:txBody>
      </p:sp>
      <p:sp>
        <p:nvSpPr>
          <p:cNvPr id="6" name="2 Subtítulo"/>
          <p:cNvSpPr>
            <a:spLocks noGrp="1"/>
          </p:cNvSpPr>
          <p:nvPr>
            <p:ph type="subTitle" idx="1"/>
          </p:nvPr>
        </p:nvSpPr>
        <p:spPr>
          <a:xfrm>
            <a:off x="107504" y="620688"/>
            <a:ext cx="8928992" cy="1440160"/>
          </a:xfrm>
          <a:ln>
            <a:noFill/>
          </a:ln>
        </p:spPr>
        <p:txBody>
          <a:bodyPr>
            <a:noAutofit/>
          </a:bodyPr>
          <a:lstStyle/>
          <a:p>
            <a:pPr marL="90488" lvl="1" algn="l">
              <a:spcBef>
                <a:spcPts val="600"/>
              </a:spcBef>
              <a:spcAft>
                <a:spcPts val="600"/>
              </a:spcAft>
            </a:pPr>
            <a:r>
              <a:rPr lang="es-ES" sz="2000" b="1" dirty="0" smtClean="0">
                <a:solidFill>
                  <a:schemeClr val="tx1"/>
                </a:solidFill>
                <a:latin typeface="TradeGothic" pitchFamily="34" charset="0"/>
              </a:rPr>
              <a:t>SINTAXIS DE CSS</a:t>
            </a:r>
          </a:p>
          <a:p>
            <a:pPr marL="90488" lvl="1" algn="l">
              <a:spcBef>
                <a:spcPts val="600"/>
              </a:spcBef>
              <a:spcAft>
                <a:spcPts val="600"/>
              </a:spcAft>
            </a:pPr>
            <a:r>
              <a:rPr lang="es-ES" sz="2000" dirty="0" smtClean="0">
                <a:solidFill>
                  <a:schemeClr val="tx1"/>
                </a:solidFill>
                <a:latin typeface="TradeGothic" pitchFamily="34" charset="0"/>
              </a:rPr>
              <a:t>Clase de elemento. Se da estilo a un grupo de elementos con el atributo </a:t>
            </a:r>
            <a:r>
              <a:rPr lang="es-ES" sz="2000" i="1" dirty="0" err="1" smtClean="0">
                <a:solidFill>
                  <a:schemeClr val="tx1"/>
                </a:solidFill>
                <a:latin typeface="TradeGothic" pitchFamily="34" charset="0"/>
              </a:rPr>
              <a:t>class</a:t>
            </a:r>
            <a:r>
              <a:rPr lang="es-ES" sz="2000" dirty="0" smtClean="0">
                <a:solidFill>
                  <a:schemeClr val="tx1"/>
                </a:solidFill>
                <a:latin typeface="TradeGothic" pitchFamily="34" charset="0"/>
              </a:rPr>
              <a:t>. Para ello se definirá el selector empezando por el carácter “.”. </a:t>
            </a:r>
            <a:r>
              <a:rPr lang="es-ES" sz="2000" dirty="0" err="1" smtClean="0">
                <a:solidFill>
                  <a:schemeClr val="tx1"/>
                </a:solidFill>
                <a:latin typeface="TradeGothic" pitchFamily="34" charset="0"/>
              </a:rPr>
              <a:t>Ej</a:t>
            </a:r>
            <a:r>
              <a:rPr lang="es-ES" sz="2000" dirty="0" smtClean="0">
                <a:solidFill>
                  <a:schemeClr val="tx1"/>
                </a:solidFill>
                <a:latin typeface="TradeGothic" pitchFamily="34" charset="0"/>
              </a:rPr>
              <a:t>:</a:t>
            </a:r>
          </a:p>
          <a:p>
            <a:pPr marL="90488" lvl="1" algn="l">
              <a:spcBef>
                <a:spcPts val="600"/>
              </a:spcBef>
              <a:spcAft>
                <a:spcPts val="600"/>
              </a:spcAft>
            </a:pPr>
            <a:endParaRPr lang="es-ES" sz="2000" dirty="0" smtClean="0">
              <a:solidFill>
                <a:schemeClr val="tx1"/>
              </a:solidFill>
              <a:latin typeface="TradeGothic" pitchFamily="34" charset="0"/>
            </a:endParaRPr>
          </a:p>
        </p:txBody>
      </p:sp>
      <p:sp>
        <p:nvSpPr>
          <p:cNvPr id="4" name="3 CuadroTexto"/>
          <p:cNvSpPr txBox="1"/>
          <p:nvPr/>
        </p:nvSpPr>
        <p:spPr>
          <a:xfrm>
            <a:off x="5580112" y="2204864"/>
            <a:ext cx="3312368" cy="1477328"/>
          </a:xfrm>
          <a:prstGeom prst="rect">
            <a:avLst/>
          </a:prstGeom>
          <a:noFill/>
          <a:ln>
            <a:solidFill>
              <a:schemeClr val="accent1"/>
            </a:solidFill>
          </a:ln>
        </p:spPr>
        <p:txBody>
          <a:bodyPr wrap="square" rtlCol="0">
            <a:spAutoFit/>
          </a:bodyPr>
          <a:lstStyle/>
          <a:p>
            <a:pPr marL="90488" lvl="1"/>
            <a:r>
              <a:rPr lang="es-ES" dirty="0" smtClean="0">
                <a:latin typeface="TradeGothic" pitchFamily="34" charset="0"/>
              </a:rPr>
              <a:t>Mediante la definición CSS del estilo de la clase 1 se podría dar estilo a los tres de forma conjunta:  </a:t>
            </a:r>
          </a:p>
          <a:p>
            <a:pPr marL="90488" lvl="1"/>
            <a:r>
              <a:rPr lang="es-ES" b="1" dirty="0" smtClean="0">
                <a:solidFill>
                  <a:srgbClr val="FF0000"/>
                </a:solidFill>
                <a:latin typeface="TradeGothic" pitchFamily="34" charset="0"/>
              </a:rPr>
              <a:t>clase1 {color:#c00;}</a:t>
            </a:r>
          </a:p>
        </p:txBody>
      </p:sp>
      <p:sp>
        <p:nvSpPr>
          <p:cNvPr id="5" name="4 CuadroTexto"/>
          <p:cNvSpPr txBox="1"/>
          <p:nvPr/>
        </p:nvSpPr>
        <p:spPr>
          <a:xfrm>
            <a:off x="251520" y="2060848"/>
            <a:ext cx="5112568" cy="1754326"/>
          </a:xfrm>
          <a:prstGeom prst="rect">
            <a:avLst/>
          </a:prstGeom>
          <a:noFill/>
          <a:ln>
            <a:solidFill>
              <a:schemeClr val="accent1"/>
            </a:solidFill>
          </a:ln>
        </p:spPr>
        <p:txBody>
          <a:bodyPr wrap="square" rtlCol="0">
            <a:spAutoFit/>
          </a:bodyPr>
          <a:lstStyle/>
          <a:p>
            <a:pPr marL="90488" lvl="1"/>
            <a:r>
              <a:rPr lang="es-ES" b="1" dirty="0" smtClean="0">
                <a:solidFill>
                  <a:srgbClr val="FF0000"/>
                </a:solidFill>
                <a:latin typeface="TradeGothic" pitchFamily="34" charset="0"/>
              </a:rPr>
              <a:t>&lt;p </a:t>
            </a:r>
            <a:r>
              <a:rPr lang="es-ES" b="1" dirty="0" err="1" smtClean="0">
                <a:solidFill>
                  <a:srgbClr val="FF0000"/>
                </a:solidFill>
                <a:latin typeface="TradeGothic" pitchFamily="34" charset="0"/>
              </a:rPr>
              <a:t>class</a:t>
            </a:r>
            <a:r>
              <a:rPr lang="es-ES" b="1" dirty="0" smtClean="0">
                <a:solidFill>
                  <a:srgbClr val="FF0000"/>
                </a:solidFill>
                <a:latin typeface="TradeGothic" pitchFamily="34" charset="0"/>
              </a:rPr>
              <a:t>=”clase1”&gt;Párrafo de ejemplo&lt;/p&gt;</a:t>
            </a:r>
          </a:p>
          <a:p>
            <a:pPr marL="90488" lvl="1"/>
            <a:r>
              <a:rPr lang="es-ES" b="1" dirty="0" smtClean="0">
                <a:solidFill>
                  <a:srgbClr val="FF0000"/>
                </a:solidFill>
                <a:latin typeface="TradeGothic" pitchFamily="34" charset="0"/>
              </a:rPr>
              <a:t>&lt;p </a:t>
            </a:r>
            <a:r>
              <a:rPr lang="es-ES" b="1" dirty="0" err="1" smtClean="0">
                <a:solidFill>
                  <a:srgbClr val="FF0000"/>
                </a:solidFill>
                <a:latin typeface="TradeGothic" pitchFamily="34" charset="0"/>
              </a:rPr>
              <a:t>class</a:t>
            </a:r>
            <a:r>
              <a:rPr lang="es-ES" b="1" dirty="0" smtClean="0">
                <a:solidFill>
                  <a:srgbClr val="FF0000"/>
                </a:solidFill>
                <a:latin typeface="TradeGothic" pitchFamily="34" charset="0"/>
              </a:rPr>
              <a:t>=”clase1”&gt;Otro párrafo de ejemplo&lt;/p&gt;</a:t>
            </a:r>
          </a:p>
          <a:p>
            <a:pPr marL="90488" lvl="1"/>
            <a:r>
              <a:rPr lang="es-ES" b="1" dirty="0" smtClean="0">
                <a:solidFill>
                  <a:srgbClr val="FF0000"/>
                </a:solidFill>
                <a:latin typeface="TradeGothic" pitchFamily="34" charset="0"/>
              </a:rPr>
              <a:t>&lt;</a:t>
            </a:r>
            <a:r>
              <a:rPr lang="es-ES" b="1" dirty="0" err="1" smtClean="0">
                <a:solidFill>
                  <a:srgbClr val="FF0000"/>
                </a:solidFill>
                <a:latin typeface="TradeGothic" pitchFamily="34" charset="0"/>
              </a:rPr>
              <a:t>ulclass</a:t>
            </a:r>
            <a:r>
              <a:rPr lang="es-ES" b="1" dirty="0" smtClean="0">
                <a:solidFill>
                  <a:srgbClr val="FF0000"/>
                </a:solidFill>
                <a:latin typeface="TradeGothic" pitchFamily="34" charset="0"/>
              </a:rPr>
              <a:t>=”clase1”&gt;</a:t>
            </a:r>
          </a:p>
          <a:p>
            <a:pPr marL="90488" lvl="1"/>
            <a:r>
              <a:rPr lang="es-ES" b="1" dirty="0" smtClean="0">
                <a:solidFill>
                  <a:srgbClr val="FF0000"/>
                </a:solidFill>
                <a:latin typeface="TradeGothic" pitchFamily="34" charset="0"/>
              </a:rPr>
              <a:t>&lt;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&gt;Item1&lt;/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a:t>
            </a:r>
          </a:p>
          <a:p>
            <a:pPr marL="90488" lvl="1"/>
            <a:r>
              <a:rPr lang="es-ES" b="1" dirty="0" smtClean="0">
                <a:solidFill>
                  <a:srgbClr val="FF0000"/>
                </a:solidFill>
                <a:latin typeface="TradeGothic" pitchFamily="34" charset="0"/>
              </a:rPr>
              <a:t>&lt;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&gt;Item2&lt;/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a:t>
            </a:r>
          </a:p>
          <a:p>
            <a:pPr marL="90488" lvl="1"/>
            <a:r>
              <a:rPr lang="es-ES" b="1" dirty="0" smtClean="0">
                <a:solidFill>
                  <a:srgbClr val="FF0000"/>
                </a:solidFill>
                <a:latin typeface="TradeGothic" pitchFamily="34" charset="0"/>
              </a:rPr>
              <a:t>&lt;/</a:t>
            </a:r>
            <a:r>
              <a:rPr lang="es-ES" b="1" dirty="0" err="1" smtClean="0">
                <a:solidFill>
                  <a:srgbClr val="FF0000"/>
                </a:solidFill>
                <a:latin typeface="TradeGothic" pitchFamily="34" charset="0"/>
              </a:rPr>
              <a:t>ul</a:t>
            </a:r>
            <a:r>
              <a:rPr lang="es-ES" b="1" dirty="0" smtClean="0">
                <a:solidFill>
                  <a:srgbClr val="FF0000"/>
                </a:solidFill>
                <a:latin typeface="TradeGothic" pitchFamily="34" charset="0"/>
              </a:rPr>
              <a:t>&gt;</a:t>
            </a:r>
          </a:p>
        </p:txBody>
      </p:sp>
      <p:sp>
        <p:nvSpPr>
          <p:cNvPr id="7" name="6 CuadroTexto"/>
          <p:cNvSpPr txBox="1"/>
          <p:nvPr/>
        </p:nvSpPr>
        <p:spPr>
          <a:xfrm>
            <a:off x="276662" y="4149080"/>
            <a:ext cx="8656796" cy="646331"/>
          </a:xfrm>
          <a:prstGeom prst="rect">
            <a:avLst/>
          </a:prstGeom>
          <a:noFill/>
        </p:spPr>
        <p:txBody>
          <a:bodyPr wrap="square" rtlCol="0">
            <a:spAutoFit/>
          </a:bodyPr>
          <a:lstStyle/>
          <a:p>
            <a:r>
              <a:rPr lang="es-ES" dirty="0" smtClean="0">
                <a:latin typeface="TradeGothic" pitchFamily="34" charset="0"/>
              </a:rPr>
              <a:t>Se puede hacer una combinación de selectores mezclando el tipo de elemento con la clase, pudiendo definir dos párrafos y una lista no ordenada en HTML como sigue:</a:t>
            </a:r>
            <a:endParaRPr lang="es-ES" dirty="0">
              <a:latin typeface="TradeGothic" pitchFamily="34" charset="0"/>
            </a:endParaRPr>
          </a:p>
        </p:txBody>
      </p:sp>
      <p:sp>
        <p:nvSpPr>
          <p:cNvPr id="8" name="7 CuadroTexto"/>
          <p:cNvSpPr txBox="1"/>
          <p:nvPr/>
        </p:nvSpPr>
        <p:spPr>
          <a:xfrm>
            <a:off x="323528" y="4869160"/>
            <a:ext cx="4680520" cy="1754326"/>
          </a:xfrm>
          <a:prstGeom prst="rect">
            <a:avLst/>
          </a:prstGeom>
          <a:noFill/>
          <a:ln>
            <a:solidFill>
              <a:schemeClr val="accent1"/>
            </a:solidFill>
          </a:ln>
        </p:spPr>
        <p:txBody>
          <a:bodyPr wrap="square" rtlCol="0">
            <a:spAutoFit/>
          </a:bodyPr>
          <a:lstStyle/>
          <a:p>
            <a:pPr marL="90488" lvl="1"/>
            <a:r>
              <a:rPr lang="es-ES" b="1" dirty="0" smtClean="0">
                <a:solidFill>
                  <a:srgbClr val="FF0000"/>
                </a:solidFill>
                <a:latin typeface="TradeGothic" pitchFamily="34" charset="0"/>
              </a:rPr>
              <a:t>&lt;p </a:t>
            </a:r>
            <a:r>
              <a:rPr lang="es-ES" b="1" dirty="0" err="1" smtClean="0">
                <a:solidFill>
                  <a:srgbClr val="FF0000"/>
                </a:solidFill>
                <a:latin typeface="TradeGothic" pitchFamily="34" charset="0"/>
              </a:rPr>
              <a:t>class</a:t>
            </a:r>
            <a:r>
              <a:rPr lang="es-ES" b="1" dirty="0" smtClean="0">
                <a:solidFill>
                  <a:srgbClr val="FF0000"/>
                </a:solidFill>
                <a:latin typeface="TradeGothic" pitchFamily="34" charset="0"/>
              </a:rPr>
              <a:t>=”clase1”&gt;Párrafo de ejemplo&lt;/p&gt;</a:t>
            </a:r>
          </a:p>
          <a:p>
            <a:pPr marL="90488" lvl="1"/>
            <a:r>
              <a:rPr lang="es-ES" b="1" dirty="0" smtClean="0">
                <a:solidFill>
                  <a:srgbClr val="FF0000"/>
                </a:solidFill>
                <a:latin typeface="TradeGothic" pitchFamily="34" charset="0"/>
              </a:rPr>
              <a:t>&lt;p&gt;Otro párrafo de ejemplo&lt;/p&gt;</a:t>
            </a:r>
          </a:p>
          <a:p>
            <a:pPr marL="90488" lvl="1"/>
            <a:r>
              <a:rPr lang="es-ES" b="1" dirty="0" smtClean="0">
                <a:solidFill>
                  <a:srgbClr val="FF0000"/>
                </a:solidFill>
                <a:latin typeface="TradeGothic" pitchFamily="34" charset="0"/>
              </a:rPr>
              <a:t>&lt;</a:t>
            </a:r>
            <a:r>
              <a:rPr lang="es-ES" b="1" dirty="0" err="1" smtClean="0">
                <a:solidFill>
                  <a:srgbClr val="FF0000"/>
                </a:solidFill>
                <a:latin typeface="TradeGothic" pitchFamily="34" charset="0"/>
              </a:rPr>
              <a:t>ulclass</a:t>
            </a:r>
            <a:r>
              <a:rPr lang="es-ES" b="1" dirty="0" smtClean="0">
                <a:solidFill>
                  <a:srgbClr val="FF0000"/>
                </a:solidFill>
                <a:latin typeface="TradeGothic" pitchFamily="34" charset="0"/>
              </a:rPr>
              <a:t>=”clase1”&gt;</a:t>
            </a:r>
          </a:p>
          <a:p>
            <a:pPr marL="90488" lvl="1"/>
            <a:r>
              <a:rPr lang="es-ES" b="1" dirty="0" smtClean="0">
                <a:solidFill>
                  <a:srgbClr val="FF0000"/>
                </a:solidFill>
                <a:latin typeface="TradeGothic" pitchFamily="34" charset="0"/>
              </a:rPr>
              <a:t>&lt;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&gt;Item1&lt;/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a:t>
            </a:r>
          </a:p>
          <a:p>
            <a:pPr marL="90488" lvl="1"/>
            <a:r>
              <a:rPr lang="es-ES" b="1" dirty="0" smtClean="0">
                <a:solidFill>
                  <a:srgbClr val="FF0000"/>
                </a:solidFill>
                <a:latin typeface="TradeGothic" pitchFamily="34" charset="0"/>
              </a:rPr>
              <a:t>&lt;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&gt;Item2&lt;/</a:t>
            </a:r>
            <a:r>
              <a:rPr lang="es-ES" b="1" dirty="0" err="1" smtClean="0">
                <a:solidFill>
                  <a:srgbClr val="FF0000"/>
                </a:solidFill>
                <a:latin typeface="TradeGothic" pitchFamily="34" charset="0"/>
              </a:rPr>
              <a:t>li</a:t>
            </a:r>
            <a:r>
              <a:rPr lang="es-ES" b="1" dirty="0" smtClean="0">
                <a:solidFill>
                  <a:srgbClr val="FF0000"/>
                </a:solidFill>
                <a:latin typeface="TradeGothic" pitchFamily="34" charset="0"/>
              </a:rPr>
              <a:t>&gt;</a:t>
            </a:r>
          </a:p>
          <a:p>
            <a:pPr marL="90488" lvl="1"/>
            <a:r>
              <a:rPr lang="es-ES" b="1" dirty="0" smtClean="0">
                <a:solidFill>
                  <a:srgbClr val="FF0000"/>
                </a:solidFill>
                <a:latin typeface="TradeGothic" pitchFamily="34" charset="0"/>
              </a:rPr>
              <a:t>&lt;/</a:t>
            </a:r>
            <a:r>
              <a:rPr lang="es-ES" b="1" dirty="0" err="1" smtClean="0">
                <a:solidFill>
                  <a:srgbClr val="FF0000"/>
                </a:solidFill>
                <a:latin typeface="TradeGothic" pitchFamily="34" charset="0"/>
              </a:rPr>
              <a:t>ul</a:t>
            </a:r>
            <a:r>
              <a:rPr lang="es-ES" b="1" dirty="0" smtClean="0">
                <a:solidFill>
                  <a:srgbClr val="FF0000"/>
                </a:solidFill>
                <a:latin typeface="TradeGothic" pitchFamily="34" charset="0"/>
              </a:rPr>
              <a:t>&gt;</a:t>
            </a:r>
          </a:p>
        </p:txBody>
      </p:sp>
      <p:sp>
        <p:nvSpPr>
          <p:cNvPr id="9" name="8 CuadroTexto"/>
          <p:cNvSpPr txBox="1"/>
          <p:nvPr/>
        </p:nvSpPr>
        <p:spPr>
          <a:xfrm>
            <a:off x="5148064" y="5085184"/>
            <a:ext cx="3744416" cy="1200329"/>
          </a:xfrm>
          <a:prstGeom prst="rect">
            <a:avLst/>
          </a:prstGeom>
          <a:noFill/>
          <a:ln>
            <a:solidFill>
              <a:schemeClr val="accent1"/>
            </a:solidFill>
          </a:ln>
        </p:spPr>
        <p:txBody>
          <a:bodyPr wrap="square" rtlCol="0">
            <a:spAutoFit/>
          </a:bodyPr>
          <a:lstStyle/>
          <a:p>
            <a:pPr marL="90488" lvl="1"/>
            <a:r>
              <a:rPr lang="es-ES" dirty="0" smtClean="0">
                <a:latin typeface="TradeGothic" pitchFamily="34" charset="0"/>
              </a:rPr>
              <a:t>Se podría dar estilo a los párrafos de la clase “clase1” usando el siguiente selector:</a:t>
            </a:r>
          </a:p>
          <a:p>
            <a:pPr marL="90488" lvl="1" algn="ctr"/>
            <a:r>
              <a:rPr lang="es-ES" b="1" dirty="0" smtClean="0">
                <a:solidFill>
                  <a:srgbClr val="FF0000"/>
                </a:solidFill>
                <a:latin typeface="TradeGothic" pitchFamily="34" charset="0"/>
              </a:rPr>
              <a:t>p.clase1 {color: #c00;}</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2.4 HOJAS DE ESTILO</a:t>
            </a:r>
            <a:endParaRPr lang="es-ES" sz="2400" dirty="0">
              <a:latin typeface="TradeGothic" pitchFamily="34" charset="0"/>
            </a:endParaRPr>
          </a:p>
        </p:txBody>
      </p:sp>
      <p:sp>
        <p:nvSpPr>
          <p:cNvPr id="6" name="2 Subtítulo"/>
          <p:cNvSpPr>
            <a:spLocks noGrp="1"/>
          </p:cNvSpPr>
          <p:nvPr>
            <p:ph type="subTitle" idx="1"/>
          </p:nvPr>
        </p:nvSpPr>
        <p:spPr>
          <a:xfrm>
            <a:off x="107504" y="620688"/>
            <a:ext cx="8928992" cy="5544616"/>
          </a:xfrm>
          <a:ln>
            <a:noFill/>
          </a:ln>
        </p:spPr>
        <p:txBody>
          <a:bodyPr>
            <a:noAutofit/>
          </a:bodyPr>
          <a:lstStyle/>
          <a:p>
            <a:pPr marL="90488" lvl="1" algn="l">
              <a:spcBef>
                <a:spcPts val="600"/>
              </a:spcBef>
              <a:spcAft>
                <a:spcPts val="600"/>
              </a:spcAft>
            </a:pPr>
            <a:r>
              <a:rPr lang="es-ES" sz="2000" b="1" dirty="0" smtClean="0">
                <a:solidFill>
                  <a:schemeClr val="tx1"/>
                </a:solidFill>
                <a:latin typeface="TradeGothic" pitchFamily="34" charset="0"/>
              </a:rPr>
              <a:t>USO DE CSS DENTRO DE HTML Y XHTML</a:t>
            </a:r>
          </a:p>
          <a:p>
            <a:pPr marL="90488" lvl="1" algn="l">
              <a:spcBef>
                <a:spcPts val="600"/>
              </a:spcBef>
              <a:spcAft>
                <a:spcPts val="600"/>
              </a:spcAft>
              <a:buClr>
                <a:srgbClr val="FF0000"/>
              </a:buClr>
            </a:pPr>
            <a:r>
              <a:rPr lang="es-ES" sz="2000" dirty="0" smtClean="0">
                <a:solidFill>
                  <a:schemeClr val="tx1"/>
                </a:solidFill>
                <a:latin typeface="TradeGothic" pitchFamily="34" charset="0"/>
              </a:rPr>
              <a:t>Existen tres métodos para incorporar una hoja de estilo a documentos HTML o XHTML.</a:t>
            </a:r>
          </a:p>
          <a:p>
            <a:pPr marL="90488" lvl="1" algn="l">
              <a:spcBef>
                <a:spcPts val="600"/>
              </a:spcBef>
              <a:spcAft>
                <a:spcPts val="600"/>
              </a:spcAft>
              <a:buClr>
                <a:srgbClr val="FF0000"/>
              </a:buClr>
              <a:buFont typeface="Wingdings" pitchFamily="2" charset="2"/>
              <a:buChar char="Ø"/>
            </a:pPr>
            <a:r>
              <a:rPr lang="es-ES" sz="2000" dirty="0" smtClean="0">
                <a:solidFill>
                  <a:schemeClr val="tx1"/>
                </a:solidFill>
                <a:latin typeface="TradeGothic" pitchFamily="34" charset="0"/>
              </a:rPr>
              <a:t>Utilizar el elemento &lt;link&gt; dentro de la sección &lt;head&gt; del documento</a:t>
            </a:r>
          </a:p>
          <a:p>
            <a:pPr marL="1004888" lvl="3" algn="l">
              <a:spcBef>
                <a:spcPts val="0"/>
              </a:spcBef>
              <a:buClr>
                <a:srgbClr val="FF0000"/>
              </a:buClr>
            </a:pPr>
            <a:r>
              <a:rPr lang="es-ES" sz="1800" b="1" dirty="0" smtClean="0">
                <a:solidFill>
                  <a:schemeClr val="tx1"/>
                </a:solidFill>
                <a:latin typeface="TradeGothic" pitchFamily="34" charset="0"/>
              </a:rPr>
              <a:t>&lt;head&gt;</a:t>
            </a:r>
          </a:p>
          <a:p>
            <a:pPr marL="1004888" lvl="3" algn="l">
              <a:spcBef>
                <a:spcPts val="0"/>
              </a:spcBef>
              <a:buClr>
                <a:srgbClr val="FF0000"/>
              </a:buClr>
            </a:pPr>
            <a:r>
              <a:rPr lang="es-ES" sz="1800" b="1" dirty="0" smtClean="0">
                <a:solidFill>
                  <a:schemeClr val="tx1"/>
                </a:solidFill>
                <a:latin typeface="TradeGothic" pitchFamily="34" charset="0"/>
              </a:rPr>
              <a:t>&lt;link </a:t>
            </a:r>
            <a:r>
              <a:rPr lang="es-ES" sz="1800" b="1" dirty="0" err="1" smtClean="0">
                <a:solidFill>
                  <a:schemeClr val="tx1"/>
                </a:solidFill>
                <a:latin typeface="TradeGothic" pitchFamily="34" charset="0"/>
              </a:rPr>
              <a:t>rel</a:t>
            </a:r>
            <a:r>
              <a:rPr lang="es-ES" sz="1800" b="1" dirty="0" smtClean="0">
                <a:solidFill>
                  <a:schemeClr val="tx1"/>
                </a:solidFill>
                <a:latin typeface="TradeGothic" pitchFamily="34" charset="0"/>
              </a:rPr>
              <a:t>=“</a:t>
            </a:r>
            <a:r>
              <a:rPr lang="es-ES" sz="1800" b="1" dirty="0" err="1" smtClean="0">
                <a:solidFill>
                  <a:schemeClr val="tx1"/>
                </a:solidFill>
                <a:latin typeface="TradeGothic" pitchFamily="34" charset="0"/>
              </a:rPr>
              <a:t>stylesheet</a:t>
            </a:r>
            <a:r>
              <a:rPr lang="es-ES" sz="1800" b="1" dirty="0" smtClean="0">
                <a:solidFill>
                  <a:schemeClr val="tx1"/>
                </a:solidFill>
                <a:latin typeface="TradeGothic" pitchFamily="34" charset="0"/>
              </a:rPr>
              <a:t>” </a:t>
            </a:r>
            <a:r>
              <a:rPr lang="es-ES" sz="1800" b="1" dirty="0" err="1" smtClean="0">
                <a:solidFill>
                  <a:schemeClr val="tx1"/>
                </a:solidFill>
                <a:latin typeface="TradeGothic" pitchFamily="34" charset="0"/>
              </a:rPr>
              <a:t>type</a:t>
            </a:r>
            <a:r>
              <a:rPr lang="es-ES" sz="1800" b="1" dirty="0" smtClean="0">
                <a:solidFill>
                  <a:schemeClr val="tx1"/>
                </a:solidFill>
                <a:latin typeface="TradeGothic" pitchFamily="34" charset="0"/>
              </a:rPr>
              <a:t>=“</a:t>
            </a:r>
            <a:r>
              <a:rPr lang="es-ES" sz="1800" b="1" dirty="0" err="1" smtClean="0">
                <a:solidFill>
                  <a:schemeClr val="tx1"/>
                </a:solidFill>
                <a:latin typeface="TradeGothic" pitchFamily="34" charset="0"/>
              </a:rPr>
              <a:t>text</a:t>
            </a:r>
            <a:r>
              <a:rPr lang="es-ES" sz="1800" b="1" dirty="0" smtClean="0">
                <a:solidFill>
                  <a:schemeClr val="tx1"/>
                </a:solidFill>
                <a:latin typeface="TradeGothic" pitchFamily="34" charset="0"/>
              </a:rPr>
              <a:t>/</a:t>
            </a:r>
            <a:r>
              <a:rPr lang="es-ES" sz="1800" b="1" dirty="0" err="1" smtClean="0">
                <a:solidFill>
                  <a:schemeClr val="tx1"/>
                </a:solidFill>
                <a:latin typeface="TradeGothic" pitchFamily="34" charset="0"/>
              </a:rPr>
              <a:t>css</a:t>
            </a:r>
            <a:r>
              <a:rPr lang="es-ES" sz="1800" b="1" dirty="0" smtClean="0">
                <a:solidFill>
                  <a:schemeClr val="tx1"/>
                </a:solidFill>
                <a:latin typeface="TradeGothic" pitchFamily="34" charset="0"/>
              </a:rPr>
              <a:t>” </a:t>
            </a:r>
            <a:r>
              <a:rPr lang="es-ES" sz="1800" b="1" dirty="0" err="1" smtClean="0">
                <a:solidFill>
                  <a:schemeClr val="tx1"/>
                </a:solidFill>
                <a:latin typeface="TradeGothic" pitchFamily="34" charset="0"/>
              </a:rPr>
              <a:t>href</a:t>
            </a:r>
            <a:r>
              <a:rPr lang="es-ES" sz="1800" b="1" dirty="0" smtClean="0">
                <a:solidFill>
                  <a:schemeClr val="tx1"/>
                </a:solidFill>
                <a:latin typeface="TradeGothic" pitchFamily="34" charset="0"/>
              </a:rPr>
              <a:t>=“est.css”/&gt;</a:t>
            </a:r>
          </a:p>
          <a:p>
            <a:pPr marL="1004888" lvl="3" algn="l">
              <a:spcBef>
                <a:spcPts val="0"/>
              </a:spcBef>
              <a:buClr>
                <a:srgbClr val="FF0000"/>
              </a:buClr>
            </a:pPr>
            <a:r>
              <a:rPr lang="es-ES" sz="1800" b="1" dirty="0" smtClean="0">
                <a:solidFill>
                  <a:schemeClr val="tx1"/>
                </a:solidFill>
                <a:latin typeface="TradeGothic" pitchFamily="34" charset="0"/>
              </a:rPr>
              <a:t>&lt;/head&gt;</a:t>
            </a:r>
          </a:p>
          <a:p>
            <a:pPr marL="90488" lvl="1" algn="l">
              <a:spcBef>
                <a:spcPts val="600"/>
              </a:spcBef>
              <a:spcAft>
                <a:spcPts val="600"/>
              </a:spcAft>
              <a:buClr>
                <a:srgbClr val="FF0000"/>
              </a:buClr>
              <a:buFont typeface="Wingdings" pitchFamily="2" charset="2"/>
              <a:buChar char="Ø"/>
            </a:pPr>
            <a:r>
              <a:rPr lang="es-ES" sz="2000" dirty="0" smtClean="0">
                <a:solidFill>
                  <a:schemeClr val="tx1"/>
                </a:solidFill>
                <a:latin typeface="TradeGothic" pitchFamily="34" charset="0"/>
              </a:rPr>
              <a:t>Definir la hoja de estilos dentro del propio documento HTML usando la etiqueta &lt;</a:t>
            </a:r>
            <a:r>
              <a:rPr lang="es-ES" sz="2000" dirty="0" err="1" smtClean="0">
                <a:solidFill>
                  <a:schemeClr val="tx1"/>
                </a:solidFill>
                <a:latin typeface="TradeGothic" pitchFamily="34" charset="0"/>
              </a:rPr>
              <a:t>style</a:t>
            </a:r>
            <a:r>
              <a:rPr lang="es-ES" sz="2000" dirty="0" smtClean="0">
                <a:solidFill>
                  <a:schemeClr val="tx1"/>
                </a:solidFill>
                <a:latin typeface="TradeGothic" pitchFamily="34" charset="0"/>
              </a:rPr>
              <a:t>&gt; dentro de la sección &lt;head&gt; del documento.</a:t>
            </a:r>
          </a:p>
          <a:p>
            <a:pPr marL="1004888" lvl="3" algn="l">
              <a:spcBef>
                <a:spcPts val="0"/>
              </a:spcBef>
              <a:buClr>
                <a:srgbClr val="FF0000"/>
              </a:buClr>
            </a:pPr>
            <a:r>
              <a:rPr lang="es-ES" sz="1800" b="1" dirty="0" smtClean="0">
                <a:solidFill>
                  <a:schemeClr val="tx1"/>
                </a:solidFill>
                <a:latin typeface="TradeGothic" pitchFamily="34" charset="0"/>
              </a:rPr>
              <a:t>&lt;head&gt;</a:t>
            </a:r>
          </a:p>
          <a:p>
            <a:pPr marL="1004888" lvl="3" algn="l">
              <a:spcBef>
                <a:spcPts val="0"/>
              </a:spcBef>
              <a:buClr>
                <a:srgbClr val="FF0000"/>
              </a:buClr>
            </a:pPr>
            <a:r>
              <a:rPr lang="es-ES" sz="1800" b="1" dirty="0" smtClean="0">
                <a:solidFill>
                  <a:schemeClr val="tx1"/>
                </a:solidFill>
                <a:latin typeface="TradeGothic" pitchFamily="34" charset="0"/>
              </a:rPr>
              <a:t>&lt;</a:t>
            </a:r>
            <a:r>
              <a:rPr lang="es-ES" sz="1800" b="1" dirty="0" err="1" smtClean="0">
                <a:solidFill>
                  <a:schemeClr val="tx1"/>
                </a:solidFill>
                <a:latin typeface="TradeGothic" pitchFamily="34" charset="0"/>
              </a:rPr>
              <a:t>styletype</a:t>
            </a:r>
            <a:r>
              <a:rPr lang="es-ES" sz="1800" b="1" dirty="0" smtClean="0">
                <a:solidFill>
                  <a:schemeClr val="tx1"/>
                </a:solidFill>
                <a:latin typeface="TradeGothic" pitchFamily="34" charset="0"/>
              </a:rPr>
              <a:t>=“</a:t>
            </a:r>
            <a:r>
              <a:rPr lang="es-ES" sz="1800" b="1" dirty="0" err="1" smtClean="0">
                <a:solidFill>
                  <a:schemeClr val="tx1"/>
                </a:solidFill>
                <a:latin typeface="TradeGothic" pitchFamily="34" charset="0"/>
              </a:rPr>
              <a:t>text</a:t>
            </a:r>
            <a:r>
              <a:rPr lang="es-ES" sz="1800" b="1" dirty="0" smtClean="0">
                <a:solidFill>
                  <a:schemeClr val="tx1"/>
                </a:solidFill>
                <a:latin typeface="TradeGothic" pitchFamily="34" charset="0"/>
              </a:rPr>
              <a:t>/</a:t>
            </a:r>
            <a:r>
              <a:rPr lang="es-ES" sz="1800" b="1" dirty="0" err="1" smtClean="0">
                <a:solidFill>
                  <a:schemeClr val="tx1"/>
                </a:solidFill>
                <a:latin typeface="TradeGothic" pitchFamily="34" charset="0"/>
              </a:rPr>
              <a:t>css</a:t>
            </a:r>
            <a:r>
              <a:rPr lang="es-ES" sz="1800" b="1" dirty="0" smtClean="0">
                <a:solidFill>
                  <a:schemeClr val="tx1"/>
                </a:solidFill>
                <a:latin typeface="TradeGothic" pitchFamily="34" charset="0"/>
              </a:rPr>
              <a:t>”&gt;</a:t>
            </a:r>
          </a:p>
          <a:p>
            <a:pPr marL="1004888" lvl="3" algn="l">
              <a:spcBef>
                <a:spcPts val="0"/>
              </a:spcBef>
              <a:buClr>
                <a:srgbClr val="FF0000"/>
              </a:buClr>
            </a:pPr>
            <a:r>
              <a:rPr lang="es-ES" sz="1800" b="1" dirty="0" err="1" smtClean="0">
                <a:solidFill>
                  <a:schemeClr val="tx1"/>
                </a:solidFill>
                <a:latin typeface="TradeGothic" pitchFamily="34" charset="0"/>
              </a:rPr>
              <a:t>Body</a:t>
            </a:r>
            <a:r>
              <a:rPr lang="es-ES" sz="1800" b="1" dirty="0" smtClean="0">
                <a:solidFill>
                  <a:schemeClr val="tx1"/>
                </a:solidFill>
                <a:latin typeface="TradeGothic" pitchFamily="34" charset="0"/>
              </a:rPr>
              <a:t> {</a:t>
            </a:r>
            <a:r>
              <a:rPr lang="es-ES" sz="1800" b="1" dirty="0" err="1" smtClean="0">
                <a:solidFill>
                  <a:schemeClr val="tx1"/>
                </a:solidFill>
                <a:latin typeface="TradeGothic" pitchFamily="34" charset="0"/>
              </a:rPr>
              <a:t>background</a:t>
            </a:r>
            <a:r>
              <a:rPr lang="es-ES" sz="1800" b="1" dirty="0" smtClean="0">
                <a:solidFill>
                  <a:schemeClr val="tx1"/>
                </a:solidFill>
                <a:latin typeface="TradeGothic" pitchFamily="34" charset="0"/>
              </a:rPr>
              <a:t>-color:#f32;}</a:t>
            </a:r>
          </a:p>
          <a:p>
            <a:pPr marL="1004888" lvl="3" algn="l">
              <a:spcBef>
                <a:spcPts val="0"/>
              </a:spcBef>
              <a:buClr>
                <a:srgbClr val="FF0000"/>
              </a:buClr>
            </a:pPr>
            <a:r>
              <a:rPr lang="es-ES" sz="1800" b="1" dirty="0" smtClean="0">
                <a:solidFill>
                  <a:schemeClr val="tx1"/>
                </a:solidFill>
                <a:latin typeface="TradeGothic" pitchFamily="34" charset="0"/>
              </a:rPr>
              <a:t>H1 {</a:t>
            </a:r>
            <a:r>
              <a:rPr lang="es-ES" sz="1800" b="1" dirty="0" err="1" smtClean="0">
                <a:solidFill>
                  <a:schemeClr val="tx1"/>
                </a:solidFill>
                <a:latin typeface="TradeGothic" pitchFamily="34" charset="0"/>
              </a:rPr>
              <a:t>font-size</a:t>
            </a:r>
            <a:r>
              <a:rPr lang="es-ES" sz="1800" b="1" dirty="0" smtClean="0">
                <a:solidFill>
                  <a:schemeClr val="tx1"/>
                </a:solidFill>
                <a:latin typeface="TradeGothic" pitchFamily="34" charset="0"/>
              </a:rPr>
              <a:t>: 120%}</a:t>
            </a:r>
          </a:p>
          <a:p>
            <a:pPr marL="1004888" lvl="3" algn="l">
              <a:spcBef>
                <a:spcPts val="0"/>
              </a:spcBef>
              <a:buClr>
                <a:srgbClr val="FF0000"/>
              </a:buClr>
            </a:pPr>
            <a:r>
              <a:rPr lang="es-ES" sz="1800" b="1" dirty="0" smtClean="0">
                <a:solidFill>
                  <a:schemeClr val="tx1"/>
                </a:solidFill>
                <a:latin typeface="TradeGothic" pitchFamily="34" charset="0"/>
              </a:rPr>
              <a:t>P {margin:20px;}</a:t>
            </a:r>
          </a:p>
          <a:p>
            <a:pPr marL="1004888" lvl="3" algn="l">
              <a:spcBef>
                <a:spcPts val="0"/>
              </a:spcBef>
              <a:buClr>
                <a:srgbClr val="FF0000"/>
              </a:buClr>
            </a:pPr>
            <a:r>
              <a:rPr lang="es-ES" sz="1800" b="1" dirty="0" smtClean="0">
                <a:solidFill>
                  <a:schemeClr val="tx1"/>
                </a:solidFill>
                <a:latin typeface="TradeGothic" pitchFamily="34" charset="0"/>
              </a:rPr>
              <a:t>&lt;/</a:t>
            </a:r>
            <a:r>
              <a:rPr lang="es-ES" sz="1800" b="1" dirty="0" err="1" smtClean="0">
                <a:solidFill>
                  <a:schemeClr val="tx1"/>
                </a:solidFill>
                <a:latin typeface="TradeGothic" pitchFamily="34" charset="0"/>
              </a:rPr>
              <a:t>style</a:t>
            </a:r>
            <a:r>
              <a:rPr lang="es-ES" sz="1800" b="1" dirty="0" smtClean="0">
                <a:solidFill>
                  <a:schemeClr val="tx1"/>
                </a:solidFill>
                <a:latin typeface="TradeGothic" pitchFamily="34" charset="0"/>
              </a:rPr>
              <a:t>&gt;</a:t>
            </a:r>
          </a:p>
          <a:p>
            <a:pPr marL="1004888" lvl="3" algn="l">
              <a:spcBef>
                <a:spcPts val="0"/>
              </a:spcBef>
              <a:buClr>
                <a:srgbClr val="FF0000"/>
              </a:buClr>
            </a:pPr>
            <a:r>
              <a:rPr lang="es-ES" sz="1800" b="1" dirty="0" smtClean="0">
                <a:solidFill>
                  <a:schemeClr val="tx1"/>
                </a:solidFill>
                <a:latin typeface="TradeGothic" pitchFamily="34" charset="0"/>
              </a:rPr>
              <a:t>&lt;/head&gt;</a:t>
            </a:r>
          </a:p>
          <a:p>
            <a:pPr marL="90488" lvl="1" algn="l">
              <a:spcBef>
                <a:spcPts val="600"/>
              </a:spcBef>
              <a:spcAft>
                <a:spcPts val="600"/>
              </a:spcAft>
              <a:buClr>
                <a:srgbClr val="FF0000"/>
              </a:buClr>
              <a:buFont typeface="Wingdings" pitchFamily="2" charset="2"/>
              <a:buChar char="Ø"/>
            </a:pPr>
            <a:r>
              <a:rPr lang="es-ES" sz="2000" dirty="0" smtClean="0">
                <a:solidFill>
                  <a:schemeClr val="tx1"/>
                </a:solidFill>
                <a:latin typeface="TradeGothic" pitchFamily="34" charset="0"/>
              </a:rPr>
              <a:t>Definir el estilo directamente en las propias </a:t>
            </a:r>
            <a:r>
              <a:rPr lang="es-ES" sz="2000" dirty="0" err="1" smtClean="0">
                <a:solidFill>
                  <a:schemeClr val="tx1"/>
                </a:solidFill>
                <a:latin typeface="TradeGothic" pitchFamily="34" charset="0"/>
              </a:rPr>
              <a:t>etiquetaas</a:t>
            </a:r>
            <a:r>
              <a:rPr lang="es-ES" sz="2000" dirty="0" smtClean="0">
                <a:solidFill>
                  <a:schemeClr val="tx1"/>
                </a:solidFill>
                <a:latin typeface="TradeGothic" pitchFamily="34" charset="0"/>
              </a:rPr>
              <a:t> de HTML usando el atributo </a:t>
            </a:r>
            <a:r>
              <a:rPr lang="es-ES" sz="2000" i="1" dirty="0" err="1" smtClean="0">
                <a:solidFill>
                  <a:schemeClr val="tx1"/>
                </a:solidFill>
                <a:latin typeface="TradeGothic" pitchFamily="34" charset="0"/>
              </a:rPr>
              <a:t>style</a:t>
            </a:r>
            <a:r>
              <a:rPr lang="es-ES" sz="2000" dirty="0" smtClean="0">
                <a:solidFill>
                  <a:schemeClr val="tx1"/>
                </a:solidFill>
                <a:latin typeface="TradeGothic" pitchFamily="34" charset="0"/>
              </a:rPr>
              <a:t>. Este método de definición tiene precedencia sobre los anteriores.  </a:t>
            </a:r>
            <a:r>
              <a:rPr lang="es-ES" sz="1800" b="1" dirty="0" smtClean="0">
                <a:solidFill>
                  <a:schemeClr val="tx1"/>
                </a:solidFill>
                <a:latin typeface="TradeGothic" pitchFamily="34" charset="0"/>
              </a:rPr>
              <a:t>&lt;p </a:t>
            </a:r>
            <a:r>
              <a:rPr lang="es-ES" sz="1800" b="1" dirty="0" err="1" smtClean="0">
                <a:solidFill>
                  <a:schemeClr val="tx1"/>
                </a:solidFill>
                <a:latin typeface="TradeGothic" pitchFamily="34" charset="0"/>
              </a:rPr>
              <a:t>style</a:t>
            </a:r>
            <a:r>
              <a:rPr lang="es-ES" sz="1800" b="1" dirty="0" smtClean="0">
                <a:solidFill>
                  <a:schemeClr val="tx1"/>
                </a:solidFill>
                <a:latin typeface="TradeGothic" pitchFamily="34" charset="0"/>
              </a:rPr>
              <a:t>=“</a:t>
            </a:r>
            <a:r>
              <a:rPr lang="es-ES" sz="1800" b="1" dirty="0" err="1" smtClean="0">
                <a:solidFill>
                  <a:schemeClr val="tx1"/>
                </a:solidFill>
                <a:latin typeface="TradeGothic" pitchFamily="34" charset="0"/>
              </a:rPr>
              <a:t>color:black</a:t>
            </a:r>
            <a:r>
              <a:rPr lang="es-ES" sz="1800" b="1" dirty="0" smtClean="0">
                <a:solidFill>
                  <a:schemeClr val="tx1"/>
                </a:solidFill>
                <a:latin typeface="TradeGothic" pitchFamily="34" charset="0"/>
              </a:rPr>
              <a:t>; margin:10px”&gt;Ejemplo de párrafo&lt;/p&gt;</a:t>
            </a:r>
          </a:p>
          <a:p>
            <a:pPr marL="90488" lvl="1" algn="l">
              <a:spcBef>
                <a:spcPts val="600"/>
              </a:spcBef>
              <a:spcAft>
                <a:spcPts val="600"/>
              </a:spcAft>
              <a:buFont typeface="Wingdings" pitchFamily="2" charset="2"/>
              <a:buChar char="Ø"/>
            </a:pPr>
            <a:endParaRPr lang="es-ES" sz="2000" dirty="0" smtClean="0">
              <a:solidFill>
                <a:schemeClr val="tx1"/>
              </a:solidFill>
              <a:latin typeface="TradeGothic"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2.4 HOJAS DE ESTILO</a:t>
            </a:r>
            <a:endParaRPr lang="es-ES" sz="2400" dirty="0">
              <a:latin typeface="TradeGothic" pitchFamily="34" charset="0"/>
            </a:endParaRPr>
          </a:p>
        </p:txBody>
      </p:sp>
      <p:sp>
        <p:nvSpPr>
          <p:cNvPr id="6" name="2 Subtítulo"/>
          <p:cNvSpPr>
            <a:spLocks noGrp="1"/>
          </p:cNvSpPr>
          <p:nvPr>
            <p:ph type="subTitle" idx="1"/>
          </p:nvPr>
        </p:nvSpPr>
        <p:spPr>
          <a:xfrm>
            <a:off x="107504" y="620688"/>
            <a:ext cx="8928992" cy="5544616"/>
          </a:xfrm>
          <a:ln>
            <a:noFill/>
          </a:ln>
        </p:spPr>
        <p:txBody>
          <a:bodyPr>
            <a:noAutofit/>
          </a:bodyPr>
          <a:lstStyle/>
          <a:p>
            <a:pPr marL="90488" lvl="1" algn="l">
              <a:spcBef>
                <a:spcPts val="600"/>
              </a:spcBef>
              <a:spcAft>
                <a:spcPts val="600"/>
              </a:spcAft>
            </a:pPr>
            <a:r>
              <a:rPr lang="es-ES" sz="2000" b="1" dirty="0" smtClean="0">
                <a:solidFill>
                  <a:schemeClr val="tx1"/>
                </a:solidFill>
                <a:latin typeface="TradeGothic" pitchFamily="34" charset="0"/>
              </a:rPr>
              <a:t>Información de estilo en el cuerpo del documento</a:t>
            </a:r>
          </a:p>
          <a:p>
            <a:pPr marL="90488" lvl="1" algn="l">
              <a:spcBef>
                <a:spcPts val="600"/>
              </a:spcBef>
              <a:spcAft>
                <a:spcPts val="600"/>
              </a:spcAft>
            </a:pPr>
            <a:r>
              <a:rPr lang="es-ES" sz="2000" dirty="0" smtClean="0">
                <a:solidFill>
                  <a:schemeClr val="tx1"/>
                </a:solidFill>
                <a:latin typeface="TradeGothic" pitchFamily="34" charset="0"/>
              </a:rPr>
              <a:t>Para esto se utiliza el atributo </a:t>
            </a:r>
            <a:r>
              <a:rPr lang="es-ES" sz="2000" i="1" dirty="0" err="1" smtClean="0">
                <a:solidFill>
                  <a:schemeClr val="tx1"/>
                </a:solidFill>
                <a:latin typeface="TradeGothic" pitchFamily="34" charset="0"/>
              </a:rPr>
              <a:t>style</a:t>
            </a:r>
            <a:r>
              <a:rPr lang="es-ES" sz="2000" dirty="0" smtClean="0">
                <a:solidFill>
                  <a:schemeClr val="tx1"/>
                </a:solidFill>
                <a:latin typeface="TradeGothic" pitchFamily="34" charset="0"/>
              </a:rPr>
              <a:t>. Por ejemplo, se podría asociar información de estilo a una determinada cabecera de un documento:</a:t>
            </a:r>
          </a:p>
          <a:p>
            <a:pPr marL="90488" lvl="1" algn="l">
              <a:spcBef>
                <a:spcPts val="600"/>
              </a:spcBef>
              <a:spcAft>
                <a:spcPts val="600"/>
              </a:spcAft>
            </a:pPr>
            <a:r>
              <a:rPr lang="es-ES" sz="2000" b="1" dirty="0" smtClean="0">
                <a:solidFill>
                  <a:schemeClr val="tx1"/>
                </a:solidFill>
                <a:latin typeface="TradeGothic" pitchFamily="34" charset="0"/>
              </a:rPr>
              <a:t>&lt;H1</a:t>
            </a:r>
          </a:p>
          <a:p>
            <a:pPr marL="90488" lvl="1" algn="l">
              <a:spcBef>
                <a:spcPts val="600"/>
              </a:spcBef>
              <a:spcAft>
                <a:spcPts val="600"/>
              </a:spcAft>
            </a:pPr>
            <a:r>
              <a:rPr lang="es-ES" sz="2000" b="1" dirty="0" err="1" smtClean="0">
                <a:solidFill>
                  <a:schemeClr val="tx1"/>
                </a:solidFill>
                <a:latin typeface="TradeGothic" pitchFamily="34" charset="0"/>
              </a:rPr>
              <a:t>style</a:t>
            </a:r>
            <a:r>
              <a:rPr lang="es-ES" sz="2000" b="1" dirty="0" smtClean="0">
                <a:solidFill>
                  <a:schemeClr val="tx1"/>
                </a:solidFill>
                <a:latin typeface="TradeGothic" pitchFamily="34" charset="0"/>
              </a:rPr>
              <a:t>=“</a:t>
            </a:r>
            <a:r>
              <a:rPr lang="es-ES" sz="2000" b="1" dirty="0" err="1" smtClean="0">
                <a:solidFill>
                  <a:schemeClr val="tx1"/>
                </a:solidFill>
                <a:latin typeface="TradeGothic" pitchFamily="34" charset="0"/>
              </a:rPr>
              <a:t>font-family</a:t>
            </a:r>
            <a:r>
              <a:rPr lang="es-ES" sz="2000" b="1" dirty="0" smtClean="0">
                <a:solidFill>
                  <a:schemeClr val="tx1"/>
                </a:solidFill>
                <a:latin typeface="TradeGothic" pitchFamily="34" charset="0"/>
              </a:rPr>
              <a:t>: </a:t>
            </a:r>
            <a:r>
              <a:rPr lang="es-ES" sz="2000" b="1" dirty="0" err="1" smtClean="0">
                <a:solidFill>
                  <a:schemeClr val="tx1"/>
                </a:solidFill>
                <a:latin typeface="TradeGothic" pitchFamily="34" charset="0"/>
              </a:rPr>
              <a:t>Verdana</a:t>
            </a:r>
            <a:r>
              <a:rPr lang="es-ES" sz="2000" b="1" dirty="0" smtClean="0">
                <a:solidFill>
                  <a:schemeClr val="tx1"/>
                </a:solidFill>
                <a:latin typeface="TradeGothic" pitchFamily="34" charset="0"/>
              </a:rPr>
              <a:t>, fantasía; </a:t>
            </a:r>
            <a:r>
              <a:rPr lang="es-ES" sz="2000" b="1" dirty="0" err="1" smtClean="0">
                <a:solidFill>
                  <a:schemeClr val="tx1"/>
                </a:solidFill>
                <a:latin typeface="TradeGothic" pitchFamily="34" charset="0"/>
              </a:rPr>
              <a:t>font-size</a:t>
            </a:r>
            <a:r>
              <a:rPr lang="es-ES" sz="2000" b="1" dirty="0" smtClean="0">
                <a:solidFill>
                  <a:schemeClr val="tx1"/>
                </a:solidFill>
                <a:latin typeface="TradeGothic" pitchFamily="34" charset="0"/>
              </a:rPr>
              <a:t>: 12 pt; </a:t>
            </a:r>
            <a:r>
              <a:rPr lang="es-ES" sz="2000" b="1" dirty="0" err="1" smtClean="0">
                <a:solidFill>
                  <a:schemeClr val="tx1"/>
                </a:solidFill>
                <a:latin typeface="TradeGothic" pitchFamily="34" charset="0"/>
              </a:rPr>
              <a:t>background</a:t>
            </a:r>
            <a:r>
              <a:rPr lang="es-ES" sz="2000" b="1" dirty="0" smtClean="0">
                <a:solidFill>
                  <a:schemeClr val="tx1"/>
                </a:solidFill>
                <a:latin typeface="TradeGothic" pitchFamily="34" charset="0"/>
              </a:rPr>
              <a:t>-color: </a:t>
            </a:r>
            <a:r>
              <a:rPr lang="es-ES" sz="2000" b="1" dirty="0" err="1" smtClean="0">
                <a:solidFill>
                  <a:schemeClr val="tx1"/>
                </a:solidFill>
                <a:latin typeface="TradeGothic" pitchFamily="34" charset="0"/>
              </a:rPr>
              <a:t>rgb</a:t>
            </a:r>
            <a:r>
              <a:rPr lang="es-ES" sz="2000" b="1" dirty="0" smtClean="0">
                <a:solidFill>
                  <a:schemeClr val="tx1"/>
                </a:solidFill>
                <a:latin typeface="TradeGothic" pitchFamily="34" charset="0"/>
              </a:rPr>
              <a:t>(128,0,0); color: </a:t>
            </a:r>
            <a:r>
              <a:rPr lang="es-ES" sz="2000" b="1" dirty="0" err="1" smtClean="0">
                <a:solidFill>
                  <a:schemeClr val="tx1"/>
                </a:solidFill>
                <a:latin typeface="TradeGothic" pitchFamily="34" charset="0"/>
              </a:rPr>
              <a:t>rgb</a:t>
            </a:r>
            <a:r>
              <a:rPr lang="es-ES" sz="2000" b="1" dirty="0" smtClean="0">
                <a:solidFill>
                  <a:schemeClr val="tx1"/>
                </a:solidFill>
                <a:latin typeface="TradeGothic" pitchFamily="34" charset="0"/>
              </a:rPr>
              <a:t>(0,0,128); </a:t>
            </a:r>
            <a:r>
              <a:rPr lang="es-ES" sz="2000" b="1" dirty="0" err="1" smtClean="0">
                <a:solidFill>
                  <a:schemeClr val="tx1"/>
                </a:solidFill>
                <a:latin typeface="TradeGothic" pitchFamily="34" charset="0"/>
              </a:rPr>
              <a:t>font-weight</a:t>
            </a:r>
            <a:r>
              <a:rPr lang="es-ES" sz="2000" b="1" dirty="0" smtClean="0">
                <a:solidFill>
                  <a:schemeClr val="tx1"/>
                </a:solidFill>
                <a:latin typeface="TradeGothic" pitchFamily="34" charset="0"/>
              </a:rPr>
              <a:t>: 900; </a:t>
            </a:r>
            <a:r>
              <a:rPr lang="es-ES" sz="2000" b="1" dirty="0" err="1" smtClean="0">
                <a:solidFill>
                  <a:schemeClr val="tx1"/>
                </a:solidFill>
                <a:latin typeface="TradeGothic" pitchFamily="34" charset="0"/>
              </a:rPr>
              <a:t>text-decoration</a:t>
            </a:r>
            <a:r>
              <a:rPr lang="es-ES" sz="2000" b="1" dirty="0" smtClean="0">
                <a:solidFill>
                  <a:schemeClr val="tx1"/>
                </a:solidFill>
                <a:latin typeface="TradeGothic" pitchFamily="34" charset="0"/>
              </a:rPr>
              <a:t>: </a:t>
            </a:r>
            <a:r>
              <a:rPr lang="es-ES" sz="2000" b="1" dirty="0" err="1" smtClean="0">
                <a:solidFill>
                  <a:schemeClr val="tx1"/>
                </a:solidFill>
                <a:latin typeface="TradeGothic" pitchFamily="34" charset="0"/>
              </a:rPr>
              <a:t>none</a:t>
            </a:r>
            <a:r>
              <a:rPr lang="es-ES" sz="2000" b="1" dirty="0" smtClean="0">
                <a:solidFill>
                  <a:schemeClr val="tx1"/>
                </a:solidFill>
                <a:latin typeface="TradeGothic" pitchFamily="34" charset="0"/>
              </a:rPr>
              <a:t>; </a:t>
            </a:r>
            <a:r>
              <a:rPr lang="es-ES" sz="2000" b="1" dirty="0" err="1" smtClean="0">
                <a:solidFill>
                  <a:schemeClr val="tx1"/>
                </a:solidFill>
                <a:latin typeface="TradeGothic" pitchFamily="34" charset="0"/>
              </a:rPr>
              <a:t>letter-spacing</a:t>
            </a:r>
            <a:r>
              <a:rPr lang="es-ES" sz="2000" b="1" dirty="0" smtClean="0">
                <a:solidFill>
                  <a:schemeClr val="tx1"/>
                </a:solidFill>
                <a:latin typeface="TradeGothic" pitchFamily="34" charset="0"/>
              </a:rPr>
              <a:t>: 10px; line-</a:t>
            </a:r>
            <a:r>
              <a:rPr lang="es-ES" sz="2000" b="1" dirty="0" err="1" smtClean="0">
                <a:solidFill>
                  <a:schemeClr val="tx1"/>
                </a:solidFill>
                <a:latin typeface="TradeGothic" pitchFamily="34" charset="0"/>
              </a:rPr>
              <a:t>height</a:t>
            </a:r>
            <a:r>
              <a:rPr lang="es-ES" sz="2000" b="1" dirty="0" smtClean="0">
                <a:solidFill>
                  <a:schemeClr val="tx1"/>
                </a:solidFill>
                <a:latin typeface="TradeGothic" pitchFamily="34" charset="0"/>
              </a:rPr>
              <a:t>: 25px; </a:t>
            </a:r>
            <a:r>
              <a:rPr lang="es-ES" sz="2000" b="1" dirty="0" err="1" smtClean="0">
                <a:solidFill>
                  <a:schemeClr val="tx1"/>
                </a:solidFill>
                <a:latin typeface="TradeGothic" pitchFamily="34" charset="0"/>
              </a:rPr>
              <a:t>text-transform</a:t>
            </a:r>
            <a:r>
              <a:rPr lang="es-ES" sz="2000" b="1" dirty="0" smtClean="0">
                <a:solidFill>
                  <a:schemeClr val="tx1"/>
                </a:solidFill>
                <a:latin typeface="TradeGothic" pitchFamily="34" charset="0"/>
              </a:rPr>
              <a:t>: </a:t>
            </a:r>
            <a:r>
              <a:rPr lang="es-ES" sz="2000" b="1" dirty="0" err="1" smtClean="0">
                <a:solidFill>
                  <a:schemeClr val="tx1"/>
                </a:solidFill>
                <a:latin typeface="TradeGothic" pitchFamily="34" charset="0"/>
              </a:rPr>
              <a:t>capitalize</a:t>
            </a:r>
            <a:r>
              <a:rPr lang="es-ES" sz="2000" b="1" dirty="0" smtClean="0">
                <a:solidFill>
                  <a:schemeClr val="tx1"/>
                </a:solidFill>
                <a:latin typeface="TradeGothic" pitchFamily="34" charset="0"/>
              </a:rPr>
              <a:t>; </a:t>
            </a:r>
            <a:r>
              <a:rPr lang="es-ES" sz="2000" b="1" dirty="0" err="1" smtClean="0">
                <a:solidFill>
                  <a:schemeClr val="tx1"/>
                </a:solidFill>
                <a:latin typeface="TradeGothic" pitchFamily="34" charset="0"/>
              </a:rPr>
              <a:t>border</a:t>
            </a:r>
            <a:r>
              <a:rPr lang="es-ES" sz="2000" b="1" dirty="0" smtClean="0">
                <a:solidFill>
                  <a:schemeClr val="tx1"/>
                </a:solidFill>
                <a:latin typeface="TradeGothic" pitchFamily="34" charset="0"/>
              </a:rPr>
              <a:t>: 5px </a:t>
            </a:r>
            <a:r>
              <a:rPr lang="es-ES" sz="2000" b="1" dirty="0" err="1" smtClean="0">
                <a:solidFill>
                  <a:schemeClr val="tx1"/>
                </a:solidFill>
                <a:latin typeface="TradeGothic" pitchFamily="34" charset="0"/>
              </a:rPr>
              <a:t>dotted</a:t>
            </a:r>
            <a:r>
              <a:rPr lang="es-ES" sz="2000" b="1" dirty="0" smtClean="0">
                <a:solidFill>
                  <a:schemeClr val="tx1"/>
                </a:solidFill>
                <a:latin typeface="TradeGothic" pitchFamily="34" charset="0"/>
              </a:rPr>
              <a:t> </a:t>
            </a:r>
            <a:r>
              <a:rPr lang="es-ES" sz="2000" b="1" dirty="0" err="1" smtClean="0">
                <a:solidFill>
                  <a:schemeClr val="tx1"/>
                </a:solidFill>
                <a:latin typeface="TradeGothic" pitchFamily="34" charset="0"/>
              </a:rPr>
              <a:t>rgb</a:t>
            </a:r>
            <a:r>
              <a:rPr lang="es-ES" sz="2000" b="1" dirty="0" smtClean="0">
                <a:solidFill>
                  <a:schemeClr val="tx1"/>
                </a:solidFill>
                <a:latin typeface="TradeGothic" pitchFamily="34" charset="0"/>
              </a:rPr>
              <a:t>(0,0,0)”&gt;Esta cabecera incorpora información de estilo mediante el uso del atributo </a:t>
            </a:r>
            <a:r>
              <a:rPr lang="es-ES" sz="2000" b="1" dirty="0" err="1" smtClean="0">
                <a:solidFill>
                  <a:schemeClr val="tx1"/>
                </a:solidFill>
                <a:latin typeface="TradeGothic" pitchFamily="34" charset="0"/>
              </a:rPr>
              <a:t>style</a:t>
            </a:r>
            <a:r>
              <a:rPr lang="es-ES" sz="2000" b="1" dirty="0" smtClean="0">
                <a:solidFill>
                  <a:schemeClr val="tx1"/>
                </a:solidFill>
                <a:latin typeface="TradeGothic" pitchFamily="34" charset="0"/>
              </a:rPr>
              <a:t>&lt;/p&gt;</a:t>
            </a:r>
          </a:p>
          <a:p>
            <a:pPr marL="90488" lvl="1" algn="l">
              <a:spcBef>
                <a:spcPts val="600"/>
              </a:spcBef>
              <a:spcAft>
                <a:spcPts val="600"/>
              </a:spcAft>
            </a:pPr>
            <a:r>
              <a:rPr lang="es-ES" sz="2000" dirty="0" smtClean="0">
                <a:solidFill>
                  <a:schemeClr val="tx1"/>
                </a:solidFill>
                <a:latin typeface="TradeGothic" pitchFamily="34" charset="0"/>
              </a:rPr>
              <a:t>En el ejemplo anterior, las reglas de estilo adoptan la forma </a:t>
            </a:r>
            <a:r>
              <a:rPr lang="es-ES" sz="2000" i="1" dirty="0" err="1" smtClean="0">
                <a:solidFill>
                  <a:schemeClr val="tx1"/>
                </a:solidFill>
                <a:latin typeface="TradeGothic" pitchFamily="34" charset="0"/>
              </a:rPr>
              <a:t>propiedad:valor</a:t>
            </a:r>
            <a:r>
              <a:rPr lang="es-ES" sz="2000" dirty="0" smtClean="0">
                <a:solidFill>
                  <a:schemeClr val="tx1"/>
                </a:solidFill>
                <a:latin typeface="TradeGothic" pitchFamily="34" charset="0"/>
              </a:rPr>
              <a:t> y van separadas por punto y coma. Todo se encierra entre comillas como cualquier otro atributo.</a:t>
            </a:r>
          </a:p>
          <a:p>
            <a:pPr marL="90488" lvl="1" algn="l">
              <a:spcBef>
                <a:spcPts val="600"/>
              </a:spcBef>
              <a:spcAft>
                <a:spcPts val="600"/>
              </a:spcAft>
            </a:pPr>
            <a:r>
              <a:rPr lang="es-ES" sz="2000" dirty="0" smtClean="0">
                <a:solidFill>
                  <a:schemeClr val="tx1"/>
                </a:solidFill>
                <a:latin typeface="TradeGothic" pitchFamily="34" charset="0"/>
              </a:rPr>
              <a:t>Esta forma de incluir la </a:t>
            </a:r>
            <a:r>
              <a:rPr lang="es-ES" sz="2000" dirty="0" err="1" smtClean="0">
                <a:solidFill>
                  <a:schemeClr val="tx1"/>
                </a:solidFill>
                <a:latin typeface="TradeGothic" pitchFamily="34" charset="0"/>
              </a:rPr>
              <a:t>inforamción</a:t>
            </a:r>
            <a:r>
              <a:rPr lang="es-ES" sz="2000" dirty="0" smtClean="0">
                <a:solidFill>
                  <a:schemeClr val="tx1"/>
                </a:solidFill>
                <a:latin typeface="TradeGothic" pitchFamily="34" charset="0"/>
              </a:rPr>
              <a:t> de estilo es la menos flexible porque es la menos reutilizable.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2.4 HOJAS DE ESTILO</a:t>
            </a:r>
            <a:endParaRPr lang="es-ES" sz="2400" dirty="0">
              <a:latin typeface="TradeGothic" pitchFamily="34" charset="0"/>
            </a:endParaRPr>
          </a:p>
        </p:txBody>
      </p:sp>
      <p:sp>
        <p:nvSpPr>
          <p:cNvPr id="6" name="2 Subtítulo"/>
          <p:cNvSpPr>
            <a:spLocks noGrp="1"/>
          </p:cNvSpPr>
          <p:nvPr>
            <p:ph type="subTitle" idx="1"/>
          </p:nvPr>
        </p:nvSpPr>
        <p:spPr>
          <a:xfrm>
            <a:off x="107504" y="620688"/>
            <a:ext cx="8928992" cy="5544616"/>
          </a:xfrm>
          <a:ln>
            <a:noFill/>
          </a:ln>
        </p:spPr>
        <p:txBody>
          <a:bodyPr>
            <a:noAutofit/>
          </a:bodyPr>
          <a:lstStyle/>
          <a:p>
            <a:pPr marL="90488" lvl="1" algn="l">
              <a:spcBef>
                <a:spcPts val="600"/>
              </a:spcBef>
              <a:spcAft>
                <a:spcPts val="600"/>
              </a:spcAft>
            </a:pPr>
            <a:r>
              <a:rPr lang="es-ES" sz="2000" b="1" dirty="0" smtClean="0">
                <a:solidFill>
                  <a:schemeClr val="tx1"/>
                </a:solidFill>
                <a:latin typeface="TradeGothic" pitchFamily="34" charset="0"/>
              </a:rPr>
              <a:t>Información de estilo en la cabecera del documento</a:t>
            </a:r>
          </a:p>
          <a:p>
            <a:pPr marL="90488" lvl="1" algn="l">
              <a:spcBef>
                <a:spcPts val="600"/>
              </a:spcBef>
              <a:spcAft>
                <a:spcPts val="600"/>
              </a:spcAft>
            </a:pPr>
            <a:r>
              <a:rPr lang="es-ES" sz="2000" dirty="0" smtClean="0">
                <a:solidFill>
                  <a:schemeClr val="tx1"/>
                </a:solidFill>
                <a:latin typeface="TradeGothic" pitchFamily="34" charset="0"/>
              </a:rPr>
              <a:t>Aquí no se recurre al atributo </a:t>
            </a:r>
            <a:r>
              <a:rPr lang="es-ES" sz="2000" i="1" dirty="0" err="1" smtClean="0">
                <a:solidFill>
                  <a:schemeClr val="tx1"/>
                </a:solidFill>
                <a:latin typeface="TradeGothic" pitchFamily="34" charset="0"/>
              </a:rPr>
              <a:t>style</a:t>
            </a:r>
            <a:r>
              <a:rPr lang="es-ES" sz="2000" dirty="0" smtClean="0">
                <a:solidFill>
                  <a:schemeClr val="tx1"/>
                </a:solidFill>
                <a:latin typeface="TradeGothic" pitchFamily="34" charset="0"/>
              </a:rPr>
              <a:t> sino al elemento STYLE. Si un navegador no soporta hojas de estilo o el lenguaje de hojas de estilo utilizado en STYLE, no deberá mostrar el contenido del elemento.</a:t>
            </a:r>
          </a:p>
          <a:p>
            <a:pPr marL="90488" lvl="1" algn="l">
              <a:spcBef>
                <a:spcPts val="600"/>
              </a:spcBef>
              <a:spcAft>
                <a:spcPts val="600"/>
              </a:spcAft>
            </a:pPr>
            <a:endParaRPr lang="es-ES" sz="2000" dirty="0" smtClean="0">
              <a:solidFill>
                <a:schemeClr val="tx1"/>
              </a:solidFill>
              <a:latin typeface="TradeGothic" pitchFamily="34" charset="0"/>
            </a:endParaRPr>
          </a:p>
          <a:p>
            <a:pPr marL="90488" lvl="1" algn="l">
              <a:spcBef>
                <a:spcPts val="600"/>
              </a:spcBef>
              <a:spcAft>
                <a:spcPts val="600"/>
              </a:spcAft>
            </a:pPr>
            <a:r>
              <a:rPr lang="es-ES" sz="2000" dirty="0" smtClean="0">
                <a:solidFill>
                  <a:schemeClr val="tx1"/>
                </a:solidFill>
                <a:latin typeface="TradeGothic" pitchFamily="34" charset="0"/>
              </a:rPr>
              <a:t>Con CSS pueden declararse reglas de estilo en un elemento  STYLE para:</a:t>
            </a:r>
          </a:p>
          <a:p>
            <a:pPr marL="90488" lvl="1" algn="l">
              <a:spcBef>
                <a:spcPts val="600"/>
              </a:spcBef>
              <a:spcAft>
                <a:spcPts val="600"/>
              </a:spcAft>
              <a:buFont typeface="Wingdings" pitchFamily="2" charset="2"/>
              <a:buChar char="Ø"/>
            </a:pPr>
            <a:r>
              <a:rPr lang="es-ES" sz="2000" dirty="0" smtClean="0">
                <a:solidFill>
                  <a:schemeClr val="tx1"/>
                </a:solidFill>
                <a:latin typeface="TradeGothic" pitchFamily="34" charset="0"/>
              </a:rPr>
              <a:t>Todas las instancias de un elemento (ocurrencias de P, H1...)</a:t>
            </a:r>
          </a:p>
          <a:p>
            <a:pPr marL="90488" lvl="1" algn="l">
              <a:spcBef>
                <a:spcPts val="600"/>
              </a:spcBef>
              <a:spcAft>
                <a:spcPts val="600"/>
              </a:spcAft>
              <a:buFont typeface="Wingdings" pitchFamily="2" charset="2"/>
              <a:buChar char="Ø"/>
            </a:pPr>
            <a:r>
              <a:rPr lang="es-ES" sz="2000" dirty="0" smtClean="0">
                <a:solidFill>
                  <a:srgbClr val="FF0000"/>
                </a:solidFill>
                <a:latin typeface="TradeGothic" pitchFamily="34" charset="0"/>
              </a:rPr>
              <a:t>Todas las instancias de un elemento HTML pertenecientes a una determinada clase.</a:t>
            </a:r>
          </a:p>
          <a:p>
            <a:pPr marL="90488" lvl="1" algn="l">
              <a:spcBef>
                <a:spcPts val="600"/>
              </a:spcBef>
              <a:spcAft>
                <a:spcPts val="600"/>
              </a:spcAft>
              <a:buFont typeface="Wingdings" pitchFamily="2" charset="2"/>
              <a:buChar char="Ø"/>
            </a:pPr>
            <a:r>
              <a:rPr lang="es-ES" sz="2000" dirty="0" smtClean="0">
                <a:solidFill>
                  <a:schemeClr val="tx1"/>
                </a:solidFill>
                <a:latin typeface="TradeGothic" pitchFamily="34" charset="0"/>
              </a:rPr>
              <a:t>Instancias individuales de un elemento HTML.</a:t>
            </a:r>
          </a:p>
          <a:p>
            <a:pPr marL="90488" lvl="1" algn="l">
              <a:spcBef>
                <a:spcPts val="600"/>
              </a:spcBef>
              <a:spcAft>
                <a:spcPts val="600"/>
              </a:spcAft>
            </a:pPr>
            <a:r>
              <a:rPr lang="es-ES" sz="2000" dirty="0" err="1" smtClean="0">
                <a:solidFill>
                  <a:srgbClr val="FF0000"/>
                </a:solidFill>
                <a:latin typeface="TradeGothic" pitchFamily="34" charset="0"/>
              </a:rPr>
              <a:t>DIV.Cuerpo</a:t>
            </a:r>
            <a:r>
              <a:rPr lang="es-ES" sz="2000" dirty="0" smtClean="0">
                <a:solidFill>
                  <a:srgbClr val="FF0000"/>
                </a:solidFill>
                <a:latin typeface="TradeGothic" pitchFamily="34" charset="0"/>
              </a:rPr>
              <a:t> {</a:t>
            </a:r>
            <a:r>
              <a:rPr lang="es-ES" sz="2000" dirty="0" err="1" smtClean="0">
                <a:solidFill>
                  <a:srgbClr val="FF0000"/>
                </a:solidFill>
                <a:latin typeface="TradeGothic" pitchFamily="34" charset="0"/>
              </a:rPr>
              <a:t>font-family</a:t>
            </a:r>
            <a:r>
              <a:rPr lang="es-ES" sz="2000" dirty="0" smtClean="0">
                <a:solidFill>
                  <a:srgbClr val="FF0000"/>
                </a:solidFill>
                <a:latin typeface="TradeGothic" pitchFamily="34" charset="0"/>
              </a:rPr>
              <a:t>: </a:t>
            </a:r>
            <a:r>
              <a:rPr lang="es-ES" sz="2000" dirty="0" err="1" smtClean="0">
                <a:solidFill>
                  <a:srgbClr val="FF0000"/>
                </a:solidFill>
                <a:latin typeface="TradeGothic" pitchFamily="34" charset="0"/>
              </a:rPr>
              <a:t>Book</a:t>
            </a:r>
            <a:r>
              <a:rPr lang="es-ES" sz="2000" dirty="0" smtClean="0">
                <a:solidFill>
                  <a:srgbClr val="FF0000"/>
                </a:solidFill>
                <a:latin typeface="TradeGothic" pitchFamily="34" charset="0"/>
              </a:rPr>
              <a:t> </a:t>
            </a:r>
            <a:r>
              <a:rPr lang="es-ES" sz="2000" dirty="0" err="1" smtClean="0">
                <a:solidFill>
                  <a:srgbClr val="FF0000"/>
                </a:solidFill>
                <a:latin typeface="TradeGothic" pitchFamily="34" charset="0"/>
              </a:rPr>
              <a:t>Antiqua</a:t>
            </a:r>
            <a:endParaRPr lang="es-ES" sz="2000" dirty="0" smtClean="0">
              <a:solidFill>
                <a:srgbClr val="FF0000"/>
              </a:solidFill>
              <a:latin typeface="TradeGothic" pitchFamily="34" charset="0"/>
            </a:endParaRPr>
          </a:p>
          <a:p>
            <a:pPr marL="90488" lvl="1" algn="l">
              <a:spcBef>
                <a:spcPts val="600"/>
              </a:spcBef>
              <a:spcAft>
                <a:spcPts val="600"/>
              </a:spcAft>
            </a:pPr>
            <a:endParaRPr lang="es-ES" sz="2000" dirty="0" smtClean="0">
              <a:solidFill>
                <a:schemeClr val="tx1"/>
              </a:solidFill>
              <a:latin typeface="TradeGothic"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04056"/>
          </a:xfrm>
        </p:spPr>
        <p:txBody>
          <a:bodyPr>
            <a:normAutofit/>
          </a:bodyPr>
          <a:lstStyle/>
          <a:p>
            <a:r>
              <a:rPr lang="es-ES" sz="2400" dirty="0" smtClean="0">
                <a:latin typeface="TradeGothic" pitchFamily="34" charset="0"/>
              </a:rPr>
              <a:t>2.4 HOJAS DE ESTILO</a:t>
            </a:r>
            <a:endParaRPr lang="es-ES" sz="2400" dirty="0">
              <a:latin typeface="TradeGothic" pitchFamily="34" charset="0"/>
            </a:endParaRPr>
          </a:p>
        </p:txBody>
      </p:sp>
      <p:sp>
        <p:nvSpPr>
          <p:cNvPr id="6" name="2 Subtítulo"/>
          <p:cNvSpPr>
            <a:spLocks noGrp="1"/>
          </p:cNvSpPr>
          <p:nvPr>
            <p:ph type="subTitle" idx="1"/>
          </p:nvPr>
        </p:nvSpPr>
        <p:spPr>
          <a:xfrm>
            <a:off x="107504" y="620688"/>
            <a:ext cx="8928992" cy="5544616"/>
          </a:xfrm>
          <a:ln>
            <a:noFill/>
          </a:ln>
        </p:spPr>
        <p:txBody>
          <a:bodyPr>
            <a:noAutofit/>
          </a:bodyPr>
          <a:lstStyle/>
          <a:p>
            <a:pPr marL="90488" lvl="1" algn="l">
              <a:spcBef>
                <a:spcPts val="600"/>
              </a:spcBef>
              <a:spcAft>
                <a:spcPts val="600"/>
              </a:spcAft>
            </a:pPr>
            <a:r>
              <a:rPr lang="es-ES" sz="2000" b="1" dirty="0" smtClean="0">
                <a:solidFill>
                  <a:schemeClr val="tx1"/>
                </a:solidFill>
                <a:latin typeface="TradeGothic" pitchFamily="34" charset="0"/>
              </a:rPr>
              <a:t>Información de estilo en hojas externas</a:t>
            </a:r>
          </a:p>
          <a:p>
            <a:pPr marL="90488" lvl="1" algn="l">
              <a:spcBef>
                <a:spcPts val="600"/>
              </a:spcBef>
              <a:spcAft>
                <a:spcPts val="600"/>
              </a:spcAft>
            </a:pPr>
            <a:r>
              <a:rPr lang="es-ES" sz="2000" dirty="0" smtClean="0">
                <a:solidFill>
                  <a:schemeClr val="tx1"/>
                </a:solidFill>
                <a:latin typeface="TradeGothic" pitchFamily="34" charset="0"/>
              </a:rPr>
              <a:t>Supone mayor flexibilidad que la información que se coloca en la cabecera del documento. En definitiva. Se definen reglas de estilo en un archivo externo al documento., con lo cual se puede cambiar la apariencia de todo el conjunto de páginas sólo con cambiar ese archivo externo.</a:t>
            </a:r>
          </a:p>
          <a:p>
            <a:pPr marL="90488" lvl="1" algn="l">
              <a:spcBef>
                <a:spcPts val="600"/>
              </a:spcBef>
              <a:spcAft>
                <a:spcPts val="600"/>
              </a:spcAft>
            </a:pPr>
            <a:endParaRPr lang="es-ES" sz="2000" dirty="0" smtClean="0">
              <a:solidFill>
                <a:schemeClr val="tx1"/>
              </a:solidFill>
              <a:latin typeface="TradeGothic"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88641"/>
            <a:ext cx="7772400" cy="576064"/>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3" name="2 Subtítulo"/>
          <p:cNvSpPr>
            <a:spLocks noGrp="1"/>
          </p:cNvSpPr>
          <p:nvPr>
            <p:ph type="subTitle" idx="1"/>
          </p:nvPr>
        </p:nvSpPr>
        <p:spPr>
          <a:xfrm>
            <a:off x="395536" y="836712"/>
            <a:ext cx="8352928" cy="5760640"/>
          </a:xfrm>
          <a:ln>
            <a:solidFill>
              <a:schemeClr val="accent1"/>
            </a:solidFill>
          </a:ln>
        </p:spPr>
        <p:txBody>
          <a:bodyPr>
            <a:noAutofit/>
          </a:bodyPr>
          <a:lstStyle/>
          <a:p>
            <a:pPr algn="l">
              <a:spcBef>
                <a:spcPts val="600"/>
              </a:spcBef>
              <a:spcAft>
                <a:spcPts val="600"/>
              </a:spcAft>
              <a:buFont typeface="Wingdings" pitchFamily="2" charset="2"/>
              <a:buChar char="Ø"/>
            </a:pPr>
            <a:r>
              <a:rPr lang="es-ES" sz="2000" dirty="0" smtClean="0">
                <a:solidFill>
                  <a:schemeClr val="tx1"/>
                </a:solidFill>
                <a:latin typeface="TradeGothic" pitchFamily="34" charset="0"/>
              </a:rPr>
              <a:t>HTML  es un lenguaje de marcas mucho más simple que su antecesor SGML, utilizando un número de etiquetas mucho menor.</a:t>
            </a:r>
          </a:p>
          <a:p>
            <a:pPr algn="l">
              <a:spcBef>
                <a:spcPts val="600"/>
              </a:spcBef>
              <a:spcAft>
                <a:spcPts val="600"/>
              </a:spcAft>
            </a:pPr>
            <a:r>
              <a:rPr lang="es-ES" sz="2000" b="1" dirty="0" smtClean="0">
                <a:solidFill>
                  <a:schemeClr val="tx1"/>
                </a:solidFill>
                <a:latin typeface="TradeGothic" pitchFamily="34" charset="0"/>
              </a:rPr>
              <a:t>Etiquetas y elementos.</a:t>
            </a:r>
          </a:p>
          <a:p>
            <a:pPr algn="l">
              <a:buFont typeface="Wingdings" pitchFamily="2" charset="2"/>
              <a:buChar char="Ø"/>
            </a:pPr>
            <a:r>
              <a:rPr lang="es-ES" sz="2000" b="1" dirty="0" smtClean="0">
                <a:solidFill>
                  <a:schemeClr val="tx1"/>
                </a:solidFill>
                <a:latin typeface="TradeGothic" pitchFamily="34" charset="0"/>
              </a:rPr>
              <a:t>&lt;</a:t>
            </a:r>
            <a:r>
              <a:rPr lang="es-ES" sz="2000" b="1" dirty="0" err="1" smtClean="0">
                <a:solidFill>
                  <a:schemeClr val="tx1"/>
                </a:solidFill>
                <a:latin typeface="TradeGothic" pitchFamily="34" charset="0"/>
              </a:rPr>
              <a:t>html</a:t>
            </a:r>
            <a:r>
              <a:rPr lang="es-ES" sz="2000" b="1" dirty="0" smtClean="0">
                <a:solidFill>
                  <a:schemeClr val="tx1"/>
                </a:solidFill>
                <a:latin typeface="TradeGothic" pitchFamily="34" charset="0"/>
              </a:rPr>
              <a:t>&gt; </a:t>
            </a:r>
          </a:p>
          <a:p>
            <a:pPr algn="l">
              <a:buFont typeface="Wingdings" pitchFamily="2" charset="2"/>
              <a:buChar char="Ø"/>
            </a:pPr>
            <a:endParaRPr lang="es-ES" sz="2000" b="1" dirty="0" smtClean="0">
              <a:solidFill>
                <a:schemeClr val="tx1"/>
              </a:solidFill>
              <a:latin typeface="TradeGothic" pitchFamily="34" charset="0"/>
            </a:endParaRPr>
          </a:p>
          <a:p>
            <a:pPr lvl="1" algn="l">
              <a:buFont typeface="Wingdings" pitchFamily="2" charset="2"/>
              <a:buChar char="Ø"/>
            </a:pPr>
            <a:r>
              <a:rPr lang="es-ES" sz="1800" dirty="0" smtClean="0">
                <a:solidFill>
                  <a:schemeClr val="tx1"/>
                </a:solidFill>
                <a:latin typeface="TradeGothic" pitchFamily="34" charset="0"/>
              </a:rPr>
              <a:t>Marca el inicio y el final de un documento HTML. </a:t>
            </a:r>
          </a:p>
          <a:p>
            <a:pPr lvl="1" algn="l">
              <a:buFont typeface="Wingdings" pitchFamily="2" charset="2"/>
              <a:buChar char="Ø"/>
            </a:pPr>
            <a:r>
              <a:rPr lang="es-ES" sz="1800" dirty="0" smtClean="0">
                <a:solidFill>
                  <a:schemeClr val="tx1"/>
                </a:solidFill>
                <a:latin typeface="TradeGothic" pitchFamily="34" charset="0"/>
              </a:rPr>
              <a:t>No puede haber ningún contenido antes o después de la etiqueta &lt;</a:t>
            </a:r>
            <a:r>
              <a:rPr lang="es-ES" sz="1800" dirty="0" err="1" smtClean="0">
                <a:solidFill>
                  <a:schemeClr val="tx1"/>
                </a:solidFill>
                <a:latin typeface="TradeGothic" pitchFamily="34" charset="0"/>
              </a:rPr>
              <a:t>html</a:t>
            </a:r>
            <a:r>
              <a:rPr lang="es-ES" sz="1800" dirty="0" smtClean="0">
                <a:solidFill>
                  <a:schemeClr val="tx1"/>
                </a:solidFill>
                <a:latin typeface="TradeGothic" pitchFamily="34" charset="0"/>
              </a:rPr>
              <a:t>&gt; </a:t>
            </a:r>
          </a:p>
          <a:p>
            <a:pPr lvl="1" algn="l">
              <a:buFont typeface="Wingdings" pitchFamily="2" charset="2"/>
              <a:buChar char="Ø"/>
            </a:pPr>
            <a:r>
              <a:rPr lang="es-ES" sz="1800" dirty="0" smtClean="0">
                <a:solidFill>
                  <a:schemeClr val="tx1"/>
                </a:solidFill>
                <a:latin typeface="TradeGothic" pitchFamily="34" charset="0"/>
              </a:rPr>
              <a:t>En el interior de la etiqueta &lt;</a:t>
            </a:r>
            <a:r>
              <a:rPr lang="es-ES" sz="1800" dirty="0" err="1" smtClean="0">
                <a:solidFill>
                  <a:schemeClr val="tx1"/>
                </a:solidFill>
                <a:latin typeface="TradeGothic" pitchFamily="34" charset="0"/>
              </a:rPr>
              <a:t>html</a:t>
            </a:r>
            <a:r>
              <a:rPr lang="es-ES" sz="1800" dirty="0" smtClean="0">
                <a:solidFill>
                  <a:schemeClr val="tx1"/>
                </a:solidFill>
                <a:latin typeface="TradeGothic" pitchFamily="34" charset="0"/>
              </a:rPr>
              <a:t>&gt; definimos la cabecera y el cuerpo del documento HTML. </a:t>
            </a:r>
          </a:p>
          <a:p>
            <a:pPr lvl="1" algn="l"/>
            <a:endParaRPr lang="es-ES" sz="1800" dirty="0" smtClean="0">
              <a:solidFill>
                <a:schemeClr val="tx1"/>
              </a:solidFill>
              <a:latin typeface="TradeGothic" pitchFamily="34" charset="0"/>
            </a:endParaRPr>
          </a:p>
          <a:p>
            <a:pPr lvl="1" algn="l"/>
            <a:r>
              <a:rPr lang="es-ES" sz="1800" dirty="0" smtClean="0">
                <a:solidFill>
                  <a:schemeClr val="tx1"/>
                </a:solidFill>
                <a:latin typeface="TradeGothic" pitchFamily="34" charset="0"/>
              </a:rPr>
              <a:t>ATRIBUTOS</a:t>
            </a:r>
          </a:p>
          <a:p>
            <a:pPr marL="742950" lvl="1" indent="-285750" algn="l">
              <a:buFont typeface="Wingdings" pitchFamily="2" charset="2"/>
              <a:buChar char="q"/>
            </a:pPr>
            <a:r>
              <a:rPr lang="es-ES" sz="1800" dirty="0" err="1" smtClean="0">
                <a:solidFill>
                  <a:srgbClr val="FF0000"/>
                </a:solidFill>
                <a:latin typeface="TradeGothic" pitchFamily="34" charset="0"/>
              </a:rPr>
              <a:t>dir.</a:t>
            </a:r>
            <a:r>
              <a:rPr lang="es-ES" sz="1800" dirty="0" smtClean="0">
                <a:solidFill>
                  <a:srgbClr val="FF0000"/>
                </a:solidFill>
                <a:latin typeface="TradeGothic" pitchFamily="34" charset="0"/>
              </a:rPr>
              <a:t> </a:t>
            </a:r>
            <a:r>
              <a:rPr lang="es-ES" sz="1800" dirty="0" smtClean="0">
                <a:solidFill>
                  <a:schemeClr val="tx1"/>
                </a:solidFill>
                <a:latin typeface="TradeGothic" pitchFamily="34" charset="0"/>
              </a:rPr>
              <a:t>Indica el sentido de lectura de los caracteres: </a:t>
            </a:r>
            <a:r>
              <a:rPr lang="es-ES" sz="1800" dirty="0" err="1" smtClean="0">
                <a:solidFill>
                  <a:srgbClr val="FF0000"/>
                </a:solidFill>
                <a:latin typeface="TradeGothic" pitchFamily="34" charset="0"/>
              </a:rPr>
              <a:t>ltr</a:t>
            </a:r>
            <a:r>
              <a:rPr lang="es-ES" sz="1800" dirty="0" smtClean="0">
                <a:solidFill>
                  <a:srgbClr val="FF0000"/>
                </a:solidFill>
                <a:latin typeface="TradeGothic" pitchFamily="34" charset="0"/>
              </a:rPr>
              <a:t> y </a:t>
            </a:r>
            <a:r>
              <a:rPr lang="es-ES" sz="1800" dirty="0" err="1" smtClean="0">
                <a:solidFill>
                  <a:srgbClr val="FF0000"/>
                </a:solidFill>
                <a:latin typeface="TradeGothic" pitchFamily="34" charset="0"/>
              </a:rPr>
              <a:t>rtl</a:t>
            </a:r>
            <a:r>
              <a:rPr lang="es-ES" sz="1800" dirty="0" smtClean="0">
                <a:solidFill>
                  <a:srgbClr val="FF0000"/>
                </a:solidFill>
                <a:latin typeface="TradeGothic" pitchFamily="34" charset="0"/>
              </a:rPr>
              <a:t>.</a:t>
            </a:r>
            <a:endParaRPr lang="es-ES" sz="1800" dirty="0">
              <a:solidFill>
                <a:schemeClr val="tx1"/>
              </a:solidFill>
              <a:latin typeface="TradeGothic" pitchFamily="34" charset="0"/>
            </a:endParaRPr>
          </a:p>
          <a:p>
            <a:pPr marL="742950" lvl="1" indent="-285750" algn="l">
              <a:buFont typeface="Wingdings" pitchFamily="2" charset="2"/>
              <a:buChar char="q"/>
            </a:pPr>
            <a:r>
              <a:rPr lang="es-ES" sz="1800" dirty="0" err="1" smtClean="0">
                <a:solidFill>
                  <a:srgbClr val="FF0000"/>
                </a:solidFill>
                <a:latin typeface="TradeGothic" pitchFamily="34" charset="0"/>
              </a:rPr>
              <a:t>lang</a:t>
            </a:r>
            <a:r>
              <a:rPr lang="es-ES" sz="1800" dirty="0" smtClean="0">
                <a:solidFill>
                  <a:srgbClr val="FF0000"/>
                </a:solidFill>
                <a:latin typeface="TradeGothic" pitchFamily="34" charset="0"/>
              </a:rPr>
              <a:t>. </a:t>
            </a:r>
            <a:r>
              <a:rPr lang="es-ES" sz="1800" dirty="0" smtClean="0">
                <a:solidFill>
                  <a:schemeClr val="tx1"/>
                </a:solidFill>
                <a:latin typeface="TradeGothic" pitchFamily="34" charset="0"/>
              </a:rPr>
              <a:t>Indica el lenguaje: </a:t>
            </a:r>
            <a:r>
              <a:rPr lang="es-ES" sz="1800" dirty="0" smtClean="0">
                <a:solidFill>
                  <a:srgbClr val="FF0000"/>
                </a:solidFill>
                <a:latin typeface="TradeGothic" pitchFamily="34" charset="0"/>
              </a:rPr>
              <a:t>de</a:t>
            </a:r>
            <a:r>
              <a:rPr lang="es-ES" sz="1800" dirty="0" smtClean="0">
                <a:solidFill>
                  <a:schemeClr val="tx1"/>
                </a:solidFill>
                <a:latin typeface="TradeGothic" pitchFamily="34" charset="0"/>
              </a:rPr>
              <a:t> (alemán), </a:t>
            </a:r>
            <a:r>
              <a:rPr lang="es-ES" sz="1800" dirty="0" smtClean="0">
                <a:solidFill>
                  <a:srgbClr val="FF0000"/>
                </a:solidFill>
                <a:latin typeface="TradeGothic" pitchFamily="34" charset="0"/>
              </a:rPr>
              <a:t>en</a:t>
            </a:r>
            <a:r>
              <a:rPr lang="es-ES" sz="1800" dirty="0" smtClean="0">
                <a:solidFill>
                  <a:schemeClr val="tx1"/>
                </a:solidFill>
                <a:latin typeface="TradeGothic" pitchFamily="34" charset="0"/>
              </a:rPr>
              <a:t> (inglés), </a:t>
            </a:r>
            <a:r>
              <a:rPr lang="es-ES" sz="1800" dirty="0" smtClean="0">
                <a:solidFill>
                  <a:srgbClr val="FF0000"/>
                </a:solidFill>
                <a:latin typeface="TradeGothic" pitchFamily="34" charset="0"/>
              </a:rPr>
              <a:t>es</a:t>
            </a:r>
            <a:r>
              <a:rPr lang="es-ES" sz="1800" dirty="0" smtClean="0">
                <a:solidFill>
                  <a:schemeClr val="tx1"/>
                </a:solidFill>
                <a:latin typeface="TradeGothic" pitchFamily="34" charset="0"/>
              </a:rPr>
              <a:t> (español)…</a:t>
            </a:r>
          </a:p>
          <a:p>
            <a:pPr marL="742950" lvl="1" indent="-285750" algn="l">
              <a:buFont typeface="Wingdings" pitchFamily="2" charset="2"/>
              <a:buChar char="q"/>
            </a:pPr>
            <a:r>
              <a:rPr lang="es-ES" sz="1800" dirty="0" err="1" smtClean="0">
                <a:solidFill>
                  <a:srgbClr val="FF0000"/>
                </a:solidFill>
                <a:latin typeface="TradeGothic" pitchFamily="34" charset="0"/>
              </a:rPr>
              <a:t>version</a:t>
            </a:r>
            <a:r>
              <a:rPr lang="es-ES" sz="1800" dirty="0" smtClean="0">
                <a:solidFill>
                  <a:schemeClr val="tx1"/>
                </a:solidFill>
                <a:latin typeface="TradeGothic" pitchFamily="34" charset="0"/>
              </a:rPr>
              <a:t>. Indica la versión del lenguaje, aunque ya se proporciona en &lt;!</a:t>
            </a:r>
            <a:r>
              <a:rPr lang="es-ES" sz="1800" dirty="0" err="1" smtClean="0">
                <a:solidFill>
                  <a:schemeClr val="tx1"/>
                </a:solidFill>
                <a:latin typeface="TradeGothic" pitchFamily="34" charset="0"/>
              </a:rPr>
              <a:t>doctype</a:t>
            </a:r>
            <a:r>
              <a:rPr lang="es-ES" sz="1800" dirty="0" smtClean="0">
                <a:solidFill>
                  <a:schemeClr val="tx1"/>
                </a:solidFill>
                <a:latin typeface="TradeGothic" pitchFamily="34" charset="0"/>
              </a:rPr>
              <a:t>&gt;</a:t>
            </a:r>
            <a:endParaRPr lang="es-ES" sz="1800" dirty="0" smtClean="0">
              <a:solidFill>
                <a:srgbClr val="FF0000"/>
              </a:solidFill>
              <a:latin typeface="TradeGothic" pitchFamily="34" charset="0"/>
            </a:endParaRPr>
          </a:p>
        </p:txBody>
      </p:sp>
    </p:spTree>
    <p:extLst>
      <p:ext uri="{BB962C8B-B14F-4D97-AF65-F5344CB8AC3E}">
        <p14:creationId xmlns:p14="http://schemas.microsoft.com/office/powerpoint/2010/main" val="901496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88641"/>
            <a:ext cx="7772400" cy="576064"/>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3" name="2 Subtítulo"/>
          <p:cNvSpPr>
            <a:spLocks noGrp="1"/>
          </p:cNvSpPr>
          <p:nvPr>
            <p:ph type="subTitle" idx="1"/>
          </p:nvPr>
        </p:nvSpPr>
        <p:spPr>
          <a:xfrm>
            <a:off x="184156" y="692696"/>
            <a:ext cx="8928992" cy="6048672"/>
          </a:xfrm>
          <a:ln>
            <a:solidFill>
              <a:schemeClr val="accent1"/>
            </a:solidFill>
          </a:ln>
        </p:spPr>
        <p:txBody>
          <a:bodyPr>
            <a:noAutofit/>
          </a:bodyPr>
          <a:lstStyle/>
          <a:p>
            <a:pPr algn="l">
              <a:spcBef>
                <a:spcPts val="600"/>
              </a:spcBef>
              <a:spcAft>
                <a:spcPts val="600"/>
              </a:spcAft>
            </a:pPr>
            <a:r>
              <a:rPr lang="es-ES" sz="2000" b="1" dirty="0" smtClean="0">
                <a:solidFill>
                  <a:schemeClr val="tx1"/>
                </a:solidFill>
                <a:latin typeface="TradeGothic" pitchFamily="34" charset="0"/>
              </a:rPr>
              <a:t>Etiquetas y elementos.</a:t>
            </a:r>
          </a:p>
          <a:p>
            <a:pPr algn="l">
              <a:buFont typeface="Wingdings" pitchFamily="2" charset="2"/>
              <a:buChar char="Ø"/>
            </a:pPr>
            <a:endParaRPr lang="es-ES" sz="1800" dirty="0" smtClean="0">
              <a:solidFill>
                <a:srgbClr val="FF0000"/>
              </a:solidFill>
              <a:latin typeface="TradeGothic" pitchFamily="34" charset="0"/>
            </a:endParaRPr>
          </a:p>
          <a:p>
            <a:pPr algn="l">
              <a:buFont typeface="Wingdings" pitchFamily="2" charset="2"/>
              <a:buChar char="Ø"/>
            </a:pPr>
            <a:r>
              <a:rPr lang="es-ES" sz="1800" b="1" dirty="0" smtClean="0">
                <a:solidFill>
                  <a:schemeClr val="tx1"/>
                </a:solidFill>
                <a:latin typeface="TradeGothic" pitchFamily="34" charset="0"/>
              </a:rPr>
              <a:t>&lt;head&gt;</a:t>
            </a:r>
          </a:p>
          <a:p>
            <a:pPr lvl="1" algn="l">
              <a:buFont typeface="Wingdings" pitchFamily="2" charset="2"/>
              <a:buChar char="Ø"/>
            </a:pPr>
            <a:r>
              <a:rPr lang="es-ES" sz="1800" dirty="0" smtClean="0">
                <a:solidFill>
                  <a:schemeClr val="tx1"/>
                </a:solidFill>
                <a:latin typeface="TradeGothic" pitchFamily="34" charset="0"/>
              </a:rPr>
              <a:t>Marca la cabecera del documento HTML.</a:t>
            </a:r>
          </a:p>
          <a:p>
            <a:pPr lvl="1" algn="l">
              <a:buFont typeface="Wingdings" pitchFamily="2" charset="2"/>
              <a:buChar char="Ø"/>
            </a:pPr>
            <a:r>
              <a:rPr lang="es-ES" sz="1800" dirty="0" smtClean="0">
                <a:solidFill>
                  <a:schemeClr val="tx1"/>
                </a:solidFill>
                <a:latin typeface="TradeGothic" pitchFamily="34" charset="0"/>
              </a:rPr>
              <a:t> Contiene información general sobre el documento HTML en curso. </a:t>
            </a:r>
          </a:p>
          <a:p>
            <a:pPr lvl="1" algn="l">
              <a:buFont typeface="Wingdings" pitchFamily="2" charset="2"/>
              <a:buChar char="Ø"/>
            </a:pPr>
            <a:r>
              <a:rPr lang="es-ES" sz="1800" dirty="0" smtClean="0">
                <a:solidFill>
                  <a:schemeClr val="tx1"/>
                </a:solidFill>
                <a:latin typeface="TradeGothic" pitchFamily="34" charset="0"/>
              </a:rPr>
              <a:t>El usuario no visualiza el contenido de la cabecera a excepción del título, que aparece en la etiqueta &lt;</a:t>
            </a:r>
            <a:r>
              <a:rPr lang="es-ES" sz="1800" dirty="0" err="1" smtClean="0">
                <a:solidFill>
                  <a:schemeClr val="tx1"/>
                </a:solidFill>
                <a:latin typeface="TradeGothic" pitchFamily="34" charset="0"/>
              </a:rPr>
              <a:t>title</a:t>
            </a:r>
            <a:r>
              <a:rPr lang="es-ES" sz="1800" dirty="0" smtClean="0">
                <a:solidFill>
                  <a:schemeClr val="tx1"/>
                </a:solidFill>
                <a:latin typeface="TradeGothic" pitchFamily="34" charset="0"/>
              </a:rPr>
              <a:t>&gt;. </a:t>
            </a:r>
          </a:p>
          <a:p>
            <a:pPr lvl="1" algn="l"/>
            <a:endParaRPr lang="es-ES" sz="1800" dirty="0">
              <a:solidFill>
                <a:schemeClr val="tx1"/>
              </a:solidFill>
              <a:latin typeface="TradeGothic" pitchFamily="34" charset="0"/>
            </a:endParaRPr>
          </a:p>
          <a:p>
            <a:pPr lvl="1" algn="l"/>
            <a:r>
              <a:rPr lang="es-ES" sz="1800" dirty="0" smtClean="0">
                <a:solidFill>
                  <a:schemeClr val="tx1"/>
                </a:solidFill>
                <a:latin typeface="TradeGothic" pitchFamily="34" charset="0"/>
              </a:rPr>
              <a:t>ATRIBUTOS</a:t>
            </a:r>
          </a:p>
          <a:p>
            <a:pPr marL="742950" lvl="1" indent="-285750" algn="l">
              <a:buFont typeface="Wingdings" pitchFamily="2" charset="2"/>
              <a:buChar char="q"/>
            </a:pPr>
            <a:r>
              <a:rPr lang="es-ES" sz="1800" dirty="0" err="1" smtClean="0">
                <a:solidFill>
                  <a:srgbClr val="FF0000"/>
                </a:solidFill>
                <a:latin typeface="TradeGothic" pitchFamily="34" charset="0"/>
              </a:rPr>
              <a:t>lang</a:t>
            </a:r>
            <a:r>
              <a:rPr lang="es-ES" sz="1800" dirty="0" smtClean="0">
                <a:solidFill>
                  <a:srgbClr val="FF0000"/>
                </a:solidFill>
                <a:latin typeface="TradeGothic" pitchFamily="34" charset="0"/>
              </a:rPr>
              <a:t>.</a:t>
            </a:r>
          </a:p>
          <a:p>
            <a:pPr marL="742950" lvl="1" indent="-285750" algn="l">
              <a:buFont typeface="Wingdings" pitchFamily="2" charset="2"/>
              <a:buChar char="q"/>
            </a:pPr>
            <a:r>
              <a:rPr lang="es-ES" sz="1800" dirty="0" err="1" smtClean="0">
                <a:solidFill>
                  <a:srgbClr val="FF0000"/>
                </a:solidFill>
                <a:latin typeface="TradeGothic" pitchFamily="34" charset="0"/>
              </a:rPr>
              <a:t>dir.</a:t>
            </a:r>
            <a:endParaRPr lang="es-ES" sz="1800" dirty="0" smtClean="0">
              <a:solidFill>
                <a:srgbClr val="FF0000"/>
              </a:solidFill>
              <a:latin typeface="TradeGothic" pitchFamily="34" charset="0"/>
            </a:endParaRPr>
          </a:p>
          <a:p>
            <a:pPr marL="742950" lvl="1" indent="-285750" algn="l">
              <a:buFont typeface="Wingdings" pitchFamily="2" charset="2"/>
              <a:buChar char="q"/>
            </a:pPr>
            <a:r>
              <a:rPr lang="es-ES" sz="1800" dirty="0" err="1" smtClean="0">
                <a:solidFill>
                  <a:srgbClr val="FF0000"/>
                </a:solidFill>
                <a:latin typeface="TradeGothic" pitchFamily="34" charset="0"/>
              </a:rPr>
              <a:t>profile</a:t>
            </a:r>
            <a:r>
              <a:rPr lang="es-ES" sz="1800" dirty="0" smtClean="0">
                <a:solidFill>
                  <a:schemeClr val="tx1"/>
                </a:solidFill>
                <a:latin typeface="TradeGothic" pitchFamily="34" charset="0"/>
              </a:rPr>
              <a:t>. Indica dónde están los perfiles para interpretar los elementos meta.</a:t>
            </a:r>
          </a:p>
          <a:p>
            <a:pPr lvl="1" algn="l"/>
            <a:endParaRPr lang="es-ES" sz="1800" dirty="0">
              <a:solidFill>
                <a:schemeClr val="tx1"/>
              </a:solidFill>
              <a:latin typeface="TradeGothic" pitchFamily="34" charset="0"/>
            </a:endParaRPr>
          </a:p>
          <a:p>
            <a:pPr lvl="1" algn="l"/>
            <a:r>
              <a:rPr lang="es-ES" sz="1800" dirty="0" smtClean="0">
                <a:solidFill>
                  <a:schemeClr val="tx1"/>
                </a:solidFill>
                <a:latin typeface="TradeGothic" pitchFamily="34" charset="0"/>
              </a:rPr>
              <a:t>CONTENIDOS DE LA CABECERA: </a:t>
            </a:r>
            <a:r>
              <a:rPr lang="es-ES" sz="1800" dirty="0" smtClean="0">
                <a:solidFill>
                  <a:srgbClr val="FF0000"/>
                </a:solidFill>
                <a:latin typeface="TradeGothic" pitchFamily="34" charset="0"/>
              </a:rPr>
              <a:t>&lt;</a:t>
            </a:r>
            <a:r>
              <a:rPr lang="es-ES" sz="1800" dirty="0" err="1" smtClean="0">
                <a:solidFill>
                  <a:srgbClr val="FF0000"/>
                </a:solidFill>
                <a:latin typeface="TradeGothic" pitchFamily="34" charset="0"/>
              </a:rPr>
              <a:t>title</a:t>
            </a:r>
            <a:r>
              <a:rPr lang="es-ES" sz="1800" dirty="0" smtClean="0">
                <a:solidFill>
                  <a:srgbClr val="FF0000"/>
                </a:solidFill>
                <a:latin typeface="TradeGothic" pitchFamily="34" charset="0"/>
              </a:rPr>
              <a:t>&gt;, &lt;base&gt;, &lt;meta&gt;, &lt;link&gt;, &lt;</a:t>
            </a:r>
            <a:r>
              <a:rPr lang="es-ES" sz="1800" dirty="0" err="1" smtClean="0">
                <a:solidFill>
                  <a:srgbClr val="FF0000"/>
                </a:solidFill>
                <a:latin typeface="TradeGothic" pitchFamily="34" charset="0"/>
              </a:rPr>
              <a:t>object</a:t>
            </a:r>
            <a:r>
              <a:rPr lang="es-ES" sz="1800" dirty="0" smtClean="0">
                <a:solidFill>
                  <a:srgbClr val="FF0000"/>
                </a:solidFill>
                <a:latin typeface="TradeGothic" pitchFamily="34" charset="0"/>
              </a:rPr>
              <a:t>&gt;, &lt;script&gt;, &lt;</a:t>
            </a:r>
            <a:r>
              <a:rPr lang="es-ES" sz="1800" dirty="0" err="1" smtClean="0">
                <a:solidFill>
                  <a:srgbClr val="FF0000"/>
                </a:solidFill>
                <a:latin typeface="TradeGothic" pitchFamily="34" charset="0"/>
              </a:rPr>
              <a:t>style</a:t>
            </a:r>
            <a:r>
              <a:rPr lang="es-ES" sz="1800" dirty="0" smtClean="0">
                <a:solidFill>
                  <a:srgbClr val="FF0000"/>
                </a:solidFill>
                <a:latin typeface="TradeGothic" pitchFamily="34" charset="0"/>
              </a:rPr>
              <a:t>&gt;</a:t>
            </a:r>
            <a:endParaRPr lang="es-ES" sz="2000" dirty="0">
              <a:solidFill>
                <a:schemeClr val="tx1"/>
              </a:solidFill>
              <a:latin typeface="TradeGothic" pitchFamily="34" charset="0"/>
            </a:endParaRPr>
          </a:p>
          <a:p>
            <a:pPr marL="446088" lvl="1" indent="11113" algn="l"/>
            <a:r>
              <a:rPr lang="es-ES" sz="1800" dirty="0" smtClean="0">
                <a:solidFill>
                  <a:schemeClr val="tx1"/>
                </a:solidFill>
                <a:latin typeface="TradeGothic" pitchFamily="34" charset="0"/>
              </a:rPr>
              <a:t>Todos los elementos son opcionales excepto &lt;</a:t>
            </a:r>
            <a:r>
              <a:rPr lang="es-ES" sz="1800" dirty="0" err="1" smtClean="0">
                <a:solidFill>
                  <a:schemeClr val="tx1"/>
                </a:solidFill>
                <a:latin typeface="TradeGothic" pitchFamily="34" charset="0"/>
              </a:rPr>
              <a:t>title</a:t>
            </a:r>
            <a:r>
              <a:rPr lang="es-ES" sz="1800" dirty="0" smtClean="0">
                <a:solidFill>
                  <a:schemeClr val="tx1"/>
                </a:solidFill>
                <a:latin typeface="TradeGothic" pitchFamily="34" charset="0"/>
              </a:rPr>
              <a:t>&gt;.</a:t>
            </a:r>
          </a:p>
          <a:p>
            <a:pPr marL="446088" lvl="1" indent="11113" algn="l"/>
            <a:r>
              <a:rPr lang="es-ES" sz="1800" dirty="0" smtClean="0">
                <a:solidFill>
                  <a:schemeClr val="tx1"/>
                </a:solidFill>
                <a:latin typeface="TradeGothic" pitchFamily="34" charset="0"/>
              </a:rPr>
              <a:t>El contenido de la cabecera es una información general de todo el documento y por eso se escribe al principio. Es lo primero que analiza el navegador.</a:t>
            </a:r>
          </a:p>
        </p:txBody>
      </p:sp>
    </p:spTree>
    <p:extLst>
      <p:ext uri="{BB962C8B-B14F-4D97-AF65-F5344CB8AC3E}">
        <p14:creationId xmlns:p14="http://schemas.microsoft.com/office/powerpoint/2010/main" val="3752324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88641"/>
            <a:ext cx="7772400" cy="576064"/>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3" name="2 Subtítulo"/>
          <p:cNvSpPr>
            <a:spLocks noGrp="1"/>
          </p:cNvSpPr>
          <p:nvPr>
            <p:ph type="subTitle" idx="1"/>
          </p:nvPr>
        </p:nvSpPr>
        <p:spPr>
          <a:xfrm>
            <a:off x="395536" y="836712"/>
            <a:ext cx="8280920" cy="5760640"/>
          </a:xfrm>
          <a:ln>
            <a:solidFill>
              <a:schemeClr val="accent1"/>
            </a:solidFill>
          </a:ln>
        </p:spPr>
        <p:txBody>
          <a:bodyPr>
            <a:noAutofit/>
          </a:bodyPr>
          <a:lstStyle/>
          <a:p>
            <a:pPr algn="l">
              <a:spcBef>
                <a:spcPts val="600"/>
              </a:spcBef>
              <a:spcAft>
                <a:spcPts val="600"/>
              </a:spcAft>
            </a:pPr>
            <a:r>
              <a:rPr lang="es-ES" sz="2000" b="1" dirty="0" smtClean="0">
                <a:solidFill>
                  <a:schemeClr val="tx1"/>
                </a:solidFill>
                <a:latin typeface="TradeGothic" pitchFamily="34" charset="0"/>
              </a:rPr>
              <a:t>Etiquetas y elementos.</a:t>
            </a:r>
          </a:p>
          <a:p>
            <a:pPr algn="l">
              <a:buFont typeface="Wingdings" pitchFamily="2" charset="2"/>
              <a:buChar char="Ø"/>
            </a:pPr>
            <a:r>
              <a:rPr lang="es-ES" sz="1800" b="1" dirty="0" smtClean="0">
                <a:solidFill>
                  <a:schemeClr val="tx1"/>
                </a:solidFill>
                <a:latin typeface="TradeGothic" pitchFamily="34" charset="0"/>
              </a:rPr>
              <a:t>&lt;</a:t>
            </a:r>
            <a:r>
              <a:rPr lang="es-ES" sz="1800" b="1" dirty="0" err="1" smtClean="0">
                <a:solidFill>
                  <a:schemeClr val="tx1"/>
                </a:solidFill>
                <a:latin typeface="TradeGothic" pitchFamily="34" charset="0"/>
              </a:rPr>
              <a:t>body</a:t>
            </a:r>
            <a:r>
              <a:rPr lang="es-ES" sz="1800" b="1" dirty="0" smtClean="0">
                <a:solidFill>
                  <a:schemeClr val="tx1"/>
                </a:solidFill>
                <a:latin typeface="TradeGothic" pitchFamily="34" charset="0"/>
              </a:rPr>
              <a:t>&gt; </a:t>
            </a:r>
          </a:p>
          <a:p>
            <a:pPr lvl="1" algn="l">
              <a:buFont typeface="Wingdings" pitchFamily="2" charset="2"/>
              <a:buChar char="Ø"/>
            </a:pPr>
            <a:r>
              <a:rPr lang="es-ES" sz="1800" dirty="0" smtClean="0">
                <a:solidFill>
                  <a:schemeClr val="tx1"/>
                </a:solidFill>
                <a:latin typeface="TradeGothic" pitchFamily="34" charset="0"/>
              </a:rPr>
              <a:t>Marca el cuerpo del documento HTML, es decir, los contenidos que verá el usuario. </a:t>
            </a:r>
          </a:p>
          <a:p>
            <a:pPr lvl="1" algn="l">
              <a:buFont typeface="Wingdings" pitchFamily="2" charset="2"/>
              <a:buChar char="Ø"/>
            </a:pPr>
            <a:r>
              <a:rPr lang="es-ES" sz="1800" dirty="0" smtClean="0">
                <a:solidFill>
                  <a:schemeClr val="tx1"/>
                </a:solidFill>
                <a:latin typeface="TradeGothic" pitchFamily="34" charset="0"/>
              </a:rPr>
              <a:t>El cuerpo de un documento HTML contiene cientos de etiquetas. </a:t>
            </a:r>
          </a:p>
          <a:p>
            <a:pPr lvl="1" algn="l"/>
            <a:r>
              <a:rPr lang="es-ES" sz="1800" dirty="0">
                <a:solidFill>
                  <a:schemeClr val="tx1"/>
                </a:solidFill>
                <a:latin typeface="TradeGothic" pitchFamily="34" charset="0"/>
              </a:rPr>
              <a:t>ATRIBUTOS</a:t>
            </a:r>
          </a:p>
          <a:p>
            <a:pPr marL="742950" lvl="1" indent="-285750" algn="l">
              <a:buFont typeface="Wingdings" pitchFamily="2" charset="2"/>
              <a:buChar char="q"/>
            </a:pPr>
            <a:r>
              <a:rPr lang="es-ES" sz="1800" dirty="0" smtClean="0">
                <a:solidFill>
                  <a:srgbClr val="FF0000"/>
                </a:solidFill>
                <a:latin typeface="TradeGothic" pitchFamily="34" charset="0"/>
              </a:rPr>
              <a:t>id. </a:t>
            </a:r>
            <a:r>
              <a:rPr lang="es-ES" sz="1800" dirty="0" smtClean="0">
                <a:solidFill>
                  <a:schemeClr val="tx1"/>
                </a:solidFill>
                <a:latin typeface="TradeGothic" pitchFamily="34" charset="0"/>
              </a:rPr>
              <a:t>Asignar un nombre único a un elemento. </a:t>
            </a:r>
          </a:p>
          <a:p>
            <a:pPr marL="742950" lvl="1" indent="-285750" algn="l">
              <a:buFont typeface="Wingdings" pitchFamily="2" charset="2"/>
              <a:buChar char="q"/>
            </a:pPr>
            <a:r>
              <a:rPr lang="es-ES" sz="1800" dirty="0" err="1" smtClean="0">
                <a:solidFill>
                  <a:srgbClr val="FF0000"/>
                </a:solidFill>
                <a:latin typeface="TradeGothic" pitchFamily="34" charset="0"/>
              </a:rPr>
              <a:t>class</a:t>
            </a:r>
            <a:r>
              <a:rPr lang="es-ES" sz="1800" dirty="0" smtClean="0">
                <a:solidFill>
                  <a:srgbClr val="FF0000"/>
                </a:solidFill>
                <a:latin typeface="TradeGothic" pitchFamily="34" charset="0"/>
              </a:rPr>
              <a:t>. </a:t>
            </a:r>
            <a:r>
              <a:rPr lang="es-ES" sz="1800" dirty="0" smtClean="0">
                <a:solidFill>
                  <a:schemeClr val="tx1"/>
                </a:solidFill>
                <a:latin typeface="TradeGothic" pitchFamily="34" charset="0"/>
              </a:rPr>
              <a:t>Asignar un nombre de clase a un elemento. </a:t>
            </a:r>
            <a:endParaRPr lang="es-ES" sz="1800" dirty="0">
              <a:solidFill>
                <a:schemeClr val="tx1"/>
              </a:solidFill>
              <a:latin typeface="TradeGothic" pitchFamily="34" charset="0"/>
            </a:endParaRPr>
          </a:p>
          <a:p>
            <a:pPr marL="742950" lvl="1" indent="-285750" algn="l">
              <a:buFont typeface="Wingdings" pitchFamily="2" charset="2"/>
              <a:buChar char="q"/>
            </a:pPr>
            <a:r>
              <a:rPr lang="es-ES" sz="1800" dirty="0" err="1" smtClean="0">
                <a:solidFill>
                  <a:srgbClr val="FF0000"/>
                </a:solidFill>
                <a:latin typeface="TradeGothic" pitchFamily="34" charset="0"/>
              </a:rPr>
              <a:t>title</a:t>
            </a:r>
            <a:r>
              <a:rPr lang="es-ES" sz="1800" dirty="0" smtClean="0">
                <a:solidFill>
                  <a:schemeClr val="tx1"/>
                </a:solidFill>
                <a:latin typeface="TradeGothic" pitchFamily="34" charset="0"/>
              </a:rPr>
              <a:t>. Sirve para agregar un comentario asociado aun elemento.</a:t>
            </a:r>
          </a:p>
          <a:p>
            <a:pPr marL="742950" lvl="1" indent="-285750" algn="l">
              <a:buFont typeface="Wingdings" pitchFamily="2" charset="2"/>
              <a:buChar char="q"/>
            </a:pPr>
            <a:r>
              <a:rPr lang="es-ES" sz="1800" dirty="0" smtClean="0">
                <a:solidFill>
                  <a:srgbClr val="FF0000"/>
                </a:solidFill>
                <a:latin typeface="TradeGothic" pitchFamily="34" charset="0"/>
              </a:rPr>
              <a:t>Style. </a:t>
            </a:r>
            <a:r>
              <a:rPr lang="es-ES" sz="1800" dirty="0" smtClean="0">
                <a:solidFill>
                  <a:schemeClr val="tx1"/>
                </a:solidFill>
                <a:latin typeface="TradeGothic" pitchFamily="34" charset="0"/>
              </a:rPr>
              <a:t>Sirve para aplicar información de estilo a un elemento.</a:t>
            </a:r>
          </a:p>
          <a:p>
            <a:pPr marL="742950" lvl="1" indent="-285750" algn="l">
              <a:buFont typeface="Wingdings" pitchFamily="2" charset="2"/>
              <a:buChar char="q"/>
            </a:pPr>
            <a:r>
              <a:rPr lang="es-ES" sz="1800" dirty="0" err="1" smtClean="0">
                <a:solidFill>
                  <a:srgbClr val="FF0000"/>
                </a:solidFill>
                <a:latin typeface="TradeGothic" pitchFamily="34" charset="0"/>
              </a:rPr>
              <a:t>Onload</a:t>
            </a:r>
            <a:r>
              <a:rPr lang="es-ES" sz="1800" dirty="0" smtClean="0">
                <a:solidFill>
                  <a:srgbClr val="FF0000"/>
                </a:solidFill>
                <a:latin typeface="TradeGothic" pitchFamily="34" charset="0"/>
              </a:rPr>
              <a:t>. </a:t>
            </a:r>
            <a:r>
              <a:rPr lang="es-ES" sz="1800" dirty="0" smtClean="0">
                <a:solidFill>
                  <a:schemeClr val="tx1"/>
                </a:solidFill>
                <a:latin typeface="TradeGothic" pitchFamily="34" charset="0"/>
              </a:rPr>
              <a:t>Evento que sucede cuando el navegador finaliza la carga de un documento.</a:t>
            </a:r>
          </a:p>
          <a:p>
            <a:pPr marL="742950" lvl="1" indent="-285750" algn="l">
              <a:buFont typeface="Wingdings" pitchFamily="2" charset="2"/>
              <a:buChar char="q"/>
            </a:pPr>
            <a:r>
              <a:rPr lang="es-ES" sz="1800" dirty="0" err="1" smtClean="0">
                <a:solidFill>
                  <a:srgbClr val="FF0000"/>
                </a:solidFill>
                <a:latin typeface="TradeGothic" pitchFamily="34" charset="0"/>
              </a:rPr>
              <a:t>Onunload</a:t>
            </a:r>
            <a:r>
              <a:rPr lang="es-ES" sz="1800" dirty="0">
                <a:solidFill>
                  <a:srgbClr val="FF0000"/>
                </a:solidFill>
                <a:latin typeface="TradeGothic" pitchFamily="34" charset="0"/>
              </a:rPr>
              <a:t>. </a:t>
            </a:r>
            <a:r>
              <a:rPr lang="es-ES" sz="1800" dirty="0">
                <a:solidFill>
                  <a:schemeClr val="tx1"/>
                </a:solidFill>
                <a:latin typeface="TradeGothic" pitchFamily="34" charset="0"/>
              </a:rPr>
              <a:t>Evento que sucede cuando el navegador </a:t>
            </a:r>
            <a:r>
              <a:rPr lang="es-ES" sz="1800" dirty="0" smtClean="0">
                <a:solidFill>
                  <a:schemeClr val="tx1"/>
                </a:solidFill>
                <a:latin typeface="TradeGothic" pitchFamily="34" charset="0"/>
              </a:rPr>
              <a:t>elimina un documento de una ventana.</a:t>
            </a:r>
            <a:endParaRPr lang="es-ES" sz="1800" dirty="0">
              <a:solidFill>
                <a:schemeClr val="tx1"/>
              </a:solidFill>
              <a:latin typeface="TradeGothic" pitchFamily="34" charset="0"/>
            </a:endParaRPr>
          </a:p>
          <a:p>
            <a:pPr algn="l"/>
            <a:endParaRPr lang="es-ES" sz="2200" dirty="0" smtClean="0">
              <a:solidFill>
                <a:schemeClr val="tx1"/>
              </a:solidFill>
              <a:latin typeface="TradeGothic" pitchFamily="34" charset="0"/>
            </a:endParaRPr>
          </a:p>
          <a:p>
            <a:pPr marL="342900" indent="-342900" algn="l">
              <a:buFont typeface="Wingdings" pitchFamily="2" charset="2"/>
              <a:buChar char="Ø"/>
            </a:pPr>
            <a:r>
              <a:rPr lang="es-ES" sz="1800" dirty="0" smtClean="0">
                <a:solidFill>
                  <a:schemeClr val="tx1"/>
                </a:solidFill>
                <a:latin typeface="TradeGothic" pitchFamily="34" charset="0"/>
              </a:rPr>
              <a:t>Comentarios </a:t>
            </a:r>
            <a:r>
              <a:rPr lang="es-ES" sz="1800" b="1" dirty="0" smtClean="0">
                <a:solidFill>
                  <a:schemeClr val="tx1"/>
                </a:solidFill>
                <a:latin typeface="TradeGothic" pitchFamily="34" charset="0"/>
              </a:rPr>
              <a:t>&lt;!-- </a:t>
            </a:r>
            <a:r>
              <a:rPr lang="es-ES" sz="1800" b="1" dirty="0" err="1" smtClean="0">
                <a:solidFill>
                  <a:schemeClr val="tx1"/>
                </a:solidFill>
                <a:latin typeface="TradeGothic" pitchFamily="34" charset="0"/>
              </a:rPr>
              <a:t>bla</a:t>
            </a:r>
            <a:r>
              <a:rPr lang="es-ES" sz="1800" b="1" dirty="0" smtClean="0">
                <a:solidFill>
                  <a:schemeClr val="tx1"/>
                </a:solidFill>
                <a:latin typeface="TradeGothic" pitchFamily="34" charset="0"/>
              </a:rPr>
              <a:t> </a:t>
            </a:r>
            <a:r>
              <a:rPr lang="es-ES" sz="1800" b="1" dirty="0" err="1" smtClean="0">
                <a:solidFill>
                  <a:schemeClr val="tx1"/>
                </a:solidFill>
                <a:latin typeface="TradeGothic" pitchFamily="34" charset="0"/>
              </a:rPr>
              <a:t>bla</a:t>
            </a:r>
            <a:r>
              <a:rPr lang="es-ES" sz="1800" b="1" dirty="0" smtClean="0">
                <a:solidFill>
                  <a:schemeClr val="tx1"/>
                </a:solidFill>
                <a:latin typeface="TradeGothic" pitchFamily="34" charset="0"/>
              </a:rPr>
              <a:t> </a:t>
            </a:r>
            <a:r>
              <a:rPr lang="es-ES" sz="1800" b="1" dirty="0" err="1" smtClean="0">
                <a:solidFill>
                  <a:schemeClr val="tx1"/>
                </a:solidFill>
                <a:latin typeface="TradeGothic" pitchFamily="34" charset="0"/>
              </a:rPr>
              <a:t>bla</a:t>
            </a:r>
            <a:r>
              <a:rPr lang="es-ES" sz="1800" b="1" dirty="0" smtClean="0">
                <a:solidFill>
                  <a:schemeClr val="tx1"/>
                </a:solidFill>
                <a:latin typeface="TradeGothic" pitchFamily="34" charset="0"/>
              </a:rPr>
              <a:t> --&gt;  </a:t>
            </a:r>
            <a:r>
              <a:rPr lang="es-ES" sz="1800" dirty="0" smtClean="0">
                <a:solidFill>
                  <a:schemeClr val="tx1"/>
                </a:solidFill>
                <a:latin typeface="TradeGothic" pitchFamily="34" charset="0"/>
              </a:rPr>
              <a:t>Sirven para insertar una o varias líneas con comentarios que no serán interpretados por el navegador</a:t>
            </a:r>
          </a:p>
          <a:p>
            <a:pPr marL="742950" lvl="1" indent="-285750" algn="l">
              <a:buFont typeface="Wingdings" pitchFamily="2" charset="2"/>
              <a:buChar char="q"/>
            </a:pPr>
            <a:endParaRPr lang="es-ES" sz="1800" dirty="0">
              <a:solidFill>
                <a:schemeClr val="tx1"/>
              </a:solidFill>
              <a:latin typeface="TradeGothic" pitchFamily="34" charset="0"/>
            </a:endParaRPr>
          </a:p>
          <a:p>
            <a:pPr algn="l">
              <a:spcBef>
                <a:spcPts val="600"/>
              </a:spcBef>
              <a:spcAft>
                <a:spcPts val="600"/>
              </a:spcAft>
            </a:pPr>
            <a:endParaRPr lang="es-ES" sz="2000" b="1" dirty="0" smtClean="0">
              <a:solidFill>
                <a:schemeClr val="tx1"/>
              </a:solidFill>
              <a:latin typeface="TradeGothic" pitchFamily="34" charset="0"/>
            </a:endParaRPr>
          </a:p>
          <a:p>
            <a:pPr algn="l">
              <a:spcBef>
                <a:spcPts val="600"/>
              </a:spcBef>
              <a:spcAft>
                <a:spcPts val="600"/>
              </a:spcAft>
              <a:buFont typeface="Wingdings" pitchFamily="2" charset="2"/>
              <a:buChar char="Ø"/>
            </a:pPr>
            <a:endParaRPr lang="es-ES" sz="2000" dirty="0" smtClean="0">
              <a:solidFill>
                <a:schemeClr val="tx1"/>
              </a:solidFill>
              <a:latin typeface="TradeGothic" pitchFamily="34" charset="0"/>
            </a:endParaRPr>
          </a:p>
        </p:txBody>
      </p:sp>
    </p:spTree>
    <p:extLst>
      <p:ext uri="{BB962C8B-B14F-4D97-AF65-F5344CB8AC3E}">
        <p14:creationId xmlns:p14="http://schemas.microsoft.com/office/powerpoint/2010/main" val="1789497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7772400" cy="576064"/>
          </a:xfrm>
        </p:spPr>
        <p:txBody>
          <a:bodyPr>
            <a:normAutofit/>
          </a:bodyPr>
          <a:lstStyle/>
          <a:p>
            <a:r>
              <a:rPr lang="es-ES" sz="2400" dirty="0" smtClean="0">
                <a:latin typeface="TradeGothic" pitchFamily="34" charset="0"/>
              </a:rPr>
              <a:t>2.2 HTML</a:t>
            </a:r>
            <a:endParaRPr lang="es-ES" sz="2400" dirty="0">
              <a:latin typeface="TradeGothic" pitchFamily="34" charset="0"/>
            </a:endParaRPr>
          </a:p>
        </p:txBody>
      </p:sp>
      <p:sp>
        <p:nvSpPr>
          <p:cNvPr id="6" name="2 Subtítulo"/>
          <p:cNvSpPr>
            <a:spLocks noGrp="1"/>
          </p:cNvSpPr>
          <p:nvPr>
            <p:ph type="subTitle" idx="1"/>
          </p:nvPr>
        </p:nvSpPr>
        <p:spPr>
          <a:xfrm>
            <a:off x="971600" y="620688"/>
            <a:ext cx="7200800" cy="3384376"/>
          </a:xfrm>
          <a:ln>
            <a:solidFill>
              <a:schemeClr val="tx1"/>
            </a:solidFill>
          </a:ln>
        </p:spPr>
        <p:txBody>
          <a:bodyPr>
            <a:noAutofit/>
          </a:bodyPr>
          <a:lstStyle/>
          <a:p>
            <a:pPr algn="l"/>
            <a:r>
              <a:rPr lang="es-ES" sz="1800" dirty="0" smtClean="0">
                <a:solidFill>
                  <a:schemeClr val="tx1"/>
                </a:solidFill>
                <a:latin typeface="TradeGothic" pitchFamily="34" charset="0"/>
              </a:rPr>
              <a:t>&lt;</a:t>
            </a:r>
            <a:r>
              <a:rPr lang="es-ES" sz="1800" dirty="0" err="1">
                <a:solidFill>
                  <a:schemeClr val="tx1"/>
                </a:solidFill>
                <a:latin typeface="TradeGothic" pitchFamily="34" charset="0"/>
              </a:rPr>
              <a:t>html</a:t>
            </a:r>
            <a:r>
              <a:rPr lang="es-ES" sz="1800" dirty="0">
                <a:solidFill>
                  <a:schemeClr val="tx1"/>
                </a:solidFill>
                <a:latin typeface="TradeGothic" pitchFamily="34" charset="0"/>
              </a:rPr>
              <a:t>&gt;</a:t>
            </a:r>
          </a:p>
          <a:p>
            <a:pPr algn="l"/>
            <a:r>
              <a:rPr lang="es-ES" sz="1800" dirty="0" smtClean="0">
                <a:solidFill>
                  <a:schemeClr val="tx1"/>
                </a:solidFill>
                <a:latin typeface="TradeGothic" pitchFamily="34" charset="0"/>
              </a:rPr>
              <a:t>    &lt;</a:t>
            </a:r>
            <a:r>
              <a:rPr lang="es-ES" sz="1800" dirty="0">
                <a:solidFill>
                  <a:schemeClr val="tx1"/>
                </a:solidFill>
                <a:latin typeface="TradeGothic" pitchFamily="34" charset="0"/>
              </a:rPr>
              <a:t>head&gt;</a:t>
            </a:r>
          </a:p>
          <a:p>
            <a:pPr algn="l"/>
            <a:r>
              <a:rPr lang="es-ES" sz="1800" dirty="0" smtClean="0">
                <a:solidFill>
                  <a:schemeClr val="tx1"/>
                </a:solidFill>
                <a:latin typeface="TradeGothic" pitchFamily="34" charset="0"/>
              </a:rPr>
              <a:t>            &lt;</a:t>
            </a:r>
            <a:r>
              <a:rPr lang="es-ES" sz="1800" dirty="0" err="1" smtClean="0">
                <a:solidFill>
                  <a:schemeClr val="tx1"/>
                </a:solidFill>
                <a:latin typeface="TradeGothic" pitchFamily="34" charset="0"/>
              </a:rPr>
              <a:t>title</a:t>
            </a:r>
            <a:r>
              <a:rPr lang="es-ES" sz="1800" dirty="0" smtClean="0">
                <a:solidFill>
                  <a:schemeClr val="tx1"/>
                </a:solidFill>
                <a:latin typeface="TradeGothic" pitchFamily="34" charset="0"/>
              </a:rPr>
              <a:t>&gt;Mi </a:t>
            </a:r>
            <a:r>
              <a:rPr lang="es-ES" sz="1800" dirty="0">
                <a:solidFill>
                  <a:schemeClr val="tx1"/>
                </a:solidFill>
                <a:latin typeface="TradeGothic" pitchFamily="34" charset="0"/>
              </a:rPr>
              <a:t>primer documento HTML&lt;/</a:t>
            </a:r>
            <a:r>
              <a:rPr lang="es-ES" sz="1800" dirty="0" err="1">
                <a:solidFill>
                  <a:schemeClr val="tx1"/>
                </a:solidFill>
                <a:latin typeface="TradeGothic" pitchFamily="34" charset="0"/>
              </a:rPr>
              <a:t>title</a:t>
            </a:r>
            <a:r>
              <a:rPr lang="es-ES" sz="1800" dirty="0">
                <a:solidFill>
                  <a:schemeClr val="tx1"/>
                </a:solidFill>
                <a:latin typeface="TradeGothic" pitchFamily="34" charset="0"/>
              </a:rPr>
              <a:t>&gt;</a:t>
            </a:r>
          </a:p>
          <a:p>
            <a:pPr algn="l"/>
            <a:r>
              <a:rPr lang="es-ES" sz="1800" dirty="0" smtClean="0">
                <a:solidFill>
                  <a:schemeClr val="tx1"/>
                </a:solidFill>
                <a:latin typeface="TradeGothic" pitchFamily="34" charset="0"/>
              </a:rPr>
              <a:t>    &lt;/</a:t>
            </a:r>
            <a:r>
              <a:rPr lang="es-ES" sz="1800" dirty="0">
                <a:solidFill>
                  <a:schemeClr val="tx1"/>
                </a:solidFill>
                <a:latin typeface="TradeGothic" pitchFamily="34" charset="0"/>
              </a:rPr>
              <a:t>head</a:t>
            </a:r>
            <a:r>
              <a:rPr lang="es-ES" sz="1800" dirty="0" smtClean="0">
                <a:solidFill>
                  <a:schemeClr val="tx1"/>
                </a:solidFill>
                <a:latin typeface="TradeGothic" pitchFamily="34" charset="0"/>
              </a:rPr>
              <a:t>&gt;</a:t>
            </a:r>
          </a:p>
          <a:p>
            <a:pPr algn="l"/>
            <a:r>
              <a:rPr lang="es-ES" sz="1800" dirty="0" smtClean="0">
                <a:solidFill>
                  <a:schemeClr val="tx1"/>
                </a:solidFill>
                <a:latin typeface="TradeGothic" pitchFamily="34" charset="0"/>
              </a:rPr>
              <a:t>        &lt;</a:t>
            </a:r>
            <a:r>
              <a:rPr lang="es-ES" sz="1800" dirty="0" err="1">
                <a:solidFill>
                  <a:schemeClr val="tx1"/>
                </a:solidFill>
                <a:latin typeface="TradeGothic" pitchFamily="34" charset="0"/>
              </a:rPr>
              <a:t>body</a:t>
            </a:r>
            <a:r>
              <a:rPr lang="es-ES" sz="1800" dirty="0">
                <a:solidFill>
                  <a:schemeClr val="tx1"/>
                </a:solidFill>
                <a:latin typeface="TradeGothic" pitchFamily="34" charset="0"/>
              </a:rPr>
              <a:t>&gt;</a:t>
            </a:r>
          </a:p>
          <a:p>
            <a:pPr algn="l"/>
            <a:r>
              <a:rPr lang="es-ES" sz="1800" dirty="0" smtClean="0">
                <a:solidFill>
                  <a:schemeClr val="tx1"/>
                </a:solidFill>
                <a:latin typeface="TradeGothic" pitchFamily="34" charset="0"/>
              </a:rPr>
              <a:t>           &lt;</a:t>
            </a:r>
            <a:r>
              <a:rPr lang="es-ES" sz="1800" dirty="0">
                <a:solidFill>
                  <a:schemeClr val="tx1"/>
                </a:solidFill>
                <a:latin typeface="TradeGothic" pitchFamily="34" charset="0"/>
              </a:rPr>
              <a:t>p&gt;El lenguaje HTML es </a:t>
            </a:r>
            <a:r>
              <a:rPr lang="es-ES" sz="1800" dirty="0" smtClean="0">
                <a:solidFill>
                  <a:schemeClr val="tx1"/>
                </a:solidFill>
                <a:latin typeface="TradeGothic" pitchFamily="34" charset="0"/>
              </a:rPr>
              <a:t>fácil de entender.&lt;/</a:t>
            </a:r>
            <a:r>
              <a:rPr lang="es-ES" sz="1800" dirty="0">
                <a:solidFill>
                  <a:schemeClr val="tx1"/>
                </a:solidFill>
                <a:latin typeface="TradeGothic" pitchFamily="34" charset="0"/>
              </a:rPr>
              <a:t>p</a:t>
            </a:r>
            <a:r>
              <a:rPr lang="es-ES" sz="1800" dirty="0" smtClean="0">
                <a:solidFill>
                  <a:schemeClr val="tx1"/>
                </a:solidFill>
                <a:latin typeface="TradeGothic" pitchFamily="34" charset="0"/>
              </a:rPr>
              <a:t>&gt;</a:t>
            </a:r>
          </a:p>
          <a:p>
            <a:pPr algn="l"/>
            <a:r>
              <a:rPr lang="es-ES" sz="1800" dirty="0" smtClean="0">
                <a:solidFill>
                  <a:schemeClr val="tx1"/>
                </a:solidFill>
                <a:latin typeface="TradeGothic" pitchFamily="34" charset="0"/>
              </a:rPr>
              <a:t>	&lt;p&gt;Esta es la segunda línea&lt;/p&gt;</a:t>
            </a:r>
            <a:endParaRPr lang="es-ES" sz="1800" dirty="0">
              <a:solidFill>
                <a:schemeClr val="tx1"/>
              </a:solidFill>
              <a:latin typeface="TradeGothic" pitchFamily="34" charset="0"/>
            </a:endParaRPr>
          </a:p>
          <a:p>
            <a:pPr algn="l"/>
            <a:r>
              <a:rPr lang="es-ES" sz="1800" dirty="0" smtClean="0">
                <a:solidFill>
                  <a:schemeClr val="tx1"/>
                </a:solidFill>
                <a:latin typeface="TradeGothic" pitchFamily="34" charset="0"/>
              </a:rPr>
              <a:t>    &lt;/</a:t>
            </a:r>
            <a:r>
              <a:rPr lang="es-ES" sz="1800" dirty="0" err="1">
                <a:solidFill>
                  <a:schemeClr val="tx1"/>
                </a:solidFill>
                <a:latin typeface="TradeGothic" pitchFamily="34" charset="0"/>
              </a:rPr>
              <a:t>body</a:t>
            </a:r>
            <a:r>
              <a:rPr lang="es-ES" sz="1800" dirty="0">
                <a:solidFill>
                  <a:schemeClr val="tx1"/>
                </a:solidFill>
                <a:latin typeface="TradeGothic" pitchFamily="34" charset="0"/>
              </a:rPr>
              <a:t>&gt;</a:t>
            </a:r>
          </a:p>
          <a:p>
            <a:pPr algn="l"/>
            <a:r>
              <a:rPr lang="es-ES" sz="1800" dirty="0">
                <a:solidFill>
                  <a:schemeClr val="tx1"/>
                </a:solidFill>
                <a:latin typeface="TradeGothic" pitchFamily="34" charset="0"/>
              </a:rPr>
              <a:t>&lt;/</a:t>
            </a:r>
            <a:r>
              <a:rPr lang="es-ES" sz="1800" dirty="0" err="1">
                <a:solidFill>
                  <a:schemeClr val="tx1"/>
                </a:solidFill>
                <a:latin typeface="TradeGothic" pitchFamily="34" charset="0"/>
              </a:rPr>
              <a:t>html</a:t>
            </a:r>
            <a:r>
              <a:rPr lang="es-ES" sz="1800" dirty="0" smtClean="0">
                <a:solidFill>
                  <a:schemeClr val="tx1"/>
                </a:solidFill>
                <a:latin typeface="TradeGothic" pitchFamily="34" charset="0"/>
              </a:rPr>
              <a:t>&gt;</a:t>
            </a:r>
          </a:p>
        </p:txBody>
      </p:sp>
      <p:graphicFrame>
        <p:nvGraphicFramePr>
          <p:cNvPr id="7" name="6 Tabla"/>
          <p:cNvGraphicFramePr>
            <a:graphicFrameLocks noGrp="1"/>
          </p:cNvGraphicFramePr>
          <p:nvPr/>
        </p:nvGraphicFramePr>
        <p:xfrm>
          <a:off x="1115616" y="4077072"/>
          <a:ext cx="6912768" cy="2865120"/>
        </p:xfrm>
        <a:graphic>
          <a:graphicData uri="http://schemas.openxmlformats.org/drawingml/2006/table">
            <a:tbl>
              <a:tblPr firstRow="1" bandRow="1">
                <a:tableStyleId>{5C22544A-7EE6-4342-B048-85BDC9FD1C3A}</a:tableStyleId>
              </a:tblPr>
              <a:tblGrid>
                <a:gridCol w="1986577"/>
                <a:gridCol w="4926191"/>
              </a:tblGrid>
              <a:tr h="370840">
                <a:tc>
                  <a:txBody>
                    <a:bodyPr/>
                    <a:lstStyle/>
                    <a:p>
                      <a:r>
                        <a:rPr lang="es-ES" dirty="0" smtClean="0">
                          <a:latin typeface="TradeGothic" pitchFamily="34" charset="0"/>
                        </a:rPr>
                        <a:t>Nombre etiqueta</a:t>
                      </a:r>
                      <a:endParaRPr lang="es-ES" dirty="0">
                        <a:latin typeface="TradeGothic" pitchFamily="34" charset="0"/>
                      </a:endParaRPr>
                    </a:p>
                  </a:txBody>
                  <a:tcPr/>
                </a:tc>
                <a:tc>
                  <a:txBody>
                    <a:bodyPr/>
                    <a:lstStyle/>
                    <a:p>
                      <a:r>
                        <a:rPr lang="es-ES" dirty="0" smtClean="0">
                          <a:latin typeface="TradeGothic" pitchFamily="34" charset="0"/>
                        </a:rPr>
                        <a:t>Función</a:t>
                      </a:r>
                      <a:r>
                        <a:rPr lang="es-ES" baseline="0" dirty="0" smtClean="0">
                          <a:latin typeface="TradeGothic" pitchFamily="34" charset="0"/>
                        </a:rPr>
                        <a:t> de la etiqueta</a:t>
                      </a:r>
                      <a:endParaRPr lang="es-ES" dirty="0">
                        <a:latin typeface="TradeGothic" pitchFamily="34" charset="0"/>
                      </a:endParaRPr>
                    </a:p>
                  </a:txBody>
                  <a:tcPr/>
                </a:tc>
              </a:tr>
              <a:tr h="370840">
                <a:tc>
                  <a:txBody>
                    <a:bodyPr/>
                    <a:lstStyle/>
                    <a:p>
                      <a:r>
                        <a:rPr lang="es-ES" b="1" dirty="0" smtClean="0">
                          <a:latin typeface="TradeGothic" pitchFamily="34" charset="0"/>
                        </a:rPr>
                        <a:t>&lt;!DOCTYPE&gt;</a:t>
                      </a:r>
                      <a:endParaRPr lang="es-ES" b="1" dirty="0">
                        <a:latin typeface="TradeGothic" pitchFamily="34" charset="0"/>
                      </a:endParaRPr>
                    </a:p>
                  </a:txBody>
                  <a:tcPr/>
                </a:tc>
                <a:tc>
                  <a:txBody>
                    <a:bodyPr/>
                    <a:lstStyle/>
                    <a:p>
                      <a:r>
                        <a:rPr lang="es-ES" dirty="0" smtClean="0">
                          <a:latin typeface="TradeGothic" pitchFamily="34" charset="0"/>
                        </a:rPr>
                        <a:t>Marca que define el tipo de documento</a:t>
                      </a:r>
                      <a:endParaRPr lang="es-ES" dirty="0">
                        <a:latin typeface="TradeGothic" pitchFamily="34" charset="0"/>
                      </a:endParaRPr>
                    </a:p>
                  </a:txBody>
                  <a:tcPr/>
                </a:tc>
              </a:tr>
              <a:tr h="370840">
                <a:tc>
                  <a:txBody>
                    <a:bodyPr/>
                    <a:lstStyle/>
                    <a:p>
                      <a:r>
                        <a:rPr lang="es-ES" b="1" dirty="0" smtClean="0">
                          <a:latin typeface="TradeGothic" pitchFamily="34" charset="0"/>
                        </a:rPr>
                        <a:t>&lt;</a:t>
                      </a:r>
                      <a:r>
                        <a:rPr lang="es-ES" b="1" dirty="0" err="1" smtClean="0">
                          <a:latin typeface="TradeGothic" pitchFamily="34" charset="0"/>
                        </a:rPr>
                        <a:t>html</a:t>
                      </a:r>
                      <a:r>
                        <a:rPr lang="es-ES" b="1" dirty="0" smtClean="0">
                          <a:latin typeface="TradeGothic" pitchFamily="34" charset="0"/>
                        </a:rPr>
                        <a:t>&gt;  &lt;/</a:t>
                      </a:r>
                      <a:r>
                        <a:rPr lang="es-ES" b="1" dirty="0" err="1" smtClean="0">
                          <a:latin typeface="TradeGothic" pitchFamily="34" charset="0"/>
                        </a:rPr>
                        <a:t>html</a:t>
                      </a:r>
                      <a:r>
                        <a:rPr lang="es-ES" b="1" dirty="0" smtClean="0">
                          <a:latin typeface="TradeGothic" pitchFamily="34" charset="0"/>
                        </a:rPr>
                        <a:t>&gt;</a:t>
                      </a:r>
                      <a:endParaRPr lang="es-ES" b="1" dirty="0">
                        <a:latin typeface="TradeGothic" pitchFamily="34" charset="0"/>
                      </a:endParaRPr>
                    </a:p>
                  </a:txBody>
                  <a:tcPr/>
                </a:tc>
                <a:tc>
                  <a:txBody>
                    <a:bodyPr/>
                    <a:lstStyle/>
                    <a:p>
                      <a:r>
                        <a:rPr lang="es-ES" dirty="0" smtClean="0">
                          <a:latin typeface="TradeGothic" pitchFamily="34" charset="0"/>
                        </a:rPr>
                        <a:t>Marcas de inicio y fin</a:t>
                      </a:r>
                      <a:r>
                        <a:rPr lang="es-ES" baseline="0" dirty="0" smtClean="0">
                          <a:latin typeface="TradeGothic" pitchFamily="34" charset="0"/>
                        </a:rPr>
                        <a:t> de documento</a:t>
                      </a:r>
                      <a:endParaRPr lang="es-ES" dirty="0">
                        <a:latin typeface="TradeGothic" pitchFamily="34" charset="0"/>
                      </a:endParaRPr>
                    </a:p>
                  </a:txBody>
                  <a:tcPr/>
                </a:tc>
              </a:tr>
              <a:tr h="370840">
                <a:tc>
                  <a:txBody>
                    <a:bodyPr/>
                    <a:lstStyle/>
                    <a:p>
                      <a:r>
                        <a:rPr lang="es-ES" b="1" dirty="0" smtClean="0">
                          <a:latin typeface="TradeGothic" pitchFamily="34" charset="0"/>
                        </a:rPr>
                        <a:t>&lt;head&gt;  &lt;/head&gt;</a:t>
                      </a:r>
                      <a:endParaRPr lang="es-ES" b="1" dirty="0">
                        <a:latin typeface="TradeGothic" pitchFamily="34" charset="0"/>
                      </a:endParaRPr>
                    </a:p>
                  </a:txBody>
                  <a:tcPr/>
                </a:tc>
                <a:tc>
                  <a:txBody>
                    <a:bodyPr/>
                    <a:lstStyle/>
                    <a:p>
                      <a:r>
                        <a:rPr lang="es-ES" dirty="0" smtClean="0">
                          <a:latin typeface="TradeGothic" pitchFamily="34" charset="0"/>
                        </a:rPr>
                        <a:t>Marcas con información del documento</a:t>
                      </a:r>
                      <a:endParaRPr lang="es-ES" dirty="0">
                        <a:latin typeface="TradeGothic" pitchFamily="34" charset="0"/>
                      </a:endParaRPr>
                    </a:p>
                  </a:txBody>
                  <a:tcPr/>
                </a:tc>
              </a:tr>
              <a:tr h="370840">
                <a:tc>
                  <a:txBody>
                    <a:bodyPr/>
                    <a:lstStyle/>
                    <a:p>
                      <a:r>
                        <a:rPr lang="es-ES" b="1" dirty="0" smtClean="0">
                          <a:latin typeface="TradeGothic" pitchFamily="34" charset="0"/>
                        </a:rPr>
                        <a:t>&lt;</a:t>
                      </a:r>
                      <a:r>
                        <a:rPr lang="es-ES" b="1" dirty="0" err="1" smtClean="0">
                          <a:latin typeface="TradeGothic" pitchFamily="34" charset="0"/>
                        </a:rPr>
                        <a:t>body</a:t>
                      </a:r>
                      <a:r>
                        <a:rPr lang="es-ES" b="1" dirty="0" smtClean="0">
                          <a:latin typeface="TradeGothic" pitchFamily="34" charset="0"/>
                        </a:rPr>
                        <a:t>&gt;   &lt;/</a:t>
                      </a:r>
                      <a:r>
                        <a:rPr lang="es-ES" b="1" dirty="0" err="1" smtClean="0">
                          <a:latin typeface="TradeGothic" pitchFamily="34" charset="0"/>
                        </a:rPr>
                        <a:t>body</a:t>
                      </a:r>
                      <a:r>
                        <a:rPr lang="es-ES" b="1" dirty="0" smtClean="0">
                          <a:latin typeface="TradeGothic" pitchFamily="34" charset="0"/>
                        </a:rPr>
                        <a:t>&gt;</a:t>
                      </a:r>
                      <a:endParaRPr lang="es-ES" b="1" dirty="0">
                        <a:latin typeface="TradeGothic" pitchFamily="34" charset="0"/>
                      </a:endParaRPr>
                    </a:p>
                  </a:txBody>
                  <a:tcPr/>
                </a:tc>
                <a:tc>
                  <a:txBody>
                    <a:bodyPr/>
                    <a:lstStyle/>
                    <a:p>
                      <a:r>
                        <a:rPr lang="es-ES" dirty="0" smtClean="0">
                          <a:latin typeface="TradeGothic" pitchFamily="34" charset="0"/>
                        </a:rPr>
                        <a:t>Marcas que</a:t>
                      </a:r>
                      <a:r>
                        <a:rPr lang="es-ES" baseline="0" dirty="0" smtClean="0">
                          <a:latin typeface="TradeGothic" pitchFamily="34" charset="0"/>
                        </a:rPr>
                        <a:t> limitan el cuerpo del documento</a:t>
                      </a:r>
                      <a:endParaRPr lang="es-ES" dirty="0">
                        <a:latin typeface="TradeGothic" pitchFamily="34" charset="0"/>
                      </a:endParaRPr>
                    </a:p>
                  </a:txBody>
                  <a:tcPr/>
                </a:tc>
              </a:tr>
              <a:tr h="370840">
                <a:tc>
                  <a:txBody>
                    <a:bodyPr/>
                    <a:lstStyle/>
                    <a:p>
                      <a:r>
                        <a:rPr lang="es-ES" b="1" dirty="0" smtClean="0">
                          <a:latin typeface="TradeGothic" pitchFamily="34" charset="0"/>
                        </a:rPr>
                        <a:t>&lt;!-Comentario&gt;</a:t>
                      </a:r>
                      <a:endParaRPr lang="es-ES" b="1" dirty="0">
                        <a:latin typeface="TradeGothic" pitchFamily="34" charset="0"/>
                      </a:endParaRPr>
                    </a:p>
                  </a:txBody>
                  <a:tcPr/>
                </a:tc>
                <a:tc>
                  <a:txBody>
                    <a:bodyPr/>
                    <a:lstStyle/>
                    <a:p>
                      <a:r>
                        <a:rPr lang="es-ES" dirty="0" smtClean="0">
                          <a:latin typeface="TradeGothic" pitchFamily="34" charset="0"/>
                        </a:rPr>
                        <a:t>Marca de un comentario</a:t>
                      </a:r>
                      <a:endParaRPr lang="es-ES" dirty="0">
                        <a:latin typeface="TradeGothic" pitchFamily="34" charset="0"/>
                      </a:endParaRPr>
                    </a:p>
                  </a:txBody>
                  <a:tcPr/>
                </a:tc>
              </a:tr>
              <a:tr h="370840">
                <a:tc>
                  <a:txBody>
                    <a:bodyPr/>
                    <a:lstStyle/>
                    <a:p>
                      <a:endParaRPr lang="es-ES">
                        <a:latin typeface="TradeGothic" pitchFamily="34" charset="0"/>
                      </a:endParaRPr>
                    </a:p>
                  </a:txBody>
                  <a:tcPr/>
                </a:tc>
                <a:tc>
                  <a:txBody>
                    <a:bodyPr/>
                    <a:lstStyle/>
                    <a:p>
                      <a:endParaRPr lang="es-ES" dirty="0">
                        <a:latin typeface="TradeGothic" pitchFamily="34" charset="0"/>
                      </a:endParaRPr>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1556</TotalTime>
  <Words>7301</Words>
  <Application>Microsoft Office PowerPoint</Application>
  <PresentationFormat>Presentación en pantalla (4:3)</PresentationFormat>
  <Paragraphs>803</Paragraphs>
  <Slides>55</Slides>
  <Notes>55</Notes>
  <HiddenSlides>0</HiddenSlides>
  <MMClips>0</MMClips>
  <ScaleCrop>false</ScaleCrop>
  <HeadingPairs>
    <vt:vector size="4" baseType="variant">
      <vt:variant>
        <vt:lpstr>Tema</vt:lpstr>
      </vt:variant>
      <vt:variant>
        <vt:i4>1</vt:i4>
      </vt:variant>
      <vt:variant>
        <vt:lpstr>Títulos de diapositiva</vt:lpstr>
      </vt:variant>
      <vt:variant>
        <vt:i4>55</vt:i4>
      </vt:variant>
    </vt:vector>
  </HeadingPairs>
  <TitlesOfParts>
    <vt:vector size="56" baseType="lpstr">
      <vt:lpstr>Forma de onda</vt:lpstr>
      <vt:lpstr>Tema 2. Lenguajes para la visualización de información</vt:lpstr>
      <vt:lpstr>2.1. El Modelo de Objetos del Documento</vt:lpstr>
      <vt:lpstr>2.1. El Modelo de Objetos del Documento</vt:lpstr>
      <vt:lpstr>2.2 HTML</vt:lpstr>
      <vt:lpstr>2.2 HTML</vt:lpstr>
      <vt:lpstr>2.2 HTML</vt:lpstr>
      <vt:lpstr>2.2 HTML</vt:lpstr>
      <vt:lpstr>2.2 HTML</vt:lpstr>
      <vt:lpstr>2.2 HTML</vt:lpstr>
      <vt:lpstr>2.2 HTML</vt:lpstr>
      <vt:lpstr>2.2 HTML</vt:lpstr>
      <vt:lpstr>2.2 HTML</vt:lpstr>
      <vt:lpstr>2.2 HTML</vt:lpstr>
      <vt:lpstr>2.2 HTML</vt:lpstr>
      <vt:lpstr>2.2 HTML</vt:lpstr>
      <vt:lpstr>2.2 HTML</vt:lpstr>
      <vt:lpstr>2.2 HTML</vt:lpstr>
      <vt:lpstr>2.2 HTML</vt:lpstr>
      <vt:lpstr>2.2 HTML</vt:lpstr>
      <vt:lpstr>2.2 HTML</vt:lpstr>
      <vt:lpstr>2.2 HTML</vt:lpstr>
      <vt:lpstr>2.2 HTML</vt:lpstr>
      <vt:lpstr>2.2 HTML</vt:lpstr>
      <vt:lpstr>2.2 HTML</vt:lpstr>
      <vt:lpstr>2.2 HTML</vt:lpstr>
      <vt:lpstr>2.2 HTML</vt:lpstr>
      <vt:lpstr>2.2 HTML</vt:lpstr>
      <vt:lpstr>2.2 HTML</vt:lpstr>
      <vt:lpstr>2.2 HTML</vt:lpstr>
      <vt:lpstr>2.2 HTML</vt:lpstr>
      <vt:lpstr>2.2 HTML</vt:lpstr>
      <vt:lpstr>2.2 HTML</vt:lpstr>
      <vt:lpstr>2.2 HTML</vt:lpstr>
      <vt:lpstr>2.2 HTML</vt:lpstr>
      <vt:lpstr>2.2 HTML</vt:lpstr>
      <vt:lpstr>2.2 HTML</vt:lpstr>
      <vt:lpstr>2.2 HTML</vt:lpstr>
      <vt:lpstr>2.2 HTML</vt:lpstr>
      <vt:lpstr>2.2 HTML</vt:lpstr>
      <vt:lpstr>2.2 HTML</vt:lpstr>
      <vt:lpstr>2.2 HTML</vt:lpstr>
      <vt:lpstr>2.2 HTML</vt:lpstr>
      <vt:lpstr>2.2 HTML</vt:lpstr>
      <vt:lpstr>2.2 HTML</vt:lpstr>
      <vt:lpstr>2.3 XHTML</vt:lpstr>
      <vt:lpstr>2.3 XHTML</vt:lpstr>
      <vt:lpstr>2.3 XHTML</vt:lpstr>
      <vt:lpstr>2.3 XHTML</vt:lpstr>
      <vt:lpstr>2.4 HOJAS DE ESTILO</vt:lpstr>
      <vt:lpstr>2.4 HOJAS DE ESTILO</vt:lpstr>
      <vt:lpstr>2.4 HOJAS DE ESTILO</vt:lpstr>
      <vt:lpstr>2.4 HOJAS DE ESTILO</vt:lpstr>
      <vt:lpstr>2.4 HOJAS DE ESTILO</vt:lpstr>
      <vt:lpstr>2.4 HOJAS DE ESTILO</vt:lpstr>
      <vt:lpstr>2.4 HOJAS DE ESTILO</vt:lpstr>
    </vt:vector>
  </TitlesOfParts>
  <Company>Florida Centre de Formació</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1. reconocimiento de las característcas de lenguajes de marcas</dc:title>
  <dc:creator>Jose Manuel Pastor Benlloch</dc:creator>
  <cp:lastModifiedBy>Victor Alvarez Camps</cp:lastModifiedBy>
  <cp:revision>241</cp:revision>
  <dcterms:created xsi:type="dcterms:W3CDTF">2011-09-30T09:01:55Z</dcterms:created>
  <dcterms:modified xsi:type="dcterms:W3CDTF">2014-10-03T15:29:30Z</dcterms:modified>
</cp:coreProperties>
</file>