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4" r:id="rId9"/>
    <p:sldId id="266" r:id="rId10"/>
    <p:sldId id="267" r:id="rId11"/>
    <p:sldId id="276" r:id="rId12"/>
    <p:sldId id="268" r:id="rId13"/>
    <p:sldId id="269" r:id="rId14"/>
    <p:sldId id="275" r:id="rId15"/>
    <p:sldId id="270" r:id="rId16"/>
    <p:sldId id="271" r:id="rId17"/>
    <p:sldId id="272" r:id="rId18"/>
    <p:sldId id="277" r:id="rId19"/>
    <p:sldId id="273" r:id="rId20"/>
    <p:sldId id="274" r:id="rId21"/>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013" autoAdjust="0"/>
    <p:restoredTop sz="75252" autoAdjust="0"/>
  </p:normalViewPr>
  <p:slideViewPr>
    <p:cSldViewPr showGuides="1">
      <p:cViewPr varScale="1">
        <p:scale>
          <a:sx n="68" d="100"/>
          <a:sy n="68" d="100"/>
        </p:scale>
        <p:origin x="-2016" y="-102"/>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3354" y="-8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es-ES"/>
          </a:p>
        </p:txBody>
      </p:sp>
      <p:sp>
        <p:nvSpPr>
          <p:cNvPr id="3" name="2 Marcador de fecha"/>
          <p:cNvSpPr>
            <a:spLocks noGrp="1"/>
          </p:cNvSpPr>
          <p:nvPr>
            <p:ph type="dt" sz="quarter" idx="1"/>
          </p:nvPr>
        </p:nvSpPr>
        <p:spPr>
          <a:xfrm>
            <a:off x="4021295" y="1"/>
            <a:ext cx="3076363" cy="511731"/>
          </a:xfrm>
          <a:prstGeom prst="rect">
            <a:avLst/>
          </a:prstGeom>
        </p:spPr>
        <p:txBody>
          <a:bodyPr vert="horz" lIns="99040" tIns="49520" rIns="99040" bIns="49520" rtlCol="0"/>
          <a:lstStyle>
            <a:lvl1pPr algn="r">
              <a:defRPr sz="1300"/>
            </a:lvl1pPr>
          </a:lstStyle>
          <a:p>
            <a:fld id="{51E09539-A25C-4D33-B59F-727C543CB594}" type="datetimeFigureOut">
              <a:rPr lang="es-ES" smtClean="0"/>
              <a:pPr/>
              <a:t>27/06/2014</a:t>
            </a:fld>
            <a:endParaRPr lang="es-ES"/>
          </a:p>
        </p:txBody>
      </p:sp>
      <p:sp>
        <p:nvSpPr>
          <p:cNvPr id="4" name="3 Marcador de pie de página"/>
          <p:cNvSpPr>
            <a:spLocks noGrp="1"/>
          </p:cNvSpPr>
          <p:nvPr>
            <p:ph type="ftr" sz="quarter" idx="2"/>
          </p:nvPr>
        </p:nvSpPr>
        <p:spPr>
          <a:xfrm>
            <a:off x="1" y="9721107"/>
            <a:ext cx="3076363" cy="511731"/>
          </a:xfrm>
          <a:prstGeom prst="rect">
            <a:avLst/>
          </a:prstGeom>
        </p:spPr>
        <p:txBody>
          <a:bodyPr vert="horz" lIns="99040" tIns="49520" rIns="99040" bIns="49520"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1295" y="9721107"/>
            <a:ext cx="3076363" cy="511731"/>
          </a:xfrm>
          <a:prstGeom prst="rect">
            <a:avLst/>
          </a:prstGeom>
        </p:spPr>
        <p:txBody>
          <a:bodyPr vert="horz" lIns="99040" tIns="49520" rIns="99040" bIns="49520" rtlCol="0" anchor="b"/>
          <a:lstStyle>
            <a:lvl1pPr algn="r">
              <a:defRPr sz="1300"/>
            </a:lvl1pPr>
          </a:lstStyle>
          <a:p>
            <a:fld id="{994C1A76-BE07-4826-88D4-A3D46A43E80B}" type="slidenum">
              <a:rPr lang="es-ES" smtClean="0"/>
              <a:pPr/>
              <a:t>‹Nº›</a:t>
            </a:fld>
            <a:endParaRPr lang="es-ES"/>
          </a:p>
        </p:txBody>
      </p:sp>
    </p:spTree>
    <p:extLst>
      <p:ext uri="{BB962C8B-B14F-4D97-AF65-F5344CB8AC3E}">
        <p14:creationId xmlns:p14="http://schemas.microsoft.com/office/powerpoint/2010/main" val="2208987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es-ES"/>
          </a:p>
        </p:txBody>
      </p:sp>
      <p:sp>
        <p:nvSpPr>
          <p:cNvPr id="3" name="2 Marcador de fecha"/>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CFB9BA29-4BB3-45CA-9343-F8D56219579D}" type="datetimeFigureOut">
              <a:rPr lang="es-ES" smtClean="0"/>
              <a:pPr/>
              <a:t>27/06/2014</a:t>
            </a:fld>
            <a:endParaRPr lang="es-E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es-ES"/>
          </a:p>
        </p:txBody>
      </p:sp>
      <p:sp>
        <p:nvSpPr>
          <p:cNvPr id="5" name="4 Marcador de notas"/>
          <p:cNvSpPr>
            <a:spLocks noGrp="1"/>
          </p:cNvSpPr>
          <p:nvPr>
            <p:ph type="body" sz="quarter" idx="3"/>
          </p:nvPr>
        </p:nvSpPr>
        <p:spPr>
          <a:xfrm>
            <a:off x="709931" y="4861442"/>
            <a:ext cx="5679440" cy="4605576"/>
          </a:xfrm>
          <a:prstGeom prst="rect">
            <a:avLst/>
          </a:prstGeom>
        </p:spPr>
        <p:txBody>
          <a:bodyPr vert="horz" lIns="99040" tIns="49520" rIns="99040" bIns="495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B1843BA8-568B-426B-A9DA-7FF62154B0BC}" type="slidenum">
              <a:rPr lang="es-ES" smtClean="0"/>
              <a:pPr/>
              <a:t>‹Nº›</a:t>
            </a:fld>
            <a:endParaRPr lang="es-ES"/>
          </a:p>
        </p:txBody>
      </p:sp>
    </p:spTree>
    <p:extLst>
      <p:ext uri="{BB962C8B-B14F-4D97-AF65-F5344CB8AC3E}">
        <p14:creationId xmlns:p14="http://schemas.microsoft.com/office/powerpoint/2010/main" val="30247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a:t>
            </a:fld>
            <a:endParaRPr lang="es-ES"/>
          </a:p>
        </p:txBody>
      </p:sp>
      <p:sp>
        <p:nvSpPr>
          <p:cNvPr id="5" name="4 Marcador de notas"/>
          <p:cNvSpPr>
            <a:spLocks noGrp="1"/>
          </p:cNvSpPr>
          <p:nvPr>
            <p:ph type="body" sz="quarter" idx="11"/>
          </p:nvPr>
        </p:nvSpPr>
        <p:spPr/>
        <p:txBody>
          <a:bodyPr/>
          <a:lstStyle/>
          <a:p>
            <a:endParaRPr lang="es-ES"/>
          </a:p>
        </p:txBody>
      </p:sp>
    </p:spTree>
    <p:extLst>
      <p:ext uri="{BB962C8B-B14F-4D97-AF65-F5344CB8AC3E}">
        <p14:creationId xmlns:p14="http://schemas.microsoft.com/office/powerpoint/2010/main" val="1084769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10</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11</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12</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14</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15</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16</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17</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18</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19</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2</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20</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3</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4</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5</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6</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B1843BA8-568B-426B-A9DA-7FF62154B0BC}" type="slidenum">
              <a:rPr lang="es-ES" smtClean="0"/>
              <a:pPr/>
              <a:t>7</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843BA8-568B-426B-A9DA-7FF62154B0BC}"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CD9F5-18C7-418E-8898-355945E85A66}" type="slidenum">
              <a:rPr lang="es-ES" smtClean="0"/>
              <a:pPr/>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E7CD9F5-18C7-418E-8898-355945E85A6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CD9F5-18C7-418E-8898-355945E85A66}"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4EC15F4-D7F7-4D98-A119-F4FA822F7418}" type="datetimeFigureOut">
              <a:rPr lang="es-ES" smtClean="0"/>
              <a:pPr/>
              <a:t>27/06/2014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E7CD9F5-18C7-418E-8898-355945E85A66}"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4EC15F4-D7F7-4D98-A119-F4FA822F7418}" type="datetimeFigureOut">
              <a:rPr lang="es-ES" smtClean="0"/>
              <a:pPr/>
              <a:t>27/06/2014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E7CD9F5-18C7-418E-8898-355945E85A66}" type="slidenum">
              <a:rPr lang="es-ES" smtClean="0"/>
              <a:pPr/>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minioej.com/rutaej"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347125"/>
            <a:ext cx="8676964" cy="1008112"/>
          </a:xfrm>
        </p:spPr>
        <p:txBody>
          <a:bodyPr>
            <a:normAutofit fontScale="90000"/>
          </a:bodyPr>
          <a:lstStyle/>
          <a:p>
            <a:r>
              <a:rPr lang="es-ES" sz="3600" dirty="0" smtClean="0">
                <a:latin typeface="TradeGothic" pitchFamily="34" charset="0"/>
              </a:rPr>
              <a:t>Tema 3. Lenguajes para el almacenamiento y transmisión de la información</a:t>
            </a:r>
            <a:endParaRPr lang="es-ES" sz="3600" dirty="0">
              <a:latin typeface="TradeGothic" pitchFamily="34" charset="0"/>
            </a:endParaRPr>
          </a:p>
        </p:txBody>
      </p:sp>
      <p:sp>
        <p:nvSpPr>
          <p:cNvPr id="4" name="3 CuadroTexto"/>
          <p:cNvSpPr txBox="1"/>
          <p:nvPr/>
        </p:nvSpPr>
        <p:spPr>
          <a:xfrm>
            <a:off x="616766" y="1502719"/>
            <a:ext cx="7704856" cy="3046988"/>
          </a:xfrm>
          <a:prstGeom prst="rect">
            <a:avLst/>
          </a:prstGeom>
          <a:noFill/>
        </p:spPr>
        <p:txBody>
          <a:bodyPr wrap="square" rtlCol="0">
            <a:spAutoFit/>
          </a:bodyPr>
          <a:lstStyle/>
          <a:p>
            <a:r>
              <a:rPr lang="es-ES" sz="3200" dirty="0" smtClean="0">
                <a:latin typeface="TradeGothic" pitchFamily="34" charset="0"/>
              </a:rPr>
              <a:t>3.1. Tipos de lenguajes</a:t>
            </a:r>
          </a:p>
          <a:p>
            <a:r>
              <a:rPr lang="es-ES" sz="3200" dirty="0" smtClean="0">
                <a:latin typeface="TradeGothic" pitchFamily="34" charset="0"/>
              </a:rPr>
              <a:t>3.2. Definición de XML</a:t>
            </a:r>
          </a:p>
          <a:p>
            <a:r>
              <a:rPr lang="es-ES" sz="3200" dirty="0" smtClean="0">
                <a:latin typeface="TradeGothic" pitchFamily="34" charset="0"/>
              </a:rPr>
              <a:t>3.3. Estructura y sintaxis de XML</a:t>
            </a:r>
          </a:p>
          <a:p>
            <a:r>
              <a:rPr lang="es-ES" sz="3200" dirty="0" smtClean="0">
                <a:latin typeface="TradeGothic" pitchFamily="34" charset="0"/>
              </a:rPr>
              <a:t>3.4. Documentos XML bien formados</a:t>
            </a:r>
          </a:p>
          <a:p>
            <a:r>
              <a:rPr lang="es-ES" sz="3200" dirty="0" smtClean="0">
                <a:latin typeface="TradeGothic" pitchFamily="34" charset="0"/>
              </a:rPr>
              <a:t>3.5 Espacios de nombres</a:t>
            </a:r>
          </a:p>
          <a:p>
            <a:endParaRPr lang="es-ES" sz="3200" dirty="0" smtClean="0">
              <a:latin typeface="TradeGothic"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116632"/>
            <a:ext cx="8568952" cy="864096"/>
          </a:xfrm>
        </p:spPr>
        <p:txBody>
          <a:bodyPr>
            <a:normAutofit/>
          </a:bodyPr>
          <a:lstStyle/>
          <a:p>
            <a:r>
              <a:rPr lang="es-ES" sz="3600" dirty="0" smtClean="0">
                <a:latin typeface="TradeGothic" pitchFamily="34" charset="0"/>
              </a:rPr>
              <a:t>3.3. Estructura y sintaxis de XML</a:t>
            </a:r>
          </a:p>
        </p:txBody>
      </p:sp>
      <p:sp>
        <p:nvSpPr>
          <p:cNvPr id="5" name="4 Rectángulo"/>
          <p:cNvSpPr/>
          <p:nvPr/>
        </p:nvSpPr>
        <p:spPr>
          <a:xfrm>
            <a:off x="323528" y="1196752"/>
            <a:ext cx="8496944" cy="5170646"/>
          </a:xfrm>
          <a:prstGeom prst="rect">
            <a:avLst/>
          </a:prstGeom>
        </p:spPr>
        <p:txBody>
          <a:bodyPr wrap="square">
            <a:spAutoFit/>
          </a:bodyPr>
          <a:lstStyle/>
          <a:p>
            <a:pPr>
              <a:spcBef>
                <a:spcPts val="600"/>
              </a:spcBef>
              <a:spcAft>
                <a:spcPts val="600"/>
              </a:spcAft>
              <a:buFont typeface="Wingdings" pitchFamily="2" charset="2"/>
              <a:buChar char="Ø"/>
            </a:pPr>
            <a:r>
              <a:rPr lang="es-ES" sz="2000" dirty="0" smtClean="0">
                <a:latin typeface="TradeGothic" pitchFamily="34" charset="0"/>
              </a:rPr>
              <a:t>Un documento XML está formado por un “texto plano”, donde no hay caracteres no visibles, excepto el salto de línea.</a:t>
            </a:r>
          </a:p>
          <a:p>
            <a:pPr>
              <a:spcBef>
                <a:spcPts val="600"/>
              </a:spcBef>
              <a:spcAft>
                <a:spcPts val="600"/>
              </a:spcAft>
              <a:buFont typeface="Wingdings" pitchFamily="2" charset="2"/>
              <a:buChar char="Ø"/>
            </a:pPr>
            <a:r>
              <a:rPr lang="es-ES" sz="2000" dirty="0" smtClean="0">
                <a:latin typeface="TradeGothic" pitchFamily="34" charset="0"/>
              </a:rPr>
              <a:t>En un documento XML hay marcas que separan la información que estructura el documento de la información que se quiere almacenar. </a:t>
            </a:r>
            <a:r>
              <a:rPr lang="es-ES" sz="2000" b="1" dirty="0" smtClean="0">
                <a:solidFill>
                  <a:srgbClr val="FF0000"/>
                </a:solidFill>
                <a:latin typeface="TradeGothic" pitchFamily="34" charset="0"/>
              </a:rPr>
              <a:t>&lt;nombre&gt;</a:t>
            </a:r>
            <a:r>
              <a:rPr lang="es-ES" sz="2000" b="1" dirty="0" smtClean="0">
                <a:latin typeface="TradeGothic" pitchFamily="34" charset="0"/>
              </a:rPr>
              <a:t>Pepe</a:t>
            </a:r>
            <a:r>
              <a:rPr lang="es-ES" sz="2000" b="1" dirty="0" smtClean="0">
                <a:solidFill>
                  <a:srgbClr val="FF0000"/>
                </a:solidFill>
                <a:latin typeface="TradeGothic" pitchFamily="34" charset="0"/>
              </a:rPr>
              <a:t>&lt;/nombre&gt;</a:t>
            </a:r>
            <a:endParaRPr lang="es-ES" sz="2000" dirty="0" smtClean="0">
              <a:solidFill>
                <a:srgbClr val="FF0000"/>
              </a:solidFill>
              <a:latin typeface="TradeGothic" pitchFamily="34" charset="0"/>
            </a:endParaRPr>
          </a:p>
          <a:p>
            <a:pPr>
              <a:spcBef>
                <a:spcPts val="600"/>
              </a:spcBef>
              <a:spcAft>
                <a:spcPts val="600"/>
              </a:spcAft>
              <a:buFont typeface="Wingdings" pitchFamily="2" charset="2"/>
              <a:buChar char="Ø"/>
            </a:pPr>
            <a:r>
              <a:rPr lang="es-ES" sz="2000" dirty="0" smtClean="0">
                <a:latin typeface="TradeGothic" pitchFamily="34" charset="0"/>
              </a:rPr>
              <a:t>La construcción anterior se denomina </a:t>
            </a:r>
            <a:r>
              <a:rPr lang="es-ES" sz="2000" i="1" dirty="0" smtClean="0">
                <a:latin typeface="TradeGothic" pitchFamily="34" charset="0"/>
              </a:rPr>
              <a:t>elemento</a:t>
            </a:r>
            <a:r>
              <a:rPr lang="es-ES" sz="2000" dirty="0" smtClean="0">
                <a:latin typeface="TradeGothic" pitchFamily="34" charset="0"/>
              </a:rPr>
              <a:t> y constituye la base de los documentos XML.</a:t>
            </a:r>
          </a:p>
          <a:p>
            <a:pPr>
              <a:spcBef>
                <a:spcPts val="600"/>
              </a:spcBef>
              <a:spcAft>
                <a:spcPts val="600"/>
              </a:spcAft>
              <a:buFont typeface="Wingdings" pitchFamily="2" charset="2"/>
              <a:buChar char="Ø"/>
            </a:pPr>
            <a:r>
              <a:rPr lang="es-ES" sz="2000" dirty="0" smtClean="0">
                <a:latin typeface="TradeGothic" pitchFamily="34" charset="0"/>
              </a:rPr>
              <a:t>Etiquetas, elementos y atributos son los componentes más relevantes de un documento XML.</a:t>
            </a:r>
          </a:p>
          <a:p>
            <a:pPr>
              <a:spcBef>
                <a:spcPts val="600"/>
              </a:spcBef>
              <a:spcAft>
                <a:spcPts val="600"/>
              </a:spcAft>
              <a:buFont typeface="Wingdings" pitchFamily="2" charset="2"/>
              <a:buChar char="Ø"/>
            </a:pPr>
            <a:r>
              <a:rPr lang="es-ES" sz="2000" dirty="0" smtClean="0">
                <a:latin typeface="TradeGothic" pitchFamily="34" charset="0"/>
              </a:rPr>
              <a:t>Las etiquetas son el componente de XML que permite definir los elementos que conforman un documento como sigue: </a:t>
            </a:r>
            <a:r>
              <a:rPr lang="es-ES" sz="2000" b="1" dirty="0" smtClean="0">
                <a:solidFill>
                  <a:srgbClr val="FF0000"/>
                </a:solidFill>
                <a:latin typeface="TradeGothic" pitchFamily="34" charset="0"/>
              </a:rPr>
              <a:t>&lt;etiqueta&gt;</a:t>
            </a:r>
            <a:r>
              <a:rPr lang="es-ES" sz="2000" b="1" dirty="0" smtClean="0">
                <a:latin typeface="TradeGothic" pitchFamily="34" charset="0"/>
              </a:rPr>
              <a:t>Valor</a:t>
            </a:r>
            <a:r>
              <a:rPr lang="es-ES" sz="2000" b="1" dirty="0" smtClean="0">
                <a:solidFill>
                  <a:srgbClr val="FF0000"/>
                </a:solidFill>
                <a:latin typeface="TradeGothic" pitchFamily="34" charset="0"/>
              </a:rPr>
              <a:t>&lt;/etiqueta&gt;</a:t>
            </a:r>
            <a:endParaRPr lang="es-ES" sz="2000" dirty="0" smtClean="0">
              <a:solidFill>
                <a:srgbClr val="FF0000"/>
              </a:solidFill>
              <a:latin typeface="TradeGothic" pitchFamily="34" charset="0"/>
            </a:endParaRPr>
          </a:p>
          <a:p>
            <a:pPr>
              <a:spcBef>
                <a:spcPts val="600"/>
              </a:spcBef>
              <a:spcAft>
                <a:spcPts val="600"/>
              </a:spcAft>
              <a:buFont typeface="Wingdings" pitchFamily="2" charset="2"/>
              <a:buChar char="Ø"/>
            </a:pPr>
            <a:r>
              <a:rPr lang="es-ES" sz="2000" dirty="0" smtClean="0">
                <a:latin typeface="TradeGothic" pitchFamily="34" charset="0"/>
              </a:rPr>
              <a:t>Los elementos se conforman con una etiqueta de inicio, un valor y una de fin.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573016"/>
            <a:ext cx="8640960" cy="2952328"/>
          </a:xfrm>
          <a:prstGeom prst="rect">
            <a:avLst/>
          </a:prstGeom>
          <a:solidFill>
            <a:schemeClr val="accent1"/>
          </a:solidFill>
          <a:ln>
            <a:noFill/>
          </a:ln>
        </p:spPr>
      </p:pic>
      <p:sp>
        <p:nvSpPr>
          <p:cNvPr id="3" name="2 CuadroTexto"/>
          <p:cNvSpPr txBox="1"/>
          <p:nvPr/>
        </p:nvSpPr>
        <p:spPr>
          <a:xfrm>
            <a:off x="611560" y="1244918"/>
            <a:ext cx="7776864" cy="523220"/>
          </a:xfrm>
          <a:prstGeom prst="rect">
            <a:avLst/>
          </a:prstGeom>
          <a:noFill/>
        </p:spPr>
        <p:txBody>
          <a:bodyPr wrap="square" rtlCol="0">
            <a:spAutoFit/>
          </a:bodyPr>
          <a:lstStyle/>
          <a:p>
            <a:r>
              <a:rPr lang="es-ES" sz="2800" dirty="0" smtClean="0">
                <a:latin typeface="TradeGothic" panose="020B0500000000000000" pitchFamily="34" charset="0"/>
              </a:rPr>
              <a:t>Proceso de producción de archivos XML.</a:t>
            </a:r>
            <a:endParaRPr lang="es-ES" sz="2800" dirty="0">
              <a:latin typeface="TradeGothic" panose="020B0500000000000000" pitchFamily="34" charset="0"/>
            </a:endParaRPr>
          </a:p>
        </p:txBody>
      </p:sp>
      <p:sp>
        <p:nvSpPr>
          <p:cNvPr id="6" name="5 CuadroTexto"/>
          <p:cNvSpPr txBox="1"/>
          <p:nvPr/>
        </p:nvSpPr>
        <p:spPr>
          <a:xfrm>
            <a:off x="2015716" y="1805838"/>
            <a:ext cx="4968552" cy="1631216"/>
          </a:xfrm>
          <a:prstGeom prst="rect">
            <a:avLst/>
          </a:prstGeom>
          <a:noFill/>
          <a:ln>
            <a:solidFill>
              <a:schemeClr val="accent1"/>
            </a:solidFill>
          </a:ln>
        </p:spPr>
        <p:txBody>
          <a:bodyPr wrap="square" rtlCol="0">
            <a:spAutoFit/>
          </a:bodyPr>
          <a:lstStyle/>
          <a:p>
            <a:r>
              <a:rPr lang="es-ES" sz="2000" b="1" dirty="0" smtClean="0">
                <a:solidFill>
                  <a:srgbClr val="FF0000"/>
                </a:solidFill>
                <a:latin typeface="TradeGothic" pitchFamily="34" charset="0"/>
              </a:rPr>
              <a:t>&lt;alumno&gt;</a:t>
            </a:r>
          </a:p>
          <a:p>
            <a:r>
              <a:rPr lang="es-ES" sz="2000" b="1" dirty="0" smtClean="0">
                <a:latin typeface="TradeGothic" pitchFamily="34" charset="0"/>
              </a:rPr>
              <a:t>	</a:t>
            </a:r>
            <a:r>
              <a:rPr lang="es-ES" sz="2000" b="1" dirty="0" smtClean="0">
                <a:solidFill>
                  <a:schemeClr val="accent3">
                    <a:lumMod val="50000"/>
                  </a:schemeClr>
                </a:solidFill>
                <a:latin typeface="TradeGothic" pitchFamily="34" charset="0"/>
              </a:rPr>
              <a:t>&lt;nombre&gt;</a:t>
            </a:r>
            <a:r>
              <a:rPr lang="es-ES" sz="2000" b="1" dirty="0" smtClean="0">
                <a:latin typeface="TradeGothic" pitchFamily="34" charset="0"/>
              </a:rPr>
              <a:t>Pablo</a:t>
            </a:r>
            <a:r>
              <a:rPr lang="es-ES" sz="2000" b="1" dirty="0" smtClean="0">
                <a:solidFill>
                  <a:schemeClr val="accent3">
                    <a:lumMod val="50000"/>
                  </a:schemeClr>
                </a:solidFill>
                <a:latin typeface="TradeGothic" pitchFamily="34" charset="0"/>
              </a:rPr>
              <a:t>&lt;/nombre&gt;</a:t>
            </a:r>
          </a:p>
          <a:p>
            <a:r>
              <a:rPr lang="es-ES" sz="2000" b="1" dirty="0" smtClean="0">
                <a:latin typeface="TradeGothic" pitchFamily="34" charset="0"/>
              </a:rPr>
              <a:t>	</a:t>
            </a:r>
            <a:r>
              <a:rPr lang="es-ES" sz="2000" b="1" dirty="0" smtClean="0">
                <a:solidFill>
                  <a:srgbClr val="7030A0"/>
                </a:solidFill>
                <a:latin typeface="TradeGothic" pitchFamily="34" charset="0"/>
              </a:rPr>
              <a:t>&lt;</a:t>
            </a:r>
            <a:r>
              <a:rPr lang="es-ES" sz="2000" b="1" dirty="0" err="1" smtClean="0">
                <a:solidFill>
                  <a:srgbClr val="7030A0"/>
                </a:solidFill>
                <a:latin typeface="TradeGothic" pitchFamily="34" charset="0"/>
              </a:rPr>
              <a:t>telefono</a:t>
            </a:r>
            <a:r>
              <a:rPr lang="es-ES" sz="2000" b="1" dirty="0" smtClean="0">
                <a:solidFill>
                  <a:srgbClr val="7030A0"/>
                </a:solidFill>
                <a:latin typeface="TradeGothic" pitchFamily="34" charset="0"/>
              </a:rPr>
              <a:t>&gt;</a:t>
            </a:r>
            <a:r>
              <a:rPr lang="es-ES" sz="2000" b="1" dirty="0" smtClean="0">
                <a:latin typeface="TradeGothic" pitchFamily="34" charset="0"/>
              </a:rPr>
              <a:t>987654321</a:t>
            </a:r>
            <a:r>
              <a:rPr lang="es-ES" sz="2000" b="1" dirty="0" smtClean="0">
                <a:solidFill>
                  <a:srgbClr val="7030A0"/>
                </a:solidFill>
                <a:latin typeface="TradeGothic" pitchFamily="34" charset="0"/>
              </a:rPr>
              <a:t>&lt;/</a:t>
            </a:r>
            <a:r>
              <a:rPr lang="es-ES" sz="2000" b="1" dirty="0" err="1" smtClean="0">
                <a:solidFill>
                  <a:srgbClr val="7030A0"/>
                </a:solidFill>
                <a:latin typeface="TradeGothic" pitchFamily="34" charset="0"/>
              </a:rPr>
              <a:t>telefono</a:t>
            </a:r>
            <a:r>
              <a:rPr lang="es-ES" sz="2000" b="1" dirty="0" smtClean="0">
                <a:solidFill>
                  <a:srgbClr val="7030A0"/>
                </a:solidFill>
                <a:latin typeface="TradeGothic" pitchFamily="34" charset="0"/>
              </a:rPr>
              <a:t>&gt;</a:t>
            </a:r>
          </a:p>
          <a:p>
            <a:r>
              <a:rPr lang="es-ES" sz="2000" b="1" dirty="0" smtClean="0">
                <a:latin typeface="TradeGothic" pitchFamily="34" charset="0"/>
              </a:rPr>
              <a:t>	</a:t>
            </a:r>
            <a:r>
              <a:rPr lang="es-ES" sz="2000" b="1" dirty="0" smtClean="0">
                <a:solidFill>
                  <a:srgbClr val="FFC000"/>
                </a:solidFill>
                <a:latin typeface="TradeGothic" pitchFamily="34" charset="0"/>
              </a:rPr>
              <a:t>&lt;</a:t>
            </a:r>
            <a:r>
              <a:rPr lang="es-ES" sz="2000" b="1" dirty="0" err="1" smtClean="0">
                <a:solidFill>
                  <a:srgbClr val="FFC000"/>
                </a:solidFill>
                <a:latin typeface="TradeGothic" pitchFamily="34" charset="0"/>
              </a:rPr>
              <a:t>direccion</a:t>
            </a:r>
            <a:r>
              <a:rPr lang="es-ES" sz="2000" b="1" dirty="0" smtClean="0">
                <a:solidFill>
                  <a:srgbClr val="FFC000"/>
                </a:solidFill>
                <a:latin typeface="TradeGothic" pitchFamily="34" charset="0"/>
              </a:rPr>
              <a:t>&gt;&lt;/</a:t>
            </a:r>
            <a:r>
              <a:rPr lang="es-ES" sz="2000" b="1" dirty="0" err="1" smtClean="0">
                <a:solidFill>
                  <a:srgbClr val="FFC000"/>
                </a:solidFill>
                <a:latin typeface="TradeGothic" pitchFamily="34" charset="0"/>
              </a:rPr>
              <a:t>direccion</a:t>
            </a:r>
            <a:r>
              <a:rPr lang="es-ES" sz="2000" b="1" dirty="0" smtClean="0">
                <a:solidFill>
                  <a:srgbClr val="FFC000"/>
                </a:solidFill>
                <a:latin typeface="TradeGothic" pitchFamily="34" charset="0"/>
              </a:rPr>
              <a:t>&gt;</a:t>
            </a:r>
          </a:p>
          <a:p>
            <a:r>
              <a:rPr lang="es-ES" sz="2000" b="1" dirty="0" smtClean="0">
                <a:solidFill>
                  <a:srgbClr val="FF0000"/>
                </a:solidFill>
                <a:latin typeface="TradeGothic" pitchFamily="34" charset="0"/>
              </a:rPr>
              <a:t>&lt;/alumno&gt;</a:t>
            </a:r>
            <a:endParaRPr lang="es-ES" sz="2000" b="1" dirty="0">
              <a:solidFill>
                <a:srgbClr val="FF0000"/>
              </a:solidFill>
              <a:latin typeface="TradeGothic" pitchFamily="34" charset="0"/>
            </a:endParaRPr>
          </a:p>
        </p:txBody>
      </p:sp>
      <p:sp>
        <p:nvSpPr>
          <p:cNvPr id="8" name="1 Título"/>
          <p:cNvSpPr>
            <a:spLocks noGrp="1"/>
          </p:cNvSpPr>
          <p:nvPr>
            <p:ph type="ctrTitle"/>
          </p:nvPr>
        </p:nvSpPr>
        <p:spPr>
          <a:xfrm>
            <a:off x="272977" y="260648"/>
            <a:ext cx="8568952" cy="864096"/>
          </a:xfrm>
        </p:spPr>
        <p:txBody>
          <a:bodyPr>
            <a:normAutofit/>
          </a:bodyPr>
          <a:lstStyle/>
          <a:p>
            <a:r>
              <a:rPr lang="es-ES" sz="3600" dirty="0" smtClean="0">
                <a:latin typeface="TradeGothic" pitchFamily="34" charset="0"/>
              </a:rPr>
              <a:t>3.3. Estructura y sintaxis de XML</a:t>
            </a:r>
          </a:p>
        </p:txBody>
      </p:sp>
    </p:spTree>
    <p:extLst>
      <p:ext uri="{BB962C8B-B14F-4D97-AF65-F5344CB8AC3E}">
        <p14:creationId xmlns:p14="http://schemas.microsoft.com/office/powerpoint/2010/main" val="2731527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116632"/>
            <a:ext cx="8568952" cy="864096"/>
          </a:xfrm>
        </p:spPr>
        <p:txBody>
          <a:bodyPr>
            <a:normAutofit/>
          </a:bodyPr>
          <a:lstStyle/>
          <a:p>
            <a:r>
              <a:rPr lang="es-ES" sz="3600" dirty="0" smtClean="0">
                <a:latin typeface="TradeGothic" pitchFamily="34" charset="0"/>
              </a:rPr>
              <a:t>3.3. Estructura y sintaxis de XML</a:t>
            </a:r>
          </a:p>
        </p:txBody>
      </p:sp>
      <p:sp>
        <p:nvSpPr>
          <p:cNvPr id="5" name="4 Rectángulo"/>
          <p:cNvSpPr/>
          <p:nvPr/>
        </p:nvSpPr>
        <p:spPr>
          <a:xfrm>
            <a:off x="323528" y="1052736"/>
            <a:ext cx="8496944" cy="1631216"/>
          </a:xfrm>
          <a:prstGeom prst="rect">
            <a:avLst/>
          </a:prstGeom>
        </p:spPr>
        <p:txBody>
          <a:bodyPr wrap="square">
            <a:spAutoFit/>
          </a:bodyPr>
          <a:lstStyle/>
          <a:p>
            <a:pPr>
              <a:spcBef>
                <a:spcPts val="600"/>
              </a:spcBef>
              <a:spcAft>
                <a:spcPts val="600"/>
              </a:spcAft>
              <a:buFont typeface="Wingdings" pitchFamily="2" charset="2"/>
              <a:buChar char="Ø"/>
            </a:pPr>
            <a:r>
              <a:rPr lang="es-ES" dirty="0" smtClean="0">
                <a:latin typeface="TradeGothic" pitchFamily="34" charset="0"/>
              </a:rPr>
              <a:t>Los nombres de los elementos deben comenzar por letra, “_” o “:” siempre y cuando no tengan al principio  la palabra “XML”.</a:t>
            </a:r>
          </a:p>
          <a:p>
            <a:pPr>
              <a:spcBef>
                <a:spcPts val="600"/>
              </a:spcBef>
              <a:spcAft>
                <a:spcPts val="600"/>
              </a:spcAft>
              <a:buFont typeface="Wingdings" pitchFamily="2" charset="2"/>
              <a:buChar char="Ø"/>
            </a:pPr>
            <a:r>
              <a:rPr lang="es-ES" dirty="0" smtClean="0">
                <a:latin typeface="TradeGothic" pitchFamily="34" charset="0"/>
              </a:rPr>
              <a:t>Los elementos pueden contener atributos, que se especificarán en la etiqueta de inicio del elemento. Los atributos proporcionan información adicional sobre un elemento concreto.</a:t>
            </a:r>
          </a:p>
        </p:txBody>
      </p:sp>
      <p:sp>
        <p:nvSpPr>
          <p:cNvPr id="4" name="3 CuadroTexto"/>
          <p:cNvSpPr txBox="1"/>
          <p:nvPr/>
        </p:nvSpPr>
        <p:spPr>
          <a:xfrm>
            <a:off x="1691680" y="2690336"/>
            <a:ext cx="6048672" cy="1477328"/>
          </a:xfrm>
          <a:prstGeom prst="rect">
            <a:avLst/>
          </a:prstGeom>
          <a:noFill/>
          <a:ln>
            <a:solidFill>
              <a:schemeClr val="accent1"/>
            </a:solidFill>
          </a:ln>
        </p:spPr>
        <p:txBody>
          <a:bodyPr wrap="square" rtlCol="0">
            <a:spAutoFit/>
          </a:bodyPr>
          <a:lstStyle/>
          <a:p>
            <a:r>
              <a:rPr lang="es-ES" b="1" dirty="0" smtClean="0">
                <a:latin typeface="TradeGothic" pitchFamily="34" charset="0"/>
              </a:rPr>
              <a:t>&lt;alumno sexo=“varón” </a:t>
            </a:r>
            <a:r>
              <a:rPr lang="es-ES" b="1" dirty="0" err="1" smtClean="0">
                <a:latin typeface="TradeGothic" pitchFamily="34" charset="0"/>
              </a:rPr>
              <a:t>fechaNacimiento</a:t>
            </a:r>
            <a:r>
              <a:rPr lang="es-ES" b="1" dirty="0" smtClean="0">
                <a:latin typeface="TradeGothic" pitchFamily="34" charset="0"/>
              </a:rPr>
              <a:t>=“01/01/2001”&gt;</a:t>
            </a:r>
          </a:p>
          <a:p>
            <a:r>
              <a:rPr lang="es-ES" b="1" dirty="0" smtClean="0">
                <a:latin typeface="TradeGothic" pitchFamily="34" charset="0"/>
              </a:rPr>
              <a:t>	&lt;nombre&gt;Pablo&lt;/nombre&gt;</a:t>
            </a:r>
          </a:p>
          <a:p>
            <a:r>
              <a:rPr lang="es-ES" b="1" dirty="0" smtClean="0">
                <a:latin typeface="TradeGothic" pitchFamily="34" charset="0"/>
              </a:rPr>
              <a:t>	&lt;</a:t>
            </a:r>
            <a:r>
              <a:rPr lang="es-ES" b="1" dirty="0" err="1" smtClean="0">
                <a:latin typeface="TradeGothic" pitchFamily="34" charset="0"/>
              </a:rPr>
              <a:t>telefono</a:t>
            </a:r>
            <a:r>
              <a:rPr lang="es-ES" b="1" dirty="0" smtClean="0">
                <a:latin typeface="TradeGothic" pitchFamily="34" charset="0"/>
              </a:rPr>
              <a:t> tipo=“móvil”&gt;987654321&lt;/</a:t>
            </a:r>
            <a:r>
              <a:rPr lang="es-ES" b="1" dirty="0" err="1" smtClean="0">
                <a:latin typeface="TradeGothic" pitchFamily="34" charset="0"/>
              </a:rPr>
              <a:t>telefono</a:t>
            </a:r>
            <a:r>
              <a:rPr lang="es-ES" b="1" dirty="0" smtClean="0">
                <a:latin typeface="TradeGothic" pitchFamily="34" charset="0"/>
              </a:rPr>
              <a:t>&gt;</a:t>
            </a:r>
          </a:p>
          <a:p>
            <a:r>
              <a:rPr lang="es-ES" b="1" dirty="0" smtClean="0">
                <a:latin typeface="TradeGothic" pitchFamily="34" charset="0"/>
              </a:rPr>
              <a:t>	&lt;</a:t>
            </a:r>
            <a:r>
              <a:rPr lang="es-ES" b="1" dirty="0" err="1" smtClean="0">
                <a:latin typeface="TradeGothic" pitchFamily="34" charset="0"/>
              </a:rPr>
              <a:t>direccion</a:t>
            </a:r>
            <a:r>
              <a:rPr lang="es-ES" b="1" dirty="0" smtClean="0">
                <a:latin typeface="TradeGothic" pitchFamily="34" charset="0"/>
              </a:rPr>
              <a:t>&gt;Calle del Cerezo 19&lt;/</a:t>
            </a:r>
            <a:r>
              <a:rPr lang="es-ES" b="1" dirty="0" err="1" smtClean="0">
                <a:latin typeface="TradeGothic" pitchFamily="34" charset="0"/>
              </a:rPr>
              <a:t>direccion</a:t>
            </a:r>
            <a:r>
              <a:rPr lang="es-ES" b="1" dirty="0" smtClean="0">
                <a:latin typeface="TradeGothic" pitchFamily="34" charset="0"/>
              </a:rPr>
              <a:t>&gt;</a:t>
            </a:r>
          </a:p>
          <a:p>
            <a:r>
              <a:rPr lang="es-ES" b="1" dirty="0" smtClean="0">
                <a:latin typeface="TradeGothic" pitchFamily="34" charset="0"/>
              </a:rPr>
              <a:t>&lt;/alumno&gt;</a:t>
            </a:r>
            <a:endParaRPr lang="es-ES" b="1" dirty="0">
              <a:latin typeface="TradeGothic" pitchFamily="34" charset="0"/>
            </a:endParaRPr>
          </a:p>
        </p:txBody>
      </p:sp>
      <p:sp>
        <p:nvSpPr>
          <p:cNvPr id="6" name="5 Rectángulo"/>
          <p:cNvSpPr/>
          <p:nvPr/>
        </p:nvSpPr>
        <p:spPr>
          <a:xfrm>
            <a:off x="179512" y="4518898"/>
            <a:ext cx="2664296" cy="1908215"/>
          </a:xfrm>
          <a:prstGeom prst="rect">
            <a:avLst/>
          </a:prstGeom>
        </p:spPr>
        <p:txBody>
          <a:bodyPr wrap="square">
            <a:spAutoFit/>
          </a:bodyPr>
          <a:lstStyle/>
          <a:p>
            <a:pPr>
              <a:spcBef>
                <a:spcPts val="600"/>
              </a:spcBef>
              <a:spcAft>
                <a:spcPts val="600"/>
              </a:spcAft>
              <a:buFont typeface="Wingdings" pitchFamily="2" charset="2"/>
              <a:buChar char="Ø"/>
            </a:pPr>
            <a:r>
              <a:rPr lang="es-ES" dirty="0" smtClean="0">
                <a:latin typeface="TradeGothic" pitchFamily="34" charset="0"/>
              </a:rPr>
              <a:t>No es conveniente utilizar muchos atributos dentro de un elemento.</a:t>
            </a:r>
          </a:p>
          <a:p>
            <a:pPr>
              <a:spcBef>
                <a:spcPts val="600"/>
              </a:spcBef>
              <a:spcAft>
                <a:spcPts val="600"/>
              </a:spcAft>
              <a:buFont typeface="Wingdings" pitchFamily="2" charset="2"/>
              <a:buChar char="Ø"/>
            </a:pPr>
            <a:r>
              <a:rPr lang="es-ES" dirty="0" smtClean="0">
                <a:latin typeface="TradeGothic" pitchFamily="34" charset="0"/>
              </a:rPr>
              <a:t>Un atributo cualquiera puede convertirse en elemento.</a:t>
            </a:r>
          </a:p>
        </p:txBody>
      </p:sp>
      <p:sp>
        <p:nvSpPr>
          <p:cNvPr id="7" name="6 CuadroTexto"/>
          <p:cNvSpPr txBox="1"/>
          <p:nvPr/>
        </p:nvSpPr>
        <p:spPr>
          <a:xfrm>
            <a:off x="2915816" y="4365104"/>
            <a:ext cx="6048672" cy="2308324"/>
          </a:xfrm>
          <a:prstGeom prst="rect">
            <a:avLst/>
          </a:prstGeom>
          <a:noFill/>
          <a:ln>
            <a:solidFill>
              <a:schemeClr val="accent1"/>
            </a:solidFill>
          </a:ln>
        </p:spPr>
        <p:txBody>
          <a:bodyPr wrap="square" rtlCol="0">
            <a:spAutoFit/>
          </a:bodyPr>
          <a:lstStyle/>
          <a:p>
            <a:r>
              <a:rPr lang="es-ES" b="1" dirty="0" smtClean="0">
                <a:latin typeface="TradeGothic" pitchFamily="34" charset="0"/>
              </a:rPr>
              <a:t>&lt;alumno id=“123”&gt;</a:t>
            </a:r>
          </a:p>
          <a:p>
            <a:r>
              <a:rPr lang="es-ES" b="1" dirty="0" smtClean="0">
                <a:latin typeface="TradeGothic" pitchFamily="34" charset="0"/>
              </a:rPr>
              <a:t>	&lt;nombre&gt;Pablo&lt;/nombre&gt;</a:t>
            </a:r>
          </a:p>
          <a:p>
            <a:r>
              <a:rPr lang="es-ES" b="1" dirty="0" smtClean="0">
                <a:latin typeface="TradeGothic" pitchFamily="34" charset="0"/>
              </a:rPr>
              <a:t>	&lt;</a:t>
            </a:r>
            <a:r>
              <a:rPr lang="es-ES" b="1" dirty="0" err="1" smtClean="0">
                <a:latin typeface="TradeGothic" pitchFamily="34" charset="0"/>
              </a:rPr>
              <a:t>fechaNacimiento</a:t>
            </a:r>
            <a:r>
              <a:rPr lang="es-ES" b="1" dirty="0" smtClean="0">
                <a:latin typeface="TradeGothic" pitchFamily="34" charset="0"/>
              </a:rPr>
              <a:t>&gt;</a:t>
            </a:r>
          </a:p>
          <a:p>
            <a:r>
              <a:rPr lang="es-ES" b="1" dirty="0" smtClean="0">
                <a:latin typeface="TradeGothic" pitchFamily="34" charset="0"/>
              </a:rPr>
              <a:t>		&lt;</a:t>
            </a:r>
            <a:r>
              <a:rPr lang="es-ES" b="1" dirty="0" err="1" smtClean="0">
                <a:latin typeface="TradeGothic" pitchFamily="34" charset="0"/>
              </a:rPr>
              <a:t>dia</a:t>
            </a:r>
            <a:r>
              <a:rPr lang="es-ES" b="1" dirty="0" smtClean="0">
                <a:latin typeface="TradeGothic" pitchFamily="34" charset="0"/>
              </a:rPr>
              <a:t>&gt;01&lt;/</a:t>
            </a:r>
            <a:r>
              <a:rPr lang="es-ES" b="1" dirty="0" err="1" smtClean="0">
                <a:latin typeface="TradeGothic" pitchFamily="34" charset="0"/>
              </a:rPr>
              <a:t>dia</a:t>
            </a:r>
            <a:r>
              <a:rPr lang="es-ES" b="1" dirty="0" smtClean="0">
                <a:latin typeface="TradeGothic" pitchFamily="34" charset="0"/>
              </a:rPr>
              <a:t>&gt;</a:t>
            </a:r>
          </a:p>
          <a:p>
            <a:r>
              <a:rPr lang="es-ES" b="1" dirty="0" smtClean="0">
                <a:latin typeface="TradeGothic" pitchFamily="34" charset="0"/>
              </a:rPr>
              <a:t>		&lt;mes&gt;01&lt;/mes&gt;</a:t>
            </a:r>
          </a:p>
          <a:p>
            <a:r>
              <a:rPr lang="es-ES" b="1" dirty="0" smtClean="0">
                <a:latin typeface="TradeGothic" pitchFamily="34" charset="0"/>
              </a:rPr>
              <a:t>		&lt;año&gt;01&lt;/año&gt;</a:t>
            </a:r>
          </a:p>
          <a:p>
            <a:r>
              <a:rPr lang="es-ES" b="1" dirty="0" smtClean="0">
                <a:latin typeface="TradeGothic" pitchFamily="34" charset="0"/>
              </a:rPr>
              <a:t>	&lt;/</a:t>
            </a:r>
            <a:r>
              <a:rPr lang="es-ES" b="1" dirty="0" err="1" smtClean="0">
                <a:latin typeface="TradeGothic" pitchFamily="34" charset="0"/>
              </a:rPr>
              <a:t>fechaNacimiento</a:t>
            </a:r>
            <a:r>
              <a:rPr lang="es-ES" b="1" dirty="0" smtClean="0">
                <a:latin typeface="TradeGothic" pitchFamily="34" charset="0"/>
              </a:rPr>
              <a:t>&gt;</a:t>
            </a:r>
          </a:p>
          <a:p>
            <a:r>
              <a:rPr lang="es-ES" b="1" dirty="0" smtClean="0">
                <a:latin typeface="TradeGothic" pitchFamily="34" charset="0"/>
              </a:rPr>
              <a:t>&lt;/alumno&gt;</a:t>
            </a:r>
            <a:endParaRPr lang="es-ES" b="1" dirty="0">
              <a:latin typeface="TradeGothic"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116632"/>
            <a:ext cx="8568952" cy="864096"/>
          </a:xfrm>
        </p:spPr>
        <p:txBody>
          <a:bodyPr>
            <a:normAutofit/>
          </a:bodyPr>
          <a:lstStyle/>
          <a:p>
            <a:r>
              <a:rPr lang="es-ES" sz="3600" dirty="0" smtClean="0">
                <a:latin typeface="TradeGothic" pitchFamily="34" charset="0"/>
              </a:rPr>
              <a:t>3.3. Estructura y sintaxis de XML</a:t>
            </a:r>
          </a:p>
        </p:txBody>
      </p:sp>
      <p:sp>
        <p:nvSpPr>
          <p:cNvPr id="5" name="4 Rectángulo"/>
          <p:cNvSpPr/>
          <p:nvPr/>
        </p:nvSpPr>
        <p:spPr>
          <a:xfrm>
            <a:off x="323528" y="1052737"/>
            <a:ext cx="8496944" cy="1077218"/>
          </a:xfrm>
          <a:prstGeom prst="rect">
            <a:avLst/>
          </a:prstGeom>
        </p:spPr>
        <p:txBody>
          <a:bodyPr wrap="square">
            <a:spAutoFit/>
          </a:bodyPr>
          <a:lstStyle/>
          <a:p>
            <a:pPr>
              <a:spcBef>
                <a:spcPts val="600"/>
              </a:spcBef>
              <a:spcAft>
                <a:spcPts val="600"/>
              </a:spcAft>
            </a:pPr>
            <a:r>
              <a:rPr lang="es-ES" b="1" dirty="0" smtClean="0">
                <a:latin typeface="TradeGothic" pitchFamily="34" charset="0"/>
              </a:rPr>
              <a:t>Caracteres especiales</a:t>
            </a:r>
          </a:p>
          <a:p>
            <a:pPr>
              <a:spcBef>
                <a:spcPts val="600"/>
              </a:spcBef>
              <a:spcAft>
                <a:spcPts val="600"/>
              </a:spcAft>
            </a:pPr>
            <a:r>
              <a:rPr lang="es-ES" dirty="0" smtClean="0">
                <a:latin typeface="TradeGothic" pitchFamily="34" charset="0"/>
              </a:rPr>
              <a:t>En XML existen símbolos reservados del lenguaje que para poder representar hay que utilizar códigos. Algunos de los más relevantes son:</a:t>
            </a:r>
          </a:p>
        </p:txBody>
      </p:sp>
      <p:graphicFrame>
        <p:nvGraphicFramePr>
          <p:cNvPr id="8" name="7 Tabla"/>
          <p:cNvGraphicFramePr>
            <a:graphicFrameLocks noGrp="1"/>
          </p:cNvGraphicFramePr>
          <p:nvPr/>
        </p:nvGraphicFramePr>
        <p:xfrm>
          <a:off x="6228184" y="1988840"/>
          <a:ext cx="2016224" cy="2494280"/>
        </p:xfrm>
        <a:graphic>
          <a:graphicData uri="http://schemas.openxmlformats.org/drawingml/2006/table">
            <a:tbl>
              <a:tblPr firstRow="1" bandRow="1">
                <a:tableStyleId>{5C22544A-7EE6-4342-B048-85BDC9FD1C3A}</a:tableStyleId>
              </a:tblPr>
              <a:tblGrid>
                <a:gridCol w="864096"/>
                <a:gridCol w="1152128"/>
              </a:tblGrid>
              <a:tr h="370840">
                <a:tc>
                  <a:txBody>
                    <a:bodyPr/>
                    <a:lstStyle/>
                    <a:p>
                      <a:pPr algn="ctr"/>
                      <a:r>
                        <a:rPr lang="es-ES" dirty="0" smtClean="0"/>
                        <a:t>Código</a:t>
                      </a:r>
                      <a:endParaRPr lang="es-ES" dirty="0"/>
                    </a:p>
                  </a:txBody>
                  <a:tcPr/>
                </a:tc>
                <a:tc>
                  <a:txBody>
                    <a:bodyPr/>
                    <a:lstStyle/>
                    <a:p>
                      <a:pPr algn="ctr"/>
                      <a:r>
                        <a:rPr lang="es-ES" dirty="0" smtClean="0"/>
                        <a:t>Carácter</a:t>
                      </a:r>
                      <a:endParaRPr lang="es-ES" dirty="0"/>
                    </a:p>
                  </a:txBody>
                  <a:tcPr/>
                </a:tc>
              </a:tr>
              <a:tr h="370840">
                <a:tc>
                  <a:txBody>
                    <a:bodyPr/>
                    <a:lstStyle/>
                    <a:p>
                      <a:pPr algn="ctr"/>
                      <a:r>
                        <a:rPr lang="es-ES" dirty="0" smtClean="0"/>
                        <a:t>&amp;</a:t>
                      </a:r>
                      <a:r>
                        <a:rPr lang="es-ES" dirty="0" err="1" smtClean="0"/>
                        <a:t>quot</a:t>
                      </a:r>
                      <a:r>
                        <a:rPr lang="es-ES" dirty="0" smtClean="0"/>
                        <a:t>;</a:t>
                      </a:r>
                      <a:endParaRPr lang="es-ES" dirty="0"/>
                    </a:p>
                  </a:txBody>
                  <a:tcPr/>
                </a:tc>
                <a:tc>
                  <a:txBody>
                    <a:bodyPr/>
                    <a:lstStyle/>
                    <a:p>
                      <a:pPr algn="ctr"/>
                      <a:r>
                        <a:rPr lang="es-ES" dirty="0" smtClean="0"/>
                        <a:t>“</a:t>
                      </a:r>
                      <a:endParaRPr lang="es-ES" dirty="0"/>
                    </a:p>
                  </a:txBody>
                  <a:tcPr/>
                </a:tc>
              </a:tr>
              <a:tr h="370840">
                <a:tc>
                  <a:txBody>
                    <a:bodyPr/>
                    <a:lstStyle/>
                    <a:p>
                      <a:pPr algn="ctr"/>
                      <a:r>
                        <a:rPr lang="es-ES" dirty="0" smtClean="0"/>
                        <a:t>&amp;</a:t>
                      </a:r>
                      <a:r>
                        <a:rPr lang="es-ES" dirty="0" err="1" smtClean="0"/>
                        <a:t>amp</a:t>
                      </a:r>
                      <a:r>
                        <a:rPr lang="es-ES" dirty="0" smtClean="0"/>
                        <a:t>;</a:t>
                      </a:r>
                      <a:endParaRPr lang="es-ES" dirty="0"/>
                    </a:p>
                  </a:txBody>
                  <a:tcPr/>
                </a:tc>
                <a:tc>
                  <a:txBody>
                    <a:bodyPr/>
                    <a:lstStyle/>
                    <a:p>
                      <a:pPr algn="ctr"/>
                      <a:r>
                        <a:rPr lang="es-ES" dirty="0" smtClean="0"/>
                        <a:t>&amp;</a:t>
                      </a:r>
                    </a:p>
                  </a:txBody>
                  <a:tcPr/>
                </a:tc>
              </a:tr>
              <a:tr h="370840">
                <a:tc>
                  <a:txBody>
                    <a:bodyPr/>
                    <a:lstStyle/>
                    <a:p>
                      <a:pPr algn="ctr"/>
                      <a:r>
                        <a:rPr lang="es-ES" dirty="0" smtClean="0"/>
                        <a:t>&amp;</a:t>
                      </a:r>
                      <a:r>
                        <a:rPr lang="es-ES" dirty="0" err="1" smtClean="0"/>
                        <a:t>apos</a:t>
                      </a:r>
                      <a:r>
                        <a:rPr lang="es-ES" dirty="0" smtClean="0"/>
                        <a:t>;</a:t>
                      </a:r>
                      <a:endParaRPr lang="es-ES" dirty="0"/>
                    </a:p>
                  </a:txBody>
                  <a:tcPr/>
                </a:tc>
                <a:tc>
                  <a:txBody>
                    <a:bodyPr/>
                    <a:lstStyle/>
                    <a:p>
                      <a:pPr algn="ctr"/>
                      <a:r>
                        <a:rPr lang="es-ES" dirty="0" smtClean="0"/>
                        <a:t>`</a:t>
                      </a:r>
                      <a:endParaRPr lang="es-ES" dirty="0"/>
                    </a:p>
                  </a:txBody>
                  <a:tcPr/>
                </a:tc>
              </a:tr>
              <a:tr h="370840">
                <a:tc>
                  <a:txBody>
                    <a:bodyPr/>
                    <a:lstStyle/>
                    <a:p>
                      <a:pPr algn="ctr"/>
                      <a:r>
                        <a:rPr lang="es-ES" dirty="0" smtClean="0"/>
                        <a:t>&amp;</a:t>
                      </a:r>
                      <a:r>
                        <a:rPr lang="es-ES" dirty="0" err="1" smtClean="0"/>
                        <a:t>lt</a:t>
                      </a:r>
                      <a:endParaRPr lang="es-ES" dirty="0"/>
                    </a:p>
                  </a:txBody>
                  <a:tcPr/>
                </a:tc>
                <a:tc>
                  <a:txBody>
                    <a:bodyPr/>
                    <a:lstStyle/>
                    <a:p>
                      <a:pPr algn="ctr"/>
                      <a:r>
                        <a:rPr lang="es-ES" dirty="0" smtClean="0"/>
                        <a:t>&lt;</a:t>
                      </a:r>
                      <a:endParaRPr lang="es-ES" dirty="0"/>
                    </a:p>
                  </a:txBody>
                  <a:tcPr/>
                </a:tc>
              </a:tr>
              <a:tr h="370840">
                <a:tc>
                  <a:txBody>
                    <a:bodyPr/>
                    <a:lstStyle/>
                    <a:p>
                      <a:pPr algn="ctr"/>
                      <a:r>
                        <a:rPr lang="es-ES" dirty="0" smtClean="0"/>
                        <a:t>&amp;</a:t>
                      </a:r>
                      <a:r>
                        <a:rPr lang="es-ES" dirty="0" err="1" smtClean="0"/>
                        <a:t>gt</a:t>
                      </a:r>
                      <a:r>
                        <a:rPr lang="es-ES" dirty="0" smtClean="0"/>
                        <a:t>;</a:t>
                      </a:r>
                      <a:endParaRPr lang="es-ES" dirty="0"/>
                    </a:p>
                  </a:txBody>
                  <a:tcPr/>
                </a:tc>
                <a:tc>
                  <a:txBody>
                    <a:bodyPr/>
                    <a:lstStyle/>
                    <a:p>
                      <a:pPr algn="ctr"/>
                      <a:r>
                        <a:rPr lang="es-ES" dirty="0" smtClean="0"/>
                        <a:t>&gt;</a:t>
                      </a:r>
                      <a:endParaRPr lang="es-ES" dirty="0"/>
                    </a:p>
                  </a:txBody>
                  <a:tcPr/>
                </a:tc>
              </a:tr>
            </a:tbl>
          </a:graphicData>
        </a:graphic>
      </p:graphicFrame>
      <p:sp>
        <p:nvSpPr>
          <p:cNvPr id="10" name="9 Rectángulo"/>
          <p:cNvSpPr/>
          <p:nvPr/>
        </p:nvSpPr>
        <p:spPr>
          <a:xfrm>
            <a:off x="467544" y="2420888"/>
            <a:ext cx="5472608" cy="2062103"/>
          </a:xfrm>
          <a:prstGeom prst="rect">
            <a:avLst/>
          </a:prstGeom>
        </p:spPr>
        <p:txBody>
          <a:bodyPr wrap="square">
            <a:spAutoFit/>
          </a:bodyPr>
          <a:lstStyle/>
          <a:p>
            <a:pPr>
              <a:spcBef>
                <a:spcPts val="600"/>
              </a:spcBef>
              <a:spcAft>
                <a:spcPts val="600"/>
              </a:spcAft>
            </a:pPr>
            <a:r>
              <a:rPr lang="es-ES" b="1" dirty="0" smtClean="0">
                <a:latin typeface="TradeGothic" pitchFamily="34" charset="0"/>
              </a:rPr>
              <a:t>Instrucciones de procesamiento</a:t>
            </a:r>
            <a:endParaRPr lang="es-ES" dirty="0" smtClean="0">
              <a:latin typeface="TradeGothic" pitchFamily="34" charset="0"/>
            </a:endParaRPr>
          </a:p>
          <a:p>
            <a:pPr>
              <a:spcBef>
                <a:spcPts val="600"/>
              </a:spcBef>
              <a:spcAft>
                <a:spcPts val="600"/>
              </a:spcAft>
            </a:pPr>
            <a:r>
              <a:rPr lang="es-ES" dirty="0" smtClean="0">
                <a:latin typeface="TradeGothic" pitchFamily="34" charset="0"/>
              </a:rPr>
              <a:t>Comienzan con </a:t>
            </a:r>
            <a:r>
              <a:rPr lang="es-ES" b="1" dirty="0" smtClean="0">
                <a:latin typeface="TradeGothic" pitchFamily="34" charset="0"/>
              </a:rPr>
              <a:t>&lt;?</a:t>
            </a:r>
            <a:r>
              <a:rPr lang="es-ES" dirty="0" smtClean="0">
                <a:latin typeface="TradeGothic" pitchFamily="34" charset="0"/>
              </a:rPr>
              <a:t> y terminan con </a:t>
            </a:r>
            <a:r>
              <a:rPr lang="es-ES" b="1" dirty="0" smtClean="0">
                <a:latin typeface="TradeGothic" pitchFamily="34" charset="0"/>
              </a:rPr>
              <a:t>?&gt;</a:t>
            </a:r>
            <a:r>
              <a:rPr lang="es-ES" dirty="0" smtClean="0">
                <a:latin typeface="TradeGothic" pitchFamily="34" charset="0"/>
              </a:rPr>
              <a:t> Una de las más habituales es para indicar la versión de XML que se va a utilizar y cuál es la codificación de caracteres que se va a usar.</a:t>
            </a:r>
          </a:p>
          <a:p>
            <a:pPr>
              <a:spcBef>
                <a:spcPts val="600"/>
              </a:spcBef>
              <a:spcAft>
                <a:spcPts val="600"/>
              </a:spcAft>
            </a:pPr>
            <a:r>
              <a:rPr lang="es-ES" b="1" dirty="0" smtClean="0">
                <a:latin typeface="TradeGothic" pitchFamily="34" charset="0"/>
              </a:rPr>
              <a:t>&lt;?</a:t>
            </a:r>
            <a:r>
              <a:rPr lang="es-ES" b="1" dirty="0" err="1" smtClean="0">
                <a:latin typeface="TradeGothic" pitchFamily="34" charset="0"/>
              </a:rPr>
              <a:t>xml</a:t>
            </a:r>
            <a:r>
              <a:rPr lang="es-ES" b="1" dirty="0" smtClean="0">
                <a:latin typeface="TradeGothic" pitchFamily="34" charset="0"/>
              </a:rPr>
              <a:t> </a:t>
            </a:r>
            <a:r>
              <a:rPr lang="es-ES" b="1" dirty="0" err="1" smtClean="0">
                <a:latin typeface="TradeGothic" pitchFamily="34" charset="0"/>
              </a:rPr>
              <a:t>version</a:t>
            </a:r>
            <a:r>
              <a:rPr lang="es-ES" b="1" dirty="0" smtClean="0">
                <a:latin typeface="TradeGothic" pitchFamily="34" charset="0"/>
              </a:rPr>
              <a:t> “1.0” </a:t>
            </a:r>
            <a:r>
              <a:rPr lang="es-ES" b="1" dirty="0" err="1" smtClean="0">
                <a:latin typeface="TradeGothic" pitchFamily="34" charset="0"/>
              </a:rPr>
              <a:t>encoding</a:t>
            </a:r>
            <a:r>
              <a:rPr lang="es-ES" b="1" dirty="0" smtClean="0">
                <a:latin typeface="TradeGothic" pitchFamily="34" charset="0"/>
              </a:rPr>
              <a:t>=“UTF-8”?&gt;</a:t>
            </a:r>
          </a:p>
        </p:txBody>
      </p:sp>
      <p:sp>
        <p:nvSpPr>
          <p:cNvPr id="11" name="10 Rectángulo"/>
          <p:cNvSpPr/>
          <p:nvPr/>
        </p:nvSpPr>
        <p:spPr>
          <a:xfrm>
            <a:off x="179512" y="4653136"/>
            <a:ext cx="8784976" cy="1938992"/>
          </a:xfrm>
          <a:prstGeom prst="rect">
            <a:avLst/>
          </a:prstGeom>
        </p:spPr>
        <p:txBody>
          <a:bodyPr wrap="square">
            <a:spAutoFit/>
          </a:bodyPr>
          <a:lstStyle/>
          <a:p>
            <a:pPr>
              <a:spcBef>
                <a:spcPts val="600"/>
              </a:spcBef>
              <a:spcAft>
                <a:spcPts val="600"/>
              </a:spcAft>
            </a:pPr>
            <a:r>
              <a:rPr lang="es-ES" b="1" dirty="0" smtClean="0">
                <a:latin typeface="TradeGothic" pitchFamily="34" charset="0"/>
              </a:rPr>
              <a:t>Comentarios y secciones de CDATA (</a:t>
            </a:r>
            <a:r>
              <a:rPr lang="es-ES" b="1" i="1" dirty="0" err="1" smtClean="0">
                <a:latin typeface="TradeGothic" pitchFamily="34" charset="0"/>
              </a:rPr>
              <a:t>Character</a:t>
            </a:r>
            <a:r>
              <a:rPr lang="es-ES" b="1" i="1" dirty="0" smtClean="0">
                <a:latin typeface="TradeGothic" pitchFamily="34" charset="0"/>
              </a:rPr>
              <a:t> DATA</a:t>
            </a:r>
            <a:r>
              <a:rPr lang="es-ES" b="1" dirty="0" smtClean="0">
                <a:latin typeface="TradeGothic" pitchFamily="34" charset="0"/>
              </a:rPr>
              <a:t>)</a:t>
            </a:r>
            <a:endParaRPr lang="es-ES" dirty="0" smtClean="0">
              <a:latin typeface="TradeGothic" pitchFamily="34" charset="0"/>
            </a:endParaRPr>
          </a:p>
          <a:p>
            <a:pPr>
              <a:spcBef>
                <a:spcPts val="600"/>
              </a:spcBef>
              <a:spcAft>
                <a:spcPts val="600"/>
              </a:spcAft>
            </a:pPr>
            <a:r>
              <a:rPr lang="es-ES" dirty="0" smtClean="0">
                <a:latin typeface="TradeGothic" pitchFamily="34" charset="0"/>
              </a:rPr>
              <a:t>La sintaxis de un comentario es </a:t>
            </a:r>
            <a:r>
              <a:rPr lang="es-ES" b="1" dirty="0" smtClean="0">
                <a:latin typeface="TradeGothic" pitchFamily="34" charset="0"/>
              </a:rPr>
              <a:t>&lt;!--Comentario válido en XML--&gt;</a:t>
            </a:r>
            <a:endParaRPr lang="es-ES" dirty="0" smtClean="0">
              <a:latin typeface="TradeGothic" pitchFamily="34" charset="0"/>
            </a:endParaRPr>
          </a:p>
          <a:p>
            <a:pPr>
              <a:spcBef>
                <a:spcPts val="600"/>
              </a:spcBef>
              <a:spcAft>
                <a:spcPts val="600"/>
              </a:spcAft>
            </a:pPr>
            <a:r>
              <a:rPr lang="es-ES" dirty="0" smtClean="0">
                <a:latin typeface="TradeGothic" pitchFamily="34" charset="0"/>
              </a:rPr>
              <a:t>Los comentarios no necesitan ninguna marca de cierre.</a:t>
            </a:r>
          </a:p>
          <a:p>
            <a:pPr>
              <a:spcBef>
                <a:spcPts val="600"/>
              </a:spcBef>
              <a:spcAft>
                <a:spcPts val="600"/>
              </a:spcAft>
            </a:pPr>
            <a:r>
              <a:rPr lang="es-ES" dirty="0" smtClean="0">
                <a:latin typeface="TradeGothic" pitchFamily="34" charset="0"/>
              </a:rPr>
              <a:t>Las secciones  CDATA permiten marcar un texto para que este no sea analizado sintácticamente. Sus etiquetas de inicio y fin son: </a:t>
            </a:r>
            <a:r>
              <a:rPr lang="es-ES" b="1" dirty="0" smtClean="0">
                <a:latin typeface="TradeGothic" pitchFamily="34" charset="0"/>
              </a:rPr>
              <a:t>&lt;![CDATA[  </a:t>
            </a:r>
            <a:r>
              <a:rPr lang="es-ES" dirty="0" smtClean="0">
                <a:latin typeface="TradeGothic" pitchFamily="34" charset="0"/>
              </a:rPr>
              <a:t>y</a:t>
            </a:r>
            <a:r>
              <a:rPr lang="es-ES" b="1" dirty="0" smtClean="0">
                <a:latin typeface="TradeGothic" pitchFamily="34" charset="0"/>
              </a:rPr>
              <a:t>  ]]&gt; </a:t>
            </a:r>
            <a:r>
              <a:rPr lang="es-ES" dirty="0" smtClean="0">
                <a:latin typeface="TradeGothic" pitchFamily="34" charset="0"/>
              </a:rPr>
              <a:t>respectivamente.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4525963"/>
          </a:xfrm>
        </p:spPr>
        <p:txBody>
          <a:bodyPr>
            <a:normAutofit fontScale="92500" lnSpcReduction="10000"/>
          </a:bodyPr>
          <a:lstStyle/>
          <a:p>
            <a:r>
              <a:rPr lang="es-ES" sz="2000" dirty="0" smtClean="0">
                <a:latin typeface="TradeGothic" pitchFamily="34" charset="0"/>
              </a:rPr>
              <a:t>Los documentos bien formados son aquellos que son sintácticamente correctos, que cumplen las reglas expuestas hasta ahora.</a:t>
            </a:r>
          </a:p>
          <a:p>
            <a:r>
              <a:rPr lang="es-ES" sz="2000" dirty="0" smtClean="0">
                <a:latin typeface="TradeGothic" pitchFamily="34" charset="0"/>
              </a:rPr>
              <a:t>Los documentos válidos, además de estar bien formados cumplen los requisitos de una definición de estructura.</a:t>
            </a:r>
          </a:p>
          <a:p>
            <a:pPr>
              <a:buNone/>
            </a:pPr>
            <a:endParaRPr lang="es-ES" sz="2000" dirty="0">
              <a:latin typeface="TradeGothic" pitchFamily="34" charset="0"/>
            </a:endParaRPr>
          </a:p>
          <a:p>
            <a:pPr>
              <a:buNone/>
            </a:pPr>
            <a:r>
              <a:rPr lang="es-ES" sz="2000" dirty="0" smtClean="0">
                <a:latin typeface="TradeGothic" pitchFamily="34" charset="0"/>
              </a:rPr>
              <a:t>Al margen de las reglas vistas hasta ahora, cabe destacar los siguientes aspectos:</a:t>
            </a:r>
          </a:p>
          <a:p>
            <a:pPr>
              <a:buFont typeface="Wingdings" pitchFamily="2" charset="2"/>
              <a:buChar char="Ø"/>
            </a:pPr>
            <a:endParaRPr lang="es-ES" sz="2000" dirty="0">
              <a:latin typeface="TradeGothic" pitchFamily="34" charset="0"/>
            </a:endParaRPr>
          </a:p>
          <a:p>
            <a:pPr>
              <a:buFont typeface="Wingdings" pitchFamily="2" charset="2"/>
              <a:buChar char="Ø"/>
            </a:pPr>
            <a:r>
              <a:rPr lang="es-ES" sz="2000" dirty="0" smtClean="0">
                <a:latin typeface="TradeGothic" pitchFamily="34" charset="0"/>
              </a:rPr>
              <a:t>Un documento XML debe contener un único elemento raíz.</a:t>
            </a:r>
          </a:p>
          <a:p>
            <a:pPr>
              <a:buFont typeface="Wingdings" pitchFamily="2" charset="2"/>
              <a:buChar char="Ø"/>
            </a:pPr>
            <a:r>
              <a:rPr lang="es-ES" sz="2000" dirty="0" smtClean="0">
                <a:latin typeface="TradeGothic" pitchFamily="34" charset="0"/>
              </a:rPr>
              <a:t>Las etiquetas de inicio y fin deben coincidir, tanto en mayúsculas como en minúsculas.</a:t>
            </a:r>
          </a:p>
          <a:p>
            <a:pPr>
              <a:buFont typeface="Wingdings" pitchFamily="2" charset="2"/>
              <a:buChar char="Ø"/>
            </a:pPr>
            <a:r>
              <a:rPr lang="es-ES" sz="2000" dirty="0" smtClean="0">
                <a:latin typeface="TradeGothic" pitchFamily="34" charset="0"/>
              </a:rPr>
              <a:t>El documento sólo contendrá características válidas dependiendo del tipo de codificación del documento.</a:t>
            </a:r>
          </a:p>
          <a:p>
            <a:pPr>
              <a:buFont typeface="Wingdings" pitchFamily="2" charset="2"/>
              <a:buChar char="Ø"/>
            </a:pPr>
            <a:r>
              <a:rPr lang="es-ES" sz="2000" dirty="0" smtClean="0">
                <a:latin typeface="TradeGothic" pitchFamily="34" charset="0"/>
              </a:rPr>
              <a:t>Los caracteres  &lt;  &gt;  &amp;  deben aparecer para delimitar etiquetas de elementos y para usar caracteres especiales.</a:t>
            </a:r>
            <a:endParaRPr lang="es-ES" sz="2000" dirty="0">
              <a:latin typeface="TradeGothic" pitchFamily="34" charset="0"/>
            </a:endParaRPr>
          </a:p>
        </p:txBody>
      </p:sp>
      <p:sp>
        <p:nvSpPr>
          <p:cNvPr id="2" name="1 Título"/>
          <p:cNvSpPr>
            <a:spLocks noGrp="1"/>
          </p:cNvSpPr>
          <p:nvPr>
            <p:ph type="title"/>
          </p:nvPr>
        </p:nvSpPr>
        <p:spPr>
          <a:xfrm>
            <a:off x="457200" y="274638"/>
            <a:ext cx="8229600" cy="778098"/>
          </a:xfrm>
        </p:spPr>
        <p:txBody>
          <a:bodyPr>
            <a:normAutofit/>
          </a:bodyPr>
          <a:lstStyle/>
          <a:p>
            <a:r>
              <a:rPr lang="es-ES" sz="3600" dirty="0" smtClean="0">
                <a:latin typeface="TradeGothic" pitchFamily="34" charset="0"/>
              </a:rPr>
              <a:t>3.4. Documentos XML bien formados</a:t>
            </a:r>
            <a:endParaRPr lang="es-ES" sz="3600" dirty="0">
              <a:latin typeface="TradeGothic"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116632"/>
            <a:ext cx="8568952" cy="720080"/>
          </a:xfrm>
        </p:spPr>
        <p:txBody>
          <a:bodyPr>
            <a:normAutofit/>
          </a:bodyPr>
          <a:lstStyle/>
          <a:p>
            <a:r>
              <a:rPr lang="es-ES" sz="3600" dirty="0" smtClean="0">
                <a:latin typeface="TradeGothic" pitchFamily="34" charset="0"/>
              </a:rPr>
              <a:t>3.5. Espacios de nombres</a:t>
            </a:r>
          </a:p>
        </p:txBody>
      </p:sp>
      <p:sp>
        <p:nvSpPr>
          <p:cNvPr id="3" name="2 CuadroTexto"/>
          <p:cNvSpPr txBox="1"/>
          <p:nvPr/>
        </p:nvSpPr>
        <p:spPr>
          <a:xfrm>
            <a:off x="215516" y="836712"/>
            <a:ext cx="8712968" cy="3139321"/>
          </a:xfrm>
          <a:prstGeom prst="rect">
            <a:avLst/>
          </a:prstGeom>
          <a:noFill/>
        </p:spPr>
        <p:txBody>
          <a:bodyPr wrap="square" rtlCol="0">
            <a:spAutoFit/>
          </a:bodyPr>
          <a:lstStyle/>
          <a:p>
            <a:pPr>
              <a:buFont typeface="Wingdings" pitchFamily="2" charset="2"/>
              <a:buChar char="Ø"/>
            </a:pPr>
            <a:r>
              <a:rPr lang="es-ES" dirty="0" smtClean="0">
                <a:latin typeface="TradeGothic" pitchFamily="34" charset="0"/>
              </a:rPr>
              <a:t>Los documentos XML se suelen combinar con otros documentos XML desarrollados por terceras personas, lo cual permite reutilizar código existente muchos casos.</a:t>
            </a:r>
          </a:p>
          <a:p>
            <a:pPr>
              <a:buFont typeface="Wingdings" pitchFamily="2" charset="2"/>
              <a:buChar char="Ø"/>
            </a:pPr>
            <a:r>
              <a:rPr lang="es-ES" dirty="0" smtClean="0">
                <a:latin typeface="TradeGothic" pitchFamily="34" charset="0"/>
              </a:rPr>
              <a:t>Problema: colisión que puede producirse entre nombres  de elementos que puedan aparecer duplicados.</a:t>
            </a:r>
          </a:p>
          <a:p>
            <a:pPr>
              <a:buFont typeface="Wingdings" pitchFamily="2" charset="2"/>
              <a:buChar char="Ø"/>
            </a:pPr>
            <a:r>
              <a:rPr lang="es-ES" dirty="0" smtClean="0">
                <a:latin typeface="TradeGothic" pitchFamily="34" charset="0"/>
              </a:rPr>
              <a:t>El mecanismo </a:t>
            </a:r>
            <a:r>
              <a:rPr lang="es-ES" b="1" dirty="0" smtClean="0">
                <a:latin typeface="TradeGothic" pitchFamily="34" charset="0"/>
              </a:rPr>
              <a:t>espacio de nombres </a:t>
            </a:r>
            <a:r>
              <a:rPr lang="es-ES" dirty="0" smtClean="0">
                <a:latin typeface="TradeGothic" pitchFamily="34" charset="0"/>
              </a:rPr>
              <a:t>permite asignar nombres extendidos a los elementos para evitar colisiones.</a:t>
            </a:r>
          </a:p>
          <a:p>
            <a:endParaRPr lang="es-ES" dirty="0" smtClean="0">
              <a:latin typeface="TradeGothic" pitchFamily="34" charset="0"/>
            </a:endParaRPr>
          </a:p>
          <a:p>
            <a:pPr>
              <a:buFont typeface="Wingdings" pitchFamily="2" charset="2"/>
              <a:buChar char="q"/>
            </a:pPr>
            <a:r>
              <a:rPr lang="es-ES" dirty="0" smtClean="0">
                <a:latin typeface="TradeGothic" pitchFamily="34" charset="0"/>
              </a:rPr>
              <a:t>Un espacio de nombres es una referencia URI (</a:t>
            </a:r>
            <a:r>
              <a:rPr lang="es-ES" i="1" dirty="0" err="1" smtClean="0">
                <a:latin typeface="TradeGothic" pitchFamily="34" charset="0"/>
              </a:rPr>
              <a:t>Uniform</a:t>
            </a:r>
            <a:r>
              <a:rPr lang="es-ES" i="1" dirty="0" smtClean="0">
                <a:latin typeface="TradeGothic" pitchFamily="34" charset="0"/>
              </a:rPr>
              <a:t> </a:t>
            </a:r>
            <a:r>
              <a:rPr lang="es-ES" i="1" dirty="0" err="1" smtClean="0">
                <a:latin typeface="TradeGothic" pitchFamily="34" charset="0"/>
              </a:rPr>
              <a:t>Resource</a:t>
            </a:r>
            <a:r>
              <a:rPr lang="es-ES" i="1" dirty="0" smtClean="0">
                <a:latin typeface="TradeGothic" pitchFamily="34" charset="0"/>
              </a:rPr>
              <a:t> </a:t>
            </a:r>
            <a:r>
              <a:rPr lang="es-ES" i="1" dirty="0" err="1" smtClean="0">
                <a:latin typeface="TradeGothic" pitchFamily="34" charset="0"/>
              </a:rPr>
              <a:t>Identifier</a:t>
            </a:r>
            <a:r>
              <a:rPr lang="es-ES" dirty="0" smtClean="0">
                <a:latin typeface="TradeGothic" pitchFamily="34" charset="0"/>
              </a:rPr>
              <a:t>) que servirá para definir los elementos que pertenecen a dichos espacios de nombres.</a:t>
            </a:r>
          </a:p>
          <a:p>
            <a:pPr>
              <a:buFont typeface="Wingdings" pitchFamily="2" charset="2"/>
              <a:buChar char="q"/>
            </a:pPr>
            <a:r>
              <a:rPr lang="es-ES" dirty="0" smtClean="0">
                <a:latin typeface="TradeGothic" pitchFamily="34" charset="0"/>
              </a:rPr>
              <a:t>La construcción de estos nombres extendidos se hace uniendo el espacio de nombres y el nombre del elemento o atributo utilizando como conector el símbolo “</a:t>
            </a:r>
            <a:r>
              <a:rPr lang="es-ES" b="1" dirty="0" smtClean="0">
                <a:latin typeface="TradeGothic" pitchFamily="34" charset="0"/>
              </a:rPr>
              <a:t>:</a:t>
            </a:r>
            <a:r>
              <a:rPr lang="es-ES" dirty="0" smtClean="0">
                <a:latin typeface="TradeGothic" pitchFamily="34" charset="0"/>
              </a:rPr>
              <a:t>”</a:t>
            </a:r>
            <a:endParaRPr lang="es-ES" dirty="0">
              <a:latin typeface="TradeGothic" pitchFamily="34" charset="0"/>
            </a:endParaRPr>
          </a:p>
        </p:txBody>
      </p:sp>
      <p:sp>
        <p:nvSpPr>
          <p:cNvPr id="4" name="3 CuadroTexto"/>
          <p:cNvSpPr txBox="1"/>
          <p:nvPr/>
        </p:nvSpPr>
        <p:spPr>
          <a:xfrm>
            <a:off x="827584" y="4221088"/>
            <a:ext cx="7696338" cy="1569660"/>
          </a:xfrm>
          <a:prstGeom prst="rect">
            <a:avLst/>
          </a:prstGeom>
          <a:noFill/>
          <a:ln>
            <a:solidFill>
              <a:schemeClr val="accent1"/>
            </a:solidFill>
          </a:ln>
        </p:spPr>
        <p:txBody>
          <a:bodyPr wrap="none" rtlCol="0">
            <a:spAutoFit/>
          </a:bodyPr>
          <a:lstStyle/>
          <a:p>
            <a:r>
              <a:rPr lang="es-ES" sz="2400" dirty="0" smtClean="0">
                <a:latin typeface="TradeGothic" panose="020B0500000000000000" pitchFamily="34" charset="0"/>
              </a:rPr>
              <a:t>&lt;</a:t>
            </a:r>
            <a:r>
              <a:rPr lang="es-ES" sz="2400" dirty="0" err="1" smtClean="0">
                <a:latin typeface="TradeGothic" panose="020B0500000000000000" pitchFamily="34" charset="0"/>
              </a:rPr>
              <a:t>elementoej</a:t>
            </a:r>
            <a:r>
              <a:rPr lang="es-ES" sz="2400" dirty="0" smtClean="0">
                <a:latin typeface="TradeGothic" panose="020B0500000000000000" pitchFamily="34" charset="0"/>
              </a:rPr>
              <a:t> </a:t>
            </a:r>
            <a:r>
              <a:rPr lang="es-ES" sz="2400" dirty="0" err="1" smtClean="0">
                <a:latin typeface="TradeGothic" panose="020B0500000000000000" pitchFamily="34" charset="0"/>
              </a:rPr>
              <a:t>xmlns:enej</a:t>
            </a:r>
            <a:r>
              <a:rPr lang="es-ES" sz="2400" dirty="0" smtClean="0">
                <a:latin typeface="TradeGothic" panose="020B0500000000000000" pitchFamily="34" charset="0"/>
              </a:rPr>
              <a:t>=</a:t>
            </a:r>
            <a:r>
              <a:rPr lang="es-ES" sz="2400" dirty="0" smtClean="0">
                <a:latin typeface="TradeGothic" panose="020B0500000000000000" pitchFamily="34" charset="0"/>
                <a:hlinkClick r:id="rId3"/>
              </a:rPr>
              <a:t>“http://dominioej.com/rutaej</a:t>
            </a:r>
            <a:r>
              <a:rPr lang="es-ES" sz="2400" dirty="0" smtClean="0">
                <a:latin typeface="TradeGothic" panose="020B0500000000000000" pitchFamily="34" charset="0"/>
              </a:rPr>
              <a:t>”&gt;</a:t>
            </a:r>
          </a:p>
          <a:p>
            <a:r>
              <a:rPr lang="es-ES" sz="2400" dirty="0" smtClean="0">
                <a:latin typeface="TradeGothic" panose="020B0500000000000000" pitchFamily="34" charset="0"/>
              </a:rPr>
              <a:t>	&lt;enej:elemento1&gt;Texto 1&lt;/enej:elemento1&gt; </a:t>
            </a:r>
          </a:p>
          <a:p>
            <a:r>
              <a:rPr lang="es-ES" sz="2400" dirty="0" smtClean="0">
                <a:latin typeface="TradeGothic" panose="020B0500000000000000" pitchFamily="34" charset="0"/>
              </a:rPr>
              <a:t>	&lt;enej:elemento2&gt;Texto 2&lt;/enej:elemento2&gt;</a:t>
            </a:r>
          </a:p>
          <a:p>
            <a:r>
              <a:rPr lang="es-ES" sz="2400" dirty="0" smtClean="0">
                <a:latin typeface="TradeGothic" panose="020B0500000000000000" pitchFamily="34" charset="0"/>
              </a:rPr>
              <a:t>&lt;/</a:t>
            </a:r>
            <a:r>
              <a:rPr lang="es-ES" sz="2400" dirty="0" err="1" smtClean="0">
                <a:latin typeface="TradeGothic" panose="020B0500000000000000" pitchFamily="34" charset="0"/>
              </a:rPr>
              <a:t>elementoej</a:t>
            </a:r>
            <a:r>
              <a:rPr lang="es-ES" sz="2400" dirty="0" smtClean="0">
                <a:latin typeface="TradeGothic" panose="020B0500000000000000" pitchFamily="34" charset="0"/>
              </a:rPr>
              <a:t>&gt;</a:t>
            </a:r>
            <a:endParaRPr lang="es-ES" sz="2400" dirty="0">
              <a:latin typeface="TradeGothic" panose="020B0500000000000000"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116632"/>
            <a:ext cx="8568952" cy="720080"/>
          </a:xfrm>
        </p:spPr>
        <p:txBody>
          <a:bodyPr>
            <a:normAutofit/>
          </a:bodyPr>
          <a:lstStyle/>
          <a:p>
            <a:r>
              <a:rPr lang="es-ES" sz="3600" dirty="0" smtClean="0">
                <a:latin typeface="TradeGothic" pitchFamily="34" charset="0"/>
              </a:rPr>
              <a:t>3.5. Espacios de nombres</a:t>
            </a:r>
          </a:p>
        </p:txBody>
      </p:sp>
      <p:sp>
        <p:nvSpPr>
          <p:cNvPr id="3" name="2 CuadroTexto"/>
          <p:cNvSpPr txBox="1"/>
          <p:nvPr/>
        </p:nvSpPr>
        <p:spPr>
          <a:xfrm>
            <a:off x="242446" y="764704"/>
            <a:ext cx="8712968" cy="2215991"/>
          </a:xfrm>
          <a:prstGeom prst="rect">
            <a:avLst/>
          </a:prstGeom>
          <a:noFill/>
        </p:spPr>
        <p:txBody>
          <a:bodyPr wrap="square" rtlCol="0">
            <a:spAutoFit/>
          </a:bodyPr>
          <a:lstStyle/>
          <a:p>
            <a:r>
              <a:rPr lang="es-ES" b="1" dirty="0" smtClean="0">
                <a:latin typeface="TradeGothic" pitchFamily="34" charset="0"/>
              </a:rPr>
              <a:t>Espacio de nombres por defecto</a:t>
            </a:r>
          </a:p>
          <a:p>
            <a:pPr>
              <a:spcBef>
                <a:spcPts val="1200"/>
              </a:spcBef>
              <a:spcAft>
                <a:spcPts val="1200"/>
              </a:spcAft>
              <a:buFont typeface="Wingdings" pitchFamily="2" charset="2"/>
              <a:buChar char="Ø"/>
            </a:pPr>
            <a:r>
              <a:rPr lang="es-ES" dirty="0" smtClean="0">
                <a:latin typeface="TradeGothic" pitchFamily="34" charset="0"/>
              </a:rPr>
              <a:t>Si un espacio de nombres se declara sin su sinónimo correspondiente esto indicará que todos los elementos que contenga pertenecerán a dicho espacio de nombres.</a:t>
            </a:r>
          </a:p>
          <a:p>
            <a:pPr>
              <a:spcBef>
                <a:spcPts val="1200"/>
              </a:spcBef>
              <a:spcAft>
                <a:spcPts val="1200"/>
              </a:spcAft>
              <a:buFont typeface="Wingdings" pitchFamily="2" charset="2"/>
              <a:buChar char="Ø"/>
            </a:pPr>
            <a:r>
              <a:rPr lang="es-ES" dirty="0" smtClean="0">
                <a:latin typeface="TradeGothic" pitchFamily="34" charset="0"/>
              </a:rPr>
              <a:t>Otro uso de los espacios de nombres que puede resultar útil es dejar su declaración en blanco (</a:t>
            </a:r>
            <a:r>
              <a:rPr lang="es-ES" dirty="0" err="1" smtClean="0">
                <a:latin typeface="TradeGothic" pitchFamily="34" charset="0"/>
              </a:rPr>
              <a:t>xmlns</a:t>
            </a:r>
            <a:r>
              <a:rPr lang="es-ES" dirty="0" smtClean="0">
                <a:latin typeface="TradeGothic" pitchFamily="34" charset="0"/>
              </a:rPr>
              <a:t>=“”), lo que indicaría que los elementos y atributos contenidos, por defecto, no pertenecen a ningún espacio de nombres.</a:t>
            </a:r>
            <a:endParaRPr lang="es-ES" dirty="0">
              <a:latin typeface="TradeGothic" pitchFamily="34" charset="0"/>
            </a:endParaRPr>
          </a:p>
        </p:txBody>
      </p:sp>
      <p:sp>
        <p:nvSpPr>
          <p:cNvPr id="4" name="3 Rectángulo"/>
          <p:cNvSpPr/>
          <p:nvPr/>
        </p:nvSpPr>
        <p:spPr>
          <a:xfrm>
            <a:off x="1691680" y="3140968"/>
            <a:ext cx="6120680" cy="3477875"/>
          </a:xfrm>
          <a:prstGeom prst="rect">
            <a:avLst/>
          </a:prstGeom>
        </p:spPr>
        <p:txBody>
          <a:bodyPr wrap="square">
            <a:spAutoFit/>
          </a:bodyPr>
          <a:lstStyle/>
          <a:p>
            <a:r>
              <a:rPr lang="es-ES" sz="2000" b="1" dirty="0">
                <a:latin typeface="TradeGothic" panose="020B0500000000000000" pitchFamily="34" charset="0"/>
              </a:rPr>
              <a:t>&lt;?</a:t>
            </a:r>
            <a:r>
              <a:rPr lang="es-ES" sz="2000" b="1" dirty="0" err="1">
                <a:latin typeface="TradeGothic" panose="020B0500000000000000" pitchFamily="34" charset="0"/>
              </a:rPr>
              <a:t>xml</a:t>
            </a:r>
            <a:r>
              <a:rPr lang="es-ES" sz="2000" b="1" dirty="0">
                <a:latin typeface="TradeGothic" panose="020B0500000000000000" pitchFamily="34" charset="0"/>
              </a:rPr>
              <a:t> </a:t>
            </a:r>
            <a:r>
              <a:rPr lang="es-ES" sz="2000" b="1" dirty="0" err="1">
                <a:latin typeface="TradeGothic" panose="020B0500000000000000" pitchFamily="34" charset="0"/>
              </a:rPr>
              <a:t>version</a:t>
            </a:r>
            <a:r>
              <a:rPr lang="es-ES" sz="2000" b="1" dirty="0">
                <a:latin typeface="TradeGothic" panose="020B0500000000000000" pitchFamily="34" charset="0"/>
              </a:rPr>
              <a:t>="1.0" </a:t>
            </a:r>
            <a:r>
              <a:rPr lang="es-ES" sz="2000" b="1" dirty="0" err="1">
                <a:latin typeface="TradeGothic" panose="020B0500000000000000" pitchFamily="34" charset="0"/>
              </a:rPr>
              <a:t>encoding</a:t>
            </a:r>
            <a:r>
              <a:rPr lang="es-ES" sz="2000" b="1" dirty="0">
                <a:latin typeface="TradeGothic" panose="020B0500000000000000" pitchFamily="34" charset="0"/>
              </a:rPr>
              <a:t>="UTF-8"?&gt; </a:t>
            </a:r>
          </a:p>
          <a:p>
            <a:r>
              <a:rPr lang="es-ES" sz="2000" b="1" dirty="0">
                <a:latin typeface="TradeGothic" panose="020B0500000000000000" pitchFamily="34" charset="0"/>
              </a:rPr>
              <a:t>&lt;</a:t>
            </a:r>
            <a:r>
              <a:rPr lang="es-ES" sz="2000" b="1" dirty="0" err="1">
                <a:latin typeface="TradeGothic" panose="020B0500000000000000" pitchFamily="34" charset="0"/>
              </a:rPr>
              <a:t>document</a:t>
            </a:r>
            <a:r>
              <a:rPr lang="es-ES" sz="2000" b="1" dirty="0">
                <a:latin typeface="TradeGothic" panose="020B0500000000000000" pitchFamily="34" charset="0"/>
              </a:rPr>
              <a:t>&gt; &lt;</a:t>
            </a:r>
            <a:r>
              <a:rPr lang="es-ES" sz="2000" b="1" dirty="0" err="1" smtClean="0">
                <a:latin typeface="TradeGothic" panose="020B0500000000000000" pitchFamily="34" charset="0"/>
              </a:rPr>
              <a:t>title</a:t>
            </a:r>
            <a:r>
              <a:rPr lang="es-ES" sz="2000" b="1" dirty="0" smtClean="0">
                <a:latin typeface="TradeGothic" panose="020B0500000000000000" pitchFamily="34" charset="0"/>
              </a:rPr>
              <a:t>&gt;</a:t>
            </a:r>
            <a:r>
              <a:rPr lang="es-ES" sz="2000" dirty="0" smtClean="0">
                <a:latin typeface="TradeGothic" panose="020B0500000000000000" pitchFamily="34" charset="0"/>
              </a:rPr>
              <a:t>Mi documento </a:t>
            </a:r>
            <a:r>
              <a:rPr lang="es-ES" sz="2000" dirty="0">
                <a:latin typeface="TradeGothic" panose="020B0500000000000000" pitchFamily="34" charset="0"/>
              </a:rPr>
              <a:t>de prueba</a:t>
            </a:r>
            <a:r>
              <a:rPr lang="es-ES" sz="2000" b="1" dirty="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p>
          <a:p>
            <a:r>
              <a:rPr lang="es-ES" sz="2000" b="1" dirty="0">
                <a:solidFill>
                  <a:srgbClr val="FF0000"/>
                </a:solidFill>
                <a:latin typeface="TradeGothic" panose="020B0500000000000000" pitchFamily="34" charset="0"/>
              </a:rPr>
              <a:t>&lt;</a:t>
            </a:r>
            <a:r>
              <a:rPr lang="es-ES" sz="2000" b="1" dirty="0" err="1">
                <a:solidFill>
                  <a:srgbClr val="FF0000"/>
                </a:solidFill>
                <a:latin typeface="TradeGothic" panose="020B0500000000000000" pitchFamily="34" charset="0"/>
              </a:rPr>
              <a:t>content</a:t>
            </a:r>
            <a:r>
              <a:rPr lang="es-ES" sz="2000" b="1" dirty="0">
                <a:solidFill>
                  <a:srgbClr val="FF0000"/>
                </a:solidFill>
                <a:latin typeface="TradeGothic" panose="020B0500000000000000" pitchFamily="34" charset="0"/>
              </a:rPr>
              <a:t>&gt; &lt;</a:t>
            </a:r>
            <a:r>
              <a:rPr lang="es-ES" sz="2000" b="1" dirty="0" err="1">
                <a:solidFill>
                  <a:srgbClr val="FF0000"/>
                </a:solidFill>
                <a:latin typeface="TradeGothic" panose="020B0500000000000000" pitchFamily="34" charset="0"/>
              </a:rPr>
              <a:t>html</a:t>
            </a:r>
            <a:r>
              <a:rPr lang="es-ES" sz="2000" b="1" dirty="0">
                <a:solidFill>
                  <a:srgbClr val="FF0000"/>
                </a:solidFill>
                <a:latin typeface="TradeGothic" panose="020B0500000000000000" pitchFamily="34" charset="0"/>
              </a:rPr>
              <a:t>&gt; </a:t>
            </a:r>
            <a:endParaRPr lang="es-ES" sz="2000" b="1" dirty="0" smtClean="0">
              <a:solidFill>
                <a:srgbClr val="FF0000"/>
              </a:solidFill>
              <a:latin typeface="TradeGothic" panose="020B0500000000000000" pitchFamily="34" charset="0"/>
            </a:endParaRPr>
          </a:p>
          <a:p>
            <a:r>
              <a:rPr lang="es-ES" sz="2000" b="1" dirty="0" smtClean="0">
                <a:solidFill>
                  <a:srgbClr val="FF0000"/>
                </a:solidFill>
                <a:latin typeface="TradeGothic" panose="020B0500000000000000" pitchFamily="34" charset="0"/>
              </a:rPr>
              <a:t>  &lt;</a:t>
            </a:r>
            <a:r>
              <a:rPr lang="es-ES" sz="2000" b="1" dirty="0">
                <a:solidFill>
                  <a:srgbClr val="FF0000"/>
                </a:solidFill>
                <a:latin typeface="TradeGothic" panose="020B0500000000000000" pitchFamily="34" charset="0"/>
              </a:rPr>
              <a:t>head&gt; </a:t>
            </a:r>
          </a:p>
          <a:p>
            <a:r>
              <a:rPr lang="es-ES" sz="2000" b="1" dirty="0" smtClean="0">
                <a:latin typeface="TradeGothic" panose="020B0500000000000000" pitchFamily="34" charset="0"/>
              </a:rPr>
              <a:t>      &lt;</a:t>
            </a:r>
            <a:r>
              <a:rPr lang="es-ES" sz="2000" b="1" dirty="0" err="1">
                <a:latin typeface="TradeGothic" panose="020B0500000000000000" pitchFamily="34" charset="0"/>
              </a:rPr>
              <a:t>title</a:t>
            </a:r>
            <a:r>
              <a:rPr lang="es-ES" sz="2000" b="1" dirty="0">
                <a:latin typeface="TradeGothic" panose="020B0500000000000000" pitchFamily="34" charset="0"/>
              </a:rPr>
              <a:t>&gt;</a:t>
            </a:r>
            <a:r>
              <a:rPr lang="es-ES" sz="2000" dirty="0">
                <a:latin typeface="TradeGothic" panose="020B0500000000000000" pitchFamily="34" charset="0"/>
              </a:rPr>
              <a:t>Titulo </a:t>
            </a:r>
            <a:r>
              <a:rPr lang="es-ES" sz="2000" dirty="0" smtClean="0">
                <a:latin typeface="TradeGothic" panose="020B0500000000000000" pitchFamily="34" charset="0"/>
              </a:rPr>
              <a:t>documento HTML</a:t>
            </a:r>
            <a:r>
              <a:rPr lang="es-ES" sz="2000" b="1" dirty="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p>
          <a:p>
            <a:r>
              <a:rPr lang="es-ES" sz="2000" b="1" dirty="0" smtClean="0">
                <a:latin typeface="TradeGothic" panose="020B0500000000000000" pitchFamily="34" charset="0"/>
              </a:rPr>
              <a:t>  &lt;/</a:t>
            </a:r>
            <a:r>
              <a:rPr lang="es-ES" sz="2000" b="1" dirty="0">
                <a:latin typeface="TradeGothic" panose="020B0500000000000000" pitchFamily="34" charset="0"/>
              </a:rPr>
              <a:t>head&gt; </a:t>
            </a:r>
          </a:p>
          <a:p>
            <a:r>
              <a:rPr lang="es-ES" sz="2000" b="1" dirty="0">
                <a:latin typeface="TradeGothic" panose="020B0500000000000000" pitchFamily="34" charset="0"/>
              </a:rPr>
              <a:t>&lt;</a:t>
            </a:r>
            <a:r>
              <a:rPr lang="es-ES" sz="2000" b="1" dirty="0" err="1" smtClean="0">
                <a:latin typeface="TradeGothic" panose="020B0500000000000000" pitchFamily="34" charset="0"/>
              </a:rPr>
              <a:t>body</a:t>
            </a:r>
            <a:r>
              <a:rPr lang="es-ES" sz="2000" b="1" dirty="0" smtClean="0">
                <a:latin typeface="TradeGothic" panose="020B0500000000000000" pitchFamily="34" charset="0"/>
              </a:rPr>
              <a:t>&gt;</a:t>
            </a:r>
            <a:r>
              <a:rPr lang="es-ES" sz="2000" dirty="0" smtClean="0">
                <a:latin typeface="TradeGothic" panose="020B0500000000000000" pitchFamily="34" charset="0"/>
              </a:rPr>
              <a:t>Este es un texto de prueba</a:t>
            </a:r>
            <a:r>
              <a:rPr lang="es-ES" sz="2000" b="1" dirty="0" smtClean="0">
                <a:latin typeface="TradeGothic" panose="020B0500000000000000" pitchFamily="34" charset="0"/>
              </a:rPr>
              <a:t>&lt;/</a:t>
            </a:r>
            <a:r>
              <a:rPr lang="es-ES" sz="2000" b="1" dirty="0" err="1">
                <a:latin typeface="TradeGothic" panose="020B0500000000000000" pitchFamily="34" charset="0"/>
              </a:rPr>
              <a:t>body</a:t>
            </a:r>
            <a:r>
              <a:rPr lang="es-ES" sz="2000" b="1" dirty="0">
                <a:latin typeface="TradeGothic" panose="020B0500000000000000" pitchFamily="34" charset="0"/>
              </a:rPr>
              <a:t>&gt; </a:t>
            </a:r>
          </a:p>
          <a:p>
            <a:r>
              <a:rPr lang="es-ES" sz="2000" b="1" dirty="0">
                <a:solidFill>
                  <a:srgbClr val="FF0000"/>
                </a:solidFill>
                <a:latin typeface="TradeGothic" panose="020B0500000000000000" pitchFamily="34" charset="0"/>
              </a:rPr>
              <a:t>&lt;/</a:t>
            </a:r>
            <a:r>
              <a:rPr lang="es-ES" sz="2000" b="1" dirty="0" err="1">
                <a:solidFill>
                  <a:srgbClr val="FF0000"/>
                </a:solidFill>
                <a:latin typeface="TradeGothic" panose="020B0500000000000000" pitchFamily="34" charset="0"/>
              </a:rPr>
              <a:t>html</a:t>
            </a:r>
            <a:r>
              <a:rPr lang="es-ES" sz="2000" b="1" dirty="0">
                <a:solidFill>
                  <a:srgbClr val="FF0000"/>
                </a:solidFill>
                <a:latin typeface="TradeGothic" panose="020B0500000000000000" pitchFamily="34" charset="0"/>
              </a:rPr>
              <a:t>&gt; </a:t>
            </a:r>
          </a:p>
          <a:p>
            <a:r>
              <a:rPr lang="es-ES" sz="2000" b="1" dirty="0">
                <a:solidFill>
                  <a:srgbClr val="FF0000"/>
                </a:solidFill>
                <a:latin typeface="TradeGothic" panose="020B0500000000000000" pitchFamily="34" charset="0"/>
              </a:rPr>
              <a:t>&lt;/</a:t>
            </a:r>
            <a:r>
              <a:rPr lang="es-ES" sz="2000" b="1" dirty="0" err="1">
                <a:solidFill>
                  <a:srgbClr val="FF0000"/>
                </a:solidFill>
                <a:latin typeface="TradeGothic" panose="020B0500000000000000" pitchFamily="34" charset="0"/>
              </a:rPr>
              <a:t>content</a:t>
            </a:r>
            <a:r>
              <a:rPr lang="es-ES" sz="2000" b="1" dirty="0">
                <a:solidFill>
                  <a:srgbClr val="FF0000"/>
                </a:solidFill>
                <a:latin typeface="TradeGothic" panose="020B0500000000000000" pitchFamily="34" charset="0"/>
              </a:rPr>
              <a:t>&gt; </a:t>
            </a:r>
          </a:p>
          <a:p>
            <a:r>
              <a:rPr lang="es-ES" sz="2000" b="1" dirty="0">
                <a:latin typeface="TradeGothic" panose="020B0500000000000000" pitchFamily="34" charset="0"/>
              </a:rPr>
              <a:t>&lt;</a:t>
            </a:r>
            <a:r>
              <a:rPr lang="es-ES" sz="2000" b="1" dirty="0" err="1" smtClean="0">
                <a:latin typeface="TradeGothic" panose="020B0500000000000000" pitchFamily="34" charset="0"/>
              </a:rPr>
              <a:t>author</a:t>
            </a:r>
            <a:r>
              <a:rPr lang="es-ES" sz="2000" b="1" dirty="0" smtClean="0">
                <a:latin typeface="TradeGothic" panose="020B0500000000000000" pitchFamily="34" charset="0"/>
              </a:rPr>
              <a:t>&gt;Pepe&lt;/</a:t>
            </a:r>
            <a:r>
              <a:rPr lang="es-ES" sz="2000" b="1" dirty="0" err="1">
                <a:latin typeface="TradeGothic" panose="020B0500000000000000" pitchFamily="34" charset="0"/>
              </a:rPr>
              <a:t>author</a:t>
            </a:r>
            <a:r>
              <a:rPr lang="es-ES" sz="2000" b="1" dirty="0">
                <a:latin typeface="TradeGothic" panose="020B0500000000000000" pitchFamily="34" charset="0"/>
              </a:rPr>
              <a:t>&gt; </a:t>
            </a:r>
          </a:p>
          <a:p>
            <a:r>
              <a:rPr lang="es-ES" sz="2000" b="1" dirty="0">
                <a:solidFill>
                  <a:srgbClr val="FF0000"/>
                </a:solidFill>
                <a:latin typeface="TradeGothic" panose="020B0500000000000000" pitchFamily="34" charset="0"/>
              </a:rPr>
              <a:t>&lt;/</a:t>
            </a:r>
            <a:r>
              <a:rPr lang="es-ES" sz="2000" b="1" dirty="0" err="1">
                <a:solidFill>
                  <a:srgbClr val="FF0000"/>
                </a:solidFill>
                <a:latin typeface="TradeGothic" panose="020B0500000000000000" pitchFamily="34" charset="0"/>
              </a:rPr>
              <a:t>document</a:t>
            </a:r>
            <a:r>
              <a:rPr lang="es-ES" sz="2000" b="1" dirty="0">
                <a:solidFill>
                  <a:srgbClr val="FF0000"/>
                </a:solidFill>
                <a:latin typeface="TradeGothic" panose="020B0500000000000000" pitchFamily="34" charset="0"/>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 Título"/>
          <p:cNvSpPr>
            <a:spLocks noGrp="1"/>
          </p:cNvSpPr>
          <p:nvPr>
            <p:ph type="ctrTitle"/>
          </p:nvPr>
        </p:nvSpPr>
        <p:spPr>
          <a:xfrm>
            <a:off x="323528" y="260648"/>
            <a:ext cx="8568952" cy="720080"/>
          </a:xfrm>
        </p:spPr>
        <p:txBody>
          <a:bodyPr>
            <a:normAutofit/>
          </a:bodyPr>
          <a:lstStyle/>
          <a:p>
            <a:r>
              <a:rPr lang="es-ES" sz="3600" dirty="0" smtClean="0">
                <a:latin typeface="TradeGothic" pitchFamily="34" charset="0"/>
              </a:rPr>
              <a:t>3.5. Espacios de nombres</a:t>
            </a:r>
          </a:p>
        </p:txBody>
      </p:sp>
      <p:sp>
        <p:nvSpPr>
          <p:cNvPr id="20" name="19 Rectángulo"/>
          <p:cNvSpPr/>
          <p:nvPr/>
        </p:nvSpPr>
        <p:spPr>
          <a:xfrm>
            <a:off x="712415" y="1412776"/>
            <a:ext cx="7560840" cy="4401205"/>
          </a:xfrm>
          <a:prstGeom prst="rect">
            <a:avLst/>
          </a:prstGeom>
        </p:spPr>
        <p:txBody>
          <a:bodyPr wrap="square">
            <a:spAutoFit/>
          </a:bodyPr>
          <a:lstStyle/>
          <a:p>
            <a:r>
              <a:rPr lang="es-ES" sz="2000" dirty="0">
                <a:latin typeface="TradeGothic" panose="020B0500000000000000" pitchFamily="34" charset="0"/>
              </a:rPr>
              <a:t>&lt;?</a:t>
            </a:r>
            <a:r>
              <a:rPr lang="es-ES" sz="2000" dirty="0" err="1">
                <a:latin typeface="TradeGothic" panose="020B0500000000000000" pitchFamily="34" charset="0"/>
              </a:rPr>
              <a:t>xml</a:t>
            </a:r>
            <a:r>
              <a:rPr lang="es-ES" sz="2000" dirty="0">
                <a:latin typeface="TradeGothic" panose="020B0500000000000000" pitchFamily="34" charset="0"/>
              </a:rPr>
              <a:t> </a:t>
            </a:r>
            <a:r>
              <a:rPr lang="es-ES" sz="2000" dirty="0" err="1">
                <a:latin typeface="TradeGothic" panose="020B0500000000000000" pitchFamily="34" charset="0"/>
              </a:rPr>
              <a:t>version</a:t>
            </a:r>
            <a:r>
              <a:rPr lang="es-ES" sz="2000" dirty="0">
                <a:latin typeface="TradeGothic" panose="020B0500000000000000" pitchFamily="34" charset="0"/>
              </a:rPr>
              <a:t>="1.0" </a:t>
            </a:r>
            <a:r>
              <a:rPr lang="es-ES" sz="2000" dirty="0" err="1">
                <a:latin typeface="TradeGothic" panose="020B0500000000000000" pitchFamily="34" charset="0"/>
              </a:rPr>
              <a:t>encoding</a:t>
            </a:r>
            <a:r>
              <a:rPr lang="es-ES" sz="2000" dirty="0">
                <a:latin typeface="TradeGothic" panose="020B0500000000000000" pitchFamily="34" charset="0"/>
              </a:rPr>
              <a:t>="UTF-8</a:t>
            </a:r>
            <a:r>
              <a:rPr lang="es-ES" sz="2000" dirty="0" smtClean="0">
                <a:latin typeface="TradeGothic" panose="020B0500000000000000" pitchFamily="34" charset="0"/>
              </a:rPr>
              <a:t>"?&gt;</a:t>
            </a:r>
          </a:p>
          <a:p>
            <a:r>
              <a:rPr lang="es-ES" sz="2000" dirty="0" smtClean="0">
                <a:latin typeface="TradeGothic" panose="020B0500000000000000" pitchFamily="34" charset="0"/>
              </a:rPr>
              <a:t> </a:t>
            </a:r>
            <a:r>
              <a:rPr lang="es-ES" sz="2000" b="1" dirty="0">
                <a:latin typeface="TradeGothic" panose="020B0500000000000000" pitchFamily="34" charset="0"/>
              </a:rPr>
              <a:t>&lt;</a:t>
            </a:r>
            <a:r>
              <a:rPr lang="es-ES" sz="2000" b="1" dirty="0" err="1">
                <a:latin typeface="TradeGothic" panose="020B0500000000000000" pitchFamily="34" charset="0"/>
              </a:rPr>
              <a:t>document</a:t>
            </a:r>
            <a:r>
              <a:rPr lang="es-ES" sz="2000" b="1" dirty="0">
                <a:latin typeface="TradeGothic" panose="020B0500000000000000" pitchFamily="34" charset="0"/>
              </a:rPr>
              <a:t> </a:t>
            </a:r>
            <a:r>
              <a:rPr lang="es-ES" sz="2000" dirty="0" err="1">
                <a:latin typeface="TradeGothic" panose="020B0500000000000000" pitchFamily="34" charset="0"/>
              </a:rPr>
              <a:t>xmlns</a:t>
            </a:r>
            <a:r>
              <a:rPr lang="es-ES" sz="2000" dirty="0">
                <a:latin typeface="TradeGothic" panose="020B0500000000000000" pitchFamily="34" charset="0"/>
              </a:rPr>
              <a:t> ="http.//</a:t>
            </a:r>
            <a:r>
              <a:rPr lang="es-ES" sz="2000" dirty="0" smtClean="0">
                <a:latin typeface="TradeGothic" panose="020B0500000000000000" pitchFamily="34" charset="0"/>
              </a:rPr>
              <a:t>www.xxx.yyy/document" </a:t>
            </a:r>
            <a:r>
              <a:rPr lang="es-ES" sz="2000" dirty="0" err="1">
                <a:latin typeface="TradeGothic" panose="020B0500000000000000" pitchFamily="34" charset="0"/>
              </a:rPr>
              <a:t>xmlns:html</a:t>
            </a:r>
            <a:r>
              <a:rPr lang="es-ES" sz="2000" dirty="0">
                <a:latin typeface="TradeGothic" panose="020B0500000000000000" pitchFamily="34" charset="0"/>
              </a:rPr>
              <a:t>="</a:t>
            </a:r>
            <a:r>
              <a:rPr lang="es-ES" sz="2000" dirty="0" err="1">
                <a:latin typeface="TradeGothic" panose="020B0500000000000000" pitchFamily="34" charset="0"/>
              </a:rPr>
              <a:t>htp</a:t>
            </a:r>
            <a:r>
              <a:rPr lang="es-ES" sz="2000" dirty="0">
                <a:latin typeface="TradeGothic" panose="020B0500000000000000" pitchFamily="34" charset="0"/>
              </a:rPr>
              <a:t>://www.w3c.org/html"&gt; </a:t>
            </a:r>
            <a:endParaRPr lang="es-ES" sz="2000"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smtClean="0">
                <a:latin typeface="TradeGothic" panose="020B0500000000000000" pitchFamily="34" charset="0"/>
              </a:rPr>
              <a:t>title</a:t>
            </a:r>
            <a:r>
              <a:rPr lang="es-ES" sz="2000" b="1" dirty="0" smtClean="0">
                <a:latin typeface="TradeGothic" panose="020B0500000000000000" pitchFamily="34" charset="0"/>
              </a:rPr>
              <a:t>&gt;</a:t>
            </a:r>
            <a:r>
              <a:rPr lang="es-ES" sz="2000" dirty="0" smtClean="0">
                <a:latin typeface="TradeGothic" panose="020B0500000000000000" pitchFamily="34" charset="0"/>
              </a:rPr>
              <a:t>Mi </a:t>
            </a:r>
            <a:r>
              <a:rPr lang="es-ES" sz="2000" dirty="0">
                <a:latin typeface="TradeGothic" panose="020B0500000000000000" pitchFamily="34" charset="0"/>
              </a:rPr>
              <a:t>documento de prueba</a:t>
            </a:r>
            <a:r>
              <a:rPr lang="es-ES" sz="2000" b="1" dirty="0" smtClean="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content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html:html</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html:head</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html:title</a:t>
            </a:r>
            <a:r>
              <a:rPr lang="es-ES" sz="2000" b="1" dirty="0">
                <a:latin typeface="TradeGothic" panose="020B0500000000000000" pitchFamily="34" charset="0"/>
              </a:rPr>
              <a:t>&gt; </a:t>
            </a:r>
            <a:r>
              <a:rPr lang="es-ES" sz="2000" dirty="0">
                <a:latin typeface="TradeGothic" panose="020B0500000000000000" pitchFamily="34" charset="0"/>
              </a:rPr>
              <a:t>Titulo </a:t>
            </a:r>
            <a:r>
              <a:rPr lang="es-ES" sz="2000" dirty="0" smtClean="0">
                <a:latin typeface="TradeGothic" panose="020B0500000000000000" pitchFamily="34" charset="0"/>
              </a:rPr>
              <a:t>documento HTML </a:t>
            </a:r>
            <a:r>
              <a:rPr lang="es-ES" sz="2000" b="1" dirty="0">
                <a:latin typeface="TradeGothic" panose="020B0500000000000000" pitchFamily="34" charset="0"/>
              </a:rPr>
              <a:t>&lt;/</a:t>
            </a:r>
            <a:r>
              <a:rPr lang="es-ES" sz="2000" b="1" dirty="0" err="1">
                <a:latin typeface="TradeGothic" panose="020B0500000000000000" pitchFamily="34" charset="0"/>
              </a:rPr>
              <a:t>html:title</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html:head</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smtClean="0">
                <a:latin typeface="TradeGothic" panose="020B0500000000000000" pitchFamily="34" charset="0"/>
              </a:rPr>
              <a:t>html:body</a:t>
            </a:r>
            <a:r>
              <a:rPr lang="es-ES" sz="2000" b="1" dirty="0" smtClean="0">
                <a:latin typeface="TradeGothic" panose="020B0500000000000000" pitchFamily="34" charset="0"/>
              </a:rPr>
              <a:t>&gt;</a:t>
            </a:r>
            <a:r>
              <a:rPr lang="es-ES" sz="2000" dirty="0" smtClean="0">
                <a:latin typeface="TradeGothic" panose="020B0500000000000000" pitchFamily="34" charset="0"/>
              </a:rPr>
              <a:t>Esto es un documento de prueba</a:t>
            </a:r>
            <a:r>
              <a:rPr lang="es-ES" sz="2000" b="1" dirty="0" smtClean="0">
                <a:latin typeface="TradeGothic" panose="020B0500000000000000" pitchFamily="34" charset="0"/>
              </a:rPr>
              <a:t>&lt;/</a:t>
            </a:r>
            <a:r>
              <a:rPr lang="es-ES" sz="2000" b="1" dirty="0" err="1">
                <a:latin typeface="TradeGothic" panose="020B0500000000000000" pitchFamily="34" charset="0"/>
              </a:rPr>
              <a:t>html:body</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html:html</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content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smtClean="0">
                <a:latin typeface="TradeGothic" panose="020B0500000000000000" pitchFamily="34" charset="0"/>
              </a:rPr>
              <a:t>author</a:t>
            </a:r>
            <a:r>
              <a:rPr lang="es-ES" sz="2000" dirty="0" smtClean="0">
                <a:latin typeface="TradeGothic" panose="020B0500000000000000" pitchFamily="34" charset="0"/>
              </a:rPr>
              <a:t>&gt;Pepe&lt;/</a:t>
            </a:r>
            <a:r>
              <a:rPr lang="es-ES" sz="2000" b="1" dirty="0" err="1">
                <a:latin typeface="TradeGothic" panose="020B0500000000000000" pitchFamily="34" charset="0"/>
              </a:rPr>
              <a:t>author</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document</a:t>
            </a:r>
            <a:r>
              <a:rPr lang="es-ES" sz="2000" b="1" dirty="0">
                <a:latin typeface="TradeGothic" panose="020B0500000000000000" pitchFamily="34" charset="0"/>
              </a:rPr>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 Título"/>
          <p:cNvSpPr>
            <a:spLocks noGrp="1"/>
          </p:cNvSpPr>
          <p:nvPr>
            <p:ph type="ctrTitle"/>
          </p:nvPr>
        </p:nvSpPr>
        <p:spPr>
          <a:xfrm>
            <a:off x="323528" y="260648"/>
            <a:ext cx="8568952" cy="720080"/>
          </a:xfrm>
        </p:spPr>
        <p:txBody>
          <a:bodyPr>
            <a:normAutofit/>
          </a:bodyPr>
          <a:lstStyle/>
          <a:p>
            <a:r>
              <a:rPr lang="es-ES" sz="3600" dirty="0" smtClean="0">
                <a:latin typeface="TradeGothic" pitchFamily="34" charset="0"/>
              </a:rPr>
              <a:t>3.5. Espacios de nombres</a:t>
            </a:r>
          </a:p>
        </p:txBody>
      </p:sp>
      <p:sp>
        <p:nvSpPr>
          <p:cNvPr id="3" name="2 Rectángulo"/>
          <p:cNvSpPr/>
          <p:nvPr/>
        </p:nvSpPr>
        <p:spPr>
          <a:xfrm>
            <a:off x="389105" y="1420472"/>
            <a:ext cx="8352928" cy="4093428"/>
          </a:xfrm>
          <a:prstGeom prst="rect">
            <a:avLst/>
          </a:prstGeom>
        </p:spPr>
        <p:txBody>
          <a:bodyPr wrap="square">
            <a:spAutoFit/>
          </a:bodyPr>
          <a:lstStyle/>
          <a:p>
            <a:r>
              <a:rPr lang="es-ES" sz="2000" dirty="0">
                <a:latin typeface="TradeGothic" panose="020B0500000000000000" pitchFamily="34" charset="0"/>
              </a:rPr>
              <a:t>&lt;?</a:t>
            </a:r>
            <a:r>
              <a:rPr lang="es-ES" sz="2000" dirty="0" err="1">
                <a:latin typeface="TradeGothic" panose="020B0500000000000000" pitchFamily="34" charset="0"/>
              </a:rPr>
              <a:t>xml</a:t>
            </a:r>
            <a:r>
              <a:rPr lang="es-ES" sz="2000" dirty="0">
                <a:latin typeface="TradeGothic" panose="020B0500000000000000" pitchFamily="34" charset="0"/>
              </a:rPr>
              <a:t> </a:t>
            </a:r>
            <a:r>
              <a:rPr lang="es-ES" sz="2000" dirty="0" err="1">
                <a:latin typeface="TradeGothic" panose="020B0500000000000000" pitchFamily="34" charset="0"/>
              </a:rPr>
              <a:t>version</a:t>
            </a:r>
            <a:r>
              <a:rPr lang="es-ES" sz="2000" dirty="0">
                <a:latin typeface="TradeGothic" panose="020B0500000000000000" pitchFamily="34" charset="0"/>
              </a:rPr>
              <a:t>="1.0" </a:t>
            </a:r>
            <a:r>
              <a:rPr lang="es-ES" sz="2000" dirty="0" err="1">
                <a:latin typeface="TradeGothic" panose="020B0500000000000000" pitchFamily="34" charset="0"/>
              </a:rPr>
              <a:t>encoding</a:t>
            </a:r>
            <a:r>
              <a:rPr lang="es-ES" sz="2000" dirty="0">
                <a:latin typeface="TradeGothic" panose="020B0500000000000000" pitchFamily="34" charset="0"/>
              </a:rPr>
              <a:t>="UTF-8"?&gt; </a:t>
            </a:r>
            <a:endParaRPr lang="es-ES" sz="2000"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document</a:t>
            </a:r>
            <a:r>
              <a:rPr lang="es-ES" sz="2000" b="1" dirty="0">
                <a:latin typeface="TradeGothic" panose="020B0500000000000000" pitchFamily="34" charset="0"/>
              </a:rPr>
              <a:t> </a:t>
            </a:r>
            <a:r>
              <a:rPr lang="es-ES" sz="2000" dirty="0" err="1">
                <a:latin typeface="TradeGothic" panose="020B0500000000000000" pitchFamily="34" charset="0"/>
              </a:rPr>
              <a:t>xmlns</a:t>
            </a:r>
            <a:r>
              <a:rPr lang="es-ES" sz="2000" dirty="0">
                <a:latin typeface="TradeGothic" panose="020B0500000000000000" pitchFamily="34" charset="0"/>
              </a:rPr>
              <a:t> ="http.//www.jorgesanchez.net/document"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r>
              <a:rPr lang="es-ES" sz="2000" dirty="0">
                <a:latin typeface="TradeGothic" panose="020B0500000000000000" pitchFamily="34" charset="0"/>
              </a:rPr>
              <a:t>Documento de prueba </a:t>
            </a:r>
            <a:r>
              <a:rPr lang="es-ES" sz="2000" b="1" dirty="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content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html:html</a:t>
            </a:r>
            <a:r>
              <a:rPr lang="es-ES" sz="2000" b="1" dirty="0">
                <a:latin typeface="TradeGothic" panose="020B0500000000000000" pitchFamily="34" charset="0"/>
              </a:rPr>
              <a:t> </a:t>
            </a:r>
            <a:r>
              <a:rPr lang="es-ES" sz="2000" dirty="0" err="1">
                <a:latin typeface="TradeGothic" panose="020B0500000000000000" pitchFamily="34" charset="0"/>
              </a:rPr>
              <a:t>xmlns:html</a:t>
            </a:r>
            <a:r>
              <a:rPr lang="es-ES" sz="2000" dirty="0">
                <a:latin typeface="TradeGothic" panose="020B0500000000000000" pitchFamily="34" charset="0"/>
              </a:rPr>
              <a:t>="</a:t>
            </a:r>
            <a:r>
              <a:rPr lang="es-ES" sz="2000" dirty="0" err="1">
                <a:latin typeface="TradeGothic" panose="020B0500000000000000" pitchFamily="34" charset="0"/>
              </a:rPr>
              <a:t>htp</a:t>
            </a:r>
            <a:r>
              <a:rPr lang="es-ES" sz="2000" dirty="0">
                <a:latin typeface="TradeGothic" panose="020B0500000000000000" pitchFamily="34" charset="0"/>
              </a:rPr>
              <a:t>://www.w3c.org/html"&gt; </a:t>
            </a:r>
            <a:endParaRPr lang="es-ES" sz="2000"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html:head</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html:title</a:t>
            </a:r>
            <a:r>
              <a:rPr lang="es-ES" sz="2000" b="1" dirty="0">
                <a:latin typeface="TradeGothic" panose="020B0500000000000000" pitchFamily="34" charset="0"/>
              </a:rPr>
              <a:t>&gt; </a:t>
            </a:r>
            <a:r>
              <a:rPr lang="es-ES" sz="2000" dirty="0">
                <a:latin typeface="TradeGothic" panose="020B0500000000000000" pitchFamily="34" charset="0"/>
              </a:rPr>
              <a:t>Titulo documento HTML </a:t>
            </a:r>
            <a:r>
              <a:rPr lang="es-ES" sz="2000" b="1" dirty="0" smtClean="0">
                <a:latin typeface="TradeGothic" panose="020B0500000000000000" pitchFamily="34" charset="0"/>
              </a:rPr>
              <a:t>&lt;/</a:t>
            </a:r>
            <a:r>
              <a:rPr lang="es-ES" sz="2000" b="1" dirty="0" err="1">
                <a:latin typeface="TradeGothic" panose="020B0500000000000000" pitchFamily="34" charset="0"/>
              </a:rPr>
              <a:t>html:title</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html:head</a:t>
            </a:r>
            <a:r>
              <a:rPr lang="es-ES" sz="2000" b="1" dirty="0" smtClean="0">
                <a:latin typeface="TradeGothic" panose="020B0500000000000000" pitchFamily="34" charset="0"/>
              </a:rPr>
              <a:t>&gt;</a:t>
            </a:r>
          </a:p>
          <a:p>
            <a:r>
              <a:rPr lang="es-ES" sz="2000" b="1" dirty="0" smtClean="0">
                <a:latin typeface="TradeGothic" panose="020B0500000000000000" pitchFamily="34" charset="0"/>
              </a:rPr>
              <a:t>   &lt;</a:t>
            </a:r>
            <a:r>
              <a:rPr lang="es-ES" sz="2000" b="1" dirty="0" err="1" smtClean="0">
                <a:latin typeface="TradeGothic" panose="020B0500000000000000" pitchFamily="34" charset="0"/>
              </a:rPr>
              <a:t>html:body</a:t>
            </a:r>
            <a:r>
              <a:rPr lang="es-ES" sz="2000" b="1" dirty="0" smtClean="0">
                <a:latin typeface="TradeGothic" panose="020B0500000000000000" pitchFamily="34" charset="0"/>
              </a:rPr>
              <a:t>&gt;</a:t>
            </a:r>
            <a:r>
              <a:rPr lang="es-ES" sz="2000" dirty="0" smtClean="0">
                <a:latin typeface="TradeGothic" panose="020B0500000000000000" pitchFamily="34" charset="0"/>
              </a:rPr>
              <a:t>Esto </a:t>
            </a:r>
            <a:r>
              <a:rPr lang="es-ES" sz="2000" dirty="0">
                <a:latin typeface="TradeGothic" panose="020B0500000000000000" pitchFamily="34" charset="0"/>
              </a:rPr>
              <a:t>es un documento de prueba</a:t>
            </a:r>
            <a:r>
              <a:rPr lang="es-ES" sz="2000" b="1" dirty="0" smtClean="0">
                <a:latin typeface="TradeGothic" panose="020B0500000000000000" pitchFamily="34" charset="0"/>
              </a:rPr>
              <a:t>&lt;/</a:t>
            </a:r>
            <a:r>
              <a:rPr lang="es-ES" sz="2000" b="1" dirty="0" err="1">
                <a:latin typeface="TradeGothic" panose="020B0500000000000000" pitchFamily="34" charset="0"/>
              </a:rPr>
              <a:t>html:body</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   &lt;/</a:t>
            </a:r>
            <a:r>
              <a:rPr lang="es-ES" sz="2000" b="1" dirty="0" err="1">
                <a:latin typeface="TradeGothic" panose="020B0500000000000000" pitchFamily="34" charset="0"/>
              </a:rPr>
              <a:t>html:html</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content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smtClean="0">
                <a:latin typeface="TradeGothic" panose="020B0500000000000000" pitchFamily="34" charset="0"/>
              </a:rPr>
              <a:t>author</a:t>
            </a:r>
            <a:r>
              <a:rPr lang="es-ES" sz="2000" b="1" dirty="0" smtClean="0">
                <a:latin typeface="TradeGothic" panose="020B0500000000000000" pitchFamily="34" charset="0"/>
              </a:rPr>
              <a:t>&gt;</a:t>
            </a:r>
            <a:r>
              <a:rPr lang="es-ES" sz="2000" dirty="0" smtClean="0">
                <a:latin typeface="TradeGothic" panose="020B0500000000000000" pitchFamily="34" charset="0"/>
              </a:rPr>
              <a:t>Pepe</a:t>
            </a:r>
            <a:r>
              <a:rPr lang="es-ES" sz="2000" b="1" dirty="0" smtClean="0">
                <a:latin typeface="TradeGothic" panose="020B0500000000000000" pitchFamily="34" charset="0"/>
              </a:rPr>
              <a:t>&lt;/</a:t>
            </a:r>
            <a:r>
              <a:rPr lang="es-ES" sz="2000" b="1" dirty="0" err="1">
                <a:latin typeface="TradeGothic" panose="020B0500000000000000" pitchFamily="34" charset="0"/>
              </a:rPr>
              <a:t>author</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document</a:t>
            </a:r>
            <a:r>
              <a:rPr lang="es-ES" sz="2000" b="1" dirty="0">
                <a:latin typeface="TradeGothic" panose="020B0500000000000000" pitchFamily="34" charset="0"/>
              </a:rPr>
              <a:t>&gt;</a:t>
            </a:r>
            <a:endParaRPr lang="es-ES" sz="2000" dirty="0">
              <a:latin typeface="TradeGothic" panose="020B0500000000000000" pitchFamily="34" charset="0"/>
            </a:endParaRPr>
          </a:p>
        </p:txBody>
      </p:sp>
    </p:spTree>
    <p:extLst>
      <p:ext uri="{BB962C8B-B14F-4D97-AF65-F5344CB8AC3E}">
        <p14:creationId xmlns:p14="http://schemas.microsoft.com/office/powerpoint/2010/main" val="263792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1 Título"/>
          <p:cNvSpPr>
            <a:spLocks noGrp="1"/>
          </p:cNvSpPr>
          <p:nvPr>
            <p:ph type="ctrTitle"/>
          </p:nvPr>
        </p:nvSpPr>
        <p:spPr>
          <a:xfrm>
            <a:off x="323528" y="260648"/>
            <a:ext cx="8568952" cy="720080"/>
          </a:xfrm>
        </p:spPr>
        <p:txBody>
          <a:bodyPr>
            <a:normAutofit/>
          </a:bodyPr>
          <a:lstStyle/>
          <a:p>
            <a:r>
              <a:rPr lang="es-ES" sz="3600" dirty="0" smtClean="0">
                <a:latin typeface="TradeGothic" pitchFamily="34" charset="0"/>
              </a:rPr>
              <a:t>3.5. Espacios de nombres</a:t>
            </a:r>
          </a:p>
        </p:txBody>
      </p:sp>
      <p:sp>
        <p:nvSpPr>
          <p:cNvPr id="4" name="3 Rectángulo"/>
          <p:cNvSpPr/>
          <p:nvPr/>
        </p:nvSpPr>
        <p:spPr>
          <a:xfrm>
            <a:off x="755576" y="1484784"/>
            <a:ext cx="7776864" cy="4708981"/>
          </a:xfrm>
          <a:prstGeom prst="rect">
            <a:avLst/>
          </a:prstGeom>
        </p:spPr>
        <p:txBody>
          <a:bodyPr wrap="square">
            <a:spAutoFit/>
          </a:bodyPr>
          <a:lstStyle/>
          <a:p>
            <a:r>
              <a:rPr lang="es-ES" sz="2000" dirty="0">
                <a:latin typeface="TradeGothic" panose="020B0500000000000000" pitchFamily="34" charset="0"/>
              </a:rPr>
              <a:t>&lt;?</a:t>
            </a:r>
            <a:r>
              <a:rPr lang="es-ES" sz="2000" dirty="0" err="1">
                <a:latin typeface="TradeGothic" panose="020B0500000000000000" pitchFamily="34" charset="0"/>
              </a:rPr>
              <a:t>xml</a:t>
            </a:r>
            <a:r>
              <a:rPr lang="es-ES" sz="2000" dirty="0">
                <a:latin typeface="TradeGothic" panose="020B0500000000000000" pitchFamily="34" charset="0"/>
              </a:rPr>
              <a:t> </a:t>
            </a:r>
            <a:r>
              <a:rPr lang="es-ES" sz="2000" dirty="0" err="1">
                <a:latin typeface="TradeGothic" panose="020B0500000000000000" pitchFamily="34" charset="0"/>
              </a:rPr>
              <a:t>version</a:t>
            </a:r>
            <a:r>
              <a:rPr lang="es-ES" sz="2000" dirty="0">
                <a:latin typeface="TradeGothic" panose="020B0500000000000000" pitchFamily="34" charset="0"/>
              </a:rPr>
              <a:t>="1.0" </a:t>
            </a:r>
            <a:r>
              <a:rPr lang="es-ES" sz="2000" dirty="0" err="1">
                <a:latin typeface="TradeGothic" panose="020B0500000000000000" pitchFamily="34" charset="0"/>
              </a:rPr>
              <a:t>encoding</a:t>
            </a:r>
            <a:r>
              <a:rPr lang="es-ES" sz="2000" dirty="0">
                <a:latin typeface="TradeGothic" panose="020B0500000000000000" pitchFamily="34" charset="0"/>
              </a:rPr>
              <a:t>="UTF-8"?&gt; </a:t>
            </a:r>
            <a:endParaRPr lang="es-ES" sz="2000"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document</a:t>
            </a:r>
            <a:r>
              <a:rPr lang="es-ES" sz="2000" b="1" dirty="0">
                <a:latin typeface="TradeGothic" panose="020B0500000000000000" pitchFamily="34" charset="0"/>
              </a:rPr>
              <a:t> </a:t>
            </a:r>
            <a:r>
              <a:rPr lang="es-ES" sz="2000" dirty="0" err="1">
                <a:latin typeface="TradeGothic" panose="020B0500000000000000" pitchFamily="34" charset="0"/>
              </a:rPr>
              <a:t>xmlns</a:t>
            </a:r>
            <a:r>
              <a:rPr lang="es-ES" sz="2000" dirty="0">
                <a:latin typeface="TradeGothic" panose="020B0500000000000000" pitchFamily="34" charset="0"/>
              </a:rPr>
              <a:t> ="http.//</a:t>
            </a:r>
            <a:r>
              <a:rPr lang="es-ES" sz="2000" dirty="0" smtClean="0">
                <a:latin typeface="TradeGothic" panose="020B0500000000000000" pitchFamily="34" charset="0"/>
              </a:rPr>
              <a:t>www.xxx.yyy/document</a:t>
            </a:r>
            <a:r>
              <a:rPr lang="es-ES" sz="2000" dirty="0">
                <a:latin typeface="TradeGothic" panose="020B0500000000000000" pitchFamily="34" charset="0"/>
              </a:rPr>
              <a: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i="1" dirty="0" smtClean="0">
                <a:latin typeface="TradeGothic" panose="020B0500000000000000" pitchFamily="34" charset="0"/>
              </a:rPr>
              <a:t>&lt;!-- </a:t>
            </a:r>
            <a:r>
              <a:rPr lang="es-ES" sz="2000" b="1" i="1" dirty="0">
                <a:latin typeface="TradeGothic" panose="020B0500000000000000" pitchFamily="34" charset="0"/>
              </a:rPr>
              <a:t>comienza el espacio de nombres de </a:t>
            </a:r>
            <a:r>
              <a:rPr lang="es-ES" sz="2000" b="1" i="1" dirty="0" err="1" smtClean="0">
                <a:latin typeface="TradeGothic" panose="020B0500000000000000" pitchFamily="34" charset="0"/>
              </a:rPr>
              <a:t>xxx.yyy</a:t>
            </a:r>
            <a:r>
              <a:rPr lang="es-ES" sz="2000" b="1" i="1" dirty="0" smtClean="0">
                <a:latin typeface="TradeGothic" panose="020B0500000000000000" pitchFamily="34" charset="0"/>
              </a:rPr>
              <a:t> </a:t>
            </a:r>
            <a:r>
              <a:rPr lang="es-ES" sz="2000" b="1" i="1" dirty="0">
                <a:latin typeface="TradeGothic" panose="020B0500000000000000" pitchFamily="34" charset="0"/>
              </a:rPr>
              <a:t>--&gt; </a:t>
            </a:r>
            <a:endParaRPr lang="es-ES" sz="2000" b="1" i="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r>
              <a:rPr lang="es-ES" sz="2000" dirty="0">
                <a:latin typeface="TradeGothic" panose="020B0500000000000000" pitchFamily="34" charset="0"/>
              </a:rPr>
              <a:t>Documento de prueba </a:t>
            </a:r>
            <a:r>
              <a:rPr lang="es-ES" sz="2000" b="1" dirty="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content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html</a:t>
            </a:r>
            <a:r>
              <a:rPr lang="es-ES" sz="2000" b="1" dirty="0">
                <a:latin typeface="TradeGothic" panose="020B0500000000000000" pitchFamily="34" charset="0"/>
              </a:rPr>
              <a:t> </a:t>
            </a:r>
            <a:r>
              <a:rPr lang="es-ES" sz="2000" dirty="0" err="1">
                <a:latin typeface="TradeGothic" panose="020B0500000000000000" pitchFamily="34" charset="0"/>
              </a:rPr>
              <a:t>xmlns</a:t>
            </a:r>
            <a:r>
              <a:rPr lang="es-ES" sz="2000" dirty="0">
                <a:latin typeface="TradeGothic" panose="020B0500000000000000" pitchFamily="34" charset="0"/>
              </a:rPr>
              <a:t>="</a:t>
            </a:r>
            <a:r>
              <a:rPr lang="es-ES" sz="2000" dirty="0" err="1">
                <a:latin typeface="TradeGothic" panose="020B0500000000000000" pitchFamily="34" charset="0"/>
              </a:rPr>
              <a:t>htp</a:t>
            </a:r>
            <a:r>
              <a:rPr lang="es-ES" sz="2000" dirty="0">
                <a:latin typeface="TradeGothic" panose="020B0500000000000000" pitchFamily="34" charset="0"/>
              </a:rPr>
              <a:t>://www.w3c.org/html"&gt; </a:t>
            </a:r>
            <a:endParaRPr lang="es-ES" sz="2000" dirty="0" smtClean="0">
              <a:latin typeface="TradeGothic" panose="020B0500000000000000" pitchFamily="34" charset="0"/>
            </a:endParaRPr>
          </a:p>
          <a:p>
            <a:r>
              <a:rPr lang="es-ES" sz="2000" b="1" i="1" dirty="0" smtClean="0">
                <a:latin typeface="TradeGothic" panose="020B0500000000000000" pitchFamily="34" charset="0"/>
              </a:rPr>
              <a:t>&lt;!-- </a:t>
            </a:r>
            <a:r>
              <a:rPr lang="es-ES" sz="2000" b="1" i="1" dirty="0">
                <a:latin typeface="TradeGothic" panose="020B0500000000000000" pitchFamily="34" charset="0"/>
              </a:rPr>
              <a:t>desde aquí el espacio ahora es el de </a:t>
            </a:r>
            <a:r>
              <a:rPr lang="es-ES" sz="2000" b="1" i="1" dirty="0" err="1">
                <a:latin typeface="TradeGothic" panose="020B0500000000000000" pitchFamily="34" charset="0"/>
              </a:rPr>
              <a:t>html</a:t>
            </a:r>
            <a:r>
              <a:rPr lang="es-ES" sz="2000" b="1" i="1" dirty="0">
                <a:latin typeface="TradeGothic" panose="020B0500000000000000" pitchFamily="34" charset="0"/>
              </a:rPr>
              <a:t> --&gt; </a:t>
            </a:r>
            <a:endParaRPr lang="es-ES" sz="2000" b="1" i="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a:latin typeface="TradeGothic" panose="020B0500000000000000" pitchFamily="34" charset="0"/>
              </a:rPr>
              <a:t>head&gt;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r>
              <a:rPr lang="es-ES" sz="2000" dirty="0">
                <a:latin typeface="TradeGothic" panose="020B0500000000000000" pitchFamily="34" charset="0"/>
              </a:rPr>
              <a:t>Titulo documento HTML </a:t>
            </a:r>
            <a:r>
              <a:rPr lang="es-ES" sz="2000" b="1" dirty="0" smtClean="0">
                <a:latin typeface="TradeGothic" panose="020B0500000000000000" pitchFamily="34" charset="0"/>
              </a:rPr>
              <a:t>&lt;/</a:t>
            </a:r>
            <a:r>
              <a:rPr lang="es-ES" sz="2000" b="1" dirty="0" err="1">
                <a:latin typeface="TradeGothic" panose="020B0500000000000000" pitchFamily="34" charset="0"/>
              </a:rPr>
              <a:t>title</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a:latin typeface="TradeGothic" panose="020B0500000000000000" pitchFamily="34" charset="0"/>
              </a:rPr>
              <a:t>head&gt;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smtClean="0">
                <a:latin typeface="TradeGothic" panose="020B0500000000000000" pitchFamily="34" charset="0"/>
              </a:rPr>
              <a:t>body</a:t>
            </a:r>
            <a:r>
              <a:rPr lang="es-ES" sz="2000" b="1" dirty="0" smtClean="0">
                <a:latin typeface="TradeGothic" panose="020B0500000000000000" pitchFamily="34" charset="0"/>
              </a:rPr>
              <a:t>&gt;</a:t>
            </a:r>
            <a:r>
              <a:rPr lang="es-ES" sz="2000" dirty="0" smtClean="0">
                <a:latin typeface="TradeGothic" panose="020B0500000000000000" pitchFamily="34" charset="0"/>
              </a:rPr>
              <a:t>Esto </a:t>
            </a:r>
            <a:r>
              <a:rPr lang="es-ES" sz="2000" dirty="0">
                <a:latin typeface="TradeGothic" panose="020B0500000000000000" pitchFamily="34" charset="0"/>
              </a:rPr>
              <a:t>es un documento de prueba</a:t>
            </a:r>
            <a:r>
              <a:rPr lang="es-ES" sz="2000" b="1" dirty="0" smtClean="0">
                <a:latin typeface="TradeGothic" panose="020B0500000000000000" pitchFamily="34" charset="0"/>
              </a:rPr>
              <a:t>&lt;/</a:t>
            </a:r>
            <a:r>
              <a:rPr lang="es-ES" sz="2000" b="1" dirty="0" err="1">
                <a:latin typeface="TradeGothic" panose="020B0500000000000000" pitchFamily="34" charset="0"/>
              </a:rPr>
              <a:t>body</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html</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i="1" dirty="0" smtClean="0">
                <a:latin typeface="TradeGothic" panose="020B0500000000000000" pitchFamily="34" charset="0"/>
              </a:rPr>
              <a:t>&lt;!-- </a:t>
            </a:r>
            <a:r>
              <a:rPr lang="es-ES" sz="2000" b="1" i="1" dirty="0">
                <a:latin typeface="TradeGothic" panose="020B0500000000000000" pitchFamily="34" charset="0"/>
              </a:rPr>
              <a:t>fin del espacio </a:t>
            </a:r>
            <a:r>
              <a:rPr lang="es-ES" sz="2000" b="1" i="1" dirty="0" err="1">
                <a:latin typeface="TradeGothic" panose="020B0500000000000000" pitchFamily="34" charset="0"/>
              </a:rPr>
              <a:t>html</a:t>
            </a:r>
            <a:r>
              <a:rPr lang="es-ES" sz="2000" b="1" i="1" dirty="0">
                <a:latin typeface="TradeGothic" panose="020B0500000000000000" pitchFamily="34" charset="0"/>
              </a:rPr>
              <a:t>, regresa el espacio </a:t>
            </a:r>
            <a:r>
              <a:rPr lang="es-ES" sz="2000" b="1" i="1" dirty="0" err="1" smtClean="0">
                <a:latin typeface="TradeGothic" panose="020B0500000000000000" pitchFamily="34" charset="0"/>
              </a:rPr>
              <a:t>xxx.yyy</a:t>
            </a:r>
            <a:r>
              <a:rPr lang="es-ES" sz="2000" b="1" i="1" dirty="0" smtClean="0">
                <a:latin typeface="TradeGothic" panose="020B0500000000000000" pitchFamily="34" charset="0"/>
              </a:rPr>
              <a:t> </a:t>
            </a:r>
            <a:r>
              <a:rPr lang="es-ES" sz="2000" b="1" i="1" dirty="0">
                <a:latin typeface="TradeGothic" panose="020B0500000000000000" pitchFamily="34" charset="0"/>
              </a:rPr>
              <a:t>--&gt; </a:t>
            </a:r>
            <a:r>
              <a:rPr lang="es-ES" sz="2000" b="1" dirty="0">
                <a:latin typeface="TradeGothic" panose="020B0500000000000000" pitchFamily="34" charset="0"/>
              </a:rPr>
              <a:t>&lt;/</a:t>
            </a:r>
            <a:r>
              <a:rPr lang="es-ES" sz="2000" b="1" dirty="0" err="1">
                <a:latin typeface="TradeGothic" panose="020B0500000000000000" pitchFamily="34" charset="0"/>
              </a:rPr>
              <a:t>content</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smtClean="0">
                <a:latin typeface="TradeGothic" panose="020B0500000000000000" pitchFamily="34" charset="0"/>
              </a:rPr>
              <a:t>author</a:t>
            </a:r>
            <a:r>
              <a:rPr lang="es-ES" sz="2000" b="1" dirty="0" smtClean="0">
                <a:latin typeface="TradeGothic" panose="020B0500000000000000" pitchFamily="34" charset="0"/>
              </a:rPr>
              <a:t>&gt;</a:t>
            </a:r>
            <a:r>
              <a:rPr lang="es-ES" sz="2000" dirty="0" smtClean="0">
                <a:latin typeface="TradeGothic" panose="020B0500000000000000" pitchFamily="34" charset="0"/>
              </a:rPr>
              <a:t>Pepe</a:t>
            </a:r>
            <a:r>
              <a:rPr lang="es-ES" sz="2000" b="1" dirty="0" smtClean="0">
                <a:latin typeface="TradeGothic" panose="020B0500000000000000" pitchFamily="34" charset="0"/>
              </a:rPr>
              <a:t>&lt;/</a:t>
            </a:r>
            <a:r>
              <a:rPr lang="es-ES" sz="2000" b="1" dirty="0" err="1">
                <a:latin typeface="TradeGothic" panose="020B0500000000000000" pitchFamily="34" charset="0"/>
              </a:rPr>
              <a:t>author</a:t>
            </a:r>
            <a:r>
              <a:rPr lang="es-ES" sz="2000" b="1" dirty="0">
                <a:latin typeface="TradeGothic" panose="020B0500000000000000" pitchFamily="34" charset="0"/>
              </a:rPr>
              <a:t>&gt; </a:t>
            </a:r>
            <a:endParaRPr lang="es-ES" sz="2000" b="1" dirty="0" smtClean="0">
              <a:latin typeface="TradeGothic" panose="020B0500000000000000" pitchFamily="34" charset="0"/>
            </a:endParaRPr>
          </a:p>
          <a:p>
            <a:r>
              <a:rPr lang="es-ES" sz="2000" b="1" dirty="0" smtClean="0">
                <a:latin typeface="TradeGothic" panose="020B0500000000000000" pitchFamily="34" charset="0"/>
              </a:rPr>
              <a:t>&lt;/</a:t>
            </a:r>
            <a:r>
              <a:rPr lang="es-ES" sz="2000" b="1" dirty="0" err="1">
                <a:latin typeface="TradeGothic" panose="020B0500000000000000" pitchFamily="34" charset="0"/>
              </a:rPr>
              <a:t>document</a:t>
            </a:r>
            <a:r>
              <a:rPr lang="es-ES" sz="2000" b="1" dirty="0">
                <a:latin typeface="TradeGothic" panose="020B0500000000000000" pitchFamily="34" charset="0"/>
              </a:rPr>
              <a:t>&gt;</a:t>
            </a:r>
            <a:endParaRPr lang="es-ES" sz="2000" dirty="0">
              <a:latin typeface="TradeGothic" panose="020B0500000000000000"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467087"/>
            <a:ext cx="8568952" cy="792088"/>
          </a:xfrm>
        </p:spPr>
        <p:txBody>
          <a:bodyPr>
            <a:normAutofit fontScale="90000"/>
          </a:bodyPr>
          <a:lstStyle/>
          <a:p>
            <a:r>
              <a:rPr lang="es-ES" sz="3600" dirty="0" smtClean="0">
                <a:latin typeface="TradeGothic" pitchFamily="34" charset="0"/>
              </a:rPr>
              <a:t>3.1. Tipos de lenguajes</a:t>
            </a:r>
            <a:br>
              <a:rPr lang="es-ES" sz="3600" dirty="0" smtClean="0">
                <a:latin typeface="TradeGothic" pitchFamily="34" charset="0"/>
              </a:rPr>
            </a:br>
            <a:r>
              <a:rPr lang="es-ES" sz="3600" dirty="0" smtClean="0">
                <a:latin typeface="TradeGothic" pitchFamily="34" charset="0"/>
              </a:rPr>
              <a:t>3.2. Definición de XML</a:t>
            </a:r>
          </a:p>
        </p:txBody>
      </p:sp>
      <p:sp>
        <p:nvSpPr>
          <p:cNvPr id="4" name="3 CuadroTexto"/>
          <p:cNvSpPr txBox="1"/>
          <p:nvPr/>
        </p:nvSpPr>
        <p:spPr>
          <a:xfrm>
            <a:off x="251520" y="1259175"/>
            <a:ext cx="8640960" cy="4324261"/>
          </a:xfrm>
          <a:prstGeom prst="rect">
            <a:avLst/>
          </a:prstGeom>
          <a:noFill/>
        </p:spPr>
        <p:txBody>
          <a:bodyPr wrap="square" rtlCol="0">
            <a:spAutoFit/>
          </a:bodyPr>
          <a:lstStyle/>
          <a:p>
            <a:pPr>
              <a:spcBef>
                <a:spcPts val="600"/>
              </a:spcBef>
              <a:spcAft>
                <a:spcPts val="600"/>
              </a:spcAft>
              <a:buFont typeface="Wingdings" pitchFamily="2" charset="2"/>
              <a:buChar char="Ø"/>
            </a:pPr>
            <a:r>
              <a:rPr lang="es-ES" sz="2000" b="1" dirty="0" smtClean="0">
                <a:latin typeface="TradeGothic" pitchFamily="34" charset="0"/>
              </a:rPr>
              <a:t>De marcas. XML </a:t>
            </a:r>
            <a:r>
              <a:rPr lang="es-ES" sz="2000" dirty="0" smtClean="0">
                <a:latin typeface="TradeGothic" pitchFamily="34" charset="0"/>
              </a:rPr>
              <a:t>(</a:t>
            </a:r>
            <a:r>
              <a:rPr lang="es-ES" sz="2000" dirty="0" err="1" smtClean="0">
                <a:latin typeface="TradeGothic" pitchFamily="34" charset="0"/>
              </a:rPr>
              <a:t>eXtended</a:t>
            </a:r>
            <a:r>
              <a:rPr lang="es-ES" sz="2000" dirty="0" smtClean="0">
                <a:latin typeface="TradeGothic" pitchFamily="34" charset="0"/>
              </a:rPr>
              <a:t> </a:t>
            </a:r>
            <a:r>
              <a:rPr lang="es-ES" sz="2000" dirty="0" err="1" smtClean="0">
                <a:latin typeface="TradeGothic" pitchFamily="34" charset="0"/>
              </a:rPr>
              <a:t>Markup</a:t>
            </a:r>
            <a:r>
              <a:rPr lang="es-ES" sz="2000" dirty="0" smtClean="0">
                <a:latin typeface="TradeGothic" pitchFamily="34" charset="0"/>
              </a:rPr>
              <a:t> </a:t>
            </a:r>
            <a:r>
              <a:rPr lang="es-ES" sz="2000" dirty="0" err="1" smtClean="0">
                <a:latin typeface="TradeGothic" pitchFamily="34" charset="0"/>
              </a:rPr>
              <a:t>Language</a:t>
            </a:r>
            <a:r>
              <a:rPr lang="es-ES" sz="2000" dirty="0" smtClean="0">
                <a:latin typeface="TradeGothic" pitchFamily="34" charset="0"/>
              </a:rPr>
              <a:t>). Es un metalenguaje extensible de etiquetas desarrollado por el W3C que permite definir la gramática de lenguajes específicos. Es una manera de definir lenguajes para diferentes necesidades.</a:t>
            </a:r>
          </a:p>
          <a:p>
            <a:pPr>
              <a:spcBef>
                <a:spcPts val="600"/>
              </a:spcBef>
              <a:spcAft>
                <a:spcPts val="600"/>
              </a:spcAft>
              <a:buFont typeface="Wingdings" pitchFamily="2" charset="2"/>
              <a:buChar char="Ø"/>
            </a:pPr>
            <a:r>
              <a:rPr lang="es-ES" sz="2000" b="1" dirty="0" smtClean="0">
                <a:latin typeface="TradeGothic" pitchFamily="34" charset="0"/>
              </a:rPr>
              <a:t>De listas. JSON </a:t>
            </a:r>
            <a:r>
              <a:rPr lang="es-ES" sz="2000" dirty="0" smtClean="0">
                <a:latin typeface="TradeGothic" pitchFamily="34" charset="0"/>
              </a:rPr>
              <a:t>(</a:t>
            </a:r>
            <a:r>
              <a:rPr lang="es-ES" sz="2000" dirty="0" err="1" smtClean="0">
                <a:latin typeface="TradeGothic" pitchFamily="34" charset="0"/>
              </a:rPr>
              <a:t>JavaScript</a:t>
            </a:r>
            <a:r>
              <a:rPr lang="es-ES" sz="2000" dirty="0" smtClean="0">
                <a:latin typeface="TradeGothic" pitchFamily="34" charset="0"/>
              </a:rPr>
              <a:t> </a:t>
            </a:r>
            <a:r>
              <a:rPr lang="es-ES" sz="2000" dirty="0" err="1" smtClean="0">
                <a:latin typeface="TradeGothic" pitchFamily="34" charset="0"/>
              </a:rPr>
              <a:t>Object</a:t>
            </a:r>
            <a:r>
              <a:rPr lang="es-ES" sz="2000" dirty="0" smtClean="0">
                <a:latin typeface="TradeGothic" pitchFamily="34" charset="0"/>
              </a:rPr>
              <a:t> </a:t>
            </a:r>
            <a:r>
              <a:rPr lang="es-ES" sz="2000" dirty="0" err="1" smtClean="0">
                <a:latin typeface="TradeGothic" pitchFamily="34" charset="0"/>
              </a:rPr>
              <a:t>Notation</a:t>
            </a:r>
            <a:r>
              <a:rPr lang="es-ES" sz="2000" dirty="0" smtClean="0">
                <a:latin typeface="TradeGothic" pitchFamily="34" charset="0"/>
              </a:rPr>
              <a:t>)</a:t>
            </a:r>
          </a:p>
          <a:p>
            <a:pPr>
              <a:spcBef>
                <a:spcPts val="600"/>
              </a:spcBef>
              <a:spcAft>
                <a:spcPts val="600"/>
              </a:spcAft>
              <a:buFont typeface="Wingdings" pitchFamily="2" charset="2"/>
              <a:buChar char="Ø"/>
            </a:pPr>
            <a:endParaRPr lang="es-ES" sz="2000" dirty="0" smtClean="0">
              <a:latin typeface="TradeGothic" pitchFamily="34" charset="0"/>
            </a:endParaRPr>
          </a:p>
          <a:p>
            <a:pPr>
              <a:spcBef>
                <a:spcPts val="600"/>
              </a:spcBef>
              <a:spcAft>
                <a:spcPts val="600"/>
              </a:spcAft>
            </a:pPr>
            <a:r>
              <a:rPr lang="es-ES" sz="2000" dirty="0" smtClean="0">
                <a:latin typeface="TradeGothic" pitchFamily="34" charset="0"/>
              </a:rPr>
              <a:t>XML es un metalenguaje, es decir, es una herramienta que se puede utilizar para definir otros lenguajes, como por ejemplo, XHTML.</a:t>
            </a:r>
          </a:p>
          <a:p>
            <a:pPr>
              <a:spcBef>
                <a:spcPts val="600"/>
              </a:spcBef>
              <a:spcAft>
                <a:spcPts val="600"/>
              </a:spcAft>
            </a:pPr>
            <a:endParaRPr lang="es-ES" sz="2000" dirty="0" smtClean="0">
              <a:latin typeface="TradeGothic" pitchFamily="34" charset="0"/>
            </a:endParaRPr>
          </a:p>
          <a:p>
            <a:pPr>
              <a:spcBef>
                <a:spcPts val="600"/>
              </a:spcBef>
              <a:spcAft>
                <a:spcPts val="600"/>
              </a:spcAft>
            </a:pPr>
            <a:endParaRPr lang="es-ES" sz="2000" dirty="0" smtClean="0">
              <a:latin typeface="TradeGothic" pitchFamily="34" charset="0"/>
            </a:endParaRPr>
          </a:p>
          <a:p>
            <a:endParaRPr lang="es-ES" sz="2000" dirty="0" smtClean="0">
              <a:latin typeface="TradeGothic" pitchFamily="34" charset="0"/>
            </a:endParaRPr>
          </a:p>
        </p:txBody>
      </p:sp>
      <p:sp>
        <p:nvSpPr>
          <p:cNvPr id="5" name="4 Rectángulo"/>
          <p:cNvSpPr/>
          <p:nvPr/>
        </p:nvSpPr>
        <p:spPr>
          <a:xfrm>
            <a:off x="179512" y="4581128"/>
            <a:ext cx="8424936" cy="1754326"/>
          </a:xfrm>
          <a:prstGeom prst="rect">
            <a:avLst/>
          </a:prstGeom>
        </p:spPr>
        <p:txBody>
          <a:bodyPr wrap="square">
            <a:spAutoFit/>
          </a:bodyPr>
          <a:lstStyle/>
          <a:p>
            <a:r>
              <a:rPr lang="es-ES" b="1" dirty="0" smtClean="0">
                <a:latin typeface="TradeGothic" pitchFamily="34" charset="0"/>
              </a:rPr>
              <a:t>Es una tecnología con múltiples aplicaciones en el mundo real, particularmente para la gestión, visualización y organización de datos.</a:t>
            </a:r>
          </a:p>
          <a:p>
            <a:endParaRPr lang="es-ES" b="1" dirty="0" smtClean="0">
              <a:latin typeface="TradeGothic" pitchFamily="34" charset="0"/>
            </a:endParaRPr>
          </a:p>
          <a:p>
            <a:r>
              <a:rPr lang="es-ES" b="1" dirty="0" smtClean="0">
                <a:latin typeface="TradeGothic" pitchFamily="34" charset="0"/>
              </a:rPr>
              <a:t>XML junto a su lenguaje de visualización XSL y el modelo de objetos de documento DOM, es una tecnología esencial para usuarios de lenguajes de marcas en la red o en una intranet.</a:t>
            </a:r>
            <a:endParaRPr lang="es-E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260648"/>
            <a:ext cx="8568952" cy="576064"/>
          </a:xfrm>
        </p:spPr>
        <p:txBody>
          <a:bodyPr>
            <a:normAutofit/>
          </a:bodyPr>
          <a:lstStyle/>
          <a:p>
            <a:r>
              <a:rPr lang="es-ES" sz="2800" b="1" dirty="0" smtClean="0">
                <a:latin typeface="TradeGothic" pitchFamily="34" charset="0"/>
              </a:rPr>
              <a:t>Reglas de un documento XML</a:t>
            </a:r>
            <a:r>
              <a:rPr lang="es-ES" sz="2800" dirty="0" smtClean="0">
                <a:latin typeface="TradeGothic" pitchFamily="34" charset="0"/>
              </a:rPr>
              <a:t> </a:t>
            </a:r>
          </a:p>
        </p:txBody>
      </p:sp>
      <p:sp>
        <p:nvSpPr>
          <p:cNvPr id="17" name="Rectangle 16"/>
          <p:cNvSpPr txBox="1">
            <a:spLocks noChangeArrowheads="1"/>
          </p:cNvSpPr>
          <p:nvPr/>
        </p:nvSpPr>
        <p:spPr>
          <a:xfrm>
            <a:off x="457200" y="1124744"/>
            <a:ext cx="8229600" cy="1800200"/>
          </a:xfrm>
          <a:prstGeom prst="rect">
            <a:avLst/>
          </a:prstGeom>
          <a:noFill/>
        </p:spPr>
        <p:txBody>
          <a:bodyPr vert="horz" lIns="91440" tIns="45720" rIns="91440" bIns="45720" rtlCol="0">
            <a:noAutofit/>
          </a:bodyPr>
          <a:lstStyle/>
          <a:p>
            <a:pPr>
              <a:spcBef>
                <a:spcPts val="600"/>
              </a:spcBef>
              <a:spcAft>
                <a:spcPts val="600"/>
              </a:spcAft>
              <a:buFont typeface="Wingdings" pitchFamily="2" charset="2"/>
              <a:buChar char="Ø"/>
            </a:pPr>
            <a:r>
              <a:rPr lang="es-ES" dirty="0" smtClean="0">
                <a:latin typeface="TradeGothic" pitchFamily="34" charset="0"/>
              </a:rPr>
              <a:t>El documento debe tener un elemento de nivel superior o raíz. El resto están anidados.</a:t>
            </a:r>
          </a:p>
          <a:p>
            <a:pPr>
              <a:spcBef>
                <a:spcPts val="600"/>
              </a:spcBef>
              <a:spcAft>
                <a:spcPts val="600"/>
              </a:spcAft>
              <a:buFont typeface="Wingdings" pitchFamily="2" charset="2"/>
              <a:buChar char="Ø"/>
            </a:pPr>
            <a:r>
              <a:rPr lang="es-ES" dirty="0" smtClean="0">
                <a:latin typeface="TradeGothic" pitchFamily="34" charset="0"/>
              </a:rPr>
              <a:t>Los elementos deben estar adecuadamente anidados.</a:t>
            </a:r>
          </a:p>
          <a:p>
            <a:pPr>
              <a:spcBef>
                <a:spcPts val="600"/>
              </a:spcBef>
              <a:spcAft>
                <a:spcPts val="600"/>
              </a:spcAft>
              <a:buFont typeface="Wingdings" pitchFamily="2" charset="2"/>
              <a:buChar char="Ø"/>
            </a:pPr>
            <a:r>
              <a:rPr lang="es-ES" dirty="0" smtClean="0">
                <a:latin typeface="TradeGothic" pitchFamily="34" charset="0"/>
              </a:rPr>
              <a:t>Marcador de inicio y de fin para cada elemento.</a:t>
            </a:r>
          </a:p>
          <a:p>
            <a:pPr>
              <a:spcBef>
                <a:spcPts val="600"/>
              </a:spcBef>
              <a:spcAft>
                <a:spcPts val="600"/>
              </a:spcAft>
              <a:buFont typeface="Wingdings" pitchFamily="2" charset="2"/>
              <a:buChar char="Ø"/>
            </a:pPr>
            <a:r>
              <a:rPr lang="es-ES" dirty="0" smtClean="0">
                <a:latin typeface="TradeGothic" pitchFamily="34" charset="0"/>
              </a:rPr>
              <a:t>El nombre del tipo de elemento de los dos marcadores deben coincidir.</a:t>
            </a:r>
          </a:p>
          <a:p>
            <a:pPr>
              <a:spcBef>
                <a:spcPts val="600"/>
              </a:spcBef>
              <a:spcAft>
                <a:spcPts val="600"/>
              </a:spcAft>
              <a:buFont typeface="Wingdings" pitchFamily="2" charset="2"/>
              <a:buChar char="Ø"/>
            </a:pPr>
            <a:r>
              <a:rPr lang="es-ES" dirty="0" smtClean="0">
                <a:latin typeface="TradeGothic" pitchFamily="34" charset="0"/>
              </a:rPr>
              <a:t>En los nombres de marcadores se distingue entre mayúsculas y minúsculas.</a:t>
            </a:r>
          </a:p>
        </p:txBody>
      </p:sp>
      <p:sp>
        <p:nvSpPr>
          <p:cNvPr id="16" name="Rectangle 16"/>
          <p:cNvSpPr txBox="1">
            <a:spLocks noChangeArrowheads="1"/>
          </p:cNvSpPr>
          <p:nvPr/>
        </p:nvSpPr>
        <p:spPr>
          <a:xfrm>
            <a:off x="457200" y="4365104"/>
            <a:ext cx="8229600" cy="1800200"/>
          </a:xfrm>
          <a:prstGeom prst="rect">
            <a:avLst/>
          </a:prstGeom>
          <a:noFill/>
        </p:spPr>
        <p:txBody>
          <a:bodyPr vert="horz" lIns="91440" tIns="45720" rIns="91440" bIns="45720" rtlCol="0">
            <a:normAutofit lnSpcReduction="10000"/>
          </a:bodyPr>
          <a:lstStyle/>
          <a:p>
            <a:pPr>
              <a:spcBef>
                <a:spcPts val="600"/>
              </a:spcBef>
              <a:spcAft>
                <a:spcPts val="600"/>
              </a:spcAft>
              <a:buFont typeface="Wingdings" pitchFamily="2" charset="2"/>
              <a:buChar char="q"/>
            </a:pPr>
            <a:r>
              <a:rPr lang="es-ES" dirty="0" smtClean="0">
                <a:latin typeface="TradeGothic" pitchFamily="34" charset="0"/>
              </a:rPr>
              <a:t>Se puede abrir con un explorador.</a:t>
            </a:r>
          </a:p>
          <a:p>
            <a:pPr>
              <a:spcBef>
                <a:spcPts val="600"/>
              </a:spcBef>
              <a:spcAft>
                <a:spcPts val="600"/>
              </a:spcAft>
              <a:buFont typeface="Wingdings" pitchFamily="2" charset="2"/>
              <a:buChar char="q"/>
            </a:pPr>
            <a:r>
              <a:rPr lang="es-ES" dirty="0" smtClean="0">
                <a:latin typeface="TradeGothic" pitchFamily="34" charset="0"/>
              </a:rPr>
              <a:t>Si el documento no tiene ningún vínculo a una hoja de estilo se mostrará como texto incluidas las marcas.</a:t>
            </a:r>
          </a:p>
          <a:p>
            <a:pPr>
              <a:spcBef>
                <a:spcPts val="600"/>
              </a:spcBef>
              <a:spcAft>
                <a:spcPts val="600"/>
              </a:spcAft>
              <a:buFont typeface="Wingdings" pitchFamily="2" charset="2"/>
              <a:buChar char="q"/>
            </a:pPr>
            <a:r>
              <a:rPr lang="es-ES" dirty="0" smtClean="0">
                <a:latin typeface="TradeGothic" pitchFamily="34" charset="0"/>
              </a:rPr>
              <a:t>Se asigna un código de colores a los componentes del documento.</a:t>
            </a:r>
          </a:p>
          <a:p>
            <a:pPr>
              <a:spcBef>
                <a:spcPts val="600"/>
              </a:spcBef>
              <a:spcAft>
                <a:spcPts val="600"/>
              </a:spcAft>
              <a:buFont typeface="Wingdings" pitchFamily="2" charset="2"/>
              <a:buChar char="q"/>
            </a:pPr>
            <a:r>
              <a:rPr lang="es-ES" dirty="0" smtClean="0">
                <a:latin typeface="TradeGothic" pitchFamily="34" charset="0"/>
              </a:rPr>
              <a:t>Si vinculamos a una hoja de estilo, los marcadores no se visualizarán.</a:t>
            </a:r>
          </a:p>
        </p:txBody>
      </p:sp>
      <p:sp>
        <p:nvSpPr>
          <p:cNvPr id="30" name="Rectangle 2"/>
          <p:cNvSpPr txBox="1">
            <a:spLocks noChangeArrowheads="1"/>
          </p:cNvSpPr>
          <p:nvPr/>
        </p:nvSpPr>
        <p:spPr>
          <a:xfrm>
            <a:off x="457200" y="3429000"/>
            <a:ext cx="8229600" cy="6480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1" i="0" u="none" strike="noStrike" kern="1200" cap="none" spc="0" normalizeH="0" baseline="0" noProof="0" dirty="0" smtClean="0">
                <a:ln>
                  <a:noFill/>
                </a:ln>
                <a:solidFill>
                  <a:schemeClr val="tx1"/>
                </a:solidFill>
                <a:effectLst/>
                <a:uLnTx/>
                <a:uFillTx/>
                <a:latin typeface="TradeGothic" pitchFamily="34" charset="0"/>
                <a:ea typeface="+mj-ea"/>
                <a:cs typeface="+mj-cs"/>
              </a:rPr>
              <a:t>Visualización  de un documento XML</a:t>
            </a:r>
            <a:r>
              <a:rPr kumimoji="0" lang="es-ES" sz="2800" b="0" i="0" u="none" strike="noStrike" kern="1200" cap="none" spc="0" normalizeH="0" baseline="0" noProof="0" dirty="0" smtClean="0">
                <a:ln>
                  <a:noFill/>
                </a:ln>
                <a:solidFill>
                  <a:schemeClr val="tx1"/>
                </a:solidFill>
                <a:effectLst/>
                <a:uLnTx/>
                <a:uFillTx/>
                <a:latin typeface="TradeGothic" pitchFamily="34" charset="0"/>
                <a:ea typeface="+mj-ea"/>
                <a:cs typeface="+mj-c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374321"/>
            <a:ext cx="8568952" cy="864096"/>
          </a:xfrm>
        </p:spPr>
        <p:txBody>
          <a:bodyPr>
            <a:normAutofit fontScale="90000"/>
          </a:bodyPr>
          <a:lstStyle/>
          <a:p>
            <a:r>
              <a:rPr lang="es-ES" sz="3600" dirty="0" smtClean="0">
                <a:latin typeface="TradeGothic" pitchFamily="34" charset="0"/>
              </a:rPr>
              <a:t>3.1. Tipos de lenguajes</a:t>
            </a:r>
            <a:br>
              <a:rPr lang="es-ES" sz="3600" dirty="0" smtClean="0">
                <a:latin typeface="TradeGothic" pitchFamily="34" charset="0"/>
              </a:rPr>
            </a:br>
            <a:r>
              <a:rPr lang="es-ES" sz="3600" dirty="0" smtClean="0">
                <a:latin typeface="TradeGothic" pitchFamily="34" charset="0"/>
              </a:rPr>
              <a:t>3.2. Definición de XML</a:t>
            </a:r>
          </a:p>
        </p:txBody>
      </p:sp>
      <p:sp>
        <p:nvSpPr>
          <p:cNvPr id="4" name="3 CuadroTexto"/>
          <p:cNvSpPr txBox="1"/>
          <p:nvPr/>
        </p:nvSpPr>
        <p:spPr>
          <a:xfrm>
            <a:off x="251520" y="1259175"/>
            <a:ext cx="8640960" cy="2031325"/>
          </a:xfrm>
          <a:prstGeom prst="rect">
            <a:avLst/>
          </a:prstGeom>
          <a:noFill/>
        </p:spPr>
        <p:txBody>
          <a:bodyPr wrap="square" rtlCol="0">
            <a:spAutoFit/>
          </a:bodyPr>
          <a:lstStyle/>
          <a:p>
            <a:pPr algn="just"/>
            <a:r>
              <a:rPr lang="es-ES" b="1" dirty="0" smtClean="0">
                <a:latin typeface="TradeGothic" pitchFamily="34" charset="0"/>
              </a:rPr>
              <a:t>SGML(Standard </a:t>
            </a:r>
            <a:r>
              <a:rPr lang="es-ES" b="1" dirty="0" err="1" smtClean="0">
                <a:latin typeface="TradeGothic" pitchFamily="34" charset="0"/>
              </a:rPr>
              <a:t>Generalized</a:t>
            </a:r>
            <a:r>
              <a:rPr lang="es-ES" b="1" dirty="0" smtClean="0">
                <a:latin typeface="TradeGothic" pitchFamily="34" charset="0"/>
              </a:rPr>
              <a:t> </a:t>
            </a:r>
            <a:r>
              <a:rPr lang="es-ES" b="1" dirty="0" err="1" smtClean="0">
                <a:latin typeface="TradeGothic" pitchFamily="34" charset="0"/>
              </a:rPr>
              <a:t>Markup</a:t>
            </a:r>
            <a:r>
              <a:rPr lang="es-ES" b="1" dirty="0" smtClean="0">
                <a:latin typeface="TradeGothic" pitchFamily="34" charset="0"/>
              </a:rPr>
              <a:t> </a:t>
            </a:r>
            <a:r>
              <a:rPr lang="es-ES" b="1" dirty="0" err="1" smtClean="0">
                <a:latin typeface="TradeGothic" pitchFamily="34" charset="0"/>
              </a:rPr>
              <a:t>Language</a:t>
            </a:r>
            <a:r>
              <a:rPr lang="es-ES" b="1" dirty="0" smtClean="0">
                <a:latin typeface="TradeGothic" pitchFamily="34" charset="0"/>
              </a:rPr>
              <a:t>) fue uno de los primeros intentos para dar un formato de datos universalmente intercambiable que almacenase los datos con información sobre su presentación y formato.</a:t>
            </a:r>
          </a:p>
          <a:p>
            <a:pPr algn="just"/>
            <a:endParaRPr lang="es-ES" b="1" dirty="0" smtClean="0">
              <a:latin typeface="TradeGothic" pitchFamily="34" charset="0"/>
            </a:endParaRPr>
          </a:p>
          <a:p>
            <a:pPr algn="just"/>
            <a:r>
              <a:rPr lang="es-ES" b="1" dirty="0" smtClean="0">
                <a:latin typeface="TradeGothic" pitchFamily="34" charset="0"/>
              </a:rPr>
              <a:t>SGML fue creado para que se transformara en un estándar en el intercambio electrónico, manejo y publicación de documentos. Pero cuando se debe tratar con gran cantidad de datos complejos SGML se vuelve un lenguaje muy complicado.</a:t>
            </a:r>
          </a:p>
        </p:txBody>
      </p:sp>
      <p:sp>
        <p:nvSpPr>
          <p:cNvPr id="6" name="5 Rectángulo"/>
          <p:cNvSpPr/>
          <p:nvPr/>
        </p:nvSpPr>
        <p:spPr>
          <a:xfrm>
            <a:off x="251520" y="3717032"/>
            <a:ext cx="8568952" cy="2616101"/>
          </a:xfrm>
          <a:prstGeom prst="rect">
            <a:avLst/>
          </a:prstGeom>
        </p:spPr>
        <p:txBody>
          <a:bodyPr wrap="square">
            <a:spAutoFit/>
          </a:bodyPr>
          <a:lstStyle/>
          <a:p>
            <a:pPr algn="just">
              <a:spcBef>
                <a:spcPts val="600"/>
              </a:spcBef>
              <a:spcAft>
                <a:spcPts val="600"/>
              </a:spcAft>
              <a:buFont typeface="Wingdings" pitchFamily="2" charset="2"/>
              <a:buChar char="Ø"/>
            </a:pPr>
            <a:r>
              <a:rPr lang="es-ES" b="1" dirty="0" smtClean="0">
                <a:latin typeface="TradeGothic" pitchFamily="34" charset="0"/>
              </a:rPr>
              <a:t>SGML permite definir la estructura de un documento a partir de la relación lógica de sus partes y validada por una Definición de Tipo Documento (DTD-</a:t>
            </a:r>
            <a:r>
              <a:rPr lang="es-ES" b="1" dirty="0" err="1" smtClean="0">
                <a:latin typeface="TradeGothic" pitchFamily="34" charset="0"/>
              </a:rPr>
              <a:t>Document</a:t>
            </a:r>
            <a:r>
              <a:rPr lang="es-ES" b="1" dirty="0" smtClean="0">
                <a:latin typeface="TradeGothic" pitchFamily="34" charset="0"/>
              </a:rPr>
              <a:t> </a:t>
            </a:r>
            <a:r>
              <a:rPr lang="es-ES" b="1" dirty="0" err="1" smtClean="0">
                <a:latin typeface="TradeGothic" pitchFamily="34" charset="0"/>
              </a:rPr>
              <a:t>Type</a:t>
            </a:r>
            <a:r>
              <a:rPr lang="es-ES" b="1" dirty="0" smtClean="0">
                <a:latin typeface="TradeGothic" pitchFamily="34" charset="0"/>
              </a:rPr>
              <a:t> </a:t>
            </a:r>
            <a:r>
              <a:rPr lang="es-ES" b="1" dirty="0" err="1" smtClean="0">
                <a:latin typeface="TradeGothic" pitchFamily="34" charset="0"/>
              </a:rPr>
              <a:t>Definition</a:t>
            </a:r>
            <a:r>
              <a:rPr lang="es-ES" b="1" dirty="0" smtClean="0">
                <a:latin typeface="TradeGothic" pitchFamily="34" charset="0"/>
              </a:rPr>
              <a:t>). </a:t>
            </a:r>
          </a:p>
          <a:p>
            <a:pPr algn="just">
              <a:spcBef>
                <a:spcPts val="600"/>
              </a:spcBef>
              <a:spcAft>
                <a:spcPts val="600"/>
              </a:spcAft>
              <a:buFont typeface="Wingdings" pitchFamily="2" charset="2"/>
              <a:buChar char="Ø"/>
            </a:pPr>
            <a:r>
              <a:rPr lang="es-ES" b="1" dirty="0" smtClean="0">
                <a:latin typeface="TradeGothic" pitchFamily="34" charset="0"/>
              </a:rPr>
              <a:t>La norma SGML define la sintaxis del documento y la sintaxis y semántica de DTD. </a:t>
            </a:r>
          </a:p>
          <a:p>
            <a:pPr algn="just">
              <a:spcBef>
                <a:spcPts val="600"/>
              </a:spcBef>
              <a:spcAft>
                <a:spcPts val="600"/>
              </a:spcAft>
              <a:buFont typeface="Wingdings" pitchFamily="2" charset="2"/>
              <a:buChar char="Ø"/>
            </a:pPr>
            <a:r>
              <a:rPr lang="es-ES" b="1" dirty="0" smtClean="0">
                <a:latin typeface="TradeGothic" pitchFamily="34" charset="0"/>
              </a:rPr>
              <a:t>Un documento SGML se marca sin expresar su representación en la pantalla o en papel. Será un programa de presentación el que una el documento con la información de estilo a fin de producir una copia en pantalla o papel.</a:t>
            </a:r>
            <a:endParaRPr lang="es-ES" b="1" dirty="0">
              <a:latin typeface="Trade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395079"/>
            <a:ext cx="8568952" cy="864096"/>
          </a:xfrm>
        </p:spPr>
        <p:txBody>
          <a:bodyPr>
            <a:normAutofit fontScale="90000"/>
          </a:bodyPr>
          <a:lstStyle/>
          <a:p>
            <a:r>
              <a:rPr lang="es-ES" sz="3600" dirty="0" smtClean="0">
                <a:latin typeface="TradeGothic" pitchFamily="34" charset="0"/>
              </a:rPr>
              <a:t>3.1. Tipos de lenguajes</a:t>
            </a:r>
            <a:br>
              <a:rPr lang="es-ES" sz="3600" dirty="0" smtClean="0">
                <a:latin typeface="TradeGothic" pitchFamily="34" charset="0"/>
              </a:rPr>
            </a:br>
            <a:r>
              <a:rPr lang="es-ES" sz="3600" dirty="0" smtClean="0">
                <a:latin typeface="TradeGothic" pitchFamily="34" charset="0"/>
              </a:rPr>
              <a:t>3.2. Definición de XML</a:t>
            </a:r>
          </a:p>
        </p:txBody>
      </p:sp>
      <p:sp>
        <p:nvSpPr>
          <p:cNvPr id="4" name="3 CuadroTexto"/>
          <p:cNvSpPr txBox="1"/>
          <p:nvPr/>
        </p:nvSpPr>
        <p:spPr>
          <a:xfrm>
            <a:off x="251520" y="1259175"/>
            <a:ext cx="8640960" cy="4401205"/>
          </a:xfrm>
          <a:prstGeom prst="rect">
            <a:avLst/>
          </a:prstGeom>
          <a:noFill/>
        </p:spPr>
        <p:txBody>
          <a:bodyPr wrap="square" rtlCol="0">
            <a:spAutoFit/>
          </a:bodyPr>
          <a:lstStyle/>
          <a:p>
            <a:pPr algn="just">
              <a:spcBef>
                <a:spcPts val="600"/>
              </a:spcBef>
              <a:spcAft>
                <a:spcPts val="600"/>
              </a:spcAft>
            </a:pPr>
            <a:r>
              <a:rPr lang="es-ES" sz="2000" b="1" dirty="0" smtClean="0">
                <a:latin typeface="TradeGothic" pitchFamily="34" charset="0"/>
              </a:rPr>
              <a:t>HTML es un ejemplo de un lenguaje definido en SGML, ideado para el intercambio de documentos científicos y técnicos adaptado para su uso por no especialistas en tratamiento de documentos. </a:t>
            </a:r>
          </a:p>
          <a:p>
            <a:pPr algn="just">
              <a:spcBef>
                <a:spcPts val="600"/>
              </a:spcBef>
              <a:spcAft>
                <a:spcPts val="600"/>
              </a:spcAft>
            </a:pPr>
            <a:r>
              <a:rPr lang="es-ES" sz="2000" b="1" dirty="0" smtClean="0">
                <a:latin typeface="TradeGothic" pitchFamily="34" charset="0"/>
              </a:rPr>
              <a:t>HTML utiliza un reducido conjunto de etiquetas estructurales y semánticas para crear documentos simples además de soportar hipertexto. </a:t>
            </a:r>
          </a:p>
          <a:p>
            <a:pPr algn="just">
              <a:spcBef>
                <a:spcPts val="600"/>
              </a:spcBef>
              <a:spcAft>
                <a:spcPts val="600"/>
              </a:spcAft>
            </a:pPr>
            <a:r>
              <a:rPr lang="es-ES" sz="2000" b="1" dirty="0" smtClean="0">
                <a:latin typeface="TradeGothic" pitchFamily="34" charset="0"/>
              </a:rPr>
              <a:t>XML conserva casi todas las características de SGML y ha sido adaptado para el almacenamiento de datos.</a:t>
            </a:r>
          </a:p>
          <a:p>
            <a:pPr algn="just">
              <a:spcBef>
                <a:spcPts val="600"/>
              </a:spcBef>
              <a:spcAft>
                <a:spcPts val="600"/>
              </a:spcAft>
            </a:pPr>
            <a:endParaRPr lang="es-ES" sz="2000" b="1" dirty="0" smtClean="0">
              <a:latin typeface="TradeGothic" pitchFamily="34" charset="0"/>
            </a:endParaRPr>
          </a:p>
          <a:p>
            <a:pPr algn="just">
              <a:spcBef>
                <a:spcPts val="600"/>
              </a:spcBef>
              <a:spcAft>
                <a:spcPts val="600"/>
              </a:spcAft>
            </a:pPr>
            <a:r>
              <a:rPr lang="es-ES" sz="2000" b="1" dirty="0" smtClean="0">
                <a:latin typeface="TradeGothic" pitchFamily="34" charset="0"/>
              </a:rPr>
              <a:t>Se define el estándar XML como el formato universal para documentos y datos estructurados en Internet, y podemos explicar las características de su funcionamiento a través de 7 puntos importantes, tal y como la propia W3C recomienda: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48274" y="332656"/>
            <a:ext cx="8568952" cy="864096"/>
          </a:xfrm>
        </p:spPr>
        <p:txBody>
          <a:bodyPr>
            <a:normAutofit fontScale="90000"/>
          </a:bodyPr>
          <a:lstStyle/>
          <a:p>
            <a:r>
              <a:rPr lang="es-ES" sz="3600" dirty="0" smtClean="0">
                <a:latin typeface="TradeGothic" pitchFamily="34" charset="0"/>
              </a:rPr>
              <a:t>3.1. Tipos de lenguajes</a:t>
            </a:r>
            <a:br>
              <a:rPr lang="es-ES" sz="3600" dirty="0" smtClean="0">
                <a:latin typeface="TradeGothic" pitchFamily="34" charset="0"/>
              </a:rPr>
            </a:br>
            <a:r>
              <a:rPr lang="es-ES" sz="3600" dirty="0" smtClean="0">
                <a:latin typeface="TradeGothic" pitchFamily="34" charset="0"/>
              </a:rPr>
              <a:t>3.2. Definición de XML</a:t>
            </a:r>
          </a:p>
        </p:txBody>
      </p:sp>
      <p:sp>
        <p:nvSpPr>
          <p:cNvPr id="4" name="3 CuadroTexto"/>
          <p:cNvSpPr txBox="1"/>
          <p:nvPr/>
        </p:nvSpPr>
        <p:spPr>
          <a:xfrm>
            <a:off x="251520" y="1340768"/>
            <a:ext cx="8640960" cy="4093428"/>
          </a:xfrm>
          <a:prstGeom prst="rect">
            <a:avLst/>
          </a:prstGeom>
          <a:noFill/>
        </p:spPr>
        <p:txBody>
          <a:bodyPr wrap="square" rtlCol="0">
            <a:spAutoFit/>
          </a:bodyPr>
          <a:lstStyle/>
          <a:p>
            <a:pPr marL="457200" indent="-457200" algn="just">
              <a:spcBef>
                <a:spcPts val="600"/>
              </a:spcBef>
              <a:spcAft>
                <a:spcPts val="600"/>
              </a:spcAft>
              <a:buFont typeface="+mj-lt"/>
              <a:buAutoNum type="arabicPeriod"/>
            </a:pPr>
            <a:r>
              <a:rPr lang="es-ES" sz="2000" b="1" dirty="0" smtClean="0">
                <a:latin typeface="TradeGothic" pitchFamily="34" charset="0"/>
              </a:rPr>
              <a:t>XML es un estándar para escribir datos estructurados en un fichero de texto.</a:t>
            </a:r>
          </a:p>
          <a:p>
            <a:pPr marL="457200" indent="-457200" algn="just">
              <a:spcBef>
                <a:spcPts val="600"/>
              </a:spcBef>
              <a:spcAft>
                <a:spcPts val="600"/>
              </a:spcAft>
              <a:buFont typeface="+mj-lt"/>
              <a:buAutoNum type="arabicPeriod"/>
            </a:pPr>
            <a:r>
              <a:rPr lang="es-ES" sz="2000" b="1" dirty="0" smtClean="0">
                <a:latin typeface="TradeGothic" pitchFamily="34" charset="0"/>
              </a:rPr>
              <a:t>Datos estructurados son documentos tales como una hoja de cálculo, la libreta de direcciones, parámetros de configuración, transacciones financieras o dibujos técnicos. Los programas que los generan, utilizan normalmente formatos binarios o de texto. </a:t>
            </a:r>
          </a:p>
          <a:p>
            <a:pPr marL="457200" indent="-457200" algn="just">
              <a:spcBef>
                <a:spcPts val="600"/>
              </a:spcBef>
              <a:spcAft>
                <a:spcPts val="600"/>
              </a:spcAft>
              <a:buFont typeface="+mj-lt"/>
              <a:buAutoNum type="arabicPeriod"/>
            </a:pPr>
            <a:r>
              <a:rPr lang="es-ES" sz="2000" b="1" dirty="0" smtClean="0">
                <a:latin typeface="TradeGothic" pitchFamily="34" charset="0"/>
              </a:rPr>
              <a:t>XML es un conjunto de reglas, normas y convenciones para diseñar formatos de texto para tales tipos de datos, de forma que produzca ficheros fáciles de generar y de leer.</a:t>
            </a:r>
          </a:p>
          <a:p>
            <a:pPr marL="457200" indent="-457200" algn="just">
              <a:spcBef>
                <a:spcPts val="600"/>
              </a:spcBef>
              <a:spcAft>
                <a:spcPts val="600"/>
              </a:spcAft>
              <a:buFont typeface="+mj-lt"/>
              <a:buAutoNum type="arabicPeriod"/>
            </a:pPr>
            <a:r>
              <a:rPr lang="es-ES" sz="2000" b="1" dirty="0" smtClean="0">
                <a:latin typeface="TradeGothic" pitchFamily="34" charset="0"/>
              </a:rPr>
              <a:t>XML: busca que todo pueda hacerse en la web.</a:t>
            </a:r>
          </a:p>
          <a:p>
            <a:pPr marL="457200" indent="-457200" algn="just">
              <a:spcBef>
                <a:spcPts val="600"/>
              </a:spcBef>
              <a:spcAft>
                <a:spcPts val="600"/>
              </a:spcAft>
              <a:buFont typeface="+mj-lt"/>
              <a:buAutoNum type="arabicPeriod"/>
            </a:pPr>
            <a:r>
              <a:rPr lang="es-ES" sz="2000" b="1" dirty="0">
                <a:latin typeface="TradeGothic" pitchFamily="34" charset="0"/>
              </a:rPr>
              <a:t>XML parece HTML pero no lo es</a:t>
            </a:r>
            <a:endParaRPr lang="es-ES" sz="2000" b="1" dirty="0" smtClean="0">
              <a:latin typeface="TradeGothic"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479646"/>
            <a:ext cx="8568952" cy="864096"/>
          </a:xfrm>
        </p:spPr>
        <p:txBody>
          <a:bodyPr>
            <a:normAutofit fontScale="90000"/>
          </a:bodyPr>
          <a:lstStyle/>
          <a:p>
            <a:r>
              <a:rPr lang="es-ES" sz="3600" dirty="0" smtClean="0">
                <a:latin typeface="TradeGothic" pitchFamily="34" charset="0"/>
              </a:rPr>
              <a:t>3.1. Tipos de lenguajes</a:t>
            </a:r>
            <a:br>
              <a:rPr lang="es-ES" sz="3600" dirty="0" smtClean="0">
                <a:latin typeface="TradeGothic" pitchFamily="34" charset="0"/>
              </a:rPr>
            </a:br>
            <a:r>
              <a:rPr lang="es-ES" sz="3600" dirty="0" smtClean="0">
                <a:latin typeface="TradeGothic" pitchFamily="34" charset="0"/>
              </a:rPr>
              <a:t>3.2. Definición de XML</a:t>
            </a:r>
          </a:p>
        </p:txBody>
      </p:sp>
      <p:sp>
        <p:nvSpPr>
          <p:cNvPr id="4" name="3 CuadroTexto"/>
          <p:cNvSpPr txBox="1"/>
          <p:nvPr/>
        </p:nvSpPr>
        <p:spPr>
          <a:xfrm>
            <a:off x="251520" y="1379577"/>
            <a:ext cx="8640960" cy="5016758"/>
          </a:xfrm>
          <a:prstGeom prst="rect">
            <a:avLst/>
          </a:prstGeom>
          <a:noFill/>
        </p:spPr>
        <p:txBody>
          <a:bodyPr wrap="square" rtlCol="0">
            <a:spAutoFit/>
          </a:bodyPr>
          <a:lstStyle/>
          <a:p>
            <a:pPr marL="457200" indent="-457200" algn="just">
              <a:spcBef>
                <a:spcPts val="600"/>
              </a:spcBef>
              <a:spcAft>
                <a:spcPts val="600"/>
              </a:spcAft>
              <a:buFont typeface="+mj-lt"/>
              <a:buAutoNum type="arabicPeriod" startAt="6"/>
            </a:pPr>
            <a:r>
              <a:rPr lang="es-ES" sz="2000" b="1" dirty="0" smtClean="0">
                <a:latin typeface="TradeGothic" pitchFamily="34" charset="0"/>
              </a:rPr>
              <a:t>XML  usa marcas y atributos, pero la diferencia estriba en que, mientras en HTML cada marca y atributo está establecido mediante un significado, incluyendo el aspecto que debe tener al verse en un navegador, en XML sólo se usan las marcas para delimitar fragmentos de datos, dejando la interpretación de éstos a la aplicación que los lee.</a:t>
            </a:r>
          </a:p>
          <a:p>
            <a:pPr marL="457200" indent="-457200" algn="just">
              <a:spcBef>
                <a:spcPts val="600"/>
              </a:spcBef>
              <a:spcAft>
                <a:spcPts val="600"/>
              </a:spcAft>
              <a:buFont typeface="+mj-lt"/>
              <a:buAutoNum type="arabicPeriod" startAt="6"/>
              <a:defRPr/>
            </a:pPr>
            <a:r>
              <a:rPr lang="es-ES" sz="2000" b="1" dirty="0" smtClean="0">
                <a:latin typeface="TradeGothic" pitchFamily="34" charset="0"/>
              </a:rPr>
              <a:t>XML: aprovecha las ventajas del HTML, pero permite realizar muchas cosas más.</a:t>
            </a:r>
          </a:p>
          <a:p>
            <a:pPr algn="just">
              <a:spcBef>
                <a:spcPts val="600"/>
              </a:spcBef>
              <a:spcAft>
                <a:spcPts val="600"/>
              </a:spcAft>
              <a:defRPr/>
            </a:pPr>
            <a:r>
              <a:rPr lang="es-ES" sz="2000" b="1" dirty="0" smtClean="0">
                <a:latin typeface="TradeGothic" pitchFamily="34" charset="0"/>
              </a:rPr>
              <a:t>NO DESAPARECERÁ HTML:</a:t>
            </a:r>
          </a:p>
          <a:p>
            <a:pPr lvl="1" algn="just">
              <a:spcBef>
                <a:spcPts val="600"/>
              </a:spcBef>
              <a:spcAft>
                <a:spcPts val="600"/>
              </a:spcAft>
              <a:buFont typeface="Wingdings" pitchFamily="2" charset="2"/>
              <a:buChar char="q"/>
              <a:defRPr/>
            </a:pPr>
            <a:r>
              <a:rPr lang="es-ES" sz="2000" b="1" dirty="0" smtClean="0">
                <a:latin typeface="TradeGothic" pitchFamily="34" charset="0"/>
              </a:rPr>
              <a:t>Existen demasiadas páginas en HTML </a:t>
            </a:r>
          </a:p>
          <a:p>
            <a:pPr lvl="1" algn="just">
              <a:spcBef>
                <a:spcPts val="600"/>
              </a:spcBef>
              <a:spcAft>
                <a:spcPts val="600"/>
              </a:spcAft>
              <a:buFont typeface="Wingdings" pitchFamily="2" charset="2"/>
              <a:buChar char="q"/>
              <a:defRPr/>
            </a:pPr>
            <a:r>
              <a:rPr lang="es-ES" sz="2000" b="1" dirty="0" smtClean="0">
                <a:latin typeface="TradeGothic" pitchFamily="34" charset="0"/>
              </a:rPr>
              <a:t>Es sencillo crearlas.</a:t>
            </a:r>
          </a:p>
          <a:p>
            <a:pPr lvl="1" algn="just">
              <a:spcBef>
                <a:spcPts val="600"/>
              </a:spcBef>
              <a:spcAft>
                <a:spcPts val="600"/>
              </a:spcAft>
              <a:buFont typeface="Wingdings" pitchFamily="2" charset="2"/>
              <a:buChar char="q"/>
              <a:defRPr/>
            </a:pPr>
            <a:r>
              <a:rPr lang="es-ES" sz="2000" b="1" dirty="0" smtClean="0">
                <a:latin typeface="TradeGothic" pitchFamily="34" charset="0"/>
              </a:rPr>
              <a:t>Navegadores no soportarán todavía en toda su potencia el XML y tecnologías asociadas.</a:t>
            </a:r>
          </a:p>
          <a:p>
            <a:pPr marL="457200" indent="-457200" algn="just">
              <a:spcBef>
                <a:spcPts val="600"/>
              </a:spcBef>
              <a:spcAft>
                <a:spcPts val="600"/>
              </a:spcAft>
              <a:buFont typeface="+mj-lt"/>
              <a:buAutoNum type="arabicPeriod"/>
            </a:pPr>
            <a:endParaRPr lang="es-ES" sz="2000" b="1" dirty="0">
              <a:latin typeface="TradeGothic"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568952" cy="864096"/>
          </a:xfrm>
        </p:spPr>
        <p:txBody>
          <a:bodyPr>
            <a:normAutofit fontScale="90000"/>
          </a:bodyPr>
          <a:lstStyle/>
          <a:p>
            <a:r>
              <a:rPr lang="es-ES" sz="3600" dirty="0" smtClean="0">
                <a:latin typeface="TradeGothic" pitchFamily="34" charset="0"/>
              </a:rPr>
              <a:t>3.1. Tipos de lenguajes</a:t>
            </a:r>
            <a:br>
              <a:rPr lang="es-ES" sz="3600" dirty="0" smtClean="0">
                <a:latin typeface="TradeGothic" pitchFamily="34" charset="0"/>
              </a:rPr>
            </a:br>
            <a:r>
              <a:rPr lang="es-ES" sz="3600" dirty="0" smtClean="0">
                <a:latin typeface="TradeGothic" pitchFamily="34" charset="0"/>
              </a:rPr>
              <a:t>3.2. Definición de XML</a:t>
            </a:r>
          </a:p>
        </p:txBody>
      </p:sp>
      <p:sp>
        <p:nvSpPr>
          <p:cNvPr id="4" name="3 CuadroTexto"/>
          <p:cNvSpPr txBox="1"/>
          <p:nvPr/>
        </p:nvSpPr>
        <p:spPr>
          <a:xfrm>
            <a:off x="251520" y="1052736"/>
            <a:ext cx="8640960" cy="5863144"/>
          </a:xfrm>
          <a:prstGeom prst="rect">
            <a:avLst/>
          </a:prstGeom>
          <a:noFill/>
        </p:spPr>
        <p:txBody>
          <a:bodyPr wrap="square" rtlCol="0">
            <a:spAutoFit/>
          </a:bodyPr>
          <a:lstStyle/>
          <a:p>
            <a:pPr algn="just">
              <a:spcBef>
                <a:spcPts val="600"/>
              </a:spcBef>
              <a:spcAft>
                <a:spcPts val="600"/>
              </a:spcAft>
              <a:buFont typeface="Wingdings" pitchFamily="2" charset="2"/>
              <a:buChar char="Ø"/>
            </a:pPr>
            <a:r>
              <a:rPr lang="es-ES" sz="2000" dirty="0" smtClean="0">
                <a:latin typeface="TradeGothic" pitchFamily="34" charset="0"/>
              </a:rPr>
              <a:t>XML: Su potencia radica en que etiquetamos e identificamos el contenido, olvidándonos en un primer momento de la forma de presentarlo.</a:t>
            </a:r>
          </a:p>
          <a:p>
            <a:pPr algn="just">
              <a:spcBef>
                <a:spcPts val="600"/>
              </a:spcBef>
              <a:spcAft>
                <a:spcPts val="600"/>
              </a:spcAft>
              <a:buFont typeface="Wingdings" pitchFamily="2" charset="2"/>
              <a:buChar char="Ø"/>
            </a:pPr>
            <a:r>
              <a:rPr lang="es-ES" sz="2000" dirty="0" smtClean="0">
                <a:latin typeface="TradeGothic" pitchFamily="34" charset="0"/>
              </a:rPr>
              <a:t>HTML supuso una revolución porque permitía la comunicación entre las personas mientras que XML permitir la comunicación entre  máquinas.</a:t>
            </a:r>
          </a:p>
          <a:p>
            <a:pPr algn="just">
              <a:spcBef>
                <a:spcPts val="600"/>
              </a:spcBef>
              <a:spcAft>
                <a:spcPts val="600"/>
              </a:spcAft>
              <a:buFont typeface="Wingdings" pitchFamily="2" charset="2"/>
              <a:buChar char="Ø"/>
            </a:pPr>
            <a:r>
              <a:rPr lang="es-ES" sz="2000" dirty="0" smtClean="0">
                <a:latin typeface="TradeGothic" pitchFamily="34" charset="0"/>
              </a:rPr>
              <a:t>XML no es HTML++, aunque ambos tienen el origen en SGML.</a:t>
            </a:r>
            <a:r>
              <a:rPr lang="es-ES" sz="2000" b="1" dirty="0" smtClean="0">
                <a:latin typeface="TradeGothic" pitchFamily="34" charset="0"/>
              </a:rPr>
              <a:t> </a:t>
            </a:r>
          </a:p>
          <a:p>
            <a:pPr algn="just">
              <a:spcBef>
                <a:spcPts val="600"/>
              </a:spcBef>
              <a:spcAft>
                <a:spcPts val="600"/>
              </a:spcAft>
              <a:buFont typeface="Wingdings" pitchFamily="2" charset="2"/>
              <a:buChar char="Ø"/>
            </a:pPr>
            <a:r>
              <a:rPr lang="es-ES" sz="2000" b="1" dirty="0" smtClean="0">
                <a:latin typeface="TradeGothic" pitchFamily="34" charset="0"/>
              </a:rPr>
              <a:t>XML está en formato texto, pero no para ser leído, lo cual le proporciona algunas ventajas, como </a:t>
            </a:r>
            <a:r>
              <a:rPr lang="es-ES" sz="2000" dirty="0" smtClean="0">
                <a:latin typeface="TradeGothic" pitchFamily="34" charset="0"/>
              </a:rPr>
              <a:t>portabilidad, depuración, independencia de plataforma, y edición. </a:t>
            </a:r>
          </a:p>
          <a:p>
            <a:pPr algn="just"/>
            <a:r>
              <a:rPr lang="es-ES" sz="2000" dirty="0" smtClean="0">
                <a:latin typeface="TradeGothic" pitchFamily="34" charset="0"/>
              </a:rPr>
              <a:t>La sintaxis es </a:t>
            </a:r>
            <a:r>
              <a:rPr lang="es-ES" sz="2000" b="1" dirty="0" smtClean="0">
                <a:latin typeface="TradeGothic" pitchFamily="34" charset="0"/>
              </a:rPr>
              <a:t>más estricta que la de HTML: una marca olvidada o un valor de atributo sin comillas convierten el documento en inutilizable. </a:t>
            </a:r>
          </a:p>
          <a:p>
            <a:pPr algn="just"/>
            <a:endParaRPr lang="es-ES" sz="2000" b="1" i="1" dirty="0" smtClean="0">
              <a:latin typeface="TradeGothic" pitchFamily="34" charset="0"/>
            </a:endParaRPr>
          </a:p>
          <a:p>
            <a:pPr algn="just"/>
            <a:endParaRPr lang="es-ES" sz="2000" b="1" i="1" dirty="0" smtClean="0">
              <a:latin typeface="TradeGothic" pitchFamily="34" charset="0"/>
            </a:endParaRPr>
          </a:p>
          <a:p>
            <a:pPr algn="just"/>
            <a:r>
              <a:rPr lang="es-ES" sz="2000" b="1" i="1" dirty="0" smtClean="0">
                <a:latin typeface="TradeGothic" pitchFamily="34" charset="0"/>
              </a:rPr>
              <a:t>XML es independiente de la plataforma, y tiene un amplio soporte. </a:t>
            </a:r>
          </a:p>
          <a:p>
            <a:pPr algn="just"/>
            <a:r>
              <a:rPr lang="es-ES" sz="2000" dirty="0" smtClean="0">
                <a:latin typeface="TradeGothic" pitchFamily="34" charset="0"/>
              </a:rPr>
              <a:t>Dentro de todo documento XML hay dos partes bien definidas: la </a:t>
            </a:r>
            <a:r>
              <a:rPr lang="es-ES" sz="2000" i="1" dirty="0" smtClean="0">
                <a:latin typeface="TradeGothic" pitchFamily="34" charset="0"/>
              </a:rPr>
              <a:t>definición de contenidos y los propios contenidos (el DTD y los datos). Cada definición, o DTD constituye de por sí una forma de escribir documentos para Internet.</a:t>
            </a:r>
            <a:endParaRPr lang="es-ES" sz="2000" b="1" dirty="0" smtClean="0">
              <a:latin typeface="TradeGothi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260648"/>
            <a:ext cx="8568952" cy="864096"/>
          </a:xfrm>
        </p:spPr>
        <p:txBody>
          <a:bodyPr>
            <a:normAutofit fontScale="90000"/>
          </a:bodyPr>
          <a:lstStyle/>
          <a:p>
            <a:r>
              <a:rPr lang="es-ES" sz="3600" dirty="0" smtClean="0">
                <a:latin typeface="TradeGothic" pitchFamily="34" charset="0"/>
              </a:rPr>
              <a:t>3.1. Tipos de lenguajes</a:t>
            </a:r>
            <a:br>
              <a:rPr lang="es-ES" sz="3600" dirty="0" smtClean="0">
                <a:latin typeface="TradeGothic" pitchFamily="34" charset="0"/>
              </a:rPr>
            </a:br>
            <a:r>
              <a:rPr lang="es-ES" sz="3600" dirty="0" smtClean="0">
                <a:latin typeface="TradeGothic" pitchFamily="34" charset="0"/>
              </a:rPr>
              <a:t>3.2. Definición de XML</a:t>
            </a:r>
          </a:p>
        </p:txBody>
      </p:sp>
      <p:sp>
        <p:nvSpPr>
          <p:cNvPr id="5" name="4 Rectángulo"/>
          <p:cNvSpPr/>
          <p:nvPr/>
        </p:nvSpPr>
        <p:spPr>
          <a:xfrm>
            <a:off x="215516" y="980728"/>
            <a:ext cx="8712968" cy="5740033"/>
          </a:xfrm>
          <a:prstGeom prst="rect">
            <a:avLst/>
          </a:prstGeom>
        </p:spPr>
        <p:txBody>
          <a:bodyPr wrap="square">
            <a:spAutoFit/>
          </a:bodyPr>
          <a:lstStyle/>
          <a:p>
            <a:pPr algn="ctr">
              <a:spcBef>
                <a:spcPts val="600"/>
              </a:spcBef>
              <a:spcAft>
                <a:spcPts val="600"/>
              </a:spcAft>
            </a:pPr>
            <a:r>
              <a:rPr lang="es-ES" b="1" dirty="0" smtClean="0">
                <a:latin typeface="TradeGothic" pitchFamily="34" charset="0"/>
              </a:rPr>
              <a:t>Diferencias HTML-XML</a:t>
            </a:r>
          </a:p>
          <a:p>
            <a:pPr algn="just">
              <a:spcBef>
                <a:spcPts val="600"/>
              </a:spcBef>
              <a:spcAft>
                <a:spcPts val="600"/>
              </a:spcAft>
              <a:buFont typeface="Wingdings" pitchFamily="2" charset="2"/>
              <a:buChar char="Ø"/>
            </a:pPr>
            <a:r>
              <a:rPr lang="es-ES" dirty="0" smtClean="0">
                <a:latin typeface="TradeGothic" pitchFamily="34" charset="0"/>
              </a:rPr>
              <a:t>El HTML se preocupa por formatear datos y para ello son las etiquetas que tiene el lenguaje, para formatear la información que se desea mostrar.</a:t>
            </a:r>
          </a:p>
          <a:p>
            <a:pPr algn="just">
              <a:spcBef>
                <a:spcPts val="600"/>
              </a:spcBef>
              <a:spcAft>
                <a:spcPts val="600"/>
              </a:spcAft>
              <a:buFont typeface="Wingdings" pitchFamily="2" charset="2"/>
              <a:buChar char="Ø"/>
            </a:pPr>
            <a:r>
              <a:rPr lang="es-ES" dirty="0" smtClean="0">
                <a:latin typeface="TradeGothic" pitchFamily="34" charset="0"/>
              </a:rPr>
              <a:t>El XML se preocupa por estructurar la información que pretende almacenar. La estructura la marca la lógica propia de la información.  </a:t>
            </a:r>
          </a:p>
          <a:p>
            <a:pPr algn="just">
              <a:lnSpc>
                <a:spcPct val="90000"/>
              </a:lnSpc>
              <a:spcBef>
                <a:spcPts val="600"/>
              </a:spcBef>
              <a:spcAft>
                <a:spcPts val="600"/>
              </a:spcAft>
              <a:buFont typeface="Wingdings" pitchFamily="2" charset="2"/>
              <a:buChar char="Ø"/>
            </a:pPr>
            <a:r>
              <a:rPr lang="es-ES" dirty="0" smtClean="0">
                <a:latin typeface="TradeGothic" pitchFamily="34" charset="0"/>
              </a:rPr>
              <a:t>Procesar la información en HTML es inviable, está mezclada con los estilos y las etiquetas que formatean la información. </a:t>
            </a:r>
          </a:p>
          <a:p>
            <a:pPr algn="just">
              <a:lnSpc>
                <a:spcPct val="90000"/>
              </a:lnSpc>
              <a:spcBef>
                <a:spcPts val="600"/>
              </a:spcBef>
              <a:spcAft>
                <a:spcPts val="600"/>
              </a:spcAft>
              <a:buFont typeface="Wingdings" pitchFamily="2" charset="2"/>
              <a:buChar char="Ø"/>
            </a:pPr>
            <a:r>
              <a:rPr lang="es-ES" dirty="0" smtClean="0">
                <a:latin typeface="TradeGothic" pitchFamily="34" charset="0"/>
              </a:rPr>
              <a:t>En XML se puede procesar la información fácilmente, todo está ordenado de manera lógica y el formateo de la información para que se entienda por el usuario es viable a través de hojas de estilos o similares. </a:t>
            </a:r>
          </a:p>
          <a:p>
            <a:pPr>
              <a:spcBef>
                <a:spcPts val="600"/>
              </a:spcBef>
              <a:spcAft>
                <a:spcPts val="600"/>
              </a:spcAft>
              <a:buFont typeface="Wingdings" pitchFamily="2" charset="2"/>
              <a:buChar char="Ø"/>
            </a:pPr>
            <a:r>
              <a:rPr lang="es-ES" dirty="0" smtClean="0">
                <a:latin typeface="TradeGothic" pitchFamily="34" charset="0"/>
              </a:rPr>
              <a:t>Por supuesto existe una diferencia fundamental entre XML y HTML:</a:t>
            </a:r>
          </a:p>
          <a:p>
            <a:pPr>
              <a:spcBef>
                <a:spcPts val="600"/>
              </a:spcBef>
              <a:spcAft>
                <a:spcPts val="600"/>
              </a:spcAft>
              <a:buFont typeface="Wingdings" pitchFamily="2" charset="2"/>
              <a:buChar char="Ø"/>
            </a:pPr>
            <a:r>
              <a:rPr lang="es-ES" dirty="0" smtClean="0">
                <a:latin typeface="TradeGothic" pitchFamily="34" charset="0"/>
              </a:rPr>
              <a:t>HTML está diseñado para una aplicación específica; para </a:t>
            </a:r>
            <a:r>
              <a:rPr lang="es-ES" b="1" i="1" dirty="0" smtClean="0">
                <a:latin typeface="TradeGothic" pitchFamily="34" charset="0"/>
              </a:rPr>
              <a:t>transmitir la información hacia los seres humanos, usualmente, de manera visual y por medio de un  navegador Web.</a:t>
            </a:r>
          </a:p>
          <a:p>
            <a:pPr>
              <a:spcBef>
                <a:spcPts val="600"/>
              </a:spcBef>
              <a:spcAft>
                <a:spcPts val="600"/>
              </a:spcAft>
              <a:buFont typeface="Wingdings" pitchFamily="2" charset="2"/>
              <a:buChar char="Ø"/>
            </a:pPr>
            <a:r>
              <a:rPr lang="es-ES" dirty="0" smtClean="0">
                <a:latin typeface="TradeGothic" pitchFamily="34" charset="0"/>
              </a:rPr>
              <a:t>XML </a:t>
            </a:r>
            <a:r>
              <a:rPr lang="es-ES" b="1" i="1" dirty="0" smtClean="0">
                <a:latin typeface="TradeGothic" pitchFamily="34" charset="0"/>
              </a:rPr>
              <a:t>no tiene una aplicación específica; está diseñado para el uso que se precise. HTML tiene un conjunto finito de estructuras de marcas (&lt;P&gt;,&lt;UL&gt;,&lt;H2&gt;,etc.), que se utilizan para crear un documento HTML correcto.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51520" y="980728"/>
            <a:ext cx="1548172" cy="369332"/>
          </a:xfrm>
          <a:prstGeom prst="rect">
            <a:avLst/>
          </a:prstGeom>
        </p:spPr>
        <p:txBody>
          <a:bodyPr wrap="square">
            <a:spAutoFit/>
          </a:bodyPr>
          <a:lstStyle/>
          <a:p>
            <a:pPr>
              <a:spcBef>
                <a:spcPts val="600"/>
              </a:spcBef>
              <a:spcAft>
                <a:spcPts val="600"/>
              </a:spcAft>
            </a:pPr>
            <a:r>
              <a:rPr lang="es-ES" b="1" dirty="0" smtClean="0">
                <a:latin typeface="TradeGothic" pitchFamily="34" charset="0"/>
              </a:rPr>
              <a:t>Ejemplo</a:t>
            </a:r>
            <a:endParaRPr lang="es-ES" b="1" i="1" dirty="0" smtClean="0">
              <a:latin typeface="TradeGothic"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113537" y="1350060"/>
            <a:ext cx="8874939" cy="5507940"/>
          </a:xfrm>
          <a:prstGeom prst="rect">
            <a:avLst/>
          </a:prstGeom>
          <a:noFill/>
          <a:ln w="9525">
            <a:noFill/>
            <a:miter lim="800000"/>
            <a:headEnd/>
            <a:tailEnd/>
          </a:ln>
        </p:spPr>
      </p:pic>
      <p:sp>
        <p:nvSpPr>
          <p:cNvPr id="6" name="1 Título"/>
          <p:cNvSpPr txBox="1">
            <a:spLocks/>
          </p:cNvSpPr>
          <p:nvPr/>
        </p:nvSpPr>
        <p:spPr>
          <a:xfrm>
            <a:off x="287524" y="116632"/>
            <a:ext cx="8568952" cy="864096"/>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smtClean="0">
                <a:latin typeface="TradeGothic" pitchFamily="34" charset="0"/>
              </a:rPr>
              <a:t>3.3. Estructura y sintaxis de XML</a:t>
            </a:r>
            <a:endParaRPr lang="es-ES" sz="3600" dirty="0" smtClean="0">
              <a:latin typeface="TradeGothic"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1405</TotalTime>
  <Words>2131</Words>
  <Application>Microsoft Office PowerPoint</Application>
  <PresentationFormat>Presentación en pantalla (4:3)</PresentationFormat>
  <Paragraphs>227</Paragraphs>
  <Slides>20</Slides>
  <Notes>20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Forma de onda</vt:lpstr>
      <vt:lpstr>Tema 3. Lenguajes para el almacenamiento y transmisión de la información</vt:lpstr>
      <vt:lpstr>3.1. Tipos de lenguajes 3.2. Definición de XML</vt:lpstr>
      <vt:lpstr>3.1. Tipos de lenguajes 3.2. Definición de XML</vt:lpstr>
      <vt:lpstr>3.1. Tipos de lenguajes 3.2. Definición de XML</vt:lpstr>
      <vt:lpstr>3.1. Tipos de lenguajes 3.2. Definición de XML</vt:lpstr>
      <vt:lpstr>3.1. Tipos de lenguajes 3.2. Definición de XML</vt:lpstr>
      <vt:lpstr>3.1. Tipos de lenguajes 3.2. Definición de XML</vt:lpstr>
      <vt:lpstr>3.1. Tipos de lenguajes 3.2. Definición de XML</vt:lpstr>
      <vt:lpstr>Presentación de PowerPoint</vt:lpstr>
      <vt:lpstr>3.3. Estructura y sintaxis de XML</vt:lpstr>
      <vt:lpstr>3.3. Estructura y sintaxis de XML</vt:lpstr>
      <vt:lpstr>3.3. Estructura y sintaxis de XML</vt:lpstr>
      <vt:lpstr>3.3. Estructura y sintaxis de XML</vt:lpstr>
      <vt:lpstr>3.4. Documentos XML bien formados</vt:lpstr>
      <vt:lpstr>3.5. Espacios de nombres</vt:lpstr>
      <vt:lpstr>3.5. Espacios de nombres</vt:lpstr>
      <vt:lpstr>3.5. Espacios de nombres</vt:lpstr>
      <vt:lpstr>3.5. Espacios de nombres</vt:lpstr>
      <vt:lpstr>3.5. Espacios de nombres</vt:lpstr>
      <vt:lpstr>Reglas de un documento XML </vt:lpstr>
    </vt:vector>
  </TitlesOfParts>
  <Company>Florida Centre de Formació</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reconocimiento de las característcas de lenguajes de marcas</dc:title>
  <dc:creator>Jose Manuel Pastor Benlloch</dc:creator>
  <cp:lastModifiedBy>Jose Manuel Pastor Benlloch</cp:lastModifiedBy>
  <cp:revision>247</cp:revision>
  <dcterms:created xsi:type="dcterms:W3CDTF">2011-09-30T09:01:55Z</dcterms:created>
  <dcterms:modified xsi:type="dcterms:W3CDTF">2014-06-27T10:00:36Z</dcterms:modified>
</cp:coreProperties>
</file>