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27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8" r:id="rId26"/>
    <p:sldId id="269" r:id="rId27"/>
    <p:sldId id="270" r:id="rId28"/>
    <p:sldId id="272" r:id="rId29"/>
    <p:sldId id="274" r:id="rId30"/>
    <p:sldId id="275" r:id="rId31"/>
    <p:sldId id="27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9" r:id="rId44"/>
    <p:sldId id="340" r:id="rId45"/>
    <p:sldId id="341" r:id="rId46"/>
    <p:sldId id="342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1" r:id="rId58"/>
    <p:sldId id="322" r:id="rId59"/>
    <p:sldId id="323" r:id="rId60"/>
    <p:sldId id="324" r:id="rId61"/>
    <p:sldId id="320" r:id="rId62"/>
    <p:sldId id="325" r:id="rId6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3" autoAdjust="0"/>
  </p:normalViewPr>
  <p:slideViewPr>
    <p:cSldViewPr showGuides="1">
      <p:cViewPr varScale="1">
        <p:scale>
          <a:sx n="72" d="100"/>
          <a:sy n="72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4FAE-7E26-49FD-8C4B-05A7A9858920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2FDB-A264-42C5-A1D2-E74B83F02CE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18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419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156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142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36</a:t>
            </a:fld>
            <a:endParaRPr 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39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42</a:t>
            </a:fld>
            <a:endParaRPr lang="es-E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43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44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45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46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47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48</a:t>
            </a:fld>
            <a:endParaRPr lang="es-E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49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1400" kern="0" dirty="0" smtClean="0">
              <a:latin typeface="TradeGothic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51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52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53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54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55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56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57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58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59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60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61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62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2FDB-A264-42C5-A1D2-E74B83F02CE1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9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7CFCE05-6DD7-4B55-8F50-6F98A86DB43B}" type="datetimeFigureOut">
              <a:rPr lang="es-ES" smtClean="0"/>
              <a:pPr/>
              <a:t>27/06/2014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B57B25-03B5-4584-BF16-90A00CE6CD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Tema 4. Definición de esquemas y vocabularios en XML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988840"/>
            <a:ext cx="8784976" cy="432048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solidFill>
                  <a:schemeClr val="tx1"/>
                </a:solidFill>
                <a:latin typeface="TradeGothic" pitchFamily="34" charset="0"/>
              </a:rPr>
              <a:t>4.1. DTD.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solidFill>
                  <a:schemeClr val="tx1"/>
                </a:solidFill>
                <a:latin typeface="TradeGothic" pitchFamily="34" charset="0"/>
              </a:rPr>
              <a:t>4.2. ESQUEMAS.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solidFill>
                  <a:schemeClr val="tx1"/>
                </a:solidFill>
                <a:latin typeface="TradeGothic" pitchFamily="34" charset="0"/>
              </a:rPr>
              <a:t>4.3. VALIDACIÓN DE DOCUMENTOS XML.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s-ES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  <a:latin typeface="TradeGothic" pitchFamily="34" charset="0"/>
              </a:rPr>
              <a:t>XML ha sido propuesto como un estándar en el intercambio de información, independientemente de la plataforma en la que se genere o utilice.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  <a:latin typeface="TradeGothic" pitchFamily="34" charset="0"/>
              </a:rPr>
              <a:t>Al margen de que un documento XML esté bien formado (etiquetas de apertura-cierre, codificación correcta...), el emisor y el receptor deben ceñirse a un formato de fichero definido previamente. Para conseguir esto  hay dos formatos de comunicación en XML: </a:t>
            </a:r>
            <a:r>
              <a:rPr lang="es-ES" b="1" dirty="0" smtClean="0">
                <a:solidFill>
                  <a:schemeClr val="tx1"/>
                </a:solidFill>
                <a:latin typeface="TradeGothic" pitchFamily="34" charset="0"/>
              </a:rPr>
              <a:t>las DTD y los XML </a:t>
            </a:r>
            <a:r>
              <a:rPr lang="es-ES" b="1" dirty="0" err="1" smtClean="0">
                <a:solidFill>
                  <a:schemeClr val="tx1"/>
                </a:solidFill>
                <a:latin typeface="TradeGothic" pitchFamily="34" charset="0"/>
              </a:rPr>
              <a:t>Schema</a:t>
            </a:r>
            <a:r>
              <a:rPr lang="es-ES" dirty="0" smtClean="0">
                <a:solidFill>
                  <a:schemeClr val="tx1"/>
                </a:solidFill>
                <a:latin typeface="TradeGothic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136904" cy="525658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Los atributos permiten añadir información a un elemento. Un atributo no puede constar de más atributos y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sólo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puede aparecer una vez en cada elemento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.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Sintaxis: 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!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ATTLIST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elemento </a:t>
            </a:r>
            <a:r>
              <a:rPr lang="es-ES" sz="1800" dirty="0" err="1">
                <a:solidFill>
                  <a:schemeClr val="tx1"/>
                </a:solidFill>
                <a:latin typeface="TradeGothic" panose="020B0500000000000000" pitchFamily="34" charset="0"/>
              </a:rPr>
              <a:t>nombreAtributo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 tipo presencia </a:t>
            </a:r>
            <a:r>
              <a:rPr lang="es-ES" sz="1800" dirty="0" err="1">
                <a:solidFill>
                  <a:schemeClr val="tx1"/>
                </a:solidFill>
                <a:latin typeface="TradeGothic" panose="020B0500000000000000" pitchFamily="34" charset="0"/>
              </a:rPr>
              <a:t>valorPorDefecto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&gt;</a:t>
            </a:r>
          </a:p>
          <a:p>
            <a:pPr algn="l"/>
            <a:endParaRPr lang="es-ES" sz="1800" b="1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CDATA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indicar el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tipo de valores de un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atributo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.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Ejemplo: </a:t>
            </a:r>
            <a:r>
              <a:rPr lang="es-ES" sz="1800" b="1" dirty="0" smtClean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&lt;!</a:t>
            </a:r>
            <a:r>
              <a:rPr lang="es-ES" sz="1800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ATTLIST </a:t>
            </a:r>
            <a:r>
              <a:rPr lang="es-ES" sz="1800" dirty="0" smtClean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producto color </a:t>
            </a:r>
            <a:r>
              <a:rPr lang="es-ES" sz="1800" b="1" dirty="0" smtClean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CDATA</a:t>
            </a:r>
            <a:r>
              <a:rPr lang="es-ES" sz="1800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 </a:t>
            </a:r>
            <a:endParaRPr lang="es-ES" sz="1800" b="1" dirty="0" smtClean="0">
              <a:solidFill>
                <a:schemeClr val="accent5">
                  <a:lumMod val="50000"/>
                </a:schemeClr>
              </a:solidFill>
              <a:latin typeface="TradeGothic" panose="020B0500000000000000" pitchFamily="34" charset="0"/>
            </a:endParaRPr>
          </a:p>
          <a:p>
            <a:pPr algn="l"/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La anterior instrucción define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el atributo </a:t>
            </a:r>
            <a:r>
              <a:rPr lang="es-ES" sz="1800" b="1" i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color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del elemento </a:t>
            </a:r>
            <a:r>
              <a:rPr lang="es-ES" sz="1800" b="1" i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producto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.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Que será de tipo </a:t>
            </a:r>
            <a:r>
              <a:rPr lang="es-ES" sz="1800" b="1" i="1" dirty="0">
                <a:solidFill>
                  <a:schemeClr val="tx1"/>
                </a:solidFill>
                <a:latin typeface="TradeGothic" panose="020B0500000000000000" pitchFamily="34" charset="0"/>
              </a:rPr>
              <a:t>CDATA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, es decir texto normal. </a:t>
            </a:r>
            <a:endParaRPr lang="es-ES" sz="1800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Un documento XML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que se valide con el DTD en el que está </a:t>
            </a:r>
            <a:r>
              <a:rPr lang="es-ES" sz="1800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la instrucción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anterior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, sería válido  escribir:</a:t>
            </a:r>
          </a:p>
          <a:p>
            <a:pPr algn="l"/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&lt;producto color =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”azul”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908719"/>
            <a:ext cx="3456384" cy="540060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Valor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por defecto concreto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Si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al final de la declaración de un atributo aparece un valor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concreto, ese es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el valor por defecto.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En ese caso se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podría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NO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utilizar el atributo en un elemento y entonces dicho atributo tomaría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el valor por defecto (“</a:t>
            </a:r>
            <a:r>
              <a:rPr lang="es-ES" sz="1800" i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Valencia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”). </a:t>
            </a:r>
          </a:p>
          <a:p>
            <a:pPr algn="l"/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Si en algún caso queremos que el  atributo NO tome el valor por defecto, se introduce el valor que queremos para ese caso concreto (“</a:t>
            </a:r>
            <a:r>
              <a:rPr lang="es-ES" sz="1800" i="1" dirty="0" err="1">
                <a:solidFill>
                  <a:schemeClr val="tx1"/>
                </a:solidFill>
                <a:latin typeface="TradeGothic" panose="020B0500000000000000" pitchFamily="34" charset="0"/>
              </a:rPr>
              <a:t>Catarroja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”).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En este ejemplo hay dos clientes, Pepe de </a:t>
            </a:r>
            <a:r>
              <a:rPr lang="es-ES" sz="1800" dirty="0" err="1">
                <a:solidFill>
                  <a:schemeClr val="tx1"/>
                </a:solidFill>
                <a:latin typeface="TradeGothic" panose="020B0500000000000000" pitchFamily="34" charset="0"/>
              </a:rPr>
              <a:t>Catarroja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 y Manolo de Valencia</a:t>
            </a:r>
          </a:p>
          <a:p>
            <a:pPr algn="l"/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919384" y="4077072"/>
            <a:ext cx="491550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</a:p>
          <a:p>
            <a:r>
              <a:rPr lang="es-ES" b="1" dirty="0">
                <a:latin typeface="TradeGothic" panose="020B0500000000000000" pitchFamily="34" charset="0"/>
              </a:rPr>
              <a:t>&lt;!DOCTYPE directorio SYSTEM </a:t>
            </a:r>
            <a:r>
              <a:rPr lang="es-ES" b="1" dirty="0" smtClean="0">
                <a:latin typeface="TradeGothic" panose="020B0500000000000000" pitchFamily="34" charset="0"/>
              </a:rPr>
              <a:t>“agenda.dtd</a:t>
            </a:r>
            <a:r>
              <a:rPr lang="es-ES" b="1" dirty="0">
                <a:latin typeface="TradeGothic" panose="020B0500000000000000" pitchFamily="34" charset="0"/>
              </a:rPr>
              <a:t>"&gt; </a:t>
            </a:r>
          </a:p>
          <a:p>
            <a:r>
              <a:rPr lang="es-ES" b="1" dirty="0" smtClean="0">
                <a:latin typeface="TradeGothic" panose="020B0500000000000000" pitchFamily="34" charset="0"/>
              </a:rPr>
              <a:t>&lt;agenda&gt; </a:t>
            </a:r>
            <a:endParaRPr lang="es-ES" b="1" dirty="0">
              <a:latin typeface="TradeGothic" panose="020B0500000000000000" pitchFamily="34" charset="0"/>
            </a:endParaRPr>
          </a:p>
          <a:p>
            <a:r>
              <a:rPr lang="es-ES" b="1" dirty="0" smtClean="0">
                <a:latin typeface="TradeGothic" panose="020B0500000000000000" pitchFamily="34" charset="0"/>
              </a:rPr>
              <a:t>&lt;cliente ciudad </a:t>
            </a:r>
            <a:r>
              <a:rPr lang="es-ES" dirty="0" smtClean="0">
                <a:latin typeface="TradeGothic" panose="020B0500000000000000" pitchFamily="34" charset="0"/>
              </a:rPr>
              <a:t>=“</a:t>
            </a:r>
            <a:r>
              <a:rPr lang="es-ES" dirty="0" err="1" smtClean="0">
                <a:latin typeface="TradeGothic" panose="020B0500000000000000" pitchFamily="34" charset="0"/>
              </a:rPr>
              <a:t>Catarroja</a:t>
            </a:r>
            <a:r>
              <a:rPr lang="es-ES" dirty="0" smtClean="0">
                <a:latin typeface="TradeGothic" panose="020B0500000000000000" pitchFamily="34" charset="0"/>
              </a:rPr>
              <a:t>"</a:t>
            </a:r>
            <a:r>
              <a:rPr lang="es-ES" b="1" dirty="0" smtClean="0">
                <a:latin typeface="TradeGothic" panose="020B0500000000000000" pitchFamily="34" charset="0"/>
              </a:rPr>
              <a:t>&gt;</a:t>
            </a:r>
            <a:r>
              <a:rPr lang="es-ES" dirty="0" smtClean="0">
                <a:latin typeface="TradeGothic" panose="020B0500000000000000" pitchFamily="34" charset="0"/>
              </a:rPr>
              <a:t>Pepe</a:t>
            </a:r>
            <a:r>
              <a:rPr lang="es-ES" b="1" dirty="0" smtClean="0">
                <a:latin typeface="TradeGothic" panose="020B0500000000000000" pitchFamily="34" charset="0"/>
              </a:rPr>
              <a:t>&lt;/cliente&gt; </a:t>
            </a:r>
            <a:endParaRPr lang="es-ES" b="1" dirty="0">
              <a:latin typeface="TradeGothic" panose="020B0500000000000000" pitchFamily="34" charset="0"/>
            </a:endParaRPr>
          </a:p>
          <a:p>
            <a:r>
              <a:rPr lang="es-ES" b="1" dirty="0" smtClean="0">
                <a:latin typeface="TradeGothic" panose="020B0500000000000000" pitchFamily="34" charset="0"/>
              </a:rPr>
              <a:t>&lt;cliente&gt;</a:t>
            </a:r>
            <a:r>
              <a:rPr lang="es-ES" dirty="0" smtClean="0">
                <a:latin typeface="TradeGothic" panose="020B0500000000000000" pitchFamily="34" charset="0"/>
              </a:rPr>
              <a:t>Manolo</a:t>
            </a:r>
            <a:r>
              <a:rPr lang="es-ES" b="1" dirty="0" smtClean="0">
                <a:latin typeface="TradeGothic" panose="020B0500000000000000" pitchFamily="34" charset="0"/>
              </a:rPr>
              <a:t>&lt;/cliente&gt; </a:t>
            </a:r>
            <a:endParaRPr lang="es-ES" b="1" dirty="0">
              <a:latin typeface="TradeGothic" panose="020B0500000000000000" pitchFamily="34" charset="0"/>
            </a:endParaRPr>
          </a:p>
          <a:p>
            <a:r>
              <a:rPr lang="es-ES" b="1" dirty="0" smtClean="0">
                <a:latin typeface="TradeGothic" panose="020B0500000000000000" pitchFamily="34" charset="0"/>
              </a:rPr>
              <a:t>&lt;/agenda&gt; </a:t>
            </a:r>
            <a:endParaRPr lang="es-ES" dirty="0">
              <a:latin typeface="TradeGothic" panose="020B0500000000000000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38344" y="1090465"/>
            <a:ext cx="48965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smtClean="0">
                <a:latin typeface="TradeGothic" panose="020B0500000000000000" pitchFamily="34" charset="0"/>
              </a:rPr>
              <a:t>Ejemplo: fichero </a:t>
            </a:r>
            <a:r>
              <a:rPr lang="es-ES" b="1" dirty="0" smtClean="0">
                <a:latin typeface="TradeGothic" panose="020B0500000000000000" pitchFamily="34" charset="0"/>
              </a:rPr>
              <a:t>agenda.dtd</a:t>
            </a:r>
          </a:p>
          <a:p>
            <a:endParaRPr lang="es-ES" b="1" dirty="0">
              <a:latin typeface="TradeGothic" panose="020B0500000000000000" pitchFamily="34" charset="0"/>
            </a:endParaRPr>
          </a:p>
          <a:p>
            <a:r>
              <a:rPr lang="es-ES" b="1" dirty="0" smtClean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</a:p>
          <a:p>
            <a:r>
              <a:rPr lang="es-ES" b="1" dirty="0">
                <a:latin typeface="TradeGothic" panose="020B0500000000000000" pitchFamily="34" charset="0"/>
              </a:rPr>
              <a:t>&lt;!ELEMENT </a:t>
            </a:r>
            <a:r>
              <a:rPr lang="es-ES" dirty="0" smtClean="0">
                <a:latin typeface="TradeGothic" panose="020B0500000000000000" pitchFamily="34" charset="0"/>
              </a:rPr>
              <a:t>agenda </a:t>
            </a:r>
            <a:r>
              <a:rPr lang="es-ES" b="1" dirty="0" smtClean="0">
                <a:latin typeface="TradeGothic" panose="020B0500000000000000" pitchFamily="34" charset="0"/>
              </a:rPr>
              <a:t>(</a:t>
            </a:r>
            <a:r>
              <a:rPr lang="es-ES" dirty="0" smtClean="0">
                <a:latin typeface="TradeGothic" panose="020B0500000000000000" pitchFamily="34" charset="0"/>
              </a:rPr>
              <a:t>cliente</a:t>
            </a:r>
            <a:r>
              <a:rPr lang="es-ES" b="1" dirty="0" smtClean="0">
                <a:latin typeface="TradeGothic" panose="020B0500000000000000" pitchFamily="34" charset="0"/>
              </a:rPr>
              <a:t>)+&gt; </a:t>
            </a:r>
            <a:endParaRPr lang="es-ES" b="1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&lt;!ELEMENT </a:t>
            </a:r>
            <a:r>
              <a:rPr lang="es-ES" dirty="0" smtClean="0">
                <a:latin typeface="TradeGothic" panose="020B0500000000000000" pitchFamily="34" charset="0"/>
              </a:rPr>
              <a:t>cliente </a:t>
            </a:r>
            <a:r>
              <a:rPr lang="es-ES" b="1" dirty="0">
                <a:latin typeface="TradeGothic" panose="020B0500000000000000" pitchFamily="34" charset="0"/>
              </a:rPr>
              <a:t>(#PCDATA)&gt; </a:t>
            </a:r>
          </a:p>
          <a:p>
            <a:r>
              <a:rPr lang="es-ES" b="1" dirty="0">
                <a:latin typeface="TradeGothic" panose="020B0500000000000000" pitchFamily="34" charset="0"/>
              </a:rPr>
              <a:t>&lt;!ATTLIST </a:t>
            </a:r>
            <a:r>
              <a:rPr lang="es-ES" dirty="0" smtClean="0">
                <a:latin typeface="TradeGothic" panose="020B0500000000000000" pitchFamily="34" charset="0"/>
              </a:rPr>
              <a:t>cliente ciudad </a:t>
            </a:r>
            <a:r>
              <a:rPr lang="es-ES" b="1" dirty="0" smtClean="0">
                <a:latin typeface="TradeGothic" panose="020B0500000000000000" pitchFamily="34" charset="0"/>
              </a:rPr>
              <a:t>CDATA "Valencia"&gt; </a:t>
            </a:r>
            <a:endParaRPr lang="es-ES" dirty="0">
              <a:latin typeface="TradeGothic" panose="020B0500000000000000" pitchFamily="34" charset="0"/>
            </a:endParaRPr>
          </a:p>
        </p:txBody>
      </p:sp>
      <p:sp>
        <p:nvSpPr>
          <p:cNvPr id="8" name="7 Flecha abajo"/>
          <p:cNvSpPr/>
          <p:nvPr/>
        </p:nvSpPr>
        <p:spPr>
          <a:xfrm>
            <a:off x="5724128" y="2879462"/>
            <a:ext cx="1080120" cy="1197609"/>
          </a:xfrm>
          <a:prstGeom prst="downArrow">
            <a:avLst>
              <a:gd name="adj1" fmla="val 50000"/>
              <a:gd name="adj2" fmla="val 796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2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280920" cy="540060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Valor fijo</a:t>
            </a:r>
            <a:endParaRPr lang="es-ES" sz="1800" b="1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#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FIXED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 indica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un valor fijo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para un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atributo.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En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ningún documento XML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podrá modificarse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dicho atributo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.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&lt;?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xml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version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="1.0"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encoding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="UTF-8"?&gt; </a:t>
            </a:r>
            <a:endParaRPr lang="es-ES" sz="1800" b="1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&lt;!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ELEMENT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agenda (cliente)+&gt; 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&lt;!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ELEMENT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cliente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(#PCDATA)&gt; </a:t>
            </a:r>
            <a:endParaRPr lang="es-ES" sz="1800" b="1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&lt;!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ATTLIST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cliente ciudad CDATA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#FIXED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“Valencia"&gt; </a:t>
            </a:r>
          </a:p>
          <a:p>
            <a:pPr algn="l"/>
            <a:endParaRPr lang="es-ES" sz="1800" b="1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Valor requerido</a:t>
            </a:r>
            <a:endParaRPr lang="es-ES" sz="1800" b="1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#REQUIRED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indica que es obligatorio dar un valor para ese atributo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&lt;!ATTLIST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cliente ciudad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CDATA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#REQUIRED&gt; </a:t>
            </a:r>
            <a:endParaRPr lang="es-ES" sz="1800" b="1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endParaRPr lang="es-ES" sz="1800" b="1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V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alor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opcional 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#IMPLIED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especificada en el atributo indicaría que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dicho atributo puede no tener valor..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&lt;!ATTLIST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cliente ciudad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CDATA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#IMPLIED&gt;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908720"/>
            <a:ext cx="3384376" cy="58326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Tipos de atributo</a:t>
            </a:r>
          </a:p>
          <a:p>
            <a:pPr marL="285750" indent="-285750" algn="l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CDATA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permiten indicar como valor cualquier texto. A diferencia de los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datos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PCDATA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de los elementos, los CDATA admiten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caracteres del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tipo que sea. </a:t>
            </a:r>
            <a:endParaRPr lang="es-ES" sz="1800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marL="285750" indent="-285750" algn="l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ID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Sirve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para generar identificadores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(claves) a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los elementos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. Un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atributo de tipo ID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no pueden comenzar con un número y sólo admite letras,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números,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el carácter de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subrayado y no contener espacios en blanco.</a:t>
            </a:r>
          </a:p>
          <a:p>
            <a:pPr marL="285750" indent="-285750" algn="l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IDREF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son atributos que contienen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el valor de un ID de otro elemento.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Se utilizan para establecer relaciones entre elementos.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endParaRPr lang="es-ES" sz="1800" b="1" dirty="0">
              <a:solidFill>
                <a:schemeClr val="tx1"/>
              </a:solidFill>
              <a:latin typeface="TradeGothic" panose="020B0500000000000000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851920" y="1196752"/>
            <a:ext cx="4824536" cy="5170646"/>
          </a:xfrm>
          <a:prstGeom prst="rect">
            <a:avLst/>
          </a:prstGeom>
          <a:ln>
            <a:solidFill>
              <a:schemeClr val="accent1">
                <a:shade val="50000"/>
                <a:shade val="75000"/>
                <a:lumMod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</a:t>
            </a:r>
            <a:r>
              <a:rPr lang="es-ES" b="1" dirty="0" smtClean="0">
                <a:latin typeface="TradeGothic" panose="020B0500000000000000" pitchFamily="34" charset="0"/>
              </a:rPr>
              <a:t>"?&gt;</a:t>
            </a:r>
          </a:p>
          <a:p>
            <a:pPr>
              <a:spcBef>
                <a:spcPts val="600"/>
              </a:spcBef>
            </a:pPr>
            <a:r>
              <a:rPr lang="es-ES" b="1" i="1" dirty="0" smtClean="0">
                <a:latin typeface="TradeGothic" panose="020B0500000000000000" pitchFamily="34" charset="0"/>
              </a:rPr>
              <a:t>&lt;!-- </a:t>
            </a:r>
            <a:r>
              <a:rPr lang="es-ES" b="1" i="1" dirty="0">
                <a:latin typeface="TradeGothic" panose="020B0500000000000000" pitchFamily="34" charset="0"/>
              </a:rPr>
              <a:t>Archivo </a:t>
            </a:r>
            <a:r>
              <a:rPr lang="es-ES" b="1" i="1" dirty="0" smtClean="0">
                <a:latin typeface="TradeGothic" panose="020B0500000000000000" pitchFamily="34" charset="0"/>
              </a:rPr>
              <a:t>agenda.dtd </a:t>
            </a:r>
            <a:r>
              <a:rPr lang="es-ES" b="1" i="1" dirty="0">
                <a:latin typeface="TradeGothic" panose="020B0500000000000000" pitchFamily="34" charset="0"/>
              </a:rPr>
              <a:t>--&gt; </a:t>
            </a:r>
            <a:endParaRPr lang="es-ES" dirty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TradeGothic" panose="020B0500000000000000" pitchFamily="34" charset="0"/>
              </a:rPr>
              <a:t>&lt;!ELEMENT </a:t>
            </a:r>
            <a:r>
              <a:rPr lang="es-ES" b="1" dirty="0" smtClean="0">
                <a:latin typeface="TradeGothic" panose="020B0500000000000000" pitchFamily="34" charset="0"/>
              </a:rPr>
              <a:t>agenda (cliente)+ </a:t>
            </a:r>
            <a:r>
              <a:rPr lang="es-ES" b="1" dirty="0">
                <a:latin typeface="TradeGothic" panose="020B0500000000000000" pitchFamily="34" charset="0"/>
              </a:rPr>
              <a:t>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&lt;!</a:t>
            </a:r>
            <a:r>
              <a:rPr lang="es-ES" b="1" dirty="0">
                <a:latin typeface="TradeGothic" panose="020B0500000000000000" pitchFamily="34" charset="0"/>
              </a:rPr>
              <a:t>ELEMENT </a:t>
            </a:r>
            <a:r>
              <a:rPr lang="es-ES" b="1" dirty="0" smtClean="0">
                <a:latin typeface="TradeGothic" panose="020B0500000000000000" pitchFamily="34" charset="0"/>
              </a:rPr>
              <a:t>cliente </a:t>
            </a:r>
            <a:r>
              <a:rPr lang="es-ES" b="1" dirty="0">
                <a:latin typeface="TradeGothic" panose="020B0500000000000000" pitchFamily="34" charset="0"/>
              </a:rPr>
              <a:t>(#PCDATA) </a:t>
            </a:r>
            <a:r>
              <a:rPr lang="es-ES" b="1" dirty="0" smtClean="0">
                <a:latin typeface="TradeGothic" panose="020B0500000000000000" pitchFamily="34" charset="0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&lt;!</a:t>
            </a:r>
            <a:r>
              <a:rPr lang="es-ES" b="1" dirty="0">
                <a:latin typeface="TradeGothic" panose="020B0500000000000000" pitchFamily="34" charset="0"/>
              </a:rPr>
              <a:t>ATTLIST </a:t>
            </a:r>
            <a:r>
              <a:rPr lang="es-ES" b="1" dirty="0" smtClean="0">
                <a:latin typeface="TradeGothic" panose="020B0500000000000000" pitchFamily="34" charset="0"/>
              </a:rPr>
              <a:t>cliente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 </a:t>
            </a:r>
            <a:r>
              <a:rPr lang="es-ES" b="1" dirty="0">
                <a:latin typeface="TradeGothic" panose="020B0500000000000000" pitchFamily="34" charset="0"/>
              </a:rPr>
              <a:t>ID #REQUIRED </a:t>
            </a:r>
            <a:r>
              <a:rPr lang="es-ES" b="1" dirty="0" smtClean="0">
                <a:latin typeface="TradeGothic" panose="020B0500000000000000" pitchFamily="34" charset="0"/>
              </a:rPr>
              <a:t>tfno1 IDREF </a:t>
            </a:r>
            <a:r>
              <a:rPr lang="es-ES" b="1" dirty="0">
                <a:latin typeface="TradeGothic" panose="020B0500000000000000" pitchFamily="34" charset="0"/>
              </a:rPr>
              <a:t>#IMPLIED </a:t>
            </a:r>
            <a:r>
              <a:rPr lang="es-ES" b="1" dirty="0" smtClean="0">
                <a:latin typeface="TradeGothic" panose="020B0500000000000000" pitchFamily="34" charset="0"/>
              </a:rPr>
              <a:t>tfno2 </a:t>
            </a:r>
            <a:r>
              <a:rPr lang="es-ES" b="1" dirty="0">
                <a:latin typeface="TradeGothic" panose="020B0500000000000000" pitchFamily="34" charset="0"/>
              </a:rPr>
              <a:t>IDREF #IMPLIED&gt; </a:t>
            </a:r>
            <a:endParaRPr lang="es-ES" dirty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i="1" dirty="0" smtClean="0">
                <a:latin typeface="TradeGothic" panose="020B0500000000000000" pitchFamily="34" charset="0"/>
              </a:rPr>
              <a:t>&lt;!-- </a:t>
            </a:r>
            <a:r>
              <a:rPr lang="es-ES" b="1" i="1" dirty="0">
                <a:latin typeface="TradeGothic" panose="020B0500000000000000" pitchFamily="34" charset="0"/>
              </a:rPr>
              <a:t>Archivo </a:t>
            </a:r>
            <a:r>
              <a:rPr lang="es-ES" b="1" i="1" dirty="0" smtClean="0">
                <a:latin typeface="TradeGothic" panose="020B0500000000000000" pitchFamily="34" charset="0"/>
              </a:rPr>
              <a:t>agenda1.xml--&gt;</a:t>
            </a:r>
          </a:p>
          <a:p>
            <a:pPr>
              <a:spcBef>
                <a:spcPts val="600"/>
              </a:spcBef>
            </a:pPr>
            <a:r>
              <a:rPr lang="es-ES" b="1" i="1" dirty="0" smtClean="0">
                <a:latin typeface="TradeGothic" panose="020B0500000000000000" pitchFamily="34" charset="0"/>
              </a:rPr>
              <a:t> </a:t>
            </a:r>
            <a:r>
              <a:rPr lang="es-ES" b="1" dirty="0">
                <a:latin typeface="TradeGothic" panose="020B0500000000000000" pitchFamily="34" charset="0"/>
              </a:rPr>
              <a:t>&lt;!DOCTYPE </a:t>
            </a:r>
            <a:r>
              <a:rPr lang="es-ES" b="1" dirty="0" smtClean="0">
                <a:latin typeface="TradeGothic" panose="020B0500000000000000" pitchFamily="34" charset="0"/>
              </a:rPr>
              <a:t>agenda </a:t>
            </a:r>
            <a:r>
              <a:rPr lang="es-ES" b="1" dirty="0">
                <a:latin typeface="TradeGothic" panose="020B0500000000000000" pitchFamily="34" charset="0"/>
              </a:rPr>
              <a:t>SYSTEM </a:t>
            </a:r>
            <a:r>
              <a:rPr lang="es-ES" b="1" dirty="0" smtClean="0">
                <a:latin typeface="TradeGothic" panose="020B0500000000000000" pitchFamily="34" charset="0"/>
              </a:rPr>
              <a:t>"agenda.dtd</a:t>
            </a:r>
            <a:r>
              <a:rPr lang="es-ES" b="1" dirty="0">
                <a:latin typeface="TradeGothic" panose="020B0500000000000000" pitchFamily="34" charset="0"/>
              </a:rPr>
              <a:t>"&gt;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&lt;agenda&gt; 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&lt;cliente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=“c1</a:t>
            </a:r>
            <a:r>
              <a:rPr lang="es-ES" b="1" dirty="0">
                <a:latin typeface="TradeGothic" panose="020B0500000000000000" pitchFamily="34" charset="0"/>
              </a:rPr>
              <a:t>"&gt;</a:t>
            </a:r>
            <a:r>
              <a:rPr lang="es-ES" b="1" dirty="0" smtClean="0">
                <a:latin typeface="TradeGothic" panose="020B0500000000000000" pitchFamily="34" charset="0"/>
              </a:rPr>
              <a:t>Pepe&lt;/cliente&gt;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&lt;cliente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=“c2"&gt;Ana&lt;/cliente&gt;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&lt;cliente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=“c3</a:t>
            </a:r>
            <a:r>
              <a:rPr lang="es-ES" b="1" dirty="0">
                <a:latin typeface="TradeGothic" panose="020B0500000000000000" pitchFamily="34" charset="0"/>
              </a:rPr>
              <a:t>" </a:t>
            </a:r>
            <a:r>
              <a:rPr lang="es-ES" b="1" dirty="0" smtClean="0">
                <a:latin typeface="TradeGothic" panose="020B0500000000000000" pitchFamily="34" charset="0"/>
              </a:rPr>
              <a:t>tfno1=“961234567" tfno2=“967654321"&gt;Juan&lt;/cliente&gt;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 &lt;/agenda&gt; </a:t>
            </a:r>
            <a:endParaRPr lang="es-ES" dirty="0">
              <a:latin typeface="TradeGothic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908720"/>
            <a:ext cx="2880320" cy="25922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Tipos de atributo</a:t>
            </a: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IDREFS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Igual que el anterior sólo que permite indicar varias referencias (que deben existir en el documento XML) a otros ID,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separadas por espacios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.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03848" y="908720"/>
            <a:ext cx="5616624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  <a:r>
              <a:rPr lang="es-ES" b="1" i="1" dirty="0">
                <a:latin typeface="TradeGothic" panose="020B0500000000000000" pitchFamily="34" charset="0"/>
              </a:rPr>
              <a:t>&lt;!-- Archivo </a:t>
            </a:r>
            <a:r>
              <a:rPr lang="es-ES" b="1" i="1" dirty="0" smtClean="0">
                <a:latin typeface="TradeGothic" panose="020B0500000000000000" pitchFamily="34" charset="0"/>
              </a:rPr>
              <a:t>agenda.dtd </a:t>
            </a:r>
            <a:r>
              <a:rPr lang="es-ES" b="1" i="1" dirty="0">
                <a:latin typeface="TradeGothic" panose="020B0500000000000000" pitchFamily="34" charset="0"/>
              </a:rPr>
              <a:t>--&gt; </a:t>
            </a:r>
            <a:endParaRPr lang="es-ES" dirty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TradeGothic" panose="020B0500000000000000" pitchFamily="34" charset="0"/>
              </a:rPr>
              <a:t>&lt;!ELEMENT </a:t>
            </a:r>
            <a:r>
              <a:rPr lang="es-ES" b="1" dirty="0" smtClean="0">
                <a:latin typeface="TradeGothic" panose="020B0500000000000000" pitchFamily="34" charset="0"/>
              </a:rPr>
              <a:t>agenda (cliente)+ </a:t>
            </a:r>
            <a:r>
              <a:rPr lang="es-ES" b="1" dirty="0">
                <a:latin typeface="TradeGothic" panose="020B0500000000000000" pitchFamily="34" charset="0"/>
              </a:rPr>
              <a:t>&gt; &lt;!ELEMENT </a:t>
            </a:r>
            <a:r>
              <a:rPr lang="es-ES" b="1" dirty="0" smtClean="0">
                <a:latin typeface="TradeGothic" panose="020B0500000000000000" pitchFamily="34" charset="0"/>
              </a:rPr>
              <a:t>cliente </a:t>
            </a:r>
            <a:r>
              <a:rPr lang="es-ES" b="1" dirty="0">
                <a:latin typeface="TradeGothic" panose="020B0500000000000000" pitchFamily="34" charset="0"/>
              </a:rPr>
              <a:t>(#PCDATA) &gt; &lt;!ATTLIST </a:t>
            </a:r>
            <a:r>
              <a:rPr lang="es-ES" b="1" dirty="0" smtClean="0">
                <a:latin typeface="TradeGothic" panose="020B0500000000000000" pitchFamily="34" charset="0"/>
              </a:rPr>
              <a:t>cliente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 </a:t>
            </a:r>
            <a:r>
              <a:rPr lang="es-ES" b="1" dirty="0">
                <a:latin typeface="TradeGothic" panose="020B0500000000000000" pitchFamily="34" charset="0"/>
              </a:rPr>
              <a:t>ID #REQUIRED </a:t>
            </a:r>
            <a:r>
              <a:rPr lang="es-ES" b="1" dirty="0" err="1" smtClean="0">
                <a:latin typeface="TradeGothic" panose="020B0500000000000000" pitchFamily="34" charset="0"/>
              </a:rPr>
              <a:t>tfnos</a:t>
            </a:r>
            <a:r>
              <a:rPr lang="es-ES" b="1" dirty="0" smtClean="0">
                <a:latin typeface="TradeGothic" panose="020B0500000000000000" pitchFamily="34" charset="0"/>
              </a:rPr>
              <a:t> </a:t>
            </a:r>
            <a:r>
              <a:rPr lang="es-ES" b="1" dirty="0">
                <a:latin typeface="TradeGothic" panose="020B0500000000000000" pitchFamily="34" charset="0"/>
              </a:rPr>
              <a:t>IDREFS #IMPLIED &gt; </a:t>
            </a:r>
            <a:endParaRPr lang="es-ES" dirty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i="1" dirty="0" smtClean="0">
                <a:latin typeface="TradeGothic" panose="020B0500000000000000" pitchFamily="34" charset="0"/>
              </a:rPr>
              <a:t>&lt;!-- </a:t>
            </a:r>
            <a:r>
              <a:rPr lang="es-ES" b="1" i="1" dirty="0">
                <a:latin typeface="TradeGothic" panose="020B0500000000000000" pitchFamily="34" charset="0"/>
              </a:rPr>
              <a:t>Archivo </a:t>
            </a:r>
            <a:r>
              <a:rPr lang="es-ES" b="1" i="1" dirty="0" smtClean="0">
                <a:latin typeface="TradeGothic" panose="020B0500000000000000" pitchFamily="34" charset="0"/>
              </a:rPr>
              <a:t>agenda1.xml-</a:t>
            </a:r>
            <a:r>
              <a:rPr lang="es-ES" b="1" i="1" dirty="0">
                <a:latin typeface="TradeGothic" panose="020B0500000000000000" pitchFamily="34" charset="0"/>
              </a:rPr>
              <a:t>-&gt; </a:t>
            </a:r>
            <a:endParaRPr lang="es-ES" b="1" i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&lt;!</a:t>
            </a:r>
            <a:r>
              <a:rPr lang="es-ES" b="1" dirty="0">
                <a:latin typeface="TradeGothic" panose="020B0500000000000000" pitchFamily="34" charset="0"/>
              </a:rPr>
              <a:t>DOCTYPE </a:t>
            </a:r>
            <a:r>
              <a:rPr lang="es-ES" b="1" dirty="0" smtClean="0">
                <a:latin typeface="TradeGothic" panose="020B0500000000000000" pitchFamily="34" charset="0"/>
              </a:rPr>
              <a:t>agenda </a:t>
            </a:r>
            <a:r>
              <a:rPr lang="es-ES" b="1" dirty="0">
                <a:latin typeface="TradeGothic" panose="020B0500000000000000" pitchFamily="34" charset="0"/>
              </a:rPr>
              <a:t>SYSTEM </a:t>
            </a:r>
            <a:r>
              <a:rPr lang="es-ES" b="1" dirty="0" smtClean="0">
                <a:latin typeface="TradeGothic" panose="020B0500000000000000" pitchFamily="34" charset="0"/>
              </a:rPr>
              <a:t>"agenda.dtd</a:t>
            </a:r>
            <a:r>
              <a:rPr lang="es-ES" b="1" dirty="0">
                <a:latin typeface="TradeGothic" panose="020B0500000000000000" pitchFamily="34" charset="0"/>
              </a:rPr>
              <a:t>"&gt;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&lt;agenda&gt; 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&lt;cliente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=“c1"&gt;Pepe&lt;/cliente&gt; 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&lt;cliente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=“c2"&gt;Ana&lt;/cliente&gt; 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&lt;cliente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=“c3</a:t>
            </a:r>
            <a:r>
              <a:rPr lang="es-ES" b="1" dirty="0">
                <a:latin typeface="TradeGothic" panose="020B0500000000000000" pitchFamily="34" charset="0"/>
              </a:rPr>
              <a:t>" </a:t>
            </a:r>
            <a:r>
              <a:rPr lang="es-ES" b="1" dirty="0" err="1" smtClean="0">
                <a:latin typeface="TradeGothic" panose="020B0500000000000000" pitchFamily="34" charset="0"/>
              </a:rPr>
              <a:t>tfnos</a:t>
            </a:r>
            <a:r>
              <a:rPr lang="es-ES" b="1" dirty="0" smtClean="0">
                <a:latin typeface="TradeGothic" panose="020B0500000000000000" pitchFamily="34" charset="0"/>
              </a:rPr>
              <a:t> =“961234567 967654321"&gt;Juan&lt;/cliente&gt;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&lt;/agenda&gt;</a:t>
            </a:r>
            <a:endParaRPr lang="es-ES" b="1" dirty="0">
              <a:latin typeface="TradeGothic" panose="020B0500000000000000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3708" y="4149080"/>
            <a:ext cx="181496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/>
              <a:t>E</a:t>
            </a:r>
            <a:r>
              <a:rPr lang="es-ES" b="1" dirty="0" smtClean="0"/>
              <a:t>numeración </a:t>
            </a:r>
            <a:endParaRPr lang="es-ES" b="1" dirty="0"/>
          </a:p>
          <a:p>
            <a:r>
              <a:rPr lang="es-ES" dirty="0" smtClean="0"/>
              <a:t>El valor </a:t>
            </a:r>
            <a:r>
              <a:rPr lang="es-ES" dirty="0"/>
              <a:t>del atributo debe de ser uno de una lista de </a:t>
            </a:r>
            <a:r>
              <a:rPr lang="es-ES" dirty="0" smtClean="0"/>
              <a:t>valores. Cada valor se </a:t>
            </a:r>
            <a:r>
              <a:rPr lang="es-ES" dirty="0"/>
              <a:t>separa del siguiente </a:t>
            </a:r>
            <a:r>
              <a:rPr lang="es-ES" dirty="0" smtClean="0"/>
              <a:t>con  </a:t>
            </a:r>
            <a:r>
              <a:rPr lang="es-ES" dirty="0"/>
              <a:t>el símbolo </a:t>
            </a:r>
            <a:r>
              <a:rPr lang="es-ES" b="1" dirty="0"/>
              <a:t>|</a:t>
            </a:r>
            <a:r>
              <a:rPr lang="es-ES" dirty="0"/>
              <a:t>.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195736" y="5990908"/>
            <a:ext cx="66925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TradeGothic" panose="020B0500000000000000" pitchFamily="34" charset="0"/>
              </a:rPr>
              <a:t>&lt;!ATTLIST </a:t>
            </a:r>
            <a:r>
              <a:rPr lang="es-ES" b="1" dirty="0" smtClean="0">
                <a:latin typeface="TradeGothic" panose="020B0500000000000000" pitchFamily="34" charset="0"/>
              </a:rPr>
              <a:t>cliente  tipo (</a:t>
            </a:r>
            <a:r>
              <a:rPr lang="es-ES" dirty="0" smtClean="0">
                <a:latin typeface="TradeGothic" panose="020B0500000000000000" pitchFamily="34" charset="0"/>
              </a:rPr>
              <a:t>Nacional </a:t>
            </a:r>
            <a:r>
              <a:rPr lang="es-ES" b="1" dirty="0">
                <a:latin typeface="TradeGothic" panose="020B0500000000000000" pitchFamily="34" charset="0"/>
              </a:rPr>
              <a:t>| </a:t>
            </a:r>
            <a:r>
              <a:rPr lang="es-ES" dirty="0" smtClean="0">
                <a:latin typeface="TradeGothic" panose="020B0500000000000000" pitchFamily="34" charset="0"/>
              </a:rPr>
              <a:t>Internacional</a:t>
            </a:r>
            <a:r>
              <a:rPr lang="es-ES" b="1" dirty="0" smtClean="0">
                <a:latin typeface="TradeGothic" panose="020B0500000000000000" pitchFamily="34" charset="0"/>
              </a:rPr>
              <a:t>) </a:t>
            </a:r>
            <a:r>
              <a:rPr lang="es-ES" b="1" dirty="0">
                <a:latin typeface="TradeGothic" panose="020B0500000000000000" pitchFamily="34" charset="0"/>
              </a:rPr>
              <a:t>#REQUIRED &gt; </a:t>
            </a:r>
            <a:endParaRPr lang="es-ES" dirty="0">
              <a:latin typeface="TradeGothic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42216" y="221870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3528" y="935837"/>
            <a:ext cx="842493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TradeGothic" panose="020B0500000000000000" pitchFamily="34" charset="0"/>
              </a:rPr>
              <a:t>Declaración </a:t>
            </a:r>
            <a:r>
              <a:rPr lang="es-ES" b="1" dirty="0">
                <a:latin typeface="TradeGothic" panose="020B0500000000000000" pitchFamily="34" charset="0"/>
              </a:rPr>
              <a:t>de varios atributos en la misma etiqueta </a:t>
            </a:r>
          </a:p>
          <a:p>
            <a:r>
              <a:rPr lang="es-ES" dirty="0">
                <a:latin typeface="TradeGothic" panose="020B0500000000000000" pitchFamily="34" charset="0"/>
              </a:rPr>
              <a:t>Se </a:t>
            </a:r>
            <a:r>
              <a:rPr lang="es-ES" dirty="0" smtClean="0">
                <a:latin typeface="TradeGothic" panose="020B0500000000000000" pitchFamily="34" charset="0"/>
              </a:rPr>
              <a:t>utiliza para </a:t>
            </a:r>
            <a:r>
              <a:rPr lang="es-ES" dirty="0">
                <a:latin typeface="TradeGothic" panose="020B0500000000000000" pitchFamily="34" charset="0"/>
              </a:rPr>
              <a:t>indicar </a:t>
            </a:r>
            <a:r>
              <a:rPr lang="es-ES" dirty="0" smtClean="0">
                <a:latin typeface="TradeGothic" panose="020B0500000000000000" pitchFamily="34" charset="0"/>
              </a:rPr>
              <a:t>todos </a:t>
            </a:r>
            <a:r>
              <a:rPr lang="es-ES" dirty="0">
                <a:latin typeface="TradeGothic" panose="020B0500000000000000" pitchFamily="34" charset="0"/>
              </a:rPr>
              <a:t>los atributos de un determinado elemento</a:t>
            </a:r>
            <a:r>
              <a:rPr lang="es-ES" dirty="0" smtClean="0">
                <a:latin typeface="TradeGothic" panose="020B0500000000000000" pitchFamily="34" charset="0"/>
              </a:rPr>
              <a:t>:</a:t>
            </a:r>
          </a:p>
          <a:p>
            <a:r>
              <a:rPr lang="es-ES" dirty="0" smtClean="0">
                <a:latin typeface="TradeGothic" panose="020B0500000000000000" pitchFamily="34" charset="0"/>
              </a:rPr>
              <a:t>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r>
              <a:rPr lang="es-ES" b="1" dirty="0" smtClean="0">
                <a:latin typeface="TradeGothic" panose="020B0500000000000000" pitchFamily="34" charset="0"/>
              </a:rPr>
              <a:t>&lt;!</a:t>
            </a:r>
            <a:r>
              <a:rPr lang="es-ES" b="1" dirty="0">
                <a:latin typeface="TradeGothic" panose="020B0500000000000000" pitchFamily="34" charset="0"/>
              </a:rPr>
              <a:t>ELEMENT </a:t>
            </a:r>
            <a:r>
              <a:rPr lang="es-ES" b="1" dirty="0" smtClean="0">
                <a:latin typeface="TradeGothic" panose="020B0500000000000000" pitchFamily="34" charset="0"/>
              </a:rPr>
              <a:t>agenda (cliente)+&gt; </a:t>
            </a:r>
          </a:p>
          <a:p>
            <a:r>
              <a:rPr lang="es-ES" b="1" dirty="0" smtClean="0">
                <a:latin typeface="TradeGothic" panose="020B0500000000000000" pitchFamily="34" charset="0"/>
              </a:rPr>
              <a:t>&lt;!</a:t>
            </a:r>
            <a:r>
              <a:rPr lang="es-ES" b="1" dirty="0">
                <a:latin typeface="TradeGothic" panose="020B0500000000000000" pitchFamily="34" charset="0"/>
              </a:rPr>
              <a:t>ELEMENT </a:t>
            </a:r>
            <a:r>
              <a:rPr lang="es-ES" b="1" dirty="0" smtClean="0">
                <a:latin typeface="TradeGothic" panose="020B0500000000000000" pitchFamily="34" charset="0"/>
              </a:rPr>
              <a:t>cliente </a:t>
            </a:r>
            <a:r>
              <a:rPr lang="es-ES" b="1" dirty="0">
                <a:latin typeface="TradeGothic" panose="020B0500000000000000" pitchFamily="34" charset="0"/>
              </a:rPr>
              <a:t>(#PCDATA)&gt;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r>
              <a:rPr lang="es-ES" b="1" dirty="0" smtClean="0">
                <a:latin typeface="TradeGothic" panose="020B0500000000000000" pitchFamily="34" charset="0"/>
              </a:rPr>
              <a:t>&lt;!</a:t>
            </a:r>
            <a:r>
              <a:rPr lang="es-ES" b="1" dirty="0">
                <a:latin typeface="TradeGothic" panose="020B0500000000000000" pitchFamily="34" charset="0"/>
              </a:rPr>
              <a:t>ATTLIST </a:t>
            </a:r>
            <a:r>
              <a:rPr lang="es-ES" b="1" dirty="0" smtClean="0">
                <a:latin typeface="TradeGothic" panose="020B0500000000000000" pitchFamily="34" charset="0"/>
              </a:rPr>
              <a:t>cliente moroso </a:t>
            </a:r>
            <a:r>
              <a:rPr lang="es-ES" b="1" dirty="0">
                <a:latin typeface="TradeGothic" panose="020B0500000000000000" pitchFamily="34" charset="0"/>
              </a:rPr>
              <a:t>CDATA </a:t>
            </a:r>
            <a:r>
              <a:rPr lang="es-ES" b="1" dirty="0" smtClean="0">
                <a:latin typeface="TradeGothic" panose="020B0500000000000000" pitchFamily="34" charset="0"/>
              </a:rPr>
              <a:t>“No" tipo (</a:t>
            </a:r>
            <a:r>
              <a:rPr lang="es-ES" dirty="0" smtClean="0">
                <a:latin typeface="TradeGothic" panose="020B0500000000000000" pitchFamily="34" charset="0"/>
              </a:rPr>
              <a:t>Nacional </a:t>
            </a:r>
            <a:r>
              <a:rPr lang="es-ES" b="1" dirty="0">
                <a:latin typeface="TradeGothic" panose="020B0500000000000000" pitchFamily="34" charset="0"/>
              </a:rPr>
              <a:t>| </a:t>
            </a:r>
            <a:r>
              <a:rPr lang="es-ES" dirty="0" smtClean="0">
                <a:latin typeface="TradeGothic" panose="020B0500000000000000" pitchFamily="34" charset="0"/>
              </a:rPr>
              <a:t>Internacional</a:t>
            </a:r>
            <a:r>
              <a:rPr lang="es-ES" b="1" dirty="0" smtClean="0">
                <a:latin typeface="TradeGothic" panose="020B0500000000000000" pitchFamily="34" charset="0"/>
              </a:rPr>
              <a:t>) </a:t>
            </a:r>
            <a:r>
              <a:rPr lang="es-ES" b="1" dirty="0">
                <a:latin typeface="TradeGothic" panose="020B0500000000000000" pitchFamily="34" charset="0"/>
              </a:rPr>
              <a:t>#IMPLIED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 </a:t>
            </a:r>
            <a:r>
              <a:rPr lang="es-ES" b="1" dirty="0">
                <a:latin typeface="TradeGothic" panose="020B0500000000000000" pitchFamily="34" charset="0"/>
              </a:rPr>
              <a:t>ID #REQUIRED&gt;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endParaRPr lang="es-ES" b="1" dirty="0" smtClean="0">
              <a:latin typeface="TradeGothic" panose="020B0500000000000000" pitchFamily="34" charset="0"/>
            </a:endParaRPr>
          </a:p>
          <a:p>
            <a:endParaRPr lang="es-ES" b="1" dirty="0">
              <a:latin typeface="TradeGothic" panose="020B0500000000000000" pitchFamily="34" charset="0"/>
            </a:endParaRPr>
          </a:p>
          <a:p>
            <a:r>
              <a:rPr lang="es-ES" dirty="0">
                <a:latin typeface="TradeGothic" panose="020B0500000000000000" pitchFamily="34" charset="0"/>
              </a:rPr>
              <a:t>Para </a:t>
            </a:r>
            <a:r>
              <a:rPr lang="es-ES" dirty="0" smtClean="0">
                <a:latin typeface="TradeGothic" panose="020B0500000000000000" pitchFamily="34" charset="0"/>
              </a:rPr>
              <a:t>la anterior DTD</a:t>
            </a:r>
            <a:r>
              <a:rPr lang="es-ES" dirty="0">
                <a:latin typeface="TradeGothic" panose="020B0500000000000000" pitchFamily="34" charset="0"/>
              </a:rPr>
              <a:t>, sería </a:t>
            </a:r>
            <a:r>
              <a:rPr lang="es-ES" dirty="0" smtClean="0">
                <a:latin typeface="TradeGothic" panose="020B0500000000000000" pitchFamily="34" charset="0"/>
              </a:rPr>
              <a:t>válido el siguiente fichero XML</a:t>
            </a:r>
            <a:r>
              <a:rPr lang="es-ES" dirty="0">
                <a:latin typeface="TradeGothic" panose="020B0500000000000000" pitchFamily="34" charset="0"/>
              </a:rPr>
              <a:t>: </a:t>
            </a:r>
            <a:endParaRPr lang="es-ES" dirty="0" smtClean="0">
              <a:latin typeface="TradeGothic" panose="020B0500000000000000" pitchFamily="34" charset="0"/>
            </a:endParaRPr>
          </a:p>
          <a:p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</a:p>
          <a:p>
            <a:r>
              <a:rPr lang="es-ES" b="1" dirty="0">
                <a:latin typeface="TradeGothic" panose="020B0500000000000000" pitchFamily="34" charset="0"/>
              </a:rPr>
              <a:t>&lt;!DOCTYPE agenda SYSTEM "agenda.dtd"&gt; </a:t>
            </a:r>
          </a:p>
          <a:p>
            <a:r>
              <a:rPr lang="es-ES" b="1" dirty="0">
                <a:latin typeface="TradeGothic" panose="020B0500000000000000" pitchFamily="34" charset="0"/>
              </a:rPr>
              <a:t>&lt;agenda&gt; </a:t>
            </a:r>
          </a:p>
          <a:p>
            <a:r>
              <a:rPr lang="es-ES" b="1" dirty="0" smtClean="0">
                <a:latin typeface="TradeGothic" panose="020B0500000000000000" pitchFamily="34" charset="0"/>
              </a:rPr>
              <a:t>   &lt;</a:t>
            </a:r>
            <a:r>
              <a:rPr lang="es-ES" b="1" dirty="0">
                <a:latin typeface="TradeGothic" panose="020B0500000000000000" pitchFamily="34" charset="0"/>
              </a:rPr>
              <a:t>cliente moroso</a:t>
            </a:r>
            <a:r>
              <a:rPr lang="es-ES" dirty="0">
                <a:latin typeface="TradeGothic" panose="020B0500000000000000" pitchFamily="34" charset="0"/>
              </a:rPr>
              <a:t>=“Si" </a:t>
            </a:r>
            <a:r>
              <a:rPr lang="es-ES" b="1" dirty="0" err="1">
                <a:latin typeface="TradeGothic" panose="020B0500000000000000" pitchFamily="34" charset="0"/>
              </a:rPr>
              <a:t>cod</a:t>
            </a:r>
            <a:r>
              <a:rPr lang="es-ES" dirty="0">
                <a:latin typeface="TradeGothic" panose="020B0500000000000000" pitchFamily="34" charset="0"/>
              </a:rPr>
              <a:t>=“c1"</a:t>
            </a:r>
            <a:r>
              <a:rPr lang="es-ES" b="1" dirty="0">
                <a:latin typeface="TradeGothic" panose="020B0500000000000000" pitchFamily="34" charset="0"/>
              </a:rPr>
              <a:t>&gt;</a:t>
            </a:r>
            <a:r>
              <a:rPr lang="es-ES" dirty="0">
                <a:latin typeface="TradeGothic" panose="020B0500000000000000" pitchFamily="34" charset="0"/>
              </a:rPr>
              <a:t>Pepe</a:t>
            </a:r>
            <a:r>
              <a:rPr lang="es-ES" b="1" dirty="0">
                <a:latin typeface="TradeGothic" panose="020B0500000000000000" pitchFamily="34" charset="0"/>
              </a:rPr>
              <a:t>&lt;/cliente&gt; </a:t>
            </a:r>
          </a:p>
          <a:p>
            <a:r>
              <a:rPr lang="es-ES" b="1" dirty="0" smtClean="0">
                <a:latin typeface="TradeGothic" panose="020B0500000000000000" pitchFamily="34" charset="0"/>
              </a:rPr>
              <a:t>   &lt;</a:t>
            </a:r>
            <a:r>
              <a:rPr lang="es-ES" b="1" dirty="0">
                <a:latin typeface="TradeGothic" panose="020B0500000000000000" pitchFamily="34" charset="0"/>
              </a:rPr>
              <a:t>cliente </a:t>
            </a:r>
            <a:r>
              <a:rPr lang="es-ES" b="1" dirty="0" err="1">
                <a:latin typeface="TradeGothic" panose="020B0500000000000000" pitchFamily="34" charset="0"/>
              </a:rPr>
              <a:t>cod</a:t>
            </a:r>
            <a:r>
              <a:rPr lang="es-ES" dirty="0">
                <a:latin typeface="TradeGothic" panose="020B0500000000000000" pitchFamily="34" charset="0"/>
              </a:rPr>
              <a:t>=“c2"</a:t>
            </a:r>
            <a:r>
              <a:rPr lang="es-ES" b="1" dirty="0">
                <a:latin typeface="TradeGothic" panose="020B0500000000000000" pitchFamily="34" charset="0"/>
              </a:rPr>
              <a:t>&gt;</a:t>
            </a:r>
            <a:r>
              <a:rPr lang="es-ES" dirty="0">
                <a:latin typeface="TradeGothic" panose="020B0500000000000000" pitchFamily="34" charset="0"/>
              </a:rPr>
              <a:t>Ana</a:t>
            </a:r>
            <a:r>
              <a:rPr lang="es-ES" b="1" dirty="0">
                <a:latin typeface="TradeGothic" panose="020B0500000000000000" pitchFamily="34" charset="0"/>
              </a:rPr>
              <a:t>&lt;/cliente&gt; </a:t>
            </a:r>
          </a:p>
          <a:p>
            <a:r>
              <a:rPr lang="es-ES" b="1" dirty="0" smtClean="0">
                <a:latin typeface="TradeGothic" panose="020B0500000000000000" pitchFamily="34" charset="0"/>
              </a:rPr>
              <a:t>   &lt;</a:t>
            </a:r>
            <a:r>
              <a:rPr lang="es-ES" b="1" dirty="0">
                <a:latin typeface="TradeGothic" panose="020B0500000000000000" pitchFamily="34" charset="0"/>
              </a:rPr>
              <a:t>cliente tipo</a:t>
            </a:r>
            <a:r>
              <a:rPr lang="es-ES" dirty="0">
                <a:latin typeface="TradeGothic" panose="020B0500000000000000" pitchFamily="34" charset="0"/>
              </a:rPr>
              <a:t>=“Internacional" </a:t>
            </a:r>
            <a:r>
              <a:rPr lang="es-ES" b="1" dirty="0" err="1">
                <a:latin typeface="TradeGothic" panose="020B0500000000000000" pitchFamily="34" charset="0"/>
              </a:rPr>
              <a:t>cod</a:t>
            </a:r>
            <a:r>
              <a:rPr lang="es-ES" dirty="0">
                <a:latin typeface="TradeGothic" panose="020B0500000000000000" pitchFamily="34" charset="0"/>
              </a:rPr>
              <a:t>=“c3"</a:t>
            </a:r>
            <a:r>
              <a:rPr lang="es-ES" b="1" dirty="0">
                <a:latin typeface="TradeGothic" panose="020B0500000000000000" pitchFamily="34" charset="0"/>
              </a:rPr>
              <a:t>&gt;</a:t>
            </a:r>
            <a:r>
              <a:rPr lang="es-ES" dirty="0">
                <a:latin typeface="TradeGothic" panose="020B0500000000000000" pitchFamily="34" charset="0"/>
              </a:rPr>
              <a:t>Peter</a:t>
            </a:r>
            <a:r>
              <a:rPr lang="es-ES" b="1" dirty="0">
                <a:latin typeface="TradeGothic" panose="020B0500000000000000" pitchFamily="34" charset="0"/>
              </a:rPr>
              <a:t>&lt;/cliente&gt;</a:t>
            </a:r>
          </a:p>
          <a:p>
            <a:r>
              <a:rPr lang="es-ES" b="1" dirty="0" smtClean="0">
                <a:latin typeface="TradeGothic" panose="020B0500000000000000" pitchFamily="34" charset="0"/>
              </a:rPr>
              <a:t>&lt;/</a:t>
            </a:r>
            <a:r>
              <a:rPr lang="es-ES" b="1" dirty="0">
                <a:latin typeface="TradeGothic" panose="020B0500000000000000" pitchFamily="34" charset="0"/>
              </a:rPr>
              <a:t>agenda</a:t>
            </a:r>
            <a:r>
              <a:rPr lang="es-ES" b="1" dirty="0" smtClean="0">
                <a:latin typeface="TradeGothic" panose="020B0500000000000000" pitchFamily="34" charset="0"/>
              </a:rPr>
              <a:t>&gt;</a:t>
            </a:r>
            <a:endParaRPr lang="es-ES" b="1" dirty="0">
              <a:latin typeface="TradeGothic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42216" y="221870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3528" y="935837"/>
            <a:ext cx="8424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s-ES" b="1" dirty="0">
              <a:latin typeface="TradeGothic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064896" cy="4968552"/>
          </a:xfrm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Especificación de contenido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CONTENIDO HIJO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Puede contener otros elementos anidados pero no datos de caracteres.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CONTENIDO MIXTO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Cualquier combinación de caracteres y elementos hijos.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PCDATA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Datos de caracteres.</a:t>
            </a:r>
          </a:p>
          <a:p>
            <a:pPr algn="l"/>
            <a:endParaRPr lang="es-ES" sz="1800" b="1" dirty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Ejemplos de elementos</a:t>
            </a:r>
          </a:p>
          <a:p>
            <a:pPr algn="l">
              <a:defRPr/>
            </a:pP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PCDATA	</a:t>
            </a: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	&lt;!</a:t>
            </a:r>
            <a:r>
              <a:rPr lang="es-ES" sz="2000" b="1" dirty="0">
                <a:solidFill>
                  <a:schemeClr val="tx1"/>
                </a:solidFill>
                <a:latin typeface="TradeGothic" pitchFamily="34" charset="0"/>
              </a:rPr>
              <a:t>ELEMENT TITLE (#PCDATA)&gt;</a:t>
            </a:r>
          </a:p>
          <a:p>
            <a:pPr algn="l">
              <a:defRPr/>
            </a:pP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ANY</a:t>
            </a: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			&lt;!</a:t>
            </a:r>
            <a:r>
              <a:rPr lang="es-ES" sz="2000" b="1" dirty="0">
                <a:solidFill>
                  <a:schemeClr val="tx1"/>
                </a:solidFill>
                <a:latin typeface="TradeGothic" pitchFamily="34" charset="0"/>
              </a:rPr>
              <a:t>ELEMENT GENERAL ANY&gt;</a:t>
            </a:r>
          </a:p>
          <a:p>
            <a:pPr algn="l">
              <a:defRPr/>
            </a:pP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EMPTY</a:t>
            </a:r>
            <a:r>
              <a:rPr lang="es-ES" sz="2000" b="1" dirty="0">
                <a:solidFill>
                  <a:srgbClr val="FF0000"/>
                </a:solidFill>
                <a:latin typeface="TradeGothic" pitchFamily="34" charset="0"/>
              </a:rPr>
              <a:t>	</a:t>
            </a: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		&lt;!</a:t>
            </a:r>
            <a:r>
              <a:rPr lang="es-ES" sz="2000" b="1" dirty="0">
                <a:solidFill>
                  <a:schemeClr val="tx1"/>
                </a:solidFill>
                <a:latin typeface="TradeGothic" pitchFamily="34" charset="0"/>
              </a:rPr>
              <a:t>ELEMENT IMAGE EMPTY&gt;</a:t>
            </a:r>
          </a:p>
          <a:p>
            <a:pPr marL="342900" lvl="1" indent="-342900" algn="l">
              <a:defRPr/>
            </a:pPr>
            <a:r>
              <a:rPr lang="es-ES" sz="2000" b="1" dirty="0">
                <a:solidFill>
                  <a:srgbClr val="FF0000"/>
                </a:solidFill>
                <a:latin typeface="TradeGothic" pitchFamily="34" charset="0"/>
              </a:rPr>
              <a:t>ELEMENTO </a:t>
            </a: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HIJO </a:t>
            </a: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	&lt;!</a:t>
            </a:r>
            <a:r>
              <a:rPr lang="es-ES" sz="2000" b="1" dirty="0">
                <a:solidFill>
                  <a:schemeClr val="tx1"/>
                </a:solidFill>
                <a:latin typeface="TradeGothic" pitchFamily="34" charset="0"/>
              </a:rPr>
              <a:t>ELEMENT COLLECTION (CD</a:t>
            </a: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)+</a:t>
            </a:r>
            <a:r>
              <a:rPr lang="es-ES" sz="2000" b="1" dirty="0" smtClean="0">
                <a:latin typeface="TradeGothic" pitchFamily="34" charset="0"/>
              </a:rPr>
              <a:t>&gt;</a:t>
            </a:r>
          </a:p>
          <a:p>
            <a:pPr marL="342900" lvl="1" indent="-342900" algn="l">
              <a:defRPr/>
            </a:pPr>
            <a:r>
              <a:rPr lang="es-ES" sz="2000" b="1" dirty="0">
                <a:latin typeface="TradeGothic" pitchFamily="34" charset="0"/>
              </a:rPr>
              <a:t>	</a:t>
            </a:r>
            <a:r>
              <a:rPr lang="es-ES" sz="2000" b="1" dirty="0" smtClean="0">
                <a:latin typeface="TradeGothic" pitchFamily="34" charset="0"/>
              </a:rPr>
              <a:t>	</a:t>
            </a:r>
            <a:r>
              <a:rPr lang="es-ES" sz="2000" b="1" dirty="0">
                <a:latin typeface="TradeGothic" pitchFamily="34" charset="0"/>
              </a:rPr>
              <a:t>	</a:t>
            </a:r>
            <a:r>
              <a:rPr lang="es-ES" sz="2000" b="1" dirty="0" smtClean="0">
                <a:latin typeface="TradeGothic" pitchFamily="34" charset="0"/>
              </a:rPr>
              <a:t>   	</a:t>
            </a: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&lt;!</a:t>
            </a:r>
            <a:r>
              <a:rPr lang="es-ES" sz="2000" b="1" dirty="0">
                <a:solidFill>
                  <a:schemeClr val="tx1"/>
                </a:solidFill>
                <a:latin typeface="TradeGothic" pitchFamily="34" charset="0"/>
              </a:rPr>
              <a:t>ELEMENT CD (#PCDATA</a:t>
            </a: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)&gt;</a:t>
            </a: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4464496" cy="5688632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600" b="1" dirty="0" smtClean="0">
                <a:solidFill>
                  <a:srgbClr val="FFFF00"/>
                </a:solidFill>
                <a:latin typeface="TradeGothic" pitchFamily="34" charset="0"/>
              </a:rPr>
              <a:t>Ejemplo de documento XML</a:t>
            </a:r>
            <a:r>
              <a:rPr lang="es-ES" sz="1600" dirty="0" smtClean="0">
                <a:solidFill>
                  <a:srgbClr val="FF0000"/>
                </a:solidFill>
                <a:latin typeface="TradeGothic" pitchFamily="34" charset="0"/>
              </a:rPr>
              <a:t>: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&lt;?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xml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version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“1.0” 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encoding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=“ISO-8895-1”?&gt;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&lt;!DOCTYPE 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SYSTEM “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C:\BDsms.dtd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&lt;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  &lt;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&gt;654321012&lt;/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   &lt;fecha&gt;15/05/2011&lt;/fecha&gt;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   &lt;hora&gt;12:30&lt;/hora&gt;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   &lt;mensaje&gt;Hola a todos&lt;/mensaje&gt;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&lt;/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   &lt;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&gt;678901234&lt;/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   &lt;fecha&gt;24/12/2011&lt;/fecha&gt;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   &lt;hora&gt;10:30&lt;/hora&gt;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   &lt;mensaje&gt;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Adios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a todos&lt;/mensaje&gt;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  &lt;/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&lt;/</a:t>
            </a:r>
            <a:r>
              <a:rPr lang="es-ES" sz="1600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600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endParaRPr lang="es-ES" sz="1600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s-ES" sz="1600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s-ES" sz="1600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s-ES" sz="1600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427984" y="1484784"/>
            <a:ext cx="4716016" cy="388843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DTD que</a:t>
            </a:r>
            <a:r>
              <a:rPr kumimoji="0" lang="es-ES" sz="16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permite establecer el formato de intercambio de los mensajes SMS en el documento XML (fichero “</a:t>
            </a:r>
            <a:r>
              <a:rPr kumimoji="0" lang="es-ES" sz="1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C:\BDsms.dtd</a:t>
            </a:r>
            <a:r>
              <a:rPr kumimoji="0" lang="es-ES" sz="16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”)</a:t>
            </a:r>
            <a:endParaRPr kumimoji="0" lang="es-E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ES" sz="1600" dirty="0">
              <a:latin typeface="TradeGothic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&lt;!ELEMENT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BDsms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(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sms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*)&gt;</a:t>
            </a:r>
          </a:p>
          <a:p>
            <a:pPr>
              <a:spcBef>
                <a:spcPct val="20000"/>
              </a:spcBef>
            </a:pPr>
            <a:r>
              <a:rPr lang="es-ES" sz="1600" dirty="0">
                <a:latin typeface="TradeGothic" pitchFamily="34" charset="0"/>
              </a:rPr>
              <a:t>&lt;!ELEMENT </a:t>
            </a:r>
            <a:r>
              <a:rPr lang="es-ES" sz="1600" dirty="0" err="1" smtClean="0">
                <a:latin typeface="TradeGothic" pitchFamily="34" charset="0"/>
              </a:rPr>
              <a:t>sms</a:t>
            </a:r>
            <a:r>
              <a:rPr lang="es-ES" sz="1600" dirty="0" smtClean="0">
                <a:latin typeface="TradeGothic" pitchFamily="34" charset="0"/>
              </a:rPr>
              <a:t> (</a:t>
            </a:r>
            <a:r>
              <a:rPr lang="es-ES" sz="1600" dirty="0" err="1" smtClean="0">
                <a:latin typeface="TradeGothic" pitchFamily="34" charset="0"/>
              </a:rPr>
              <a:t>telefono</a:t>
            </a:r>
            <a:r>
              <a:rPr lang="es-ES" sz="1600" dirty="0" smtClean="0">
                <a:latin typeface="TradeGothic" pitchFamily="34" charset="0"/>
              </a:rPr>
              <a:t>, fecha, hora, mensaje)&gt;</a:t>
            </a:r>
          </a:p>
          <a:p>
            <a:pPr lvl="0">
              <a:spcBef>
                <a:spcPct val="20000"/>
              </a:spcBef>
            </a:pPr>
            <a:r>
              <a:rPr lang="es-ES" sz="1600" dirty="0">
                <a:latin typeface="TradeGothic" pitchFamily="34" charset="0"/>
              </a:rPr>
              <a:t>&lt;!ELEMENT </a:t>
            </a:r>
            <a:r>
              <a:rPr lang="es-ES" sz="1600" dirty="0" err="1" smtClean="0">
                <a:latin typeface="TradeGothic" pitchFamily="34" charset="0"/>
              </a:rPr>
              <a:t>telefono</a:t>
            </a:r>
            <a:r>
              <a:rPr lang="es-ES" sz="1600" dirty="0" smtClean="0">
                <a:latin typeface="TradeGothic" pitchFamily="34" charset="0"/>
              </a:rPr>
              <a:t> (#PCDATA)&gt;</a:t>
            </a:r>
            <a:endParaRPr lang="es-ES" sz="1600" dirty="0">
              <a:latin typeface="TradeGothic" pitchFamily="34" charset="0"/>
            </a:endParaRPr>
          </a:p>
          <a:p>
            <a:pPr lvl="0">
              <a:spcBef>
                <a:spcPct val="20000"/>
              </a:spcBef>
            </a:pPr>
            <a:r>
              <a:rPr lang="es-ES" sz="1600" dirty="0" smtClean="0">
                <a:latin typeface="TradeGothic" pitchFamily="34" charset="0"/>
              </a:rPr>
              <a:t>&lt;!ELEMENT fecha (#PCDATA)&gt;</a:t>
            </a:r>
          </a:p>
          <a:p>
            <a:pPr lvl="0">
              <a:spcBef>
                <a:spcPct val="20000"/>
              </a:spcBef>
            </a:pPr>
            <a:r>
              <a:rPr lang="es-ES" sz="1600" dirty="0" smtClean="0">
                <a:latin typeface="TradeGothic" pitchFamily="34" charset="0"/>
              </a:rPr>
              <a:t>&lt;!ELEMENT hora (#PCDATA)&gt;</a:t>
            </a:r>
          </a:p>
          <a:p>
            <a:pPr lvl="0">
              <a:spcBef>
                <a:spcPct val="20000"/>
              </a:spcBef>
            </a:pPr>
            <a:r>
              <a:rPr lang="es-ES" sz="1600" dirty="0" smtClean="0">
                <a:latin typeface="TradeGothic" pitchFamily="34" charset="0"/>
              </a:rPr>
              <a:t>&lt;!ELEMENT mensaje (#PCDATA)&gt;</a:t>
            </a:r>
          </a:p>
          <a:p>
            <a:pPr>
              <a:spcBef>
                <a:spcPct val="20000"/>
              </a:spcBef>
            </a:pPr>
            <a:endParaRPr lang="es-ES" sz="1600" dirty="0">
              <a:latin typeface="TradeGothic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96136" y="476672"/>
            <a:ext cx="2590056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14736" y="328346"/>
            <a:ext cx="5364596" cy="634101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&lt;?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xml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version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“1.0” 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encoding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=“ISO-8895-1”?&gt;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&lt;!DOCTYPE 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endParaRPr lang="es-ES" sz="1600" b="1" dirty="0">
              <a:latin typeface="TradeGothic" pitchFamily="34" charset="0"/>
            </a:endParaRP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</a:rPr>
              <a:t>&lt;!ELEMENT </a:t>
            </a:r>
            <a:r>
              <a:rPr kumimoji="0" lang="es-E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</a:rPr>
              <a:t>BDsms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</a:rPr>
              <a:t> (</a:t>
            </a:r>
            <a:r>
              <a:rPr kumimoji="0" lang="es-E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</a:rPr>
              <a:t>sms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</a:rPr>
              <a:t>*)&gt;</a:t>
            </a:r>
          </a:p>
          <a:p>
            <a:pPr>
              <a:spcBef>
                <a:spcPct val="20000"/>
              </a:spcBef>
            </a:pPr>
            <a:r>
              <a:rPr lang="es-ES" sz="1600" b="1" dirty="0">
                <a:latin typeface="TradeGothic" pitchFamily="34" charset="0"/>
              </a:rPr>
              <a:t>&lt;!ELEMENT </a:t>
            </a:r>
            <a:r>
              <a:rPr lang="es-ES" sz="1600" b="1" dirty="0" err="1" smtClean="0">
                <a:latin typeface="TradeGothic" pitchFamily="34" charset="0"/>
              </a:rPr>
              <a:t>sms</a:t>
            </a:r>
            <a:r>
              <a:rPr lang="es-ES" sz="1600" b="1" dirty="0" smtClean="0">
                <a:latin typeface="TradeGothic" pitchFamily="34" charset="0"/>
              </a:rPr>
              <a:t> (</a:t>
            </a:r>
            <a:r>
              <a:rPr lang="es-ES" sz="1600" b="1" dirty="0" err="1" smtClean="0">
                <a:latin typeface="TradeGothic" pitchFamily="34" charset="0"/>
              </a:rPr>
              <a:t>telefono</a:t>
            </a:r>
            <a:r>
              <a:rPr lang="es-ES" sz="1600" b="1" dirty="0" smtClean="0">
                <a:latin typeface="TradeGothic" pitchFamily="34" charset="0"/>
              </a:rPr>
              <a:t>, fecha, hora, mensaje)&gt;</a:t>
            </a:r>
          </a:p>
          <a:p>
            <a:pPr lvl="0">
              <a:spcBef>
                <a:spcPct val="20000"/>
              </a:spcBef>
            </a:pPr>
            <a:r>
              <a:rPr lang="es-ES" sz="1600" b="1" dirty="0">
                <a:latin typeface="TradeGothic" pitchFamily="34" charset="0"/>
              </a:rPr>
              <a:t>&lt;!ELEMENT </a:t>
            </a:r>
            <a:r>
              <a:rPr lang="es-ES" sz="1600" b="1" dirty="0" err="1" smtClean="0">
                <a:latin typeface="TradeGothic" pitchFamily="34" charset="0"/>
              </a:rPr>
              <a:t>telefono</a:t>
            </a:r>
            <a:r>
              <a:rPr lang="es-ES" sz="1600" b="1" dirty="0" smtClean="0">
                <a:latin typeface="TradeGothic" pitchFamily="34" charset="0"/>
              </a:rPr>
              <a:t> (#PCDATA)&gt;</a:t>
            </a:r>
            <a:endParaRPr lang="es-ES" sz="1600" b="1" dirty="0">
              <a:latin typeface="TradeGothic" pitchFamily="34" charset="0"/>
            </a:endParaRPr>
          </a:p>
          <a:p>
            <a:pPr lvl="0">
              <a:spcBef>
                <a:spcPct val="20000"/>
              </a:spcBef>
            </a:pPr>
            <a:r>
              <a:rPr lang="es-ES" sz="1600" b="1" dirty="0" smtClean="0">
                <a:latin typeface="TradeGothic" pitchFamily="34" charset="0"/>
              </a:rPr>
              <a:t>&lt;!ELEMENT fecha (#PCDATA)&gt;</a:t>
            </a:r>
          </a:p>
          <a:p>
            <a:pPr lvl="0">
              <a:spcBef>
                <a:spcPct val="20000"/>
              </a:spcBef>
            </a:pPr>
            <a:r>
              <a:rPr lang="es-ES" sz="1600" b="1" dirty="0" smtClean="0">
                <a:latin typeface="TradeGothic" pitchFamily="34" charset="0"/>
              </a:rPr>
              <a:t>&lt;!ELEMENT hora (#PCDATA)&gt;</a:t>
            </a:r>
          </a:p>
          <a:p>
            <a:pPr lvl="0">
              <a:spcBef>
                <a:spcPct val="20000"/>
              </a:spcBef>
            </a:pPr>
            <a:r>
              <a:rPr lang="es-ES" sz="1600" b="1" dirty="0" smtClean="0">
                <a:latin typeface="TradeGothic" pitchFamily="34" charset="0"/>
              </a:rPr>
              <a:t>&lt;!ELEMENT mensaje (#PCDATA)&gt;</a:t>
            </a:r>
          </a:p>
          <a:p>
            <a:pPr lvl="0">
              <a:spcBef>
                <a:spcPct val="20000"/>
              </a:spcBef>
            </a:pPr>
            <a:r>
              <a:rPr lang="es-ES" sz="1600" b="1" dirty="0" smtClean="0">
                <a:latin typeface="TradeGothic" pitchFamily="34" charset="0"/>
              </a:rPr>
              <a:t>]&gt;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   &lt;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&gt;654321012&lt;/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   &lt;fecha&gt;15/05/2011&lt;/fecha&gt;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   &lt;hora&gt;12:30&lt;/hora&gt;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   &lt;mensaje&gt;Hola a todos&lt;/mensaje&gt;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&lt;/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   &lt;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&gt;678901234&lt;/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   &lt;fecha&gt;24/12/2011&lt;/fecha&gt;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   &lt;hora&gt;10:30&lt;/hora&gt;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   &lt;mensaje&gt;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Adios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a todos&lt;/mensaje&gt;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 &lt;/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&lt;/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>
              <a:spcBef>
                <a:spcPct val="20000"/>
              </a:spcBef>
            </a:pPr>
            <a:endParaRPr lang="es-ES" sz="1600" b="1" dirty="0">
              <a:latin typeface="TradeGothic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s-E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796136" y="285293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radeGothic" pitchFamily="34" charset="0"/>
              </a:rPr>
              <a:t>Así quedaría el ejemplo anterior si incluyéramos todo en un único fichero</a:t>
            </a:r>
            <a:endParaRPr lang="es-ES" dirty="0">
              <a:latin typeface="Trade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3508" y="800708"/>
            <a:ext cx="8856984" cy="550861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400" dirty="0" smtClean="0">
                <a:solidFill>
                  <a:schemeClr val="tx1"/>
                </a:solidFill>
                <a:latin typeface="TradeGothic" pitchFamily="34" charset="0"/>
              </a:rPr>
              <a:t>DTD (</a:t>
            </a:r>
            <a:r>
              <a:rPr lang="es-ES" sz="2400" dirty="0" err="1" smtClean="0">
                <a:solidFill>
                  <a:schemeClr val="tx1"/>
                </a:solidFill>
                <a:latin typeface="TradeGothic" pitchFamily="34" charset="0"/>
              </a:rPr>
              <a:t>Document</a:t>
            </a:r>
            <a:r>
              <a:rPr lang="es-ES" sz="2400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2400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TradeGothic" pitchFamily="34" charset="0"/>
              </a:rPr>
              <a:t>D</a:t>
            </a:r>
            <a:r>
              <a:rPr lang="es-ES" sz="2400" dirty="0" err="1" smtClean="0">
                <a:solidFill>
                  <a:schemeClr val="tx1"/>
                </a:solidFill>
                <a:latin typeface="TradeGothic" pitchFamily="34" charset="0"/>
              </a:rPr>
              <a:t>efinition</a:t>
            </a:r>
            <a:r>
              <a:rPr lang="es-ES" sz="2400" dirty="0" smtClean="0">
                <a:solidFill>
                  <a:schemeClr val="tx1"/>
                </a:solidFill>
                <a:latin typeface="TradeGothic" pitchFamily="34" charset="0"/>
              </a:rPr>
              <a:t>) Es la definición de cómo se construye un documento XML para que se ajuste a </a:t>
            </a:r>
            <a:r>
              <a:rPr lang="es-ES" sz="2400" smtClean="0">
                <a:solidFill>
                  <a:schemeClr val="tx1"/>
                </a:solidFill>
                <a:latin typeface="TradeGothic" pitchFamily="34" charset="0"/>
              </a:rPr>
              <a:t>las necesidades </a:t>
            </a:r>
            <a:r>
              <a:rPr lang="es-ES" sz="2400" dirty="0" smtClean="0">
                <a:solidFill>
                  <a:schemeClr val="tx1"/>
                </a:solidFill>
                <a:latin typeface="TradeGothic" pitchFamily="34" charset="0"/>
              </a:rPr>
              <a:t>previamente analizadas. Establece qué elementos  son aceptados y en qué posiciones deben estar dentro de un documento XML.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400" dirty="0" smtClean="0">
                <a:solidFill>
                  <a:schemeClr val="tx1"/>
                </a:solidFill>
                <a:latin typeface="TradeGothic" pitchFamily="34" charset="0"/>
              </a:rPr>
              <a:t>Cuando se define una DTD y se referencia dentro de un documento XML se concreta: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ES" sz="2400" dirty="0" smtClean="0">
                <a:solidFill>
                  <a:schemeClr val="tx1"/>
                </a:solidFill>
                <a:latin typeface="TradeGothic" pitchFamily="34" charset="0"/>
              </a:rPr>
              <a:t>Qué léxico es el que se espera.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ES" sz="2400" dirty="0" smtClean="0">
                <a:solidFill>
                  <a:schemeClr val="tx1"/>
                </a:solidFill>
                <a:latin typeface="TradeGothic" pitchFamily="34" charset="0"/>
              </a:rPr>
              <a:t>Qué reglas sintácticas debe cumplir nuestro lenguaje.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400" dirty="0" smtClean="0">
                <a:solidFill>
                  <a:schemeClr val="tx1"/>
                </a:solidFill>
                <a:latin typeface="TradeGothic" pitchFamily="34" charset="0"/>
              </a:rPr>
              <a:t>Al crear un elemento XML hay que analizar qué elementos y etiquetas se van a necesitar para la aplicación que se quiere crear. Para eso sirve una DTD.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s-ES" sz="2400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92343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1520" y="796398"/>
            <a:ext cx="8640960" cy="565693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s-ES" b="1" dirty="0" smtClean="0">
                <a:solidFill>
                  <a:schemeClr val="tx1"/>
                </a:solidFill>
                <a:latin typeface="TradeGothic" pitchFamily="34" charset="0"/>
              </a:rPr>
              <a:t>BLOQUES PARA CONSTRUIR UNA DTD</a:t>
            </a:r>
          </a:p>
          <a:p>
            <a:endParaRPr kumimoji="0" lang="es-E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Elemento. Es el bloque principal con el que se construye los documentos XML.</a:t>
            </a: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latin typeface="TradeGothic" pitchFamily="34" charset="0"/>
              </a:rPr>
              <a:t>Atributo. Es una manera de añadir más información a un elemento.</a:t>
            </a:r>
          </a:p>
          <a:p>
            <a:pPr>
              <a:buFont typeface="Wingdings" pitchFamily="2" charset="2"/>
              <a:buChar char="Ø"/>
            </a:pPr>
            <a:r>
              <a:rPr kumimoji="0" lang="es-ES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Entidad</a:t>
            </a: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.</a:t>
            </a:r>
            <a:r>
              <a:rPr kumimoji="0" lang="es-E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En XML hay algunos caracteres con significado especial: </a:t>
            </a:r>
          </a:p>
          <a:p>
            <a:pPr>
              <a:buFont typeface="Wingdings" pitchFamily="2" charset="2"/>
              <a:buChar char="Ø"/>
            </a:pPr>
            <a:endParaRPr lang="es-ES" baseline="0" dirty="0">
              <a:latin typeface="TradeGothic" pitchFamily="34" charset="0"/>
            </a:endParaRPr>
          </a:p>
          <a:p>
            <a:pPr algn="ctr"/>
            <a:r>
              <a:rPr lang="es-ES" dirty="0" smtClean="0">
                <a:latin typeface="TradeGothic" pitchFamily="34" charset="0"/>
              </a:rPr>
              <a:t>&amp;</a:t>
            </a:r>
            <a:r>
              <a:rPr lang="es-ES" dirty="0" err="1" smtClean="0">
                <a:latin typeface="TradeGothic" pitchFamily="34" charset="0"/>
              </a:rPr>
              <a:t>nbsp</a:t>
            </a:r>
            <a:r>
              <a:rPr lang="es-ES" dirty="0" smtClean="0">
                <a:latin typeface="TradeGothic" pitchFamily="34" charset="0"/>
              </a:rPr>
              <a:t>    &amp;</a:t>
            </a:r>
            <a:r>
              <a:rPr lang="es-ES" dirty="0" err="1" smtClean="0">
                <a:latin typeface="TradeGothic" pitchFamily="34" charset="0"/>
              </a:rPr>
              <a:t>gt</a:t>
            </a:r>
            <a:r>
              <a:rPr lang="es-ES" dirty="0" smtClean="0">
                <a:latin typeface="TradeGothic" pitchFamily="34" charset="0"/>
              </a:rPr>
              <a:t>    &amp;</a:t>
            </a:r>
            <a:r>
              <a:rPr lang="es-ES" dirty="0" err="1" smtClean="0">
                <a:latin typeface="TradeGothic" pitchFamily="34" charset="0"/>
              </a:rPr>
              <a:t>lt</a:t>
            </a:r>
            <a:r>
              <a:rPr lang="es-ES" dirty="0" smtClean="0">
                <a:latin typeface="TradeGothic" pitchFamily="34" charset="0"/>
              </a:rPr>
              <a:t>    &amp;</a:t>
            </a:r>
            <a:r>
              <a:rPr lang="es-ES" dirty="0" err="1" smtClean="0">
                <a:latin typeface="TradeGothic" pitchFamily="34" charset="0"/>
              </a:rPr>
              <a:t>quot</a:t>
            </a:r>
            <a:r>
              <a:rPr lang="es-ES" dirty="0" smtClean="0">
                <a:latin typeface="TradeGothic" pitchFamily="34" charset="0"/>
              </a:rPr>
              <a:t>    &amp;</a:t>
            </a:r>
            <a:r>
              <a:rPr lang="es-ES" dirty="0" err="1" smtClean="0">
                <a:latin typeface="TradeGothic" pitchFamily="34" charset="0"/>
              </a:rPr>
              <a:t>apos</a:t>
            </a:r>
            <a:r>
              <a:rPr lang="es-ES" dirty="0" smtClean="0">
                <a:latin typeface="TradeGothic" pitchFamily="34" charset="0"/>
              </a:rPr>
              <a:t>    &amp;</a:t>
            </a:r>
            <a:r>
              <a:rPr lang="es-ES" dirty="0" err="1" smtClean="0">
                <a:latin typeface="TradeGothic" pitchFamily="34" charset="0"/>
              </a:rPr>
              <a:t>amp</a:t>
            </a:r>
            <a:endParaRPr lang="es-ES" dirty="0" smtClean="0">
              <a:latin typeface="TradeGothic" pitchFamily="34" charset="0"/>
            </a:endParaRPr>
          </a:p>
          <a:p>
            <a:pPr>
              <a:buFont typeface="Wingdings" pitchFamily="2" charset="2"/>
              <a:buChar char="Ø"/>
            </a:pPr>
            <a:endParaRPr lang="es-ES" dirty="0">
              <a:latin typeface="TradeGothic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latin typeface="TradeGothic" pitchFamily="34" charset="0"/>
              </a:rPr>
              <a:t>El usuario también puede </a:t>
            </a:r>
            <a:r>
              <a:rPr lang="es-ES" smtClean="0">
                <a:latin typeface="TradeGothic" pitchFamily="34" charset="0"/>
              </a:rPr>
              <a:t>definir entidades </a:t>
            </a:r>
            <a:r>
              <a:rPr lang="es-ES" dirty="0" smtClean="0">
                <a:latin typeface="TradeGothic" pitchFamily="34" charset="0"/>
              </a:rPr>
              <a:t>propias para que, una vez analizado el documento XML se sustituyan por el valor indicado.</a:t>
            </a:r>
          </a:p>
          <a:p>
            <a:pPr>
              <a:buFont typeface="Wingdings" pitchFamily="2" charset="2"/>
              <a:buChar char="Ø"/>
            </a:pPr>
            <a:endParaRPr lang="es-ES" dirty="0" smtClean="0">
              <a:latin typeface="TradeGothic" pitchFamily="34" charset="0"/>
            </a:endParaRPr>
          </a:p>
          <a:p>
            <a:pPr lvl="1"/>
            <a:r>
              <a:rPr lang="es-ES" dirty="0" smtClean="0">
                <a:latin typeface="TradeGothic" pitchFamily="34" charset="0"/>
              </a:rPr>
              <a:t>&lt;!ENTITY pi “3.141592”&gt;   </a:t>
            </a:r>
            <a:r>
              <a:rPr lang="es-ES" dirty="0" smtClean="0">
                <a:solidFill>
                  <a:srgbClr val="FFFF00"/>
                </a:solidFill>
                <a:latin typeface="TradeGothic" pitchFamily="34" charset="0"/>
              </a:rPr>
              <a:t>&amp;pi</a:t>
            </a:r>
          </a:p>
          <a:p>
            <a:pPr lvl="1"/>
            <a:r>
              <a:rPr lang="es-ES" dirty="0" smtClean="0">
                <a:latin typeface="TradeGothic" pitchFamily="34" charset="0"/>
              </a:rPr>
              <a:t>&lt;!ENTITY </a:t>
            </a:r>
            <a:r>
              <a:rPr lang="es-ES" dirty="0" err="1" smtClean="0">
                <a:latin typeface="TradeGothic" pitchFamily="34" charset="0"/>
              </a:rPr>
              <a:t>textFile</a:t>
            </a:r>
            <a:r>
              <a:rPr lang="es-ES" dirty="0" smtClean="0">
                <a:latin typeface="TradeGothic" pitchFamily="34" charset="0"/>
              </a:rPr>
              <a:t> SYSTEM “fichero.txt”&gt;  </a:t>
            </a:r>
            <a:r>
              <a:rPr lang="es-ES" dirty="0" smtClean="0">
                <a:solidFill>
                  <a:srgbClr val="FFFF00"/>
                </a:solidFill>
                <a:latin typeface="TradeGothic" pitchFamily="34" charset="0"/>
              </a:rPr>
              <a:t> &amp;</a:t>
            </a:r>
            <a:r>
              <a:rPr lang="es-ES" dirty="0" err="1" smtClean="0">
                <a:solidFill>
                  <a:srgbClr val="FFFF00"/>
                </a:solidFill>
                <a:latin typeface="TradeGothic" pitchFamily="34" charset="0"/>
              </a:rPr>
              <a:t>textFile</a:t>
            </a:r>
            <a:r>
              <a:rPr lang="es-ES" dirty="0" smtClean="0">
                <a:solidFill>
                  <a:srgbClr val="FFFF00"/>
                </a:solidFill>
                <a:latin typeface="TradeGothic" pitchFamily="34" charset="0"/>
              </a:rPr>
              <a:t> </a:t>
            </a:r>
          </a:p>
          <a:p>
            <a:pPr lvl="1"/>
            <a:r>
              <a:rPr lang="es-ES" dirty="0" smtClean="0">
                <a:latin typeface="TradeGothic" pitchFamily="34" charset="0"/>
              </a:rPr>
              <a:t>&lt;!ENTITY </a:t>
            </a:r>
            <a:r>
              <a:rPr lang="es-ES" dirty="0" err="1" smtClean="0">
                <a:latin typeface="TradeGothic" pitchFamily="34" charset="0"/>
              </a:rPr>
              <a:t>miURL</a:t>
            </a:r>
            <a:r>
              <a:rPr lang="es-ES" dirty="0" smtClean="0">
                <a:latin typeface="TradeGothic" pitchFamily="34" charset="0"/>
              </a:rPr>
              <a:t> SYSTEM  “http</a:t>
            </a:r>
            <a:r>
              <a:rPr lang="es-ES" smtClean="0">
                <a:latin typeface="TradeGothic" pitchFamily="34" charset="0"/>
              </a:rPr>
              <a:t>://www.floridacampus.com</a:t>
            </a:r>
            <a:r>
              <a:rPr lang="es-ES" dirty="0" smtClean="0">
                <a:latin typeface="TradeGothic" pitchFamily="34" charset="0"/>
              </a:rPr>
              <a:t>”&gt;   </a:t>
            </a:r>
            <a:r>
              <a:rPr lang="es-ES" dirty="0" smtClean="0">
                <a:solidFill>
                  <a:srgbClr val="FFFF00"/>
                </a:solidFill>
                <a:latin typeface="TradeGothic" pitchFamily="34" charset="0"/>
              </a:rPr>
              <a:t>&amp;</a:t>
            </a:r>
            <a:r>
              <a:rPr lang="es-ES" dirty="0" err="1" smtClean="0">
                <a:solidFill>
                  <a:srgbClr val="FFFF00"/>
                </a:solidFill>
                <a:latin typeface="TradeGothic" pitchFamily="34" charset="0"/>
              </a:rPr>
              <a:t>miURL</a:t>
            </a:r>
            <a:endParaRPr lang="es-ES" dirty="0" smtClean="0">
              <a:solidFill>
                <a:srgbClr val="FFFF00"/>
              </a:solidFill>
              <a:latin typeface="TradeGothic" pitchFamily="34" charset="0"/>
            </a:endParaRPr>
          </a:p>
          <a:p>
            <a:pPr lvl="1"/>
            <a:endParaRPr lang="es-ES" dirty="0" smtClean="0">
              <a:solidFill>
                <a:srgbClr val="FF0000"/>
              </a:solidFill>
              <a:latin typeface="TradeGothic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latin typeface="TradeGothic" pitchFamily="34" charset="0"/>
              </a:rPr>
              <a:t>PCDATA </a:t>
            </a:r>
            <a:r>
              <a:rPr lang="es-ES" i="1" dirty="0" err="1" smtClean="0">
                <a:latin typeface="TradeGothic" pitchFamily="34" charset="0"/>
              </a:rPr>
              <a:t>Parsed</a:t>
            </a:r>
            <a:r>
              <a:rPr lang="es-ES" i="1" dirty="0" smtClean="0">
                <a:latin typeface="TradeGothic" pitchFamily="34" charset="0"/>
              </a:rPr>
              <a:t> </a:t>
            </a:r>
            <a:r>
              <a:rPr lang="es-ES" i="1" dirty="0" err="1" smtClean="0">
                <a:latin typeface="TradeGothic" pitchFamily="34" charset="0"/>
              </a:rPr>
              <a:t>Character</a:t>
            </a:r>
            <a:r>
              <a:rPr lang="es-ES" i="1" dirty="0" smtClean="0">
                <a:latin typeface="TradeGothic" pitchFamily="34" charset="0"/>
              </a:rPr>
              <a:t> Data</a:t>
            </a:r>
            <a:r>
              <a:rPr lang="es-ES" dirty="0" smtClean="0">
                <a:latin typeface="TradeGothic" pitchFamily="34" charset="0"/>
              </a:rPr>
              <a:t>. Indica que entre la etiqueta de apertura y cierre de ese elemento se almacenarán </a:t>
            </a:r>
            <a:r>
              <a:rPr lang="es-ES" dirty="0" err="1" smtClean="0">
                <a:latin typeface="TradeGothic" pitchFamily="34" charset="0"/>
              </a:rPr>
              <a:t>caracterers</a:t>
            </a:r>
            <a:r>
              <a:rPr lang="es-ES" dirty="0" smtClean="0">
                <a:latin typeface="TradeGothic" pitchFamily="34" charset="0"/>
              </a:rPr>
              <a:t> como texto y serán </a:t>
            </a:r>
            <a:r>
              <a:rPr lang="es-ES" dirty="0" err="1" smtClean="0">
                <a:latin typeface="TradeGothic" pitchFamily="34" charset="0"/>
              </a:rPr>
              <a:t>alnalizados</a:t>
            </a:r>
            <a:r>
              <a:rPr lang="es-ES" dirty="0" smtClean="0">
                <a:latin typeface="TradeGothic" pitchFamily="34" charset="0"/>
              </a:rPr>
              <a:t> por un </a:t>
            </a:r>
            <a:r>
              <a:rPr lang="es-ES" i="1" dirty="0" err="1" smtClean="0">
                <a:latin typeface="TradeGothic" pitchFamily="34" charset="0"/>
              </a:rPr>
              <a:t>parser</a:t>
            </a:r>
            <a:r>
              <a:rPr lang="es-ES" dirty="0" smtClean="0">
                <a:latin typeface="TradeGothic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latin typeface="TradeGothic" pitchFamily="34" charset="0"/>
              </a:rPr>
              <a:t>CDDATA </a:t>
            </a:r>
            <a:r>
              <a:rPr lang="es-ES" i="1" dirty="0" err="1" smtClean="0">
                <a:latin typeface="TradeGothic" pitchFamily="34" charset="0"/>
              </a:rPr>
              <a:t>Character</a:t>
            </a:r>
            <a:r>
              <a:rPr lang="es-ES" i="1" dirty="0" smtClean="0">
                <a:latin typeface="TradeGothic" pitchFamily="34" charset="0"/>
              </a:rPr>
              <a:t> Data </a:t>
            </a:r>
            <a:r>
              <a:rPr lang="es-ES" dirty="0" smtClean="0">
                <a:latin typeface="TradeGothic" pitchFamily="34" charset="0"/>
              </a:rPr>
              <a:t>Es lo mismo que el PCDATA pero </a:t>
            </a:r>
            <a:r>
              <a:rPr lang="es-ES" smtClean="0">
                <a:latin typeface="TradeGothic" pitchFamily="34" charset="0"/>
              </a:rPr>
              <a:t>su contenido </a:t>
            </a:r>
            <a:r>
              <a:rPr lang="es-ES" dirty="0" smtClean="0">
                <a:latin typeface="TradeGothic" pitchFamily="34" charset="0"/>
              </a:rPr>
              <a:t>no se analizará por el </a:t>
            </a:r>
            <a:r>
              <a:rPr lang="es-ES" i="1" dirty="0" err="1" smtClean="0">
                <a:latin typeface="TradeGothic" pitchFamily="34" charset="0"/>
              </a:rPr>
              <a:t>parser</a:t>
            </a:r>
            <a:r>
              <a:rPr lang="es-ES" dirty="0" smtClean="0">
                <a:latin typeface="TradeGothic" pitchFamily="34" charset="0"/>
              </a:rPr>
              <a:t> de análisis </a:t>
            </a:r>
            <a:r>
              <a:rPr lang="es-ES" smtClean="0">
                <a:latin typeface="TradeGothic" pitchFamily="34" charset="0"/>
              </a:rPr>
              <a:t>de entidades </a:t>
            </a:r>
            <a:r>
              <a:rPr lang="es-ES" dirty="0" smtClean="0">
                <a:latin typeface="TradeGothic" pitchFamily="34" charset="0"/>
              </a:rPr>
              <a:t>y elementos XML.</a:t>
            </a:r>
          </a:p>
          <a:p>
            <a:pPr lvl="0"/>
            <a:endParaRPr lang="es-ES" dirty="0" smtClean="0">
              <a:latin typeface="TradeGothic" pitchFamily="34" charset="0"/>
            </a:endParaRPr>
          </a:p>
          <a:p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1520" y="764704"/>
            <a:ext cx="8640960" cy="565693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s-ES" b="1" dirty="0" smtClean="0">
                <a:solidFill>
                  <a:schemeClr val="tx1"/>
                </a:solidFill>
                <a:latin typeface="TradeGothic" pitchFamily="34" charset="0"/>
              </a:rPr>
              <a:t>BLOQUES PARA CONSTRUIR UNA DTD</a:t>
            </a:r>
          </a:p>
          <a:p>
            <a:endParaRPr kumimoji="0" lang="es-E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Los ele</a:t>
            </a:r>
            <a:r>
              <a:rPr lang="es-ES" dirty="0" err="1" smtClean="0">
                <a:latin typeface="TradeGothic" pitchFamily="34" charset="0"/>
              </a:rPr>
              <a:t>mentos</a:t>
            </a:r>
            <a:r>
              <a:rPr lang="es-ES" dirty="0" smtClean="0">
                <a:latin typeface="TradeGothic" pitchFamily="34" charset="0"/>
              </a:rPr>
              <a:t> XML se declaran de una de estas maneras:</a:t>
            </a:r>
          </a:p>
          <a:p>
            <a:pPr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s-ES" dirty="0" smtClean="0">
                <a:latin typeface="TradeGothic" pitchFamily="34" charset="0"/>
              </a:rPr>
              <a:t>&lt;!ELEMENT </a:t>
            </a:r>
            <a:r>
              <a:rPr lang="es-ES" dirty="0" err="1" smtClean="0">
                <a:latin typeface="TradeGothic" pitchFamily="34" charset="0"/>
              </a:rPr>
              <a:t>nombre_de_elemento</a:t>
            </a:r>
            <a:r>
              <a:rPr lang="es-ES" dirty="0" smtClean="0">
                <a:latin typeface="TradeGothic" pitchFamily="34" charset="0"/>
              </a:rPr>
              <a:t>  categoría&gt;</a:t>
            </a:r>
          </a:p>
          <a:p>
            <a:pPr lvl="1">
              <a:buFont typeface="Wingdings" pitchFamily="2" charset="2"/>
              <a:buChar char="ü"/>
            </a:pPr>
            <a:r>
              <a:rPr lang="es-ES" dirty="0" smtClean="0">
                <a:latin typeface="TradeGothic" pitchFamily="34" charset="0"/>
              </a:rPr>
              <a:t>&lt;!ELEMENT </a:t>
            </a:r>
            <a:r>
              <a:rPr lang="es-ES" dirty="0" err="1" smtClean="0">
                <a:latin typeface="TradeGothic" pitchFamily="34" charset="0"/>
              </a:rPr>
              <a:t>nombre_de_elemento</a:t>
            </a:r>
            <a:r>
              <a:rPr lang="es-ES" dirty="0" smtClean="0">
                <a:latin typeface="TradeGothic" pitchFamily="34" charset="0"/>
              </a:rPr>
              <a:t>  (</a:t>
            </a:r>
            <a:r>
              <a:rPr lang="es-ES" dirty="0" err="1" smtClean="0">
                <a:latin typeface="TradeGothic" pitchFamily="34" charset="0"/>
              </a:rPr>
              <a:t>nodos_hijos</a:t>
            </a:r>
            <a:r>
              <a:rPr lang="es-ES" dirty="0" smtClean="0">
                <a:latin typeface="TradeGothic" pitchFamily="34" charset="0"/>
              </a:rPr>
              <a:t>&gt; En este caso, se puede definir </a:t>
            </a:r>
            <a:r>
              <a:rPr lang="es-ES" dirty="0" err="1" smtClean="0">
                <a:latin typeface="TradeGothic" pitchFamily="34" charset="0"/>
              </a:rPr>
              <a:t>nombre_de_elemento</a:t>
            </a:r>
            <a:r>
              <a:rPr lang="es-ES" dirty="0" smtClean="0">
                <a:latin typeface="TradeGothic" pitchFamily="34" charset="0"/>
              </a:rPr>
              <a:t> como el nodo padre del que cuelgan un conjunto de </a:t>
            </a:r>
            <a:r>
              <a:rPr lang="es-ES" dirty="0" err="1" smtClean="0">
                <a:latin typeface="TradeGothic" pitchFamily="34" charset="0"/>
              </a:rPr>
              <a:t>nodos_hijos</a:t>
            </a:r>
            <a:r>
              <a:rPr lang="es-ES" dirty="0" smtClean="0">
                <a:latin typeface="TradeGothic" pitchFamily="34" charset="0"/>
              </a:rPr>
              <a:t> separados por comas.</a:t>
            </a:r>
          </a:p>
          <a:p>
            <a:pPr lvl="1">
              <a:buFont typeface="Wingdings" pitchFamily="2" charset="2"/>
              <a:buChar char="ü"/>
            </a:pPr>
            <a:endParaRPr lang="es-ES" dirty="0">
              <a:latin typeface="TradeGothic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latin typeface="TradeGothic" pitchFamily="34" charset="0"/>
              </a:rPr>
              <a:t>Si algún elemento debe estar vacío, se utiliza la palabra reservada EMPTY en la zona de categoría:</a:t>
            </a:r>
          </a:p>
          <a:p>
            <a:pPr>
              <a:buFont typeface="Wingdings" pitchFamily="2" charset="2"/>
              <a:buChar char="ü"/>
            </a:pPr>
            <a:endParaRPr lang="es-ES" dirty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s-ES" dirty="0">
                <a:latin typeface="TradeGothic" pitchFamily="34" charset="0"/>
              </a:rPr>
              <a:t>&lt;</a:t>
            </a:r>
            <a:r>
              <a:rPr lang="es-ES" dirty="0" smtClean="0">
                <a:latin typeface="TradeGothic" pitchFamily="34" charset="0"/>
              </a:rPr>
              <a:t>!ELEMENT </a:t>
            </a:r>
            <a:r>
              <a:rPr lang="es-ES" dirty="0" err="1" smtClean="0">
                <a:latin typeface="TradeGothic" pitchFamily="34" charset="0"/>
              </a:rPr>
              <a:t>saltoLinea</a:t>
            </a:r>
            <a:r>
              <a:rPr lang="es-ES" dirty="0" smtClean="0">
                <a:latin typeface="TradeGothic" pitchFamily="34" charset="0"/>
              </a:rPr>
              <a:t> EMPTY&gt;   es lo mismo que    &lt;</a:t>
            </a:r>
            <a:r>
              <a:rPr lang="es-ES" dirty="0" err="1" smtClean="0">
                <a:latin typeface="TradeGothic" pitchFamily="34" charset="0"/>
              </a:rPr>
              <a:t>saltoLinea</a:t>
            </a:r>
            <a:r>
              <a:rPr lang="es-ES" dirty="0" smtClean="0">
                <a:latin typeface="TradeGothic" pitchFamily="34" charset="0"/>
              </a:rPr>
              <a:t>/&gt;</a:t>
            </a:r>
          </a:p>
          <a:p>
            <a:pPr lvl="1">
              <a:buFont typeface="Wingdings" pitchFamily="2" charset="2"/>
              <a:buChar char="ü"/>
            </a:pPr>
            <a:endParaRPr lang="es-ES" dirty="0">
              <a:latin typeface="TradeGothic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latin typeface="TradeGothic" pitchFamily="34" charset="0"/>
              </a:rPr>
              <a:t>Dentro de un elemento se puede indicar si no está compuesto por nodos hijos, o son vacíos (EMPTY) o contienen información (PCDATA, CDATA, ANY)</a:t>
            </a:r>
          </a:p>
          <a:p>
            <a:pPr lvl="1">
              <a:buFont typeface="Wingdings" pitchFamily="2" charset="2"/>
              <a:buChar char="ü"/>
            </a:pPr>
            <a:r>
              <a:rPr lang="es-ES" dirty="0" smtClean="0">
                <a:latin typeface="TradeGothic" pitchFamily="34" charset="0"/>
              </a:rPr>
              <a:t>&lt;!ELEMENT </a:t>
            </a:r>
            <a:r>
              <a:rPr lang="es-ES" dirty="0" err="1" smtClean="0">
                <a:latin typeface="TradeGothic" pitchFamily="34" charset="0"/>
              </a:rPr>
              <a:t>telefono</a:t>
            </a:r>
            <a:r>
              <a:rPr lang="es-ES" dirty="0"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(#PCDATA)&gt;</a:t>
            </a:r>
          </a:p>
          <a:p>
            <a:pPr lvl="1">
              <a:buFont typeface="Wingdings" pitchFamily="2" charset="2"/>
              <a:buChar char="ü"/>
            </a:pPr>
            <a:r>
              <a:rPr lang="es-ES" dirty="0" smtClean="0">
                <a:latin typeface="TradeGothic" pitchFamily="34" charset="0"/>
              </a:rPr>
              <a:t>&lt;!ELEMENT hora (#CDDATA)&gt;</a:t>
            </a:r>
          </a:p>
          <a:p>
            <a:pPr lvl="1">
              <a:buFont typeface="Wingdings" pitchFamily="2" charset="2"/>
              <a:buChar char="ü"/>
            </a:pPr>
            <a:r>
              <a:rPr lang="es-ES" dirty="0" smtClean="0">
                <a:latin typeface="TradeGothic" pitchFamily="34" charset="0"/>
              </a:rPr>
              <a:t>&lt;!ELEMENT hora (#PCDATA)&gt;  Podría valer </a:t>
            </a:r>
            <a:r>
              <a:rPr lang="es-ES" dirty="0" err="1" smtClean="0">
                <a:latin typeface="TradeGothic" pitchFamily="34" charset="0"/>
              </a:rPr>
              <a:t>telefono</a:t>
            </a:r>
            <a:r>
              <a:rPr lang="es-ES" dirty="0" smtClean="0">
                <a:latin typeface="TradeGothic" pitchFamily="34" charset="0"/>
              </a:rPr>
              <a:t>, fecha, mensaje,...</a:t>
            </a: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0"/>
            <a:endParaRPr lang="es-ES" dirty="0" smtClean="0">
              <a:latin typeface="TradeGothic" pitchFamily="34" charset="0"/>
            </a:endParaRPr>
          </a:p>
          <a:p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2480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340459" y="734487"/>
            <a:ext cx="8568952" cy="611360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s-ES" b="1" dirty="0" smtClean="0">
                <a:solidFill>
                  <a:schemeClr val="tx1"/>
                </a:solidFill>
                <a:latin typeface="TradeGothic" pitchFamily="34" charset="0"/>
              </a:rPr>
              <a:t>BLOQUES PARA CONSTRUIR UNA DTD</a:t>
            </a:r>
          </a:p>
          <a:p>
            <a:endParaRPr kumimoji="0" lang="es-E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Los atributos</a:t>
            </a:r>
            <a:r>
              <a:rPr kumimoji="0" lang="es-E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en una DTD se declaran como sigue:</a:t>
            </a:r>
          </a:p>
          <a:p>
            <a:pPr>
              <a:buFont typeface="Wingdings" pitchFamily="2" charset="2"/>
              <a:buChar char="ü"/>
            </a:pPr>
            <a:endParaRPr lang="es-ES" dirty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s-ES" dirty="0">
                <a:latin typeface="TradeGothic" pitchFamily="34" charset="0"/>
              </a:rPr>
              <a:t>&lt;</a:t>
            </a:r>
            <a:r>
              <a:rPr lang="es-ES" dirty="0" smtClean="0">
                <a:latin typeface="TradeGothic" pitchFamily="34" charset="0"/>
              </a:rPr>
              <a:t>ATTLIST </a:t>
            </a:r>
            <a:r>
              <a:rPr lang="es-ES" dirty="0" err="1" smtClean="0">
                <a:latin typeface="TradeGothic" pitchFamily="34" charset="0"/>
              </a:rPr>
              <a:t>nombre_elemento</a:t>
            </a:r>
            <a:r>
              <a:rPr lang="es-ES" dirty="0" smtClean="0">
                <a:latin typeface="TradeGothic" pitchFamily="34" charset="0"/>
              </a:rPr>
              <a:t>  </a:t>
            </a:r>
            <a:r>
              <a:rPr lang="es-ES" dirty="0" err="1" smtClean="0">
                <a:latin typeface="TradeGothic" pitchFamily="34" charset="0"/>
              </a:rPr>
              <a:t>nombre_atributo</a:t>
            </a:r>
            <a:r>
              <a:rPr lang="es-ES" dirty="0" smtClean="0">
                <a:latin typeface="TradeGothic" pitchFamily="34" charset="0"/>
              </a:rPr>
              <a:t>  </a:t>
            </a:r>
            <a:r>
              <a:rPr lang="es-ES" dirty="0" err="1" smtClean="0">
                <a:latin typeface="TradeGothic" pitchFamily="34" charset="0"/>
              </a:rPr>
              <a:t>tipo_atributo</a:t>
            </a:r>
            <a:r>
              <a:rPr lang="es-ES" dirty="0" smtClean="0">
                <a:latin typeface="TradeGothic" pitchFamily="34" charset="0"/>
              </a:rPr>
              <a:t>  </a:t>
            </a:r>
            <a:r>
              <a:rPr lang="es-ES" dirty="0" err="1" smtClean="0">
                <a:latin typeface="TradeGothic" pitchFamily="34" charset="0"/>
              </a:rPr>
              <a:t>valor_por_defecto</a:t>
            </a:r>
            <a:r>
              <a:rPr lang="es-ES" dirty="0" smtClean="0">
                <a:latin typeface="TradeGothic" pitchFamily="34" charset="0"/>
              </a:rPr>
              <a:t>&gt;</a:t>
            </a:r>
          </a:p>
          <a:p>
            <a:pPr lvl="1">
              <a:buFont typeface="Wingdings" pitchFamily="2" charset="2"/>
              <a:buChar char="ü"/>
            </a:pPr>
            <a:endParaRPr lang="es-ES" dirty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s-ES" dirty="0" err="1" smtClean="0">
                <a:solidFill>
                  <a:srgbClr val="FF0000"/>
                </a:solidFill>
                <a:latin typeface="TradeGothic" pitchFamily="34" charset="0"/>
              </a:rPr>
              <a:t>Nombre_elemento</a:t>
            </a:r>
            <a:r>
              <a:rPr lang="es-ES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es el elemento al que se le quiere añadir el atributo. </a:t>
            </a:r>
          </a:p>
          <a:p>
            <a:pPr lvl="1">
              <a:buFont typeface="Wingdings" pitchFamily="2" charset="2"/>
              <a:buChar char="ü"/>
            </a:pPr>
            <a:r>
              <a:rPr lang="es-ES" dirty="0" err="1" smtClean="0">
                <a:solidFill>
                  <a:srgbClr val="FF0000"/>
                </a:solidFill>
                <a:latin typeface="TradeGothic" pitchFamily="34" charset="0"/>
              </a:rPr>
              <a:t>Nombre_atributo</a:t>
            </a:r>
            <a:r>
              <a:rPr lang="es-ES" dirty="0" smtClean="0">
                <a:latin typeface="TradeGothic" pitchFamily="34" charset="0"/>
              </a:rPr>
              <a:t> es el nombre del atributo que se quiere añadir. </a:t>
            </a:r>
          </a:p>
          <a:p>
            <a:pPr lvl="1">
              <a:buFont typeface="Wingdings" pitchFamily="2" charset="2"/>
              <a:buChar char="ü"/>
            </a:pPr>
            <a:r>
              <a:rPr lang="es-ES" dirty="0" err="1" smtClean="0">
                <a:solidFill>
                  <a:srgbClr val="FF0000"/>
                </a:solidFill>
                <a:latin typeface="TradeGothic" pitchFamily="34" charset="0"/>
              </a:rPr>
              <a:t>Tipo_atributo</a:t>
            </a:r>
            <a:r>
              <a:rPr lang="es-ES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existen muchos, entre los que desatacan:</a:t>
            </a:r>
          </a:p>
          <a:p>
            <a:pPr lvl="1">
              <a:buFont typeface="Wingdings" pitchFamily="2" charset="2"/>
              <a:buChar char="ü"/>
            </a:pPr>
            <a:endParaRPr lang="es-ES" dirty="0">
              <a:latin typeface="TradeGothic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ES" dirty="0" smtClean="0">
                <a:solidFill>
                  <a:srgbClr val="FF0000"/>
                </a:solidFill>
                <a:latin typeface="TradeGothic" pitchFamily="34" charset="0"/>
              </a:rPr>
              <a:t>CDATA </a:t>
            </a:r>
            <a:r>
              <a:rPr lang="es-ES" dirty="0" smtClean="0">
                <a:latin typeface="TradeGothic" pitchFamily="34" charset="0"/>
              </a:rPr>
              <a:t>es un testo con cualquier carácter.</a:t>
            </a:r>
          </a:p>
          <a:p>
            <a:pPr lvl="1">
              <a:buFont typeface="Wingdings" pitchFamily="2" charset="2"/>
              <a:buChar char="q"/>
            </a:pPr>
            <a:r>
              <a:rPr lang="es-ES" smtClean="0">
                <a:solidFill>
                  <a:srgbClr val="FF0000"/>
                </a:solidFill>
                <a:latin typeface="TradeGothic" pitchFamily="34" charset="0"/>
              </a:rPr>
              <a:t>ID</a:t>
            </a:r>
            <a:r>
              <a:rPr lang="es-ES" smtClean="0">
                <a:solidFill>
                  <a:srgbClr val="FFFF00"/>
                </a:solidFill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es </a:t>
            </a:r>
            <a:r>
              <a:rPr lang="es-ES" smtClean="0">
                <a:latin typeface="TradeGothic" pitchFamily="34" charset="0"/>
              </a:rPr>
              <a:t>un identificador que identifica </a:t>
            </a:r>
            <a:r>
              <a:rPr lang="es-ES" dirty="0" smtClean="0">
                <a:latin typeface="TradeGothic" pitchFamily="34" charset="0"/>
              </a:rPr>
              <a:t>elementos de manera única en todo el documento XML.</a:t>
            </a:r>
          </a:p>
          <a:p>
            <a:pPr lvl="1">
              <a:buFont typeface="Wingdings" pitchFamily="2" charset="2"/>
              <a:buChar char="q"/>
            </a:pPr>
            <a:r>
              <a:rPr lang="es-ES" smtClean="0">
                <a:solidFill>
                  <a:srgbClr val="FF0000"/>
                </a:solidFill>
                <a:latin typeface="TradeGothic" pitchFamily="34" charset="0"/>
              </a:rPr>
              <a:t>IDREF</a:t>
            </a:r>
            <a:r>
              <a:rPr lang="es-ES" smtClean="0">
                <a:solidFill>
                  <a:srgbClr val="FFFF00"/>
                </a:solidFill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es </a:t>
            </a:r>
            <a:r>
              <a:rPr lang="es-ES" smtClean="0">
                <a:latin typeface="TradeGothic" pitchFamily="34" charset="0"/>
              </a:rPr>
              <a:t>un identificador  </a:t>
            </a:r>
            <a:r>
              <a:rPr lang="es-ES" dirty="0" smtClean="0">
                <a:latin typeface="TradeGothic" pitchFamily="34" charset="0"/>
              </a:rPr>
              <a:t>de otro elemento del propio documento XML.</a:t>
            </a:r>
          </a:p>
          <a:p>
            <a:pPr lvl="1">
              <a:buFont typeface="Wingdings" pitchFamily="2" charset="2"/>
              <a:buChar char="q"/>
            </a:pPr>
            <a:r>
              <a:rPr lang="es-ES" smtClean="0">
                <a:solidFill>
                  <a:srgbClr val="FF0000"/>
                </a:solidFill>
                <a:latin typeface="TradeGothic" pitchFamily="34" charset="0"/>
              </a:rPr>
              <a:t>IDREFS</a:t>
            </a:r>
            <a:r>
              <a:rPr lang="es-ES" smtClean="0"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es una lista de </a:t>
            </a:r>
            <a:r>
              <a:rPr lang="es-ES" dirty="0" err="1" smtClean="0">
                <a:latin typeface="TradeGothic" pitchFamily="34" charset="0"/>
              </a:rPr>
              <a:t>indentificadores</a:t>
            </a:r>
            <a:r>
              <a:rPr lang="es-ES" dirty="0" smtClean="0">
                <a:latin typeface="TradeGothic" pitchFamily="34" charset="0"/>
              </a:rPr>
              <a:t> a otros elementos (tipo1 | tipo2 |...): el valor es uno de los indicados en esta lista enumerada que define el usuario.</a:t>
            </a:r>
          </a:p>
          <a:p>
            <a:pPr lvl="1">
              <a:buFont typeface="Wingdings" pitchFamily="2" charset="2"/>
              <a:buChar char="q"/>
            </a:pPr>
            <a:r>
              <a:rPr lang="es-ES" dirty="0" smtClean="0">
                <a:solidFill>
                  <a:srgbClr val="FF0000"/>
                </a:solidFill>
                <a:latin typeface="TradeGothic" pitchFamily="34" charset="0"/>
              </a:rPr>
              <a:t>NMTOKEN</a:t>
            </a:r>
            <a:r>
              <a:rPr lang="es-ES" dirty="0" smtClean="0">
                <a:latin typeface="TradeGothic" pitchFamily="34" charset="0"/>
              </a:rPr>
              <a:t> es un texto que sólo podrá tener letras, dígitos, guión alto o bajo, punto y dos puntos. Es lo que se llama </a:t>
            </a:r>
            <a:r>
              <a:rPr lang="es-ES" smtClean="0">
                <a:latin typeface="TradeGothic" pitchFamily="34" charset="0"/>
              </a:rPr>
              <a:t>nombres válidos </a:t>
            </a:r>
            <a:r>
              <a:rPr lang="es-ES" dirty="0" smtClean="0">
                <a:latin typeface="TradeGothic" pitchFamily="34" charset="0"/>
              </a:rPr>
              <a:t>en XML.</a:t>
            </a:r>
          </a:p>
          <a:p>
            <a:pPr lvl="1">
              <a:buFont typeface="Wingdings" pitchFamily="2" charset="2"/>
              <a:buChar char="q"/>
            </a:pPr>
            <a:r>
              <a:rPr lang="es-ES" dirty="0" smtClean="0">
                <a:solidFill>
                  <a:srgbClr val="FF0000"/>
                </a:solidFill>
                <a:latin typeface="TradeGothic" pitchFamily="34" charset="0"/>
              </a:rPr>
              <a:t>NMTOKENS</a:t>
            </a:r>
            <a:r>
              <a:rPr lang="es-ES" dirty="0" smtClean="0">
                <a:latin typeface="TradeGothic" pitchFamily="34" charset="0"/>
              </a:rPr>
              <a:t> es una lista de nombres </a:t>
            </a:r>
            <a:r>
              <a:rPr lang="es-ES" smtClean="0">
                <a:latin typeface="TradeGothic" pitchFamily="34" charset="0"/>
              </a:rPr>
              <a:t>XML válidos</a:t>
            </a: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s-ES" dirty="0" smtClean="0">
                <a:solidFill>
                  <a:srgbClr val="FF0000"/>
                </a:solidFill>
                <a:latin typeface="TradeGothic" pitchFamily="34" charset="0"/>
              </a:rPr>
              <a:t>ENTITY</a:t>
            </a:r>
            <a:r>
              <a:rPr lang="es-ES" dirty="0" smtClean="0">
                <a:solidFill>
                  <a:srgbClr val="FFFF00"/>
                </a:solidFill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el tipo de atributo es </a:t>
            </a:r>
            <a:r>
              <a:rPr lang="es-ES" smtClean="0">
                <a:latin typeface="TradeGothic" pitchFamily="34" charset="0"/>
              </a:rPr>
              <a:t>una entidad </a:t>
            </a:r>
            <a:r>
              <a:rPr lang="es-ES" dirty="0" smtClean="0">
                <a:latin typeface="TradeGothic" pitchFamily="34" charset="0"/>
              </a:rPr>
              <a:t>que se ha declarad anteriormente.</a:t>
            </a:r>
          </a:p>
          <a:p>
            <a:pPr lvl="1">
              <a:buFont typeface="Wingdings" pitchFamily="2" charset="2"/>
              <a:buChar char="q"/>
            </a:pPr>
            <a:r>
              <a:rPr lang="es-ES" dirty="0" smtClean="0">
                <a:solidFill>
                  <a:srgbClr val="FF0000"/>
                </a:solidFill>
                <a:latin typeface="TradeGothic" pitchFamily="34" charset="0"/>
              </a:rPr>
              <a:t>ENTITIES</a:t>
            </a:r>
            <a:r>
              <a:rPr lang="es-ES" dirty="0" smtClean="0">
                <a:latin typeface="TradeGothic" pitchFamily="34" charset="0"/>
              </a:rPr>
              <a:t> Es una lista </a:t>
            </a:r>
            <a:r>
              <a:rPr lang="es-ES" smtClean="0">
                <a:latin typeface="TradeGothic" pitchFamily="34" charset="0"/>
              </a:rPr>
              <a:t>de entidades</a:t>
            </a:r>
            <a:r>
              <a:rPr lang="es-ES" dirty="0" smtClean="0">
                <a:latin typeface="TradeGothic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0"/>
            <a:endParaRPr lang="es-ES" dirty="0" smtClean="0">
              <a:latin typeface="TradeGothic" pitchFamily="34" charset="0"/>
            </a:endParaRPr>
          </a:p>
          <a:p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67544" y="764704"/>
            <a:ext cx="8208912" cy="367240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s-ES" b="1" dirty="0" smtClean="0">
                <a:solidFill>
                  <a:schemeClr val="tx1"/>
                </a:solidFill>
                <a:latin typeface="TradeGothic" pitchFamily="34" charset="0"/>
              </a:rPr>
              <a:t>BLOQUES PARA CONSTRUIR UNA DTD</a:t>
            </a:r>
          </a:p>
          <a:p>
            <a:endParaRPr kumimoji="0" lang="es-E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Los atributos</a:t>
            </a:r>
            <a:r>
              <a:rPr kumimoji="0" lang="es-E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</a:t>
            </a:r>
            <a:r>
              <a:rPr kumimoji="0" lang="es-ES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podr</a:t>
            </a:r>
            <a:r>
              <a:rPr lang="es-ES" dirty="0" err="1" smtClean="0">
                <a:latin typeface="TradeGothic" pitchFamily="34" charset="0"/>
              </a:rPr>
              <a:t>án</a:t>
            </a:r>
            <a:r>
              <a:rPr kumimoji="0" lang="es-ES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SER DECLARADOS COMO #REQUIRED, #IMPLIED o #FIXED.</a:t>
            </a:r>
            <a:r>
              <a:rPr lang="es-ES" dirty="0"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En el ejemplo anterior podríamos añadir lo siguiente:</a:t>
            </a:r>
          </a:p>
          <a:p>
            <a:pPr lvl="1">
              <a:buFont typeface="Wingdings" pitchFamily="2" charset="2"/>
              <a:buChar char="ü"/>
            </a:pPr>
            <a:endParaRPr lang="es-ES" dirty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s-ES" dirty="0" smtClean="0">
                <a:latin typeface="TradeGothic" pitchFamily="34" charset="0"/>
              </a:rPr>
              <a:t>En el documento XML:   &lt;hora zona=“GMT+1”&gt;09:22&lt;/hora&gt;</a:t>
            </a:r>
          </a:p>
          <a:p>
            <a:pPr lvl="1">
              <a:buFont typeface="Wingdings" pitchFamily="2" charset="2"/>
              <a:buChar char="ü"/>
            </a:pPr>
            <a:r>
              <a:rPr lang="es-ES" dirty="0" smtClean="0">
                <a:latin typeface="TradeGothic" pitchFamily="34" charset="0"/>
              </a:rPr>
              <a:t>En la DTD:   &lt;!ATTLIST hora zona CDATA “GMT+1” #REQUIRED&gt;</a:t>
            </a:r>
          </a:p>
          <a:p>
            <a:pPr lvl="1"/>
            <a:endParaRPr lang="es-ES" dirty="0">
              <a:latin typeface="TradeGothic" pitchFamily="34" charset="0"/>
            </a:endParaRPr>
          </a:p>
          <a:p>
            <a:r>
              <a:rPr lang="es-ES" b="1" dirty="0" smtClean="0">
                <a:latin typeface="TradeGothic" pitchFamily="34" charset="0"/>
              </a:rPr>
              <a:t>SECUENCIA DE ELEMENTOS: ESTRUCTURA CON HIJOS</a:t>
            </a:r>
          </a:p>
          <a:p>
            <a:r>
              <a:rPr lang="es-ES" dirty="0" smtClean="0">
                <a:latin typeface="TradeGothic" pitchFamily="34" charset="0"/>
              </a:rPr>
              <a:t>Podemos ver que elemento</a:t>
            </a:r>
            <a:r>
              <a:rPr lang="es-ES" baseline="0" dirty="0" smtClean="0">
                <a:latin typeface="TradeGothic" pitchFamily="34" charset="0"/>
              </a:rPr>
              <a:t> </a:t>
            </a:r>
            <a:r>
              <a:rPr lang="es-ES" baseline="0" dirty="0" err="1" smtClean="0">
                <a:latin typeface="TradeGothic" pitchFamily="34" charset="0"/>
              </a:rPr>
              <a:t>sms</a:t>
            </a:r>
            <a:r>
              <a:rPr lang="es-ES" baseline="0" dirty="0" smtClean="0">
                <a:latin typeface="TradeGothic" pitchFamily="34" charset="0"/>
              </a:rPr>
              <a:t> está formado por </a:t>
            </a:r>
            <a:r>
              <a:rPr lang="es-ES" baseline="0" dirty="0" err="1" smtClean="0">
                <a:latin typeface="TradeGothic" pitchFamily="34" charset="0"/>
              </a:rPr>
              <a:t>telefono</a:t>
            </a:r>
            <a:r>
              <a:rPr lang="es-ES" baseline="0" dirty="0" smtClean="0">
                <a:latin typeface="TradeGothic" pitchFamily="34" charset="0"/>
              </a:rPr>
              <a:t>, fecha, hora mensaje. Esta es una relación padre-hijos. Imaginemos que una </a:t>
            </a:r>
            <a:r>
              <a:rPr lang="es-ES" baseline="0" smtClean="0">
                <a:latin typeface="TradeGothic" pitchFamily="34" charset="0"/>
              </a:rPr>
              <a:t>vez definida </a:t>
            </a:r>
            <a:r>
              <a:rPr lang="es-ES" baseline="0" dirty="0" smtClean="0">
                <a:latin typeface="TradeGothic" pitchFamily="34" charset="0"/>
              </a:rPr>
              <a:t>la DTD nos damos cuenta que por cada SMS se pueden almacenar varios mensajes. En un primer momento, podríamos pensar en la siguiente solución.</a:t>
            </a:r>
            <a:endParaRPr lang="es-ES" dirty="0" smtClean="0">
              <a:latin typeface="TradeGothic" pitchFamily="34" charset="0"/>
            </a:endParaRPr>
          </a:p>
          <a:p>
            <a:pPr>
              <a:buFont typeface="Wingdings" pitchFamily="2" charset="2"/>
              <a:buChar char="Ø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s-ES" dirty="0" smtClean="0">
              <a:latin typeface="TradeGothic" pitchFamily="34" charset="0"/>
            </a:endParaRPr>
          </a:p>
          <a:p>
            <a:pPr lvl="0"/>
            <a:endParaRPr lang="es-ES" dirty="0" smtClean="0">
              <a:latin typeface="TradeGothic" pitchFamily="34" charset="0"/>
            </a:endParaRPr>
          </a:p>
          <a:p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61982" y="4532926"/>
            <a:ext cx="424847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radeGothic" pitchFamily="34" charset="0"/>
              </a:rPr>
              <a:t>&lt;!ELEMENT </a:t>
            </a:r>
            <a:r>
              <a:rPr lang="es-ES" dirty="0" err="1" smtClean="0">
                <a:latin typeface="TradeGothic" pitchFamily="34" charset="0"/>
              </a:rPr>
              <a:t>BDsms</a:t>
            </a:r>
            <a:r>
              <a:rPr lang="es-ES" dirty="0" smtClean="0">
                <a:latin typeface="TradeGothic" pitchFamily="34" charset="0"/>
              </a:rPr>
              <a:t> (</a:t>
            </a:r>
            <a:r>
              <a:rPr lang="es-ES" dirty="0" err="1" smtClean="0">
                <a:latin typeface="TradeGothic" pitchFamily="34" charset="0"/>
              </a:rPr>
              <a:t>sms</a:t>
            </a:r>
            <a:r>
              <a:rPr lang="es-ES" dirty="0" smtClean="0">
                <a:latin typeface="TradeGothic" pitchFamily="34" charset="0"/>
              </a:rPr>
              <a:t>*)&gt;</a:t>
            </a:r>
          </a:p>
          <a:p>
            <a:r>
              <a:rPr lang="es-ES" dirty="0" smtClean="0">
                <a:latin typeface="TradeGothic" pitchFamily="34" charset="0"/>
              </a:rPr>
              <a:t>&lt;!ELEMENT </a:t>
            </a:r>
            <a:r>
              <a:rPr lang="es-ES" dirty="0" err="1" smtClean="0">
                <a:latin typeface="TradeGothic" pitchFamily="34" charset="0"/>
              </a:rPr>
              <a:t>sms</a:t>
            </a:r>
            <a:r>
              <a:rPr lang="es-ES" dirty="0" smtClean="0">
                <a:latin typeface="TradeGothic" pitchFamily="34" charset="0"/>
              </a:rPr>
              <a:t> (</a:t>
            </a:r>
            <a:r>
              <a:rPr lang="es-ES" dirty="0" err="1" smtClean="0">
                <a:latin typeface="TradeGothic" pitchFamily="34" charset="0"/>
              </a:rPr>
              <a:t>telefono</a:t>
            </a:r>
            <a:r>
              <a:rPr lang="es-ES" dirty="0" smtClean="0">
                <a:latin typeface="TradeGothic" pitchFamily="34" charset="0"/>
              </a:rPr>
              <a:t>, fecha, hora, mensaje, mensaje2)&gt;</a:t>
            </a:r>
          </a:p>
          <a:p>
            <a:r>
              <a:rPr lang="es-ES" dirty="0" smtClean="0">
                <a:latin typeface="TradeGothic" pitchFamily="34" charset="0"/>
              </a:rPr>
              <a:t>&lt;!ELEMENT </a:t>
            </a:r>
            <a:r>
              <a:rPr lang="es-ES" dirty="0" err="1" smtClean="0">
                <a:latin typeface="TradeGothic" pitchFamily="34" charset="0"/>
              </a:rPr>
              <a:t>telefono</a:t>
            </a:r>
            <a:r>
              <a:rPr lang="es-ES" dirty="0" smtClean="0">
                <a:latin typeface="TradeGothic" pitchFamily="34" charset="0"/>
              </a:rPr>
              <a:t> (#PCDATA)&gt;</a:t>
            </a:r>
          </a:p>
          <a:p>
            <a:r>
              <a:rPr lang="es-ES" dirty="0" smtClean="0">
                <a:latin typeface="TradeGothic" pitchFamily="34" charset="0"/>
              </a:rPr>
              <a:t>&lt;!ELEMENT fecha (#PCDATA)&gt;</a:t>
            </a:r>
          </a:p>
          <a:p>
            <a:r>
              <a:rPr lang="es-ES" dirty="0" smtClean="0">
                <a:latin typeface="TradeGothic" pitchFamily="34" charset="0"/>
              </a:rPr>
              <a:t>&lt;!ELEMENT hora (#PCDATA)&gt;</a:t>
            </a:r>
          </a:p>
          <a:p>
            <a:r>
              <a:rPr lang="es-ES" dirty="0" smtClean="0">
                <a:latin typeface="TradeGothic" pitchFamily="34" charset="0"/>
              </a:rPr>
              <a:t>&lt;!ELEMENT mensaje (#PCDATA)&gt;</a:t>
            </a:r>
          </a:p>
          <a:p>
            <a:r>
              <a:rPr lang="es-ES" dirty="0" smtClean="0">
                <a:latin typeface="TradeGothic" pitchFamily="34" charset="0"/>
              </a:rPr>
              <a:t>&lt;!ELEMENT mensaje2 (#CDDATA)&gt;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16016" y="4725144"/>
            <a:ext cx="424847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radeGothic" pitchFamily="34" charset="0"/>
              </a:rPr>
              <a:t>No sería conveniente porque estaríamos introduciendo cambios en la DTD  obligando a que hubiese </a:t>
            </a:r>
            <a:r>
              <a:rPr lang="es-ES" dirty="0" err="1" smtClean="0">
                <a:latin typeface="TradeGothic" pitchFamily="34" charset="0"/>
              </a:rPr>
              <a:t>sms</a:t>
            </a:r>
            <a:r>
              <a:rPr lang="es-ES" dirty="0" smtClean="0">
                <a:latin typeface="TradeGothic" pitchFamily="34" charset="0"/>
              </a:rPr>
              <a:t> que a lo mejor no tengan mensaje2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1520" y="639178"/>
            <a:ext cx="8640960" cy="446449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s-ES" b="1" dirty="0" smtClean="0">
                <a:latin typeface="TradeGothic" pitchFamily="34" charset="0"/>
              </a:rPr>
              <a:t>SECUENCIA DE ELEMENTOS: ESTRUCTURA CON HIJOS</a:t>
            </a:r>
          </a:p>
          <a:p>
            <a:endParaRPr lang="es-ES" b="1" dirty="0" smtClean="0">
              <a:latin typeface="TradeGothic" pitchFamily="34" charset="0"/>
            </a:endParaRPr>
          </a:p>
          <a:p>
            <a:r>
              <a:rPr lang="es-ES" dirty="0" smtClean="0">
                <a:latin typeface="TradeGothic" pitchFamily="34" charset="0"/>
              </a:rPr>
              <a:t>Para resolver lo anterior  podemos cambiar las ocurrencias  de aparición de los elementos como sigue: (</a:t>
            </a:r>
            <a:r>
              <a:rPr lang="es-ES" i="1" dirty="0" smtClean="0">
                <a:latin typeface="TradeGothic" pitchFamily="34" charset="0"/>
              </a:rPr>
              <a:t>modificadores de formato</a:t>
            </a:r>
            <a:r>
              <a:rPr lang="es-ES" dirty="0" smtClean="0">
                <a:latin typeface="TradeGothic" pitchFamily="34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s-ES" dirty="0">
                <a:solidFill>
                  <a:srgbClr val="FFFF00"/>
                </a:solidFill>
                <a:latin typeface="TradeGothic" pitchFamily="34" charset="0"/>
              </a:rPr>
              <a:t> </a:t>
            </a:r>
            <a:r>
              <a:rPr lang="es-ES" b="1" dirty="0">
                <a:solidFill>
                  <a:srgbClr val="FFFF00"/>
                </a:solidFill>
                <a:latin typeface="TradeGothic" pitchFamily="34" charset="0"/>
              </a:rPr>
              <a:t>:</a:t>
            </a:r>
            <a:r>
              <a:rPr lang="es-ES" dirty="0" smtClean="0">
                <a:solidFill>
                  <a:srgbClr val="FFFF00"/>
                </a:solidFill>
                <a:latin typeface="TradeGothic" pitchFamily="34" charset="0"/>
              </a:rPr>
              <a:t>  </a:t>
            </a:r>
            <a:r>
              <a:rPr lang="es-ES" dirty="0" smtClean="0">
                <a:latin typeface="TradeGothic" pitchFamily="34" charset="0"/>
              </a:rPr>
              <a:t>indica que aparece obligatoriamente una vez. Es el caso inicial en cuanto se declara un hijo al elemento </a:t>
            </a:r>
            <a:r>
              <a:rPr lang="es-ES" dirty="0" err="1" smtClean="0">
                <a:latin typeface="TradeGothic" pitchFamily="34" charset="0"/>
              </a:rPr>
              <a:t>sms</a:t>
            </a:r>
            <a:r>
              <a:rPr lang="es-ES" dirty="0" smtClean="0">
                <a:latin typeface="TradeGothic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s-ES" b="1" dirty="0" smtClean="0">
                <a:solidFill>
                  <a:srgbClr val="FFFF00"/>
                </a:solidFill>
                <a:latin typeface="TradeGothic" pitchFamily="34" charset="0"/>
              </a:rPr>
              <a:t>+</a:t>
            </a:r>
            <a:r>
              <a:rPr lang="es-ES" dirty="0" smtClean="0">
                <a:solidFill>
                  <a:srgbClr val="FFFF00"/>
                </a:solidFill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  indica que puede haber una o más ocurrencias del elemento indicado.    &lt;!ELEMENT </a:t>
            </a:r>
            <a:r>
              <a:rPr lang="es-ES" dirty="0" err="1" smtClean="0">
                <a:latin typeface="TradeGothic" pitchFamily="34" charset="0"/>
              </a:rPr>
              <a:t>sms</a:t>
            </a:r>
            <a:r>
              <a:rPr lang="es-ES" dirty="0" smtClean="0">
                <a:latin typeface="TradeGothic" pitchFamily="34" charset="0"/>
              </a:rPr>
              <a:t> (</a:t>
            </a:r>
            <a:r>
              <a:rPr lang="es-ES" dirty="0" err="1" smtClean="0">
                <a:latin typeface="TradeGothic" pitchFamily="34" charset="0"/>
              </a:rPr>
              <a:t>telefono</a:t>
            </a:r>
            <a:r>
              <a:rPr lang="es-ES" dirty="0" smtClean="0">
                <a:latin typeface="TradeGothic" pitchFamily="34" charset="0"/>
              </a:rPr>
              <a:t>, fecha, hora, mensaje+)</a:t>
            </a:r>
          </a:p>
          <a:p>
            <a:pPr>
              <a:buFont typeface="Wingdings" pitchFamily="2" charset="2"/>
              <a:buChar char="Ø"/>
            </a:pPr>
            <a:r>
              <a:rPr lang="es-ES" b="1" dirty="0" smtClean="0">
                <a:solidFill>
                  <a:srgbClr val="FFFF00"/>
                </a:solidFill>
                <a:latin typeface="TradeGothic" pitchFamily="34" charset="0"/>
              </a:rPr>
              <a:t>*</a:t>
            </a:r>
            <a:r>
              <a:rPr lang="es-ES" dirty="0" smtClean="0">
                <a:solidFill>
                  <a:srgbClr val="FFFF00"/>
                </a:solidFill>
                <a:latin typeface="TradeGothic" pitchFamily="34" charset="0"/>
              </a:rPr>
              <a:t> </a:t>
            </a:r>
            <a:r>
              <a:rPr lang="es-ES" dirty="0" smtClean="0">
                <a:latin typeface="TradeGothic" pitchFamily="34" charset="0"/>
              </a:rPr>
              <a:t>  indica que puede haber cero o más ocurrencias del elemento indicado.                           &lt;!ELEMENT </a:t>
            </a:r>
            <a:r>
              <a:rPr lang="es-ES" dirty="0" err="1" smtClean="0">
                <a:latin typeface="TradeGothic" pitchFamily="34" charset="0"/>
              </a:rPr>
              <a:t>sms</a:t>
            </a:r>
            <a:r>
              <a:rPr lang="es-ES" dirty="0" smtClean="0">
                <a:latin typeface="TradeGothic" pitchFamily="34" charset="0"/>
              </a:rPr>
              <a:t> (</a:t>
            </a:r>
            <a:r>
              <a:rPr lang="es-ES" dirty="0" err="1" smtClean="0">
                <a:latin typeface="TradeGothic" pitchFamily="34" charset="0"/>
              </a:rPr>
              <a:t>telefono</a:t>
            </a:r>
            <a:r>
              <a:rPr lang="es-ES" dirty="0" smtClean="0">
                <a:latin typeface="TradeGothic" pitchFamily="34" charset="0"/>
              </a:rPr>
              <a:t>, fecha, hora, mensaje*)</a:t>
            </a:r>
          </a:p>
          <a:p>
            <a:pPr>
              <a:buFont typeface="Wingdings" pitchFamily="2" charset="2"/>
              <a:buChar char="Ø"/>
            </a:pPr>
            <a:r>
              <a:rPr lang="es-ES" b="1" dirty="0" smtClean="0">
                <a:solidFill>
                  <a:srgbClr val="FFFF00"/>
                </a:solidFill>
                <a:latin typeface="TradeGothic" pitchFamily="34" charset="0"/>
              </a:rPr>
              <a:t>? </a:t>
            </a:r>
            <a:r>
              <a:rPr lang="es-ES" dirty="0" smtClean="0">
                <a:latin typeface="TradeGothic" pitchFamily="34" charset="0"/>
              </a:rPr>
              <a:t>  indica que puede haber cero o una ocurrencias del elemento indicado. &lt;!ELEMENT </a:t>
            </a:r>
            <a:r>
              <a:rPr lang="es-ES" dirty="0" err="1" smtClean="0">
                <a:latin typeface="TradeGothic" pitchFamily="34" charset="0"/>
              </a:rPr>
              <a:t>sms</a:t>
            </a:r>
            <a:r>
              <a:rPr lang="es-ES" dirty="0" smtClean="0">
                <a:latin typeface="TradeGothic" pitchFamily="34" charset="0"/>
              </a:rPr>
              <a:t> (</a:t>
            </a:r>
            <a:r>
              <a:rPr lang="es-ES" dirty="0" err="1" smtClean="0">
                <a:latin typeface="TradeGothic" pitchFamily="34" charset="0"/>
              </a:rPr>
              <a:t>telefono</a:t>
            </a:r>
            <a:r>
              <a:rPr lang="es-ES" dirty="0" smtClean="0">
                <a:latin typeface="TradeGothic" pitchFamily="34" charset="0"/>
              </a:rPr>
              <a:t>, fecha, hora, mensaje?)</a:t>
            </a:r>
          </a:p>
          <a:p>
            <a:pPr>
              <a:buFont typeface="Wingdings" pitchFamily="2" charset="2"/>
              <a:buChar char="Ø"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r>
              <a:rPr lang="es-ES" dirty="0" smtClean="0">
                <a:latin typeface="TradeGothic" pitchFamily="34" charset="0"/>
              </a:rPr>
              <a:t>No solo se pueden cambiar las ocurrencias de los hijos declarados sino que también se puede indicar </a:t>
            </a:r>
            <a:r>
              <a:rPr lang="es-ES" smtClean="0">
                <a:latin typeface="TradeGothic" pitchFamily="34" charset="0"/>
              </a:rPr>
              <a:t>la opcionalidad </a:t>
            </a:r>
            <a:r>
              <a:rPr lang="es-ES" dirty="0" smtClean="0">
                <a:latin typeface="TradeGothic" pitchFamily="34" charset="0"/>
              </a:rPr>
              <a:t>de aparición de los hijos. Por ejemplo, podemos declarar que queremos almacenar o la hora del mensaje o el </a:t>
            </a:r>
            <a:r>
              <a:rPr lang="es-ES" smtClean="0">
                <a:latin typeface="TradeGothic" pitchFamily="34" charset="0"/>
              </a:rPr>
              <a:t>propio contenido </a:t>
            </a:r>
            <a:r>
              <a:rPr lang="es-ES" dirty="0" smtClean="0">
                <a:latin typeface="TradeGothic" pitchFamily="34" charset="0"/>
              </a:rPr>
              <a:t>del mensaje.</a:t>
            </a: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75656" y="5103674"/>
            <a:ext cx="6840760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radeGothic" pitchFamily="34" charset="0"/>
              </a:rPr>
              <a:t>&lt;!ELEMENT </a:t>
            </a:r>
            <a:r>
              <a:rPr lang="es-ES" dirty="0" err="1" smtClean="0">
                <a:latin typeface="TradeGothic" pitchFamily="34" charset="0"/>
              </a:rPr>
              <a:t>BDsms</a:t>
            </a:r>
            <a:r>
              <a:rPr lang="es-ES" dirty="0" smtClean="0">
                <a:latin typeface="TradeGothic" pitchFamily="34" charset="0"/>
              </a:rPr>
              <a:t> (</a:t>
            </a:r>
            <a:r>
              <a:rPr lang="es-ES" dirty="0" err="1" smtClean="0">
                <a:latin typeface="TradeGothic" pitchFamily="34" charset="0"/>
              </a:rPr>
              <a:t>sms</a:t>
            </a:r>
            <a:r>
              <a:rPr lang="es-ES" dirty="0" smtClean="0">
                <a:latin typeface="TradeGothic" pitchFamily="34" charset="0"/>
              </a:rPr>
              <a:t>*)&gt;</a:t>
            </a:r>
          </a:p>
          <a:p>
            <a:r>
              <a:rPr lang="es-ES" dirty="0" smtClean="0">
                <a:latin typeface="TradeGothic" pitchFamily="34" charset="0"/>
              </a:rPr>
              <a:t>&lt;!ELEMENT </a:t>
            </a:r>
            <a:r>
              <a:rPr lang="es-ES" dirty="0" err="1" smtClean="0">
                <a:latin typeface="TradeGothic" pitchFamily="34" charset="0"/>
              </a:rPr>
              <a:t>sms</a:t>
            </a:r>
            <a:r>
              <a:rPr lang="es-ES" dirty="0" smtClean="0">
                <a:latin typeface="TradeGothic" pitchFamily="34" charset="0"/>
              </a:rPr>
              <a:t> (</a:t>
            </a:r>
            <a:r>
              <a:rPr lang="es-ES" dirty="0" err="1" smtClean="0">
                <a:latin typeface="TradeGothic" pitchFamily="34" charset="0"/>
              </a:rPr>
              <a:t>telefono</a:t>
            </a:r>
            <a:r>
              <a:rPr lang="es-ES" dirty="0" smtClean="0">
                <a:latin typeface="TradeGothic" pitchFamily="34" charset="0"/>
              </a:rPr>
              <a:t>, fecha, (hora | mensaje)&gt;</a:t>
            </a:r>
          </a:p>
          <a:p>
            <a:r>
              <a:rPr lang="es-ES" dirty="0" smtClean="0">
                <a:latin typeface="TradeGothic" pitchFamily="34" charset="0"/>
              </a:rPr>
              <a:t>&lt;!ELEMENT </a:t>
            </a:r>
            <a:r>
              <a:rPr lang="es-ES" dirty="0" err="1" smtClean="0">
                <a:latin typeface="TradeGothic" pitchFamily="34" charset="0"/>
              </a:rPr>
              <a:t>telefono</a:t>
            </a:r>
            <a:r>
              <a:rPr lang="es-ES" dirty="0" smtClean="0">
                <a:latin typeface="TradeGothic" pitchFamily="34" charset="0"/>
              </a:rPr>
              <a:t> (#PCDATA)&gt;</a:t>
            </a:r>
          </a:p>
          <a:p>
            <a:r>
              <a:rPr lang="es-ES" dirty="0" smtClean="0">
                <a:latin typeface="TradeGothic" pitchFamily="34" charset="0"/>
              </a:rPr>
              <a:t>&lt;!ELEMENT fecha (#PCDATA)&gt;</a:t>
            </a:r>
          </a:p>
          <a:p>
            <a:r>
              <a:rPr lang="es-ES" dirty="0" smtClean="0">
                <a:latin typeface="TradeGothic" pitchFamily="34" charset="0"/>
              </a:rPr>
              <a:t>&lt;!ELEMENT hora (#PCDATA)&gt;</a:t>
            </a:r>
          </a:p>
          <a:p>
            <a:r>
              <a:rPr lang="es-ES" dirty="0" smtClean="0">
                <a:latin typeface="TradeGothic" pitchFamily="34" charset="0"/>
              </a:rPr>
              <a:t>&lt;!ELEMENT mensaje (#PCDATA)&gt;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1520" y="670266"/>
            <a:ext cx="6552728" cy="223224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1" indent="-342900"/>
            <a:r>
              <a:rPr lang="es-ES" sz="2000" b="1" dirty="0" smtClean="0">
                <a:latin typeface="TradeGothic" pitchFamily="34" charset="0"/>
              </a:rPr>
              <a:t>Ejemplo 1. Definir un </a:t>
            </a:r>
            <a:r>
              <a:rPr lang="es-ES" sz="2000" b="1" smtClean="0">
                <a:latin typeface="TradeGothic" pitchFamily="34" charset="0"/>
              </a:rPr>
              <a:t>documento válido </a:t>
            </a:r>
            <a:r>
              <a:rPr lang="es-ES" sz="2000" b="1" dirty="0" smtClean="0">
                <a:latin typeface="TradeGothic" pitchFamily="34" charset="0"/>
              </a:rPr>
              <a:t>para este DTD</a:t>
            </a:r>
            <a:r>
              <a:rPr lang="es-ES" sz="2000" dirty="0" smtClean="0"/>
              <a:t> </a:t>
            </a:r>
          </a:p>
          <a:p>
            <a:pPr marL="342900" lvl="1" indent="-342900"/>
            <a:r>
              <a:rPr lang="es-ES" sz="2000" dirty="0" smtClean="0">
                <a:latin typeface="TradeGothic" pitchFamily="34" charset="0"/>
              </a:rPr>
              <a:t>&lt;?</a:t>
            </a:r>
            <a:r>
              <a:rPr lang="es-ES" sz="2000" dirty="0" err="1" smtClean="0">
                <a:latin typeface="TradeGothic" pitchFamily="34" charset="0"/>
              </a:rPr>
              <a:t>xml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version</a:t>
            </a:r>
            <a:r>
              <a:rPr lang="es-ES" sz="2000" dirty="0" smtClean="0">
                <a:latin typeface="TradeGothic" pitchFamily="34" charset="0"/>
              </a:rPr>
              <a:t>=“1.0”?&gt;</a:t>
            </a:r>
          </a:p>
          <a:p>
            <a:pPr marL="342900" lvl="1" indent="-342900"/>
            <a:r>
              <a:rPr lang="es-ES" sz="2000" dirty="0" smtClean="0">
                <a:latin typeface="TradeGothic" pitchFamily="34" charset="0"/>
              </a:rPr>
              <a:t>&lt;!DOCTYPE COLECCION</a:t>
            </a:r>
          </a:p>
          <a:p>
            <a:pPr marL="342900" lvl="1" indent="-342900"/>
            <a:r>
              <a:rPr lang="es-ES" sz="2000" dirty="0" smtClean="0">
                <a:latin typeface="TradeGothic" pitchFamily="34" charset="0"/>
              </a:rPr>
              <a:t>[</a:t>
            </a:r>
          </a:p>
          <a:p>
            <a:pPr marL="742950" lvl="2" indent="-342900"/>
            <a:r>
              <a:rPr lang="es-ES" sz="2000" dirty="0" smtClean="0">
                <a:latin typeface="TradeGothic" pitchFamily="34" charset="0"/>
              </a:rPr>
              <a:t>&lt;!ELEMENT COLECCION (CD)+&gt;</a:t>
            </a:r>
          </a:p>
          <a:p>
            <a:pPr marL="742950" lvl="2" indent="-342900"/>
            <a:r>
              <a:rPr lang="es-ES" sz="2000" dirty="0" smtClean="0">
                <a:latin typeface="TradeGothic" pitchFamily="34" charset="0"/>
              </a:rPr>
              <a:t>&lt;!ELEMENT CD (#PCDATA)&gt;</a:t>
            </a:r>
          </a:p>
          <a:p>
            <a:pPr marL="342900" lvl="1" indent="-342900"/>
            <a:r>
              <a:rPr lang="es-ES" sz="2000" dirty="0" smtClean="0">
                <a:latin typeface="TradeGothic" pitchFamily="34" charset="0"/>
              </a:rPr>
              <a:t>]&gt;</a:t>
            </a:r>
            <a:endParaRPr kumimoji="0" lang="es-E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19872" y="2924944"/>
            <a:ext cx="5472608" cy="381642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1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&lt;?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xml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version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=“1.0”?&gt;</a:t>
            </a:r>
          </a:p>
          <a:p>
            <a:pPr marL="342900" marR="0" lvl="1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&lt;!DOCTYPE COLECCION</a:t>
            </a:r>
          </a:p>
          <a:p>
            <a:pPr marL="342900" marR="0" lvl="1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[</a:t>
            </a:r>
          </a:p>
          <a:p>
            <a:pPr marL="742950" marR="0" lvl="2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&lt;!ELEMENT COLECCION (CD)+&gt;</a:t>
            </a:r>
          </a:p>
          <a:p>
            <a:pPr marL="742950" marR="0" lvl="2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&lt;!ELEMENT CD (#PCDATA)&gt;</a:t>
            </a:r>
          </a:p>
          <a:p>
            <a:pPr marL="342900" marR="0" lvl="1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]&gt;</a:t>
            </a:r>
          </a:p>
          <a:p>
            <a:pPr marL="342900" marR="0" lvl="1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&lt;COLECCION&gt;</a:t>
            </a:r>
          </a:p>
          <a:p>
            <a:pPr marL="342900" marR="0" lvl="1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&lt;CD&gt;Mozart Violín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Concertos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1,2 and 3&lt;/CD&gt;</a:t>
            </a:r>
          </a:p>
          <a:p>
            <a:pPr marL="342900" marR="0" lvl="1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&lt;CD&gt;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Telemann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Trumpet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Concertos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&lt;/CD&gt;</a:t>
            </a:r>
          </a:p>
          <a:p>
            <a:pPr marL="342900" marR="0" lvl="1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&lt;CD&gt;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Handel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Concerti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Grossi Op.3&lt;/CD&gt;</a:t>
            </a:r>
          </a:p>
          <a:p>
            <a:pPr marL="342900" marR="0" lvl="1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&lt;/COLECCION&gt;</a:t>
            </a:r>
          </a:p>
        </p:txBody>
      </p:sp>
      <p:sp>
        <p:nvSpPr>
          <p:cNvPr id="7" name="6 Flecha doblada hacia arriba"/>
          <p:cNvSpPr/>
          <p:nvPr/>
        </p:nvSpPr>
        <p:spPr>
          <a:xfrm rot="5400000">
            <a:off x="701570" y="3122966"/>
            <a:ext cx="2664296" cy="234026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115616" y="47971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FF00"/>
                </a:solidFill>
                <a:latin typeface="TradeGothic" pitchFamily="34" charset="0"/>
              </a:rPr>
              <a:t>Solución</a:t>
            </a:r>
            <a:endParaRPr lang="es-ES" sz="2400" b="1" dirty="0">
              <a:solidFill>
                <a:srgbClr val="FFFF00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019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36040" y="692696"/>
            <a:ext cx="7992888" cy="223224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s-ES" b="1" dirty="0" smtClean="0">
                <a:latin typeface="TradeGothic" pitchFamily="34" charset="0"/>
              </a:rPr>
              <a:t>Modelo </a:t>
            </a:r>
            <a:r>
              <a:rPr lang="es-ES" b="1" smtClean="0">
                <a:latin typeface="TradeGothic" pitchFamily="34" charset="0"/>
              </a:rPr>
              <a:t>de contenido</a:t>
            </a:r>
            <a:endParaRPr lang="es-ES" b="1" dirty="0" smtClean="0">
              <a:latin typeface="TradeGothic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latin typeface="TradeGothic" pitchFamily="34" charset="0"/>
              </a:rPr>
              <a:t>Indica el tipo de elementos </a:t>
            </a:r>
            <a:r>
              <a:rPr lang="es-ES" smtClean="0">
                <a:latin typeface="TradeGothic" pitchFamily="34" charset="0"/>
              </a:rPr>
              <a:t>hijos permitidos </a:t>
            </a:r>
            <a:r>
              <a:rPr lang="es-ES" dirty="0" smtClean="0">
                <a:latin typeface="TradeGothic" pitchFamily="34" charset="0"/>
              </a:rPr>
              <a:t>y su orden.</a:t>
            </a:r>
          </a:p>
          <a:p>
            <a:pPr>
              <a:buFont typeface="Wingdings" pitchFamily="2" charset="2"/>
              <a:buChar char="Ø"/>
            </a:pPr>
            <a:r>
              <a:rPr lang="es-ES" dirty="0" smtClean="0">
                <a:latin typeface="TradeGothic" pitchFamily="34" charset="0"/>
              </a:rPr>
              <a:t>Formato de </a:t>
            </a:r>
            <a:r>
              <a:rPr lang="es-ES" smtClean="0">
                <a:latin typeface="TradeGothic" pitchFamily="34" charset="0"/>
              </a:rPr>
              <a:t>modelo contenido</a:t>
            </a:r>
            <a:r>
              <a:rPr lang="es-ES" dirty="0" smtClean="0">
                <a:latin typeface="TradeGothic" pitchFamily="34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s-ES" u="sng" dirty="0" smtClean="0">
                <a:latin typeface="TradeGothic" pitchFamily="34" charset="0"/>
              </a:rPr>
              <a:t>Secuencia</a:t>
            </a:r>
            <a:r>
              <a:rPr lang="es-ES" dirty="0" smtClean="0">
                <a:latin typeface="TradeGothic" pitchFamily="34" charset="0"/>
              </a:rPr>
              <a:t>: El elemento tendrá una secuencia específica de elementos hijos, los cuales se separan por comas.</a:t>
            </a:r>
          </a:p>
          <a:p>
            <a:pPr lvl="1">
              <a:buFont typeface="Wingdings" pitchFamily="2" charset="2"/>
              <a:buChar char="ü"/>
            </a:pPr>
            <a:r>
              <a:rPr lang="es-ES" u="sng" dirty="0" smtClean="0">
                <a:latin typeface="TradeGothic" pitchFamily="34" charset="0"/>
              </a:rPr>
              <a:t>Elección: </a:t>
            </a:r>
            <a:r>
              <a:rPr lang="es-ES" dirty="0" smtClean="0">
                <a:latin typeface="TradeGothic" pitchFamily="34" charset="0"/>
              </a:rPr>
              <a:t>Puede contener cualquier elemento de una serie de posibles elementos hijos. El separador es </a:t>
            </a:r>
            <a:r>
              <a:rPr lang="es-ES" b="1" dirty="0" smtClean="0">
                <a:latin typeface="TradeGothic" pitchFamily="34" charset="0"/>
              </a:rPr>
              <a:t>|</a:t>
            </a:r>
            <a:r>
              <a:rPr lang="es-ES" dirty="0" smtClean="0">
                <a:latin typeface="TradeGothic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980728"/>
            <a:ext cx="8229600" cy="554461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Ejemplo 2</a:t>
            </a:r>
            <a:r>
              <a:rPr lang="es-ES" sz="2000" b="1" dirty="0" smtClean="0">
                <a:latin typeface="TradeGothic" pitchFamily="34" charset="0"/>
              </a:rPr>
              <a:t>. Definir un documento válido XML que use esta DTD con formato  de contenido secuencial. </a:t>
            </a:r>
          </a:p>
          <a:p>
            <a:pPr lvl="0">
              <a:spcBef>
                <a:spcPct val="20000"/>
              </a:spcBef>
            </a:pPr>
            <a:endParaRPr lang="es-ES" sz="2000" b="1" dirty="0" smtClean="0">
              <a:solidFill>
                <a:srgbClr val="FFFF00"/>
              </a:solidFill>
              <a:latin typeface="TradeGothic" pitchFamily="34" charset="0"/>
            </a:endParaRPr>
          </a:p>
          <a:p>
            <a:pPr lvl="0">
              <a:spcBef>
                <a:spcPct val="20000"/>
              </a:spcBef>
            </a:pPr>
            <a:r>
              <a:rPr lang="es-ES" sz="2000" b="1" dirty="0" smtClean="0">
                <a:solidFill>
                  <a:srgbClr val="FFFF00"/>
                </a:solidFill>
                <a:latin typeface="TradeGothic" pitchFamily="34" charset="0"/>
              </a:rPr>
              <a:t>Solución</a:t>
            </a:r>
            <a:r>
              <a:rPr lang="es-ES" sz="2000" dirty="0" smtClean="0">
                <a:solidFill>
                  <a:srgbClr val="FFFF00"/>
                </a:solidFill>
                <a:latin typeface="TradeGothic" pitchFamily="34" charset="0"/>
              </a:rPr>
              <a:t>.</a:t>
            </a:r>
          </a:p>
          <a:p>
            <a:pPr lvl="0">
              <a:spcBef>
                <a:spcPct val="20000"/>
              </a:spcBef>
            </a:pPr>
            <a:r>
              <a:rPr lang="es-ES" sz="2000" dirty="0" smtClean="0">
                <a:latin typeface="TradeGothic" pitchFamily="34" charset="0"/>
              </a:rPr>
              <a:t> &lt;?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xml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version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=“1.0”?&gt;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&lt;!DOCTYPE LIBRO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[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&lt;!ELEMENT LIBRO (TITULO,AUTOR)&gt;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&lt;!ELEMENT TITULO (#PCDATA) &gt;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&lt;!ELEMENT AUTOR(#PCDATA) &gt;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]</a:t>
            </a:r>
          </a:p>
          <a:p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&gt;</a:t>
            </a:r>
          </a:p>
          <a:p>
            <a:r>
              <a:rPr lang="es-ES" sz="2000" dirty="0" smtClean="0">
                <a:latin typeface="TradeGothic" pitchFamily="34" charset="0"/>
              </a:rPr>
              <a:t>&lt;LIBRO&gt;</a:t>
            </a:r>
          </a:p>
          <a:p>
            <a:r>
              <a:rPr lang="es-ES" sz="2000" dirty="0" smtClean="0">
                <a:latin typeface="TradeGothic" pitchFamily="34" charset="0"/>
              </a:rPr>
              <a:t>&lt;TITULO&gt;El Quijote&lt;/TITULO&gt;</a:t>
            </a:r>
          </a:p>
          <a:p>
            <a:r>
              <a:rPr lang="es-ES" sz="2000" dirty="0" smtClean="0">
                <a:latin typeface="TradeGothic" pitchFamily="34" charset="0"/>
              </a:rPr>
              <a:t>&lt;AUTOR&gt;Miguel de Cervantes&lt;/AUTOR&gt;</a:t>
            </a:r>
          </a:p>
          <a:p>
            <a:r>
              <a:rPr lang="es-ES" sz="2000" dirty="0" smtClean="0">
                <a:latin typeface="TradeGothic" pitchFamily="34" charset="0"/>
              </a:rPr>
              <a:t>&lt;/LIBRO&gt;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deGothic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12893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944724"/>
            <a:ext cx="8229600" cy="572463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Ejemplo 3</a:t>
            </a:r>
            <a:r>
              <a:rPr lang="es-ES" sz="2000" b="1" dirty="0" smtClean="0">
                <a:latin typeface="TradeGothic" pitchFamily="34" charset="0"/>
              </a:rPr>
              <a:t>. Definir un documento válido XML que use esta DTD con formato  de contenido secuencial.  </a:t>
            </a:r>
          </a:p>
          <a:p>
            <a:pPr lvl="0">
              <a:spcBef>
                <a:spcPct val="20000"/>
              </a:spcBef>
            </a:pPr>
            <a:endParaRPr lang="es-ES" sz="2000" b="1" dirty="0">
              <a:solidFill>
                <a:srgbClr val="FFFF00"/>
              </a:solidFill>
              <a:latin typeface="TradeGothic" pitchFamily="34" charset="0"/>
            </a:endParaRPr>
          </a:p>
          <a:p>
            <a:pPr lvl="0">
              <a:spcBef>
                <a:spcPct val="20000"/>
              </a:spcBef>
            </a:pPr>
            <a:r>
              <a:rPr lang="es-ES" sz="2000" b="1" dirty="0" smtClean="0">
                <a:solidFill>
                  <a:srgbClr val="FFFF00"/>
                </a:solidFill>
                <a:latin typeface="TradeGothic" pitchFamily="34" charset="0"/>
              </a:rPr>
              <a:t>Solución</a:t>
            </a:r>
          </a:p>
          <a:p>
            <a:pPr lvl="0">
              <a:spcBef>
                <a:spcPct val="20000"/>
              </a:spcBef>
            </a:pPr>
            <a:r>
              <a:rPr lang="es-ES" sz="2000" dirty="0" smtClean="0">
                <a:latin typeface="TradeGothic" pitchFamily="34" charset="0"/>
              </a:rPr>
              <a:t> &lt;?</a:t>
            </a:r>
            <a:r>
              <a:rPr lang="es-ES" sz="2000" dirty="0" err="1" smtClean="0">
                <a:latin typeface="TradeGothic" pitchFamily="34" charset="0"/>
              </a:rPr>
              <a:t>xml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version</a:t>
            </a:r>
            <a:r>
              <a:rPr lang="es-ES" sz="2000" dirty="0" smtClean="0">
                <a:latin typeface="TradeGothic" pitchFamily="34" charset="0"/>
              </a:rPr>
              <a:t>=“1.0”?&gt;</a:t>
            </a:r>
          </a:p>
          <a:p>
            <a:r>
              <a:rPr lang="es-ES" sz="2000" dirty="0" smtClean="0">
                <a:latin typeface="TradeGothic" pitchFamily="34" charset="0"/>
              </a:rPr>
              <a:t>&lt;!DOCTYPE MONTAÑA</a:t>
            </a:r>
          </a:p>
          <a:p>
            <a:r>
              <a:rPr lang="es-ES" sz="2000" dirty="0" smtClean="0">
                <a:latin typeface="TradeGothic" pitchFamily="34" charset="0"/>
              </a:rPr>
              <a:t>[ </a:t>
            </a:r>
          </a:p>
          <a:p>
            <a:r>
              <a:rPr lang="es-ES" sz="2000" dirty="0" smtClean="0">
                <a:latin typeface="TradeGothic" pitchFamily="34" charset="0"/>
              </a:rPr>
              <a:t>&lt;!ELEMENT MONTAÑA (NOMBRE, ALTURA, PROVINCIA)&gt;</a:t>
            </a:r>
          </a:p>
          <a:p>
            <a:r>
              <a:rPr lang="es-ES" sz="2000" dirty="0" smtClean="0">
                <a:latin typeface="TradeGothic" pitchFamily="34" charset="0"/>
              </a:rPr>
              <a:t>&lt;!ELEMENT NOMBRE (#PCDATA)&gt; </a:t>
            </a:r>
          </a:p>
          <a:p>
            <a:r>
              <a:rPr lang="es-ES" sz="2000" dirty="0" smtClean="0">
                <a:latin typeface="TradeGothic" pitchFamily="34" charset="0"/>
              </a:rPr>
              <a:t>&lt;!ELEMENT ALTURA (#PCDATA) &gt; </a:t>
            </a:r>
          </a:p>
          <a:p>
            <a:r>
              <a:rPr lang="es-ES" sz="2000" dirty="0" smtClean="0">
                <a:latin typeface="TradeGothic" pitchFamily="34" charset="0"/>
              </a:rPr>
              <a:t>&lt;!ELEMENT PROVINCIA (#PCDATA) &gt; </a:t>
            </a:r>
          </a:p>
          <a:p>
            <a:r>
              <a:rPr lang="es-ES" sz="2000" dirty="0" smtClean="0">
                <a:latin typeface="TradeGothic" pitchFamily="34" charset="0"/>
              </a:rPr>
              <a:t>]</a:t>
            </a:r>
          </a:p>
          <a:p>
            <a:r>
              <a:rPr lang="es-ES" sz="2000" dirty="0" smtClean="0">
                <a:latin typeface="TradeGothic" pitchFamily="34" charset="0"/>
              </a:rPr>
              <a:t>&gt;</a:t>
            </a:r>
          </a:p>
          <a:p>
            <a:r>
              <a:rPr lang="es-ES" sz="2000" dirty="0" smtClean="0">
                <a:latin typeface="TradeGothic" pitchFamily="34" charset="0"/>
              </a:rPr>
              <a:t>&lt;MONTAÑA&gt;</a:t>
            </a:r>
          </a:p>
          <a:p>
            <a:r>
              <a:rPr lang="es-ES" sz="2000" dirty="0" smtClean="0">
                <a:latin typeface="TradeGothic" pitchFamily="34" charset="0"/>
              </a:rPr>
              <a:t>&lt;NOMBRE&gt;Aneto&lt;/NOMBRE&gt;</a:t>
            </a:r>
          </a:p>
          <a:p>
            <a:r>
              <a:rPr lang="es-ES" sz="2000" dirty="0" smtClean="0">
                <a:latin typeface="TradeGothic" pitchFamily="34" charset="0"/>
              </a:rPr>
              <a:t>&lt;ALTURA&gt;3.404&lt;/ALTURA&gt;</a:t>
            </a:r>
          </a:p>
          <a:p>
            <a:r>
              <a:rPr lang="es-ES" sz="2000" dirty="0" smtClean="0">
                <a:latin typeface="TradeGothic" pitchFamily="34" charset="0"/>
              </a:rPr>
              <a:t>&lt;PROVINCIA&gt;Huesca&lt;/PROVINCIA&gt;</a:t>
            </a:r>
          </a:p>
          <a:p>
            <a:r>
              <a:rPr lang="es-ES" sz="2000" dirty="0" smtClean="0">
                <a:latin typeface="TradeGothic" pitchFamily="34" charset="0"/>
              </a:rPr>
              <a:t>&lt;/MONTAÑA&gt; </a:t>
            </a:r>
          </a:p>
          <a:p>
            <a:endParaRPr lang="es-ES" sz="2000" dirty="0" smtClean="0">
              <a:latin typeface="TradeGothic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6384" y="594339"/>
            <a:ext cx="8363272" cy="37804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Ejemplo 4</a:t>
            </a:r>
            <a:r>
              <a:rPr lang="es-ES" sz="2000" b="1" dirty="0" smtClean="0">
                <a:latin typeface="TradeGothic" pitchFamily="34" charset="0"/>
              </a:rPr>
              <a:t>. Definir un documento válido XML que use esta DTD con formato  de contenido elección. </a:t>
            </a:r>
          </a:p>
          <a:p>
            <a:endParaRPr lang="es-ES" sz="2000" dirty="0" smtClean="0">
              <a:latin typeface="TradeGothic" pitchFamily="34" charset="0"/>
            </a:endParaRPr>
          </a:p>
          <a:p>
            <a:r>
              <a:rPr lang="es-ES" sz="2000" dirty="0" smtClean="0">
                <a:latin typeface="TradeGothic" pitchFamily="34" charset="0"/>
              </a:rPr>
              <a:t>&lt;?</a:t>
            </a:r>
            <a:r>
              <a:rPr lang="es-ES" sz="2000" dirty="0" err="1" smtClean="0">
                <a:latin typeface="TradeGothic" pitchFamily="34" charset="0"/>
              </a:rPr>
              <a:t>xml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version</a:t>
            </a:r>
            <a:r>
              <a:rPr lang="es-ES" sz="2000" dirty="0" smtClean="0">
                <a:latin typeface="TradeGothic" pitchFamily="34" charset="0"/>
              </a:rPr>
              <a:t>=“1.0”?&gt;</a:t>
            </a:r>
          </a:p>
          <a:p>
            <a:r>
              <a:rPr lang="es-ES" sz="2000" dirty="0" smtClean="0">
                <a:latin typeface="TradeGothic" pitchFamily="34" charset="0"/>
              </a:rPr>
              <a:t>&lt;!DOCTYPE  PELICULA</a:t>
            </a:r>
          </a:p>
          <a:p>
            <a:r>
              <a:rPr lang="es-ES" sz="2000" dirty="0" smtClean="0">
                <a:latin typeface="TradeGothic" pitchFamily="34" charset="0"/>
              </a:rPr>
              <a:t>[ </a:t>
            </a:r>
          </a:p>
          <a:p>
            <a:r>
              <a:rPr lang="es-ES" sz="2000" dirty="0" smtClean="0">
                <a:latin typeface="TradeGothic" pitchFamily="34" charset="0"/>
              </a:rPr>
              <a:t>&lt;!ELEMENT FILM(ACTOR | DIRECTOR | GENERO)&gt; </a:t>
            </a:r>
          </a:p>
          <a:p>
            <a:r>
              <a:rPr lang="es-ES" sz="2000" dirty="0" smtClean="0">
                <a:latin typeface="TradeGothic" pitchFamily="34" charset="0"/>
              </a:rPr>
              <a:t>&lt;!ELEMENT ACTOR(#PCDATA) &gt; </a:t>
            </a:r>
          </a:p>
          <a:p>
            <a:r>
              <a:rPr lang="es-ES" sz="2000" dirty="0" smtClean="0">
                <a:latin typeface="TradeGothic" pitchFamily="34" charset="0"/>
              </a:rPr>
              <a:t>&lt;!ELEMENT DIRECTOR(#PCDATA) &gt; </a:t>
            </a:r>
          </a:p>
          <a:p>
            <a:r>
              <a:rPr lang="es-ES" sz="2000" dirty="0" smtClean="0">
                <a:latin typeface="TradeGothic" pitchFamily="34" charset="0"/>
              </a:rPr>
              <a:t>&lt;!ELEMENT GENERO(#PCDATA)&gt;</a:t>
            </a:r>
          </a:p>
          <a:p>
            <a:r>
              <a:rPr lang="es-ES" sz="2000" dirty="0" smtClean="0">
                <a:latin typeface="TradeGothic" pitchFamily="34" charset="0"/>
              </a:rPr>
              <a:t>]</a:t>
            </a:r>
          </a:p>
          <a:p>
            <a:r>
              <a:rPr lang="es-ES" sz="2000" dirty="0" smtClean="0">
                <a:latin typeface="TradeGothic" pitchFamily="34" charset="0"/>
              </a:rPr>
              <a:t>&gt;</a:t>
            </a:r>
          </a:p>
          <a:p>
            <a:endParaRPr lang="es-ES" sz="2000" dirty="0" smtClean="0">
              <a:latin typeface="TradeGothic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4365104"/>
            <a:ext cx="410445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00"/>
                </a:solidFill>
                <a:latin typeface="TradeGothic" pitchFamily="34" charset="0"/>
              </a:rPr>
              <a:t>Solución 1</a:t>
            </a:r>
          </a:p>
          <a:p>
            <a:r>
              <a:rPr lang="es-ES" dirty="0" smtClean="0">
                <a:latin typeface="TradeGothic" pitchFamily="34" charset="0"/>
              </a:rPr>
              <a:t>&lt;PELICULA&gt;</a:t>
            </a:r>
          </a:p>
          <a:p>
            <a:r>
              <a:rPr lang="es-ES" dirty="0" smtClean="0">
                <a:latin typeface="TradeGothic" pitchFamily="34" charset="0"/>
              </a:rPr>
              <a:t>&lt;ACTOR&gt;John Wayne&lt;/ACTOR&gt;</a:t>
            </a:r>
          </a:p>
          <a:p>
            <a:r>
              <a:rPr lang="es-ES" dirty="0" smtClean="0">
                <a:latin typeface="TradeGothic" pitchFamily="34" charset="0"/>
              </a:rPr>
              <a:t>&lt;/PELICULA&gt;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7544" y="5657671"/>
            <a:ext cx="410445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00"/>
                </a:solidFill>
                <a:latin typeface="TradeGothic" pitchFamily="34" charset="0"/>
              </a:rPr>
              <a:t>Solución 2</a:t>
            </a:r>
          </a:p>
          <a:p>
            <a:r>
              <a:rPr lang="es-ES" dirty="0" smtClean="0">
                <a:latin typeface="TradeGothic" pitchFamily="34" charset="0"/>
              </a:rPr>
              <a:t>&lt;PELICULA&gt;</a:t>
            </a:r>
          </a:p>
          <a:p>
            <a:r>
              <a:rPr lang="es-ES" dirty="0" smtClean="0">
                <a:latin typeface="TradeGothic" pitchFamily="34" charset="0"/>
              </a:rPr>
              <a:t>&lt;DIRECTOR&gt;John Ford&lt;/DIRECTOR&gt;</a:t>
            </a:r>
          </a:p>
          <a:p>
            <a:r>
              <a:rPr lang="es-ES" dirty="0" smtClean="0">
                <a:latin typeface="TradeGothic" pitchFamily="34" charset="0"/>
              </a:rPr>
              <a:t>&lt;/PELICULA&gt;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16016" y="4365104"/>
            <a:ext cx="410445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00"/>
                </a:solidFill>
                <a:latin typeface="TradeGothic" pitchFamily="34" charset="0"/>
              </a:rPr>
              <a:t>Solución 3</a:t>
            </a:r>
          </a:p>
          <a:p>
            <a:r>
              <a:rPr lang="es-ES" dirty="0" smtClean="0">
                <a:latin typeface="TradeGothic" pitchFamily="34" charset="0"/>
              </a:rPr>
              <a:t>&lt;PELICULA&gt;</a:t>
            </a:r>
          </a:p>
          <a:p>
            <a:r>
              <a:rPr lang="es-ES" dirty="0" smtClean="0">
                <a:latin typeface="TradeGothic" pitchFamily="34" charset="0"/>
              </a:rPr>
              <a:t>&lt;ACTOR&gt;Robert </a:t>
            </a:r>
            <a:r>
              <a:rPr lang="es-ES" dirty="0" err="1" smtClean="0">
                <a:latin typeface="TradeGothic" pitchFamily="34" charset="0"/>
              </a:rPr>
              <a:t>Redford</a:t>
            </a:r>
            <a:r>
              <a:rPr lang="es-ES" dirty="0" smtClean="0">
                <a:latin typeface="TradeGothic" pitchFamily="34" charset="0"/>
              </a:rPr>
              <a:t>&lt;/ACTOR&gt;</a:t>
            </a:r>
          </a:p>
          <a:p>
            <a:r>
              <a:rPr lang="es-ES" dirty="0" smtClean="0">
                <a:latin typeface="TradeGothic" pitchFamily="34" charset="0"/>
              </a:rPr>
              <a:t>&lt;DIRECTOR&gt;John Ford&lt;/DIRECTOR&gt;</a:t>
            </a:r>
          </a:p>
          <a:p>
            <a:r>
              <a:rPr lang="es-ES" dirty="0" smtClean="0">
                <a:latin typeface="TradeGothic" pitchFamily="34" charset="0"/>
              </a:rPr>
              <a:t>&lt;/PELICULA&gt;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692696"/>
            <a:ext cx="8280920" cy="5256584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La creación de una DTD es importante porque la información se almacena con el objetivo de compartirla. Y la DTD permite asegurar que la información que contiene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es válida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y cumple los requisitos de intercambio de información entre personas que compartan esa misma DTD.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La declaración de una DTD puede hacerse dentro del propio documento XML o fuera.  Esta última forma es más cómoda porque se puede realizar un enlace en un documento XML a es DTD para que la utilice. Además, si tuviéramos muchos ficheros XML que se basan en la misma especificación DTD, se tendría que cambiar en todos ellos esa especificación y si la tuviésemos en un fichero externo, sólo habría que cambiarla en dicho fichero.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Ejemplo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&lt;!ELEMENT </a:t>
            </a:r>
            <a:r>
              <a:rPr lang="es-ES" sz="1800" b="1" smtClean="0">
                <a:solidFill>
                  <a:srgbClr val="FF0000"/>
                </a:solidFill>
                <a:latin typeface="TradeGothic" pitchFamily="34" charset="0"/>
              </a:rPr>
              <a:t>Nombre EspecificadorContenido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ELEMENT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  <a:sym typeface="Wingdings" pitchFamily="2" charset="2"/>
              </a:rPr>
              <a:t>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  <a:sym typeface="Wingdings" pitchFamily="2" charset="2"/>
              </a:rPr>
              <a:t>Palabra reservada.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  <a:sym typeface="Wingdings" pitchFamily="2" charset="2"/>
              </a:rPr>
              <a:t>Nombre</a:t>
            </a:r>
            <a:r>
              <a:rPr lang="es-ES" sz="1800" b="1" smtClean="0">
                <a:solidFill>
                  <a:srgbClr val="FF0000"/>
                </a:solidFill>
                <a:latin typeface="TradeGothic" pitchFamily="34" charset="0"/>
                <a:sym typeface="Wingdings" pitchFamily="2" charset="2"/>
              </a:rPr>
              <a:t>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  <a:sym typeface="Wingdings" pitchFamily="2" charset="2"/>
              </a:rPr>
              <a:t>Identificador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  <a:sym typeface="Wingdings" pitchFamily="2" charset="2"/>
              </a:rPr>
              <a:t>del elemento.</a:t>
            </a:r>
          </a:p>
          <a:p>
            <a:pPr algn="l"/>
            <a:r>
              <a:rPr lang="es-ES" sz="1800" b="1" smtClean="0">
                <a:solidFill>
                  <a:srgbClr val="FF0000"/>
                </a:solidFill>
                <a:latin typeface="TradeGothic" pitchFamily="34" charset="0"/>
                <a:sym typeface="Wingdings" pitchFamily="2" charset="2"/>
              </a:rPr>
              <a:t>EspecificadorContenido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  <a:sym typeface="Wingdings" pitchFamily="2" charset="2"/>
              </a:rPr>
              <a:t>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  <a:sym typeface="Wingdings" pitchFamily="2" charset="2"/>
              </a:rPr>
              <a:t>Especificador 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  <a:sym typeface="Wingdings" pitchFamily="2" charset="2"/>
              </a:rPr>
              <a:t>de contenido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  <a:sym typeface="Wingdings" pitchFamily="2" charset="2"/>
              </a:rPr>
              <a:t>, nos dará una pista de lo que puede contener.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908720"/>
            <a:ext cx="8363272" cy="56166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Modificadores de formato de contenido. Ejemplo 1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de aplicación.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kern="0" dirty="0" smtClean="0">
              <a:latin typeface="TradeGothic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b="1" kern="0" dirty="0" smtClean="0">
                <a:latin typeface="TradeGothic" pitchFamily="34" charset="0"/>
              </a:rPr>
              <a:t>&lt;!ELEMENT MONTAÑA(NOMBRE+ ALTURA? PROVINCIA)&gt;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s-ES" sz="2000" kern="0" dirty="0" smtClean="0">
                <a:latin typeface="TradeGothic" pitchFamily="34" charset="0"/>
              </a:rPr>
              <a:t>Se pueden incluir uno o más elementos hijos NOMBRE.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s-ES" sz="2000" kern="0" dirty="0" smtClean="0">
                <a:latin typeface="TradeGothic" pitchFamily="34" charset="0"/>
              </a:rPr>
              <a:t>El elemento ALTURA es opcional.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es-ES" sz="2000" kern="0" dirty="0" smtClean="0">
                <a:latin typeface="TradeGothic" pitchFamily="34" charset="0"/>
              </a:rPr>
              <a:t>El elemento PROVINCIA es obligatorio.</a:t>
            </a:r>
            <a:r>
              <a:rPr lang="es-ES" sz="2000" kern="0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kern="0" dirty="0" smtClean="0">
              <a:solidFill>
                <a:srgbClr val="FF0000"/>
              </a:solidFill>
              <a:latin typeface="TradeGothic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b="1" kern="0" dirty="0" smtClean="0">
                <a:solidFill>
                  <a:srgbClr val="FFFF00"/>
                </a:solidFill>
                <a:latin typeface="TradeGothic" pitchFamily="34" charset="0"/>
              </a:rPr>
              <a:t>¿Sería válido el siguiente documento XML para la DTD anterior?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kern="0" dirty="0" smtClean="0">
              <a:latin typeface="TradeGothic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&lt;MONTAÑA&gt;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	&lt;NOMBRE&gt;Aneto&lt;/NOMBRE&gt;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	&lt;NOMBRE&gt;Pirineos&lt;/NOMBRE&gt;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	&lt;PROVINCIA&gt;Huesca&lt;/PROVINCIA&gt;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&lt;/MONTAÑA&gt;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es-ES" sz="2000" kern="0" dirty="0" smtClean="0">
              <a:latin typeface="TradeGothic" pitchFamily="34" charset="0"/>
            </a:endParaRPr>
          </a:p>
          <a:p>
            <a:endParaRPr lang="es-ES" sz="2000" dirty="0" smtClean="0">
              <a:latin typeface="TradeGothic" pitchFamily="34" charset="0"/>
            </a:endParaRPr>
          </a:p>
          <a:p>
            <a:endParaRPr lang="es-ES" sz="2000" dirty="0" smtClean="0"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15671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7346" y="836712"/>
            <a:ext cx="8363272" cy="54726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Modificadores de formato </a:t>
            </a:r>
            <a:r>
              <a:rPr kumimoji="0" lang="es-ES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de contenido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. Ejemplos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2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de aplicación.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dirty="0" smtClean="0">
              <a:latin typeface="TradeGothic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 </a:t>
            </a:r>
            <a:r>
              <a:rPr lang="es-ES" sz="2000" b="1" kern="0" dirty="0" smtClean="0">
                <a:latin typeface="TradeGothic" pitchFamily="34" charset="0"/>
              </a:rPr>
              <a:t>&lt;!ELEMENT PELICULA(ACTOR* DIRECTOR | GENERO)&gt;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kern="0" dirty="0" smtClean="0">
              <a:solidFill>
                <a:srgbClr val="FF0000"/>
              </a:solidFill>
              <a:latin typeface="TradeGothic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b="1" kern="0" dirty="0" smtClean="0">
                <a:solidFill>
                  <a:srgbClr val="FFFF00"/>
                </a:solidFill>
                <a:latin typeface="TradeGothic" pitchFamily="34" charset="0"/>
              </a:rPr>
              <a:t>¿</a:t>
            </a:r>
            <a:r>
              <a:rPr lang="es-ES" sz="2000" b="1" kern="0" smtClean="0">
                <a:solidFill>
                  <a:srgbClr val="FFFF00"/>
                </a:solidFill>
                <a:latin typeface="TradeGothic" pitchFamily="34" charset="0"/>
              </a:rPr>
              <a:t>Sería válido </a:t>
            </a:r>
            <a:r>
              <a:rPr lang="es-ES" sz="2000" b="1" kern="0" dirty="0" smtClean="0">
                <a:solidFill>
                  <a:srgbClr val="FFFF00"/>
                </a:solidFill>
                <a:latin typeface="TradeGothic" pitchFamily="34" charset="0"/>
              </a:rPr>
              <a:t>el siguiente documento XML para la DTD anterior?.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kern="0" dirty="0" smtClean="0">
              <a:latin typeface="TradeGothic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&lt;PELICULA&gt;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	&lt;ACTOR&gt;John Wayne&lt;/ACTOR&gt;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	&lt;ACTOR&gt;</a:t>
            </a:r>
            <a:r>
              <a:rPr lang="es-ES" sz="2000" kern="0" dirty="0" err="1" smtClean="0">
                <a:latin typeface="TradeGothic" pitchFamily="34" charset="0"/>
              </a:rPr>
              <a:t>Maureen</a:t>
            </a:r>
            <a:r>
              <a:rPr lang="es-ES" sz="2000" kern="0" dirty="0" smtClean="0">
                <a:latin typeface="TradeGothic" pitchFamily="34" charset="0"/>
              </a:rPr>
              <a:t> </a:t>
            </a:r>
            <a:r>
              <a:rPr lang="es-ES" sz="2000" kern="0" dirty="0" err="1" smtClean="0">
                <a:latin typeface="TradeGothic" pitchFamily="34" charset="0"/>
              </a:rPr>
              <a:t>O’Hara</a:t>
            </a:r>
            <a:r>
              <a:rPr lang="es-ES" sz="2000" kern="0" dirty="0" smtClean="0">
                <a:latin typeface="TradeGothic" pitchFamily="34" charset="0"/>
              </a:rPr>
              <a:t>&lt;/ACTOR&gt;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	&lt;DIRECTOR&gt;John Ford&lt;/DIRECTOR&gt;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&lt;/PELICULA&gt;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kern="0" dirty="0" smtClean="0">
              <a:latin typeface="TradeGothic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kern="0" dirty="0" smtClean="0">
              <a:latin typeface="TradeGothic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kern="0" dirty="0" smtClean="0">
                <a:latin typeface="TradeGothic" pitchFamily="34" charset="0"/>
              </a:rPr>
              <a:t>Ejercicio: Crear un documento XML para cada una de las siguientes DTD.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kern="0" dirty="0" smtClean="0">
              <a:latin typeface="TradeGothic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s-ES" sz="2000" b="1" kern="0" dirty="0" smtClean="0">
                <a:latin typeface="TradeGothic" pitchFamily="34" charset="0"/>
              </a:rPr>
              <a:t>&lt;!ELEMENT PELICULA(ACTOR*| DIRECTOR | GENERO)&gt;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es-ES" sz="2000" kern="0" dirty="0" smtClean="0">
              <a:latin typeface="TradeGothic" pitchFamily="34" charset="0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es-ES" sz="2300" kern="0" dirty="0" smtClean="0">
              <a:latin typeface="TradeGothic" pitchFamily="34" charset="0"/>
            </a:endParaRPr>
          </a:p>
          <a:p>
            <a:endParaRPr lang="es-ES" sz="2000" dirty="0" smtClean="0">
              <a:latin typeface="TradeGothic" pitchFamily="34" charset="0"/>
            </a:endParaRPr>
          </a:p>
          <a:p>
            <a:endParaRPr lang="es-ES" sz="2000" dirty="0" smtClean="0"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7544" y="836712"/>
            <a:ext cx="8208912" cy="583264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SzPct val="85000"/>
            </a:pPr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Declaración de lista de atributos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buSzPct val="85000"/>
            </a:pPr>
            <a:endParaRPr lang="es-ES" sz="2000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TradeGothic" pitchFamily="34" charset="0"/>
            </a:endParaRPr>
          </a:p>
          <a:p>
            <a: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Ya hemos visto como denotar los elementos que puede tener el documento. Pero, ¿qué pasa con los atributos (si es que tienen) de todos y a cada uno de los elementos? </a:t>
            </a:r>
            <a:b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/>
            </a:r>
            <a:b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Para definirlos se usan las declaraciones de listas de atributos, cuya sintaxis es la siguiente: </a:t>
            </a:r>
            <a:b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/>
            </a:r>
            <a:b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Sintaxis. Todas las definiciones de atributos empezarán por: &lt;!ATTLIST</a:t>
            </a:r>
          </a:p>
          <a:p>
            <a:endParaRPr kumimoji="0" lang="es-ES" sz="2000" b="0" i="0" u="none" strike="noStrike" kern="1200" cap="none" spc="100" normalizeH="0" baseline="0" noProof="0" dirty="0" smtClean="0">
              <a:ln>
                <a:noFill/>
              </a:ln>
              <a:effectLst/>
              <a:uLnTx/>
              <a:uFillTx/>
              <a:latin typeface="TradeGothic" pitchFamily="34" charset="0"/>
            </a:endParaRPr>
          </a:p>
          <a:p>
            <a:r>
              <a:rPr lang="es-ES" sz="2000" dirty="0" smtClean="0">
                <a:solidFill>
                  <a:srgbClr val="FF0000"/>
                </a:solidFill>
                <a:latin typeface="TradeGothic" pitchFamily="34" charset="0"/>
              </a:rPr>
              <a:t>&lt;!ATTLIST {elemento} {nombre-atributo} {tipo-de-dato} {tipo-de-atributo} 'valor por-defecto' &gt;</a:t>
            </a:r>
          </a:p>
          <a:p>
            <a:endParaRPr lang="es-ES" sz="2000" dirty="0" smtClean="0">
              <a:latin typeface="TradeGothic" pitchFamily="34" charset="0"/>
            </a:endParaRPr>
          </a:p>
          <a:p>
            <a:r>
              <a:rPr lang="es-ES" sz="2000" dirty="0" smtClean="0">
                <a:latin typeface="TradeGothic" pitchFamily="34" charset="0"/>
              </a:rPr>
              <a:t>Cada atributo está formado por 3 partes: </a:t>
            </a:r>
          </a:p>
          <a:p>
            <a:pPr lvl="2">
              <a:buFont typeface="Wingdings" pitchFamily="2" charset="2"/>
              <a:buChar char="Ø"/>
            </a:pPr>
            <a:r>
              <a:rPr lang="es-ES" sz="2000" dirty="0" smtClean="0">
                <a:latin typeface="TradeGothic" pitchFamily="34" charset="0"/>
              </a:rPr>
              <a:t>Nombre </a:t>
            </a:r>
          </a:p>
          <a:p>
            <a:pPr lvl="2">
              <a:buFont typeface="Wingdings" pitchFamily="2" charset="2"/>
              <a:buChar char="Ø"/>
            </a:pPr>
            <a:r>
              <a:rPr lang="es-ES" sz="2000" dirty="0" smtClean="0">
                <a:latin typeface="TradeGothic" pitchFamily="34" charset="0"/>
              </a:rPr>
              <a:t>Tipo del atributo </a:t>
            </a:r>
          </a:p>
          <a:p>
            <a:pPr lvl="2">
              <a:buFont typeface="Wingdings" pitchFamily="2" charset="2"/>
              <a:buChar char="Ø"/>
            </a:pPr>
            <a:r>
              <a:rPr lang="es-ES" sz="2000" dirty="0" smtClean="0">
                <a:latin typeface="TradeGothic" pitchFamily="34" charset="0"/>
              </a:rPr>
              <a:t>Valor por defecto 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 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9532" y="980728"/>
            <a:ext cx="8424936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Declaración de lista de atributos</a:t>
            </a:r>
          </a:p>
          <a:p>
            <a:r>
              <a:rPr lang="en-US" sz="2000" dirty="0" err="1" smtClean="0">
                <a:latin typeface="TradeGothic" pitchFamily="34" charset="0"/>
              </a:rPr>
              <a:t>Ejemplo</a:t>
            </a:r>
            <a:r>
              <a:rPr lang="en-US" sz="2000" dirty="0" smtClean="0">
                <a:latin typeface="TradeGothic" pitchFamily="34" charset="0"/>
              </a:rPr>
              <a:t>: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radeGothic" pitchFamily="34" charset="0"/>
              </a:rPr>
              <a:t>&lt;!ATTLIST IMG SRC CDATA #IMPLIED ALIGN (left | right | center) "left" &gt;</a:t>
            </a:r>
          </a:p>
          <a:p>
            <a:pPr algn="just"/>
            <a:endParaRPr lang="es-ES" b="1" dirty="0" smtClean="0">
              <a:latin typeface="TradeGothic" pitchFamily="34" charset="0"/>
            </a:endParaRPr>
          </a:p>
          <a:p>
            <a:pPr algn="just"/>
            <a:r>
              <a:rPr lang="es-ES" sz="2000" dirty="0" smtClean="0">
                <a:latin typeface="TradeGothic" pitchFamily="34" charset="0"/>
              </a:rPr>
              <a:t>Definimos dos atributos sobre la etiqueta IMG:</a:t>
            </a:r>
          </a:p>
          <a:p>
            <a:pPr algn="just">
              <a:buFont typeface="Wingdings" pitchFamily="2" charset="2"/>
              <a:buChar char="Ø"/>
            </a:pP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 SRC, </a:t>
            </a:r>
            <a:r>
              <a:rPr lang="es-ES" sz="2000" dirty="0" smtClean="0">
                <a:latin typeface="TradeGothic" pitchFamily="34" charset="0"/>
              </a:rPr>
              <a:t>esta formado por caracteres y puede contener cualquier cadena.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ALIGN</a:t>
            </a:r>
            <a:r>
              <a:rPr lang="es-ES" sz="2000" dirty="0" smtClean="0">
                <a:solidFill>
                  <a:srgbClr val="FFFF00"/>
                </a:solidFill>
                <a:latin typeface="TradeGothic" pitchFamily="34" charset="0"/>
              </a:rPr>
              <a:t> </a:t>
            </a:r>
            <a:r>
              <a:rPr lang="es-ES" sz="2000" dirty="0" smtClean="0">
                <a:latin typeface="TradeGothic" pitchFamily="34" charset="0"/>
              </a:rPr>
              <a:t>y su valor sólo puede ser uno a escoger de la lista enumerada que se expresa a continuación, tomándose por defecto el valor "</a:t>
            </a:r>
            <a:r>
              <a:rPr lang="es-ES" sz="2000" i="1" dirty="0" err="1" smtClean="0">
                <a:latin typeface="TradeGothic" pitchFamily="34" charset="0"/>
              </a:rPr>
              <a:t>left</a:t>
            </a:r>
            <a:r>
              <a:rPr lang="es-ES" sz="2000" i="1" dirty="0" smtClean="0">
                <a:latin typeface="TradeGothic" pitchFamily="34" charset="0"/>
              </a:rPr>
              <a:t>" en caso de no indicarse ninguno (se admite el </a:t>
            </a:r>
            <a:r>
              <a:rPr lang="es-ES" sz="2000" dirty="0" smtClean="0">
                <a:latin typeface="TradeGothic" pitchFamily="34" charset="0"/>
              </a:rPr>
              <a:t>entrecomillado simple o doble). En principio, no existe límite al número de atributos definibles mediante esta sintaxis.</a:t>
            </a:r>
            <a:endParaRPr lang="en-US" sz="2000" dirty="0" smtClean="0">
              <a:latin typeface="TradeGothic" pitchFamily="34" charset="0"/>
            </a:endParaRPr>
          </a:p>
          <a:p>
            <a:pPr lvl="2">
              <a:buFont typeface="Wingdings" pitchFamily="2" charset="2"/>
              <a:buChar char="Ø"/>
            </a:pPr>
            <a:endParaRPr lang="es-ES" sz="2000" dirty="0" smtClean="0">
              <a:latin typeface="TradeGothic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 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4509120"/>
            <a:ext cx="8496944" cy="172819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</a:rPr>
              <a:t>Ejemplo</a:t>
            </a:r>
            <a:r>
              <a:rPr kumimoji="0" lang="en-US" sz="22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</a:rPr>
              <a:t>&lt;!ELEMENT FILM (TITLE, (STAR | NARRATOR | INSTRUCTOR))&gt;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1200" cap="none" spc="10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adeGothic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</a:rPr>
              <a:t>&lt;!ATTLIST FILM Class CDATA “fictional” Year CDATA #REQUIRED&gt;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10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adeGothic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10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adeGothic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10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adeGothic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10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adeGothic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10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737" y="692696"/>
            <a:ext cx="9036496" cy="324036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Declaración de lista de atributos</a:t>
            </a:r>
          </a:p>
          <a:p>
            <a:endParaRPr lang="es-ES" sz="2000" b="1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TradeGothic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&lt;?</a:t>
            </a:r>
            <a:r>
              <a:rPr lang="es-ES" sz="2000" dirty="0" err="1" smtClean="0">
                <a:latin typeface="TradeGothic" pitchFamily="34" charset="0"/>
              </a:rPr>
              <a:t>xml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version</a:t>
            </a:r>
            <a:r>
              <a:rPr lang="es-ES" sz="2000" dirty="0" smtClean="0">
                <a:latin typeface="TradeGothic" pitchFamily="34" charset="0"/>
              </a:rPr>
              <a:t>=“1.0”?&gt;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&lt;!DOCTYPE FILM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[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FILM (TITLE, (STAR | NARRATOR | INSTRUCTOR))&gt;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&lt;!ATTLIST FILM </a:t>
            </a:r>
            <a:r>
              <a:rPr lang="es-ES" sz="2000" dirty="0" err="1" smtClean="0">
                <a:latin typeface="TradeGothic" pitchFamily="34" charset="0"/>
              </a:rPr>
              <a:t>Class</a:t>
            </a:r>
            <a:r>
              <a:rPr lang="es-ES" sz="2000" dirty="0" smtClean="0">
                <a:latin typeface="TradeGothic" pitchFamily="34" charset="0"/>
              </a:rPr>
              <a:t> CDATA “</a:t>
            </a:r>
            <a:r>
              <a:rPr lang="es-ES" sz="2000" dirty="0" err="1" smtClean="0">
                <a:latin typeface="TradeGothic" pitchFamily="34" charset="0"/>
              </a:rPr>
              <a:t>fictional</a:t>
            </a:r>
            <a:r>
              <a:rPr lang="es-ES" sz="2000" dirty="0" smtClean="0">
                <a:latin typeface="TradeGothic" pitchFamily="34" charset="0"/>
              </a:rPr>
              <a:t>” </a:t>
            </a:r>
            <a:r>
              <a:rPr lang="es-ES" sz="2000" dirty="0" err="1" smtClean="0">
                <a:latin typeface="TradeGothic" pitchFamily="34" charset="0"/>
              </a:rPr>
              <a:t>Year</a:t>
            </a:r>
            <a:r>
              <a:rPr lang="es-ES" sz="2000" dirty="0" smtClean="0">
                <a:latin typeface="TradeGothic" pitchFamily="34" charset="0"/>
              </a:rPr>
              <a:t> CDATA #REQUIRED&gt;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TITLE (#PCDATA)&gt;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STAR (#PCDATA)&gt;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NARRATOR (#PCDATA)&gt;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INSTRUCTOR (#PCDATA)&gt;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]&gt;</a:t>
            </a:r>
          </a:p>
          <a:p>
            <a:pPr>
              <a:buFont typeface="Wingdings" pitchFamily="2" charset="2"/>
              <a:buNone/>
            </a:pPr>
            <a:endParaRPr lang="es-ES" sz="2000" dirty="0" smtClean="0">
              <a:latin typeface="TradeGothic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&lt;FILM </a:t>
            </a:r>
            <a:r>
              <a:rPr lang="es-ES" sz="2000" dirty="0" err="1" smtClean="0">
                <a:latin typeface="TradeGothic" pitchFamily="34" charset="0"/>
              </a:rPr>
              <a:t>Class</a:t>
            </a:r>
            <a:r>
              <a:rPr lang="es-ES" sz="2000" dirty="0" smtClean="0">
                <a:latin typeface="TradeGothic" pitchFamily="34" charset="0"/>
              </a:rPr>
              <a:t>=“Pepe”  </a:t>
            </a:r>
            <a:r>
              <a:rPr lang="es-ES" sz="2000" dirty="0" err="1" smtClean="0">
                <a:latin typeface="TradeGothic" pitchFamily="34" charset="0"/>
              </a:rPr>
              <a:t>Year</a:t>
            </a:r>
            <a:r>
              <a:rPr lang="es-ES" sz="2000" dirty="0" smtClean="0">
                <a:latin typeface="TradeGothic" pitchFamily="34" charset="0"/>
              </a:rPr>
              <a:t>= “1984”&gt;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&lt;TITLE&gt; </a:t>
            </a:r>
            <a:r>
              <a:rPr lang="es-ES" sz="2000" dirty="0" err="1" smtClean="0">
                <a:latin typeface="TradeGothic" pitchFamily="34" charset="0"/>
              </a:rPr>
              <a:t>The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Morning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After</a:t>
            </a:r>
            <a:r>
              <a:rPr lang="es-ES" sz="2000" dirty="0" smtClean="0">
                <a:latin typeface="TradeGothic" pitchFamily="34" charset="0"/>
              </a:rPr>
              <a:t> &lt;/TITLE&gt;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&lt;STAR&gt; Morgan </a:t>
            </a:r>
            <a:r>
              <a:rPr lang="es-ES" sz="2000" dirty="0" err="1" smtClean="0">
                <a:latin typeface="TradeGothic" pitchFamily="34" charset="0"/>
              </a:rPr>
              <a:t>Attenbury</a:t>
            </a:r>
            <a:r>
              <a:rPr lang="es-ES" sz="2000" dirty="0" smtClean="0">
                <a:latin typeface="TradeGothic" pitchFamily="34" charset="0"/>
              </a:rPr>
              <a:t> &lt;/STAR&gt;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&lt;/FILM&gt;</a:t>
            </a:r>
          </a:p>
          <a:p>
            <a:pPr>
              <a:buFont typeface="Wingdings" pitchFamily="2" charset="2"/>
              <a:buNone/>
            </a:pPr>
            <a:endParaRPr lang="es-ES" sz="2000" dirty="0" smtClean="0">
              <a:latin typeface="TradeGothic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-El atributo </a:t>
            </a:r>
            <a:r>
              <a:rPr lang="es-ES" sz="2000" dirty="0" err="1" smtClean="0">
                <a:latin typeface="TradeGothic" pitchFamily="34" charset="0"/>
              </a:rPr>
              <a:t>Class</a:t>
            </a:r>
            <a:r>
              <a:rPr lang="es-ES" sz="2000" dirty="0" smtClean="0">
                <a:latin typeface="TradeGothic" pitchFamily="34" charset="0"/>
              </a:rPr>
              <a:t> al omitirse tendrá el valor predeterminado “</a:t>
            </a:r>
            <a:r>
              <a:rPr lang="es-ES" sz="2000" dirty="0" err="1" smtClean="0">
                <a:latin typeface="TradeGothic" pitchFamily="34" charset="0"/>
              </a:rPr>
              <a:t>fictional</a:t>
            </a:r>
            <a:r>
              <a:rPr lang="es-ES" sz="2000" dirty="0" smtClean="0">
                <a:latin typeface="TradeGothic" pitchFamily="34" charset="0"/>
              </a:rPr>
              <a:t>”.</a:t>
            </a:r>
          </a:p>
          <a:p>
            <a:pPr>
              <a:buFont typeface="Wingdings" pitchFamily="2" charset="2"/>
              <a:buNone/>
            </a:pPr>
            <a:endParaRPr lang="es-ES" sz="2000" dirty="0" smtClean="0">
              <a:latin typeface="TradeGothic" pitchFamily="34" charset="0"/>
            </a:endParaRPr>
          </a:p>
          <a:p>
            <a:pPr lvl="2">
              <a:buFont typeface="Wingdings" pitchFamily="2" charset="2"/>
              <a:buChar char="Ø"/>
            </a:pPr>
            <a:endParaRPr lang="es-ES" sz="2000" dirty="0" smtClean="0">
              <a:latin typeface="TradeGothic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20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 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328882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800708"/>
            <a:ext cx="8820472" cy="52565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Tipo de atributos. </a:t>
            </a:r>
            <a:r>
              <a:rPr lang="es-ES" sz="2000" dirty="0" smtClean="0">
                <a:latin typeface="TradeGothic" pitchFamily="34" charset="0"/>
              </a:rPr>
              <a:t>Especifica el tipo de valor que podemos asignar al atributo dentro del documento. Tipos.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dirty="0" smtClean="0">
                <a:solidFill>
                  <a:srgbClr val="FFFF00"/>
                </a:solidFill>
                <a:latin typeface="TradeGothic" pitchFamily="34" charset="0"/>
              </a:rPr>
              <a:t>Tipo de cadena: </a:t>
            </a:r>
            <a:r>
              <a:rPr lang="es-ES" sz="2000" dirty="0" smtClean="0">
                <a:latin typeface="TradeGothic" pitchFamily="34" charset="0"/>
              </a:rPr>
              <a:t>Se puede asignar cualquier cadena entrecomillada.</a:t>
            </a:r>
            <a:r>
              <a:rPr lang="es-ES" sz="2000" dirty="0" smtClean="0">
                <a:latin typeface="TradeGothic" pitchFamily="34" charset="0"/>
                <a:sym typeface="Wingdings" pitchFamily="2" charset="2"/>
              </a:rPr>
              <a:t> CDATA.</a:t>
            </a:r>
            <a:endParaRPr lang="es-ES" sz="2000" dirty="0" smtClean="0">
              <a:latin typeface="TradeGothic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z="2000" dirty="0" smtClean="0">
                <a:solidFill>
                  <a:srgbClr val="FFFF00"/>
                </a:solidFill>
                <a:latin typeface="TradeGothic" pitchFamily="34" charset="0"/>
              </a:rPr>
              <a:t>Tipo simbólico: </a:t>
            </a:r>
            <a:r>
              <a:rPr lang="es-ES" sz="2000" smtClean="0">
                <a:latin typeface="TradeGothic" pitchFamily="34" charset="0"/>
              </a:rPr>
              <a:t>Valores restringidos</a:t>
            </a:r>
            <a:r>
              <a:rPr lang="es-ES" sz="2000" dirty="0" smtClean="0">
                <a:latin typeface="TradeGothic" pitchFamily="34" charset="0"/>
              </a:rPr>
              <a:t>. Cadena entrecomillada que deberá cumplir una restricción especificada con una palabra reservada.</a:t>
            </a:r>
          </a:p>
          <a:p>
            <a:r>
              <a:rPr lang="es-ES" sz="2000" dirty="0" smtClean="0">
                <a:solidFill>
                  <a:srgbClr val="FFFF00"/>
                </a:solidFill>
                <a:latin typeface="TradeGothic" pitchFamily="34" charset="0"/>
              </a:rPr>
              <a:t>Tipo enumerado: </a:t>
            </a:r>
            <a:r>
              <a:rPr lang="es-ES" sz="2000" dirty="0" smtClean="0">
                <a:latin typeface="TradeGothic" pitchFamily="34" charset="0"/>
              </a:rPr>
              <a:t>Un valor de una lista de valores.</a:t>
            </a:r>
            <a:r>
              <a:rPr lang="es-ES" sz="2000" dirty="0" smtClean="0"/>
              <a:t> </a:t>
            </a:r>
          </a:p>
          <a:p>
            <a:endParaRPr lang="es-ES" sz="2000" dirty="0" smtClean="0"/>
          </a:p>
          <a:p>
            <a:r>
              <a:rPr lang="es-ES" sz="2000" dirty="0" smtClean="0">
                <a:latin typeface="TradeGothic" pitchFamily="34" charset="0"/>
              </a:rPr>
              <a:t>Ejemplo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&lt;?</a:t>
            </a:r>
            <a:r>
              <a:rPr lang="es-ES" dirty="0" err="1" smtClean="0">
                <a:latin typeface="TradeGothic" pitchFamily="34" charset="0"/>
              </a:rPr>
              <a:t>xml</a:t>
            </a:r>
            <a:r>
              <a:rPr lang="es-ES" dirty="0" smtClean="0">
                <a:latin typeface="TradeGothic" pitchFamily="34" charset="0"/>
              </a:rPr>
              <a:t> </a:t>
            </a:r>
            <a:r>
              <a:rPr lang="es-ES" dirty="0" err="1" smtClean="0">
                <a:latin typeface="TradeGothic" pitchFamily="34" charset="0"/>
              </a:rPr>
              <a:t>version</a:t>
            </a:r>
            <a:r>
              <a:rPr lang="es-ES" dirty="0" smtClean="0">
                <a:latin typeface="TradeGothic" pitchFamily="34" charset="0"/>
              </a:rPr>
              <a:t>=“1.0”?&gt;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&lt;!DOCTYPE INVENTORY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[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&lt;!ELEMENT INVENTORY (ITEM*)&gt;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&lt;!ELEMENT ITEM(#PCDATA)&gt;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&lt;!ATTLIST ITEM </a:t>
            </a:r>
            <a:r>
              <a:rPr lang="es-ES" err="1" smtClean="0">
                <a:latin typeface="TradeGothic" pitchFamily="34" charset="0"/>
              </a:rPr>
              <a:t>StockCode</a:t>
            </a:r>
            <a:r>
              <a:rPr lang="es-ES" smtClean="0">
                <a:latin typeface="TradeGothic" pitchFamily="34" charset="0"/>
              </a:rPr>
              <a:t> ID </a:t>
            </a:r>
            <a:r>
              <a:rPr lang="es-ES" dirty="0" smtClean="0">
                <a:latin typeface="TradeGothic" pitchFamily="34" charset="0"/>
              </a:rPr>
              <a:t>#REQUIRED&gt;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]&gt;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&lt;INVENTORY&gt;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   &lt;ITEM </a:t>
            </a:r>
            <a:r>
              <a:rPr lang="es-ES" dirty="0" err="1" smtClean="0">
                <a:latin typeface="TradeGothic" pitchFamily="34" charset="0"/>
              </a:rPr>
              <a:t>StockCode</a:t>
            </a:r>
            <a:r>
              <a:rPr lang="es-ES" dirty="0" smtClean="0">
                <a:latin typeface="TradeGothic" pitchFamily="34" charset="0"/>
              </a:rPr>
              <a:t>=“S021”&gt; </a:t>
            </a:r>
            <a:r>
              <a:rPr lang="es-ES" dirty="0" err="1" smtClean="0">
                <a:latin typeface="TradeGothic" pitchFamily="34" charset="0"/>
              </a:rPr>
              <a:t>Peach</a:t>
            </a:r>
            <a:r>
              <a:rPr lang="es-ES" dirty="0" smtClean="0">
                <a:latin typeface="TradeGothic" pitchFamily="34" charset="0"/>
              </a:rPr>
              <a:t> Tea </a:t>
            </a:r>
            <a:r>
              <a:rPr lang="es-ES" dirty="0" err="1" smtClean="0">
                <a:latin typeface="TradeGothic" pitchFamily="34" charset="0"/>
              </a:rPr>
              <a:t>Pot</a:t>
            </a:r>
            <a:r>
              <a:rPr lang="es-ES" dirty="0" smtClean="0">
                <a:latin typeface="TradeGothic" pitchFamily="34" charset="0"/>
              </a:rPr>
              <a:t>&lt;/ITEM&gt;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   &lt;ITEM </a:t>
            </a:r>
            <a:r>
              <a:rPr lang="es-ES" dirty="0" err="1" smtClean="0">
                <a:latin typeface="TradeGothic" pitchFamily="34" charset="0"/>
              </a:rPr>
              <a:t>StockCode</a:t>
            </a:r>
            <a:r>
              <a:rPr lang="es-ES" dirty="0" smtClean="0">
                <a:latin typeface="TradeGothic" pitchFamily="34" charset="0"/>
              </a:rPr>
              <a:t>=“S034”&gt; Electric </a:t>
            </a:r>
            <a:r>
              <a:rPr lang="es-ES" dirty="0" err="1" smtClean="0">
                <a:latin typeface="TradeGothic" pitchFamily="34" charset="0"/>
              </a:rPr>
              <a:t>Cofee</a:t>
            </a:r>
            <a:r>
              <a:rPr lang="es-ES" dirty="0" smtClean="0">
                <a:latin typeface="TradeGothic" pitchFamily="34" charset="0"/>
              </a:rPr>
              <a:t>&lt;/ITEM&gt;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   &lt;ITEM </a:t>
            </a:r>
            <a:r>
              <a:rPr lang="es-ES" dirty="0" err="1" smtClean="0">
                <a:latin typeface="TradeGothic" pitchFamily="34" charset="0"/>
              </a:rPr>
              <a:t>StockCode</a:t>
            </a:r>
            <a:r>
              <a:rPr lang="es-ES" dirty="0" smtClean="0">
                <a:latin typeface="TradeGothic" pitchFamily="34" charset="0"/>
              </a:rPr>
              <a:t>=“S086”&gt; </a:t>
            </a:r>
            <a:r>
              <a:rPr lang="es-ES" dirty="0" err="1" smtClean="0">
                <a:latin typeface="TradeGothic" pitchFamily="34" charset="0"/>
              </a:rPr>
              <a:t>Candy</a:t>
            </a:r>
            <a:r>
              <a:rPr lang="es-ES" dirty="0" smtClean="0">
                <a:latin typeface="TradeGothic" pitchFamily="34" charset="0"/>
              </a:rPr>
              <a:t> </a:t>
            </a:r>
            <a:r>
              <a:rPr lang="es-ES" dirty="0" err="1" smtClean="0">
                <a:latin typeface="TradeGothic" pitchFamily="34" charset="0"/>
              </a:rPr>
              <a:t>Thermometer</a:t>
            </a:r>
            <a:r>
              <a:rPr lang="es-ES" dirty="0" smtClean="0">
                <a:latin typeface="TradeGothic" pitchFamily="34" charset="0"/>
              </a:rPr>
              <a:t>&lt;/ITEM&gt;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&lt;/INVENTORY&gt;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s-ES" sz="2000" b="1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TradeGothic" pitchFamily="34" charset="0"/>
            </a:endParaRPr>
          </a:p>
          <a:p>
            <a:endParaRPr lang="es-ES" sz="2000" b="1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TradeGothic" pitchFamily="34" charset="0"/>
            </a:endParaRPr>
          </a:p>
          <a:p>
            <a:pPr>
              <a:buFont typeface="Wingdings" pitchFamily="2" charset="2"/>
              <a:buNone/>
            </a:pPr>
            <a:endParaRPr kumimoji="0" lang="es-ES" sz="2000" b="0" i="0" u="none" strike="noStrike" kern="1200" cap="none" spc="100" normalizeH="0" baseline="0" noProof="0" dirty="0" smtClean="0">
              <a:ln>
                <a:noFill/>
              </a:ln>
              <a:effectLst/>
              <a:uLnTx/>
              <a:uFillTx/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37492" y="836712"/>
            <a:ext cx="8604448" cy="59046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s-ES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Tipo de atributos. </a:t>
            </a:r>
            <a:r>
              <a:rPr lang="es-ES" dirty="0" smtClean="0">
                <a:latin typeface="TradeGothic" pitchFamily="34" charset="0"/>
              </a:rPr>
              <a:t>Palabras reservadas.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smtClean="0">
                <a:latin typeface="TradeGothic" pitchFamily="34" charset="0"/>
              </a:rPr>
              <a:t>ID: </a:t>
            </a:r>
            <a:r>
              <a:rPr lang="es-ES" dirty="0" smtClean="0">
                <a:latin typeface="TradeGothic" pitchFamily="34" charset="0"/>
              </a:rPr>
              <a:t>El atributo deberá tener un valor unívoco. Solo puede haber uno para un elemento. La declaración predeterminada podría ser: #REQUIRED o #IMPLIED.</a:t>
            </a:r>
          </a:p>
          <a:p>
            <a:pPr lvl="1">
              <a:buFont typeface="Wingdings" pitchFamily="2" charset="2"/>
              <a:buChar char="Ø"/>
            </a:pPr>
            <a:r>
              <a:rPr lang="es-ES" smtClean="0">
                <a:latin typeface="TradeGothic" pitchFamily="34" charset="0"/>
              </a:rPr>
              <a:t>IDREF</a:t>
            </a:r>
            <a:r>
              <a:rPr lang="es-ES" dirty="0" smtClean="0">
                <a:latin typeface="TradeGothic" pitchFamily="34" charset="0"/>
              </a:rPr>
              <a:t>: El valor del atributo </a:t>
            </a:r>
            <a:r>
              <a:rPr lang="es-ES" smtClean="0">
                <a:latin typeface="TradeGothic" pitchFamily="34" charset="0"/>
              </a:rPr>
              <a:t>deberá coincidir </a:t>
            </a:r>
            <a:r>
              <a:rPr lang="es-ES" dirty="0" smtClean="0">
                <a:latin typeface="TradeGothic" pitchFamily="34" charset="0"/>
              </a:rPr>
              <a:t>con el valor de algún </a:t>
            </a:r>
            <a:r>
              <a:rPr lang="es-ES" smtClean="0">
                <a:latin typeface="TradeGothic" pitchFamily="34" charset="0"/>
              </a:rPr>
              <a:t>atributo ID </a:t>
            </a:r>
            <a:r>
              <a:rPr lang="es-ES" dirty="0" smtClean="0">
                <a:latin typeface="TradeGothic" pitchFamily="34" charset="0"/>
              </a:rPr>
              <a:t>de otro elemento del documento. Hace referencia a otro atributo. </a:t>
            </a:r>
          </a:p>
          <a:p>
            <a:endParaRPr lang="es-ES" dirty="0" smtClean="0">
              <a:latin typeface="TradeGothic" pitchFamily="34" charset="0"/>
            </a:endParaRPr>
          </a:p>
          <a:p>
            <a:r>
              <a:rPr lang="es-ES" dirty="0" smtClean="0">
                <a:latin typeface="TradeGothic" pitchFamily="34" charset="0"/>
              </a:rPr>
              <a:t>Ejemplo: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&lt;?</a:t>
            </a:r>
            <a:r>
              <a:rPr lang="es-ES" dirty="0" err="1" smtClean="0">
                <a:latin typeface="TradeGothic" pitchFamily="34" charset="0"/>
              </a:rPr>
              <a:t>xml</a:t>
            </a:r>
            <a:r>
              <a:rPr lang="es-ES" dirty="0" smtClean="0">
                <a:latin typeface="TradeGothic" pitchFamily="34" charset="0"/>
              </a:rPr>
              <a:t> </a:t>
            </a:r>
            <a:r>
              <a:rPr lang="es-ES" dirty="0" err="1" smtClean="0">
                <a:latin typeface="TradeGothic" pitchFamily="34" charset="0"/>
              </a:rPr>
              <a:t>version</a:t>
            </a:r>
            <a:r>
              <a:rPr lang="es-ES" dirty="0" smtClean="0">
                <a:latin typeface="TradeGothic" pitchFamily="34" charset="0"/>
              </a:rPr>
              <a:t>=“1.0”?&gt;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&lt;!DOCTYPE INVENTORY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[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&lt;!ELEMENT INVENTORY (ITEM*)&gt;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&lt;!ELEMENT ITEM(#PCDATA)&gt;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&lt;!ATTLIST ITEM </a:t>
            </a:r>
            <a:r>
              <a:rPr lang="es-ES" err="1" smtClean="0">
                <a:latin typeface="TradeGothic" pitchFamily="34" charset="0"/>
              </a:rPr>
              <a:t>StockCode</a:t>
            </a:r>
            <a:r>
              <a:rPr lang="es-ES" smtClean="0">
                <a:latin typeface="TradeGothic" pitchFamily="34" charset="0"/>
              </a:rPr>
              <a:t> ID </a:t>
            </a:r>
            <a:r>
              <a:rPr lang="es-ES" dirty="0" smtClean="0">
                <a:latin typeface="TradeGothic" pitchFamily="34" charset="0"/>
              </a:rPr>
              <a:t>#REQUIRED </a:t>
            </a:r>
            <a:r>
              <a:rPr lang="es-ES" err="1" smtClean="0">
                <a:latin typeface="TradeGothic" pitchFamily="34" charset="0"/>
              </a:rPr>
              <a:t>GoesWith</a:t>
            </a:r>
            <a:r>
              <a:rPr lang="es-ES" smtClean="0">
                <a:latin typeface="TradeGothic" pitchFamily="34" charset="0"/>
              </a:rPr>
              <a:t> IDREF </a:t>
            </a:r>
            <a:r>
              <a:rPr lang="es-ES" dirty="0" smtClean="0">
                <a:latin typeface="TradeGothic" pitchFamily="34" charset="0"/>
              </a:rPr>
              <a:t>#IMPLIED&gt;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]&gt;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&lt;INVENTORY&gt;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     &lt;ITEM </a:t>
            </a:r>
            <a:r>
              <a:rPr lang="es-ES" dirty="0" err="1" smtClean="0">
                <a:latin typeface="TradeGothic" pitchFamily="34" charset="0"/>
              </a:rPr>
              <a:t>StockCode</a:t>
            </a:r>
            <a:r>
              <a:rPr lang="es-ES" dirty="0" smtClean="0">
                <a:latin typeface="TradeGothic" pitchFamily="34" charset="0"/>
              </a:rPr>
              <a:t>=“S034”&gt; Electric </a:t>
            </a:r>
            <a:r>
              <a:rPr lang="es-ES" dirty="0" err="1" smtClean="0">
                <a:latin typeface="TradeGothic" pitchFamily="34" charset="0"/>
              </a:rPr>
              <a:t>Cofee</a:t>
            </a:r>
            <a:r>
              <a:rPr lang="es-ES" dirty="0" smtClean="0">
                <a:latin typeface="TradeGothic" pitchFamily="34" charset="0"/>
              </a:rPr>
              <a:t> </a:t>
            </a:r>
            <a:r>
              <a:rPr lang="es-ES" dirty="0" err="1" smtClean="0">
                <a:latin typeface="TradeGothic" pitchFamily="34" charset="0"/>
              </a:rPr>
              <a:t>Grinder</a:t>
            </a:r>
            <a:r>
              <a:rPr lang="es-ES" dirty="0" smtClean="0">
                <a:latin typeface="TradeGothic" pitchFamily="34" charset="0"/>
              </a:rPr>
              <a:t>&lt;/ITEM&gt;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     &lt;ITEM </a:t>
            </a:r>
            <a:r>
              <a:rPr lang="es-ES" dirty="0" err="1" smtClean="0">
                <a:latin typeface="TradeGothic" pitchFamily="34" charset="0"/>
              </a:rPr>
              <a:t>StockCode</a:t>
            </a:r>
            <a:r>
              <a:rPr lang="es-ES" dirty="0" smtClean="0">
                <a:latin typeface="TradeGothic" pitchFamily="34" charset="0"/>
              </a:rPr>
              <a:t>=“S047” </a:t>
            </a:r>
            <a:r>
              <a:rPr lang="es-ES" dirty="0" err="1" smtClean="0">
                <a:latin typeface="TradeGothic" pitchFamily="34" charset="0"/>
              </a:rPr>
              <a:t>GoesWith</a:t>
            </a:r>
            <a:r>
              <a:rPr lang="es-ES" dirty="0" smtClean="0">
                <a:latin typeface="TradeGothic" pitchFamily="34" charset="0"/>
              </a:rPr>
              <a:t>=“S034”&gt; </a:t>
            </a:r>
            <a:r>
              <a:rPr lang="es-ES" dirty="0" err="1" smtClean="0">
                <a:latin typeface="TradeGothic" pitchFamily="34" charset="0"/>
              </a:rPr>
              <a:t>Coffee</a:t>
            </a:r>
            <a:r>
              <a:rPr lang="es-ES" dirty="0" smtClean="0">
                <a:latin typeface="TradeGothic" pitchFamily="34" charset="0"/>
              </a:rPr>
              <a:t> </a:t>
            </a:r>
            <a:r>
              <a:rPr lang="es-ES" dirty="0" err="1" smtClean="0">
                <a:latin typeface="TradeGothic" pitchFamily="34" charset="0"/>
              </a:rPr>
              <a:t>Grinder</a:t>
            </a:r>
            <a:r>
              <a:rPr lang="es-ES" dirty="0" smtClean="0">
                <a:latin typeface="TradeGothic" pitchFamily="34" charset="0"/>
              </a:rPr>
              <a:t> </a:t>
            </a:r>
            <a:r>
              <a:rPr lang="es-ES" dirty="0" err="1" smtClean="0">
                <a:latin typeface="TradeGothic" pitchFamily="34" charset="0"/>
              </a:rPr>
              <a:t>Brush</a:t>
            </a:r>
            <a:r>
              <a:rPr lang="es-ES" dirty="0" smtClean="0">
                <a:latin typeface="TradeGothic" pitchFamily="34" charset="0"/>
              </a:rPr>
              <a:t> &lt;/ITEM&gt;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     &lt;ITEM </a:t>
            </a:r>
            <a:r>
              <a:rPr lang="es-ES" dirty="0" err="1" smtClean="0">
                <a:latin typeface="TradeGothic" pitchFamily="34" charset="0"/>
              </a:rPr>
              <a:t>StockCode</a:t>
            </a:r>
            <a:r>
              <a:rPr lang="es-ES" dirty="0" smtClean="0">
                <a:latin typeface="TradeGothic" pitchFamily="34" charset="0"/>
              </a:rPr>
              <a:t>=“S048” </a:t>
            </a:r>
            <a:r>
              <a:rPr lang="es-ES" dirty="0" err="1" smtClean="0">
                <a:latin typeface="TradeGothic" pitchFamily="34" charset="0"/>
              </a:rPr>
              <a:t>GoesWith</a:t>
            </a:r>
            <a:r>
              <a:rPr lang="es-ES" dirty="0" smtClean="0">
                <a:latin typeface="TradeGothic" pitchFamily="34" charset="0"/>
              </a:rPr>
              <a:t>=“S047”&gt; </a:t>
            </a:r>
            <a:r>
              <a:rPr lang="es-ES" dirty="0" err="1" smtClean="0">
                <a:latin typeface="TradeGothic" pitchFamily="34" charset="0"/>
              </a:rPr>
              <a:t>Coffee</a:t>
            </a:r>
            <a:r>
              <a:rPr lang="es-ES" dirty="0" smtClean="0">
                <a:latin typeface="TradeGothic" pitchFamily="34" charset="0"/>
              </a:rPr>
              <a:t> </a:t>
            </a:r>
            <a:r>
              <a:rPr lang="es-ES" dirty="0" err="1" smtClean="0">
                <a:latin typeface="TradeGothic" pitchFamily="34" charset="0"/>
              </a:rPr>
              <a:t>Grinder</a:t>
            </a:r>
            <a:r>
              <a:rPr lang="es-ES" dirty="0" smtClean="0">
                <a:latin typeface="TradeGothic" pitchFamily="34" charset="0"/>
              </a:rPr>
              <a:t> </a:t>
            </a:r>
            <a:r>
              <a:rPr lang="es-ES" dirty="0" err="1" smtClean="0">
                <a:latin typeface="TradeGothic" pitchFamily="34" charset="0"/>
              </a:rPr>
              <a:t>Brush</a:t>
            </a:r>
            <a:r>
              <a:rPr lang="es-ES" dirty="0" smtClean="0">
                <a:latin typeface="TradeGothic" pitchFamily="34" charset="0"/>
              </a:rPr>
              <a:t> &lt;/ITEM&gt;</a:t>
            </a:r>
          </a:p>
          <a:p>
            <a:pPr>
              <a:buFont typeface="Wingdings" pitchFamily="2" charset="2"/>
              <a:buNone/>
            </a:pPr>
            <a:r>
              <a:rPr lang="es-ES" dirty="0" smtClean="0">
                <a:latin typeface="TradeGothic" pitchFamily="34" charset="0"/>
              </a:rPr>
              <a:t>&lt;/INVENTORY&gt;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s-ES" dirty="0" smtClean="0"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4888" y="1268760"/>
            <a:ext cx="8874224" cy="47525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defRPr/>
            </a:pPr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Tipo de atributos. </a:t>
            </a:r>
            <a:r>
              <a:rPr lang="es-ES" sz="2000" dirty="0" smtClean="0">
                <a:latin typeface="TradeGothic" pitchFamily="34" charset="0"/>
              </a:rPr>
              <a:t>Palabras reservadas:</a:t>
            </a:r>
          </a:p>
          <a:p>
            <a:pPr>
              <a:defRPr/>
            </a:pPr>
            <a:endParaRPr lang="es-ES" sz="2000" dirty="0" smtClean="0">
              <a:latin typeface="TradeGothic" pitchFamily="34" charset="0"/>
            </a:endParaRPr>
          </a:p>
          <a:p>
            <a:pPr lvl="1">
              <a:defRPr/>
            </a:pPr>
            <a:r>
              <a:rPr lang="es-ES" sz="2000" smtClean="0">
                <a:latin typeface="TradeGothic" pitchFamily="34" charset="0"/>
              </a:rPr>
              <a:t>IDREFS</a:t>
            </a:r>
            <a:r>
              <a:rPr lang="es-ES" sz="2000" dirty="0" smtClean="0">
                <a:latin typeface="TradeGothic" pitchFamily="34" charset="0"/>
              </a:rPr>
              <a:t>: Ídem </a:t>
            </a:r>
            <a:r>
              <a:rPr lang="es-ES" sz="2000" smtClean="0">
                <a:latin typeface="TradeGothic" pitchFamily="34" charset="0"/>
              </a:rPr>
              <a:t>al IDREF </a:t>
            </a:r>
            <a:r>
              <a:rPr lang="es-ES" sz="2000" dirty="0" smtClean="0">
                <a:latin typeface="TradeGothic" pitchFamily="34" charset="0"/>
              </a:rPr>
              <a:t>pero el valor puede incluir referencias a </a:t>
            </a:r>
            <a:r>
              <a:rPr lang="es-ES" sz="2000" smtClean="0">
                <a:latin typeface="TradeGothic" pitchFamily="34" charset="0"/>
              </a:rPr>
              <a:t>varios identificadores </a:t>
            </a:r>
            <a:r>
              <a:rPr lang="es-ES" sz="2000" dirty="0" smtClean="0">
                <a:latin typeface="TradeGothic" pitchFamily="34" charset="0"/>
              </a:rPr>
              <a:t>(separados por espacios en blanco dentro de la cadena entrecomillada). </a:t>
            </a:r>
          </a:p>
          <a:p>
            <a:pPr lvl="1">
              <a:defRPr/>
            </a:pPr>
            <a:endParaRPr lang="es-ES" sz="2000" dirty="0" smtClean="0">
              <a:latin typeface="TradeGothic" pitchFamily="34" charset="0"/>
            </a:endParaRPr>
          </a:p>
          <a:p>
            <a:pPr>
              <a:defRPr/>
            </a:pPr>
            <a:r>
              <a:rPr lang="es-ES" sz="2000" dirty="0" smtClean="0">
                <a:latin typeface="TradeGothic" pitchFamily="34" charset="0"/>
              </a:rPr>
              <a:t>Ejemplo:</a:t>
            </a:r>
          </a:p>
          <a:p>
            <a:pPr>
              <a:defRPr/>
            </a:pPr>
            <a:endParaRPr lang="es-ES" sz="2000" dirty="0" smtClean="0">
              <a:latin typeface="TradeGothic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000" dirty="0" smtClean="0">
                <a:latin typeface="TradeGothic" pitchFamily="34" charset="0"/>
              </a:rPr>
              <a:t>&lt;!ATTLIST ITEM </a:t>
            </a:r>
            <a:r>
              <a:rPr lang="es-ES" sz="2000" err="1" smtClean="0">
                <a:latin typeface="TradeGothic" pitchFamily="34" charset="0"/>
              </a:rPr>
              <a:t>StockCode</a:t>
            </a:r>
            <a:r>
              <a:rPr lang="es-ES" sz="2000" smtClean="0">
                <a:latin typeface="TradeGothic" pitchFamily="34" charset="0"/>
              </a:rPr>
              <a:t>  ID  </a:t>
            </a:r>
            <a:r>
              <a:rPr lang="es-ES" sz="2000" dirty="0" smtClean="0">
                <a:latin typeface="TradeGothic" pitchFamily="34" charset="0"/>
              </a:rPr>
              <a:t>#REQUIRED </a:t>
            </a:r>
            <a:r>
              <a:rPr lang="es-ES" sz="2000" err="1" smtClean="0">
                <a:latin typeface="TradeGothic" pitchFamily="34" charset="0"/>
              </a:rPr>
              <a:t>GoesWith</a:t>
            </a:r>
            <a:r>
              <a:rPr lang="es-ES" sz="2000" smtClean="0">
                <a:latin typeface="TradeGothic" pitchFamily="34" charset="0"/>
              </a:rPr>
              <a:t> IDREFS </a:t>
            </a:r>
            <a:r>
              <a:rPr lang="es-ES" sz="2000" dirty="0" smtClean="0">
                <a:latin typeface="TradeGothic" pitchFamily="34" charset="0"/>
              </a:rPr>
              <a:t>#IMPLIED&gt;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000" dirty="0" smtClean="0">
                <a:latin typeface="TradeGothic" pitchFamily="34" charset="0"/>
              </a:rPr>
              <a:t>&lt;ITEM </a:t>
            </a:r>
            <a:r>
              <a:rPr lang="es-ES" sz="2000" dirty="0" err="1" smtClean="0">
                <a:latin typeface="TradeGothic" pitchFamily="34" charset="0"/>
              </a:rPr>
              <a:t>StockCode</a:t>
            </a:r>
            <a:r>
              <a:rPr lang="es-ES" sz="2000" dirty="0" smtClean="0">
                <a:latin typeface="TradeGothic" pitchFamily="34" charset="0"/>
              </a:rPr>
              <a:t>=“S034”&gt; Electric </a:t>
            </a:r>
            <a:r>
              <a:rPr lang="es-ES" sz="2000" dirty="0" err="1" smtClean="0">
                <a:latin typeface="TradeGothic" pitchFamily="34" charset="0"/>
              </a:rPr>
              <a:t>Cofee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Grinder</a:t>
            </a:r>
            <a:r>
              <a:rPr lang="es-ES" sz="2000" dirty="0" smtClean="0">
                <a:latin typeface="TradeGothic" pitchFamily="34" charset="0"/>
              </a:rPr>
              <a:t>&lt;/ITEM&gt;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000" dirty="0" smtClean="0">
                <a:latin typeface="TradeGothic" pitchFamily="34" charset="0"/>
              </a:rPr>
              <a:t>&lt;ITEM </a:t>
            </a:r>
            <a:r>
              <a:rPr lang="es-ES" sz="2000" dirty="0" err="1" smtClean="0">
                <a:latin typeface="TradeGothic" pitchFamily="34" charset="0"/>
              </a:rPr>
              <a:t>StockCode</a:t>
            </a:r>
            <a:r>
              <a:rPr lang="es-ES" sz="2000" dirty="0" smtClean="0">
                <a:latin typeface="TradeGothic" pitchFamily="34" charset="0"/>
              </a:rPr>
              <a:t>=“S039” </a:t>
            </a:r>
            <a:r>
              <a:rPr lang="es-ES" sz="2000" dirty="0" err="1" smtClean="0">
                <a:latin typeface="TradeGothic" pitchFamily="34" charset="0"/>
              </a:rPr>
              <a:t>Coffee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Grinder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Brush</a:t>
            </a:r>
            <a:r>
              <a:rPr lang="es-ES" sz="2000" dirty="0" smtClean="0">
                <a:latin typeface="TradeGothic" pitchFamily="34" charset="0"/>
              </a:rPr>
              <a:t> &lt;/ITEM&gt;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000" dirty="0" smtClean="0">
                <a:latin typeface="TradeGothic" pitchFamily="34" charset="0"/>
              </a:rPr>
              <a:t>&lt;ITEM </a:t>
            </a:r>
            <a:r>
              <a:rPr lang="es-ES" sz="2000" dirty="0" err="1" smtClean="0">
                <a:latin typeface="TradeGothic" pitchFamily="34" charset="0"/>
              </a:rPr>
              <a:t>StockCode</a:t>
            </a:r>
            <a:r>
              <a:rPr lang="es-ES" sz="2000" dirty="0" smtClean="0">
                <a:latin typeface="TradeGothic" pitchFamily="34" charset="0"/>
              </a:rPr>
              <a:t>=“S047” </a:t>
            </a:r>
            <a:r>
              <a:rPr lang="es-ES" sz="2000" dirty="0" err="1" smtClean="0">
                <a:latin typeface="TradeGothic" pitchFamily="34" charset="0"/>
              </a:rPr>
              <a:t>GoesWith</a:t>
            </a:r>
            <a:r>
              <a:rPr lang="es-ES" sz="2000" dirty="0" smtClean="0">
                <a:latin typeface="TradeGothic" pitchFamily="34" charset="0"/>
              </a:rPr>
              <a:t>=“S034 S039”&gt; Electric </a:t>
            </a:r>
            <a:r>
              <a:rPr lang="es-ES" sz="2000" dirty="0" err="1" smtClean="0">
                <a:latin typeface="TradeGothic" pitchFamily="34" charset="0"/>
              </a:rPr>
              <a:t>Cofee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Grinder</a:t>
            </a:r>
            <a:r>
              <a:rPr lang="es-ES" sz="2000" dirty="0" smtClean="0">
                <a:latin typeface="TradeGothic" pitchFamily="34" charset="0"/>
              </a:rPr>
              <a:t>&lt;/ITEM&gt;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94928" y="328792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9776" y="836712"/>
            <a:ext cx="8622704" cy="59046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defRPr/>
            </a:pPr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Tipo de atributos. </a:t>
            </a:r>
          </a:p>
          <a:p>
            <a:pPr>
              <a:defRPr/>
            </a:pPr>
            <a:r>
              <a:rPr lang="es-ES" sz="2000" dirty="0" smtClean="0">
                <a:latin typeface="TradeGothic" pitchFamily="34" charset="0"/>
              </a:rPr>
              <a:t>Especificación de un tipo enumerado: El valor deberá ser una cadena entrecomillada. </a:t>
            </a:r>
            <a:r>
              <a:rPr lang="es-ES" sz="2000" smtClean="0">
                <a:latin typeface="TradeGothic" pitchFamily="34" charset="0"/>
              </a:rPr>
              <a:t>Que coincida </a:t>
            </a:r>
            <a:r>
              <a:rPr lang="es-ES" sz="2000" dirty="0" smtClean="0">
                <a:latin typeface="TradeGothic" pitchFamily="34" charset="0"/>
              </a:rPr>
              <a:t>con los nombres que especifiquemos en el tipo de atributo. Formatos:</a:t>
            </a:r>
          </a:p>
          <a:p>
            <a:pPr>
              <a:defRPr/>
            </a:pPr>
            <a:endParaRPr lang="es-ES" sz="2000" dirty="0" smtClean="0">
              <a:latin typeface="TradeGothic" pitchFamily="34" charset="0"/>
            </a:endParaRPr>
          </a:p>
          <a:p>
            <a:pPr>
              <a:defRPr/>
            </a:pPr>
            <a:r>
              <a:rPr lang="es-ES" sz="2000" dirty="0" smtClean="0">
                <a:latin typeface="TradeGothic" pitchFamily="34" charset="0"/>
              </a:rPr>
              <a:t>Ejemplo:</a:t>
            </a:r>
          </a:p>
          <a:p>
            <a:pPr>
              <a:defRPr/>
            </a:pPr>
            <a:endParaRPr lang="es-ES" sz="2000" dirty="0" smtClean="0">
              <a:latin typeface="TradeGothic" pitchFamily="34" charset="0"/>
            </a:endParaRPr>
          </a:p>
          <a:p>
            <a:pPr>
              <a:defRPr/>
            </a:pP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&lt;!ATTLIST </a:t>
            </a:r>
            <a:r>
              <a:rPr lang="es-ES" sz="2000" b="1" dirty="0" err="1" smtClean="0">
                <a:solidFill>
                  <a:srgbClr val="FF0000"/>
                </a:solidFill>
                <a:latin typeface="TradeGothic" pitchFamily="34" charset="0"/>
              </a:rPr>
              <a:t>FILMClass</a:t>
            </a: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  (</a:t>
            </a:r>
            <a:r>
              <a:rPr lang="es-ES" sz="2000" b="1" dirty="0" err="1" smtClean="0">
                <a:solidFill>
                  <a:srgbClr val="FF0000"/>
                </a:solidFill>
                <a:latin typeface="TradeGothic" pitchFamily="34" charset="0"/>
              </a:rPr>
              <a:t>fictional</a:t>
            </a: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 | </a:t>
            </a:r>
            <a:r>
              <a:rPr lang="es-ES" sz="2000" b="1" dirty="0" err="1" smtClean="0">
                <a:solidFill>
                  <a:srgbClr val="FF0000"/>
                </a:solidFill>
                <a:latin typeface="TradeGothic" pitchFamily="34" charset="0"/>
              </a:rPr>
              <a:t>instructional</a:t>
            </a: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 | </a:t>
            </a:r>
            <a:r>
              <a:rPr lang="es-ES" sz="2000" b="1" dirty="0" err="1" smtClean="0">
                <a:solidFill>
                  <a:srgbClr val="FF0000"/>
                </a:solidFill>
                <a:latin typeface="TradeGothic" pitchFamily="34" charset="0"/>
              </a:rPr>
              <a:t>documentary</a:t>
            </a: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) “</a:t>
            </a:r>
            <a:r>
              <a:rPr lang="es-ES" sz="2000" b="1" dirty="0" err="1" smtClean="0">
                <a:solidFill>
                  <a:srgbClr val="FF0000"/>
                </a:solidFill>
                <a:latin typeface="TradeGothic" pitchFamily="34" charset="0"/>
              </a:rPr>
              <a:t>fictional</a:t>
            </a:r>
            <a:r>
              <a:rPr lang="es-ES" sz="2000" b="1" dirty="0" smtClean="0">
                <a:solidFill>
                  <a:srgbClr val="FF0000"/>
                </a:solidFill>
                <a:latin typeface="TradeGothic" pitchFamily="34" charset="0"/>
              </a:rPr>
              <a:t>”&gt;</a:t>
            </a:r>
          </a:p>
          <a:p>
            <a:pPr>
              <a:defRPr/>
            </a:pPr>
            <a:endParaRPr lang="es-ES" sz="2000" b="1" dirty="0" smtClean="0">
              <a:solidFill>
                <a:srgbClr val="FFFF00"/>
              </a:solidFill>
              <a:latin typeface="TradeGothic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&lt;?</a:t>
            </a:r>
            <a:r>
              <a:rPr lang="es-ES" sz="2000" dirty="0" err="1" smtClean="0">
                <a:latin typeface="TradeGothic" pitchFamily="34" charset="0"/>
              </a:rPr>
              <a:t>xml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version</a:t>
            </a:r>
            <a:r>
              <a:rPr lang="es-ES" sz="2000" dirty="0" smtClean="0">
                <a:latin typeface="TradeGothic" pitchFamily="34" charset="0"/>
              </a:rPr>
              <a:t>=“1.0”?&gt;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&lt;!DOCTYPE FILM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[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FILM(TITLE, (STAR | NARRATOR | INSTRUCTOR))&gt;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&lt;!ATTLIST FILM </a:t>
            </a:r>
            <a:r>
              <a:rPr lang="es-ES" sz="2000" dirty="0" err="1" smtClean="0">
                <a:latin typeface="TradeGothic" pitchFamily="34" charset="0"/>
              </a:rPr>
              <a:t>Class</a:t>
            </a:r>
            <a:r>
              <a:rPr lang="es-ES" sz="2000" dirty="0" smtClean="0">
                <a:latin typeface="TradeGothic" pitchFamily="34" charset="0"/>
              </a:rPr>
              <a:t>  (</a:t>
            </a:r>
            <a:r>
              <a:rPr lang="es-ES" sz="2000" dirty="0" err="1" smtClean="0">
                <a:latin typeface="TradeGothic" pitchFamily="34" charset="0"/>
              </a:rPr>
              <a:t>fictional</a:t>
            </a:r>
            <a:r>
              <a:rPr lang="es-ES" sz="2000" dirty="0" smtClean="0">
                <a:latin typeface="TradeGothic" pitchFamily="34" charset="0"/>
              </a:rPr>
              <a:t> | </a:t>
            </a:r>
            <a:r>
              <a:rPr lang="es-ES" sz="2000" dirty="0" err="1" smtClean="0">
                <a:latin typeface="TradeGothic" pitchFamily="34" charset="0"/>
              </a:rPr>
              <a:t>instructional</a:t>
            </a:r>
            <a:r>
              <a:rPr lang="es-ES" sz="2000" dirty="0" smtClean="0">
                <a:latin typeface="TradeGothic" pitchFamily="34" charset="0"/>
              </a:rPr>
              <a:t> | </a:t>
            </a:r>
            <a:r>
              <a:rPr lang="es-ES" sz="2000" dirty="0" err="1" smtClean="0">
                <a:latin typeface="TradeGothic" pitchFamily="34" charset="0"/>
              </a:rPr>
              <a:t>documentary</a:t>
            </a:r>
            <a:r>
              <a:rPr lang="es-ES" sz="2000" dirty="0" smtClean="0">
                <a:latin typeface="TradeGothic" pitchFamily="34" charset="0"/>
              </a:rPr>
              <a:t>) “</a:t>
            </a:r>
            <a:r>
              <a:rPr lang="es-ES" sz="2000" dirty="0" err="1" smtClean="0">
                <a:latin typeface="TradeGothic" pitchFamily="34" charset="0"/>
              </a:rPr>
              <a:t>fictional</a:t>
            </a:r>
            <a:r>
              <a:rPr lang="es-ES" sz="2000" dirty="0" smtClean="0">
                <a:latin typeface="TradeGothic" pitchFamily="34" charset="0"/>
              </a:rPr>
              <a:t>”&gt;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TITLE (#PCDATA)&gt;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STAR(#PCDATA)&gt;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NARRATOR(#PCDATA)&gt;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&lt;!ELEMENT INSTRUCTOR(#PCDATA)&gt;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]&gt;</a:t>
            </a:r>
          </a:p>
          <a:p>
            <a:pPr>
              <a:defRPr/>
            </a:pPr>
            <a:endParaRPr lang="es-ES" sz="2000" b="1" dirty="0" smtClean="0">
              <a:solidFill>
                <a:srgbClr val="FFFF00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68660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9776" y="620688"/>
            <a:ext cx="8874224" cy="194421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defRPr/>
            </a:pPr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Tipo de atributos. </a:t>
            </a:r>
          </a:p>
          <a:p>
            <a:pPr>
              <a:defRPr/>
            </a:pPr>
            <a:endParaRPr lang="es-ES" sz="2000" b="1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TradeGothic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&lt;FILM </a:t>
            </a:r>
            <a:r>
              <a:rPr lang="es-ES" sz="2000" dirty="0" err="1" smtClean="0">
                <a:latin typeface="TradeGothic" pitchFamily="34" charset="0"/>
              </a:rPr>
              <a:t>Class</a:t>
            </a:r>
            <a:r>
              <a:rPr lang="es-ES" sz="2000" dirty="0" smtClean="0">
                <a:latin typeface="TradeGothic" pitchFamily="34" charset="0"/>
              </a:rPr>
              <a:t> = “</a:t>
            </a:r>
            <a:r>
              <a:rPr lang="es-ES" sz="2000" dirty="0" err="1" smtClean="0">
                <a:latin typeface="TradeGothic" pitchFamily="34" charset="0"/>
              </a:rPr>
              <a:t>instructional</a:t>
            </a:r>
            <a:r>
              <a:rPr lang="es-ES" sz="2000" dirty="0" smtClean="0">
                <a:latin typeface="TradeGothic" pitchFamily="34" charset="0"/>
              </a:rPr>
              <a:t>”&gt;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&lt;TITLE&gt; </a:t>
            </a:r>
            <a:r>
              <a:rPr lang="es-ES" sz="2000" dirty="0" err="1" smtClean="0">
                <a:latin typeface="TradeGothic" pitchFamily="34" charset="0"/>
              </a:rPr>
              <a:t>The</a:t>
            </a:r>
            <a:r>
              <a:rPr lang="es-ES" sz="2000" dirty="0" smtClean="0">
                <a:latin typeface="TradeGothic" pitchFamily="34" charset="0"/>
              </a:rPr>
              <a:t> use and </a:t>
            </a:r>
            <a:r>
              <a:rPr lang="es-ES" sz="2000" dirty="0" err="1" smtClean="0">
                <a:latin typeface="TradeGothic" pitchFamily="34" charset="0"/>
              </a:rPr>
              <a:t>care</a:t>
            </a:r>
            <a:r>
              <a:rPr lang="es-ES" sz="2000" dirty="0" smtClean="0">
                <a:latin typeface="TradeGothic" pitchFamily="34" charset="0"/>
              </a:rPr>
              <a:t> of XML &lt;/TITLE&gt;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&lt;NARRATOR&gt; Michael Young &lt;/NARRATOR&gt;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&lt;/FILM&gt;</a:t>
            </a:r>
          </a:p>
          <a:p>
            <a:pPr>
              <a:defRPr/>
            </a:pPr>
            <a:endParaRPr lang="es-ES" sz="2000" b="1" dirty="0" smtClean="0">
              <a:solidFill>
                <a:srgbClr val="FFFF00"/>
              </a:solidFill>
              <a:latin typeface="TradeGothic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2636912"/>
            <a:ext cx="8964488" cy="49971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La declaración predeterminada: Especifica si el atributo es obligatorio y si no lo es, indica lo que deberá hacer el procesador cuando se omita. Formatos: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>
                  <a:shade val="75000"/>
                </a:schemeClr>
              </a:buClr>
              <a:buSzPct val="85000"/>
              <a:buFont typeface="Wingdings" pitchFamily="2" charset="2"/>
              <a:buChar char="Ø"/>
            </a:pP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</a:rPr>
              <a:t>#REQUIRED: 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Deberemos especificar un valor del atributo para cada elemento del tipo asociado.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>
                  <a:shade val="75000"/>
                </a:schemeClr>
              </a:buClr>
              <a:buSzPct val="85000"/>
              <a:buFont typeface="Wingdings" pitchFamily="2" charset="2"/>
              <a:buNone/>
            </a:pP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Ej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: &lt;!ATTLIST FILM </a:t>
            </a: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Class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CDATA #REQUIRED&gt;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>
                  <a:shade val="75000"/>
                </a:schemeClr>
              </a:buClr>
              <a:buSzPct val="85000"/>
              <a:buFont typeface="Wingdings" pitchFamily="2" charset="2"/>
              <a:buChar char="Ø"/>
            </a:pP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</a:rPr>
              <a:t>#IMPLIED: 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Podemos incluir u omitir el atributo de un elemento y si lo omitimos no se le dará un valor predeterminado.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>
                  <a:shade val="75000"/>
                </a:schemeClr>
              </a:buClr>
              <a:buSzPct val="85000"/>
              <a:buFont typeface="Wingdings" pitchFamily="2" charset="2"/>
              <a:buNone/>
            </a:pP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Ej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: &lt;!ATTLIST FILM </a:t>
            </a: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Class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CDATA #IMPLIED&gt;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>
                  <a:shade val="75000"/>
                </a:schemeClr>
              </a:buClr>
              <a:buSzPct val="85000"/>
              <a:buFont typeface="Wingdings" pitchFamily="2" charset="2"/>
              <a:buChar char="Ø"/>
            </a:pP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</a:rPr>
              <a:t>Valor Atributo: 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Podemos incluir u omitir el atributo de un elemento y si lo omitimos se le dará un valor predeterminado. Debe ser el valor compatible con el </a:t>
            </a:r>
            <a:r>
              <a:rPr kumimoji="0" lang="es-E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tipo definido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>
                  <a:shade val="75000"/>
                </a:schemeClr>
              </a:buClr>
              <a:buSzPct val="85000"/>
              <a:buFont typeface="Wingdings" pitchFamily="2" charset="2"/>
              <a:buNone/>
            </a:pP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Ej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: &lt;!ATTLIST FILM </a:t>
            </a: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Class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CDATA “</a:t>
            </a: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fictional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”&gt;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>
                  <a:shade val="75000"/>
                </a:scheme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s-E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908720"/>
            <a:ext cx="8064896" cy="864096"/>
          </a:xfrm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Especificación </a:t>
            </a:r>
            <a:r>
              <a:rPr lang="es-ES" sz="1800" b="1" smtClean="0">
                <a:solidFill>
                  <a:schemeClr val="tx1"/>
                </a:solidFill>
                <a:latin typeface="TradeGothic" panose="020B0500000000000000" pitchFamily="34" charset="0"/>
              </a:rPr>
              <a:t>de contenido</a:t>
            </a:r>
            <a:endParaRPr lang="es-ES" sz="1800" b="1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EMPTY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Elemento vacío , no puede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tener contenido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.</a:t>
            </a:r>
          </a:p>
          <a:p>
            <a:pPr algn="l"/>
            <a:r>
              <a:rPr lang="es-ES" sz="1800" b="1" dirty="0">
                <a:solidFill>
                  <a:srgbClr val="FF0000"/>
                </a:solidFill>
                <a:latin typeface="TradeGothic" pitchFamily="34" charset="0"/>
              </a:rPr>
              <a:t>ANY </a:t>
            </a:r>
            <a:r>
              <a:rPr lang="es-ES" sz="1800" b="1" dirty="0">
                <a:solidFill>
                  <a:schemeClr val="tx1"/>
                </a:solidFill>
                <a:latin typeface="TradeGothic" pitchFamily="34" charset="0"/>
              </a:rPr>
              <a:t>Puede contener </a:t>
            </a:r>
            <a:r>
              <a:rPr lang="es-ES" sz="1800" b="1">
                <a:solidFill>
                  <a:schemeClr val="tx1"/>
                </a:solidFill>
                <a:latin typeface="TradeGothic" pitchFamily="34" charset="0"/>
              </a:rPr>
              <a:t>cualquier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contenido válido</a:t>
            </a:r>
            <a:r>
              <a:rPr lang="es-ES" sz="1800" b="1" dirty="0">
                <a:solidFill>
                  <a:schemeClr val="tx1"/>
                </a:solidFill>
                <a:latin typeface="TradeGothic" pitchFamily="34" charset="0"/>
              </a:rPr>
              <a:t>. Sin restricciones.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5536" y="2132856"/>
            <a:ext cx="482453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="1.0"?&gt;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&lt;!DOCTYPE persona [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&lt;!ELEMENT persona (nombre</a:t>
            </a:r>
            <a:r>
              <a:rPr lang="es-ES" b="1">
                <a:latin typeface="TradeGothic" panose="020B0500000000000000" pitchFamily="34" charset="0"/>
              </a:rPr>
              <a:t>, </a:t>
            </a:r>
            <a:r>
              <a:rPr lang="es-ES" b="1" smtClean="0">
                <a:latin typeface="TradeGothic" panose="020B0500000000000000" pitchFamily="34" charset="0"/>
              </a:rPr>
              <a:t>apellidos</a:t>
            </a:r>
            <a:r>
              <a:rPr lang="es-ES" b="1" dirty="0">
                <a:latin typeface="TradeGothic" panose="020B0500000000000000" pitchFamily="34" charset="0"/>
              </a:rPr>
              <a:t>)&gt;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&lt;!ELEMENT nombre (#PCDATA)&gt;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</a:t>
            </a:r>
            <a:r>
              <a:rPr lang="es-ES" b="1">
                <a:latin typeface="TradeGothic" panose="020B0500000000000000" pitchFamily="34" charset="0"/>
              </a:rPr>
              <a:t>ELEMENT </a:t>
            </a:r>
            <a:r>
              <a:rPr lang="es-ES" b="1" smtClean="0">
                <a:latin typeface="TradeGothic" panose="020B0500000000000000" pitchFamily="34" charset="0"/>
              </a:rPr>
              <a:t>apellidos </a:t>
            </a:r>
            <a:r>
              <a:rPr lang="es-ES" b="1" dirty="0">
                <a:latin typeface="TradeGothic" panose="020B0500000000000000" pitchFamily="34" charset="0"/>
              </a:rPr>
              <a:t>ANY&gt;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]&gt;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&lt;persona&gt;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</a:t>
            </a:r>
            <a:r>
              <a:rPr lang="es-ES" b="1" dirty="0" smtClean="0">
                <a:latin typeface="TradeGothic" panose="020B0500000000000000" pitchFamily="34" charset="0"/>
              </a:rPr>
              <a:t>nombre&gt;</a:t>
            </a:r>
            <a:r>
              <a:rPr lang="es-ES" dirty="0" smtClean="0">
                <a:latin typeface="TradeGothic" panose="020B0500000000000000" pitchFamily="34" charset="0"/>
              </a:rPr>
              <a:t>Pepe</a:t>
            </a:r>
            <a:r>
              <a:rPr lang="es-ES" b="1" dirty="0" smtClean="0">
                <a:latin typeface="TradeGothic" panose="020B0500000000000000" pitchFamily="34" charset="0"/>
              </a:rPr>
              <a:t>&lt;/</a:t>
            </a:r>
            <a:r>
              <a:rPr lang="es-ES" b="1" dirty="0">
                <a:latin typeface="TradeGothic" panose="020B0500000000000000" pitchFamily="34" charset="0"/>
              </a:rPr>
              <a:t>nombre&gt;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>
                <a:latin typeface="TradeGothic" panose="020B0500000000000000" pitchFamily="34" charset="0"/>
              </a:rPr>
              <a:t>&lt;</a:t>
            </a:r>
            <a:r>
              <a:rPr lang="es-ES" b="1" smtClean="0">
                <a:latin typeface="TradeGothic" panose="020B0500000000000000" pitchFamily="34" charset="0"/>
              </a:rPr>
              <a:t>apellidos&gt;</a:t>
            </a:r>
            <a:r>
              <a:rPr lang="es-ES" smtClean="0">
                <a:latin typeface="TradeGothic" panose="020B0500000000000000" pitchFamily="34" charset="0"/>
              </a:rPr>
              <a:t>García </a:t>
            </a:r>
            <a:r>
              <a:rPr lang="es-ES" dirty="0" smtClean="0">
                <a:latin typeface="TradeGothic" panose="020B0500000000000000" pitchFamily="34" charset="0"/>
              </a:rPr>
              <a:t>López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</a:t>
            </a:r>
            <a:r>
              <a:rPr lang="es-ES" b="1" dirty="0" smtClean="0">
                <a:latin typeface="TradeGothic" panose="020B0500000000000000" pitchFamily="34" charset="0"/>
              </a:rPr>
              <a:t>nombre&gt;</a:t>
            </a:r>
            <a:r>
              <a:rPr lang="es-ES" dirty="0" smtClean="0">
                <a:latin typeface="TradeGothic" panose="020B0500000000000000" pitchFamily="34" charset="0"/>
              </a:rPr>
              <a:t>Pepe</a:t>
            </a:r>
            <a:r>
              <a:rPr lang="es-ES" b="1" dirty="0" smtClean="0">
                <a:latin typeface="TradeGothic" panose="020B0500000000000000" pitchFamily="34" charset="0"/>
              </a:rPr>
              <a:t>&lt;/</a:t>
            </a:r>
            <a:r>
              <a:rPr lang="es-ES" b="1" dirty="0">
                <a:latin typeface="TradeGothic" panose="020B0500000000000000" pitchFamily="34" charset="0"/>
              </a:rPr>
              <a:t>nombre&gt;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>
                <a:latin typeface="TradeGothic" panose="020B0500000000000000" pitchFamily="34" charset="0"/>
              </a:rPr>
              <a:t>&lt;/</a:t>
            </a:r>
            <a:r>
              <a:rPr lang="es-ES" b="1" smtClean="0">
                <a:latin typeface="TradeGothic" panose="020B0500000000000000" pitchFamily="34" charset="0"/>
              </a:rPr>
              <a:t>apellidos</a:t>
            </a:r>
            <a:r>
              <a:rPr lang="es-ES" b="1" dirty="0">
                <a:latin typeface="TradeGothic" panose="020B0500000000000000" pitchFamily="34" charset="0"/>
              </a:rPr>
              <a:t>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&lt;/persona&gt; </a:t>
            </a:r>
            <a:endParaRPr lang="es-ES" dirty="0">
              <a:latin typeface="TradeGothic" panose="020B0500000000000000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536272" y="2163931"/>
            <a:ext cx="3096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TradeGothic" panose="020B0500000000000000" pitchFamily="34" charset="0"/>
              </a:rPr>
              <a:t>Al </a:t>
            </a:r>
            <a:r>
              <a:rPr lang="es-ES">
                <a:latin typeface="TradeGothic" panose="020B0500000000000000" pitchFamily="34" charset="0"/>
              </a:rPr>
              <a:t>definir </a:t>
            </a:r>
            <a:r>
              <a:rPr lang="es-ES" b="1" i="1" smtClean="0">
                <a:latin typeface="TradeGothic" panose="020B0500000000000000" pitchFamily="34" charset="0"/>
              </a:rPr>
              <a:t>apellidos </a:t>
            </a:r>
            <a:r>
              <a:rPr lang="es-ES" dirty="0">
                <a:latin typeface="TradeGothic" panose="020B0500000000000000" pitchFamily="34" charset="0"/>
              </a:rPr>
              <a:t>como elemento ANY, permite incluso que dentro haya una etiqueta </a:t>
            </a:r>
            <a:r>
              <a:rPr lang="es-ES" b="1" i="1" dirty="0">
                <a:latin typeface="TradeGothic" panose="020B0500000000000000" pitchFamily="34" charset="0"/>
              </a:rPr>
              <a:t>nombre</a:t>
            </a:r>
            <a:r>
              <a:rPr lang="es-ES" dirty="0">
                <a:latin typeface="TradeGothic" panose="020B0500000000000000" pitchFamily="34" charset="0"/>
              </a:rPr>
              <a:t>. </a:t>
            </a:r>
            <a:endParaRPr lang="es-ES" dirty="0" smtClean="0">
              <a:latin typeface="TradeGothic" panose="020B0500000000000000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>
              <a:latin typeface="TradeGothic" panose="020B0500000000000000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>
                <a:latin typeface="TradeGothic" panose="020B0500000000000000" pitchFamily="34" charset="0"/>
              </a:rPr>
              <a:t>La DTD </a:t>
            </a:r>
            <a:r>
              <a:rPr lang="es-ES" dirty="0">
                <a:latin typeface="TradeGothic" panose="020B0500000000000000" pitchFamily="34" charset="0"/>
              </a:rPr>
              <a:t>se usa para restringir la escritura de un tipo de documentos </a:t>
            </a:r>
            <a:r>
              <a:rPr lang="es-ES" dirty="0" smtClean="0">
                <a:latin typeface="TradeGothic" panose="020B0500000000000000" pitchFamily="34" charset="0"/>
              </a:rPr>
              <a:t>XML. Hay que </a:t>
            </a:r>
            <a:r>
              <a:rPr lang="es-ES" smtClean="0">
                <a:latin typeface="TradeGothic" panose="020B0500000000000000" pitchFamily="34" charset="0"/>
              </a:rPr>
              <a:t>tener cuidado </a:t>
            </a:r>
            <a:r>
              <a:rPr lang="es-ES" dirty="0" smtClean="0">
                <a:latin typeface="TradeGothic" panose="020B0500000000000000" pitchFamily="34" charset="0"/>
              </a:rPr>
              <a:t>en el uso de ANY (</a:t>
            </a:r>
            <a:r>
              <a:rPr lang="es-ES" dirty="0" err="1" smtClean="0">
                <a:latin typeface="TradeGothic" panose="020B0500000000000000" pitchFamily="34" charset="0"/>
              </a:rPr>
              <a:t>parae</a:t>
            </a:r>
            <a:r>
              <a:rPr lang="es-ES" dirty="0" smtClean="0">
                <a:latin typeface="TradeGothic" panose="020B0500000000000000" pitchFamily="34" charset="0"/>
              </a:rPr>
              <a:t> vitar cosas como las del código adjunto).</a:t>
            </a:r>
            <a:endParaRPr lang="es-ES" dirty="0">
              <a:latin typeface="TradeGothic" panose="020B0500000000000000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68660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9776" y="620688"/>
            <a:ext cx="8874224" cy="194421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defRPr/>
            </a:pPr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Tipo de atributos. </a:t>
            </a:r>
          </a:p>
          <a:p>
            <a:pPr>
              <a:defRPr/>
            </a:pPr>
            <a:endParaRPr lang="es-ES" sz="2000" b="1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TradeGothic" pitchFamily="34" charset="0"/>
            </a:endParaRPr>
          </a:p>
          <a:p>
            <a:pPr>
              <a:defRPr/>
            </a:pPr>
            <a:endParaRPr lang="es-ES" sz="2000" b="1" dirty="0" smtClean="0">
              <a:solidFill>
                <a:srgbClr val="FFFF00"/>
              </a:solidFill>
              <a:latin typeface="TradeGothic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5536" y="1196752"/>
            <a:ext cx="74168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TradeGothic" pitchFamily="34" charset="0"/>
              </a:rPr>
              <a:t>Ejercicio</a:t>
            </a:r>
          </a:p>
          <a:p>
            <a:pPr>
              <a:buFont typeface="Wingdings" pitchFamily="2" charset="2"/>
              <a:buNone/>
            </a:pPr>
            <a:endParaRPr lang="es-ES" sz="2000" dirty="0" smtClean="0">
              <a:latin typeface="TradeGothic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 &lt;?</a:t>
            </a:r>
            <a:r>
              <a:rPr lang="es-ES" sz="2000" dirty="0" err="1" smtClean="0">
                <a:latin typeface="TradeGothic" pitchFamily="34" charset="0"/>
              </a:rPr>
              <a:t>xml</a:t>
            </a:r>
            <a:r>
              <a:rPr lang="es-ES" sz="2000" dirty="0" smtClean="0">
                <a:latin typeface="TradeGothic" pitchFamily="34" charset="0"/>
              </a:rPr>
              <a:t> </a:t>
            </a:r>
            <a:r>
              <a:rPr lang="es-ES" sz="2000" dirty="0" err="1" smtClean="0">
                <a:latin typeface="TradeGothic" pitchFamily="34" charset="0"/>
              </a:rPr>
              <a:t>version</a:t>
            </a:r>
            <a:r>
              <a:rPr lang="es-ES" sz="2000" dirty="0" smtClean="0">
                <a:latin typeface="TradeGothic" pitchFamily="34" charset="0"/>
              </a:rPr>
              <a:t>=“1.0” </a:t>
            </a:r>
            <a:r>
              <a:rPr lang="es-ES" sz="2000" dirty="0" err="1" smtClean="0">
                <a:latin typeface="TradeGothic" pitchFamily="34" charset="0"/>
              </a:rPr>
              <a:t>encoding</a:t>
            </a:r>
            <a:r>
              <a:rPr lang="es-ES" sz="2000" dirty="0" smtClean="0">
                <a:latin typeface="TradeGothic" pitchFamily="34" charset="0"/>
              </a:rPr>
              <a:t>=“ISO-8859-1” ?&gt;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&lt;!DOCTYPE </a:t>
            </a:r>
            <a:r>
              <a:rPr lang="es-ES" sz="2000" dirty="0" err="1" smtClean="0">
                <a:latin typeface="TradeGothic" pitchFamily="34" charset="0"/>
              </a:rPr>
              <a:t>tienda_animales</a:t>
            </a:r>
            <a:r>
              <a:rPr lang="es-ES" sz="2000" dirty="0" smtClean="0">
                <a:latin typeface="TradeGothic" pitchFamily="34" charset="0"/>
              </a:rPr>
              <a:t> [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&lt;!ELEMENT </a:t>
            </a:r>
            <a:r>
              <a:rPr lang="es-ES" sz="2000" dirty="0" err="1" smtClean="0">
                <a:latin typeface="TradeGothic" pitchFamily="34" charset="0"/>
              </a:rPr>
              <a:t>tienda_animales</a:t>
            </a:r>
            <a:r>
              <a:rPr lang="es-ES" sz="2000" dirty="0" smtClean="0">
                <a:latin typeface="TradeGothic" pitchFamily="34" charset="0"/>
              </a:rPr>
              <a:t> (perro)*&gt;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&lt;!ELEMENT perro (#PCDATA)&gt;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&lt;!ATTLIST perro </a:t>
            </a:r>
            <a:r>
              <a:rPr lang="es-ES" sz="2000" dirty="0" err="1" smtClean="0">
                <a:latin typeface="TradeGothic" pitchFamily="34" charset="0"/>
              </a:rPr>
              <a:t>fecha_nacimiento</a:t>
            </a:r>
            <a:r>
              <a:rPr lang="es-ES" sz="2000" dirty="0" smtClean="0">
                <a:latin typeface="TradeGothic" pitchFamily="34" charset="0"/>
              </a:rPr>
              <a:t> CDATA “ “&gt;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&lt;!ATTLIST perro </a:t>
            </a:r>
            <a:r>
              <a:rPr lang="es-ES" sz="2000" dirty="0" err="1" smtClean="0">
                <a:latin typeface="TradeGothic" pitchFamily="34" charset="0"/>
              </a:rPr>
              <a:t>fecha_venta</a:t>
            </a:r>
            <a:r>
              <a:rPr lang="es-ES" sz="2000" dirty="0" smtClean="0">
                <a:latin typeface="TradeGothic" pitchFamily="34" charset="0"/>
              </a:rPr>
              <a:t> CDATA “ “&gt;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]&gt;</a:t>
            </a:r>
          </a:p>
          <a:p>
            <a:pPr>
              <a:buFont typeface="Wingdings" pitchFamily="2" charset="2"/>
              <a:buNone/>
            </a:pPr>
            <a:endParaRPr lang="es-ES" sz="2000" dirty="0" smtClean="0">
              <a:latin typeface="TradeGothic" pitchFamily="34" charset="0"/>
            </a:endParaRPr>
          </a:p>
          <a:p>
            <a:pPr>
              <a:buFont typeface="Wingdings" pitchFamily="2" charset="2"/>
              <a:buNone/>
            </a:pPr>
            <a:endParaRPr lang="es-ES" sz="2000" dirty="0" smtClean="0">
              <a:latin typeface="TradeGothic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</a:t>
            </a:r>
            <a:r>
              <a:rPr lang="es-ES" sz="2000" dirty="0" err="1" smtClean="0">
                <a:latin typeface="TradeGothic" pitchFamily="34" charset="0"/>
              </a:rPr>
              <a:t>tienda_animales</a:t>
            </a:r>
            <a:r>
              <a:rPr lang="es-ES" sz="2000" dirty="0" smtClean="0">
                <a:latin typeface="TradeGothic" pitchFamily="34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&lt;perro&gt; ….&lt;/perro&gt;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&lt;perro </a:t>
            </a:r>
            <a:r>
              <a:rPr lang="es-ES" sz="2000" dirty="0" err="1" smtClean="0">
                <a:latin typeface="TradeGothic" pitchFamily="34" charset="0"/>
              </a:rPr>
              <a:t>fecha_nacimiento</a:t>
            </a:r>
            <a:r>
              <a:rPr lang="es-ES" sz="2000" dirty="0" smtClean="0">
                <a:latin typeface="TradeGothic" pitchFamily="34" charset="0"/>
              </a:rPr>
              <a:t>=“14/7/1999”&gt;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Este es un ejemplar…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	&lt;perro&gt; … &lt;/perro&gt;</a:t>
            </a:r>
          </a:p>
          <a:p>
            <a:pPr>
              <a:buFont typeface="Wingdings" pitchFamily="2" charset="2"/>
              <a:buNone/>
            </a:pPr>
            <a:r>
              <a:rPr lang="es-ES" sz="2000" dirty="0" smtClean="0">
                <a:latin typeface="TradeGothic" pitchFamily="34" charset="0"/>
              </a:rPr>
              <a:t>&lt;/</a:t>
            </a:r>
            <a:r>
              <a:rPr lang="es-ES" sz="2000" dirty="0" err="1" smtClean="0">
                <a:latin typeface="TradeGothic" pitchFamily="34" charset="0"/>
              </a:rPr>
              <a:t>tienda_animales</a:t>
            </a:r>
            <a:r>
              <a:rPr lang="es-ES" sz="2000" dirty="0" smtClean="0">
                <a:latin typeface="TradeGothic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7808" y="368660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9776" y="620688"/>
            <a:ext cx="8874224" cy="194421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defRPr/>
            </a:pPr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Tipo de atributos. </a:t>
            </a:r>
          </a:p>
          <a:p>
            <a:pPr>
              <a:defRPr/>
            </a:pPr>
            <a:endParaRPr lang="es-ES" sz="2000" b="1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TradeGothic" pitchFamily="34" charset="0"/>
            </a:endParaRPr>
          </a:p>
          <a:p>
            <a:pPr>
              <a:defRPr/>
            </a:pPr>
            <a:endParaRPr lang="es-ES" sz="2000" b="1" dirty="0" smtClean="0">
              <a:solidFill>
                <a:srgbClr val="FFFF00"/>
              </a:solidFill>
              <a:latin typeface="TradeGothic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5536" y="1196752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smtClean="0">
                <a:latin typeface="TradeGothic" pitchFamily="34" charset="0"/>
              </a:rPr>
              <a:t>Las posibilidades </a:t>
            </a:r>
            <a:r>
              <a:rPr lang="es-ES" sz="2000" dirty="0" smtClean="0">
                <a:latin typeface="TradeGothic" pitchFamily="34" charset="0"/>
              </a:rPr>
              <a:t>para describir el tipo de un atributo (campo) y el valor por defecto del mismo las podéis ver en las siguientes tablas:  (</a:t>
            </a:r>
            <a:r>
              <a:rPr lang="es-ES" sz="2000" b="1" dirty="0" smtClean="0">
                <a:latin typeface="TradeGothic" pitchFamily="34" charset="0"/>
              </a:rPr>
              <a:t>Nota: </a:t>
            </a:r>
            <a:r>
              <a:rPr lang="es-ES" sz="2000" dirty="0" smtClean="0">
                <a:latin typeface="TradeGothic" pitchFamily="34" charset="0"/>
              </a:rPr>
              <a:t>El valor para los atributos acabados en S (ej</a:t>
            </a:r>
            <a:r>
              <a:rPr lang="es-ES" sz="2000" smtClean="0">
                <a:latin typeface="TradeGothic" pitchFamily="34" charset="0"/>
              </a:rPr>
              <a:t>. IDEREFS</a:t>
            </a:r>
            <a:r>
              <a:rPr lang="es-ES" sz="2000" dirty="0" smtClean="0">
                <a:latin typeface="TradeGothic" pitchFamily="34" charset="0"/>
              </a:rPr>
              <a:t>) será una lista de valores separados por espacios en blanco. )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08919"/>
            <a:ext cx="7560840" cy="398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68660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9776" y="620688"/>
            <a:ext cx="8874224" cy="194421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defRPr/>
            </a:pPr>
            <a:r>
              <a:rPr lang="es-ES" sz="20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TradeGothic" pitchFamily="34" charset="0"/>
              </a:rPr>
              <a:t>Tipo de atributos. </a:t>
            </a:r>
          </a:p>
          <a:p>
            <a:pPr>
              <a:defRPr/>
            </a:pPr>
            <a:endParaRPr lang="es-ES" sz="2000" b="1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latin typeface="TradeGothic" pitchFamily="34" charset="0"/>
            </a:endParaRPr>
          </a:p>
          <a:p>
            <a:pPr>
              <a:defRPr/>
            </a:pPr>
            <a:endParaRPr lang="es-ES" sz="2000" b="1" dirty="0" smtClean="0">
              <a:solidFill>
                <a:srgbClr val="FFFF00"/>
              </a:solidFill>
              <a:latin typeface="TradeGothic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520" y="1163637"/>
            <a:ext cx="8640960" cy="453072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Ejemplo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 </a:t>
            </a:r>
            <a:b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&lt;!ATTLIST cliente </a:t>
            </a:r>
            <a:b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    </a:t>
            </a:r>
            <a:r>
              <a:rPr kumimoji="0" lang="es-ES" sz="2400" b="0" i="0" u="none" strike="noStrike" kern="1200" cap="none" spc="100" normalizeH="0" baseline="0" noProof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numcli</a:t>
            </a:r>
            <a:r>
              <a:rPr kumimoji="0" lang="es-ES" sz="2400" b="0" i="0" u="none" strike="noStrike" kern="1200" cap="none" spc="100" normalizeH="0" baseline="0" noProof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ID </a:t>
            </a: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#REQUIRED </a:t>
            </a:r>
            <a:b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    edad ("Menos de 18" | "entre 18 y 65" | "Más de 65") #IMPLIED </a:t>
            </a:r>
            <a:b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&gt; </a:t>
            </a:r>
            <a:b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/>
            </a:r>
            <a:b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Al ser </a:t>
            </a:r>
            <a:r>
              <a:rPr kumimoji="0" lang="es-ES" sz="2400" b="0" i="0" u="none" strike="noStrike" kern="1200" cap="none" spc="10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numcli</a:t>
            </a: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de </a:t>
            </a:r>
            <a:r>
              <a:rPr kumimoji="0" lang="es-ES" sz="2400" b="0" i="0" u="none" strike="noStrike" kern="1200" cap="none" spc="100" normalizeH="0" baseline="0" noProof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tipo ID </a:t>
            </a: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indicamos que no puede haber 2 clientes </a:t>
            </a:r>
            <a:r>
              <a:rPr kumimoji="0" lang="es-ES" sz="2400" b="0" i="0" u="none" strike="noStrike" kern="1200" cap="none" spc="100" normalizeH="0" baseline="0" noProof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con idéntico </a:t>
            </a:r>
            <a:r>
              <a:rPr kumimoji="0" lang="es-ES" sz="2400" b="0" i="0" u="none" strike="noStrike" kern="1200" cap="none" spc="100" normalizeH="0" baseline="0" noProof="0" dirty="0" err="1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numcli</a:t>
            </a: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. </a:t>
            </a:r>
            <a:b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</a:b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Edad es un atributo no obligatorio que sólo puede tomar los valores de la lista enumerada. </a:t>
            </a:r>
            <a:r>
              <a:rPr kumimoji="0" lang="es-ES" sz="2400" b="1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 </a:t>
            </a:r>
            <a:r>
              <a:rPr kumimoji="0" lang="es-ES" sz="2400" b="0" i="0" u="none" strike="noStrike" kern="120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TradeGothic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27521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536" y="908720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 smtClean="0">
                <a:latin typeface="TradeGothic" pitchFamily="34" charset="0"/>
              </a:rPr>
              <a:t>Hasta ahora hemos visto cómo generar un lenguaje XML con la definición de las reglas que lo componen (DTD).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 smtClean="0">
                <a:latin typeface="TradeGothic" pitchFamily="34" charset="0"/>
              </a:rPr>
              <a:t>Otra forma de formalizar esas reglas es con un lenguaje </a:t>
            </a:r>
            <a:r>
              <a:rPr lang="es-ES" b="1" dirty="0" smtClean="0">
                <a:solidFill>
                  <a:srgbClr val="FFFF00"/>
                </a:solidFill>
                <a:latin typeface="TradeGothic" pitchFamily="34" charset="0"/>
              </a:rPr>
              <a:t>XML </a:t>
            </a:r>
            <a:r>
              <a:rPr lang="es-ES" b="1" dirty="0" err="1" smtClean="0">
                <a:solidFill>
                  <a:srgbClr val="FFFF00"/>
                </a:solidFill>
                <a:latin typeface="TradeGothic" pitchFamily="34" charset="0"/>
              </a:rPr>
              <a:t>Schema</a:t>
            </a:r>
            <a:r>
              <a:rPr lang="es-ES" b="1" dirty="0" smtClean="0">
                <a:latin typeface="TradeGothic" pitchFamily="34" charset="0"/>
              </a:rPr>
              <a:t> (XSD o XML </a:t>
            </a:r>
            <a:r>
              <a:rPr lang="es-ES" b="1" dirty="0" err="1" smtClean="0">
                <a:latin typeface="TradeGothic" pitchFamily="34" charset="0"/>
              </a:rPr>
              <a:t>Schema</a:t>
            </a:r>
            <a:r>
              <a:rPr lang="es-ES" b="1" dirty="0" smtClean="0">
                <a:latin typeface="TradeGothic" pitchFamily="34" charset="0"/>
              </a:rPr>
              <a:t> </a:t>
            </a:r>
            <a:r>
              <a:rPr lang="es-ES" b="1" dirty="0" err="1" smtClean="0">
                <a:latin typeface="TradeGothic" pitchFamily="34" charset="0"/>
              </a:rPr>
              <a:t>Definition</a:t>
            </a:r>
            <a:r>
              <a:rPr lang="es-ES" b="1" dirty="0" smtClean="0">
                <a:latin typeface="TradeGothic" pitchFamily="34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 smtClean="0">
                <a:latin typeface="TradeGothic" pitchFamily="34" charset="0"/>
              </a:rPr>
              <a:t>Un XSD es la evolución natural de un DTD. </a:t>
            </a:r>
            <a:r>
              <a:rPr lang="es-ES" b="1" dirty="0" smtClean="0">
                <a:solidFill>
                  <a:srgbClr val="FFFF00"/>
                </a:solidFill>
                <a:latin typeface="TradeGothic" pitchFamily="34" charset="0"/>
              </a:rPr>
              <a:t>Permite expresar gramáticas más complejas utilizando la misma sintaxis de XML.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 err="1" smtClean="0">
                <a:latin typeface="TradeGothic" pitchFamily="34" charset="0"/>
              </a:rPr>
              <a:t>Carácterísticas</a:t>
            </a:r>
            <a:r>
              <a:rPr lang="es-ES" b="1" dirty="0" smtClean="0">
                <a:latin typeface="TradeGothic" pitchFamily="34" charset="0"/>
              </a:rPr>
              <a:t> de XSD.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b="1" dirty="0" smtClean="0">
                <a:latin typeface="TradeGothic" pitchFamily="34" charset="0"/>
              </a:rPr>
              <a:t>Define los elementos que pueden aparecer en un documento XML.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b="1" dirty="0" smtClean="0">
                <a:latin typeface="TradeGothic" pitchFamily="34" charset="0"/>
              </a:rPr>
              <a:t>Define los atributos que pueden aparecer en un documento XML.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b="1" dirty="0" smtClean="0">
                <a:latin typeface="TradeGothic" pitchFamily="34" charset="0"/>
              </a:rPr>
              <a:t>Define qué elementos son compuestos, indicando  qué elementos hijos deben aparecer y en qué orden.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b="1" dirty="0" smtClean="0">
                <a:latin typeface="TradeGothic" pitchFamily="34" charset="0"/>
              </a:rPr>
              <a:t>Define qué elementos pueden ser vacíos o que pueden incluir texto asociado.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b="1" dirty="0" smtClean="0">
                <a:latin typeface="TradeGothic" pitchFamily="34" charset="0"/>
              </a:rPr>
              <a:t>Define los tipos que pueden utilizarse en cada elemento o atributo.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ES" b="1" dirty="0" smtClean="0">
                <a:latin typeface="TradeGothic" pitchFamily="34" charset="0"/>
              </a:rPr>
              <a:t>Define la obligatoriedad, la </a:t>
            </a:r>
            <a:r>
              <a:rPr lang="es-ES" b="1" dirty="0" err="1" smtClean="0">
                <a:latin typeface="TradeGothic" pitchFamily="34" charset="0"/>
              </a:rPr>
              <a:t>optatividad</a:t>
            </a:r>
            <a:r>
              <a:rPr lang="es-ES" b="1" dirty="0" smtClean="0">
                <a:latin typeface="TradeGothic" pitchFamily="34" charset="0"/>
              </a:rPr>
              <a:t> de elementos y/o atributos.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27521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536" y="1071602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 smtClean="0">
                <a:latin typeface="TradeGothic" panose="020B0500000000000000" pitchFamily="34" charset="0"/>
              </a:rPr>
              <a:t>La principal ventaja de XSD es que al estar basado en XML es fácilmente extensible a las futuras modificaciones que se identifiquen.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b="1" dirty="0">
              <a:latin typeface="TradeGothic" pitchFamily="34" charset="0"/>
            </a:endParaRPr>
          </a:p>
          <a:p>
            <a:r>
              <a:rPr lang="es-ES" b="1" dirty="0" smtClean="0">
                <a:latin typeface="TradeGothic" pitchFamily="34" charset="0"/>
              </a:rPr>
              <a:t>Desventajas </a:t>
            </a:r>
            <a:r>
              <a:rPr lang="es-ES" b="1" dirty="0">
                <a:latin typeface="TradeGothic" pitchFamily="34" charset="0"/>
              </a:rPr>
              <a:t>de los esquemas </a:t>
            </a:r>
            <a:endParaRPr lang="es-ES" b="1" dirty="0" smtClean="0">
              <a:latin typeface="TradeGothic" pitchFamily="34" charset="0"/>
            </a:endParaRPr>
          </a:p>
          <a:p>
            <a:endParaRPr lang="es-ES" b="1" dirty="0">
              <a:latin typeface="TradeGothic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radeGothic" panose="020B0500000000000000" pitchFamily="34" charset="0"/>
              </a:rPr>
              <a:t>Son más complejas de entender que las DTD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radeGothic" panose="020B0500000000000000" pitchFamily="34" charset="0"/>
              </a:rPr>
              <a:t>Presentan más incompatibilidades con software que las DTD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radeGothic" panose="020B0500000000000000" pitchFamily="34" charset="0"/>
              </a:rPr>
              <a:t>No permiten definir entidades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0" dirty="0">
                <a:latin typeface="TradeGothic" panose="020B0500000000000000" pitchFamily="34" charset="0"/>
              </a:rPr>
              <a:t>Tecnologías como SAX o DOM tienen utilidades especiales para las DTD, pero no para los </a:t>
            </a:r>
            <a:r>
              <a:rPr lang="es-ES" sz="2000" dirty="0" smtClean="0">
                <a:latin typeface="TradeGothic" panose="020B0500000000000000" pitchFamily="34" charset="0"/>
              </a:rPr>
              <a:t>esquemas.</a:t>
            </a:r>
            <a:endParaRPr lang="es-ES" sz="2000" b="1" dirty="0" smtClean="0">
              <a:latin typeface="Trade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27521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8592" y="908720"/>
            <a:ext cx="842493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000" b="1" dirty="0" smtClean="0">
                <a:latin typeface="TradeGothic" panose="020B0500000000000000" pitchFamily="34" charset="0"/>
              </a:rPr>
              <a:t>Estructura de un esquema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>
                <a:latin typeface="TradeGothic" panose="020B0500000000000000" pitchFamily="34" charset="0"/>
              </a:rPr>
              <a:t>Un esquema es un documento XML </a:t>
            </a:r>
            <a:r>
              <a:rPr lang="es-ES" sz="2000" dirty="0" smtClean="0">
                <a:latin typeface="TradeGothic" panose="020B0500000000000000" pitchFamily="34" charset="0"/>
              </a:rPr>
              <a:t>con </a:t>
            </a:r>
            <a:r>
              <a:rPr lang="es-ES" sz="2000" dirty="0">
                <a:latin typeface="TradeGothic" panose="020B0500000000000000" pitchFamily="34" charset="0"/>
              </a:rPr>
              <a:t>extensión </a:t>
            </a:r>
            <a:r>
              <a:rPr lang="es-ES" sz="2000" b="1" dirty="0" err="1" smtClean="0">
                <a:latin typeface="TradeGothic" panose="020B0500000000000000" pitchFamily="34" charset="0"/>
              </a:rPr>
              <a:t>xsd</a:t>
            </a:r>
            <a:r>
              <a:rPr lang="es-ES" sz="2000" b="1" dirty="0">
                <a:latin typeface="TradeGothic" panose="020B0500000000000000" pitchFamily="34" charset="0"/>
              </a:rPr>
              <a:t> </a:t>
            </a:r>
            <a:r>
              <a:rPr lang="es-ES" sz="2000" dirty="0" smtClean="0">
                <a:latin typeface="TradeGothic" panose="020B0500000000000000" pitchFamily="34" charset="0"/>
              </a:rPr>
              <a:t>donde el elemento raíz tiene que llamarse </a:t>
            </a:r>
            <a:r>
              <a:rPr lang="es-ES" sz="2000" b="1" dirty="0" err="1" smtClean="0">
                <a:latin typeface="TradeGothic" panose="020B0500000000000000" pitchFamily="34" charset="0"/>
              </a:rPr>
              <a:t>schema</a:t>
            </a:r>
            <a:endParaRPr lang="es-ES" sz="2000" b="1" dirty="0" smtClean="0">
              <a:latin typeface="TradeGothic" panose="020B0500000000000000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latin typeface="TradeGothic" panose="020B0500000000000000" pitchFamily="34" charset="0"/>
              </a:rPr>
              <a:t>La etiqueta </a:t>
            </a:r>
            <a:r>
              <a:rPr lang="es-ES" sz="2000" b="1" dirty="0" err="1" smtClean="0">
                <a:latin typeface="TradeGothic" panose="020B0500000000000000" pitchFamily="34" charset="0"/>
              </a:rPr>
              <a:t>schema</a:t>
            </a:r>
            <a:r>
              <a:rPr lang="es-ES" sz="2000" b="1" dirty="0" smtClean="0">
                <a:latin typeface="TradeGothic" panose="020B0500000000000000" pitchFamily="34" charset="0"/>
              </a:rPr>
              <a:t> </a:t>
            </a:r>
            <a:r>
              <a:rPr lang="es-ES" sz="2000" dirty="0" smtClean="0">
                <a:latin typeface="TradeGothic" panose="020B0500000000000000" pitchFamily="34" charset="0"/>
              </a:rPr>
              <a:t>identifica la raíz de un documento XML </a:t>
            </a:r>
            <a:r>
              <a:rPr lang="es-ES" sz="2000" dirty="0" err="1" smtClean="0">
                <a:latin typeface="TradeGothic" panose="020B0500000000000000" pitchFamily="34" charset="0"/>
              </a:rPr>
              <a:t>Schema</a:t>
            </a:r>
            <a:r>
              <a:rPr lang="es-ES" sz="2000" dirty="0" smtClean="0">
                <a:latin typeface="TradeGothic" panose="020B0500000000000000" pitchFamily="34" charset="0"/>
              </a:rPr>
              <a:t> y es ah</a:t>
            </a:r>
            <a:r>
              <a:rPr lang="es-ES" sz="2000" dirty="0">
                <a:latin typeface="TradeGothic" panose="020B0500000000000000" pitchFamily="34" charset="0"/>
              </a:rPr>
              <a:t>í</a:t>
            </a:r>
            <a:r>
              <a:rPr lang="es-ES" sz="2000" dirty="0" smtClean="0">
                <a:latin typeface="TradeGothic" panose="020B0500000000000000" pitchFamily="34" charset="0"/>
              </a:rPr>
              <a:t> donde se declara el espacio de nombres que utilizan los esquemas. Hay tres formas de definirlo: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000" dirty="0" smtClean="0">
              <a:latin typeface="TradeGothic" panose="020B0500000000000000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radeGothic" panose="020B0500000000000000" pitchFamily="34" charset="0"/>
              </a:rPr>
              <a:t>&lt;</a:t>
            </a:r>
            <a:r>
              <a:rPr lang="es-ES" sz="2000" b="1" dirty="0" err="1">
                <a:latin typeface="TradeGothic" panose="020B0500000000000000" pitchFamily="34" charset="0"/>
              </a:rPr>
              <a:t>schema</a:t>
            </a:r>
            <a:r>
              <a:rPr lang="es-ES" sz="2000" b="1" dirty="0">
                <a:latin typeface="TradeGothic" panose="020B0500000000000000" pitchFamily="34" charset="0"/>
              </a:rPr>
              <a:t> </a:t>
            </a:r>
            <a:r>
              <a:rPr lang="es-ES" sz="2000" b="1" dirty="0" err="1">
                <a:latin typeface="TradeGothic" panose="020B0500000000000000" pitchFamily="34" charset="0"/>
              </a:rPr>
              <a:t>xmlns</a:t>
            </a:r>
            <a:r>
              <a:rPr lang="es-ES" sz="2000" b="1" dirty="0">
                <a:latin typeface="TradeGothic" panose="020B0500000000000000" pitchFamily="34" charset="0"/>
              </a:rPr>
              <a:t>="</a:t>
            </a:r>
            <a:r>
              <a:rPr lang="es-ES" sz="2000" dirty="0">
                <a:latin typeface="TradeGothic" panose="020B0500000000000000" pitchFamily="34" charset="0"/>
              </a:rPr>
              <a:t>http://www.w3.org/2001/XMLSchema"</a:t>
            </a:r>
            <a:r>
              <a:rPr lang="es-ES" sz="2000" b="1" dirty="0">
                <a:latin typeface="TradeGothic" panose="020B0500000000000000" pitchFamily="34" charset="0"/>
              </a:rPr>
              <a:t>&gt; </a:t>
            </a:r>
            <a:endParaRPr lang="es-ES" sz="2000" dirty="0">
              <a:latin typeface="TradeGothic" panose="020B0500000000000000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radeGothic" panose="020B0500000000000000" pitchFamily="34" charset="0"/>
              </a:rPr>
              <a:t>&lt;</a:t>
            </a:r>
            <a:r>
              <a:rPr lang="es-ES" sz="2000" b="1" dirty="0" err="1">
                <a:latin typeface="TradeGothic" panose="020B0500000000000000" pitchFamily="34" charset="0"/>
              </a:rPr>
              <a:t>xs:schema</a:t>
            </a:r>
            <a:r>
              <a:rPr lang="es-ES" sz="2000" b="1" dirty="0">
                <a:latin typeface="TradeGothic" panose="020B0500000000000000" pitchFamily="34" charset="0"/>
              </a:rPr>
              <a:t> </a:t>
            </a:r>
            <a:r>
              <a:rPr lang="es-ES" sz="2000" b="1" dirty="0" err="1">
                <a:latin typeface="TradeGothic" panose="020B0500000000000000" pitchFamily="34" charset="0"/>
              </a:rPr>
              <a:t>xmlns:xs</a:t>
            </a:r>
            <a:r>
              <a:rPr lang="es-ES" sz="2000" b="1" dirty="0">
                <a:latin typeface="TradeGothic" panose="020B0500000000000000" pitchFamily="34" charset="0"/>
              </a:rPr>
              <a:t>=</a:t>
            </a:r>
            <a:r>
              <a:rPr lang="es-ES" sz="2000" dirty="0">
                <a:latin typeface="TradeGothic" panose="020B0500000000000000" pitchFamily="34" charset="0"/>
              </a:rPr>
              <a:t>"http://www.w3.org/2001/XMLSchema"</a:t>
            </a:r>
            <a:r>
              <a:rPr lang="es-ES" sz="2000" b="1" dirty="0">
                <a:latin typeface="TradeGothic" panose="020B0500000000000000" pitchFamily="34" charset="0"/>
              </a:rPr>
              <a:t>&gt; </a:t>
            </a:r>
            <a:endParaRPr lang="es-ES" sz="2000" dirty="0">
              <a:latin typeface="TradeGothic" panose="020B0500000000000000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0" b="1" dirty="0">
                <a:latin typeface="TradeGothic" panose="020B0500000000000000" pitchFamily="34" charset="0"/>
              </a:rPr>
              <a:t>&lt;</a:t>
            </a:r>
            <a:r>
              <a:rPr lang="es-ES" sz="2000" b="1" dirty="0" err="1">
                <a:latin typeface="TradeGothic" panose="020B0500000000000000" pitchFamily="34" charset="0"/>
              </a:rPr>
              <a:t>xsd:schema</a:t>
            </a:r>
            <a:r>
              <a:rPr lang="es-ES" sz="2000" b="1" dirty="0">
                <a:latin typeface="TradeGothic" panose="020B0500000000000000" pitchFamily="34" charset="0"/>
              </a:rPr>
              <a:t> </a:t>
            </a:r>
            <a:r>
              <a:rPr lang="es-ES" sz="2000" b="1" dirty="0" err="1">
                <a:latin typeface="TradeGothic" panose="020B0500000000000000" pitchFamily="34" charset="0"/>
              </a:rPr>
              <a:t>xmlns:xsd</a:t>
            </a:r>
            <a:r>
              <a:rPr lang="es-ES" sz="2000" b="1" dirty="0">
                <a:latin typeface="TradeGothic" panose="020B0500000000000000" pitchFamily="34" charset="0"/>
              </a:rPr>
              <a:t>=</a:t>
            </a:r>
            <a:r>
              <a:rPr lang="es-ES" sz="2000" dirty="0">
                <a:latin typeface="TradeGothic" panose="020B0500000000000000" pitchFamily="34" charset="0"/>
              </a:rPr>
              <a:t>"http://www.w3.org/2001/XMLSchema"</a:t>
            </a:r>
            <a:r>
              <a:rPr lang="es-ES" sz="2000" b="1" dirty="0">
                <a:latin typeface="TradeGothic" panose="020B0500000000000000" pitchFamily="34" charset="0"/>
              </a:rPr>
              <a:t>&gt; </a:t>
            </a:r>
            <a:endParaRPr lang="es-ES" sz="2000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000" b="1" dirty="0" smtClean="0">
              <a:latin typeface="Trade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27521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6300192" cy="6165304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Ejemplo de documento XML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: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&lt;?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xml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version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“1.0”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encoding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=“ISO-8895-1”?&gt;</a:t>
            </a:r>
          </a:p>
          <a:p>
            <a:pPr algn="l"/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rgbClr val="FFFF00"/>
                </a:solidFill>
                <a:latin typeface="TradeGothic" pitchFamily="34" charset="0"/>
              </a:rPr>
              <a:t>BDsms:xsi</a:t>
            </a:r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=http:// www,W3.org/2001/</a:t>
            </a:r>
            <a:r>
              <a:rPr lang="es-ES" sz="1800" b="1" dirty="0" err="1" smtClean="0">
                <a:solidFill>
                  <a:srgbClr val="FFFF00"/>
                </a:solidFill>
                <a:latin typeface="TradeGothic" pitchFamily="34" charset="0"/>
              </a:rPr>
              <a:t>XMLSchema-instance</a:t>
            </a:r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  </a:t>
            </a:r>
            <a:r>
              <a:rPr lang="es-ES" sz="1800" b="1" dirty="0" err="1" smtClean="0">
                <a:solidFill>
                  <a:srgbClr val="FFFF00"/>
                </a:solidFill>
                <a:latin typeface="TradeGothic" pitchFamily="34" charset="0"/>
              </a:rPr>
              <a:t>xsi:schemaLocation</a:t>
            </a:r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=“http://www.gmrv.es BDsmsSchema.xsd”&gt;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&gt;654321012&lt;/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&lt;fecha&gt;15/05/2011&lt;/fecha&gt;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&lt;hora&gt;12:30&lt;/hora&gt;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&lt;mensaje&gt;Hola a todos&lt;/mensaje&gt;</a:t>
            </a: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&gt;678901234&lt;/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&lt;fecha&gt;24/12/2011&lt;/fecha&gt;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&lt;hora&gt;10:30&lt;/hora&gt;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&lt;mensaje&gt;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Adios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a todos&lt;/mensaje&gt;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732240" y="2219981"/>
            <a:ext cx="216024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latin typeface="TradeGothic" pitchFamily="34" charset="0"/>
              </a:rPr>
              <a:t>Si el esquema está en un fichero local , en vez de usar </a:t>
            </a:r>
            <a:r>
              <a:rPr lang="es-ES" sz="1600" b="1" dirty="0" err="1" smtClean="0">
                <a:latin typeface="TradeGothic" pitchFamily="34" charset="0"/>
              </a:rPr>
              <a:t>xsi:schemaLocation</a:t>
            </a:r>
            <a:r>
              <a:rPr lang="es-ES" sz="1600" b="1" dirty="0" smtClean="0">
                <a:latin typeface="TradeGothic" pitchFamily="34" charset="0"/>
              </a:rPr>
              <a:t> Indicando una ubicación  en la red puede utilizarse esta otra forma (</a:t>
            </a:r>
            <a:r>
              <a:rPr lang="es-ES" sz="1600" b="1" dirty="0" err="1" smtClean="0">
                <a:latin typeface="TradeGothic" pitchFamily="34" charset="0"/>
              </a:rPr>
              <a:t>pag</a:t>
            </a:r>
            <a:r>
              <a:rPr lang="es-ES" sz="1600" b="1" dirty="0" smtClean="0">
                <a:latin typeface="TradeGothic" pitchFamily="34" charset="0"/>
              </a:rPr>
              <a:t>. 121)</a:t>
            </a:r>
            <a:endParaRPr lang="es-ES" sz="1600" b="1" dirty="0">
              <a:latin typeface="Trade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269050" y="692696"/>
            <a:ext cx="6552728" cy="6165304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Antes teníamos una DTD que </a:t>
            </a:r>
            <a:r>
              <a:rPr lang="es-ES" sz="1800" b="1" err="1" smtClean="0">
                <a:solidFill>
                  <a:schemeClr val="tx1"/>
                </a:solidFill>
                <a:latin typeface="TradeGothic" pitchFamily="34" charset="0"/>
              </a:rPr>
              <a:t>permitá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 validarlo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. Ahora definiremos el esquema con los mismos términos que el anterior (fichero BDsmsSchema.xsd)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&lt;?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xml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version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“1.0”?&gt;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xs:schema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xmlns:xs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=http://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ww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w.W3.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org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/2001/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XMLSchema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version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=“0.1”xml:lang=“es”&gt;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xs:complexType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sms”maxOccurs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unbounded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xs:complexType</a:t>
            </a: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=“fecha”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=“hora”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=“mensaje”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    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xs:complexType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21778" y="4077072"/>
            <a:ext cx="2124744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radeGothic" pitchFamily="34" charset="0"/>
              </a:rPr>
              <a:t>    </a:t>
            </a:r>
          </a:p>
          <a:p>
            <a:r>
              <a:rPr lang="es-ES" b="1" dirty="0" smtClean="0">
                <a:latin typeface="TradeGothic" pitchFamily="34" charset="0"/>
              </a:rPr>
              <a:t>&lt;/</a:t>
            </a:r>
            <a:r>
              <a:rPr lang="es-ES" b="1" dirty="0" err="1" smtClean="0">
                <a:latin typeface="TradeGothic" pitchFamily="34" charset="0"/>
              </a:rPr>
              <a:t>xs:element</a:t>
            </a:r>
            <a:r>
              <a:rPr lang="es-ES" b="1" dirty="0" smtClean="0">
                <a:latin typeface="TradeGothic" pitchFamily="34" charset="0"/>
              </a:rPr>
              <a:t>&gt; </a:t>
            </a:r>
          </a:p>
          <a:p>
            <a:r>
              <a:rPr lang="es-ES" b="1" dirty="0" smtClean="0">
                <a:latin typeface="TradeGothic" pitchFamily="34" charset="0"/>
              </a:rPr>
              <a:t>&lt;/</a:t>
            </a:r>
            <a:r>
              <a:rPr lang="es-ES" b="1" dirty="0" err="1" smtClean="0">
                <a:latin typeface="TradeGothic" pitchFamily="34" charset="0"/>
              </a:rPr>
              <a:t>xs:sequence</a:t>
            </a:r>
            <a:r>
              <a:rPr lang="es-ES" b="1" dirty="0" smtClean="0">
                <a:latin typeface="TradeGothic" pitchFamily="34" charset="0"/>
              </a:rPr>
              <a:t>&gt;</a:t>
            </a:r>
          </a:p>
          <a:p>
            <a:r>
              <a:rPr lang="es-ES" b="1" dirty="0" smtClean="0">
                <a:latin typeface="TradeGothic" pitchFamily="34" charset="0"/>
              </a:rPr>
              <a:t>&lt;/</a:t>
            </a:r>
            <a:r>
              <a:rPr lang="es-ES" b="1" dirty="0" err="1" smtClean="0">
                <a:latin typeface="TradeGothic" pitchFamily="34" charset="0"/>
              </a:rPr>
              <a:t>xs:complexType</a:t>
            </a:r>
            <a:r>
              <a:rPr lang="es-ES" b="1" dirty="0" smtClean="0">
                <a:latin typeface="TradeGothic" pitchFamily="34" charset="0"/>
              </a:rPr>
              <a:t>&gt;     </a:t>
            </a:r>
          </a:p>
          <a:p>
            <a:r>
              <a:rPr lang="es-ES" b="1" dirty="0" smtClean="0">
                <a:latin typeface="TradeGothic" pitchFamily="34" charset="0"/>
              </a:rPr>
              <a:t>&lt;/</a:t>
            </a:r>
            <a:r>
              <a:rPr lang="es-ES" b="1" dirty="0" err="1" smtClean="0">
                <a:latin typeface="TradeGothic" pitchFamily="34" charset="0"/>
              </a:rPr>
              <a:t>xs:element</a:t>
            </a:r>
            <a:r>
              <a:rPr lang="es-ES" b="1" dirty="0" smtClean="0">
                <a:latin typeface="TradeGothic" pitchFamily="34" charset="0"/>
              </a:rPr>
              <a:t>&gt; </a:t>
            </a:r>
          </a:p>
          <a:p>
            <a:r>
              <a:rPr lang="es-ES" b="1" dirty="0" smtClean="0">
                <a:latin typeface="TradeGothic" pitchFamily="34" charset="0"/>
              </a:rPr>
              <a:t>&lt;/</a:t>
            </a:r>
            <a:r>
              <a:rPr lang="es-ES" b="1" dirty="0" err="1" smtClean="0">
                <a:latin typeface="TradeGothic" pitchFamily="34" charset="0"/>
              </a:rPr>
              <a:t>xs:schema</a:t>
            </a:r>
            <a:r>
              <a:rPr lang="es-ES" b="1" dirty="0" smtClean="0">
                <a:latin typeface="TradeGothic" pitchFamily="34" charset="0"/>
              </a:rPr>
              <a:t>&gt;</a:t>
            </a:r>
          </a:p>
          <a:p>
            <a:endParaRPr lang="es-ES" b="1" dirty="0" smtClean="0">
              <a:latin typeface="TradeGothic" pitchFamily="34" charset="0"/>
            </a:endParaRPr>
          </a:p>
          <a:p>
            <a:endParaRPr lang="es-ES" b="1" dirty="0" smtClean="0">
              <a:latin typeface="TradeGothic" pitchFamily="34" charset="0"/>
            </a:endParaRPr>
          </a:p>
          <a:p>
            <a:endParaRPr lang="es-ES" b="1" dirty="0" smtClean="0">
              <a:latin typeface="Trade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467544" y="720516"/>
            <a:ext cx="8208912" cy="6120680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4.2.1. Elemento raíz </a:t>
            </a:r>
          </a:p>
          <a:p>
            <a:pPr algn="l"/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&lt;?</a:t>
            </a:r>
            <a:r>
              <a:rPr lang="es-ES" sz="1800" b="1" dirty="0" err="1" smtClean="0">
                <a:solidFill>
                  <a:srgbClr val="FFFF00"/>
                </a:solidFill>
                <a:latin typeface="TradeGothic" pitchFamily="34" charset="0"/>
              </a:rPr>
              <a:t>xml</a:t>
            </a:r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FF00"/>
                </a:solidFill>
                <a:latin typeface="TradeGothic" pitchFamily="34" charset="0"/>
              </a:rPr>
              <a:t>version</a:t>
            </a:r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=“1.0”&gt;</a:t>
            </a:r>
          </a:p>
          <a:p>
            <a:pPr algn="l"/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rgbClr val="FFFF00"/>
                </a:solidFill>
                <a:latin typeface="TradeGothic" pitchFamily="34" charset="0"/>
              </a:rPr>
              <a:t>xs:schema</a:t>
            </a:r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...</a:t>
            </a:r>
          </a:p>
          <a:p>
            <a:pPr algn="l"/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rgbClr val="FFFF00"/>
                </a:solidFill>
                <a:latin typeface="TradeGothic" pitchFamily="34" charset="0"/>
              </a:rPr>
              <a:t>xs:schema</a:t>
            </a:r>
            <a:r>
              <a:rPr lang="es-ES" sz="1800" b="1" dirty="0" smtClean="0">
                <a:solidFill>
                  <a:srgbClr val="FFFF00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Entre los atributos que puede tener el elemento raíz está el siguiente, que indica cuál es el espacio de nombres en el que se basa para saber qué elementos y tipos de datos son los soportados en el esquema.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4.2.2. Elementos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simples.La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sintaxis siempre es la misma, y el nombre puede ser el que quiera el usuario.  </a:t>
            </a:r>
          </a:p>
          <a:p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nombre_elemento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tipo_elemento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Los tipos pueden ser los siguientes:</a:t>
            </a: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=“nombre”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&lt;nombre&gt;Jose Manuel&lt;/nombre&gt;</a:t>
            </a: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xs:date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fechaNacimiento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xs:date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fechaNacimiento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&gt;2002-12-24&lt;/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fechaNacimiento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</a:t>
            </a:r>
          </a:p>
          <a:p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4320480" cy="480131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Elemento concreto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En los elementos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puede indicarse </a:t>
            </a:r>
            <a:r>
              <a:rPr lang="es-ES" sz="1800">
                <a:solidFill>
                  <a:schemeClr val="tx1"/>
                </a:solidFill>
                <a:latin typeface="TradeGothic" panose="020B0500000000000000" pitchFamily="34" charset="0"/>
              </a:rPr>
              <a:t>un </a:t>
            </a:r>
            <a:r>
              <a:rPr lang="es-ES" sz="1800" smtClean="0">
                <a:solidFill>
                  <a:schemeClr val="tx1"/>
                </a:solidFill>
                <a:latin typeface="TradeGothic" panose="020B0500000000000000" pitchFamily="34" charset="0"/>
              </a:rPr>
              <a:t>contenido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concreto para el mismo. </a:t>
            </a:r>
            <a:r>
              <a:rPr lang="es-ES" sz="1800">
                <a:solidFill>
                  <a:schemeClr val="tx1"/>
                </a:solidFill>
                <a:latin typeface="TradeGothic" panose="020B0500000000000000" pitchFamily="34" charset="0"/>
              </a:rPr>
              <a:t>Dicho </a:t>
            </a:r>
            <a:r>
              <a:rPr lang="es-ES" sz="1800" smtClean="0">
                <a:solidFill>
                  <a:schemeClr val="tx1"/>
                </a:solidFill>
                <a:latin typeface="TradeGothic" panose="020B0500000000000000" pitchFamily="34" charset="0"/>
              </a:rPr>
              <a:t>contenido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se indica entre paréntesis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.</a:t>
            </a:r>
          </a:p>
          <a:p>
            <a:pPr algn="l"/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&lt;?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xml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version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="1.0"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encoding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="UTF-8"?&gt;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&lt;!DOCTYPE persona [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persona (nombre)&gt;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rgbClr val="FF0000"/>
                </a:solidFill>
                <a:latin typeface="TradeGothic" panose="020B0500000000000000" pitchFamily="34" charset="0"/>
              </a:rPr>
              <a:t>&lt;!ELEMENT nombre (#PCDATA)&gt; </a:t>
            </a:r>
            <a:endParaRPr lang="es-ES" sz="1800" dirty="0">
              <a:solidFill>
                <a:srgbClr val="FF0000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]&gt;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&lt;persona&gt;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nombre&gt;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Pepe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&lt;/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nombre&gt;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&lt;/persona&gt;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endParaRPr lang="es-ES" sz="1800" b="1" dirty="0">
              <a:solidFill>
                <a:schemeClr val="tx1"/>
              </a:solidFill>
              <a:latin typeface="TradeGothic" panose="020B0500000000000000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0" y="1052735"/>
            <a:ext cx="432048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latin typeface="TradeGothic" panose="020B0500000000000000" pitchFamily="34" charset="0"/>
              </a:rPr>
              <a:t>secuencias </a:t>
            </a:r>
          </a:p>
          <a:p>
            <a:r>
              <a:rPr lang="es-ES" dirty="0" smtClean="0">
                <a:latin typeface="TradeGothic" panose="020B0500000000000000" pitchFamily="34" charset="0"/>
              </a:rPr>
              <a:t>Para indicar </a:t>
            </a:r>
            <a:r>
              <a:rPr lang="es-ES" dirty="0">
                <a:latin typeface="TradeGothic" panose="020B0500000000000000" pitchFamily="34" charset="0"/>
              </a:rPr>
              <a:t>una lista de elementos </a:t>
            </a:r>
            <a:r>
              <a:rPr lang="es-ES" dirty="0" smtClean="0">
                <a:latin typeface="TradeGothic" panose="020B0500000000000000" pitchFamily="34" charset="0"/>
              </a:rPr>
              <a:t>separamos </a:t>
            </a:r>
            <a:r>
              <a:rPr lang="es-ES" dirty="0">
                <a:latin typeface="TradeGothic" panose="020B0500000000000000" pitchFamily="34" charset="0"/>
              </a:rPr>
              <a:t>por </a:t>
            </a:r>
            <a:r>
              <a:rPr lang="es-ES" dirty="0" smtClean="0">
                <a:latin typeface="TradeGothic" panose="020B0500000000000000" pitchFamily="34" charset="0"/>
              </a:rPr>
              <a:t>comas</a:t>
            </a:r>
            <a:r>
              <a:rPr lang="es-ES" dirty="0">
                <a:latin typeface="TradeGothic" panose="020B0500000000000000" pitchFamily="34" charset="0"/>
              </a:rPr>
              <a:t>.</a:t>
            </a:r>
            <a:endParaRPr lang="es-ES" dirty="0" smtClean="0">
              <a:latin typeface="TradeGothic" panose="020B0500000000000000" pitchFamily="34" charset="0"/>
            </a:endParaRPr>
          </a:p>
          <a:p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&lt;!DOCTYPE persona [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solidFill>
                  <a:srgbClr val="FF0000"/>
                </a:solidFill>
                <a:latin typeface="TradeGothic" panose="020B0500000000000000" pitchFamily="34" charset="0"/>
              </a:rPr>
              <a:t>&lt;!ELEMENT persona (nombre</a:t>
            </a:r>
            <a:r>
              <a:rPr lang="es-ES" b="1">
                <a:solidFill>
                  <a:srgbClr val="FF0000"/>
                </a:solidFill>
                <a:latin typeface="TradeGothic" panose="020B0500000000000000" pitchFamily="34" charset="0"/>
              </a:rPr>
              <a:t>, </a:t>
            </a:r>
            <a:r>
              <a:rPr lang="es-ES" b="1" smtClean="0">
                <a:solidFill>
                  <a:srgbClr val="FF0000"/>
                </a:solidFill>
                <a:latin typeface="TradeGothic" panose="020B0500000000000000" pitchFamily="34" charset="0"/>
              </a:rPr>
              <a:t>apellidos</a:t>
            </a:r>
            <a:r>
              <a:rPr lang="es-ES" b="1" dirty="0">
                <a:solidFill>
                  <a:srgbClr val="FF0000"/>
                </a:solidFill>
                <a:latin typeface="TradeGothic" panose="020B0500000000000000" pitchFamily="34" charset="0"/>
              </a:rPr>
              <a:t>, edad)&gt; </a:t>
            </a:r>
            <a:endParaRPr lang="es-ES" dirty="0">
              <a:solidFill>
                <a:srgbClr val="FF0000"/>
              </a:solidFill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&lt;!ELEMENT nombre (#PCDATA)&gt;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</a:t>
            </a:r>
            <a:r>
              <a:rPr lang="es-ES" b="1">
                <a:latin typeface="TradeGothic" panose="020B0500000000000000" pitchFamily="34" charset="0"/>
              </a:rPr>
              <a:t>ELEMENT </a:t>
            </a:r>
            <a:r>
              <a:rPr lang="es-ES" b="1" smtClean="0">
                <a:latin typeface="TradeGothic" panose="020B0500000000000000" pitchFamily="34" charset="0"/>
              </a:rPr>
              <a:t>apellidos </a:t>
            </a:r>
            <a:r>
              <a:rPr lang="es-ES" b="1" dirty="0">
                <a:latin typeface="TradeGothic" panose="020B0500000000000000" pitchFamily="34" charset="0"/>
              </a:rPr>
              <a:t>(#PCDATA)&gt;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&lt;!ELEMENT edad (#PCDATA)&gt;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]&gt;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&lt;persona&gt;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</a:t>
            </a:r>
            <a:r>
              <a:rPr lang="es-ES" b="1" dirty="0" smtClean="0">
                <a:latin typeface="TradeGothic" panose="020B0500000000000000" pitchFamily="34" charset="0"/>
              </a:rPr>
              <a:t>nombre&gt;</a:t>
            </a:r>
            <a:r>
              <a:rPr lang="es-ES" dirty="0" smtClean="0">
                <a:latin typeface="TradeGothic" panose="020B0500000000000000" pitchFamily="34" charset="0"/>
              </a:rPr>
              <a:t>Pepe</a:t>
            </a:r>
            <a:r>
              <a:rPr lang="es-ES" b="1" dirty="0" smtClean="0">
                <a:latin typeface="TradeGothic" panose="020B0500000000000000" pitchFamily="34" charset="0"/>
              </a:rPr>
              <a:t>&lt;/</a:t>
            </a:r>
            <a:r>
              <a:rPr lang="es-ES" b="1" dirty="0">
                <a:latin typeface="TradeGothic" panose="020B0500000000000000" pitchFamily="34" charset="0"/>
              </a:rPr>
              <a:t>nombre&gt;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>
                <a:latin typeface="TradeGothic" panose="020B0500000000000000" pitchFamily="34" charset="0"/>
              </a:rPr>
              <a:t>&lt;</a:t>
            </a:r>
            <a:r>
              <a:rPr lang="es-ES" b="1" smtClean="0">
                <a:latin typeface="TradeGothic" panose="020B0500000000000000" pitchFamily="34" charset="0"/>
              </a:rPr>
              <a:t>apellidos&gt;</a:t>
            </a:r>
            <a:r>
              <a:rPr lang="es-ES" smtClean="0">
                <a:latin typeface="TradeGothic" panose="020B0500000000000000" pitchFamily="34" charset="0"/>
              </a:rPr>
              <a:t>Pérez</a:t>
            </a:r>
            <a:r>
              <a:rPr lang="es-ES" b="1">
                <a:latin typeface="TradeGothic" panose="020B0500000000000000" pitchFamily="34" charset="0"/>
              </a:rPr>
              <a:t>&lt;/</a:t>
            </a:r>
            <a:r>
              <a:rPr lang="es-ES" b="1" smtClean="0">
                <a:latin typeface="TradeGothic" panose="020B0500000000000000" pitchFamily="34" charset="0"/>
              </a:rPr>
              <a:t>apellidos</a:t>
            </a:r>
            <a:r>
              <a:rPr lang="es-ES" b="1" dirty="0">
                <a:latin typeface="TradeGothic" panose="020B0500000000000000" pitchFamily="34" charset="0"/>
              </a:rPr>
              <a:t>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</a:t>
            </a:r>
            <a:r>
              <a:rPr lang="es-ES" b="1" dirty="0" smtClean="0">
                <a:latin typeface="TradeGothic" panose="020B0500000000000000" pitchFamily="34" charset="0"/>
              </a:rPr>
              <a:t>edad&gt;</a:t>
            </a:r>
            <a:r>
              <a:rPr lang="es-ES" dirty="0" smtClean="0">
                <a:latin typeface="TradeGothic" panose="020B0500000000000000" pitchFamily="34" charset="0"/>
              </a:rPr>
              <a:t>20</a:t>
            </a:r>
            <a:r>
              <a:rPr lang="es-ES" b="1" dirty="0" smtClean="0">
                <a:latin typeface="TradeGothic" panose="020B0500000000000000" pitchFamily="34" charset="0"/>
              </a:rPr>
              <a:t>&lt;/</a:t>
            </a:r>
            <a:r>
              <a:rPr lang="es-ES" b="1" dirty="0">
                <a:latin typeface="TradeGothic" panose="020B0500000000000000" pitchFamily="34" charset="0"/>
              </a:rPr>
              <a:t>edad&gt;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&lt;/persona&gt; </a:t>
            </a:r>
            <a:endParaRPr lang="es-ES" dirty="0">
              <a:latin typeface="TradeGothic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719572" y="1268760"/>
            <a:ext cx="7704856" cy="4968552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Los tipos pueden ser los siguientes:</a:t>
            </a: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xs:time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=“hora”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xs:date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&lt;hora&gt;22:14:50&lt;/hora&gt;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xs:time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	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=“hora”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xs:date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&lt;hora&gt;22:15:05&lt;/hora&gt;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xs:dateTime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=“fecha”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xs:date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&lt;fecha&gt;2002-12-24T22:15:05&lt;/fecha&gt; 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xs:decimal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=“precio”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xs:decimal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&lt;precio&gt;1234.56&lt;/precio&gt;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</a:t>
            </a:r>
          </a:p>
          <a:p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215516" y="980728"/>
            <a:ext cx="8712968" cy="5328592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Los tipos pueden ser los siguientes:</a:t>
            </a: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xs:integer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=“vueltas”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xs:integer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&lt;vueltas&gt;1234&lt;/vueltas&gt;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xs:boolean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=“pagado”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xs:boolean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&lt;pagado&gt;True&lt;/pagado&gt;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xs:hexBinary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=“imagen”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xs:date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&lt;hora&gt;22:15:05&lt;/hora&gt;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xs:dateTime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=“fecha”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xshexDecimal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&lt;fecha&gt;2002-12-24T22:15:05&lt;/fecha&gt; 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xs:decimal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=“precio”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xs:decimal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=“foto”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=“xs:base64Binary”&gt;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</a:t>
            </a:r>
          </a:p>
          <a:p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467544" y="3429363"/>
            <a:ext cx="8208912" cy="2952328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codigo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xs:integer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=“nombre”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=“apellido1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=“apellido2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dni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fechanacimiento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xs:date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=“curso”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xs:integer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cuotaPagada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xs:boolean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default=“false”/&gt;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		</a:t>
            </a: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67544" y="764704"/>
            <a:ext cx="8208912" cy="158417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Supongamos que</a:t>
            </a:r>
            <a:r>
              <a:rPr kumimoji="0" lang="es-ES" sz="1800" b="1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hay que establecer un conjunto de elementos simples para almacenar la información de un alumno. Los datos a almacenar serían: código del alumno, nombre</a:t>
            </a:r>
            <a:r>
              <a:rPr kumimoji="0" lang="es-ES" sz="1800" b="1" i="0" u="none" strike="noStrike" kern="1200" cap="none" spc="10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, apellid1, apellido2</a:t>
            </a:r>
            <a:r>
              <a:rPr kumimoji="0" lang="es-ES" sz="1800" b="1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, </a:t>
            </a:r>
            <a:r>
              <a:rPr kumimoji="0" lang="es-ES" sz="1800" b="1" i="0" u="none" strike="noStrike" kern="1200" cap="none" spc="10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dni</a:t>
            </a:r>
            <a:r>
              <a:rPr kumimoji="0" lang="es-ES" sz="1800" b="1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, fecha de nacimiento, curso y si la cuota del curso está pagada o 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s-ES" b="1" spc="100" noProof="0" dirty="0" smtClean="0">
                <a:latin typeface="TradeGothic" pitchFamily="34" charset="0"/>
              </a:rPr>
              <a:t>Los elementos que definiríamos son los siguientes:</a:t>
            </a:r>
            <a:endParaRPr kumimoji="0" lang="es-ES" sz="1800" b="1" i="0" u="none" strike="noStrike" kern="1200" cap="none" spc="1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  <p:sp>
        <p:nvSpPr>
          <p:cNvPr id="6" name="5 Flecha abajo"/>
          <p:cNvSpPr/>
          <p:nvPr/>
        </p:nvSpPr>
        <p:spPr>
          <a:xfrm>
            <a:off x="3563888" y="2348880"/>
            <a:ext cx="180020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8208912" cy="5544616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u="sng" dirty="0" smtClean="0">
                <a:solidFill>
                  <a:schemeClr val="tx1"/>
                </a:solidFill>
                <a:latin typeface="TradeGothic" pitchFamily="34" charset="0"/>
              </a:rPr>
              <a:t>Los atributos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son complementos de la información que se pueden asignar a un elemento previamente declarado: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xs:attribute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nombre_atributo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tipo_atributo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”&gt;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Si en el ejemplo anterior queremos añadir una letra para el curso, modificaríamos el esquema como sigue: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=“curso”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xs:integer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xs:attribute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=“letra”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”/&gt;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Para indicar valores por defecto, ya sean fijos u opcionales podríamos tener: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xs:attribute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=“letra”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” default=“A”/&gt;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xs:attribute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=“letra”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fixed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=“A”/&gt;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xs:attribute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=“letra”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” use=“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required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”/&gt;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393431" y="944724"/>
            <a:ext cx="4212976" cy="4968552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u="sng" dirty="0" smtClean="0">
                <a:solidFill>
                  <a:schemeClr val="tx1"/>
                </a:solidFill>
                <a:latin typeface="TradeGothic" pitchFamily="34" charset="0"/>
              </a:rPr>
              <a:t>Restricciones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.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La idea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consiste en establecer un rango de valores. Por ejemplo, si la edad debe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estar comprendida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entre 16 y 24 años, pondríamos: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=“edad”&gt;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 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xs:simpleType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xs:restriction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base=“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xs:integer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     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xs:miInclusive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value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=“16”/&gt;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     &lt;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xs:maxInclusive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value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=“24”/&gt;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   &lt;/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xs:restriction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xs:simpleType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rgbClr val="FF0000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rgbClr val="FF0000"/>
                </a:solidFill>
                <a:latin typeface="TradeGothic" pitchFamily="34" charset="0"/>
              </a:rPr>
              <a:t>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644008" y="944724"/>
            <a:ext cx="4176464" cy="496855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sng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Restricciones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. Las restricciones también pueden aplicarse a los atributos.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s-ES" sz="1800" b="1" i="0" u="none" strike="noStrike" kern="1200" cap="none" spc="1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&lt;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xs:attribute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 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name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=“letra”&gt;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&lt;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xs:simpleType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&lt;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xs:restriction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base=“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xs:integer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”&gt;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  &lt;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xs:enumeration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value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=“A”/&gt;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   &lt;</a:t>
            </a:r>
            <a:r>
              <a:rPr lang="es-ES" b="1" spc="100" dirty="0" err="1" smtClean="0">
                <a:solidFill>
                  <a:srgbClr val="FF0000"/>
                </a:solidFill>
                <a:latin typeface="TradeGothic" pitchFamily="34" charset="0"/>
              </a:rPr>
              <a:t>xs:enumeration</a:t>
            </a: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b="1" spc="100" dirty="0" err="1" smtClean="0">
                <a:solidFill>
                  <a:srgbClr val="FF0000"/>
                </a:solidFill>
                <a:latin typeface="TradeGothic" pitchFamily="34" charset="0"/>
              </a:rPr>
              <a:t>value</a:t>
            </a: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=“B”/&gt;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   &lt;</a:t>
            </a:r>
            <a:r>
              <a:rPr lang="es-ES" b="1" spc="100" dirty="0" err="1" smtClean="0">
                <a:solidFill>
                  <a:srgbClr val="FF0000"/>
                </a:solidFill>
                <a:latin typeface="TradeGothic" pitchFamily="34" charset="0"/>
              </a:rPr>
              <a:t>xs:enumeration</a:t>
            </a: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 </a:t>
            </a:r>
            <a:r>
              <a:rPr lang="es-ES" b="1" spc="100" dirty="0" err="1" smtClean="0">
                <a:solidFill>
                  <a:srgbClr val="FF0000"/>
                </a:solidFill>
                <a:latin typeface="TradeGothic" pitchFamily="34" charset="0"/>
              </a:rPr>
              <a:t>value</a:t>
            </a: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=“C”/&gt;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  &lt;/</a:t>
            </a:r>
            <a:r>
              <a:rPr lang="es-ES" b="1" spc="100" dirty="0" err="1" smtClean="0">
                <a:solidFill>
                  <a:srgbClr val="FF0000"/>
                </a:solidFill>
                <a:latin typeface="TradeGothic" pitchFamily="34" charset="0"/>
              </a:rPr>
              <a:t>xs:restriction</a:t>
            </a: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&gt;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 &lt;/</a:t>
            </a:r>
            <a:r>
              <a:rPr lang="es-ES" b="1" spc="100" dirty="0" err="1" smtClean="0">
                <a:solidFill>
                  <a:srgbClr val="FF0000"/>
                </a:solidFill>
                <a:latin typeface="TradeGothic" pitchFamily="34" charset="0"/>
              </a:rPr>
              <a:t>xs:simpleType</a:t>
            </a: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&gt;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&lt;/</a:t>
            </a:r>
            <a:r>
              <a:rPr lang="es-ES" b="1" spc="100" dirty="0" err="1" smtClean="0">
                <a:solidFill>
                  <a:srgbClr val="FF0000"/>
                </a:solidFill>
                <a:latin typeface="TradeGothic" pitchFamily="34" charset="0"/>
              </a:rPr>
              <a:t>xs:attribute</a:t>
            </a:r>
            <a:r>
              <a:rPr lang="es-ES" b="1" spc="100" dirty="0" smtClean="0">
                <a:solidFill>
                  <a:srgbClr val="FF0000"/>
                </a:solidFill>
                <a:latin typeface="TradeGothic" pitchFamily="34" charset="0"/>
              </a:rPr>
              <a:t>&gt;</a:t>
            </a:r>
          </a:p>
          <a:p>
            <a:pPr lvl="0">
              <a:spcBef>
                <a:spcPts val="600"/>
              </a:spcBef>
              <a:buClr>
                <a:schemeClr val="accent2"/>
              </a:buClr>
              <a:buSzPct val="85000"/>
              <a:defRPr/>
            </a:pPr>
            <a:endParaRPr lang="es-ES" b="1" spc="100" dirty="0" smtClean="0">
              <a:latin typeface="TradeGothic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s-ES" sz="1800" b="1" i="0" u="none" strike="noStrike" kern="1200" cap="none" spc="1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s-ES" sz="1800" b="1" i="0" u="none" strike="noStrike" kern="1200" cap="none" spc="1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s-ES" sz="1800" b="1" i="0" u="none" strike="noStrike" kern="1200" cap="none" spc="1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s-ES" sz="1800" b="1" i="0" u="none" strike="noStrike" kern="1200" cap="none" spc="1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9324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781944" y="884475"/>
            <a:ext cx="5580112" cy="2736304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También sería una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solución válida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la siguiente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xs:attribute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=“letra”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letraCursos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xs:simpleType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letraCursos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xs:restriction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base=“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xs:pattern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value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=“[A-D]”/&gt;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xs:restriction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xs:attribute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    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58960" y="3620779"/>
            <a:ext cx="8640960" cy="316835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Se puede restringir la longitud </a:t>
            </a:r>
            <a:r>
              <a:rPr kumimoji="0" lang="es-ES" sz="1800" b="1" i="0" u="none" strike="noStrike" kern="1200" cap="none" spc="10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del</a:t>
            </a:r>
            <a:r>
              <a:rPr kumimoji="0" lang="es-ES" sz="1800" b="1" i="0" u="none" strike="noStrike" kern="1200" cap="none" spc="10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cotnenido </a:t>
            </a:r>
            <a:r>
              <a:rPr kumimoji="0" lang="es-ES" sz="1800" b="1" i="0" u="none" strike="noStrike" kern="1200" cap="none" spc="10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de  un documento como sigue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&lt;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: 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element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name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=“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dni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”&gt;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 &lt;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xs:simpleType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     &lt;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xs:restriction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base=“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xs:string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”&gt;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        &lt;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xs:lenght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value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=“10”/&gt;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     &lt;/</a:t>
            </a:r>
            <a:r>
              <a:rPr kumimoji="0" lang="es-E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xs:restriction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s-ES" b="1" spc="100" dirty="0" smtClean="0">
                <a:latin typeface="TradeGothic" pitchFamily="34" charset="0"/>
              </a:rPr>
              <a:t>  &lt;</a:t>
            </a:r>
            <a:r>
              <a:rPr lang="es-ES" b="1" spc="100" dirty="0" err="1" smtClean="0">
                <a:latin typeface="TradeGothic" pitchFamily="34" charset="0"/>
              </a:rPr>
              <a:t>xs:simpleType</a:t>
            </a:r>
            <a:r>
              <a:rPr lang="es-ES" b="1" spc="100" dirty="0" smtClean="0">
                <a:latin typeface="TradeGothic" pitchFamily="34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s-ES" b="1" spc="100" noProof="0" dirty="0" smtClean="0">
                <a:latin typeface="TradeGothic" pitchFamily="34" charset="0"/>
              </a:rPr>
              <a:t>&lt;/</a:t>
            </a:r>
            <a:r>
              <a:rPr lang="es-ES" b="1" spc="100" noProof="0" dirty="0" err="1" smtClean="0">
                <a:latin typeface="TradeGothic" pitchFamily="34" charset="0"/>
              </a:rPr>
              <a:t>xs:element</a:t>
            </a:r>
            <a:r>
              <a:rPr lang="es-ES" b="1" spc="100" noProof="0" dirty="0" smtClean="0">
                <a:latin typeface="TradeGothic" pitchFamily="34" charset="0"/>
              </a:rPr>
              <a:t>&gt;</a:t>
            </a:r>
            <a:r>
              <a:rPr kumimoji="0" lang="es-ES" sz="1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deGothic" pitchFamily="34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s-ES" sz="1800" b="1" i="0" u="none" strike="noStrike" kern="1200" cap="none" spc="1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568952" cy="5760640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u="sng" dirty="0" smtClean="0">
                <a:solidFill>
                  <a:schemeClr val="tx1"/>
                </a:solidFill>
                <a:latin typeface="TradeGothic" pitchFamily="34" charset="0"/>
              </a:rPr>
              <a:t>Elementos complejos.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Se trata de elementos compuestos de otros elementos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. Identificamos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los siguientes: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lvl="1" algn="l"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Elementos que contienen otros elementos en su interior.</a:t>
            </a:r>
          </a:p>
          <a:p>
            <a:pPr lvl="1" algn="l"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Elementos que contienen atributos en su interior.</a:t>
            </a:r>
          </a:p>
          <a:p>
            <a:pPr lvl="1" algn="l"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Elementos que contienen otros elementos y atributos en su interior.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Ejemplo: &lt;curso letra=“A”&gt;1&lt;/curso&gt;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En el ejemplo de la base de datos de SMS un elemento complejo podría ser el elemento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(</a:t>
            </a:r>
            <a:r>
              <a:rPr lang="es-ES" sz="1800" b="1" i="1" dirty="0" smtClean="0">
                <a:solidFill>
                  <a:schemeClr val="tx1"/>
                </a:solidFill>
                <a:latin typeface="TradeGothic" pitchFamily="34" charset="0"/>
              </a:rPr>
              <a:t>ver página 55 de este fichero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). Ahí podemos ver que el elemento </a:t>
            </a:r>
            <a:r>
              <a:rPr lang="es-ES" sz="1800" b="1" i="1" dirty="0" err="1" smtClean="0">
                <a:solidFill>
                  <a:schemeClr val="tx1"/>
                </a:solidFill>
                <a:latin typeface="TradeGothic" pitchFamily="34" charset="0"/>
              </a:rPr>
              <a:t>BDsms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se compone de os elementos </a:t>
            </a:r>
            <a:r>
              <a:rPr lang="es-ES" sz="1800" b="1" i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y que un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sms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se compone de elementos de tipo </a:t>
            </a:r>
            <a:r>
              <a:rPr lang="es-ES" sz="1800" b="1" i="1" dirty="0" err="1" smtClean="0">
                <a:solidFill>
                  <a:schemeClr val="tx1"/>
                </a:solidFill>
                <a:latin typeface="TradeGothic" pitchFamily="34" charset="0"/>
              </a:rPr>
              <a:t>telefono</a:t>
            </a:r>
            <a:r>
              <a:rPr lang="es-ES" sz="1800" b="1" i="1" dirty="0" smtClean="0">
                <a:solidFill>
                  <a:schemeClr val="tx1"/>
                </a:solidFill>
                <a:latin typeface="TradeGothic" pitchFamily="34" charset="0"/>
              </a:rPr>
              <a:t>, fecha, hora y mensaje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.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La forma de indicar que hay un elemento complejo es añadiendo un elemento llamado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xs:complexType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&gt;. Después de añadirlo se inserta otro llamado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 que permite indicar que los siguientes elementos a definir se declaran como hijos del elemento inicial.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467544" y="764704"/>
            <a:ext cx="8208912" cy="5616624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u="sng" dirty="0" smtClean="0">
                <a:solidFill>
                  <a:schemeClr val="tx1"/>
                </a:solidFill>
                <a:latin typeface="TradeGothic" pitchFamily="34" charset="0"/>
              </a:rPr>
              <a:t>Secuencia de elementos</a:t>
            </a: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Los indicadores de elementos permiten marcar cuantas veces deben aparecer determinados elementos mediante los siguientes patrones.</a:t>
            </a:r>
          </a:p>
          <a:p>
            <a:pPr lvl="1" algn="l"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El orden en el que se establecen los elementos hijos.</a:t>
            </a:r>
          </a:p>
          <a:p>
            <a:pPr lvl="1" algn="l"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La ocurrencia con la que aparecen los elementos hijos.</a:t>
            </a:r>
          </a:p>
          <a:p>
            <a:pPr lvl="1" algn="l">
              <a:buFont typeface="Wingdings" pitchFamily="2" charset="2"/>
              <a:buChar char="Ø"/>
            </a:pPr>
            <a:r>
              <a:rPr lang="es-ES" sz="2000" b="1" dirty="0" smtClean="0">
                <a:solidFill>
                  <a:schemeClr val="tx1"/>
                </a:solidFill>
                <a:latin typeface="TradeGothic" pitchFamily="34" charset="0"/>
              </a:rPr>
              <a:t>El grupo al que pertenecen los elementos hijos.</a:t>
            </a:r>
          </a:p>
          <a:p>
            <a:pPr lvl="1" algn="l">
              <a:buFont typeface="Wingdings" pitchFamily="2" charset="2"/>
              <a:buChar char="Ø"/>
            </a:pPr>
            <a:endParaRPr lang="es-ES" sz="20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INDICADORES DE ORDEN</a:t>
            </a:r>
          </a:p>
          <a:p>
            <a:pPr algn="l">
              <a:buFont typeface="Wingdings" pitchFamily="2" charset="2"/>
              <a:buChar char="q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xs:all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especfica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que todos los elementos hijos pueden aparecer en cualquier orden  pero sólo una vez.</a:t>
            </a:r>
          </a:p>
          <a:p>
            <a:pPr algn="l">
              <a:buFont typeface="Wingdings" pitchFamily="2" charset="2"/>
              <a:buChar char="q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xs:Choice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 especifica que de entre los hijos sólo puede aparecer uno.</a:t>
            </a:r>
          </a:p>
          <a:p>
            <a:pPr algn="l">
              <a:buFont typeface="Wingdings" pitchFamily="2" charset="2"/>
              <a:buChar char="q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 indica el orden específico en que deben aparecer los elementos hijos.</a:t>
            </a:r>
          </a:p>
          <a:p>
            <a:pPr algn="l">
              <a:buFont typeface="Wingdings" pitchFamily="2" charset="2"/>
              <a:buChar char="q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INDICADORES DE OCURRENCIA</a:t>
            </a:r>
          </a:p>
          <a:p>
            <a:pPr algn="l">
              <a:buFont typeface="Wingdings" pitchFamily="2" charset="2"/>
              <a:buChar char="q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xs:maxOccurs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  máximo nº de veces que un elemento hijo puede aparecer.</a:t>
            </a:r>
          </a:p>
          <a:p>
            <a:pPr algn="l">
              <a:buFont typeface="Wingdings" pitchFamily="2" charset="2"/>
              <a:buChar char="q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xs:minOccurs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 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minimo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nº de veces que un elemento hijo puede aparecer.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539552" y="764704"/>
            <a:ext cx="8064896" cy="5832648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INDICADORES DE GRUPO. Facilitan el 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establecimeinto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de elementos asociados entre si. Ejemplo: representar un coche a partir de su marca, modelo y potencia. Como cualquier coche tiene esas características, la definición del esquema  podría ser: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: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group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grupoCoche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=“marca”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=“modelo”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=“caballos”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xs:group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: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=“coche”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TipoCoche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xs:complexType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TipoCoche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codigo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xs:integer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xs:group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ref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grupoCoche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=“combustible”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xs:complexType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7920880" cy="5832648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INDICADORES DE GRUPO. Facilitan el </a:t>
            </a:r>
            <a:r>
              <a:rPr lang="es-ES" sz="1600" b="1" dirty="0" err="1" smtClean="0">
                <a:solidFill>
                  <a:schemeClr val="tx1"/>
                </a:solidFill>
                <a:latin typeface="TradeGothic" pitchFamily="34" charset="0"/>
              </a:rPr>
              <a:t>establecimeinto</a:t>
            </a:r>
            <a:r>
              <a:rPr lang="es-ES" sz="1600" b="1" dirty="0" smtClean="0">
                <a:solidFill>
                  <a:schemeClr val="tx1"/>
                </a:solidFill>
                <a:latin typeface="TradeGothic" pitchFamily="34" charset="0"/>
              </a:rPr>
              <a:t> de elementos asociados entre si. Ejemplo: representar un coche a partir de su marca, modelo y potencia. Como cualquier coche tiene esas características, la definición del esquema  podría ser: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: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group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grupoCoche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=“marca”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=“modelo”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=“caballos”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xs:group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: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=“coche”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TipoCoche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xs:complexType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TipoCoche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codigo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xs:integer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xs:group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ref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grupoCoche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=“combustible”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xs:complexType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>
              <a:buFont typeface="Wingdings" pitchFamily="2" charset="2"/>
              <a:buChar char="q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052737"/>
            <a:ext cx="4320480" cy="375993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Elección de un elemento</a:t>
            </a:r>
          </a:p>
          <a:p>
            <a:pPr algn="l"/>
            <a:endParaRPr lang="es-ES" sz="1800" b="1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&lt;?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xml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version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="1.0"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encoding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="UTF-8"?&gt;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&lt;!DOCTYPE artículo [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artículo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(</a:t>
            </a:r>
            <a:r>
              <a:rPr lang="es-ES" sz="1800" b="1" dirty="0" err="1" smtClean="0">
                <a:solidFill>
                  <a:schemeClr val="tx1"/>
                </a:solidFill>
                <a:latin typeface="TradeGothic" panose="020B0500000000000000" pitchFamily="34" charset="0"/>
              </a:rPr>
              <a:t>cod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|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anose="020B0500000000000000" pitchFamily="34" charset="0"/>
              </a:rPr>
              <a:t>nom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)&gt;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anose="020B0500000000000000" pitchFamily="34" charset="0"/>
              </a:rPr>
              <a:t>cod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(#PCDATA)&gt;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anose="020B0500000000000000" pitchFamily="34" charset="0"/>
              </a:rPr>
              <a:t>nom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(#PCDATA)&gt;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]&gt;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&lt;artículo&gt;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anose="020B0500000000000000" pitchFamily="34" charset="0"/>
              </a:rPr>
              <a:t>cod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&gt;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15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anose="020B0500000000000000" pitchFamily="34" charset="0"/>
              </a:rPr>
              <a:t>cod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>
              <a:spcBef>
                <a:spcPts val="600"/>
              </a:spcBef>
            </a:pP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&lt;/artículo&gt; </a:t>
            </a:r>
            <a:endParaRPr lang="es-ES" sz="1800" b="1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endParaRPr lang="es-ES" sz="1800" b="1" dirty="0">
              <a:solidFill>
                <a:schemeClr val="tx1"/>
              </a:solidFill>
              <a:latin typeface="TradeGothic" panose="020B0500000000000000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572000" y="1057792"/>
            <a:ext cx="432048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TradeGothic" panose="020B0500000000000000" pitchFamily="34" charset="0"/>
              </a:rPr>
              <a:t>Elección de un elemento</a:t>
            </a:r>
          </a:p>
          <a:p>
            <a:endParaRPr lang="es-ES" b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  <a:endParaRPr lang="es-ES" dirty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TradeGothic" panose="020B0500000000000000" pitchFamily="34" charset="0"/>
              </a:rPr>
              <a:t>&lt;!DOCTYPE artículo [ </a:t>
            </a:r>
            <a:endParaRPr lang="es-ES" b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&lt;!</a:t>
            </a:r>
            <a:r>
              <a:rPr lang="es-ES" b="1" dirty="0">
                <a:latin typeface="TradeGothic" panose="020B0500000000000000" pitchFamily="34" charset="0"/>
              </a:rPr>
              <a:t>ELEMENT artículo </a:t>
            </a:r>
            <a:r>
              <a:rPr lang="es-ES" b="1" dirty="0" smtClean="0">
                <a:latin typeface="TradeGothic" panose="020B0500000000000000" pitchFamily="34" charset="0"/>
              </a:rPr>
              <a:t>(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 </a:t>
            </a:r>
            <a:r>
              <a:rPr lang="es-ES" b="1" dirty="0">
                <a:latin typeface="TradeGothic" panose="020B0500000000000000" pitchFamily="34" charset="0"/>
              </a:rPr>
              <a:t>| </a:t>
            </a:r>
            <a:r>
              <a:rPr lang="es-ES" b="1" dirty="0" err="1" smtClean="0">
                <a:latin typeface="TradeGothic" panose="020B0500000000000000" pitchFamily="34" charset="0"/>
              </a:rPr>
              <a:t>nom</a:t>
            </a:r>
            <a:r>
              <a:rPr lang="es-ES" b="1" dirty="0" smtClean="0">
                <a:latin typeface="TradeGothic" panose="020B0500000000000000" pitchFamily="34" charset="0"/>
              </a:rPr>
              <a:t>)&gt; </a:t>
            </a:r>
            <a:r>
              <a:rPr lang="es-ES" b="1" dirty="0">
                <a:latin typeface="TradeGothic" panose="020B0500000000000000" pitchFamily="34" charset="0"/>
              </a:rPr>
              <a:t>&lt;!ELEMENT </a:t>
            </a:r>
            <a:r>
              <a:rPr lang="es-ES" b="1" dirty="0" err="1" smtClean="0">
                <a:latin typeface="TradeGothic" panose="020B0500000000000000" pitchFamily="34" charset="0"/>
              </a:rPr>
              <a:t>cod</a:t>
            </a:r>
            <a:r>
              <a:rPr lang="es-ES" b="1" dirty="0" smtClean="0">
                <a:latin typeface="TradeGothic" panose="020B0500000000000000" pitchFamily="34" charset="0"/>
              </a:rPr>
              <a:t> </a:t>
            </a:r>
            <a:r>
              <a:rPr lang="es-ES" b="1" dirty="0">
                <a:latin typeface="TradeGothic" panose="020B0500000000000000" pitchFamily="34" charset="0"/>
              </a:rPr>
              <a:t>(#PCDATA)&gt;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&lt;!</a:t>
            </a:r>
            <a:r>
              <a:rPr lang="es-ES" b="1" dirty="0">
                <a:latin typeface="TradeGothic" panose="020B0500000000000000" pitchFamily="34" charset="0"/>
              </a:rPr>
              <a:t>ELEMENT </a:t>
            </a:r>
            <a:r>
              <a:rPr lang="es-ES" b="1" dirty="0" err="1" smtClean="0">
                <a:latin typeface="TradeGothic" panose="020B0500000000000000" pitchFamily="34" charset="0"/>
              </a:rPr>
              <a:t>nom</a:t>
            </a:r>
            <a:r>
              <a:rPr lang="es-ES" b="1" dirty="0" smtClean="0">
                <a:latin typeface="TradeGothic" panose="020B0500000000000000" pitchFamily="34" charset="0"/>
              </a:rPr>
              <a:t> </a:t>
            </a:r>
            <a:r>
              <a:rPr lang="es-ES" b="1" dirty="0">
                <a:latin typeface="TradeGothic" panose="020B0500000000000000" pitchFamily="34" charset="0"/>
              </a:rPr>
              <a:t>(#PCDATA)&gt; </a:t>
            </a:r>
            <a:endParaRPr lang="es-ES" b="1" dirty="0" smtClean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]&gt; </a:t>
            </a:r>
            <a:endParaRPr lang="es-ES" dirty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TradeGothic" panose="020B0500000000000000" pitchFamily="34" charset="0"/>
              </a:rPr>
              <a:t>&lt;artículo&gt; </a:t>
            </a:r>
            <a:endParaRPr lang="es-ES" dirty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latin typeface="TradeGothic" panose="020B0500000000000000" pitchFamily="34" charset="0"/>
              </a:rPr>
              <a:t>&lt;</a:t>
            </a:r>
            <a:r>
              <a:rPr lang="es-ES" b="1" dirty="0" err="1" smtClean="0">
                <a:latin typeface="TradeGothic" panose="020B0500000000000000" pitchFamily="34" charset="0"/>
              </a:rPr>
              <a:t>nom</a:t>
            </a:r>
            <a:r>
              <a:rPr lang="es-ES" b="1" dirty="0" smtClean="0">
                <a:latin typeface="TradeGothic" panose="020B0500000000000000" pitchFamily="34" charset="0"/>
              </a:rPr>
              <a:t>&gt;</a:t>
            </a:r>
            <a:r>
              <a:rPr lang="es-ES" dirty="0" smtClean="0">
                <a:latin typeface="TradeGothic" panose="020B0500000000000000" pitchFamily="34" charset="0"/>
              </a:rPr>
              <a:t>mesa</a:t>
            </a:r>
            <a:r>
              <a:rPr lang="es-ES" b="1" dirty="0" smtClean="0">
                <a:latin typeface="TradeGothic" panose="020B0500000000000000" pitchFamily="34" charset="0"/>
              </a:rPr>
              <a:t>&lt;/</a:t>
            </a:r>
            <a:r>
              <a:rPr lang="es-ES" b="1" dirty="0" err="1" smtClean="0">
                <a:latin typeface="TradeGothic" panose="020B0500000000000000" pitchFamily="34" charset="0"/>
              </a:rPr>
              <a:t>nom</a:t>
            </a:r>
            <a:r>
              <a:rPr lang="es-ES" b="1" dirty="0" smtClean="0">
                <a:latin typeface="TradeGothic" panose="020B0500000000000000" pitchFamily="34" charset="0"/>
              </a:rPr>
              <a:t>&gt; </a:t>
            </a:r>
            <a:endParaRPr lang="es-ES" dirty="0">
              <a:latin typeface="TradeGothic" panose="020B0500000000000000" pitchFamily="34" charset="0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TradeGothic" panose="020B0500000000000000" pitchFamily="34" charset="0"/>
              </a:rPr>
              <a:t>&lt;/artículo&gt;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4.2. Esquemas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920880" cy="3987824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El mismo concepto se podría conseguir con grupos de atributos: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xs:attributeGroup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grupoCoche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”&gt;   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=“marca”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=“modelo”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 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xs:element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name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=“caballos”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type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=“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xs:string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”/&gt;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xs:sequence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&lt;/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xs:attributeGroup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Los grupos permiten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modularizar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los elementos en pequeños trozos y reutilizarlos si fuera necesario en otras partes del esquema que se define.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buFont typeface="Wingdings" pitchFamily="2" charset="2"/>
              <a:buChar char="q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7524" y="332656"/>
            <a:ext cx="8568952" cy="504055"/>
          </a:xfrm>
        </p:spPr>
        <p:txBody>
          <a:bodyPr>
            <a:noAutofit/>
          </a:bodyPr>
          <a:lstStyle/>
          <a:p>
            <a:r>
              <a:rPr lang="es-ES" sz="4000" dirty="0" smtClean="0">
                <a:latin typeface="TradeGothic" pitchFamily="34" charset="0"/>
              </a:rPr>
              <a:t>4.3</a:t>
            </a:r>
            <a:r>
              <a:rPr lang="es-ES" sz="4000" smtClean="0">
                <a:latin typeface="TradeGothic" pitchFamily="34" charset="0"/>
              </a:rPr>
              <a:t>. Validación </a:t>
            </a:r>
            <a:r>
              <a:rPr lang="es-ES" sz="4000" dirty="0" smtClean="0">
                <a:latin typeface="TradeGothic" pitchFamily="34" charset="0"/>
              </a:rPr>
              <a:t>de documentos XML</a:t>
            </a:r>
            <a:endParaRPr lang="es-ES" sz="4000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287524" y="1268760"/>
            <a:ext cx="8568952" cy="3960440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La validación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de documentos XML es una serie de comprobaciones que permiten saber sui el documento XML está bien formado y si se ajusta a una estructura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previamente definida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, ya sea DTD o esquemas.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Un documento bien formado es aquel que sigue las normas y reglas básicas que se establecen en todos los documentos XML.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Los procesos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de validación 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son necesarios porque: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Permiten asegurar que en una transferencia de información XML entre emisor y receptor ambos interpretan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su contenido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de igual manera.</a:t>
            </a:r>
          </a:p>
          <a:p>
            <a:pPr algn="l">
              <a:buFont typeface="Wingdings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Permiten asegurar que el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docuemnto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 contiene toda la información declarada como obligatoria.</a:t>
            </a:r>
          </a:p>
          <a:p>
            <a:pPr algn="l">
              <a:buFont typeface="Wingdings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Los datos vendrán en un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formato conocido 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y correcto.</a:t>
            </a: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7524" y="332656"/>
            <a:ext cx="8568952" cy="504055"/>
          </a:xfrm>
        </p:spPr>
        <p:txBody>
          <a:bodyPr>
            <a:noAutofit/>
          </a:bodyPr>
          <a:lstStyle/>
          <a:p>
            <a:r>
              <a:rPr lang="es-ES" sz="4000" dirty="0" smtClean="0">
                <a:latin typeface="TradeGothic" pitchFamily="34" charset="0"/>
              </a:rPr>
              <a:t>4.3</a:t>
            </a:r>
            <a:r>
              <a:rPr lang="es-ES" sz="4000" smtClean="0">
                <a:latin typeface="TradeGothic" pitchFamily="34" charset="0"/>
              </a:rPr>
              <a:t>. Validación </a:t>
            </a:r>
            <a:r>
              <a:rPr lang="es-ES" sz="4000" dirty="0" smtClean="0">
                <a:latin typeface="TradeGothic" pitchFamily="34" charset="0"/>
              </a:rPr>
              <a:t>de documentos XML</a:t>
            </a:r>
            <a:endParaRPr lang="es-ES" sz="4000" dirty="0">
              <a:latin typeface="TradeGothic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287524" y="908720"/>
            <a:ext cx="8568952" cy="5472608"/>
          </a:xfrm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Herramientas 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para validar</a:t>
            </a: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VIA WEB.</a:t>
            </a:r>
          </a:p>
          <a:p>
            <a:pPr algn="l">
              <a:buFont typeface="Wingdings" pitchFamily="2" charset="2"/>
              <a:buChar char="Ø"/>
            </a:pP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VALIDATOR.W3.ORG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.</a:t>
            </a: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	www.validator.w3.org</a:t>
            </a: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XMLVALIDATOR.COM.  www.xmlvalidator.com</a:t>
            </a: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s-ES" sz="1800" b="1" smtClean="0">
                <a:solidFill>
                  <a:schemeClr val="tx1"/>
                </a:solidFill>
                <a:latin typeface="TradeGothic" pitchFamily="34" charset="0"/>
              </a:rPr>
              <a:t>VALIDOME.ORG.         www.validome.org/xml</a:t>
            </a: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>
              <a:buFont typeface="Wingdings" pitchFamily="2" charset="2"/>
              <a:buChar char="Ø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APLICACIONES</a:t>
            </a:r>
          </a:p>
          <a:p>
            <a:pPr algn="l">
              <a:buFont typeface="Wingdings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Serna Free. Editor de XML. www.syntext.com/products/serna</a:t>
            </a:r>
          </a:p>
          <a:p>
            <a:pPr algn="l">
              <a:buFont typeface="Wingdings" pitchFamily="2" charset="2"/>
              <a:buChar char="Ø"/>
            </a:pP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Totaledit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. Editor multilenguaje.</a:t>
            </a:r>
          </a:p>
          <a:p>
            <a:pPr algn="l">
              <a:buFont typeface="Wingdings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XML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Notepad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. Editor de Microsoft. www.microsoft.com</a:t>
            </a:r>
          </a:p>
          <a:p>
            <a:pPr algn="l">
              <a:buFont typeface="Wingdings" pitchFamily="2" charset="2"/>
              <a:buChar char="Ø"/>
            </a:pP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&lt;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oXygen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&gt;. Antes </a:t>
            </a:r>
            <a:r>
              <a:rPr lang="es-ES" sz="1800" b="1" dirty="0" err="1" smtClean="0">
                <a:solidFill>
                  <a:schemeClr val="tx1"/>
                </a:solidFill>
                <a:latin typeface="TradeGothic" pitchFamily="34" charset="0"/>
              </a:rPr>
              <a:t>XMLSpy</a:t>
            </a:r>
            <a:r>
              <a:rPr lang="es-ES" sz="1800" b="1" dirty="0" smtClean="0">
                <a:solidFill>
                  <a:schemeClr val="tx1"/>
                </a:solidFill>
                <a:latin typeface="TradeGothic" pitchFamily="34" charset="0"/>
              </a:rPr>
              <a:t>. www.oxygenxml.com</a:t>
            </a:r>
          </a:p>
          <a:p>
            <a:pPr algn="l">
              <a:buFont typeface="Wingdings" pitchFamily="2" charset="2"/>
              <a:buChar char="Ø"/>
            </a:pPr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  <a:p>
            <a:pPr algn="l"/>
            <a:endParaRPr lang="es-ES" sz="1800" b="1" dirty="0" smtClean="0">
              <a:solidFill>
                <a:schemeClr val="tx1"/>
              </a:solidFill>
              <a:latin typeface="TradeGothic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8079" y="908720"/>
            <a:ext cx="8422393" cy="26550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Pueden combinarse secuencias y elemento. Si tenemos un documento de nombre </a:t>
            </a:r>
            <a:r>
              <a:rPr lang="es-ES" sz="1800" b="1" i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coordenadas.dtd 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como el siguiente: </a:t>
            </a:r>
          </a:p>
          <a:p>
            <a:pPr algn="l"/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&lt;?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xml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version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="1.0"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encoding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="UTF-8"?&gt;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coordenada ((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longitud, 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latitud) |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coordUniversal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)&gt;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longitud (#PCDATA)&gt;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latitud (#PCDATA)&gt;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coordUniversal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 (#PCDATA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)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499992" y="4221088"/>
            <a:ext cx="439248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&lt;!DOCTYPE coordenada SYSTEM "coordenada.dtd"&gt;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&lt;coordenada&gt;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</a:t>
            </a:r>
            <a:r>
              <a:rPr lang="es-ES" b="1" dirty="0" err="1" smtClean="0">
                <a:latin typeface="TradeGothic" panose="020B0500000000000000" pitchFamily="34" charset="0"/>
              </a:rPr>
              <a:t>coordUniversal</a:t>
            </a:r>
            <a:r>
              <a:rPr lang="es-ES" b="1" dirty="0" smtClean="0">
                <a:latin typeface="TradeGothic" panose="020B0500000000000000" pitchFamily="34" charset="0"/>
              </a:rPr>
              <a:t>&gt;</a:t>
            </a:r>
            <a:r>
              <a:rPr lang="es-ES" dirty="0" smtClean="0">
                <a:latin typeface="TradeGothic" panose="020B0500000000000000" pitchFamily="34" charset="0"/>
              </a:rPr>
              <a:t>1232332</a:t>
            </a:r>
          </a:p>
          <a:p>
            <a:r>
              <a:rPr lang="es-ES" b="1" dirty="0" smtClean="0">
                <a:latin typeface="TradeGothic" panose="020B0500000000000000" pitchFamily="34" charset="0"/>
              </a:rPr>
              <a:t>&lt;/</a:t>
            </a:r>
            <a:r>
              <a:rPr lang="es-ES" b="1" dirty="0" err="1">
                <a:latin typeface="TradeGothic" panose="020B0500000000000000" pitchFamily="34" charset="0"/>
              </a:rPr>
              <a:t>coordUniversal</a:t>
            </a:r>
            <a:r>
              <a:rPr lang="es-ES" b="1" dirty="0">
                <a:latin typeface="TradeGothic" panose="020B0500000000000000" pitchFamily="34" charset="0"/>
              </a:rPr>
              <a:t>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&lt;/coordenada&gt; </a:t>
            </a:r>
            <a:endParaRPr lang="es-ES" dirty="0">
              <a:latin typeface="TradeGothic" panose="020B0500000000000000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48328" y="4221088"/>
            <a:ext cx="435166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latin typeface="TradeGothic" panose="020B0500000000000000" pitchFamily="34" charset="0"/>
              </a:rPr>
              <a:t>xml</a:t>
            </a:r>
            <a:r>
              <a:rPr lang="es-ES" b="1" dirty="0">
                <a:latin typeface="TradeGothic" panose="020B0500000000000000" pitchFamily="34" charset="0"/>
              </a:rPr>
              <a:t> </a:t>
            </a:r>
            <a:r>
              <a:rPr lang="es-ES" b="1" dirty="0" err="1">
                <a:latin typeface="TradeGothic" panose="020B0500000000000000" pitchFamily="34" charset="0"/>
              </a:rPr>
              <a:t>version</a:t>
            </a:r>
            <a:r>
              <a:rPr lang="es-ES" b="1" dirty="0"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latin typeface="TradeGothic" panose="020B0500000000000000" pitchFamily="34" charset="0"/>
              </a:rPr>
              <a:t>encoding</a:t>
            </a:r>
            <a:r>
              <a:rPr lang="es-ES" b="1" dirty="0">
                <a:latin typeface="TradeGothic" panose="020B0500000000000000" pitchFamily="34" charset="0"/>
              </a:rPr>
              <a:t>="UTF-8"?&gt;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&lt;!DOCTYPE coordenada SYSTEM "coordenada.dtd"&gt;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&lt;coordenada&gt;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</a:t>
            </a:r>
            <a:r>
              <a:rPr lang="es-ES" b="1" dirty="0" smtClean="0">
                <a:latin typeface="TradeGothic" panose="020B0500000000000000" pitchFamily="34" charset="0"/>
              </a:rPr>
              <a:t>longitud&gt;</a:t>
            </a:r>
            <a:r>
              <a:rPr lang="es-ES" dirty="0" smtClean="0">
                <a:latin typeface="TradeGothic" panose="020B0500000000000000" pitchFamily="34" charset="0"/>
              </a:rPr>
              <a:t>234</a:t>
            </a:r>
            <a:r>
              <a:rPr lang="es-ES" b="1" dirty="0" smtClean="0">
                <a:latin typeface="TradeGothic" panose="020B0500000000000000" pitchFamily="34" charset="0"/>
              </a:rPr>
              <a:t>&lt;/</a:t>
            </a:r>
            <a:r>
              <a:rPr lang="es-ES" b="1" dirty="0">
                <a:latin typeface="TradeGothic" panose="020B0500000000000000" pitchFamily="34" charset="0"/>
              </a:rPr>
              <a:t>longitud&gt;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&lt;latitud&gt;-</a:t>
            </a:r>
            <a:r>
              <a:rPr lang="es-ES" dirty="0">
                <a:latin typeface="TradeGothic" panose="020B0500000000000000" pitchFamily="34" charset="0"/>
              </a:rPr>
              <a:t>23</a:t>
            </a:r>
            <a:r>
              <a:rPr lang="es-ES" b="1" dirty="0">
                <a:latin typeface="TradeGothic" panose="020B0500000000000000" pitchFamily="34" charset="0"/>
              </a:rPr>
              <a:t>&lt;/latitud&gt; </a:t>
            </a:r>
            <a:endParaRPr lang="es-ES" dirty="0">
              <a:latin typeface="TradeGothic" panose="020B0500000000000000" pitchFamily="34" charset="0"/>
            </a:endParaRPr>
          </a:p>
          <a:p>
            <a:r>
              <a:rPr lang="es-ES" b="1" dirty="0">
                <a:latin typeface="TradeGothic" panose="020B0500000000000000" pitchFamily="34" charset="0"/>
              </a:rPr>
              <a:t>&lt;/coordenada&gt; </a:t>
            </a:r>
            <a:endParaRPr lang="es-ES" dirty="0">
              <a:latin typeface="TradeGothic" panose="020B0500000000000000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365254" y="370774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radeGothic" panose="020B0500000000000000" pitchFamily="34" charset="0"/>
              </a:rPr>
              <a:t>Dos ejemplos de documentos válidos serían:</a:t>
            </a:r>
            <a:endParaRPr lang="es-ES" dirty="0">
              <a:latin typeface="TradeGothic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8079" y="908720"/>
            <a:ext cx="8422393" cy="48965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endParaRPr lang="es-ES" b="1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dirty="0">
                <a:solidFill>
                  <a:schemeClr val="tx1"/>
                </a:solidFill>
                <a:latin typeface="TradeGothic" panose="020B0500000000000000" pitchFamily="34" charset="0"/>
              </a:rPr>
              <a:t>La </a:t>
            </a:r>
            <a:r>
              <a:rPr lang="es-ES" dirty="0" err="1">
                <a:solidFill>
                  <a:schemeClr val="tx1"/>
                </a:solidFill>
                <a:latin typeface="TradeGothic" panose="020B0500000000000000" pitchFamily="34" charset="0"/>
              </a:rPr>
              <a:t>cardinalidad</a:t>
            </a:r>
            <a:r>
              <a:rPr lang="es-ES" dirty="0">
                <a:solidFill>
                  <a:schemeClr val="tx1"/>
                </a:solidFill>
                <a:latin typeface="TradeGothic" panose="020B0500000000000000" pitchFamily="34" charset="0"/>
              </a:rPr>
              <a:t> es el número de veces que puede aparecer un determinado contenido en un elemento. Se realiza mediante estos símbolos: </a:t>
            </a:r>
          </a:p>
          <a:p>
            <a:pPr algn="l"/>
            <a:r>
              <a:rPr lang="es-ES" b="1" dirty="0">
                <a:solidFill>
                  <a:schemeClr val="tx1"/>
                </a:solidFill>
                <a:latin typeface="TradeGothic" panose="020B0500000000000000" pitchFamily="34" charset="0"/>
              </a:rPr>
              <a:t>? </a:t>
            </a:r>
            <a:r>
              <a:rPr lang="es-ES" dirty="0">
                <a:solidFill>
                  <a:schemeClr val="tx1"/>
                </a:solidFill>
                <a:latin typeface="TradeGothic" panose="020B0500000000000000" pitchFamily="34" charset="0"/>
              </a:rPr>
              <a:t>Contenido opcional, puede aparecer (una sola vez) o no aparecer </a:t>
            </a:r>
          </a:p>
          <a:p>
            <a:pPr algn="l"/>
            <a:r>
              <a:rPr lang="es-ES" b="1" dirty="0">
                <a:solidFill>
                  <a:schemeClr val="tx1"/>
                </a:solidFill>
                <a:latin typeface="TradeGothic" panose="020B0500000000000000" pitchFamily="34" charset="0"/>
              </a:rPr>
              <a:t>* </a:t>
            </a:r>
            <a:r>
              <a:rPr lang="es-ES" dirty="0">
                <a:solidFill>
                  <a:schemeClr val="tx1"/>
                </a:solidFill>
                <a:latin typeface="TradeGothic" panose="020B0500000000000000" pitchFamily="34" charset="0"/>
              </a:rPr>
              <a:t>Contenido opcional y repetible. Es decir puede no aparecer y puede incluso aparecer varias veces </a:t>
            </a:r>
          </a:p>
          <a:p>
            <a:pPr algn="l"/>
            <a:r>
              <a:rPr lang="es-ES" b="1" dirty="0">
                <a:solidFill>
                  <a:schemeClr val="tx1"/>
                </a:solidFill>
                <a:latin typeface="TradeGothic" panose="020B0500000000000000" pitchFamily="34" charset="0"/>
              </a:rPr>
              <a:t>+ </a:t>
            </a:r>
            <a:r>
              <a:rPr lang="es-ES" dirty="0">
                <a:solidFill>
                  <a:schemeClr val="tx1"/>
                </a:solidFill>
                <a:latin typeface="TradeGothic" panose="020B0500000000000000" pitchFamily="34" charset="0"/>
              </a:rPr>
              <a:t>Contenido obligatorio y repetible. Tiene que aparecer e incluso puede aparecer varias veces </a:t>
            </a:r>
            <a:endParaRPr lang="es-ES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endParaRPr lang="es-ES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dirty="0">
                <a:solidFill>
                  <a:schemeClr val="tx1"/>
                </a:solidFill>
                <a:latin typeface="TradeGothic" panose="020B0500000000000000" pitchFamily="34" charset="0"/>
              </a:rPr>
              <a:t>Ejemplo: </a:t>
            </a:r>
            <a:endParaRPr lang="es-ES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endParaRPr lang="es-ES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</a:t>
            </a:r>
            <a:r>
              <a:rPr lang="es-ES" dirty="0">
                <a:solidFill>
                  <a:schemeClr val="tx1"/>
                </a:solidFill>
                <a:latin typeface="TradeGothic" panose="020B0500000000000000" pitchFamily="34" charset="0"/>
              </a:rPr>
              <a:t>película (título, dirección</a:t>
            </a:r>
            <a:r>
              <a:rPr lang="es-ES" b="1" dirty="0">
                <a:solidFill>
                  <a:schemeClr val="tx1"/>
                </a:solidFill>
                <a:latin typeface="TradeGothic" panose="020B0500000000000000" pitchFamily="34" charset="0"/>
              </a:rPr>
              <a:t>+</a:t>
            </a:r>
            <a:r>
              <a:rPr lang="es-ES" dirty="0">
                <a:solidFill>
                  <a:schemeClr val="tx1"/>
                </a:solidFill>
                <a:latin typeface="TradeGothic" panose="020B0500000000000000" pitchFamily="34" charset="0"/>
              </a:rPr>
              <a:t>, argumento</a:t>
            </a:r>
            <a:r>
              <a:rPr lang="es-ES" b="1" dirty="0">
                <a:solidFill>
                  <a:schemeClr val="tx1"/>
                </a:solidFill>
                <a:latin typeface="TradeGothic" panose="020B0500000000000000" pitchFamily="34" charset="0"/>
              </a:rPr>
              <a:t>?</a:t>
            </a:r>
            <a:r>
              <a:rPr lang="es-ES" dirty="0">
                <a:solidFill>
                  <a:schemeClr val="tx1"/>
                </a:solidFill>
                <a:latin typeface="TradeGothic" panose="020B0500000000000000" pitchFamily="34" charset="0"/>
              </a:rPr>
              <a:t>, actor</a:t>
            </a:r>
            <a:r>
              <a:rPr lang="es-ES" b="1" dirty="0">
                <a:solidFill>
                  <a:schemeClr val="tx1"/>
                </a:solidFill>
                <a:latin typeface="TradeGothic" panose="020B0500000000000000" pitchFamily="34" charset="0"/>
              </a:rPr>
              <a:t>*)&gt; </a:t>
            </a:r>
            <a:endParaRPr lang="es-ES" dirty="0">
              <a:solidFill>
                <a:schemeClr val="tx1"/>
              </a:solidFill>
              <a:latin typeface="TradeGothic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TradeGothic" pitchFamily="34" charset="0"/>
              </a:rPr>
              <a:t>4.1. DTD</a:t>
            </a:r>
            <a:endParaRPr lang="es-ES" dirty="0">
              <a:latin typeface="Trade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7" y="836712"/>
            <a:ext cx="5400600" cy="20882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Otro ejemplo: </a:t>
            </a:r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poígono.dtd</a:t>
            </a: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&lt;?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xml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version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="1.0" </a:t>
            </a:r>
            <a:r>
              <a:rPr lang="es-ES" sz="1800" b="1" dirty="0" err="1">
                <a:solidFill>
                  <a:schemeClr val="tx1"/>
                </a:solidFill>
                <a:latin typeface="TradeGothic" panose="020B0500000000000000" pitchFamily="34" charset="0"/>
              </a:rPr>
              <a:t>encoding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="UTF-8"?&gt;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&lt;!ELEMENT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polígono ((</a:t>
            </a:r>
            <a:r>
              <a:rPr lang="es-ES" sz="1800" dirty="0" err="1">
                <a:solidFill>
                  <a:schemeClr val="tx1"/>
                </a:solidFill>
                <a:latin typeface="TradeGothic" panose="020B0500000000000000" pitchFamily="34" charset="0"/>
              </a:rPr>
              <a:t>coordX,coordY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)+ | nombre)&gt; </a:t>
            </a:r>
            <a:endParaRPr lang="es-ES" sz="1800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&lt;!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ELEMENT </a:t>
            </a:r>
            <a:r>
              <a:rPr lang="es-ES" sz="1800" dirty="0" err="1">
                <a:solidFill>
                  <a:schemeClr val="tx1"/>
                </a:solidFill>
                <a:latin typeface="TradeGothic" panose="020B0500000000000000" pitchFamily="34" charset="0"/>
              </a:rPr>
              <a:t>coordX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 (#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PCDATA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)&gt; </a:t>
            </a:r>
            <a:endParaRPr lang="es-ES" sz="1800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&lt;!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ELEMENT </a:t>
            </a:r>
            <a:r>
              <a:rPr lang="es-ES" sz="1800" dirty="0" err="1">
                <a:solidFill>
                  <a:schemeClr val="tx1"/>
                </a:solidFill>
                <a:latin typeface="TradeGothic" panose="020B0500000000000000" pitchFamily="34" charset="0"/>
              </a:rPr>
              <a:t>coordY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 (#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PCDATA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)&gt; </a:t>
            </a:r>
            <a:endParaRPr lang="es-ES" sz="1800" dirty="0" smtClean="0">
              <a:solidFill>
                <a:schemeClr val="tx1"/>
              </a:solidFill>
              <a:latin typeface="TradeGothic" panose="020B0500000000000000" pitchFamily="34" charset="0"/>
            </a:endParaRPr>
          </a:p>
          <a:p>
            <a:pPr algn="l"/>
            <a:r>
              <a:rPr lang="es-ES" sz="1800" b="1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&lt;!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ELEMENT </a:t>
            </a:r>
            <a:r>
              <a:rPr lang="es-ES" sz="1800" dirty="0">
                <a:solidFill>
                  <a:schemeClr val="tx1"/>
                </a:solidFill>
                <a:latin typeface="TradeGothic" panose="020B0500000000000000" pitchFamily="34" charset="0"/>
              </a:rPr>
              <a:t>nombre (#</a:t>
            </a:r>
            <a:r>
              <a:rPr lang="es-ES" sz="1800" b="1" dirty="0">
                <a:solidFill>
                  <a:schemeClr val="tx1"/>
                </a:solidFill>
                <a:latin typeface="TradeGothic" panose="020B0500000000000000" pitchFamily="34" charset="0"/>
              </a:rPr>
              <a:t>PCDATA</a:t>
            </a:r>
            <a:r>
              <a:rPr lang="es-ES" sz="1800" dirty="0" smtClean="0">
                <a:solidFill>
                  <a:schemeClr val="tx1"/>
                </a:solidFill>
                <a:latin typeface="TradeGothic" panose="020B0500000000000000" pitchFamily="34" charset="0"/>
              </a:rPr>
              <a:t>)&gt; </a:t>
            </a:r>
            <a:endParaRPr lang="es-ES" sz="1800" dirty="0">
              <a:solidFill>
                <a:schemeClr val="tx1"/>
              </a:solidFill>
              <a:latin typeface="TradeGothic" panose="020B0500000000000000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572000" y="2996348"/>
            <a:ext cx="4392488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xml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 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version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encoding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="UTF-8"?&gt; 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TradeGothic" panose="020B0500000000000000" pitchFamily="34" charset="0"/>
            </a:endParaRPr>
          </a:p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&lt;!DOCTYPE polígono SYSTEM "polígono.dtd"&gt; 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TradeGothic" panose="020B0500000000000000" pitchFamily="34" charset="0"/>
            </a:endParaRPr>
          </a:p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&lt;polígono&gt; 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TradeGothic" panose="020B0500000000000000" pitchFamily="34" charset="0"/>
            </a:endParaRPr>
          </a:p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coordX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12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&lt;/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coordX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 </a:t>
            </a:r>
          </a:p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coordY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13&lt;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/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coordY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 </a:t>
            </a:r>
          </a:p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coordX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17&lt;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/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coordX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 </a:t>
            </a:r>
          </a:p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coordY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23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&lt;/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coordY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 </a:t>
            </a:r>
          </a:p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coordX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34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&lt;/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coordX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 </a:t>
            </a:r>
          </a:p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coordY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56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&lt;/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coordY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&gt; </a:t>
            </a:r>
          </a:p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TradeGothic" panose="020B0500000000000000" pitchFamily="34" charset="0"/>
              </a:rPr>
              <a:t>&lt;/polígono&gt; 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TradeGothic" panose="020B0500000000000000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3028356"/>
            <a:ext cx="230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radeGothic" panose="020B0500000000000000" pitchFamily="34" charset="0"/>
              </a:rPr>
              <a:t>Con </a:t>
            </a:r>
            <a:r>
              <a:rPr lang="es-ES" dirty="0" smtClean="0">
                <a:latin typeface="TradeGothic" panose="020B0500000000000000" pitchFamily="34" charset="0"/>
              </a:rPr>
              <a:t>la DTD </a:t>
            </a:r>
            <a:r>
              <a:rPr lang="es-ES" b="1" dirty="0" smtClean="0">
                <a:latin typeface="TradeGothic" panose="020B0500000000000000" pitchFamily="34" charset="0"/>
              </a:rPr>
              <a:t>poligono.dtd</a:t>
            </a:r>
            <a:r>
              <a:rPr lang="es-ES" dirty="0" smtClean="0">
                <a:latin typeface="TradeGothic" panose="020B0500000000000000" pitchFamily="34" charset="0"/>
              </a:rPr>
              <a:t>, serían válidos estos dos documentos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3203848" y="2996348"/>
            <a:ext cx="1224136" cy="1150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79513" y="4869160"/>
            <a:ext cx="439248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  <a:latin typeface="TradeGothic" panose="020B0500000000000000" pitchFamily="34" charset="0"/>
              </a:rPr>
              <a:t>&lt;?</a:t>
            </a:r>
            <a:r>
              <a:rPr lang="es-ES" b="1" dirty="0" err="1">
                <a:solidFill>
                  <a:srgbClr val="00B050"/>
                </a:solidFill>
                <a:latin typeface="TradeGothic" panose="020B0500000000000000" pitchFamily="34" charset="0"/>
              </a:rPr>
              <a:t>xml</a:t>
            </a:r>
            <a:r>
              <a:rPr lang="es-ES" b="1" dirty="0">
                <a:solidFill>
                  <a:srgbClr val="00B050"/>
                </a:solidFill>
                <a:latin typeface="TradeGothic" panose="020B0500000000000000" pitchFamily="34" charset="0"/>
              </a:rPr>
              <a:t> </a:t>
            </a:r>
            <a:r>
              <a:rPr lang="es-ES" b="1" dirty="0" err="1">
                <a:solidFill>
                  <a:srgbClr val="00B050"/>
                </a:solidFill>
                <a:latin typeface="TradeGothic" panose="020B0500000000000000" pitchFamily="34" charset="0"/>
              </a:rPr>
              <a:t>version</a:t>
            </a:r>
            <a:r>
              <a:rPr lang="es-ES" b="1" dirty="0">
                <a:solidFill>
                  <a:srgbClr val="00B050"/>
                </a:solidFill>
                <a:latin typeface="TradeGothic" panose="020B0500000000000000" pitchFamily="34" charset="0"/>
              </a:rPr>
              <a:t>="1.0" </a:t>
            </a:r>
            <a:r>
              <a:rPr lang="es-ES" b="1" dirty="0" err="1">
                <a:solidFill>
                  <a:srgbClr val="00B050"/>
                </a:solidFill>
                <a:latin typeface="TradeGothic" panose="020B0500000000000000" pitchFamily="34" charset="0"/>
              </a:rPr>
              <a:t>encoding</a:t>
            </a:r>
            <a:r>
              <a:rPr lang="es-ES" b="1" dirty="0">
                <a:solidFill>
                  <a:srgbClr val="00B050"/>
                </a:solidFill>
                <a:latin typeface="TradeGothic" panose="020B0500000000000000" pitchFamily="34" charset="0"/>
              </a:rPr>
              <a:t>="UTF-8"?&gt; </a:t>
            </a:r>
            <a:endParaRPr lang="es-ES" dirty="0">
              <a:solidFill>
                <a:srgbClr val="00B050"/>
              </a:solidFill>
              <a:latin typeface="TradeGothic" panose="020B0500000000000000" pitchFamily="34" charset="0"/>
            </a:endParaRPr>
          </a:p>
          <a:p>
            <a:r>
              <a:rPr lang="es-ES" b="1" dirty="0">
                <a:solidFill>
                  <a:srgbClr val="00B050"/>
                </a:solidFill>
                <a:latin typeface="TradeGothic" panose="020B0500000000000000" pitchFamily="34" charset="0"/>
              </a:rPr>
              <a:t>&lt;!DOCTYPE polígono SYSTEM "polígono.dtd"&gt; </a:t>
            </a:r>
            <a:endParaRPr lang="es-ES" dirty="0">
              <a:solidFill>
                <a:srgbClr val="00B050"/>
              </a:solidFill>
              <a:latin typeface="TradeGothic" panose="020B0500000000000000" pitchFamily="34" charset="0"/>
            </a:endParaRPr>
          </a:p>
          <a:p>
            <a:r>
              <a:rPr lang="es-ES" b="1" dirty="0">
                <a:solidFill>
                  <a:srgbClr val="00B050"/>
                </a:solidFill>
                <a:latin typeface="TradeGothic" panose="020B0500000000000000" pitchFamily="34" charset="0"/>
              </a:rPr>
              <a:t>&lt;polígono&gt; </a:t>
            </a:r>
            <a:endParaRPr lang="es-ES" dirty="0">
              <a:solidFill>
                <a:srgbClr val="00B050"/>
              </a:solidFill>
              <a:latin typeface="TradeGothic" panose="020B0500000000000000" pitchFamily="34" charset="0"/>
            </a:endParaRPr>
          </a:p>
          <a:p>
            <a:r>
              <a:rPr lang="es-ES" b="1" dirty="0">
                <a:solidFill>
                  <a:srgbClr val="00B050"/>
                </a:solidFill>
                <a:latin typeface="TradeGothic" panose="020B0500000000000000" pitchFamily="34" charset="0"/>
              </a:rPr>
              <a:t>&lt;nombre&gt;</a:t>
            </a:r>
            <a:r>
              <a:rPr lang="es-ES" dirty="0">
                <a:solidFill>
                  <a:srgbClr val="00B050"/>
                </a:solidFill>
                <a:latin typeface="TradeGothic" panose="020B0500000000000000" pitchFamily="34" charset="0"/>
              </a:rPr>
              <a:t>Triángulo</a:t>
            </a:r>
            <a:r>
              <a:rPr lang="es-ES" b="1" dirty="0">
                <a:solidFill>
                  <a:srgbClr val="00B050"/>
                </a:solidFill>
                <a:latin typeface="TradeGothic" panose="020B0500000000000000" pitchFamily="34" charset="0"/>
              </a:rPr>
              <a:t>&lt;/nombre&gt; </a:t>
            </a:r>
            <a:endParaRPr lang="es-ES" dirty="0">
              <a:solidFill>
                <a:srgbClr val="00B050"/>
              </a:solidFill>
              <a:latin typeface="TradeGothic" panose="020B0500000000000000" pitchFamily="34" charset="0"/>
            </a:endParaRPr>
          </a:p>
          <a:p>
            <a:r>
              <a:rPr lang="es-ES" b="1" dirty="0">
                <a:solidFill>
                  <a:srgbClr val="00B050"/>
                </a:solidFill>
                <a:latin typeface="TradeGothic" panose="020B0500000000000000" pitchFamily="34" charset="0"/>
              </a:rPr>
              <a:t>&lt;/polígono&gt; </a:t>
            </a:r>
            <a:endParaRPr lang="es-ES" dirty="0">
              <a:solidFill>
                <a:srgbClr val="00B050"/>
              </a:solidFill>
              <a:latin typeface="TradeGothic" panose="020B0500000000000000" pitchFamily="34" charset="0"/>
            </a:endParaRPr>
          </a:p>
        </p:txBody>
      </p:sp>
      <p:sp>
        <p:nvSpPr>
          <p:cNvPr id="8" name="7 Flecha abajo"/>
          <p:cNvSpPr/>
          <p:nvPr/>
        </p:nvSpPr>
        <p:spPr>
          <a:xfrm>
            <a:off x="2123728" y="3933056"/>
            <a:ext cx="144016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1824</TotalTime>
  <Words>6811</Words>
  <Application>Microsoft Office PowerPoint</Application>
  <PresentationFormat>Presentación en pantalla (4:3)</PresentationFormat>
  <Paragraphs>1072</Paragraphs>
  <Slides>62</Slides>
  <Notes>62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3" baseType="lpstr">
      <vt:lpstr>Forma de onda</vt:lpstr>
      <vt:lpstr>Tema 4. Definición de esquemas y vocabularios en XML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4.1. DTD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4.2. Esquemas</vt:lpstr>
      <vt:lpstr>4.3. Validación de documentos XML</vt:lpstr>
      <vt:lpstr>4.3. Validación de documentos XML</vt:lpstr>
    </vt:vector>
  </TitlesOfParts>
  <Company>Florida Centre de Formació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4. Definición de esquemas y vocabularios en XML</dc:title>
  <dc:creator>Jose Manuel Pastor Benlloch</dc:creator>
  <cp:lastModifiedBy>Jose Manuel Pastor Benlloch</cp:lastModifiedBy>
  <cp:revision>206</cp:revision>
  <dcterms:created xsi:type="dcterms:W3CDTF">2012-01-16T08:36:22Z</dcterms:created>
  <dcterms:modified xsi:type="dcterms:W3CDTF">2014-06-27T10:03:01Z</dcterms:modified>
</cp:coreProperties>
</file>