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3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8620F7-0CC1-4F93-96DA-598CFABAD150}">
  <a:tblStyle styleId="{3A8620F7-0CC1-4F93-96DA-598CFABAD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/>
    <p:restoredTop sz="94592"/>
  </p:normalViewPr>
  <p:slideViewPr>
    <p:cSldViewPr snapToGrid="0" snapToObjects="1">
      <p:cViewPr>
        <p:scale>
          <a:sx n="108" d="100"/>
          <a:sy n="108" d="100"/>
        </p:scale>
        <p:origin x="-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1 column + imag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big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sz="1200" b="1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sz="16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lidemodel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fonts/#UsePlace:use/Collection:Montserrat:400,700%7CKarla:400,400italic,700,700italic" TargetMode="External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84935" y="3041150"/>
            <a:ext cx="4263775" cy="14015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400" dirty="0" smtClean="0"/>
              <a:t>TRAVLENDAR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sz="2000" dirty="0" smtClean="0"/>
              <a:t>Víctor Álvaro González 897700</a:t>
            </a:r>
            <a:br>
              <a:rPr lang="es-ES" sz="2000" dirty="0" smtClean="0"/>
            </a:br>
            <a:r>
              <a:rPr lang="es-ES" sz="2000" dirty="0" err="1" smtClean="0"/>
              <a:t>Planem</a:t>
            </a:r>
            <a:r>
              <a:rPr lang="es-ES" sz="2000" dirty="0" smtClean="0"/>
              <a:t> </a:t>
            </a:r>
            <a:r>
              <a:rPr lang="es-ES" sz="2000" dirty="0" err="1" smtClean="0"/>
              <a:t>Pasliev</a:t>
            </a:r>
            <a:r>
              <a:rPr lang="es-ES" sz="2000" dirty="0" smtClean="0"/>
              <a:t> </a:t>
            </a:r>
            <a:endParaRPr dirty="0"/>
          </a:p>
        </p:txBody>
      </p:sp>
      <p:grpSp>
        <p:nvGrpSpPr>
          <p:cNvPr id="11" name="Shape 766"/>
          <p:cNvGrpSpPr/>
          <p:nvPr/>
        </p:nvGrpSpPr>
        <p:grpSpPr>
          <a:xfrm>
            <a:off x="1635689" y="1412696"/>
            <a:ext cx="633243" cy="960634"/>
            <a:chOff x="5973900" y="318475"/>
            <a:chExt cx="401900" cy="380575"/>
          </a:xfrm>
        </p:grpSpPr>
        <p:sp>
          <p:nvSpPr>
            <p:cNvPr id="12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583"/>
          <p:cNvSpPr/>
          <p:nvPr/>
        </p:nvSpPr>
        <p:spPr>
          <a:xfrm>
            <a:off x="1488791" y="1207213"/>
            <a:ext cx="927041" cy="163359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2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956177" y="1332826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  <a:endParaRPr>
              <a:solidFill>
                <a:srgbClr val="9C27B0"/>
              </a:solidFill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3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Shape 149"/>
          <p:cNvGrpSpPr/>
          <p:nvPr/>
        </p:nvGrpSpPr>
        <p:grpSpPr>
          <a:xfrm>
            <a:off x="974536" y="1331558"/>
            <a:ext cx="443239" cy="443239"/>
            <a:chOff x="5941025" y="3634400"/>
            <a:chExt cx="467650" cy="467650"/>
          </a:xfrm>
        </p:grpSpPr>
        <p:sp>
          <p:nvSpPr>
            <p:cNvPr id="150" name="Shape 15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301" y="1960300"/>
            <a:ext cx="26439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grpSp>
        <p:nvGrpSpPr>
          <p:cNvPr id="162" name="Shape 162"/>
          <p:cNvGrpSpPr/>
          <p:nvPr/>
        </p:nvGrpSpPr>
        <p:grpSpPr>
          <a:xfrm>
            <a:off x="927978" y="1396874"/>
            <a:ext cx="429606" cy="377755"/>
            <a:chOff x="1929775" y="320925"/>
            <a:chExt cx="423800" cy="372650"/>
          </a:xfrm>
        </p:grpSpPr>
        <p:sp>
          <p:nvSpPr>
            <p:cNvPr id="163" name="Shape 163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81100" y="2798525"/>
            <a:ext cx="1870500" cy="18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  <a:endParaRPr>
              <a:solidFill>
                <a:srgbClr val="CCCCCC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788850" y="666525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3724383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316820" y="198976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495905" y="3496175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947345" y="126289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175784" y="1802835"/>
            <a:ext cx="1038600" cy="731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940749" y="1239500"/>
            <a:ext cx="1223700" cy="1133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92250" y="1191000"/>
            <a:ext cx="13194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2471581" y="3455534"/>
            <a:ext cx="863100" cy="782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530028" y="3537610"/>
            <a:ext cx="1215900" cy="1198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476555" y="3466726"/>
            <a:ext cx="1317900" cy="131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3835383" y="1397432"/>
            <a:ext cx="1114500" cy="1232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676598" y="1357361"/>
            <a:ext cx="1313400" cy="1314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38047" y="1551222"/>
            <a:ext cx="854700" cy="1136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03741" y="2308966"/>
            <a:ext cx="246300" cy="103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488819" y="2169687"/>
            <a:ext cx="261000" cy="2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2914291" y="3249103"/>
            <a:ext cx="53700" cy="2397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40405" y="3232936"/>
            <a:ext cx="175500" cy="256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069908" y="2257980"/>
            <a:ext cx="236100" cy="160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128649"/>
            <a:ext cx="299700" cy="25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321109" y="1984395"/>
            <a:ext cx="1219800" cy="1218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273853" y="1935896"/>
            <a:ext cx="1317000" cy="131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3" y="2633537"/>
            <a:ext cx="568200" cy="613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1042670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sz="10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393484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sz="10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587919" y="4178733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sz="10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3764765" y="2132059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  <a:endParaRPr sz="1000" b="0" i="0" u="none" strike="noStrike" cap="none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7312153" y="621086"/>
            <a:ext cx="17367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lang="en" sz="1000" b="1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7" name="Shape 217"/>
          <p:cNvGrpSpPr/>
          <p:nvPr/>
        </p:nvGrpSpPr>
        <p:grpSpPr>
          <a:xfrm>
            <a:off x="1403672" y="1563473"/>
            <a:ext cx="304009" cy="326513"/>
            <a:chOff x="616425" y="2329600"/>
            <a:chExt cx="361700" cy="388475"/>
          </a:xfrm>
        </p:grpSpPr>
        <p:sp>
          <p:nvSpPr>
            <p:cNvPr id="218" name="Shape 21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5B8D0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Shape 226"/>
          <p:cNvGrpSpPr/>
          <p:nvPr/>
        </p:nvGrpSpPr>
        <p:grpSpPr>
          <a:xfrm>
            <a:off x="4216716" y="1688731"/>
            <a:ext cx="109538" cy="399195"/>
            <a:chOff x="732125" y="2958550"/>
            <a:chExt cx="130325" cy="474950"/>
          </a:xfrm>
        </p:grpSpPr>
        <p:sp>
          <p:nvSpPr>
            <p:cNvPr id="227" name="Shape 22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2702994" y="2281960"/>
            <a:ext cx="452420" cy="433992"/>
            <a:chOff x="5233525" y="4954450"/>
            <a:chExt cx="538275" cy="516350"/>
          </a:xfrm>
        </p:grpSpPr>
        <p:sp>
          <p:nvSpPr>
            <p:cNvPr id="236" name="Shape 23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C10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Shape 247"/>
          <p:cNvGrpSpPr/>
          <p:nvPr/>
        </p:nvGrpSpPr>
        <p:grpSpPr>
          <a:xfrm>
            <a:off x="2927142" y="3746650"/>
            <a:ext cx="371564" cy="371543"/>
            <a:chOff x="576250" y="4319400"/>
            <a:chExt cx="442075" cy="442050"/>
          </a:xfrm>
        </p:grpSpPr>
        <p:sp>
          <p:nvSpPr>
            <p:cNvPr id="248" name="Shape 2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  <a:endParaRPr/>
          </a:p>
        </p:txBody>
      </p:sp>
      <p:graphicFrame>
        <p:nvGraphicFramePr>
          <p:cNvPr id="257" name="Shape 257"/>
          <p:cNvGraphicFramePr/>
          <p:nvPr/>
        </p:nvGraphicFramePr>
        <p:xfrm>
          <a:off x="952500" y="2462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{3A8620F7-0CC1-4F93-96DA-598CFABAD150}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4271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  <a:endParaRPr sz="1100" b="1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8" name="Shape 258"/>
          <p:cNvGrpSpPr/>
          <p:nvPr/>
        </p:nvGrpSpPr>
        <p:grpSpPr>
          <a:xfrm>
            <a:off x="927894" y="1303822"/>
            <a:ext cx="449036" cy="470808"/>
            <a:chOff x="5961125" y="1623900"/>
            <a:chExt cx="427450" cy="448175"/>
          </a:xfrm>
        </p:grpSpPr>
        <p:sp>
          <p:nvSpPr>
            <p:cNvPr id="259" name="Shape 25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 descr="mapa_solido_n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8" cy="44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 idx="4294967295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1829825" y="1504206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  <a:endParaRPr sz="900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943625" y="17787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Shape 274"/>
          <p:cNvSpPr/>
          <p:nvPr/>
        </p:nvSpPr>
        <p:spPr>
          <a:xfrm>
            <a:off x="2739063" y="3417500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3828800" y="15710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4493563" y="37557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6797475" y="20292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7651300" y="3854825"/>
            <a:ext cx="156875" cy="135676"/>
          </a:xfrm>
          <a:prstGeom prst="flowChartMerge">
            <a:avLst/>
          </a:prstGeom>
          <a:solidFill>
            <a:srgbClr val="0000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665686" y="3817432"/>
            <a:ext cx="393060" cy="393060"/>
            <a:chOff x="5941025" y="3634400"/>
            <a:chExt cx="467650" cy="467650"/>
          </a:xfrm>
        </p:grpSpPr>
        <p:sp>
          <p:nvSpPr>
            <p:cNvPr id="280" name="Shape 28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A9F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ctrTitle" idx="4294967295"/>
          </p:nvPr>
        </p:nvSpPr>
        <p:spPr>
          <a:xfrm>
            <a:off x="635696" y="3107350"/>
            <a:ext cx="6136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  <a:endParaRPr sz="8600">
              <a:solidFill>
                <a:srgbClr val="03A9F4"/>
              </a:solidFill>
            </a:endParaRPr>
          </a:p>
        </p:txBody>
      </p:sp>
      <p:sp>
        <p:nvSpPr>
          <p:cNvPr id="291" name="Shape 291"/>
          <p:cNvSpPr txBox="1">
            <a:spLocks noGrp="1"/>
          </p:cNvSpPr>
          <p:nvPr>
            <p:ph type="subTitle" idx="4294967295"/>
          </p:nvPr>
        </p:nvSpPr>
        <p:spPr>
          <a:xfrm>
            <a:off x="685800" y="3983050"/>
            <a:ext cx="6136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grpSp>
        <p:nvGrpSpPr>
          <p:cNvPr id="292" name="Shape 292"/>
          <p:cNvGrpSpPr/>
          <p:nvPr/>
        </p:nvGrpSpPr>
        <p:grpSpPr>
          <a:xfrm>
            <a:off x="769689" y="1874542"/>
            <a:ext cx="920352" cy="865869"/>
            <a:chOff x="5972700" y="2330200"/>
            <a:chExt cx="411625" cy="387275"/>
          </a:xfrm>
        </p:grpSpPr>
        <p:sp>
          <p:nvSpPr>
            <p:cNvPr id="293" name="Shape 29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rgbClr val="03A9F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CD4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ctrTitle" idx="4294967295"/>
          </p:nvPr>
        </p:nvSpPr>
        <p:spPr>
          <a:xfrm>
            <a:off x="6096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ubTitle" idx="4294967295"/>
          </p:nvPr>
        </p:nvSpPr>
        <p:spPr>
          <a:xfrm>
            <a:off x="6096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301" name="Shape 301"/>
          <p:cNvSpPr txBox="1">
            <a:spLocks noGrp="1"/>
          </p:cNvSpPr>
          <p:nvPr>
            <p:ph type="ctrTitle" idx="4294967295"/>
          </p:nvPr>
        </p:nvSpPr>
        <p:spPr>
          <a:xfrm>
            <a:off x="609600" y="36579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  <a:endParaRPr sz="7200">
              <a:solidFill>
                <a:srgbClr val="00BCD4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ubTitle" idx="4294967295"/>
          </p:nvPr>
        </p:nvSpPr>
        <p:spPr>
          <a:xfrm>
            <a:off x="6096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303" name="Shape 303"/>
          <p:cNvSpPr txBox="1">
            <a:spLocks noGrp="1"/>
          </p:cNvSpPr>
          <p:nvPr>
            <p:ph type="ctrTitle" idx="4294967295"/>
          </p:nvPr>
        </p:nvSpPr>
        <p:spPr>
          <a:xfrm>
            <a:off x="609600" y="21910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  <a:endParaRPr sz="4800">
              <a:solidFill>
                <a:srgbClr val="00BCD4"/>
              </a:solidFill>
            </a:endParaRPr>
          </a:p>
        </p:txBody>
      </p:sp>
      <p:sp>
        <p:nvSpPr>
          <p:cNvPr id="304" name="Shape 304"/>
          <p:cNvSpPr txBox="1">
            <a:spLocks noGrp="1"/>
          </p:cNvSpPr>
          <p:nvPr>
            <p:ph type="subTitle" idx="4294967295"/>
          </p:nvPr>
        </p:nvSpPr>
        <p:spPr>
          <a:xfrm>
            <a:off x="6096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  <a:endParaRPr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847599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30" name="Shape 330"/>
          <p:cNvSpPr txBox="1">
            <a:spLocks noGrp="1"/>
          </p:cNvSpPr>
          <p:nvPr>
            <p:ph type="body" idx="2"/>
          </p:nvPr>
        </p:nvSpPr>
        <p:spPr>
          <a:xfrm>
            <a:off x="2990950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31" name="Shape 331"/>
          <p:cNvSpPr txBox="1">
            <a:spLocks noGrp="1"/>
          </p:cNvSpPr>
          <p:nvPr>
            <p:ph type="body" idx="3"/>
          </p:nvPr>
        </p:nvSpPr>
        <p:spPr>
          <a:xfrm>
            <a:off x="5134301" y="230505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847599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333" name="Shape 333"/>
          <p:cNvSpPr txBox="1">
            <a:spLocks noGrp="1"/>
          </p:cNvSpPr>
          <p:nvPr>
            <p:ph type="body" idx="2"/>
          </p:nvPr>
        </p:nvSpPr>
        <p:spPr>
          <a:xfrm>
            <a:off x="2990950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334" name="Shape 334"/>
          <p:cNvSpPr txBox="1">
            <a:spLocks noGrp="1"/>
          </p:cNvSpPr>
          <p:nvPr>
            <p:ph type="body" idx="3"/>
          </p:nvPr>
        </p:nvSpPr>
        <p:spPr>
          <a:xfrm>
            <a:off x="5134301" y="3505200"/>
            <a:ext cx="20388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335" name="Shape 335"/>
          <p:cNvGrpSpPr/>
          <p:nvPr/>
        </p:nvGrpSpPr>
        <p:grpSpPr>
          <a:xfrm>
            <a:off x="927968" y="1342215"/>
            <a:ext cx="432381" cy="432313"/>
            <a:chOff x="1923675" y="1633650"/>
            <a:chExt cx="436000" cy="435975"/>
          </a:xfrm>
        </p:grpSpPr>
        <p:sp>
          <p:nvSpPr>
            <p:cNvPr id="336" name="Shape 3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41000" y="6653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smtClean="0"/>
              <a:t>INDEX:</a:t>
            </a:r>
            <a:endParaRPr sz="2400" dirty="0">
              <a:solidFill>
                <a:srgbClr val="CDDC39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841000" y="1212150"/>
            <a:ext cx="2709900" cy="28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What</a:t>
            </a:r>
            <a:r>
              <a:rPr lang="es-ES" sz="11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is</a:t>
            </a:r>
            <a:r>
              <a:rPr lang="es-ES" sz="11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TravLendar</a:t>
            </a:r>
            <a:r>
              <a:rPr lang="es-ES" sz="11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?</a:t>
            </a: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UML </a:t>
            </a: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Diagrams</a:t>
            </a:r>
            <a:endParaRPr lang="es-ES" sz="1100" dirty="0" smtClean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Alloy</a:t>
            </a:r>
            <a:r>
              <a:rPr lang="es-ES" sz="11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Modelling</a:t>
            </a:r>
            <a:endParaRPr lang="es-ES" sz="1100" dirty="0" smtClean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Architectural</a:t>
            </a:r>
            <a:r>
              <a:rPr lang="es-ES" sz="1100" dirty="0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s-ES" sz="1100" dirty="0" err="1" smtClean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Design</a:t>
            </a:r>
            <a:endParaRPr lang="es-ES" sz="1100" dirty="0" smtClean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171450" lvl="0" indent="-17145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C34A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  <a:endParaRPr>
              <a:solidFill>
                <a:srgbClr val="8BC34A"/>
              </a:solidFill>
            </a:endParaRPr>
          </a:p>
        </p:txBody>
      </p:sp>
      <p:pic>
        <p:nvPicPr>
          <p:cNvPr id="347" name="Shape 3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DC39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/>
        </p:nvSpPr>
        <p:spPr>
          <a:xfrm>
            <a:off x="5985010" y="48982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60783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  <a:endParaRPr/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969460" y="13221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/>
        </p:nvSpPr>
        <p:spPr>
          <a:xfrm>
            <a:off x="6062196" y="629123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r>
              <a:rPr lang="en"/>
              <a:t> PROJECT</a:t>
            </a:r>
            <a:endParaRPr/>
          </a:p>
        </p:txBody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969460" y="1322199"/>
            <a:ext cx="280383" cy="485681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55497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57484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4" name="Shape 374"/>
          <p:cNvSpPr/>
          <p:nvPr/>
        </p:nvSpPr>
        <p:spPr>
          <a:xfrm>
            <a:off x="927963" y="134961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3864701" y="713790"/>
            <a:ext cx="4871019" cy="379214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4068509" y="916921"/>
            <a:ext cx="4463700" cy="2850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  <a:endParaRPr sz="1000" dirty="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  <a:endParaRPr/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2334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968387" y="1337659"/>
            <a:ext cx="460581" cy="436282"/>
            <a:chOff x="2583100" y="2973775"/>
            <a:chExt cx="461550" cy="437200"/>
          </a:xfrm>
        </p:grpSpPr>
        <p:sp>
          <p:nvSpPr>
            <p:cNvPr id="384" name="Shape 38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5722"/>
                </a:solidFill>
              </a:rPr>
              <a:t>THANKS!</a:t>
            </a:r>
            <a:endParaRPr sz="1800">
              <a:solidFill>
                <a:srgbClr val="FF5722"/>
              </a:solidFill>
            </a:endParaRPr>
          </a:p>
        </p:txBody>
      </p:sp>
      <p:sp>
        <p:nvSpPr>
          <p:cNvPr id="391" name="Shape 391"/>
          <p:cNvSpPr txBox="1">
            <a:spLocks noGrp="1"/>
          </p:cNvSpPr>
          <p:nvPr>
            <p:ph type="subTitle" idx="4294967295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  <p:sp>
        <p:nvSpPr>
          <p:cNvPr id="392" name="Shape 392"/>
          <p:cNvSpPr txBox="1">
            <a:spLocks noGrp="1"/>
          </p:cNvSpPr>
          <p:nvPr>
            <p:ph type="body" idx="4294967295"/>
          </p:nvPr>
        </p:nvSpPr>
        <p:spPr>
          <a:xfrm>
            <a:off x="685800" y="3836000"/>
            <a:ext cx="4531500" cy="10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 &amp; user@mail.me</a:t>
            </a:r>
            <a:endParaRPr/>
          </a:p>
        </p:txBody>
      </p:sp>
      <p:grpSp>
        <p:nvGrpSpPr>
          <p:cNvPr id="393" name="Shape 393"/>
          <p:cNvGrpSpPr/>
          <p:nvPr/>
        </p:nvGrpSpPr>
        <p:grpSpPr>
          <a:xfrm>
            <a:off x="792663" y="2113065"/>
            <a:ext cx="432176" cy="432176"/>
            <a:chOff x="1278900" y="2333250"/>
            <a:chExt cx="381175" cy="381175"/>
          </a:xfrm>
        </p:grpSpPr>
        <p:sp>
          <p:nvSpPr>
            <p:cNvPr id="394" name="Shape 39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  <a:endParaRPr>
              <a:solidFill>
                <a:srgbClr val="F44336"/>
              </a:solidFill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Special thanks to all the people who made and released these awesome resources for free: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  <a:endParaRPr sz="1400"/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  <a:endParaRPr sz="1400"/>
          </a:p>
        </p:txBody>
      </p:sp>
      <p:grpSp>
        <p:nvGrpSpPr>
          <p:cNvPr id="404" name="Shape 404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  <a:endParaRPr>
              <a:solidFill>
                <a:srgbClr val="E91E63"/>
              </a:solidFill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868475" y="2326875"/>
            <a:ext cx="66387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presentations uses the following typographies and colors:</a:t>
            </a:r>
            <a:endParaRPr sz="1000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Titles: </a:t>
            </a:r>
            <a:r>
              <a:rPr lang="en" sz="1000" b="1"/>
              <a:t>Montserrat</a:t>
            </a:r>
            <a:endParaRPr sz="1000" b="1"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▸"/>
            </a:pPr>
            <a:r>
              <a:rPr lang="en" sz="1000"/>
              <a:t>Body copy: </a:t>
            </a:r>
            <a:r>
              <a:rPr lang="en" sz="1000" b="1"/>
              <a:t>Karla</a:t>
            </a:r>
            <a:endParaRPr sz="1000" b="1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download the fonts on this page: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  <a:endParaRPr sz="1000">
              <a:solidFill>
                <a:srgbClr val="E91E63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Click on the “arrow button” that appears on the top right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  <a:endParaRPr sz="1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Blue gray</a:t>
            </a:r>
            <a:r>
              <a:rPr lang="en" sz="1000" b="1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  <a:endParaRPr sz="1000" b="1"/>
          </a:p>
        </p:txBody>
      </p:sp>
      <p:sp>
        <p:nvSpPr>
          <p:cNvPr id="415" name="Shape 415"/>
          <p:cNvSpPr txBox="1"/>
          <p:nvPr/>
        </p:nvSpPr>
        <p:spPr>
          <a:xfrm>
            <a:off x="7256751" y="260392"/>
            <a:ext cx="1611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6" name="Shape 4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3392753"/>
            <a:ext cx="635794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Shape 417"/>
          <p:cNvGrpSpPr/>
          <p:nvPr/>
        </p:nvGrpSpPr>
        <p:grpSpPr>
          <a:xfrm>
            <a:off x="927929" y="1325568"/>
            <a:ext cx="449033" cy="449033"/>
            <a:chOff x="2594050" y="1631825"/>
            <a:chExt cx="439625" cy="439625"/>
          </a:xfrm>
        </p:grpSpPr>
        <p:sp>
          <p:nvSpPr>
            <p:cNvPr id="418" name="Shape 4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7" name="Shape 427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28" name="Shape 4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43" name="Shape 4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49" name="Shape 4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4" name="Shape 454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Shape 456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57" name="Shape 4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Shape 46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63" name="Shape 4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1" name="Shape 4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Shape 475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Shape 47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0" name="Shape 4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83" name="Shape 4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86" name="Shape 4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Shape 48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0" name="Shape 4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498" name="Shape 4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05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Shape 50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1" name="Shape 5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14" name="Shape 5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0" name="Shape 5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23" name="Shape 5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1" name="Shape 5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37" name="Shape 5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46" name="Shape 5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1" name="Shape 5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56" name="Shape 5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Shape 560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1" name="Shape 5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4" name="Shape 5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Shape 566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67" name="Shape 5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Shape 56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1" name="Shape 5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Shape 573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74" name="Shape 5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Shape 582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Shape 583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Shape 584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85" name="Shape 5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Shape 587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8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2" name="Shape 5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597" name="Shape 5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Shape 600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Shape 601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2" name="Shape 6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09" name="Shape 6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19" name="Shape 6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23" name="Shape 6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27" name="Shape 6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Shape 63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33" name="Shape 6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Shape 63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36" name="Shape 6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Shape 643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44" name="Shape 6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Shape 650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1" name="Shape 6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54" name="Shape 6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8" name="Shape 65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Shape 65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" name="Shape 66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63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2" name="Shape 6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Shape 674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75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2" name="Shape 6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Shape 68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0" name="Shape 6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Shape 693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694" name="Shape 6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1" name="Shape 7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Shape 704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05" name="Shape 7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Shape 70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09" name="Shape 7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Shape 714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15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Shape 7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43" name="Shape 7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Shape 766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67" name="Shape 7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Shape 781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2" name="Shape 7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Shape 78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86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793" name="Shape 7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Shape 801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2" name="Shape 8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06" name="Shape 8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2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0" name="Shape 8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27" name="Shape 8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Shape 836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7" name="Shape 8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49" name="Shape 8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55" name="Shape 8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" name="Shape 86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3" name="Shape 86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Shape 865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66" name="Shape 866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Shape 86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69" name="Shape 8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1" name="Shape 871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7D8B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79" name="Shape 879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  <a:endParaRPr sz="9600">
              <a:solidFill>
                <a:srgbClr val="FFEB3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434291" y="119701"/>
            <a:ext cx="5063737" cy="5077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s-ES" sz="3000" dirty="0" err="1">
                <a:solidFill>
                  <a:schemeClr val="bg1"/>
                </a:solidFill>
                <a:latin typeface="+mj-lt"/>
              </a:rPr>
              <a:t>What</a:t>
            </a:r>
            <a:r>
              <a:rPr lang="es-E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000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es-ES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3000" dirty="0" err="1">
                <a:solidFill>
                  <a:schemeClr val="bg1"/>
                </a:solidFill>
                <a:latin typeface="+mj-lt"/>
              </a:rPr>
              <a:t>TravLendar</a:t>
            </a:r>
            <a:r>
              <a:rPr lang="es-ES" sz="3000" dirty="0">
                <a:solidFill>
                  <a:schemeClr val="bg1"/>
                </a:solidFill>
                <a:latin typeface="+mj-lt"/>
              </a:rPr>
              <a:t>?</a:t>
            </a:r>
            <a:endParaRPr lang="es-ES" sz="3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1" name="Group 22"/>
          <p:cNvGrpSpPr/>
          <p:nvPr/>
        </p:nvGrpSpPr>
        <p:grpSpPr>
          <a:xfrm>
            <a:off x="4982589" y="787832"/>
            <a:ext cx="1753882" cy="3528708"/>
            <a:chOff x="3505200" y="431800"/>
            <a:chExt cx="2127250" cy="4279900"/>
          </a:xfrm>
          <a:solidFill>
            <a:schemeClr val="tx1"/>
          </a:solidFill>
          <a:effectLst/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3505200" y="431800"/>
              <a:ext cx="2127250" cy="4279900"/>
            </a:xfrm>
            <a:custGeom>
              <a:avLst/>
              <a:gdLst>
                <a:gd name="T0" fmla="*/ 564 w 564"/>
                <a:gd name="T1" fmla="*/ 81 h 1139"/>
                <a:gd name="T2" fmla="*/ 480 w 564"/>
                <a:gd name="T3" fmla="*/ 0 h 1139"/>
                <a:gd name="T4" fmla="*/ 84 w 564"/>
                <a:gd name="T5" fmla="*/ 0 h 1139"/>
                <a:gd name="T6" fmla="*/ 0 w 564"/>
                <a:gd name="T7" fmla="*/ 81 h 1139"/>
                <a:gd name="T8" fmla="*/ 0 w 564"/>
                <a:gd name="T9" fmla="*/ 1058 h 1139"/>
                <a:gd name="T10" fmla="*/ 84 w 564"/>
                <a:gd name="T11" fmla="*/ 1139 h 1139"/>
                <a:gd name="T12" fmla="*/ 480 w 564"/>
                <a:gd name="T13" fmla="*/ 1139 h 1139"/>
                <a:gd name="T14" fmla="*/ 564 w 564"/>
                <a:gd name="T15" fmla="*/ 1058 h 1139"/>
                <a:gd name="T16" fmla="*/ 564 w 564"/>
                <a:gd name="T17" fmla="*/ 81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4" h="1139">
                  <a:moveTo>
                    <a:pt x="564" y="81"/>
                  </a:moveTo>
                  <a:cubicBezTo>
                    <a:pt x="564" y="36"/>
                    <a:pt x="526" y="0"/>
                    <a:pt x="48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8" y="0"/>
                    <a:pt x="0" y="36"/>
                    <a:pt x="0" y="81"/>
                  </a:cubicBezTo>
                  <a:cubicBezTo>
                    <a:pt x="0" y="1058"/>
                    <a:pt x="0" y="1058"/>
                    <a:pt x="0" y="1058"/>
                  </a:cubicBezTo>
                  <a:cubicBezTo>
                    <a:pt x="0" y="1103"/>
                    <a:pt x="38" y="1139"/>
                    <a:pt x="84" y="1139"/>
                  </a:cubicBezTo>
                  <a:cubicBezTo>
                    <a:pt x="480" y="1139"/>
                    <a:pt x="480" y="1139"/>
                    <a:pt x="480" y="1139"/>
                  </a:cubicBezTo>
                  <a:cubicBezTo>
                    <a:pt x="526" y="1139"/>
                    <a:pt x="564" y="1103"/>
                    <a:pt x="564" y="1058"/>
                  </a:cubicBezTo>
                  <a:cubicBezTo>
                    <a:pt x="564" y="81"/>
                    <a:pt x="564" y="81"/>
                    <a:pt x="564" y="8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3530600" y="454025"/>
              <a:ext cx="2078038" cy="4227513"/>
            </a:xfrm>
            <a:custGeom>
              <a:avLst/>
              <a:gdLst>
                <a:gd name="T0" fmla="*/ 551 w 551"/>
                <a:gd name="T1" fmla="*/ 1051 h 1125"/>
                <a:gd name="T2" fmla="*/ 474 w 551"/>
                <a:gd name="T3" fmla="*/ 1125 h 1125"/>
                <a:gd name="T4" fmla="*/ 77 w 551"/>
                <a:gd name="T5" fmla="*/ 1125 h 1125"/>
                <a:gd name="T6" fmla="*/ 0 w 551"/>
                <a:gd name="T7" fmla="*/ 1051 h 1125"/>
                <a:gd name="T8" fmla="*/ 0 w 551"/>
                <a:gd name="T9" fmla="*/ 75 h 1125"/>
                <a:gd name="T10" fmla="*/ 77 w 551"/>
                <a:gd name="T11" fmla="*/ 0 h 1125"/>
                <a:gd name="T12" fmla="*/ 474 w 551"/>
                <a:gd name="T13" fmla="*/ 0 h 1125"/>
                <a:gd name="T14" fmla="*/ 551 w 551"/>
                <a:gd name="T15" fmla="*/ 75 h 1125"/>
                <a:gd name="T16" fmla="*/ 551 w 551"/>
                <a:gd name="T17" fmla="*/ 1051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1125">
                  <a:moveTo>
                    <a:pt x="551" y="1051"/>
                  </a:moveTo>
                  <a:cubicBezTo>
                    <a:pt x="551" y="1092"/>
                    <a:pt x="517" y="1125"/>
                    <a:pt x="474" y="1125"/>
                  </a:cubicBezTo>
                  <a:cubicBezTo>
                    <a:pt x="77" y="1125"/>
                    <a:pt x="77" y="1125"/>
                    <a:pt x="77" y="1125"/>
                  </a:cubicBezTo>
                  <a:cubicBezTo>
                    <a:pt x="35" y="1125"/>
                    <a:pt x="0" y="1092"/>
                    <a:pt x="0" y="105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4" y="0"/>
                    <a:pt x="7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16" y="0"/>
                    <a:pt x="551" y="33"/>
                    <a:pt x="551" y="75"/>
                  </a:cubicBezTo>
                  <a:cubicBezTo>
                    <a:pt x="551" y="1051"/>
                    <a:pt x="551" y="1051"/>
                    <a:pt x="551" y="105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3579813" y="973138"/>
              <a:ext cx="1979613" cy="3251200"/>
            </a:xfrm>
            <a:custGeom>
              <a:avLst/>
              <a:gdLst>
                <a:gd name="T0" fmla="*/ 1247 w 1247"/>
                <a:gd name="T1" fmla="*/ 2048 h 2048"/>
                <a:gd name="T2" fmla="*/ 0 w 1247"/>
                <a:gd name="T3" fmla="*/ 2048 h 2048"/>
                <a:gd name="T4" fmla="*/ 0 w 1247"/>
                <a:gd name="T5" fmla="*/ 2 h 2048"/>
                <a:gd name="T6" fmla="*/ 1247 w 1247"/>
                <a:gd name="T7" fmla="*/ 0 h 2048"/>
                <a:gd name="T8" fmla="*/ 1247 w 1247"/>
                <a:gd name="T9" fmla="*/ 204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7" h="2048">
                  <a:moveTo>
                    <a:pt x="1247" y="2048"/>
                  </a:moveTo>
                  <a:lnTo>
                    <a:pt x="0" y="2048"/>
                  </a:lnTo>
                  <a:lnTo>
                    <a:pt x="0" y="2"/>
                  </a:lnTo>
                  <a:lnTo>
                    <a:pt x="1247" y="0"/>
                  </a:lnTo>
                  <a:lnTo>
                    <a:pt x="1247" y="2048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4221163" y="706438"/>
              <a:ext cx="74613" cy="71438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0"/>
            <p:cNvSpPr>
              <a:spLocks noChangeArrowheads="1"/>
            </p:cNvSpPr>
            <p:nvPr/>
          </p:nvSpPr>
          <p:spPr bwMode="auto">
            <a:xfrm>
              <a:off x="4240213" y="720725"/>
              <a:ext cx="38100" cy="412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4629150" y="973138"/>
              <a:ext cx="930275" cy="2460625"/>
            </a:xfrm>
            <a:custGeom>
              <a:avLst/>
              <a:gdLst>
                <a:gd name="T0" fmla="*/ 586 w 586"/>
                <a:gd name="T1" fmla="*/ 0 h 1550"/>
                <a:gd name="T2" fmla="*/ 0 w 586"/>
                <a:gd name="T3" fmla="*/ 0 h 1550"/>
                <a:gd name="T4" fmla="*/ 586 w 586"/>
                <a:gd name="T5" fmla="*/ 1550 h 1550"/>
                <a:gd name="T6" fmla="*/ 586 w 586"/>
                <a:gd name="T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6" h="1550">
                  <a:moveTo>
                    <a:pt x="586" y="0"/>
                  </a:moveTo>
                  <a:lnTo>
                    <a:pt x="0" y="0"/>
                  </a:lnTo>
                  <a:lnTo>
                    <a:pt x="586" y="1550"/>
                  </a:lnTo>
                  <a:lnTo>
                    <a:pt x="586" y="0"/>
                  </a:lnTo>
                </a:path>
              </a:pathLst>
            </a:cu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4421188" y="4271963"/>
              <a:ext cx="323850" cy="320675"/>
            </a:xfrm>
            <a:custGeom>
              <a:avLst/>
              <a:gdLst>
                <a:gd name="T0" fmla="*/ 86 w 86"/>
                <a:gd name="T1" fmla="*/ 43 h 85"/>
                <a:gd name="T2" fmla="*/ 43 w 86"/>
                <a:gd name="T3" fmla="*/ 85 h 85"/>
                <a:gd name="T4" fmla="*/ 0 w 86"/>
                <a:gd name="T5" fmla="*/ 43 h 85"/>
                <a:gd name="T6" fmla="*/ 43 w 86"/>
                <a:gd name="T7" fmla="*/ 1 h 85"/>
                <a:gd name="T8" fmla="*/ 86 w 86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86" y="43"/>
                  </a:moveTo>
                  <a:cubicBezTo>
                    <a:pt x="86" y="66"/>
                    <a:pt x="67" y="85"/>
                    <a:pt x="43" y="85"/>
                  </a:cubicBezTo>
                  <a:cubicBezTo>
                    <a:pt x="19" y="85"/>
                    <a:pt x="0" y="66"/>
                    <a:pt x="0" y="43"/>
                  </a:cubicBezTo>
                  <a:cubicBezTo>
                    <a:pt x="0" y="19"/>
                    <a:pt x="19" y="0"/>
                    <a:pt x="43" y="1"/>
                  </a:cubicBezTo>
                  <a:cubicBezTo>
                    <a:pt x="67" y="1"/>
                    <a:pt x="86" y="19"/>
                    <a:pt x="86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4432300" y="4287838"/>
              <a:ext cx="301625" cy="2936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/>
            <p:cNvSpPr>
              <a:spLocks noEditPoints="1"/>
            </p:cNvSpPr>
            <p:nvPr/>
          </p:nvSpPr>
          <p:spPr bwMode="auto">
            <a:xfrm>
              <a:off x="4522788" y="4378325"/>
              <a:ext cx="112713" cy="112713"/>
            </a:xfrm>
            <a:custGeom>
              <a:avLst/>
              <a:gdLst>
                <a:gd name="T0" fmla="*/ 24 w 30"/>
                <a:gd name="T1" fmla="*/ 30 h 30"/>
                <a:gd name="T2" fmla="*/ 6 w 30"/>
                <a:gd name="T3" fmla="*/ 30 h 30"/>
                <a:gd name="T4" fmla="*/ 0 w 30"/>
                <a:gd name="T5" fmla="*/ 24 h 30"/>
                <a:gd name="T6" fmla="*/ 0 w 30"/>
                <a:gd name="T7" fmla="*/ 6 h 30"/>
                <a:gd name="T8" fmla="*/ 6 w 30"/>
                <a:gd name="T9" fmla="*/ 0 h 30"/>
                <a:gd name="T10" fmla="*/ 24 w 30"/>
                <a:gd name="T11" fmla="*/ 0 h 30"/>
                <a:gd name="T12" fmla="*/ 30 w 30"/>
                <a:gd name="T13" fmla="*/ 6 h 30"/>
                <a:gd name="T14" fmla="*/ 30 w 30"/>
                <a:gd name="T15" fmla="*/ 24 h 30"/>
                <a:gd name="T16" fmla="*/ 24 w 30"/>
                <a:gd name="T17" fmla="*/ 30 h 30"/>
                <a:gd name="T18" fmla="*/ 6 w 30"/>
                <a:gd name="T19" fmla="*/ 2 h 30"/>
                <a:gd name="T20" fmla="*/ 2 w 30"/>
                <a:gd name="T21" fmla="*/ 6 h 30"/>
                <a:gd name="T22" fmla="*/ 2 w 30"/>
                <a:gd name="T23" fmla="*/ 24 h 30"/>
                <a:gd name="T24" fmla="*/ 6 w 30"/>
                <a:gd name="T25" fmla="*/ 28 h 30"/>
                <a:gd name="T26" fmla="*/ 24 w 30"/>
                <a:gd name="T27" fmla="*/ 28 h 30"/>
                <a:gd name="T28" fmla="*/ 29 w 30"/>
                <a:gd name="T29" fmla="*/ 24 h 30"/>
                <a:gd name="T30" fmla="*/ 29 w 30"/>
                <a:gd name="T31" fmla="*/ 6 h 30"/>
                <a:gd name="T32" fmla="*/ 24 w 30"/>
                <a:gd name="T33" fmla="*/ 2 h 30"/>
                <a:gd name="T34" fmla="*/ 6 w 30"/>
                <a:gd name="T3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30">
                  <a:moveTo>
                    <a:pt x="24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3" y="30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8" y="0"/>
                    <a:pt x="30" y="3"/>
                    <a:pt x="30" y="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7"/>
                    <a:pt x="28" y="30"/>
                    <a:pt x="24" y="30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6"/>
                    <a:pt x="4" y="28"/>
                    <a:pt x="6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7" y="28"/>
                    <a:pt x="29" y="26"/>
                    <a:pt x="29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4"/>
                    <a:pt x="27" y="2"/>
                    <a:pt x="24" y="2"/>
                  </a:cubicBez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429125" y="720725"/>
              <a:ext cx="350838" cy="41275"/>
            </a:xfrm>
            <a:custGeom>
              <a:avLst/>
              <a:gdLst>
                <a:gd name="T0" fmla="*/ 87 w 93"/>
                <a:gd name="T1" fmla="*/ 0 h 11"/>
                <a:gd name="T2" fmla="*/ 5 w 93"/>
                <a:gd name="T3" fmla="*/ 0 h 11"/>
                <a:gd name="T4" fmla="*/ 0 w 93"/>
                <a:gd name="T5" fmla="*/ 6 h 11"/>
                <a:gd name="T6" fmla="*/ 5 w 93"/>
                <a:gd name="T7" fmla="*/ 11 h 11"/>
                <a:gd name="T8" fmla="*/ 87 w 93"/>
                <a:gd name="T9" fmla="*/ 11 h 11"/>
                <a:gd name="T10" fmla="*/ 93 w 93"/>
                <a:gd name="T11" fmla="*/ 6 h 11"/>
                <a:gd name="T12" fmla="*/ 87 w 9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1">
                  <a:moveTo>
                    <a:pt x="8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90" y="11"/>
                    <a:pt x="93" y="8"/>
                    <a:pt x="93" y="6"/>
                  </a:cubicBezTo>
                  <a:cubicBezTo>
                    <a:pt x="93" y="3"/>
                    <a:pt x="90" y="0"/>
                    <a:pt x="87" y="0"/>
                  </a:cubicBezTo>
                </a:path>
              </a:pathLst>
            </a:cu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10320" r="7995" b="10173"/>
          <a:stretch/>
        </p:blipFill>
        <p:spPr>
          <a:xfrm>
            <a:off x="5044216" y="1227668"/>
            <a:ext cx="1632157" cy="2708049"/>
          </a:xfrm>
          <a:prstGeom prst="rect">
            <a:avLst/>
          </a:prstGeom>
        </p:spPr>
      </p:pic>
      <p:grpSp>
        <p:nvGrpSpPr>
          <p:cNvPr id="36" name="Shape 504"/>
          <p:cNvGrpSpPr/>
          <p:nvPr/>
        </p:nvGrpSpPr>
        <p:grpSpPr>
          <a:xfrm>
            <a:off x="4321016" y="1197089"/>
            <a:ext cx="369505" cy="369505"/>
            <a:chOff x="2594050" y="1631825"/>
            <a:chExt cx="439625" cy="439625"/>
          </a:xfrm>
        </p:grpSpPr>
        <p:sp>
          <p:nvSpPr>
            <p:cNvPr id="37" name="Shape 5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5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5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5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Shape 785"/>
          <p:cNvGrpSpPr/>
          <p:nvPr/>
        </p:nvGrpSpPr>
        <p:grpSpPr>
          <a:xfrm>
            <a:off x="4299079" y="3071109"/>
            <a:ext cx="405331" cy="388962"/>
            <a:chOff x="6605925" y="948050"/>
            <a:chExt cx="482250" cy="462775"/>
          </a:xfrm>
        </p:grpSpPr>
        <p:sp>
          <p:nvSpPr>
            <p:cNvPr id="42" name="Shape 7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7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7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7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7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Shape 7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Shape 714"/>
          <p:cNvGrpSpPr/>
          <p:nvPr/>
        </p:nvGrpSpPr>
        <p:grpSpPr>
          <a:xfrm>
            <a:off x="4297146" y="2140662"/>
            <a:ext cx="387933" cy="345971"/>
            <a:chOff x="3927500" y="301425"/>
            <a:chExt cx="461550" cy="411625"/>
          </a:xfrm>
        </p:grpSpPr>
        <p:sp>
          <p:nvSpPr>
            <p:cNvPr id="49" name="Shape 7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7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7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7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7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7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7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7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7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7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7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7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7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7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7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7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7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7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7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7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7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Shape 662"/>
          <p:cNvGrpSpPr/>
          <p:nvPr/>
        </p:nvGrpSpPr>
        <p:grpSpPr>
          <a:xfrm>
            <a:off x="7159748" y="1146942"/>
            <a:ext cx="394068" cy="325505"/>
            <a:chOff x="5268225" y="4341925"/>
            <a:chExt cx="468850" cy="387275"/>
          </a:xfrm>
        </p:grpSpPr>
        <p:sp>
          <p:nvSpPr>
            <p:cNvPr id="77" name="Shape 6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6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6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6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6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6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6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6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5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0" y="3091256"/>
            <a:ext cx="2006287" cy="596381"/>
          </a:xfrm>
          <a:prstGeom prst="rect">
            <a:avLst/>
          </a:prstGeom>
        </p:spPr>
      </p:pic>
      <p:pic>
        <p:nvPicPr>
          <p:cNvPr id="96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9" y="4014097"/>
            <a:ext cx="2030688" cy="604886"/>
          </a:xfrm>
          <a:prstGeom prst="rect">
            <a:avLst/>
          </a:prstGeom>
        </p:spPr>
      </p:pic>
      <p:grpSp>
        <p:nvGrpSpPr>
          <p:cNvPr id="97" name="Shape 811"/>
          <p:cNvGrpSpPr/>
          <p:nvPr/>
        </p:nvGrpSpPr>
        <p:grpSpPr>
          <a:xfrm>
            <a:off x="7241612" y="3045535"/>
            <a:ext cx="256416" cy="414535"/>
            <a:chOff x="1988225" y="4286525"/>
            <a:chExt cx="305075" cy="493200"/>
          </a:xfrm>
        </p:grpSpPr>
        <p:sp>
          <p:nvSpPr>
            <p:cNvPr id="98" name="Shape 8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8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8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8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8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8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8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ángulo 5"/>
          <p:cNvSpPr/>
          <p:nvPr/>
        </p:nvSpPr>
        <p:spPr>
          <a:xfrm>
            <a:off x="7567427" y="1155806"/>
            <a:ext cx="14638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>
                <a:solidFill>
                  <a:schemeClr val="bg1"/>
                </a:solidFill>
              </a:rPr>
              <a:t>Travel</a:t>
            </a:r>
            <a:r>
              <a:rPr lang="es-ES_tradnl" sz="1200" dirty="0">
                <a:solidFill>
                  <a:schemeClr val="bg1"/>
                </a:solidFill>
              </a:rPr>
              <a:t> </a:t>
            </a:r>
            <a:r>
              <a:rPr lang="es-ES_tradnl" sz="1200" dirty="0" err="1">
                <a:solidFill>
                  <a:schemeClr val="bg1"/>
                </a:solidFill>
              </a:rPr>
              <a:t>preferences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7" name="Rectángulo 106"/>
          <p:cNvSpPr/>
          <p:nvPr/>
        </p:nvSpPr>
        <p:spPr>
          <a:xfrm>
            <a:off x="2626152" y="1199320"/>
            <a:ext cx="1701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 smtClean="0">
                <a:solidFill>
                  <a:schemeClr val="bg1"/>
                </a:solidFill>
              </a:rPr>
              <a:t>Manage</a:t>
            </a:r>
            <a:r>
              <a:rPr lang="es-ES_tradnl" sz="1200" dirty="0" smtClean="0">
                <a:solidFill>
                  <a:schemeClr val="bg1"/>
                </a:solidFill>
              </a:rPr>
              <a:t> </a:t>
            </a:r>
            <a:r>
              <a:rPr lang="es-ES_tradnl" sz="1200" dirty="0" err="1" smtClean="0">
                <a:solidFill>
                  <a:schemeClr val="bg1"/>
                </a:solidFill>
              </a:rPr>
              <a:t>appointments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8" name="Rectángulo 107"/>
          <p:cNvSpPr/>
          <p:nvPr/>
        </p:nvSpPr>
        <p:spPr>
          <a:xfrm>
            <a:off x="2788254" y="2119312"/>
            <a:ext cx="1847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09" name="Rectángulo 108"/>
          <p:cNvSpPr/>
          <p:nvPr/>
        </p:nvSpPr>
        <p:spPr>
          <a:xfrm>
            <a:off x="2924594" y="3112448"/>
            <a:ext cx="1183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 smtClean="0">
                <a:solidFill>
                  <a:schemeClr val="bg1"/>
                </a:solidFill>
              </a:rPr>
              <a:t>Weather</a:t>
            </a:r>
            <a:r>
              <a:rPr lang="es-ES_tradnl" sz="1200" dirty="0" smtClean="0">
                <a:solidFill>
                  <a:schemeClr val="bg1"/>
                </a:solidFill>
              </a:rPr>
              <a:t> </a:t>
            </a:r>
            <a:r>
              <a:rPr lang="es-ES_tradnl" sz="1200" dirty="0" err="1" smtClean="0">
                <a:solidFill>
                  <a:schemeClr val="bg1"/>
                </a:solidFill>
              </a:rPr>
              <a:t>alerts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10" name="Rectángulo 109"/>
          <p:cNvSpPr/>
          <p:nvPr/>
        </p:nvSpPr>
        <p:spPr>
          <a:xfrm>
            <a:off x="7611349" y="3048046"/>
            <a:ext cx="13436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200" dirty="0" err="1" smtClean="0">
                <a:solidFill>
                  <a:schemeClr val="bg1"/>
                </a:solidFill>
              </a:rPr>
              <a:t>Minimize</a:t>
            </a:r>
            <a:r>
              <a:rPr lang="es-ES_tradnl" sz="1200" dirty="0" smtClean="0">
                <a:solidFill>
                  <a:schemeClr val="bg1"/>
                </a:solidFill>
              </a:rPr>
              <a:t> </a:t>
            </a:r>
            <a:r>
              <a:rPr lang="es-ES_tradnl" sz="1200" dirty="0" err="1" smtClean="0">
                <a:solidFill>
                  <a:schemeClr val="bg1"/>
                </a:solidFill>
              </a:rPr>
              <a:t>carbon</a:t>
            </a:r>
            <a:r>
              <a:rPr lang="es-ES_tradnl" sz="12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_tradnl" sz="1200" dirty="0" err="1" smtClean="0">
                <a:solidFill>
                  <a:schemeClr val="bg1"/>
                </a:solidFill>
              </a:rPr>
              <a:t>footprint</a:t>
            </a:r>
            <a:endParaRPr lang="es-ES_tradnl" sz="1200" dirty="0">
              <a:solidFill>
                <a:schemeClr val="bg1"/>
              </a:solidFill>
            </a:endParaRPr>
          </a:p>
        </p:txBody>
      </p:sp>
      <p:grpSp>
        <p:nvGrpSpPr>
          <p:cNvPr id="111" name="Shape 674"/>
          <p:cNvGrpSpPr/>
          <p:nvPr/>
        </p:nvGrpSpPr>
        <p:grpSpPr>
          <a:xfrm>
            <a:off x="7157849" y="2007840"/>
            <a:ext cx="372594" cy="360301"/>
            <a:chOff x="1247825" y="5001950"/>
            <a:chExt cx="443300" cy="428675"/>
          </a:xfrm>
        </p:grpSpPr>
        <p:sp>
          <p:nvSpPr>
            <p:cNvPr id="112" name="Shape 6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6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6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6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6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6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Rectángulo 117"/>
          <p:cNvSpPr/>
          <p:nvPr/>
        </p:nvSpPr>
        <p:spPr>
          <a:xfrm>
            <a:off x="7611349" y="2101926"/>
            <a:ext cx="1130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smtClean="0">
                <a:solidFill>
                  <a:schemeClr val="bg1"/>
                </a:solidFill>
              </a:rPr>
              <a:t>Define </a:t>
            </a:r>
            <a:r>
              <a:rPr lang="es-ES_tradnl" sz="1200" dirty="0" err="1" smtClean="0">
                <a:solidFill>
                  <a:schemeClr val="bg1"/>
                </a:solidFill>
              </a:rPr>
              <a:t>breaks</a:t>
            </a:r>
            <a:endParaRPr lang="es-ES_tradnl" sz="1200" dirty="0">
              <a:solidFill>
                <a:schemeClr val="bg1"/>
              </a:solidFill>
            </a:endParaRPr>
          </a:p>
        </p:txBody>
      </p:sp>
      <p:sp>
        <p:nvSpPr>
          <p:cNvPr id="120" name="Rectángulo 119"/>
          <p:cNvSpPr/>
          <p:nvPr/>
        </p:nvSpPr>
        <p:spPr>
          <a:xfrm>
            <a:off x="2779951" y="2120027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err="1" smtClean="0">
                <a:solidFill>
                  <a:schemeClr val="bg1"/>
                </a:solidFill>
              </a:rPr>
              <a:t>Directions</a:t>
            </a:r>
            <a:r>
              <a:rPr lang="es-ES_tradnl" sz="1200" dirty="0" smtClean="0">
                <a:solidFill>
                  <a:schemeClr val="bg1"/>
                </a:solidFill>
              </a:rPr>
              <a:t> to </a:t>
            </a:r>
            <a:r>
              <a:rPr lang="es-ES_tradnl" sz="1200" dirty="0" err="1" smtClean="0">
                <a:solidFill>
                  <a:schemeClr val="bg1"/>
                </a:solidFill>
              </a:rPr>
              <a:t>the</a:t>
            </a:r>
            <a:r>
              <a:rPr lang="es-ES_tradnl" sz="12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_tradnl" sz="1200" dirty="0" err="1" smtClean="0">
                <a:solidFill>
                  <a:schemeClr val="bg1"/>
                </a:solidFill>
              </a:rPr>
              <a:t>destination</a:t>
            </a:r>
            <a:endParaRPr lang="es-ES_tradnl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ubTitle" idx="4294967295"/>
          </p:nvPr>
        </p:nvSpPr>
        <p:spPr>
          <a:xfrm>
            <a:off x="583059" y="411483"/>
            <a:ext cx="453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3600" dirty="0" smtClean="0">
                <a:solidFill>
                  <a:schemeClr val="bg2"/>
                </a:solidFill>
              </a:rPr>
              <a:t>UML </a:t>
            </a:r>
            <a:r>
              <a:rPr lang="es-ES" sz="3600" dirty="0" err="1" smtClean="0">
                <a:solidFill>
                  <a:schemeClr val="bg2"/>
                </a:solidFill>
              </a:rPr>
              <a:t>Diagrams</a:t>
            </a:r>
            <a:r>
              <a:rPr lang="es-ES" sz="3600" dirty="0" smtClean="0">
                <a:solidFill>
                  <a:schemeClr val="bg2"/>
                </a:solidFill>
              </a:rPr>
              <a:t>:</a:t>
            </a:r>
            <a:endParaRPr sz="3600" dirty="0">
              <a:solidFill>
                <a:schemeClr val="bg2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8" y="1611796"/>
            <a:ext cx="3508068" cy="29106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890" y="1611796"/>
            <a:ext cx="4542504" cy="2989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172278" y="101742"/>
            <a:ext cx="3882887" cy="107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mtClean="0">
                <a:solidFill>
                  <a:srgbClr val="FFC000"/>
                </a:solidFill>
              </a:rPr>
              <a:t>ALLOY </a:t>
            </a:r>
            <a:r>
              <a:rPr lang="es-ES" dirty="0" smtClean="0">
                <a:solidFill>
                  <a:srgbClr val="FFC000"/>
                </a:solidFill>
              </a:rPr>
              <a:t>MODELLING</a:t>
            </a:r>
            <a:endParaRPr dirty="0">
              <a:solidFill>
                <a:srgbClr val="FFC000"/>
              </a:solidFill>
            </a:endParaRPr>
          </a:p>
        </p:txBody>
      </p:sp>
      <p:pic>
        <p:nvPicPr>
          <p:cNvPr id="5" name="Картина 18"/>
          <p:cNvPicPr/>
          <p:nvPr/>
        </p:nvPicPr>
        <p:blipFill>
          <a:blip r:embed="rId3"/>
          <a:stretch>
            <a:fillRect/>
          </a:stretch>
        </p:blipFill>
        <p:spPr>
          <a:xfrm>
            <a:off x="5393634" y="101742"/>
            <a:ext cx="3578088" cy="48413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1456007"/>
            <a:ext cx="1668394" cy="6416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2222305"/>
            <a:ext cx="3510814" cy="59337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3014802"/>
            <a:ext cx="3034748" cy="90971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9" y="4123635"/>
            <a:ext cx="3507143" cy="819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97143" y="4114878"/>
            <a:ext cx="2038493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/>
              <a:t>ARCHITECTURAL DESIGN</a:t>
            </a:r>
            <a:endParaRPr sz="1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487" y="1615013"/>
            <a:ext cx="510759" cy="51075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3" y="1615013"/>
            <a:ext cx="813446" cy="81344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84" y="2559060"/>
            <a:ext cx="434157" cy="4341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784" y="1637333"/>
            <a:ext cx="551642" cy="5516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49" y="439615"/>
            <a:ext cx="589089" cy="58908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698" y="3474398"/>
            <a:ext cx="701681" cy="7016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443" y="3266360"/>
            <a:ext cx="1847957" cy="13511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46712" y="2125861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 smtClean="0">
                <a:solidFill>
                  <a:schemeClr val="bg1"/>
                </a:solidFill>
              </a:rPr>
              <a:t>User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3923800" y="2188975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 smtClean="0">
                <a:solidFill>
                  <a:schemeClr val="bg1"/>
                </a:solidFill>
              </a:rPr>
              <a:t>TravLendarAPP</a:t>
            </a:r>
            <a:endParaRPr lang="es-ES_tradnl" sz="1000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4754426" y="2588821"/>
            <a:ext cx="1470167" cy="1353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015766" y="1913154"/>
            <a:ext cx="21569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4857008" y="926275"/>
            <a:ext cx="890649" cy="711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2" idx="3"/>
          </p:cNvCxnSpPr>
          <p:nvPr/>
        </p:nvCxnSpPr>
        <p:spPr>
          <a:xfrm flipV="1">
            <a:off x="3561246" y="1870392"/>
            <a:ext cx="5218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7498857" y="243595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smtClean="0">
                <a:solidFill>
                  <a:schemeClr val="bg1"/>
                </a:solidFill>
              </a:rPr>
              <a:t>Firebase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5747657" y="1040134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 smtClean="0">
                <a:solidFill>
                  <a:schemeClr val="bg1"/>
                </a:solidFill>
              </a:rPr>
              <a:t>Yahoo</a:t>
            </a:r>
            <a:r>
              <a:rPr lang="es-ES_tradnl" sz="1000" dirty="0" smtClean="0">
                <a:solidFill>
                  <a:schemeClr val="bg1"/>
                </a:solidFill>
              </a:rPr>
              <a:t> Server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963293" y="4600578"/>
            <a:ext cx="1071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smtClean="0">
                <a:solidFill>
                  <a:schemeClr val="bg1"/>
                </a:solidFill>
              </a:rPr>
              <a:t>Google Servers</a:t>
            </a:r>
            <a:endParaRPr lang="es-ES_tradnl" sz="1000" dirty="0">
              <a:solidFill>
                <a:schemeClr val="bg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403979" y="147189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 smtClean="0">
                <a:solidFill>
                  <a:schemeClr val="tx2"/>
                </a:solidFill>
              </a:rPr>
              <a:t>Firebase</a:t>
            </a:r>
            <a:r>
              <a:rPr lang="es-ES_tradnl" sz="1000" dirty="0" smtClean="0">
                <a:solidFill>
                  <a:schemeClr val="tx2"/>
                </a:solidFill>
              </a:rPr>
              <a:t> API </a:t>
            </a:r>
            <a:r>
              <a:rPr lang="es-ES_tradnl" sz="1000" dirty="0" err="1" smtClean="0">
                <a:solidFill>
                  <a:schemeClr val="tx2"/>
                </a:solidFill>
              </a:rPr>
              <a:t>Request</a:t>
            </a:r>
            <a:endParaRPr lang="es-ES_tradnl" sz="1000" dirty="0" smtClean="0">
              <a:solidFill>
                <a:schemeClr val="tx2"/>
              </a:solidFill>
            </a:endParaRPr>
          </a:p>
          <a:p>
            <a:r>
              <a:rPr lang="es-ES_tradnl" sz="1000" dirty="0" err="1" smtClean="0">
                <a:solidFill>
                  <a:schemeClr val="tx2"/>
                </a:solidFill>
              </a:rPr>
              <a:t>Firebase</a:t>
            </a:r>
            <a:r>
              <a:rPr lang="es-ES_tradnl" sz="1000" dirty="0" smtClean="0">
                <a:solidFill>
                  <a:schemeClr val="tx2"/>
                </a:solidFill>
              </a:rPr>
              <a:t> API Response</a:t>
            </a:r>
            <a:endParaRPr lang="es-ES_tradnl" sz="1000" dirty="0">
              <a:solidFill>
                <a:schemeClr val="tx2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392022">
            <a:off x="4455720" y="874092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 smtClean="0">
                <a:solidFill>
                  <a:schemeClr val="tx2"/>
                </a:solidFill>
              </a:rPr>
              <a:t>YahooWeather</a:t>
            </a:r>
            <a:r>
              <a:rPr lang="es-ES_tradnl" sz="800" dirty="0" smtClean="0">
                <a:solidFill>
                  <a:schemeClr val="tx2"/>
                </a:solidFill>
              </a:rPr>
              <a:t> API </a:t>
            </a:r>
            <a:r>
              <a:rPr lang="es-ES_tradnl" sz="800" dirty="0" err="1" smtClean="0">
                <a:solidFill>
                  <a:schemeClr val="tx2"/>
                </a:solidFill>
              </a:rPr>
              <a:t>Request</a:t>
            </a:r>
            <a:endParaRPr lang="es-ES_tradnl" sz="800" dirty="0" smtClean="0">
              <a:solidFill>
                <a:schemeClr val="tx2"/>
              </a:solidFill>
            </a:endParaRPr>
          </a:p>
          <a:p>
            <a:r>
              <a:rPr lang="es-ES_tradnl" sz="800" dirty="0" err="1" smtClean="0">
                <a:solidFill>
                  <a:schemeClr val="tx2"/>
                </a:solidFill>
              </a:rPr>
              <a:t>YahooWeather</a:t>
            </a:r>
            <a:r>
              <a:rPr lang="es-ES_tradnl" sz="800" dirty="0" smtClean="0">
                <a:solidFill>
                  <a:schemeClr val="tx2"/>
                </a:solidFill>
              </a:rPr>
              <a:t> API Response</a:t>
            </a:r>
            <a:endParaRPr lang="es-ES_tradnl" sz="800" dirty="0">
              <a:solidFill>
                <a:schemeClr val="tx2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 rot="2572952">
            <a:off x="4440295" y="3184749"/>
            <a:ext cx="162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 smtClean="0">
                <a:solidFill>
                  <a:schemeClr val="tx2"/>
                </a:solidFill>
              </a:rPr>
              <a:t>GoogleCalendar</a:t>
            </a:r>
            <a:r>
              <a:rPr lang="es-ES_tradnl" sz="800" dirty="0" smtClean="0">
                <a:solidFill>
                  <a:schemeClr val="tx2"/>
                </a:solidFill>
              </a:rPr>
              <a:t> API </a:t>
            </a:r>
            <a:r>
              <a:rPr lang="es-ES_tradnl" sz="800" dirty="0" err="1" smtClean="0">
                <a:solidFill>
                  <a:schemeClr val="tx2"/>
                </a:solidFill>
              </a:rPr>
              <a:t>Request</a:t>
            </a:r>
            <a:endParaRPr lang="es-ES_tradnl" sz="800" dirty="0" smtClean="0">
              <a:solidFill>
                <a:schemeClr val="tx2"/>
              </a:solidFill>
            </a:endParaRPr>
          </a:p>
          <a:p>
            <a:r>
              <a:rPr lang="es-ES_tradnl" sz="800" dirty="0" err="1" smtClean="0">
                <a:solidFill>
                  <a:schemeClr val="tx2"/>
                </a:solidFill>
              </a:rPr>
              <a:t>GoogleCalendar</a:t>
            </a:r>
            <a:r>
              <a:rPr lang="es-ES_tradnl" sz="800" dirty="0" smtClean="0">
                <a:solidFill>
                  <a:schemeClr val="tx2"/>
                </a:solidFill>
              </a:rPr>
              <a:t> API Response</a:t>
            </a:r>
            <a:endParaRPr lang="es-ES_tradnl" sz="800" dirty="0">
              <a:solidFill>
                <a:schemeClr val="tx2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 rot="2572952">
            <a:off x="4939849" y="2941584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800" dirty="0" err="1" smtClean="0">
                <a:solidFill>
                  <a:schemeClr val="tx2"/>
                </a:solidFill>
              </a:rPr>
              <a:t>GoogleMaps</a:t>
            </a:r>
            <a:r>
              <a:rPr lang="es-ES_tradnl" sz="800" dirty="0" smtClean="0">
                <a:solidFill>
                  <a:schemeClr val="tx2"/>
                </a:solidFill>
              </a:rPr>
              <a:t> API </a:t>
            </a:r>
            <a:r>
              <a:rPr lang="es-ES_tradnl" sz="800" dirty="0" err="1" smtClean="0">
                <a:solidFill>
                  <a:schemeClr val="tx2"/>
                </a:solidFill>
              </a:rPr>
              <a:t>Request</a:t>
            </a:r>
            <a:endParaRPr lang="es-ES_tradnl" sz="800" dirty="0" smtClean="0">
              <a:solidFill>
                <a:schemeClr val="tx2"/>
              </a:solidFill>
            </a:endParaRPr>
          </a:p>
          <a:p>
            <a:r>
              <a:rPr lang="es-ES_tradnl" sz="800" dirty="0" err="1" smtClean="0">
                <a:solidFill>
                  <a:schemeClr val="tx2"/>
                </a:solidFill>
              </a:rPr>
              <a:t>GoogleMaps</a:t>
            </a:r>
            <a:r>
              <a:rPr lang="es-ES_tradnl" sz="800" dirty="0" smtClean="0">
                <a:solidFill>
                  <a:schemeClr val="tx2"/>
                </a:solidFill>
              </a:rPr>
              <a:t> </a:t>
            </a:r>
            <a:r>
              <a:rPr lang="es-ES_tradnl" sz="800" dirty="0" err="1" smtClean="0">
                <a:solidFill>
                  <a:schemeClr val="tx2"/>
                </a:solidFill>
              </a:rPr>
              <a:t>APIResponse</a:t>
            </a:r>
            <a:endParaRPr lang="es-ES_tradnl" sz="800" dirty="0">
              <a:solidFill>
                <a:schemeClr val="tx2"/>
              </a:solidFill>
            </a:endParaRPr>
          </a:p>
        </p:txBody>
      </p:sp>
      <p:grpSp>
        <p:nvGrpSpPr>
          <p:cNvPr id="38" name="Shape 588"/>
          <p:cNvGrpSpPr/>
          <p:nvPr/>
        </p:nvGrpSpPr>
        <p:grpSpPr>
          <a:xfrm>
            <a:off x="979582" y="3474398"/>
            <a:ext cx="540460" cy="408847"/>
            <a:chOff x="5247525" y="3007275"/>
            <a:chExt cx="517575" cy="384825"/>
          </a:xfrm>
        </p:grpSpPr>
        <p:sp>
          <p:nvSpPr>
            <p:cNvPr id="39" name="Shape 5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5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</a:t>
            </a:r>
            <a:r>
              <a:rPr lang="en" dirty="0">
                <a:solidFill>
                  <a:srgbClr val="FF9800"/>
                </a:solidFill>
              </a:rPr>
              <a:t>inspiration</a:t>
            </a:r>
            <a:r>
              <a:rPr lang="en" dirty="0"/>
              <a:t> and to invoke philosophical thoughts from the reader.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954632" y="1317465"/>
            <a:ext cx="457190" cy="457120"/>
            <a:chOff x="1923675" y="1633650"/>
            <a:chExt cx="436000" cy="435975"/>
          </a:xfrm>
        </p:grpSpPr>
        <p:sp>
          <p:nvSpPr>
            <p:cNvPr id="112" name="Shape 112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BIG </a:t>
            </a:r>
            <a:r>
              <a:rPr lang="en" sz="3600">
                <a:solidFill>
                  <a:srgbClr val="F44336"/>
                </a:solidFill>
              </a:rPr>
              <a:t>CONCEPT</a:t>
            </a:r>
            <a:endParaRPr sz="3600">
              <a:solidFill>
                <a:srgbClr val="F44336"/>
              </a:solidFill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24" name="Shape 124"/>
          <p:cNvGrpSpPr/>
          <p:nvPr/>
        </p:nvGrpSpPr>
        <p:grpSpPr>
          <a:xfrm>
            <a:off x="763880" y="1821997"/>
            <a:ext cx="664653" cy="1053757"/>
            <a:chOff x="6718575" y="2318625"/>
            <a:chExt cx="256950" cy="407375"/>
          </a:xfrm>
        </p:grpSpPr>
        <p:sp>
          <p:nvSpPr>
            <p:cNvPr id="125" name="Shape 1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853</Words>
  <Application>Microsoft Macintosh PowerPoint</Application>
  <PresentationFormat>Presentación en pantalla (16:9)</PresentationFormat>
  <Paragraphs>153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Montserrat</vt:lpstr>
      <vt:lpstr>Arial</vt:lpstr>
      <vt:lpstr>Karla</vt:lpstr>
      <vt:lpstr>Calibri</vt:lpstr>
      <vt:lpstr>Cadwal template</vt:lpstr>
      <vt:lpstr>TRAVLENDAR Víctor Álvaro González 897700 Planem Pasliev </vt:lpstr>
      <vt:lpstr>INDEX:</vt:lpstr>
      <vt:lpstr>What is TravLendar?</vt:lpstr>
      <vt:lpstr>Presentación de PowerPoint</vt:lpstr>
      <vt:lpstr>ALLOY MODELLING</vt:lpstr>
      <vt:lpstr>ARCHITECTURAL DESIGN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OR USE DIAGRAMS TO EXPLAIN COMPLEX IDEAS</vt:lpstr>
      <vt:lpstr>AND TABLES TO COMPARE DATA</vt:lpstr>
      <vt:lpstr>MAPS</vt:lpstr>
      <vt:lpstr>89,526,124</vt:lpstr>
      <vt:lpstr>89,526,124$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TRAVLENDAR Víctor Álvaro González 897700 Planem Pasliev </dc:title>
  <cp:lastModifiedBy>victor alvaro</cp:lastModifiedBy>
  <cp:revision>10</cp:revision>
  <dcterms:modified xsi:type="dcterms:W3CDTF">2018-01-27T12:17:16Z</dcterms:modified>
</cp:coreProperties>
</file>