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18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A2270-FB9C-3345-8361-06754ADDD0F6}" type="datetimeFigureOut">
              <a:rPr lang="es-ES_tradnl" smtClean="0"/>
              <a:t>08/11/2017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4FBF3-DBA2-654C-938D-CA446CD4A68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414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4249686-386F-408B-B15A-61AE341C182A}" type="datetimeFigureOut">
              <a:rPr lang="en-BZ" smtClean="0"/>
              <a:t>08/11/2017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BZ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18047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08/11/2017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79896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08/11/2017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627777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08/11/2017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604988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08/11/2017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153234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08/11/2017</a:t>
            </a:fld>
            <a:endParaRPr lang="en-B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56835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08/11/2017</a:t>
            </a:fld>
            <a:endParaRPr lang="en-B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B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789396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4249686-386F-408B-B15A-61AE341C182A}" type="datetimeFigureOut">
              <a:rPr lang="en-BZ" smtClean="0"/>
              <a:t>08/11/2017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27590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4249686-386F-408B-B15A-61AE341C182A}" type="datetimeFigureOut">
              <a:rPr lang="en-BZ" smtClean="0"/>
              <a:t>08/11/2017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94705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08/11/2017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55425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08/11/2017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403800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08/11/2017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67067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08/11/2017</a:t>
            </a:fld>
            <a:endParaRPr lang="en-B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59711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08/11/2017</a:t>
            </a:fld>
            <a:endParaRPr lang="en-B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56311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08/11/2017</a:t>
            </a:fld>
            <a:endParaRPr lang="en-B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87313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08/11/2017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57327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08/11/2017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410566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4249686-386F-408B-B15A-61AE341C182A}" type="datetimeFigureOut">
              <a:rPr lang="en-BZ" smtClean="0"/>
              <a:t>08/11/2017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BZ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63805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7F294C-244A-454C-B2F6-AFEB2A153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655" y="1009487"/>
            <a:ext cx="8825658" cy="2677648"/>
          </a:xfrm>
        </p:spPr>
        <p:txBody>
          <a:bodyPr/>
          <a:lstStyle/>
          <a:p>
            <a:r>
              <a:rPr lang="en-US" cap="all" dirty="0"/>
              <a:t>Requirement Analysis and Specification Document</a:t>
            </a:r>
            <a:endParaRPr lang="en-BZ" cap="all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08CC4CC9-14A7-41B6-AF12-F10C62367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Plamen Pasliev – 898793</a:t>
            </a:r>
            <a:endParaRPr lang="en-BZ" dirty="0"/>
          </a:p>
          <a:p>
            <a:r>
              <a:rPr lang="es-ES" dirty="0"/>
              <a:t>Victor Álvaro Gonzalez - 897700 </a:t>
            </a:r>
            <a:endParaRPr lang="en-BZ" dirty="0"/>
          </a:p>
        </p:txBody>
      </p:sp>
    </p:spTree>
    <p:extLst>
      <p:ext uri="{BB962C8B-B14F-4D97-AF65-F5344CB8AC3E}">
        <p14:creationId xmlns:p14="http://schemas.microsoft.com/office/powerpoint/2010/main" val="265929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AEEF4D1-75E3-4F28-B558-1DA3C768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BZ" dirty="0"/>
              <a:t>cope of the project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4D001CB-652B-4A59-982F-228B2652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Calendar-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appointments</a:t>
            </a:r>
            <a:r>
              <a:rPr lang="de-DE" dirty="0"/>
              <a:t> and </a:t>
            </a:r>
            <a:r>
              <a:rPr lang="de-DE" dirty="0" err="1"/>
              <a:t>breaks</a:t>
            </a:r>
            <a:r>
              <a:rPr lang="de-DE" dirty="0"/>
              <a:t> </a:t>
            </a:r>
          </a:p>
          <a:p>
            <a:r>
              <a:rPr lang="en-GB" dirty="0"/>
              <a:t>Assists the user in routing (duration, location, weather, availability)</a:t>
            </a:r>
          </a:p>
          <a:p>
            <a:endParaRPr lang="en-BZ" dirty="0"/>
          </a:p>
        </p:txBody>
      </p:sp>
    </p:spTree>
    <p:extLst>
      <p:ext uri="{BB962C8B-B14F-4D97-AF65-F5344CB8AC3E}">
        <p14:creationId xmlns:p14="http://schemas.microsoft.com/office/powerpoint/2010/main" val="350097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D308E70-63AF-431F-845B-EF09FF82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/>
              <a:t>What are the goals of the system?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DB4216B-B894-4FCC-AD84-3B12A915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[G1] Allow a User to manage appointments.</a:t>
            </a:r>
            <a:endParaRPr lang="en-BZ" dirty="0"/>
          </a:p>
          <a:p>
            <a:pPr lvl="0"/>
            <a:r>
              <a:rPr lang="en-US" dirty="0"/>
              <a:t>[G2] Allow a User to specify their own travel preferences. </a:t>
            </a:r>
            <a:endParaRPr lang="en-BZ" dirty="0"/>
          </a:p>
          <a:p>
            <a:pPr lvl="0"/>
            <a:r>
              <a:rPr lang="en-US" dirty="0"/>
              <a:t>[G3] Allow a User to introduce the breaks that he requires during the day and the temporal range in which he wants to do the rest. </a:t>
            </a:r>
            <a:endParaRPr lang="en-BZ" dirty="0"/>
          </a:p>
          <a:p>
            <a:pPr lvl="0"/>
            <a:r>
              <a:rPr lang="en-US" dirty="0"/>
              <a:t>[G4] User should receive alerts.</a:t>
            </a:r>
            <a:endParaRPr lang="en-BZ" dirty="0"/>
          </a:p>
          <a:p>
            <a:pPr lvl="0"/>
            <a:r>
              <a:rPr lang="en-US" dirty="0"/>
              <a:t>[G5] The user should receive directions from his current location to the location of the event.</a:t>
            </a:r>
            <a:endParaRPr lang="en-BZ" dirty="0"/>
          </a:p>
          <a:p>
            <a:pPr lvl="0"/>
            <a:r>
              <a:rPr lang="en-US" dirty="0"/>
              <a:t>[G6] The system must consider days in which the public transport or the transport chosen by the user is not available or delayed.</a:t>
            </a:r>
            <a:endParaRPr lang="en-BZ" dirty="0"/>
          </a:p>
          <a:p>
            <a:pPr lvl="0"/>
            <a:r>
              <a:rPr lang="en-US" dirty="0"/>
              <a:t>[G7] The system must consider the weather when an event takes place. </a:t>
            </a:r>
            <a:endParaRPr lang="en-BZ" dirty="0"/>
          </a:p>
          <a:p>
            <a:endParaRPr lang="en-BZ" dirty="0"/>
          </a:p>
        </p:txBody>
      </p:sp>
    </p:spTree>
    <p:extLst>
      <p:ext uri="{BB962C8B-B14F-4D97-AF65-F5344CB8AC3E}">
        <p14:creationId xmlns:p14="http://schemas.microsoft.com/office/powerpoint/2010/main" val="396500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2F7CEC7-972D-41C2-9E24-1AB27CAF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66" y="432631"/>
            <a:ext cx="8761413" cy="706964"/>
          </a:xfrm>
        </p:spPr>
        <p:txBody>
          <a:bodyPr/>
          <a:lstStyle/>
          <a:p>
            <a:r>
              <a:rPr lang="en-BZ" dirty="0"/>
              <a:t>Use case </a:t>
            </a:r>
            <a:r>
              <a:rPr lang="en-GB" dirty="0"/>
              <a:t>– User creating an event</a:t>
            </a:r>
            <a:endParaRPr lang="en-BZ" dirty="0"/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45CE956A-FE18-42CC-AF19-9040CC442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965255"/>
              </p:ext>
            </p:extLst>
          </p:nvPr>
        </p:nvGraphicFramePr>
        <p:xfrm>
          <a:off x="720966" y="1139595"/>
          <a:ext cx="7939454" cy="5599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5302">
                  <a:extLst>
                    <a:ext uri="{9D8B030D-6E8A-4147-A177-3AD203B41FA5}">
                      <a16:colId xmlns:a16="http://schemas.microsoft.com/office/drawing/2014/main" val="1797048195"/>
                    </a:ext>
                  </a:extLst>
                </a:gridCol>
                <a:gridCol w="5954152">
                  <a:extLst>
                    <a:ext uri="{9D8B030D-6E8A-4147-A177-3AD203B41FA5}">
                      <a16:colId xmlns:a16="http://schemas.microsoft.com/office/drawing/2014/main" val="3476215359"/>
                    </a:ext>
                  </a:extLst>
                </a:gridCol>
              </a:tblGrid>
              <a:tr h="10098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s-ES_tradnl" sz="1200" dirty="0">
                          <a:effectLst/>
                        </a:rPr>
                        <a:t>ACTORS </a:t>
                      </a:r>
                      <a:endParaRPr lang="en-BZ" sz="11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41" marR="3534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s-ES_tradnl" sz="1200" dirty="0">
                          <a:effectLst/>
                        </a:rPr>
                        <a:t>User </a:t>
                      </a:r>
                      <a:endParaRPr lang="en-BZ" sz="11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41" marR="35341" marT="0" marB="0" anchor="ctr"/>
                </a:tc>
                <a:extLst>
                  <a:ext uri="{0D108BD9-81ED-4DB2-BD59-A6C34878D82A}">
                    <a16:rowId xmlns:a16="http://schemas.microsoft.com/office/drawing/2014/main" val="524922666"/>
                  </a:ext>
                </a:extLst>
              </a:tr>
              <a:tr h="10098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s-ES_tradnl" sz="1200">
                          <a:effectLst/>
                        </a:rPr>
                        <a:t>GOALS </a:t>
                      </a:r>
                      <a:endParaRPr lang="en-BZ" sz="11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41" marR="3534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s-ES_tradnl" sz="1200" dirty="0">
                          <a:effectLst/>
                        </a:rPr>
                        <a:t>[G1] </a:t>
                      </a:r>
                      <a:endParaRPr lang="en-BZ" sz="11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41" marR="35341" marT="0" marB="0" anchor="ctr"/>
                </a:tc>
                <a:extLst>
                  <a:ext uri="{0D108BD9-81ED-4DB2-BD59-A6C34878D82A}">
                    <a16:rowId xmlns:a16="http://schemas.microsoft.com/office/drawing/2014/main" val="2017715250"/>
                  </a:ext>
                </a:extLst>
              </a:tr>
              <a:tr h="10098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s-ES_tradnl" sz="1200">
                          <a:effectLst/>
                        </a:rPr>
                        <a:t>INPUT CONDITIONS </a:t>
                      </a:r>
                      <a:endParaRPr lang="en-BZ" sz="11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41" marR="3534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There are no entry conditions.</a:t>
                      </a:r>
                      <a:endParaRPr lang="en-BZ" sz="11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41" marR="35341" marT="0" marB="0" anchor="ctr"/>
                </a:tc>
                <a:extLst>
                  <a:ext uri="{0D108BD9-81ED-4DB2-BD59-A6C34878D82A}">
                    <a16:rowId xmlns:a16="http://schemas.microsoft.com/office/drawing/2014/main" val="6264470"/>
                  </a:ext>
                </a:extLst>
              </a:tr>
              <a:tr h="187666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s-ES_tradnl" sz="1200">
                          <a:effectLst/>
                        </a:rPr>
                        <a:t>EVENTS FLOW </a:t>
                      </a:r>
                      <a:endParaRPr lang="en-BZ" sz="11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41" marR="3534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1500"/>
                        </a:lnSpc>
                        <a:spcBef>
                          <a:spcPts val="500"/>
                        </a:spcBef>
                        <a:spcAft>
                          <a:spcPts val="1330"/>
                        </a:spcAft>
                        <a:buFont typeface="Symbol" panose="05050102010706020507" pitchFamily="18" charset="2"/>
                        <a:buChar char=""/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The user should press the “Calendar” bottom.</a:t>
                      </a:r>
                      <a:endParaRPr lang="en-BZ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500"/>
                        </a:lnSpc>
                        <a:spcBef>
                          <a:spcPts val="500"/>
                        </a:spcBef>
                        <a:spcAft>
                          <a:spcPts val="1330"/>
                        </a:spcAft>
                        <a:buFont typeface="Symbol" panose="05050102010706020507" pitchFamily="18" charset="2"/>
                        <a:buChar char=""/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The user should press the “Add event” button. </a:t>
                      </a:r>
                      <a:endParaRPr lang="en-BZ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500"/>
                        </a:lnSpc>
                        <a:spcBef>
                          <a:spcPts val="500"/>
                        </a:spcBef>
                        <a:spcAft>
                          <a:spcPts val="1330"/>
                        </a:spcAft>
                        <a:buFont typeface="Symbol" panose="05050102010706020507" pitchFamily="18" charset="2"/>
                        <a:buChar char=""/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The user should enter a title for the event. </a:t>
                      </a:r>
                      <a:endParaRPr lang="en-BZ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500"/>
                        </a:lnSpc>
                        <a:spcBef>
                          <a:spcPts val="500"/>
                        </a:spcBef>
                        <a:spcAft>
                          <a:spcPts val="1330"/>
                        </a:spcAft>
                        <a:buFont typeface="Symbol" panose="05050102010706020507" pitchFamily="18" charset="2"/>
                        <a:buChar char=""/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The user should enter a start time for the event.</a:t>
                      </a:r>
                      <a:endParaRPr lang="en-BZ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500"/>
                        </a:lnSpc>
                        <a:spcBef>
                          <a:spcPts val="500"/>
                        </a:spcBef>
                        <a:spcAft>
                          <a:spcPts val="1330"/>
                        </a:spcAft>
                        <a:buFont typeface="Symbol" panose="05050102010706020507" pitchFamily="18" charset="2"/>
                        <a:buChar char=""/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The user should enter an end time for the event. </a:t>
                      </a:r>
                      <a:endParaRPr lang="en-BZ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500"/>
                        </a:lnSpc>
                        <a:spcBef>
                          <a:spcPts val="500"/>
                        </a:spcBef>
                        <a:spcAft>
                          <a:spcPts val="1330"/>
                        </a:spcAft>
                        <a:buFont typeface="Symbol" panose="05050102010706020507" pitchFamily="18" charset="2"/>
                        <a:buChar char=""/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The user should enter his location before the event (start location).</a:t>
                      </a:r>
                      <a:endParaRPr lang="en-BZ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500"/>
                        </a:lnSpc>
                        <a:spcBef>
                          <a:spcPts val="500"/>
                        </a:spcBef>
                        <a:spcAft>
                          <a:spcPts val="1330"/>
                        </a:spcAft>
                        <a:buFont typeface="Symbol" panose="05050102010706020507" pitchFamily="18" charset="2"/>
                        <a:buChar char=""/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The user should enter the location of the event (end location).</a:t>
                      </a:r>
                      <a:endParaRPr lang="en-BZ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500"/>
                        </a:lnSpc>
                        <a:spcBef>
                          <a:spcPts val="500"/>
                        </a:spcBef>
                        <a:spcAft>
                          <a:spcPts val="1330"/>
                        </a:spcAft>
                        <a:buFont typeface="Symbol" panose="05050102010706020507" pitchFamily="18" charset="2"/>
                        <a:buChar char=""/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The user should press the “Save” button.</a:t>
                      </a:r>
                      <a:endParaRPr lang="en-BZ" sz="11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41" marR="35341" marT="0" marB="0" anchor="ctr"/>
                </a:tc>
                <a:extLst>
                  <a:ext uri="{0D108BD9-81ED-4DB2-BD59-A6C34878D82A}">
                    <a16:rowId xmlns:a16="http://schemas.microsoft.com/office/drawing/2014/main" val="1006386086"/>
                  </a:ext>
                </a:extLst>
              </a:tr>
              <a:tr h="10098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s-ES_tradnl" sz="1200">
                          <a:effectLst/>
                        </a:rPr>
                        <a:t>OUTPUT CONDITIONS </a:t>
                      </a:r>
                      <a:endParaRPr lang="en-BZ" sz="11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41" marR="3534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The appointment is added to the calendar. </a:t>
                      </a:r>
                      <a:endParaRPr lang="en-BZ" sz="11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41" marR="35341" marT="0" marB="0" anchor="ctr"/>
                </a:tc>
                <a:extLst>
                  <a:ext uri="{0D108BD9-81ED-4DB2-BD59-A6C34878D82A}">
                    <a16:rowId xmlns:a16="http://schemas.microsoft.com/office/drawing/2014/main" val="470118772"/>
                  </a:ext>
                </a:extLst>
              </a:tr>
              <a:tr h="1010478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s-ES_tradnl" sz="1200">
                          <a:effectLst/>
                        </a:rPr>
                        <a:t>EXCEPTIONS </a:t>
                      </a:r>
                      <a:endParaRPr lang="en-BZ" sz="11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41" marR="3534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1. The user inserts a non-existing location. </a:t>
                      </a:r>
                      <a:endParaRPr lang="en-BZ" sz="1100" dirty="0">
                        <a:effectLst/>
                      </a:endParaRPr>
                    </a:p>
                    <a:p>
                      <a:pPr algn="l">
                        <a:lnSpc>
                          <a:spcPts val="15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This exception is handled notifying the issue to the User and taking back the Event Flow to the point 6. </a:t>
                      </a:r>
                      <a:endParaRPr lang="en-BZ" sz="1100" dirty="0">
                        <a:effectLst/>
                      </a:endParaRPr>
                    </a:p>
                    <a:p>
                      <a:pPr algn="l">
                        <a:lnSpc>
                          <a:spcPts val="15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2. The user inserts an event that overlaps with another one.</a:t>
                      </a:r>
                      <a:endParaRPr lang="en-BZ" sz="1100" dirty="0">
                        <a:effectLst/>
                      </a:endParaRPr>
                    </a:p>
                    <a:p>
                      <a:pPr algn="l">
                        <a:lnSpc>
                          <a:spcPts val="15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This exception is handled notifying the issue to the User and taking back the Event Flow to the point 4. </a:t>
                      </a:r>
                      <a:endParaRPr lang="en-BZ" sz="11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41" marR="35341" marT="0" marB="0" anchor="ctr"/>
                </a:tc>
                <a:extLst>
                  <a:ext uri="{0D108BD9-81ED-4DB2-BD59-A6C34878D82A}">
                    <a16:rowId xmlns:a16="http://schemas.microsoft.com/office/drawing/2014/main" val="345471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64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471F509-DAC8-4661-B5C7-1D38B5DE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/>
              <a:t>What are the most important three to five requirements?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FC719CA-965C-41CF-9021-3A4378D6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Z" dirty="0"/>
              <a:t>Allow the user to place an event (meeting or break) in his agenda.</a:t>
            </a:r>
          </a:p>
          <a:p>
            <a:r>
              <a:rPr lang="en-BZ" dirty="0"/>
              <a:t>The system must be able to calculate the estimated travel time to reach the meeting.</a:t>
            </a:r>
          </a:p>
          <a:p>
            <a:r>
              <a:rPr lang="en-BZ" dirty="0"/>
              <a:t>Obtain different routes (at least one) between the events taking into account the travel preferences of the user.</a:t>
            </a:r>
          </a:p>
          <a:p>
            <a:r>
              <a:rPr lang="en-BZ" dirty="0"/>
              <a:t>Notify the user if there is an event overlap.</a:t>
            </a:r>
          </a:p>
          <a:p>
            <a:r>
              <a:rPr lang="en-BZ" dirty="0"/>
              <a:t>The system must be able to check the availability of transport methods at a given location.</a:t>
            </a:r>
          </a:p>
        </p:txBody>
      </p:sp>
    </p:spTree>
    <p:extLst>
      <p:ext uri="{BB962C8B-B14F-4D97-AF65-F5344CB8AC3E}">
        <p14:creationId xmlns:p14="http://schemas.microsoft.com/office/powerpoint/2010/main" val="211280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304ABE-90B5-4953-BB69-448AF95C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/>
              <a:t>What are the most important assumptions?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D5729E4-BD7C-4C43-809F-9A580349D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Z" sz="2200" dirty="0"/>
              <a:t>Constant internet connectivity.</a:t>
            </a:r>
          </a:p>
          <a:p>
            <a:r>
              <a:rPr lang="en-BZ" sz="2200" dirty="0"/>
              <a:t>Geolocation turn on at all times.</a:t>
            </a:r>
          </a:p>
          <a:p>
            <a:r>
              <a:rPr lang="en-BZ" sz="2200" dirty="0"/>
              <a:t>User correctly enters meeting </a:t>
            </a:r>
            <a:r>
              <a:rPr lang="en-BZ" sz="2200" dirty="0" err="1"/>
              <a:t>adress</a:t>
            </a:r>
            <a:r>
              <a:rPr lang="en-BZ" sz="2200" dirty="0"/>
              <a:t>.</a:t>
            </a:r>
          </a:p>
          <a:p>
            <a:r>
              <a:rPr lang="en-BZ" sz="2200" dirty="0"/>
              <a:t>The phone is synchronized correctly with the current time of the user region via mobile link or manually.</a:t>
            </a:r>
          </a:p>
        </p:txBody>
      </p:sp>
    </p:spTree>
    <p:extLst>
      <p:ext uri="{BB962C8B-B14F-4D97-AF65-F5344CB8AC3E}">
        <p14:creationId xmlns:p14="http://schemas.microsoft.com/office/powerpoint/2010/main" val="117993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27E0A4F-FE1D-4A81-8D8F-986345F71CB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0C2B8F-6B1B-46D5-86E6-40F36C695FC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B237C1-E8A0-4DD3-B6C5-F2D54F796F8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8D62F0D-6BD4-4DD4-B125-6F7A952A31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28E8CD-5219-4795-91D4-9618DB8ED6C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00A43E1-4FE7-498F-AFFF-FDFC1FAF04A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B521824-592C-476A-AB0A-CA0C6D1F340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5C860C9-D4F9-4350-80DA-0D1CD36C774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12" y="645106"/>
            <a:ext cx="4063355" cy="558536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8A90C8-AE0E-4EBA-9AF8-EEDB206020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B96CFD-5CBA-42B5-A152-CEC6D2C2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BZ" sz="3100">
                <a:solidFill>
                  <a:srgbClr val="EBEBEB"/>
                </a:solidFill>
              </a:rPr>
              <a:t>What do you aim to analyse and prove through the Alloy model?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B85A293-E065-4E30-B54B-2AB922490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BZ">
                <a:solidFill>
                  <a:srgbClr val="FFFFFF"/>
                </a:solidFill>
              </a:rPr>
              <a:t>We tried to verify that events(meetings and breaks) are created without overlapping and that they can also be deleted.</a:t>
            </a:r>
          </a:p>
        </p:txBody>
      </p:sp>
    </p:spTree>
    <p:extLst>
      <p:ext uri="{BB962C8B-B14F-4D97-AF65-F5344CB8AC3E}">
        <p14:creationId xmlns:p14="http://schemas.microsoft.com/office/powerpoint/2010/main" val="4590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 – заседателна зала">
  <a:themeElements>
    <a:clrScheme name="Йон – заседателна зала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Йон – заседателна зала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 – заседателна зала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525</Words>
  <Application>Microsoft Office PowerPoint</Application>
  <PresentationFormat>Широк екран</PresentationFormat>
  <Paragraphs>51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Symbol</vt:lpstr>
      <vt:lpstr>Times New Roman</vt:lpstr>
      <vt:lpstr>Trebuchet MS</vt:lpstr>
      <vt:lpstr>Wingdings 3</vt:lpstr>
      <vt:lpstr>Йон – заседателна зала</vt:lpstr>
      <vt:lpstr>Requirement Analysis and Specification Document</vt:lpstr>
      <vt:lpstr>Scope of the project</vt:lpstr>
      <vt:lpstr>What are the goals of the system?</vt:lpstr>
      <vt:lpstr>Use case – User creating an event</vt:lpstr>
      <vt:lpstr>What are the most important three to five requirements?</vt:lpstr>
      <vt:lpstr>What are the most important assumptions?</vt:lpstr>
      <vt:lpstr>What do you aim to analyse and prove through the Alloy model?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 </dc:title>
  <dc:creator>Plamen Pasliev</dc:creator>
  <cp:lastModifiedBy>Plamen Pasliev</cp:lastModifiedBy>
  <cp:revision>9</cp:revision>
  <dcterms:created xsi:type="dcterms:W3CDTF">2017-11-07T16:58:22Z</dcterms:created>
  <dcterms:modified xsi:type="dcterms:W3CDTF">2017-11-08T00:43:30Z</dcterms:modified>
</cp:coreProperties>
</file>