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4" r:id="rId4"/>
    <p:sldId id="261" r:id="rId5"/>
    <p:sldId id="273" r:id="rId6"/>
    <p:sldId id="258" r:id="rId7"/>
    <p:sldId id="259" r:id="rId8"/>
    <p:sldId id="267" r:id="rId9"/>
    <p:sldId id="262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620F7-0CC1-4F93-96DA-598CFABAD150}">
  <a:tblStyle styleId="{3A8620F7-0CC1-4F93-96DA-598CFABAD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8"/>
    <p:restoredTop sz="94592"/>
  </p:normalViewPr>
  <p:slideViewPr>
    <p:cSldViewPr snapToGrid="0" snapToObjects="1">
      <p:cViewPr varScale="1">
        <p:scale>
          <a:sx n="109" d="100"/>
          <a:sy n="109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84935" y="3041150"/>
            <a:ext cx="4263775" cy="1401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3400" dirty="0"/>
              <a:t>TRAVLENDAR</a:t>
            </a:r>
            <a:br>
              <a:rPr lang="es-ES" dirty="0"/>
            </a:br>
            <a:r>
              <a:rPr lang="es-ES" sz="2000" dirty="0"/>
              <a:t>Víctor Álvaro González, 897700</a:t>
            </a:r>
            <a:br>
              <a:rPr lang="es-ES" sz="2000" dirty="0"/>
            </a:br>
            <a:r>
              <a:rPr lang="es-ES" sz="2000" dirty="0"/>
              <a:t>Plamen Pasliev, </a:t>
            </a:r>
            <a:r>
              <a:rPr lang="en-BZ" sz="2000" dirty="0"/>
              <a:t>898793</a:t>
            </a:r>
            <a:endParaRPr sz="2000" dirty="0"/>
          </a:p>
        </p:txBody>
      </p:sp>
      <p:grpSp>
        <p:nvGrpSpPr>
          <p:cNvPr id="11" name="Shape 766"/>
          <p:cNvGrpSpPr/>
          <p:nvPr/>
        </p:nvGrpSpPr>
        <p:grpSpPr>
          <a:xfrm>
            <a:off x="1635689" y="1412696"/>
            <a:ext cx="633243" cy="960634"/>
            <a:chOff x="5973900" y="318475"/>
            <a:chExt cx="401900" cy="380575"/>
          </a:xfrm>
        </p:grpSpPr>
        <p:sp>
          <p:nvSpPr>
            <p:cNvPr id="12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583"/>
          <p:cNvSpPr/>
          <p:nvPr/>
        </p:nvSpPr>
        <p:spPr>
          <a:xfrm>
            <a:off x="1488791" y="1207213"/>
            <a:ext cx="927041" cy="163359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6618579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- </a:t>
            </a:r>
            <a:r>
              <a:rPr lang="en-GB" dirty="0" err="1"/>
              <a:t>getMeeting</a:t>
            </a:r>
            <a:r>
              <a:rPr lang="en-GB" dirty="0"/>
              <a:t>(String title)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- </a:t>
            </a:r>
            <a:r>
              <a:rPr lang="en-GB" dirty="0" err="1"/>
              <a:t>checkTimeSlot</a:t>
            </a:r>
            <a:r>
              <a:rPr lang="en-GB" dirty="0"/>
              <a:t>(Time </a:t>
            </a:r>
            <a:r>
              <a:rPr lang="en-GB" dirty="0" err="1"/>
              <a:t>startTime</a:t>
            </a:r>
            <a:r>
              <a:rPr lang="en-GB" dirty="0"/>
              <a:t>, Time </a:t>
            </a:r>
            <a:r>
              <a:rPr lang="en-GB" dirty="0" err="1"/>
              <a:t>endTime</a:t>
            </a:r>
            <a:r>
              <a:rPr lang="en-GB" dirty="0"/>
              <a:t>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- </a:t>
            </a:r>
            <a:r>
              <a:rPr lang="en-GB" dirty="0" err="1"/>
              <a:t>getRoutes</a:t>
            </a:r>
            <a:r>
              <a:rPr lang="en-GB" dirty="0"/>
              <a:t>(String </a:t>
            </a:r>
            <a:r>
              <a:rPr lang="en-GB" dirty="0" err="1"/>
              <a:t>departureLocation</a:t>
            </a:r>
            <a:r>
              <a:rPr lang="en-GB" dirty="0"/>
              <a:t>, String </a:t>
            </a:r>
            <a:r>
              <a:rPr lang="en-GB" dirty="0" err="1"/>
              <a:t>meetingLocation</a:t>
            </a:r>
            <a:r>
              <a:rPr lang="en-GB" dirty="0"/>
              <a:t>, Time </a:t>
            </a:r>
            <a:r>
              <a:rPr lang="en-GB" dirty="0" err="1"/>
              <a:t>endTime</a:t>
            </a:r>
            <a:r>
              <a:rPr lang="en-GB" dirty="0"/>
              <a:t>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- etc. </a:t>
            </a: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675479" y="1456913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BZ" sz="3200" dirty="0"/>
              <a:t>JEE </a:t>
            </a:r>
            <a:r>
              <a:rPr lang="en-BZ" sz="3200" dirty="0" err="1"/>
              <a:t>implemetation</a:t>
            </a:r>
            <a:endParaRPr sz="3200" dirty="0"/>
          </a:p>
        </p:txBody>
      </p:sp>
      <p:sp>
        <p:nvSpPr>
          <p:cNvPr id="140" name="Shape 140"/>
          <p:cNvSpPr/>
          <p:nvPr/>
        </p:nvSpPr>
        <p:spPr>
          <a:xfrm>
            <a:off x="956177" y="1332826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Shape 149"/>
          <p:cNvGrpSpPr/>
          <p:nvPr/>
        </p:nvGrpSpPr>
        <p:grpSpPr>
          <a:xfrm>
            <a:off x="974536" y="1331558"/>
            <a:ext cx="443239" cy="443239"/>
            <a:chOff x="5941025" y="3634400"/>
            <a:chExt cx="467650" cy="467650"/>
          </a:xfrm>
        </p:grpSpPr>
        <p:sp>
          <p:nvSpPr>
            <p:cNvPr id="150" name="Shape 1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8A282AC-56D8-4674-B8CB-C081E6FDCC40}"/>
              </a:ext>
            </a:extLst>
          </p:cNvPr>
          <p:cNvSpPr txBox="1"/>
          <p:nvPr/>
        </p:nvSpPr>
        <p:spPr>
          <a:xfrm>
            <a:off x="2117188" y="1774797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Questions?</a:t>
            </a:r>
            <a:endParaRPr lang="en-BZ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INDEX: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1212150"/>
            <a:ext cx="2709900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Problem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Goals of the system</a:t>
            </a:r>
            <a:endParaRPr lang="es-ES"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Our solution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UML </a:t>
            </a: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Diagrams</a:t>
            </a:r>
            <a:endParaRPr lang="es-ES"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Alloy</a:t>
            </a:r>
            <a:r>
              <a:rPr lang="es-ES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Modelling</a:t>
            </a:r>
            <a:endParaRPr lang="es-ES"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Architectural</a:t>
            </a:r>
            <a:r>
              <a:rPr lang="es-ES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ES" sz="1100" dirty="0" err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Design</a:t>
            </a:r>
            <a:endParaRPr lang="es-ES"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 diagram 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GB" sz="11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JEE implementation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7545A30C-46B4-42EF-A284-80C58EABA4DF}"/>
              </a:ext>
            </a:extLst>
          </p:cNvPr>
          <p:cNvSpPr/>
          <p:nvPr/>
        </p:nvSpPr>
        <p:spPr>
          <a:xfrm>
            <a:off x="1129218" y="539825"/>
            <a:ext cx="3372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BZ" sz="3200" dirty="0"/>
              <a:t>The problem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35850CA-18FD-4191-9F7E-BC6561A822DD}"/>
              </a:ext>
            </a:extLst>
          </p:cNvPr>
          <p:cNvSpPr txBox="1"/>
          <p:nvPr/>
        </p:nvSpPr>
        <p:spPr>
          <a:xfrm>
            <a:off x="893298" y="1617785"/>
            <a:ext cx="5444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Many people have difficulties managing their appointments</a:t>
            </a:r>
          </a:p>
          <a:p>
            <a:pPr marL="285750" indent="-285750">
              <a:buFontTx/>
              <a:buChar char="-"/>
            </a:pPr>
            <a:r>
              <a:rPr lang="en-GB" dirty="0"/>
              <a:t>Its hard to go from one meeting to another without proper knowledge of the means of travel </a:t>
            </a:r>
          </a:p>
          <a:p>
            <a:pPr marL="285750" indent="-285750">
              <a:buFontTx/>
              <a:buChar char="-"/>
            </a:pPr>
            <a:r>
              <a:rPr lang="en-GB" dirty="0"/>
              <a:t>Difficult to figure out the best mobility option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It needs much effort to take into account travelling time</a:t>
            </a:r>
          </a:p>
          <a:p>
            <a:pPr marL="285750" indent="-285750">
              <a:buFontTx/>
              <a:buChar char="-"/>
            </a:pPr>
            <a:r>
              <a:rPr lang="en-GB" dirty="0"/>
              <a:t>Etc.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343786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108624" y="464436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BZ" sz="3600" dirty="0"/>
              <a:t>Goals of the system</a:t>
            </a:r>
            <a:endParaRPr sz="3600"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22728" y="1327819"/>
            <a:ext cx="7109996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BZ" dirty="0"/>
              <a:t>[G1] Allow a User to manage appointments. </a:t>
            </a:r>
          </a:p>
          <a:p>
            <a:r>
              <a:rPr lang="en-BZ" dirty="0"/>
              <a:t>[G2] Allow a User to specify their own travel preferences. </a:t>
            </a:r>
          </a:p>
          <a:p>
            <a:r>
              <a:rPr lang="en-BZ" dirty="0"/>
              <a:t>[G3] Allow a User to introduce the breaks that he requires during the day and the temporal range in which he wants to do the rest. </a:t>
            </a:r>
          </a:p>
          <a:p>
            <a:r>
              <a:rPr lang="en-BZ" dirty="0"/>
              <a:t>[G4] User should receive alerts. </a:t>
            </a:r>
          </a:p>
          <a:p>
            <a:r>
              <a:rPr lang="en-BZ" dirty="0"/>
              <a:t>[G5] The user should receive directions from his current location to the location of the event. </a:t>
            </a:r>
          </a:p>
          <a:p>
            <a:r>
              <a:rPr lang="en-BZ" dirty="0"/>
              <a:t>[G6] The system must consider days in which the public transport or the transport chosen by the user is not available or delayed. </a:t>
            </a:r>
          </a:p>
          <a:p>
            <a:r>
              <a:rPr lang="en-BZ" dirty="0"/>
              <a:t>[G7] The system must consider the weather when an event takes place. </a:t>
            </a:r>
          </a:p>
          <a:p>
            <a:r>
              <a:rPr lang="en-BZ" dirty="0"/>
              <a:t>[G8] The system must allow users to log in.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Shape 111"/>
          <p:cNvGrpSpPr/>
          <p:nvPr/>
        </p:nvGrpSpPr>
        <p:grpSpPr>
          <a:xfrm>
            <a:off x="519148" y="801460"/>
            <a:ext cx="457190" cy="457120"/>
            <a:chOff x="1923675" y="1633650"/>
            <a:chExt cx="436000" cy="435975"/>
          </a:xfrm>
        </p:grpSpPr>
        <p:sp>
          <p:nvSpPr>
            <p:cNvPr id="1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667005" y="167252"/>
            <a:ext cx="2793127" cy="507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3000" dirty="0">
                <a:solidFill>
                  <a:schemeClr val="bg1"/>
                </a:solidFill>
                <a:latin typeface="+mj-lt"/>
              </a:rPr>
              <a:t>TravLendar</a:t>
            </a:r>
          </a:p>
        </p:txBody>
      </p:sp>
      <p:grpSp>
        <p:nvGrpSpPr>
          <p:cNvPr id="21" name="Group 22"/>
          <p:cNvGrpSpPr/>
          <p:nvPr/>
        </p:nvGrpSpPr>
        <p:grpSpPr>
          <a:xfrm>
            <a:off x="4982589" y="787832"/>
            <a:ext cx="1753882" cy="3528708"/>
            <a:chOff x="3505200" y="431800"/>
            <a:chExt cx="2127250" cy="4279900"/>
          </a:xfrm>
          <a:solidFill>
            <a:schemeClr val="tx1"/>
          </a:solidFill>
          <a:effectLst/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10320" r="7995" b="10173"/>
          <a:stretch/>
        </p:blipFill>
        <p:spPr>
          <a:xfrm>
            <a:off x="5044216" y="1227668"/>
            <a:ext cx="1632157" cy="2708049"/>
          </a:xfrm>
          <a:prstGeom prst="rect">
            <a:avLst/>
          </a:prstGeom>
        </p:spPr>
      </p:pic>
      <p:grpSp>
        <p:nvGrpSpPr>
          <p:cNvPr id="36" name="Shape 504"/>
          <p:cNvGrpSpPr/>
          <p:nvPr/>
        </p:nvGrpSpPr>
        <p:grpSpPr>
          <a:xfrm>
            <a:off x="4321016" y="1197089"/>
            <a:ext cx="369505" cy="369505"/>
            <a:chOff x="2594050" y="1631825"/>
            <a:chExt cx="439625" cy="439625"/>
          </a:xfrm>
        </p:grpSpPr>
        <p:sp>
          <p:nvSpPr>
            <p:cNvPr id="37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Shape 785"/>
          <p:cNvGrpSpPr/>
          <p:nvPr/>
        </p:nvGrpSpPr>
        <p:grpSpPr>
          <a:xfrm>
            <a:off x="4299079" y="3071109"/>
            <a:ext cx="405331" cy="388962"/>
            <a:chOff x="6605925" y="948050"/>
            <a:chExt cx="482250" cy="462775"/>
          </a:xfrm>
        </p:grpSpPr>
        <p:sp>
          <p:nvSpPr>
            <p:cNvPr id="42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Shape 714"/>
          <p:cNvGrpSpPr/>
          <p:nvPr/>
        </p:nvGrpSpPr>
        <p:grpSpPr>
          <a:xfrm>
            <a:off x="4297146" y="2140662"/>
            <a:ext cx="387933" cy="345971"/>
            <a:chOff x="3927500" y="301425"/>
            <a:chExt cx="461550" cy="411625"/>
          </a:xfrm>
        </p:grpSpPr>
        <p:sp>
          <p:nvSpPr>
            <p:cNvPr id="49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Shape 662"/>
          <p:cNvGrpSpPr/>
          <p:nvPr/>
        </p:nvGrpSpPr>
        <p:grpSpPr>
          <a:xfrm>
            <a:off x="7159748" y="1146942"/>
            <a:ext cx="394068" cy="325505"/>
            <a:chOff x="5268225" y="4341925"/>
            <a:chExt cx="468850" cy="387275"/>
          </a:xfrm>
        </p:grpSpPr>
        <p:sp>
          <p:nvSpPr>
            <p:cNvPr id="77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5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" y="3091256"/>
            <a:ext cx="2006287" cy="596381"/>
          </a:xfrm>
          <a:prstGeom prst="rect">
            <a:avLst/>
          </a:prstGeom>
        </p:spPr>
      </p:pic>
      <p:pic>
        <p:nvPicPr>
          <p:cNvPr id="96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9" y="4014097"/>
            <a:ext cx="2030688" cy="604886"/>
          </a:xfrm>
          <a:prstGeom prst="rect">
            <a:avLst/>
          </a:prstGeom>
        </p:spPr>
      </p:pic>
      <p:grpSp>
        <p:nvGrpSpPr>
          <p:cNvPr id="97" name="Shape 811"/>
          <p:cNvGrpSpPr/>
          <p:nvPr/>
        </p:nvGrpSpPr>
        <p:grpSpPr>
          <a:xfrm>
            <a:off x="7241612" y="3045535"/>
            <a:ext cx="256416" cy="414535"/>
            <a:chOff x="1988225" y="4286525"/>
            <a:chExt cx="305075" cy="493200"/>
          </a:xfrm>
        </p:grpSpPr>
        <p:sp>
          <p:nvSpPr>
            <p:cNvPr id="98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ángulo 5"/>
          <p:cNvSpPr/>
          <p:nvPr/>
        </p:nvSpPr>
        <p:spPr>
          <a:xfrm>
            <a:off x="7567427" y="1155806"/>
            <a:ext cx="1463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</a:rPr>
              <a:t>Travel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  <a:r>
              <a:rPr lang="es-ES_tradnl" sz="1200" dirty="0" err="1">
                <a:solidFill>
                  <a:schemeClr val="bg1"/>
                </a:solidFill>
              </a:rPr>
              <a:t>preferences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626152" y="1199320"/>
            <a:ext cx="1701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</a:rPr>
              <a:t>Manage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  <a:r>
              <a:rPr lang="es-ES_tradnl" sz="1200" dirty="0" err="1">
                <a:solidFill>
                  <a:schemeClr val="bg1"/>
                </a:solidFill>
              </a:rPr>
              <a:t>appointments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2788254" y="2119312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2924594" y="3112448"/>
            <a:ext cx="1183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</a:rPr>
              <a:t>Weather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  <a:r>
              <a:rPr lang="es-ES_tradnl" sz="1200" dirty="0" err="1">
                <a:solidFill>
                  <a:schemeClr val="bg1"/>
                </a:solidFill>
              </a:rPr>
              <a:t>alerts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7611349" y="3048046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200" dirty="0" err="1">
                <a:solidFill>
                  <a:schemeClr val="bg1"/>
                </a:solidFill>
              </a:rPr>
              <a:t>Minimize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  <a:r>
              <a:rPr lang="es-ES_tradnl" sz="1200" dirty="0" err="1">
                <a:solidFill>
                  <a:schemeClr val="bg1"/>
                </a:solidFill>
              </a:rPr>
              <a:t>carbon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_tradnl" sz="1200" dirty="0" err="1">
                <a:solidFill>
                  <a:schemeClr val="bg1"/>
                </a:solidFill>
              </a:rPr>
              <a:t>footprint</a:t>
            </a:r>
            <a:endParaRPr lang="es-ES_tradnl" sz="1200" dirty="0">
              <a:solidFill>
                <a:schemeClr val="bg1"/>
              </a:solidFill>
            </a:endParaRPr>
          </a:p>
        </p:txBody>
      </p:sp>
      <p:grpSp>
        <p:nvGrpSpPr>
          <p:cNvPr id="111" name="Shape 674"/>
          <p:cNvGrpSpPr/>
          <p:nvPr/>
        </p:nvGrpSpPr>
        <p:grpSpPr>
          <a:xfrm>
            <a:off x="7157849" y="2007840"/>
            <a:ext cx="372594" cy="360301"/>
            <a:chOff x="1247825" y="5001950"/>
            <a:chExt cx="443300" cy="428675"/>
          </a:xfrm>
        </p:grpSpPr>
        <p:sp>
          <p:nvSpPr>
            <p:cNvPr id="112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7611349" y="2101926"/>
            <a:ext cx="1130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>
                <a:solidFill>
                  <a:schemeClr val="bg1"/>
                </a:solidFill>
              </a:rPr>
              <a:t>Define </a:t>
            </a:r>
            <a:r>
              <a:rPr lang="es-ES_tradnl" sz="1200" dirty="0" err="1">
                <a:solidFill>
                  <a:schemeClr val="bg1"/>
                </a:solidFill>
              </a:rPr>
              <a:t>breaks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2779951" y="2120027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</a:rPr>
              <a:t>Directions</a:t>
            </a:r>
            <a:r>
              <a:rPr lang="es-ES_tradnl" sz="1200" dirty="0">
                <a:solidFill>
                  <a:schemeClr val="bg1"/>
                </a:solidFill>
              </a:rPr>
              <a:t> to </a:t>
            </a:r>
            <a:r>
              <a:rPr lang="es-ES_tradnl" sz="1200" dirty="0" err="1">
                <a:solidFill>
                  <a:schemeClr val="bg1"/>
                </a:solidFill>
              </a:rPr>
              <a:t>the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_tradnl" sz="1200" dirty="0" err="1">
                <a:solidFill>
                  <a:schemeClr val="bg1"/>
                </a:solidFill>
              </a:rPr>
              <a:t>destination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90" name="Shape 309">
            <a:extLst>
              <a:ext uri="{FF2B5EF4-FFF2-40B4-BE49-F238E27FC236}">
                <a16:creationId xmlns:a16="http://schemas.microsoft.com/office/drawing/2014/main" id="{B0924BA8-3A9D-44F3-BE9C-C7BB5B177C21}"/>
              </a:ext>
            </a:extLst>
          </p:cNvPr>
          <p:cNvSpPr txBox="1">
            <a:spLocks/>
          </p:cNvSpPr>
          <p:nvPr/>
        </p:nvSpPr>
        <p:spPr>
          <a:xfrm>
            <a:off x="248082" y="250244"/>
            <a:ext cx="3015623" cy="67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Bef>
                <a:spcPts val="600"/>
              </a:spcBef>
            </a:pPr>
            <a:r>
              <a:rPr lang="es-ES" sz="3000" dirty="0">
                <a:solidFill>
                  <a:schemeClr val="tx1"/>
                </a:solidFill>
                <a:latin typeface="+mj-lt"/>
              </a:rPr>
              <a:t>Our solution: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ubTitle" idx="4294967295"/>
          </p:nvPr>
        </p:nvSpPr>
        <p:spPr>
          <a:xfrm>
            <a:off x="583059" y="411483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chemeClr val="bg2"/>
                </a:solidFill>
              </a:rPr>
              <a:t>UML </a:t>
            </a:r>
            <a:r>
              <a:rPr lang="es-ES" sz="3600" dirty="0" err="1">
                <a:solidFill>
                  <a:schemeClr val="bg2"/>
                </a:solidFill>
              </a:rPr>
              <a:t>Diagrams</a:t>
            </a:r>
            <a:r>
              <a:rPr lang="es-ES" sz="3600" dirty="0">
                <a:solidFill>
                  <a:schemeClr val="bg2"/>
                </a:solidFill>
              </a:rPr>
              <a:t>:</a:t>
            </a:r>
            <a:endParaRPr sz="3600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" y="1611796"/>
            <a:ext cx="3508068" cy="29106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90" y="1611796"/>
            <a:ext cx="4542504" cy="29897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72278" y="101742"/>
            <a:ext cx="3882887" cy="1078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C000"/>
                </a:solidFill>
              </a:rPr>
              <a:t>ALLOY </a:t>
            </a:r>
            <a:r>
              <a:rPr lang="es-ES" dirty="0">
                <a:solidFill>
                  <a:srgbClr val="FFC000"/>
                </a:solidFill>
              </a:rPr>
              <a:t>MODELLING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5" name="Картина 18"/>
          <p:cNvPicPr/>
          <p:nvPr/>
        </p:nvPicPr>
        <p:blipFill>
          <a:blip r:embed="rId3"/>
          <a:stretch>
            <a:fillRect/>
          </a:stretch>
        </p:blipFill>
        <p:spPr>
          <a:xfrm>
            <a:off x="5393634" y="101742"/>
            <a:ext cx="3578088" cy="48413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1456007"/>
            <a:ext cx="1668394" cy="6416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2222305"/>
            <a:ext cx="3510814" cy="5933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3014802"/>
            <a:ext cx="3034748" cy="9097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4123635"/>
            <a:ext cx="3507143" cy="8194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97143" y="4114878"/>
            <a:ext cx="2038493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ARCHITECTURAL DESIGN</a:t>
            </a:r>
            <a:endParaRPr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7" y="1615013"/>
            <a:ext cx="510759" cy="5107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3" y="1615013"/>
            <a:ext cx="813446" cy="8134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84" y="2559060"/>
            <a:ext cx="434157" cy="4341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4" y="1637333"/>
            <a:ext cx="551642" cy="5516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49" y="439615"/>
            <a:ext cx="589089" cy="5890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98" y="3474398"/>
            <a:ext cx="701681" cy="7016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43" y="3266360"/>
            <a:ext cx="1847957" cy="13511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46712" y="2125861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>
                <a:solidFill>
                  <a:schemeClr val="bg1"/>
                </a:solidFill>
              </a:rPr>
              <a:t>User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23800" y="2188975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>
                <a:solidFill>
                  <a:schemeClr val="bg1"/>
                </a:solidFill>
              </a:rPr>
              <a:t>TravLendarAPP</a:t>
            </a:r>
            <a:endParaRPr lang="es-ES_tradnl" sz="1000" dirty="0">
              <a:solidFill>
                <a:schemeClr val="bg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754426" y="2588821"/>
            <a:ext cx="1470167" cy="1353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15766" y="1913154"/>
            <a:ext cx="2156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4857008" y="926275"/>
            <a:ext cx="890649" cy="711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2" idx="3"/>
          </p:cNvCxnSpPr>
          <p:nvPr/>
        </p:nvCxnSpPr>
        <p:spPr>
          <a:xfrm flipV="1">
            <a:off x="3561246" y="1870392"/>
            <a:ext cx="5218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498857" y="243595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>
                <a:solidFill>
                  <a:schemeClr val="bg1"/>
                </a:solidFill>
              </a:rPr>
              <a:t>Firebase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747657" y="1040134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>
                <a:solidFill>
                  <a:schemeClr val="bg1"/>
                </a:solidFill>
              </a:rPr>
              <a:t>Yahoo</a:t>
            </a:r>
            <a:r>
              <a:rPr lang="es-ES_tradnl" sz="10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963293" y="4600578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>
                <a:solidFill>
                  <a:schemeClr val="bg1"/>
                </a:solidFill>
              </a:rPr>
              <a:t>Google Servers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403979" y="147189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>
                <a:solidFill>
                  <a:schemeClr val="tx2"/>
                </a:solidFill>
              </a:rPr>
              <a:t>Firebase</a:t>
            </a:r>
            <a:r>
              <a:rPr lang="es-ES_tradnl" sz="1000" dirty="0">
                <a:solidFill>
                  <a:schemeClr val="tx2"/>
                </a:solidFill>
              </a:rPr>
              <a:t> API </a:t>
            </a:r>
            <a:r>
              <a:rPr lang="es-ES_tradnl" sz="1000" dirty="0" err="1">
                <a:solidFill>
                  <a:schemeClr val="tx2"/>
                </a:solidFill>
              </a:rPr>
              <a:t>Request</a:t>
            </a:r>
            <a:endParaRPr lang="es-ES_tradnl" sz="1000" dirty="0">
              <a:solidFill>
                <a:schemeClr val="tx2"/>
              </a:solidFill>
            </a:endParaRPr>
          </a:p>
          <a:p>
            <a:r>
              <a:rPr lang="es-ES_tradnl" sz="1000" dirty="0" err="1">
                <a:solidFill>
                  <a:schemeClr val="tx2"/>
                </a:solidFill>
              </a:rPr>
              <a:t>Firebase</a:t>
            </a:r>
            <a:r>
              <a:rPr lang="es-ES_tradnl" sz="1000" dirty="0">
                <a:solidFill>
                  <a:schemeClr val="tx2"/>
                </a:solidFill>
              </a:rPr>
              <a:t> API Response</a:t>
            </a:r>
          </a:p>
        </p:txBody>
      </p:sp>
      <p:sp>
        <p:nvSpPr>
          <p:cNvPr id="35" name="CuadroTexto 34"/>
          <p:cNvSpPr txBox="1"/>
          <p:nvPr/>
        </p:nvSpPr>
        <p:spPr>
          <a:xfrm rot="19392022">
            <a:off x="4455720" y="87409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err="1">
                <a:solidFill>
                  <a:schemeClr val="tx2"/>
                </a:solidFill>
              </a:rPr>
              <a:t>YahooWeather</a:t>
            </a:r>
            <a:r>
              <a:rPr lang="es-ES_tradnl" sz="800" dirty="0">
                <a:solidFill>
                  <a:schemeClr val="tx2"/>
                </a:solidFill>
              </a:rPr>
              <a:t> API </a:t>
            </a:r>
            <a:r>
              <a:rPr lang="es-ES_tradnl" sz="800" dirty="0" err="1">
                <a:solidFill>
                  <a:schemeClr val="tx2"/>
                </a:solidFill>
              </a:rPr>
              <a:t>Request</a:t>
            </a:r>
            <a:endParaRPr lang="es-ES_tradnl" sz="800" dirty="0">
              <a:solidFill>
                <a:schemeClr val="tx2"/>
              </a:solidFill>
            </a:endParaRPr>
          </a:p>
          <a:p>
            <a:r>
              <a:rPr lang="es-ES_tradnl" sz="800" dirty="0" err="1">
                <a:solidFill>
                  <a:schemeClr val="tx2"/>
                </a:solidFill>
              </a:rPr>
              <a:t>YahooWeather</a:t>
            </a:r>
            <a:r>
              <a:rPr lang="es-ES_tradnl" sz="800" dirty="0">
                <a:solidFill>
                  <a:schemeClr val="tx2"/>
                </a:solidFill>
              </a:rPr>
              <a:t> API Response</a:t>
            </a:r>
          </a:p>
        </p:txBody>
      </p:sp>
      <p:sp>
        <p:nvSpPr>
          <p:cNvPr id="36" name="CuadroTexto 35"/>
          <p:cNvSpPr txBox="1"/>
          <p:nvPr/>
        </p:nvSpPr>
        <p:spPr>
          <a:xfrm rot="2572952">
            <a:off x="4440295" y="3184749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err="1">
                <a:solidFill>
                  <a:schemeClr val="tx2"/>
                </a:solidFill>
              </a:rPr>
              <a:t>GoogleCalendar</a:t>
            </a:r>
            <a:r>
              <a:rPr lang="es-ES_tradnl" sz="800" dirty="0">
                <a:solidFill>
                  <a:schemeClr val="tx2"/>
                </a:solidFill>
              </a:rPr>
              <a:t> API </a:t>
            </a:r>
            <a:r>
              <a:rPr lang="es-ES_tradnl" sz="800" dirty="0" err="1">
                <a:solidFill>
                  <a:schemeClr val="tx2"/>
                </a:solidFill>
              </a:rPr>
              <a:t>Request</a:t>
            </a:r>
            <a:endParaRPr lang="es-ES_tradnl" sz="800" dirty="0">
              <a:solidFill>
                <a:schemeClr val="tx2"/>
              </a:solidFill>
            </a:endParaRPr>
          </a:p>
          <a:p>
            <a:r>
              <a:rPr lang="es-ES_tradnl" sz="800" dirty="0" err="1">
                <a:solidFill>
                  <a:schemeClr val="tx2"/>
                </a:solidFill>
              </a:rPr>
              <a:t>GoogleCalendar</a:t>
            </a:r>
            <a:r>
              <a:rPr lang="es-ES_tradnl" sz="800" dirty="0">
                <a:solidFill>
                  <a:schemeClr val="tx2"/>
                </a:solidFill>
              </a:rPr>
              <a:t> API Response</a:t>
            </a:r>
          </a:p>
        </p:txBody>
      </p:sp>
      <p:sp>
        <p:nvSpPr>
          <p:cNvPr id="37" name="CuadroTexto 36"/>
          <p:cNvSpPr txBox="1"/>
          <p:nvPr/>
        </p:nvSpPr>
        <p:spPr>
          <a:xfrm rot="2572952">
            <a:off x="4939849" y="2941584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err="1">
                <a:solidFill>
                  <a:schemeClr val="tx2"/>
                </a:solidFill>
              </a:rPr>
              <a:t>GoogleMaps</a:t>
            </a:r>
            <a:r>
              <a:rPr lang="es-ES_tradnl" sz="800" dirty="0">
                <a:solidFill>
                  <a:schemeClr val="tx2"/>
                </a:solidFill>
              </a:rPr>
              <a:t> API </a:t>
            </a:r>
            <a:r>
              <a:rPr lang="es-ES_tradnl" sz="800" dirty="0" err="1">
                <a:solidFill>
                  <a:schemeClr val="tx2"/>
                </a:solidFill>
              </a:rPr>
              <a:t>Request</a:t>
            </a:r>
            <a:endParaRPr lang="es-ES_tradnl" sz="800" dirty="0">
              <a:solidFill>
                <a:schemeClr val="tx2"/>
              </a:solidFill>
            </a:endParaRPr>
          </a:p>
          <a:p>
            <a:r>
              <a:rPr lang="es-ES_tradnl" sz="800" dirty="0" err="1">
                <a:solidFill>
                  <a:schemeClr val="tx2"/>
                </a:solidFill>
              </a:rPr>
              <a:t>GoogleMaps</a:t>
            </a:r>
            <a:r>
              <a:rPr lang="es-ES_tradnl" sz="800" dirty="0">
                <a:solidFill>
                  <a:schemeClr val="tx2"/>
                </a:solidFill>
              </a:rPr>
              <a:t> </a:t>
            </a:r>
            <a:r>
              <a:rPr lang="es-ES_tradnl" sz="800" dirty="0" err="1">
                <a:solidFill>
                  <a:schemeClr val="tx2"/>
                </a:solidFill>
              </a:rPr>
              <a:t>APIResponse</a:t>
            </a:r>
            <a:endParaRPr lang="es-ES_tradnl" sz="800" dirty="0">
              <a:solidFill>
                <a:schemeClr val="tx2"/>
              </a:solidFill>
            </a:endParaRPr>
          </a:p>
        </p:txBody>
      </p:sp>
      <p:grpSp>
        <p:nvGrpSpPr>
          <p:cNvPr id="38" name="Shape 588"/>
          <p:cNvGrpSpPr/>
          <p:nvPr/>
        </p:nvGrpSpPr>
        <p:grpSpPr>
          <a:xfrm>
            <a:off x="979582" y="3474398"/>
            <a:ext cx="540460" cy="408847"/>
            <a:chOff x="5247525" y="3007275"/>
            <a:chExt cx="517575" cy="384825"/>
          </a:xfrm>
        </p:grpSpPr>
        <p:sp>
          <p:nvSpPr>
            <p:cNvPr id="3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  <a:endParaRPr sz="3600">
              <a:solidFill>
                <a:srgbClr val="F44336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763880" y="1821997"/>
            <a:ext cx="664653" cy="1053757"/>
            <a:chOff x="6718575" y="2318625"/>
            <a:chExt cx="256950" cy="407375"/>
          </a:xfrm>
        </p:grpSpPr>
        <p:sp>
          <p:nvSpPr>
            <p:cNvPr id="125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FF2E4D49-D1B8-4EFB-8F97-B74FA105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" y="749990"/>
            <a:ext cx="6497989" cy="4251527"/>
          </a:xfrm>
          <a:prstGeom prst="rect">
            <a:avLst/>
          </a:prstGeom>
        </p:spPr>
      </p:pic>
      <p:sp>
        <p:nvSpPr>
          <p:cNvPr id="16" name="Shape 138">
            <a:extLst>
              <a:ext uri="{FF2B5EF4-FFF2-40B4-BE49-F238E27FC236}">
                <a16:creationId xmlns:a16="http://schemas.microsoft.com/office/drawing/2014/main" id="{23CC31E4-7360-43D9-9827-5071D8368A0E}"/>
              </a:ext>
            </a:extLst>
          </p:cNvPr>
          <p:cNvSpPr txBox="1">
            <a:spLocks/>
          </p:cNvSpPr>
          <p:nvPr/>
        </p:nvSpPr>
        <p:spPr>
          <a:xfrm>
            <a:off x="289121" y="321121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BZ" sz="3200" dirty="0"/>
              <a:t>Component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310</Words>
  <Application>Microsoft Office PowerPoint</Application>
  <PresentationFormat>Презентация на цял екран (16:9)</PresentationFormat>
  <Paragraphs>61</Paragraphs>
  <Slides>11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Karla</vt:lpstr>
      <vt:lpstr>Montserrat</vt:lpstr>
      <vt:lpstr>Cadwal template</vt:lpstr>
      <vt:lpstr>TRAVLENDAR Víctor Álvaro González, 897700 Plamen Pasliev, 898793</vt:lpstr>
      <vt:lpstr>INDEX:</vt:lpstr>
      <vt:lpstr>Презентация на PowerPoint</vt:lpstr>
      <vt:lpstr>Goals of the system</vt:lpstr>
      <vt:lpstr>TravLendar</vt:lpstr>
      <vt:lpstr>Презентация на PowerPoint</vt:lpstr>
      <vt:lpstr>ALLOY MODELLING</vt:lpstr>
      <vt:lpstr>ARCHITECTURAL DESIGN</vt:lpstr>
      <vt:lpstr>BIG CONCEPT</vt:lpstr>
      <vt:lpstr>JEE implemetation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 Víctor Álvaro González 897700 Planem Pasliev </dc:title>
  <cp:lastModifiedBy>Plamen Pasliev</cp:lastModifiedBy>
  <cp:revision>15</cp:revision>
  <dcterms:modified xsi:type="dcterms:W3CDTF">2018-02-05T14:04:39Z</dcterms:modified>
</cp:coreProperties>
</file>