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61" r:id="rId3"/>
    <p:sldId id="259" r:id="rId4"/>
    <p:sldId id="315" r:id="rId5"/>
    <p:sldId id="316" r:id="rId6"/>
    <p:sldId id="308" r:id="rId7"/>
    <p:sldId id="314" r:id="rId8"/>
    <p:sldId id="318" r:id="rId9"/>
    <p:sldId id="319" r:id="rId10"/>
    <p:sldId id="309" r:id="rId11"/>
    <p:sldId id="320" r:id="rId12"/>
    <p:sldId id="321" r:id="rId13"/>
    <p:sldId id="312" r:id="rId14"/>
    <p:sldId id="329" r:id="rId15"/>
    <p:sldId id="322" r:id="rId16"/>
    <p:sldId id="323" r:id="rId17"/>
    <p:sldId id="310" r:id="rId18"/>
    <p:sldId id="324" r:id="rId19"/>
    <p:sldId id="325" r:id="rId20"/>
    <p:sldId id="311" r:id="rId21"/>
    <p:sldId id="327" r:id="rId22"/>
    <p:sldId id="326" r:id="rId23"/>
    <p:sldId id="328" r:id="rId24"/>
    <p:sldId id="330" r:id="rId25"/>
  </p:sldIdLst>
  <p:sldSz cx="9144000" cy="5143500" type="screen16x9"/>
  <p:notesSz cx="6858000" cy="9144000"/>
  <p:embeddedFontLs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  <p:embeddedFont>
      <p:font typeface="Roboto Condensed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1D7"/>
    <a:srgbClr val="263248"/>
    <a:srgbClr val="8B9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B6028F-35CD-4D19-BAFE-BF81EC4C56F4}">
  <a:tblStyle styleId="{DFB6028F-35CD-4D19-BAFE-BF81EC4C5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3" autoAdjust="0"/>
    <p:restoredTop sz="91468" autoAdjust="0"/>
  </p:normalViewPr>
  <p:slideViewPr>
    <p:cSldViewPr snapToGrid="0">
      <p:cViewPr varScale="1">
        <p:scale>
          <a:sx n="144" d="100"/>
          <a:sy n="14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258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675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4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0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48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4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95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0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48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3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9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Semaine de 6 heure de </a:t>
            </a:r>
            <a:r>
              <a:rPr lang="fr-FR" dirty="0" err="1"/>
              <a:t>taff</a:t>
            </a:r>
            <a:r>
              <a:rPr lang="fr-FR" dirty="0"/>
              <a:t> et semaine de 5 jours</a:t>
            </a:r>
          </a:p>
        </p:txBody>
      </p:sp>
    </p:spTree>
    <p:extLst>
      <p:ext uri="{BB962C8B-B14F-4D97-AF65-F5344CB8AC3E}">
        <p14:creationId xmlns:p14="http://schemas.microsoft.com/office/powerpoint/2010/main" val="313130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762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VictorBeaulieu" TargetMode="External"/><Relationship Id="rId4" Type="http://schemas.openxmlformats.org/officeDocument/2006/relationships/hyperlink" Target="mailto:beaulieu.vict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8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482776"/>
            <a:ext cx="5367900" cy="1562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Projet de Fin d’Etude</a:t>
            </a:r>
            <a:br>
              <a:rPr lang="fr-FR" dirty="0"/>
            </a:b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28D070-9756-409E-A09C-B55CC3380A35}"/>
              </a:ext>
            </a:extLst>
          </p:cNvPr>
          <p:cNvSpPr txBox="1"/>
          <p:nvPr/>
        </p:nvSpPr>
        <p:spPr>
          <a:xfrm>
            <a:off x="3600450" y="4300538"/>
            <a:ext cx="554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			Victor BEAULIEU 2019/2020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3FCD37-D171-4EB6-B5BC-CAF999CFDBB2}"/>
              </a:ext>
            </a:extLst>
          </p:cNvPr>
          <p:cNvSpPr txBox="1"/>
          <p:nvPr/>
        </p:nvSpPr>
        <p:spPr>
          <a:xfrm>
            <a:off x="-47625" y="4519613"/>
            <a:ext cx="401478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>
                <a:solidFill>
                  <a:schemeClr val="tx1"/>
                </a:solidFill>
              </a:rPr>
              <a:t>Encadrant projet : </a:t>
            </a:r>
            <a:r>
              <a:rPr lang="fr-FR" sz="1350" dirty="0">
                <a:solidFill>
                  <a:schemeClr val="tx1"/>
                </a:solidFill>
              </a:rPr>
              <a:t>Gilles VENTURINI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A2380-575A-4AE8-9CB1-FA905B91B13F}"/>
              </a:ext>
            </a:extLst>
          </p:cNvPr>
          <p:cNvSpPr txBox="1"/>
          <p:nvPr/>
        </p:nvSpPr>
        <p:spPr>
          <a:xfrm>
            <a:off x="1122219" y="2263973"/>
            <a:ext cx="6013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DESCRIPTION AUDIO POUR MAQUETTE OU ŒUVRE D’EXPOSITION</a:t>
            </a:r>
          </a:p>
        </p:txBody>
      </p:sp>
      <p:pic>
        <p:nvPicPr>
          <p:cNvPr id="1026" name="Picture 2" descr="Résultat de recherche d'images pour &quot;université tours&quot;">
            <a:extLst>
              <a:ext uri="{FF2B5EF4-FFF2-40B4-BE49-F238E27FC236}">
                <a16:creationId xmlns:a16="http://schemas.microsoft.com/office/drawing/2014/main" id="{868261D6-391F-457E-BC86-9D77B35A7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4608315"/>
            <a:ext cx="1302694" cy="5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polytech tours&quot;">
            <a:extLst>
              <a:ext uri="{FF2B5EF4-FFF2-40B4-BE49-F238E27FC236}">
                <a16:creationId xmlns:a16="http://schemas.microsoft.com/office/drawing/2014/main" id="{1A5E5373-0A5B-4729-BFF3-5B197A2C0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24" y="4653290"/>
            <a:ext cx="1449046" cy="45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9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Gestion de projet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9DB81A5B-6430-4325-B495-D14639ACD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Planification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Estimation du coût matériel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09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Planification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CCD677-6CB2-495B-94EF-F1E66BB6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/>
          <a:stretch/>
        </p:blipFill>
        <p:spPr>
          <a:xfrm>
            <a:off x="153590" y="1158775"/>
            <a:ext cx="8836819" cy="33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Estimation du coût matériel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3F698-7114-4F5D-9576-DAA14D26D5A3}"/>
              </a:ext>
            </a:extLst>
          </p:cNvPr>
          <p:cNvGrpSpPr/>
          <p:nvPr/>
        </p:nvGrpSpPr>
        <p:grpSpPr>
          <a:xfrm>
            <a:off x="2418159" y="1470789"/>
            <a:ext cx="4307681" cy="2965479"/>
            <a:chOff x="264319" y="1470790"/>
            <a:chExt cx="4307681" cy="2965479"/>
          </a:xfrm>
        </p:grpSpPr>
        <p:sp>
          <p:nvSpPr>
            <p:cNvPr id="5" name="Rectangle : avec coins rognés en diagonale 4">
              <a:extLst>
                <a:ext uri="{FF2B5EF4-FFF2-40B4-BE49-F238E27FC236}">
                  <a16:creationId xmlns:a16="http://schemas.microsoft.com/office/drawing/2014/main" id="{91ED39FC-6A95-4B59-ABC8-9A60827127C4}"/>
                </a:ext>
              </a:extLst>
            </p:cNvPr>
            <p:cNvSpPr/>
            <p:nvPr/>
          </p:nvSpPr>
          <p:spPr>
            <a:xfrm>
              <a:off x="264319" y="1896294"/>
              <a:ext cx="430768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Microcontrôleur 		5€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Capteur de toucher 	5€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Prototype 		10€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PCB 			40€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Module audio 		5€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Total			65€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2068D-FAA9-44EE-832C-EB95C5EEAAC6}"/>
                </a:ext>
              </a:extLst>
            </p:cNvPr>
            <p:cNvSpPr/>
            <p:nvPr/>
          </p:nvSpPr>
          <p:spPr>
            <a:xfrm>
              <a:off x="894671" y="1470790"/>
              <a:ext cx="3246402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microcontrôleur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6E83839-1066-42BE-B1C7-4B865EDFC707}"/>
              </a:ext>
            </a:extLst>
          </p:cNvPr>
          <p:cNvGrpSpPr/>
          <p:nvPr/>
        </p:nvGrpSpPr>
        <p:grpSpPr>
          <a:xfrm>
            <a:off x="4667250" y="1470789"/>
            <a:ext cx="4307681" cy="2965480"/>
            <a:chOff x="4667250" y="1470789"/>
            <a:chExt cx="4307681" cy="29654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A94B09-35AE-4025-BE14-F0B9049B6170}"/>
                </a:ext>
              </a:extLst>
            </p:cNvPr>
            <p:cNvSpPr/>
            <p:nvPr/>
          </p:nvSpPr>
          <p:spPr>
            <a:xfrm>
              <a:off x="5319033" y="1470789"/>
              <a:ext cx="3318537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 ordinateur</a:t>
              </a:r>
            </a:p>
          </p:txBody>
        </p:sp>
        <p:sp>
          <p:nvSpPr>
            <p:cNvPr id="10" name="Rectangle : avec coins rognés en diagonale 9">
              <a:extLst>
                <a:ext uri="{FF2B5EF4-FFF2-40B4-BE49-F238E27FC236}">
                  <a16:creationId xmlns:a16="http://schemas.microsoft.com/office/drawing/2014/main" id="{0625572A-FC2A-47E2-BC9A-CC731F799F18}"/>
                </a:ext>
              </a:extLst>
            </p:cNvPr>
            <p:cNvSpPr/>
            <p:nvPr/>
          </p:nvSpPr>
          <p:spPr>
            <a:xfrm>
              <a:off x="4667250" y="1896294"/>
              <a:ext cx="430768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Micro ordinateur		30€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Capteur de toucher 	5€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Total			35€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8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9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Réalisation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9DB81A5B-6430-4325-B495-D14639ACD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Choix de la solution matériel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Mise à jour des fichiers audio</a:t>
            </a:r>
          </a:p>
        </p:txBody>
      </p:sp>
    </p:spTree>
    <p:extLst>
      <p:ext uri="{BB962C8B-B14F-4D97-AF65-F5344CB8AC3E}">
        <p14:creationId xmlns:p14="http://schemas.microsoft.com/office/powerpoint/2010/main" val="279975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Choix de la solution matériel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3EFA27A-084E-4BE4-B4E4-F42703C1B575}"/>
              </a:ext>
            </a:extLst>
          </p:cNvPr>
          <p:cNvGrpSpPr/>
          <p:nvPr/>
        </p:nvGrpSpPr>
        <p:grpSpPr>
          <a:xfrm>
            <a:off x="1998994" y="1469699"/>
            <a:ext cx="4307681" cy="2965479"/>
            <a:chOff x="264319" y="1470790"/>
            <a:chExt cx="4307681" cy="2965479"/>
          </a:xfrm>
        </p:grpSpPr>
        <p:sp>
          <p:nvSpPr>
            <p:cNvPr id="8" name="Rectangle : avec coins rognés en diagonale 7">
              <a:extLst>
                <a:ext uri="{FF2B5EF4-FFF2-40B4-BE49-F238E27FC236}">
                  <a16:creationId xmlns:a16="http://schemas.microsoft.com/office/drawing/2014/main" id="{883995B2-4967-40F7-9CDD-9EEAA581652D}"/>
                </a:ext>
              </a:extLst>
            </p:cNvPr>
            <p:cNvSpPr/>
            <p:nvPr/>
          </p:nvSpPr>
          <p:spPr>
            <a:xfrm>
              <a:off x="264319" y="1896294"/>
              <a:ext cx="430768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Avantages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Plus faible consommation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Architecture sur mesure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Temps de conception plus long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Inconvénients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Temps de développement plus long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Fabrication d’un PCB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Fige l’architecture et restreint l’ajout de nouvelles fonctionnalités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D460CC-52F6-44FB-A767-B7FA8300F5E8}"/>
                </a:ext>
              </a:extLst>
            </p:cNvPr>
            <p:cNvSpPr/>
            <p:nvPr/>
          </p:nvSpPr>
          <p:spPr>
            <a:xfrm>
              <a:off x="894671" y="1470790"/>
              <a:ext cx="3246402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microcontrôleur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635CADD-E684-44FF-8728-FC1289946987}"/>
              </a:ext>
            </a:extLst>
          </p:cNvPr>
          <p:cNvGrpSpPr/>
          <p:nvPr/>
        </p:nvGrpSpPr>
        <p:grpSpPr>
          <a:xfrm>
            <a:off x="4667251" y="1469698"/>
            <a:ext cx="4307681" cy="2965480"/>
            <a:chOff x="4667250" y="1470789"/>
            <a:chExt cx="4307681" cy="29654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661FB-D82E-44AC-866D-BCBA08FDDA03}"/>
                </a:ext>
              </a:extLst>
            </p:cNvPr>
            <p:cNvSpPr/>
            <p:nvPr/>
          </p:nvSpPr>
          <p:spPr>
            <a:xfrm>
              <a:off x="5319033" y="1470789"/>
              <a:ext cx="3318537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 ordinateur</a:t>
              </a:r>
            </a:p>
          </p:txBody>
        </p:sp>
        <p:sp>
          <p:nvSpPr>
            <p:cNvPr id="12" name="Rectangle : avec coins rognés en diagonale 11">
              <a:extLst>
                <a:ext uri="{FF2B5EF4-FFF2-40B4-BE49-F238E27FC236}">
                  <a16:creationId xmlns:a16="http://schemas.microsoft.com/office/drawing/2014/main" id="{61AF6C27-EB91-4BAA-88AE-C54FC6A6B42C}"/>
                </a:ext>
              </a:extLst>
            </p:cNvPr>
            <p:cNvSpPr/>
            <p:nvPr/>
          </p:nvSpPr>
          <p:spPr>
            <a:xfrm>
              <a:off x="4667250" y="1896294"/>
              <a:ext cx="430768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Avantages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Possibilité de réutiliser le capteur de toucher existant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Temps de programmation plus rapide grâce à l’API du module Phidget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Possibilité d’ajouter des fonctionnalités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Inconvénients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Consommation plus élevée face à un microcontrôleur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0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20955 -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Choix de la solution matérielle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E957B7-7832-4BFA-9A3B-9E0C0B4F08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" y="2872738"/>
            <a:ext cx="2207578" cy="19215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DA54B4B-3F96-40E7-BE4F-7C908D20EDFE}"/>
              </a:ext>
            </a:extLst>
          </p:cNvPr>
          <p:cNvSpPr/>
          <p:nvPr/>
        </p:nvSpPr>
        <p:spPr>
          <a:xfrm>
            <a:off x="1185571" y="2470308"/>
            <a:ext cx="2331720" cy="478632"/>
          </a:xfrm>
          <a:custGeom>
            <a:avLst/>
            <a:gdLst>
              <a:gd name="connsiteX0" fmla="*/ 0 w 2331720"/>
              <a:gd name="connsiteY0" fmla="*/ 478632 h 478632"/>
              <a:gd name="connsiteX1" fmla="*/ 175260 w 2331720"/>
              <a:gd name="connsiteY1" fmla="*/ 51912 h 478632"/>
              <a:gd name="connsiteX2" fmla="*/ 784860 w 2331720"/>
              <a:gd name="connsiteY2" fmla="*/ 44292 h 478632"/>
              <a:gd name="connsiteX3" fmla="*/ 1524000 w 2331720"/>
              <a:gd name="connsiteY3" fmla="*/ 387192 h 478632"/>
              <a:gd name="connsiteX4" fmla="*/ 2331720 w 2331720"/>
              <a:gd name="connsiteY4" fmla="*/ 387192 h 4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1720" h="478632">
                <a:moveTo>
                  <a:pt x="0" y="478632"/>
                </a:moveTo>
                <a:cubicBezTo>
                  <a:pt x="22225" y="301467"/>
                  <a:pt x="44450" y="124302"/>
                  <a:pt x="175260" y="51912"/>
                </a:cubicBezTo>
                <a:cubicBezTo>
                  <a:pt x="306070" y="-20478"/>
                  <a:pt x="560070" y="-11588"/>
                  <a:pt x="784860" y="44292"/>
                </a:cubicBezTo>
                <a:cubicBezTo>
                  <a:pt x="1009650" y="100172"/>
                  <a:pt x="1266190" y="330042"/>
                  <a:pt x="1524000" y="387192"/>
                </a:cubicBezTo>
                <a:cubicBezTo>
                  <a:pt x="1781810" y="444342"/>
                  <a:pt x="2056765" y="415767"/>
                  <a:pt x="2331720" y="387192"/>
                </a:cubicBezTo>
              </a:path>
            </a:pathLst>
          </a:custGeom>
          <a:noFill/>
          <a:ln w="38100">
            <a:solidFill>
              <a:srgbClr val="E5E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Résultat de recherche d'images pour &quot;raspberry pi 3 model a&quot;">
            <a:extLst>
              <a:ext uri="{FF2B5EF4-FFF2-40B4-BE49-F238E27FC236}">
                <a16:creationId xmlns:a16="http://schemas.microsoft.com/office/drawing/2014/main" id="{944D1EC3-F90E-45FB-9A30-AA29B75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35201" y="1635918"/>
            <a:ext cx="1668780" cy="166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D5BF54F-A889-4C3F-98D5-FE2A2D2B9B93}"/>
              </a:ext>
            </a:extLst>
          </p:cNvPr>
          <p:cNvSpPr/>
          <p:nvPr/>
        </p:nvSpPr>
        <p:spPr>
          <a:xfrm>
            <a:off x="2420704" y="1313106"/>
            <a:ext cx="2222269" cy="1069371"/>
          </a:xfrm>
          <a:custGeom>
            <a:avLst/>
            <a:gdLst>
              <a:gd name="connsiteX0" fmla="*/ 0 w 2918460"/>
              <a:gd name="connsiteY0" fmla="*/ 632628 h 1409868"/>
              <a:gd name="connsiteX1" fmla="*/ 137160 w 2918460"/>
              <a:gd name="connsiteY1" fmla="*/ 183048 h 1409868"/>
              <a:gd name="connsiteX2" fmla="*/ 480060 w 2918460"/>
              <a:gd name="connsiteY2" fmla="*/ 168 h 1409868"/>
              <a:gd name="connsiteX3" fmla="*/ 1143000 w 2918460"/>
              <a:gd name="connsiteY3" fmla="*/ 160188 h 1409868"/>
              <a:gd name="connsiteX4" fmla="*/ 2026920 w 2918460"/>
              <a:gd name="connsiteY4" fmla="*/ 617388 h 1409868"/>
              <a:gd name="connsiteX5" fmla="*/ 2324100 w 2918460"/>
              <a:gd name="connsiteY5" fmla="*/ 1120308 h 1409868"/>
              <a:gd name="connsiteX6" fmla="*/ 2918460 w 2918460"/>
              <a:gd name="connsiteY6" fmla="*/ 1409868 h 140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8460" h="1409868">
                <a:moveTo>
                  <a:pt x="0" y="632628"/>
                </a:moveTo>
                <a:cubicBezTo>
                  <a:pt x="28575" y="460543"/>
                  <a:pt x="57150" y="288458"/>
                  <a:pt x="137160" y="183048"/>
                </a:cubicBezTo>
                <a:cubicBezTo>
                  <a:pt x="217170" y="77638"/>
                  <a:pt x="312420" y="3978"/>
                  <a:pt x="480060" y="168"/>
                </a:cubicBezTo>
                <a:cubicBezTo>
                  <a:pt x="647700" y="-3642"/>
                  <a:pt x="885190" y="57318"/>
                  <a:pt x="1143000" y="160188"/>
                </a:cubicBezTo>
                <a:cubicBezTo>
                  <a:pt x="1400810" y="263058"/>
                  <a:pt x="1830070" y="457368"/>
                  <a:pt x="2026920" y="617388"/>
                </a:cubicBezTo>
                <a:cubicBezTo>
                  <a:pt x="2223770" y="777408"/>
                  <a:pt x="2175510" y="988228"/>
                  <a:pt x="2324100" y="1120308"/>
                </a:cubicBezTo>
                <a:cubicBezTo>
                  <a:pt x="2472690" y="1252388"/>
                  <a:pt x="2695575" y="1331128"/>
                  <a:pt x="2918460" y="1409868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F840194-DB8A-4036-A772-47EB3655B47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5068" y="2241665"/>
            <a:ext cx="1655809" cy="1668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BBA9F0B-DC11-47F6-B278-2AA9418E8ABF}"/>
              </a:ext>
            </a:extLst>
          </p:cNvPr>
          <p:cNvGrpSpPr/>
          <p:nvPr/>
        </p:nvGrpSpPr>
        <p:grpSpPr>
          <a:xfrm>
            <a:off x="5432378" y="1402683"/>
            <a:ext cx="3496832" cy="1369301"/>
            <a:chOff x="264319" y="1470790"/>
            <a:chExt cx="4307681" cy="1369301"/>
          </a:xfrm>
        </p:grpSpPr>
        <p:sp>
          <p:nvSpPr>
            <p:cNvPr id="13" name="Rectangle : avec coins rognés en diagonale 12">
              <a:extLst>
                <a:ext uri="{FF2B5EF4-FFF2-40B4-BE49-F238E27FC236}">
                  <a16:creationId xmlns:a16="http://schemas.microsoft.com/office/drawing/2014/main" id="{5B394FE3-259D-41EA-8AEA-0DB2265F1C68}"/>
                </a:ext>
              </a:extLst>
            </p:cNvPr>
            <p:cNvSpPr/>
            <p:nvPr/>
          </p:nvSpPr>
          <p:spPr>
            <a:xfrm>
              <a:off x="264319" y="1896295"/>
              <a:ext cx="4307681" cy="943796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Démarrage du logiciel au démarrage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Détection d’appuis court/long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25B0F6-D8E7-4ECB-8F85-C1F8B5C28834}"/>
                </a:ext>
              </a:extLst>
            </p:cNvPr>
            <p:cNvSpPr/>
            <p:nvPr/>
          </p:nvSpPr>
          <p:spPr>
            <a:xfrm>
              <a:off x="2000154" y="1470790"/>
              <a:ext cx="2204170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Fonctionnalités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CAC3DC-E4D4-41E1-8237-C9AF8B1FA95A}"/>
              </a:ext>
            </a:extLst>
          </p:cNvPr>
          <p:cNvGrpSpPr/>
          <p:nvPr/>
        </p:nvGrpSpPr>
        <p:grpSpPr>
          <a:xfrm>
            <a:off x="5432378" y="2771984"/>
            <a:ext cx="3496832" cy="1439015"/>
            <a:chOff x="264319" y="1470790"/>
            <a:chExt cx="4307681" cy="1439015"/>
          </a:xfrm>
        </p:grpSpPr>
        <p:sp>
          <p:nvSpPr>
            <p:cNvPr id="16" name="Rectangle : avec coins rognés en diagonale 15">
              <a:extLst>
                <a:ext uri="{FF2B5EF4-FFF2-40B4-BE49-F238E27FC236}">
                  <a16:creationId xmlns:a16="http://schemas.microsoft.com/office/drawing/2014/main" id="{8F44FE0C-11E7-4E93-8483-765A2FD1CE83}"/>
                </a:ext>
              </a:extLst>
            </p:cNvPr>
            <p:cNvSpPr/>
            <p:nvPr/>
          </p:nvSpPr>
          <p:spPr>
            <a:xfrm>
              <a:off x="264319" y="1896295"/>
              <a:ext cx="4307681" cy="1013510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Réutilisation des capteurs existants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Temps de prototypage réduit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Améliorations possibles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BDB56F-98F2-4110-A6F7-76381A17CB9A}"/>
                </a:ext>
              </a:extLst>
            </p:cNvPr>
            <p:cNvSpPr/>
            <p:nvPr/>
          </p:nvSpPr>
          <p:spPr>
            <a:xfrm>
              <a:off x="3102239" y="1470790"/>
              <a:ext cx="1080560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Atouts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5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Mise à jour des fichier audios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D0D9FA-0302-4E68-A232-84A777F1B4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14" y="1359208"/>
            <a:ext cx="3596641" cy="378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9C95E3-59F9-4069-B650-BBEF4980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66" y="1493515"/>
            <a:ext cx="3679227" cy="24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3457E-6 L -0.23681 1.2345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9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Rétrospection du projet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9DB81A5B-6430-4325-B495-D14639ACD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Planning prévisionnel/réel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Coût matériel réel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62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Planning prévisionnel/réel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692306-E809-4E5F-83AF-188F04D5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0" y="1405022"/>
            <a:ext cx="3431028" cy="3593306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11A8CF9-A95F-4541-9D61-93F08E6E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817" y="1371914"/>
            <a:ext cx="4426216" cy="3422386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F62D27-A4AE-40B7-B4EE-377409782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27" t="290" r="5292" b="96955"/>
          <a:stretch/>
        </p:blipFill>
        <p:spPr>
          <a:xfrm>
            <a:off x="7993381" y="489100"/>
            <a:ext cx="434340" cy="226650"/>
          </a:xfrm>
          <a:prstGeom prst="rect">
            <a:avLst/>
          </a:prstGeom>
        </p:spPr>
      </p:pic>
      <p:pic>
        <p:nvPicPr>
          <p:cNvPr id="12" name="Graphique 11" descr="Loupe">
            <a:extLst>
              <a:ext uri="{FF2B5EF4-FFF2-40B4-BE49-F238E27FC236}">
                <a16:creationId xmlns:a16="http://schemas.microsoft.com/office/drawing/2014/main" id="{42E9FFB0-C122-4DC1-9D4C-5E7744DA1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623" y="285012"/>
            <a:ext cx="758820" cy="758820"/>
          </a:xfrm>
          <a:prstGeom prst="rect">
            <a:avLst/>
          </a:prstGeom>
        </p:spPr>
      </p:pic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2F34EFA6-B62C-4DD9-973E-068F481B31E8}"/>
              </a:ext>
            </a:extLst>
          </p:cNvPr>
          <p:cNvSpPr/>
          <p:nvPr/>
        </p:nvSpPr>
        <p:spPr>
          <a:xfrm>
            <a:off x="639535" y="2625090"/>
            <a:ext cx="3091537" cy="1223010"/>
          </a:xfrm>
          <a:prstGeom prst="snip2Diag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 0.15093 L -8.33333E-7 -9.8765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-75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51 0.14413 L 3.33333E-6 4.6913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Coût matériel réel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B3E847A-0E23-4AAF-9139-A602F0D29290}"/>
              </a:ext>
            </a:extLst>
          </p:cNvPr>
          <p:cNvGrpSpPr/>
          <p:nvPr/>
        </p:nvGrpSpPr>
        <p:grpSpPr>
          <a:xfrm>
            <a:off x="2675334" y="1277301"/>
            <a:ext cx="3793331" cy="2944655"/>
            <a:chOff x="1380649" y="1277301"/>
            <a:chExt cx="3793331" cy="29446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089095-3B18-45D0-9FA4-B46144C3025E}"/>
                </a:ext>
              </a:extLst>
            </p:cNvPr>
            <p:cNvSpPr/>
            <p:nvPr/>
          </p:nvSpPr>
          <p:spPr>
            <a:xfrm>
              <a:off x="1380649" y="1277301"/>
              <a:ext cx="3318537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 ordinateur</a:t>
              </a:r>
            </a:p>
          </p:txBody>
        </p:sp>
        <p:sp>
          <p:nvSpPr>
            <p:cNvPr id="8" name="Rectangle : avec coins rognés en diagonale 7">
              <a:extLst>
                <a:ext uri="{FF2B5EF4-FFF2-40B4-BE49-F238E27FC236}">
                  <a16:creationId xmlns:a16="http://schemas.microsoft.com/office/drawing/2014/main" id="{BFCC8B47-0F71-4FF3-8229-AA7DC5F11919}"/>
                </a:ext>
              </a:extLst>
            </p:cNvPr>
            <p:cNvSpPr/>
            <p:nvPr/>
          </p:nvSpPr>
          <p:spPr>
            <a:xfrm>
              <a:off x="1380649" y="1681981"/>
              <a:ext cx="379333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Raspberry PI 3 model A :	25€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Capteur de toucher :		0€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Total			25€</a:t>
              </a:r>
            </a:p>
          </p:txBody>
        </p:sp>
      </p:grpSp>
      <p:pic>
        <p:nvPicPr>
          <p:cNvPr id="5" name="Graphique 4" descr="Pièces">
            <a:extLst>
              <a:ext uri="{FF2B5EF4-FFF2-40B4-BE49-F238E27FC236}">
                <a16:creationId xmlns:a16="http://schemas.microsoft.com/office/drawing/2014/main" id="{1FC2E64C-6A68-405D-9CF5-4407FA08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" y="3722100"/>
            <a:ext cx="914400" cy="9144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2ACF01A-47FF-4BAD-B933-778E57CBA600}"/>
              </a:ext>
            </a:extLst>
          </p:cNvPr>
          <p:cNvGrpSpPr/>
          <p:nvPr/>
        </p:nvGrpSpPr>
        <p:grpSpPr>
          <a:xfrm>
            <a:off x="5228749" y="1245602"/>
            <a:ext cx="3793331" cy="2933698"/>
            <a:chOff x="5228749" y="1245602"/>
            <a:chExt cx="3793331" cy="2933698"/>
          </a:xfrm>
        </p:grpSpPr>
        <p:sp>
          <p:nvSpPr>
            <p:cNvPr id="9" name="Rectangle : avec coins rognés en diagonale 8">
              <a:extLst>
                <a:ext uri="{FF2B5EF4-FFF2-40B4-BE49-F238E27FC236}">
                  <a16:creationId xmlns:a16="http://schemas.microsoft.com/office/drawing/2014/main" id="{3BC55A51-0F5E-488E-B229-567B55B8AA9D}"/>
                </a:ext>
              </a:extLst>
            </p:cNvPr>
            <p:cNvSpPr/>
            <p:nvPr/>
          </p:nvSpPr>
          <p:spPr>
            <a:xfrm>
              <a:off x="5228749" y="1702802"/>
              <a:ext cx="3793331" cy="2476498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Taux horaire :	8,02 €/heure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Heures passées :	128 heures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Coût :		1026,56€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8877E-34EA-4A37-B0BB-5E155AF2D721}"/>
                </a:ext>
              </a:extLst>
            </p:cNvPr>
            <p:cNvSpPr/>
            <p:nvPr/>
          </p:nvSpPr>
          <p:spPr>
            <a:xfrm>
              <a:off x="7011829" y="1245602"/>
              <a:ext cx="1812131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Coût humain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84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9877E-6 L -0.18507 2.0987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Sommaire</a:t>
            </a:r>
            <a:endParaRPr sz="32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77716" y="1570238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Description du projet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Projet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Gestion de projet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Réalisation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Rétrospection du projet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Synthèse</a:t>
            </a:r>
            <a:endParaRPr sz="3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54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Synthèse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3414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Fonctionnalités envisageables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2FB61C65-92E7-4E69-98C9-C2FB80F40321}"/>
              </a:ext>
            </a:extLst>
          </p:cNvPr>
          <p:cNvSpPr/>
          <p:nvPr/>
        </p:nvSpPr>
        <p:spPr>
          <a:xfrm>
            <a:off x="4261515" y="3984724"/>
            <a:ext cx="2441278" cy="967375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Mise à jour des fichiers audio via une interface web</a:t>
            </a:r>
          </a:p>
        </p:txBody>
      </p:sp>
      <p:sp>
        <p:nvSpPr>
          <p:cNvPr id="11" name="Rectangle : avec coins rognés en diagonale 10">
            <a:extLst>
              <a:ext uri="{FF2B5EF4-FFF2-40B4-BE49-F238E27FC236}">
                <a16:creationId xmlns:a16="http://schemas.microsoft.com/office/drawing/2014/main" id="{2A1B3A79-C6E3-4E3F-ACF8-FFEDE0ADC1BF}"/>
              </a:ext>
            </a:extLst>
          </p:cNvPr>
          <p:cNvSpPr/>
          <p:nvPr/>
        </p:nvSpPr>
        <p:spPr>
          <a:xfrm>
            <a:off x="4261515" y="1384339"/>
            <a:ext cx="2441278" cy="855141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Lire des vidéos au lieu de fichiers audios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7F0D0E6-E511-4D27-9F0D-7D39BF274F42}"/>
              </a:ext>
            </a:extLst>
          </p:cNvPr>
          <p:cNvGrpSpPr/>
          <p:nvPr/>
        </p:nvGrpSpPr>
        <p:grpSpPr>
          <a:xfrm>
            <a:off x="814275" y="2376105"/>
            <a:ext cx="5888518" cy="1471995"/>
            <a:chOff x="814275" y="2376105"/>
            <a:chExt cx="5888518" cy="1471995"/>
          </a:xfrm>
        </p:grpSpPr>
        <p:sp>
          <p:nvSpPr>
            <p:cNvPr id="10" name="Rectangle : avec coins rognés en diagonale 9">
              <a:extLst>
                <a:ext uri="{FF2B5EF4-FFF2-40B4-BE49-F238E27FC236}">
                  <a16:creationId xmlns:a16="http://schemas.microsoft.com/office/drawing/2014/main" id="{BD0D5267-FBD2-4DE4-9C1C-A9C808F5B817}"/>
                </a:ext>
              </a:extLst>
            </p:cNvPr>
            <p:cNvSpPr/>
            <p:nvPr/>
          </p:nvSpPr>
          <p:spPr>
            <a:xfrm>
              <a:off x="814275" y="2376105"/>
              <a:ext cx="2766060" cy="1471995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Faire communiquer avec un projet driver de LED haute puissance (projet 4A </a:t>
              </a:r>
              <a:r>
                <a:rPr lang="fr-FR" dirty="0" err="1">
                  <a:solidFill>
                    <a:schemeClr val="tx1"/>
                  </a:solidFill>
                </a:rPr>
                <a:t>SmartSystem</a:t>
              </a:r>
              <a:r>
                <a:rPr lang="fr-FR" dirty="0">
                  <a:solidFill>
                    <a:schemeClr val="tx1"/>
                  </a:solidFill>
                </a:rPr>
                <a:t>)</a:t>
              </a:r>
            </a:p>
          </p:txBody>
        </p:sp>
        <p:pic>
          <p:nvPicPr>
            <p:cNvPr id="6" name="Image 5" descr="Une image contenant intérieur, assis, bâtiment, feu&#10;&#10;Description générée automatiquement">
              <a:extLst>
                <a:ext uri="{FF2B5EF4-FFF2-40B4-BE49-F238E27FC236}">
                  <a16:creationId xmlns:a16="http://schemas.microsoft.com/office/drawing/2014/main" id="{12789CB7-8D50-43E7-BAD1-E88C2898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33" r="36006" b="28788"/>
            <a:stretch/>
          </p:blipFill>
          <p:spPr>
            <a:xfrm>
              <a:off x="4261515" y="2376105"/>
              <a:ext cx="2441278" cy="1471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8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Bilan personnel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FC3B235-997B-4C7F-97F3-04ADA5D91609}"/>
              </a:ext>
            </a:extLst>
          </p:cNvPr>
          <p:cNvGrpSpPr/>
          <p:nvPr/>
        </p:nvGrpSpPr>
        <p:grpSpPr>
          <a:xfrm>
            <a:off x="2279700" y="1366837"/>
            <a:ext cx="3664046" cy="3007043"/>
            <a:chOff x="100490" y="1366837"/>
            <a:chExt cx="3664046" cy="3007043"/>
          </a:xfrm>
        </p:grpSpPr>
        <p:pic>
          <p:nvPicPr>
            <p:cNvPr id="5122" name="Picture 2" descr="Résultat de recherche d'images pour &quot;c#&quot;">
              <a:extLst>
                <a:ext uri="{FF2B5EF4-FFF2-40B4-BE49-F238E27FC236}">
                  <a16:creationId xmlns:a16="http://schemas.microsoft.com/office/drawing/2014/main" id="{26E5E7FC-86D6-4F89-AC4B-B488B2636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37" y="1586574"/>
              <a:ext cx="987423" cy="1061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ésultat de recherche d'images pour &quot;phidget logo&quot;">
              <a:extLst>
                <a:ext uri="{FF2B5EF4-FFF2-40B4-BE49-F238E27FC236}">
                  <a16:creationId xmlns:a16="http://schemas.microsoft.com/office/drawing/2014/main" id="{71979EFA-6D71-453F-8741-EDA9BB930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047" y="2325238"/>
              <a:ext cx="1854993" cy="59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Résultat de recherche d'images pour &quot;guthub&quot;">
              <a:extLst>
                <a:ext uri="{FF2B5EF4-FFF2-40B4-BE49-F238E27FC236}">
                  <a16:creationId xmlns:a16="http://schemas.microsoft.com/office/drawing/2014/main" id="{175657FE-46AE-4502-9DDC-7760617C2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37" y="2972227"/>
              <a:ext cx="2428875" cy="13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 : avec coins rognés en diagonale 7">
              <a:extLst>
                <a:ext uri="{FF2B5EF4-FFF2-40B4-BE49-F238E27FC236}">
                  <a16:creationId xmlns:a16="http://schemas.microsoft.com/office/drawing/2014/main" id="{D3FFA93B-9C11-4124-A5C8-3FCE4B46CB87}"/>
                </a:ext>
              </a:extLst>
            </p:cNvPr>
            <p:cNvSpPr/>
            <p:nvPr/>
          </p:nvSpPr>
          <p:spPr>
            <a:xfrm>
              <a:off x="100490" y="1366837"/>
              <a:ext cx="3664046" cy="3007043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1F245ED-C53A-41E9-8A81-19FBB0EFC573}"/>
              </a:ext>
            </a:extLst>
          </p:cNvPr>
          <p:cNvGrpSpPr/>
          <p:nvPr/>
        </p:nvGrpSpPr>
        <p:grpSpPr>
          <a:xfrm>
            <a:off x="3966906" y="1366837"/>
            <a:ext cx="4498913" cy="3007043"/>
            <a:chOff x="3966906" y="1366837"/>
            <a:chExt cx="4498913" cy="3007043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67FA4CE-FF83-45DA-AC42-E0E13FEEE6A9}"/>
                </a:ext>
              </a:extLst>
            </p:cNvPr>
            <p:cNvSpPr txBox="1"/>
            <p:nvPr/>
          </p:nvSpPr>
          <p:spPr>
            <a:xfrm>
              <a:off x="4111723" y="1811364"/>
              <a:ext cx="42322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Je dois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Améliorer mon estimation de durée d’une tâche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Prévoir une marge d’erreur sur un projet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CA4CB6B-CC41-4908-8506-CC205674F353}"/>
                </a:ext>
              </a:extLst>
            </p:cNvPr>
            <p:cNvGrpSpPr/>
            <p:nvPr/>
          </p:nvGrpSpPr>
          <p:grpSpPr>
            <a:xfrm>
              <a:off x="3966906" y="1366837"/>
              <a:ext cx="4498913" cy="3007043"/>
              <a:chOff x="3966906" y="1366837"/>
              <a:chExt cx="4498913" cy="3007043"/>
            </a:xfrm>
          </p:grpSpPr>
          <p:sp>
            <p:nvSpPr>
              <p:cNvPr id="9" name="Rectangle : avec coins rognés en diagonale 8">
                <a:extLst>
                  <a:ext uri="{FF2B5EF4-FFF2-40B4-BE49-F238E27FC236}">
                    <a16:creationId xmlns:a16="http://schemas.microsoft.com/office/drawing/2014/main" id="{9606553C-6A41-4960-AE34-30249EA59499}"/>
                  </a:ext>
                </a:extLst>
              </p:cNvPr>
              <p:cNvSpPr/>
              <p:nvPr/>
            </p:nvSpPr>
            <p:spPr>
              <a:xfrm>
                <a:off x="3966906" y="1366837"/>
                <a:ext cx="4498913" cy="3007043"/>
              </a:xfrm>
              <a:prstGeom prst="snip2Diag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C22D83AA-642F-4B7F-8E58-2782225474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1346" y="2648037"/>
                <a:ext cx="1550032" cy="155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170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9136E-6 L -0.22795 -4.69136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0778560-A118-4285-9A83-36AEDBB4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15" y="764127"/>
            <a:ext cx="1997970" cy="20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F1D6C6F-B0C2-474C-85E2-7A5EFA42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25" y="1463040"/>
            <a:ext cx="5112211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Image 2" descr="Une image contenant petit, assis, horloge, ordinateur&#10;&#10;Description générée automatiquement">
            <a:extLst>
              <a:ext uri="{FF2B5EF4-FFF2-40B4-BE49-F238E27FC236}">
                <a16:creationId xmlns:a16="http://schemas.microsoft.com/office/drawing/2014/main" id="{4B3FA100-1298-44EB-81AB-A1E1BDB3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4139184"/>
          </a:xfrm>
          <a:prstGeom prst="rect">
            <a:avLst/>
          </a:prstGeom>
        </p:spPr>
      </p:pic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1950720"/>
            <a:ext cx="6593700" cy="3063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Merci de votre attention,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avez-vous des questions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Adresse mail : </a:t>
            </a:r>
            <a:r>
              <a:rPr lang="fr-FR" sz="2000" b="1" dirty="0">
                <a:hlinkClick r:id="rId4"/>
              </a:rPr>
              <a:t>beaulieu.vict@gmail.com</a:t>
            </a:r>
            <a:endParaRPr lang="fr-FR" sz="2000" b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fr-FR" sz="2000" b="1" dirty="0"/>
              <a:t>GitHub : </a:t>
            </a:r>
            <a:r>
              <a:rPr lang="fr-FR" sz="2000" b="1" dirty="0">
                <a:hlinkClick r:id="rId5"/>
              </a:rPr>
              <a:t>https://github.com/VictorBeaulieu</a:t>
            </a:r>
            <a:endParaRPr lang="fr-FR" sz="2000" b="1" dirty="0"/>
          </a:p>
          <a:p>
            <a:pPr marL="0" lvl="0" indent="0" algn="ctr">
              <a:spcBef>
                <a:spcPts val="0"/>
              </a:spcBef>
              <a:buNone/>
            </a:pP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55189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43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Description du projet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Le contexte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La problématique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 contexte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3074" name="Picture 2" descr="Résultat de recherche d'images pour &quot;maquette blois&quot;">
            <a:extLst>
              <a:ext uri="{FF2B5EF4-FFF2-40B4-BE49-F238E27FC236}">
                <a16:creationId xmlns:a16="http://schemas.microsoft.com/office/drawing/2014/main" id="{25EB7CE4-6B63-4F4E-BAE2-3479D36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44" y="1364673"/>
            <a:ext cx="4225431" cy="31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Main levée">
            <a:extLst>
              <a:ext uri="{FF2B5EF4-FFF2-40B4-BE49-F238E27FC236}">
                <a16:creationId xmlns:a16="http://schemas.microsoft.com/office/drawing/2014/main" id="{BD883C6F-C8E8-4907-9371-76CE964DE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262" y="2378814"/>
            <a:ext cx="914400" cy="91440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6AAB50-A60A-4F46-859C-C98F09F4F1F9}"/>
              </a:ext>
            </a:extLst>
          </p:cNvPr>
          <p:cNvGrpSpPr/>
          <p:nvPr/>
        </p:nvGrpSpPr>
        <p:grpSpPr>
          <a:xfrm>
            <a:off x="5875439" y="1296769"/>
            <a:ext cx="2426816" cy="502763"/>
            <a:chOff x="5875439" y="1296769"/>
            <a:chExt cx="2426816" cy="502763"/>
          </a:xfrm>
        </p:grpSpPr>
        <p:sp>
          <p:nvSpPr>
            <p:cNvPr id="5" name="Légende : encadrée 4">
              <a:extLst>
                <a:ext uri="{FF2B5EF4-FFF2-40B4-BE49-F238E27FC236}">
                  <a16:creationId xmlns:a16="http://schemas.microsoft.com/office/drawing/2014/main" id="{0334AC0F-BA97-453E-BC14-20EEC0083126}"/>
                </a:ext>
              </a:extLst>
            </p:cNvPr>
            <p:cNvSpPr/>
            <p:nvPr/>
          </p:nvSpPr>
          <p:spPr>
            <a:xfrm>
              <a:off x="5875439" y="1315883"/>
              <a:ext cx="1863523" cy="483649"/>
            </a:xfrm>
            <a:prstGeom prst="borderCallout1">
              <a:avLst>
                <a:gd name="adj1" fmla="val 18750"/>
                <a:gd name="adj2" fmla="val -8333"/>
                <a:gd name="adj3" fmla="val 148438"/>
                <a:gd name="adj4" fmla="val -83752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Aile classique de Gaston d’Orléans</a:t>
              </a:r>
            </a:p>
          </p:txBody>
        </p:sp>
        <p:pic>
          <p:nvPicPr>
            <p:cNvPr id="11" name="Graphique 10" descr="Volume">
              <a:extLst>
                <a:ext uri="{FF2B5EF4-FFF2-40B4-BE49-F238E27FC236}">
                  <a16:creationId xmlns:a16="http://schemas.microsoft.com/office/drawing/2014/main" id="{320BBB6A-1BA8-4E9A-B0F5-A7B88173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18606" y="1296769"/>
              <a:ext cx="483649" cy="483649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282C00E-C919-4BB4-B646-5BAA9A10FB27}"/>
              </a:ext>
            </a:extLst>
          </p:cNvPr>
          <p:cNvGrpSpPr/>
          <p:nvPr/>
        </p:nvGrpSpPr>
        <p:grpSpPr>
          <a:xfrm>
            <a:off x="6686238" y="2115559"/>
            <a:ext cx="2407949" cy="505079"/>
            <a:chOff x="6686238" y="2115559"/>
            <a:chExt cx="2407949" cy="505079"/>
          </a:xfrm>
        </p:grpSpPr>
        <p:sp>
          <p:nvSpPr>
            <p:cNvPr id="7" name="Légende : encadrée 6">
              <a:extLst>
                <a:ext uri="{FF2B5EF4-FFF2-40B4-BE49-F238E27FC236}">
                  <a16:creationId xmlns:a16="http://schemas.microsoft.com/office/drawing/2014/main" id="{F7B7BE74-B4D1-44A4-B054-FFF4C2E7DB6A}"/>
                </a:ext>
              </a:extLst>
            </p:cNvPr>
            <p:cNvSpPr/>
            <p:nvPr/>
          </p:nvSpPr>
          <p:spPr>
            <a:xfrm>
              <a:off x="6686238" y="2115559"/>
              <a:ext cx="1863523" cy="483649"/>
            </a:xfrm>
            <a:prstGeom prst="borderCallout1">
              <a:avLst>
                <a:gd name="adj1" fmla="val 18750"/>
                <a:gd name="adj2" fmla="val -8333"/>
                <a:gd name="adj3" fmla="val 23437"/>
                <a:gd name="adj4" fmla="val -71992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Aile renaissance  de François Ier</a:t>
              </a:r>
            </a:p>
          </p:txBody>
        </p:sp>
        <p:pic>
          <p:nvPicPr>
            <p:cNvPr id="13" name="Graphique 12" descr="Volume">
              <a:extLst>
                <a:ext uri="{FF2B5EF4-FFF2-40B4-BE49-F238E27FC236}">
                  <a16:creationId xmlns:a16="http://schemas.microsoft.com/office/drawing/2014/main" id="{518EBC03-4F6C-4053-B166-C8EEFCEC4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0538" y="2136989"/>
              <a:ext cx="483649" cy="483649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BCA1846-DF27-4E3E-B994-C67D53077EA2}"/>
              </a:ext>
            </a:extLst>
          </p:cNvPr>
          <p:cNvGrpSpPr/>
          <p:nvPr/>
        </p:nvGrpSpPr>
        <p:grpSpPr>
          <a:xfrm>
            <a:off x="6747015" y="3269490"/>
            <a:ext cx="2396985" cy="507373"/>
            <a:chOff x="6747015" y="3269490"/>
            <a:chExt cx="2396985" cy="507373"/>
          </a:xfrm>
        </p:grpSpPr>
        <p:sp>
          <p:nvSpPr>
            <p:cNvPr id="8" name="Légende : encadrée 7">
              <a:extLst>
                <a:ext uri="{FF2B5EF4-FFF2-40B4-BE49-F238E27FC236}">
                  <a16:creationId xmlns:a16="http://schemas.microsoft.com/office/drawing/2014/main" id="{1E75C39C-A5A2-4B87-8FBB-A06AF8C05DE0}"/>
                </a:ext>
              </a:extLst>
            </p:cNvPr>
            <p:cNvSpPr/>
            <p:nvPr/>
          </p:nvSpPr>
          <p:spPr>
            <a:xfrm>
              <a:off x="6747015" y="3269490"/>
              <a:ext cx="1863523" cy="483649"/>
            </a:xfrm>
            <a:prstGeom prst="borderCallout1">
              <a:avLst>
                <a:gd name="adj1" fmla="val 18750"/>
                <a:gd name="adj2" fmla="val -8333"/>
                <a:gd name="adj3" fmla="val 84375"/>
                <a:gd name="adj4" fmla="val -8780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Aile gothique de Louis XII</a:t>
              </a:r>
            </a:p>
          </p:txBody>
        </p:sp>
        <p:pic>
          <p:nvPicPr>
            <p:cNvPr id="14" name="Graphique 13" descr="Volume">
              <a:extLst>
                <a:ext uri="{FF2B5EF4-FFF2-40B4-BE49-F238E27FC236}">
                  <a16:creationId xmlns:a16="http://schemas.microsoft.com/office/drawing/2014/main" id="{F050192A-D700-4539-8ABF-28E33F662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0351" y="3293214"/>
              <a:ext cx="483649" cy="483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66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494 L 0.00226 0.00525 C 0.00556 -0.00185 0.0106 -0.01296 0.01546 -0.01882 C 0.01685 -0.02067 0.01875 -0.02129 0.02014 -0.02283 C 0.02188 -0.025 0.0231 -0.02777 0.02483 -0.02993 C 0.02709 -0.0324 0.02969 -0.03425 0.03178 -0.03672 C 0.04098 -0.04783 0.03629 -0.04506 0.04514 -0.05339 C 0.04688 -0.05524 0.04896 -0.05586 0.05053 -0.05771 C 0.06112 -0.06913 0.04966 -0.06111 0.0599 -0.06728 C 0.06077 -0.06821 0.06146 -0.06944 0.06233 -0.07006 C 0.06355 -0.07098 0.06511 -0.07037 0.06615 -0.0716 C 0.06702 -0.07222 0.06719 -0.07438 0.06771 -0.07561 C 0.0691 -0.07808 0.07188 -0.07993 0.07327 -0.08117 C 0.07414 -0.08209 0.07483 -0.08302 0.07553 -0.08395 C 0.07605 -0.08549 0.07639 -0.08703 0.07709 -0.08827 C 0.07778 -0.08919 0.07882 -0.08888 0.07952 -0.0895 C 0.08664 -0.09598 0.07587 -0.08888 0.08577 -0.09382 C 0.08733 -0.09444 0.09046 -0.0966 0.09046 -0.09629 C 0.09514 -0.10216 0.09011 -0.09691 0.09584 -0.10061 C 0.09896 -0.10277 0.1 -0.10493 0.10296 -0.10771 C 0.10504 -0.10956 0.10782 -0.10956 0.1099 -0.11049 C 0.11077 -0.1108 0.11146 -0.11142 0.11233 -0.11172 C 0.11355 -0.11234 0.11494 -0.11265 0.11615 -0.11327 C 0.11702 -0.11358 0.11771 -0.11419 0.11858 -0.1145 C 0.12084 -0.11512 0.12327 -0.11543 0.12553 -0.11604 C 0.12639 -0.11635 0.12709 -0.11666 0.12796 -0.11728 C 0.129 -0.11821 0.12987 -0.11944 0.13108 -0.12006 C 0.13282 -0.12098 0.13473 -0.12098 0.13646 -0.1216 L 0.14115 -0.12438 C 0.14202 -0.12469 0.14271 -0.12561 0.14358 -0.12561 C 0.14879 -0.12654 0.15 -0.12654 0.15452 -0.12839 C 0.16771 -0.13395 0.15955 -0.13179 0.17171 -0.13395 C 0.17813 -0.13765 0.17466 -0.13642 0.18178 -0.13827 C 0.18369 -0.13919 0.18525 -0.14043 0.18733 -0.14104 C 0.18941 -0.14166 0.1915 -0.14166 0.19358 -0.14228 C 0.19514 -0.14259 0.19671 -0.14321 0.19827 -0.14382 C 0.19896 -0.14413 0.19966 -0.14475 0.20053 -0.14506 C 0.20469 -0.14629 0.20903 -0.14598 0.21303 -0.14783 C 0.22518 -0.15339 0.2132 -0.14814 0.22639 -0.15339 C 0.22744 -0.1537 0.2283 -0.15463 0.22952 -0.15493 C 0.23421 -0.15617 0.23872 -0.15648 0.24358 -0.15771 C 0.24514 -0.15802 0.24671 -0.15864 0.24827 -0.15895 C 0.2507 -0.15956 0.25348 -0.15987 0.25608 -0.16049 C 0.25782 -0.1608 0.25955 -0.16172 0.26146 -0.16172 C 0.26685 -0.16203 0.2724 -0.16172 0.27796 -0.16172 L 0.27796 -0.16142 " pathEditMode="relative" rAng="0" ptsTypes="A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6 -0.16234 L 0.2816 -0.16234 C 0.28994 -0.16234 0.3198 -0.16234 0.33473 -0.15987 C 0.33907 -0.15895 0.33994 -0.15679 0.3448 -0.15555 L 0.35105 -0.15432 C 0.35191 -0.1537 0.35261 -0.15308 0.35348 -0.15277 C 0.35469 -0.15216 0.35608 -0.15216 0.3573 -0.15154 C 0.35816 -0.15092 0.35886 -0.14938 0.35973 -0.14876 C 0.36441 -0.14444 0.36268 -0.14691 0.36754 -0.14444 C 0.3691 -0.14382 0.37066 -0.14259 0.37223 -0.14166 C 0.37344 -0.14104 0.37483 -0.14104 0.37605 -0.14043 C 0.37691 -0.14012 0.37761 -0.1395 0.37848 -0.13888 C 0.37952 -0.13858 0.38056 -0.13796 0.3816 -0.13765 C 0.3823 -0.13703 0.38316 -0.13642 0.38386 -0.13611 C 0.38542 -0.13549 0.38924 -0.13518 0.39098 -0.13333 C 0.39254 -0.13179 0.39393 -0.12932 0.39566 -0.12777 L 0.39879 -0.125 C 0.40174 -0.11728 0.39862 -0.12345 0.40261 -0.11944 C 0.40435 -0.1179 0.4073 -0.11388 0.4073 -0.11388 C 0.40921 -0.10895 0.40816 -0.11049 0.4106 -0.10833 L 0.4106 -0.10833 " pathEditMode="relative" ptsTypes="AAAAAAAAAAAAAAAAAAA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10833 L 0.41042 -0.10833 C 0.4125 -0.10463 0.41476 -0.10123 0.41685 -0.09722 C 0.4191 -0.0929 0.41997 -0.08858 0.42223 -0.08333 C 0.4231 -0.08148 0.42431 -0.07963 0.42535 -0.07777 C 0.42935 -0.0574 0.42414 -0.08055 0.43004 -0.06388 C 0.4316 -0.05956 0.43247 -0.05432 0.43403 -0.05 C 0.43855 -0.03827 0.43316 -0.05339 0.43629 -0.04166 C 0.43681 -0.04043 0.4375 -0.03919 0.43785 -0.03765 C 0.43855 -0.03549 0.43889 -0.03302 0.43959 -0.03055 C 0.43924 -0.02098 0.43907 -0.01111 0.43872 -0.00154 C 0.43837 0.00649 0.43785 0.00803 0.43716 0.01513 C 0.43681 0.01821 0.43681 0.02161 0.43629 0.025 C 0.43594 0.02871 0.4349 0.03087 0.43403 0.03457 C 0.43351 0.03673 0.43299 0.0392 0.43247 0.04167 C 0.43195 0.04352 0.43125 0.04507 0.43091 0.04723 C 0.42969 0.05186 0.42935 0.05957 0.42691 0.06235 L 0.42466 0.06513 C 0.42396 0.06821 0.42344 0.07223 0.42223 0.075 C 0.42136 0.07686 0.42014 0.0784 0.4191 0.08056 C 0.41858 0.08179 0.41823 0.08334 0.41754 0.08457 C 0.41563 0.08858 0.41511 0.08889 0.41285 0.09167 C 0.4125 0.09291 0.41268 0.09476 0.41198 0.09568 C 0.41146 0.09661 0.41042 0.0963 0.40973 0.09723 C 0.40851 0.09815 0.40764 0.1 0.4066 0.10124 C 0.40625 0.10309 0.40643 0.10525 0.40573 0.10679 C 0.40365 0.11142 0.40157 0.11204 0.39879 0.11389 C 0.39532 0.12315 0.39931 0.11389 0.3948 0.11945 C 0.39393 0.12037 0.39323 0.12192 0.39254 0.12346 C 0.39185 0.1247 0.39167 0.12655 0.39098 0.12778 C 0.39028 0.1284 0.38924 0.1284 0.38855 0.12902 C 0.3882 0.12933 0.38803 0.12994 0.38785 0.13056 L 0.40105 0.10957 " pathEditMode="relative" ptsTypes="AAAAAAAAAAAAAAAAAAAAAAAAAAAAAA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La problématique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 descr="Une image contenant chaîne&#10;&#10;Description générée automatiquement">
            <a:extLst>
              <a:ext uri="{FF2B5EF4-FFF2-40B4-BE49-F238E27FC236}">
                <a16:creationId xmlns:a16="http://schemas.microsoft.com/office/drawing/2014/main" id="{64830E8F-81D1-49C4-B637-078DC010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85274"/>
            <a:ext cx="2557463" cy="311766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17B0E9-F0B4-40C3-B149-60EB1784EE34}"/>
              </a:ext>
            </a:extLst>
          </p:cNvPr>
          <p:cNvSpPr txBox="1"/>
          <p:nvPr/>
        </p:nvSpPr>
        <p:spPr>
          <a:xfrm>
            <a:off x="3575561" y="1916986"/>
            <a:ext cx="4393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faut un système pouvant :</a:t>
            </a:r>
          </a:p>
          <a:p>
            <a:endParaRPr lang="fr-FR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fr-FR" dirty="0"/>
              <a:t>Détecter des appuis d’un doigt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7"/>
            <a:endParaRPr lang="fr-F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Lire des messages audios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Se greffer une </a:t>
            </a:r>
            <a:r>
              <a:rPr lang="fr-FR" dirty="0" err="1"/>
              <a:t>oeuvre</a:t>
            </a:r>
            <a:endParaRPr lang="fr-FR" dirty="0"/>
          </a:p>
        </p:txBody>
      </p:sp>
      <p:pic>
        <p:nvPicPr>
          <p:cNvPr id="23" name="Picture 2" descr="Résultat de recherche d'images pour &quot;maquette blois&quot;">
            <a:extLst>
              <a:ext uri="{FF2B5EF4-FFF2-40B4-BE49-F238E27FC236}">
                <a16:creationId xmlns:a16="http://schemas.microsoft.com/office/drawing/2014/main" id="{197854FE-49EE-41DB-8AAC-9167D3AF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55" y="1742617"/>
            <a:ext cx="1373935" cy="10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que 14" descr="Volume">
            <a:extLst>
              <a:ext uri="{FF2B5EF4-FFF2-40B4-BE49-F238E27FC236}">
                <a16:creationId xmlns:a16="http://schemas.microsoft.com/office/drawing/2014/main" id="{D964AC4A-FAE2-4A5D-A5CF-CD547E7DB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044" y="2944108"/>
            <a:ext cx="483649" cy="483649"/>
          </a:xfrm>
          <a:prstGeom prst="rect">
            <a:avLst/>
          </a:prstGeom>
        </p:spPr>
      </p:pic>
      <p:pic>
        <p:nvPicPr>
          <p:cNvPr id="16" name="Graphique 15" descr="Main levée">
            <a:extLst>
              <a:ext uri="{FF2B5EF4-FFF2-40B4-BE49-F238E27FC236}">
                <a16:creationId xmlns:a16="http://schemas.microsoft.com/office/drawing/2014/main" id="{7255367C-8895-405B-A9F8-3E432C433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5404" y="2153897"/>
            <a:ext cx="483650" cy="483650"/>
          </a:xfrm>
          <a:prstGeom prst="rect">
            <a:avLst/>
          </a:prstGeom>
        </p:spPr>
      </p:pic>
      <p:pic>
        <p:nvPicPr>
          <p:cNvPr id="18" name="Graphique 17" descr="Télécharger">
            <a:extLst>
              <a:ext uri="{FF2B5EF4-FFF2-40B4-BE49-F238E27FC236}">
                <a16:creationId xmlns:a16="http://schemas.microsoft.com/office/drawing/2014/main" id="{B3109BFA-7B34-4C93-8E4F-C16BE3033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548161" y="3457929"/>
            <a:ext cx="641950" cy="641950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2CF965A1-07D0-4BFB-A457-323BE7B9161C}"/>
              </a:ext>
            </a:extLst>
          </p:cNvPr>
          <p:cNvSpPr/>
          <p:nvPr/>
        </p:nvSpPr>
        <p:spPr>
          <a:xfrm>
            <a:off x="2239859" y="1509609"/>
            <a:ext cx="556846" cy="8147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Point d’interrogation (droite à gauche)">
            <a:extLst>
              <a:ext uri="{FF2B5EF4-FFF2-40B4-BE49-F238E27FC236}">
                <a16:creationId xmlns:a16="http://schemas.microsoft.com/office/drawing/2014/main" id="{6EFDCD6C-21AD-4DE9-88EE-4A4DEB5511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 flipV="1">
            <a:off x="2093006" y="1528109"/>
            <a:ext cx="718125" cy="7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7562 L -0.01459 0.04691 L -0.02205 -0.10339 L 0.01458 -0.07562 Z " pathEditMode="relative" rAng="12180000" ptsTypes="AAAA">
                                      <p:cBhvr>
                                        <p:cTn id="8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47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9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9DB81A5B-6430-4325-B495-D14639ACD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L’existant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Le cahier des charges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Les livrables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9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L’existant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00A819D-E803-4539-B84B-B4AEAB47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09" y="14612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18" name="Zone de dessin 15">
            <a:extLst>
              <a:ext uri="{FF2B5EF4-FFF2-40B4-BE49-F238E27FC236}">
                <a16:creationId xmlns:a16="http://schemas.microsoft.com/office/drawing/2014/main" id="{A935CF9A-CFDC-4016-B07E-785502E230C5}"/>
              </a:ext>
            </a:extLst>
          </p:cNvPr>
          <p:cNvGrpSpPr/>
          <p:nvPr/>
        </p:nvGrpSpPr>
        <p:grpSpPr>
          <a:xfrm>
            <a:off x="268648" y="1436100"/>
            <a:ext cx="5792208" cy="3378788"/>
            <a:chOff x="0" y="0"/>
            <a:chExt cx="5486400" cy="3200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A7058B-EC35-4C18-AA42-0AE1DB3A5700}"/>
                </a:ext>
              </a:extLst>
            </p:cNvPr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solidFill>
              <a:prstClr val="white"/>
            </a:solidFill>
            <a:ln>
              <a:solidFill>
                <a:srgbClr val="E0E0D8"/>
              </a:solidFill>
            </a:ln>
          </p:spPr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B890B2FD-C625-413D-8E65-5726AC4A7F08}"/>
                </a:ext>
              </a:extLst>
            </p:cNvPr>
            <p:cNvSpPr/>
            <p:nvPr/>
          </p:nvSpPr>
          <p:spPr>
            <a:xfrm>
              <a:off x="0" y="0"/>
              <a:ext cx="5486400" cy="31078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531786E6-9BEA-41EE-BD77-DD1CA0354B7B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2" t="3203" r="1847" b="1023"/>
            <a:stretch/>
          </p:blipFill>
          <p:spPr bwMode="auto">
            <a:xfrm>
              <a:off x="2923674" y="1251284"/>
              <a:ext cx="1588168" cy="1383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232EAE83-7484-4B79-B49B-DA31D2DBAA73}"/>
                </a:ext>
              </a:extLst>
            </p:cNvPr>
            <p:cNvSpPr/>
            <p:nvPr/>
          </p:nvSpPr>
          <p:spPr>
            <a:xfrm>
              <a:off x="2915653" y="1231232"/>
              <a:ext cx="1604210" cy="1418450"/>
            </a:xfrm>
            <a:prstGeom prst="roundRect">
              <a:avLst>
                <a:gd name="adj" fmla="val 5923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691B55DE-E384-4E06-A0C3-8B1410F5EB4D}"/>
                </a:ext>
              </a:extLst>
            </p:cNvPr>
            <p:cNvSpPr/>
            <p:nvPr/>
          </p:nvSpPr>
          <p:spPr>
            <a:xfrm>
              <a:off x="2225842" y="288613"/>
              <a:ext cx="1576062" cy="1044425"/>
            </a:xfrm>
            <a:custGeom>
              <a:avLst/>
              <a:gdLst>
                <a:gd name="connsiteX0" fmla="*/ 0 w 1576062"/>
                <a:gd name="connsiteY0" fmla="*/ 280882 h 1044425"/>
                <a:gd name="connsiteX1" fmla="*/ 1002632 w 1576062"/>
                <a:gd name="connsiteY1" fmla="*/ 145 h 1044425"/>
                <a:gd name="connsiteX2" fmla="*/ 1544053 w 1576062"/>
                <a:gd name="connsiteY2" fmla="*/ 312966 h 1044425"/>
                <a:gd name="connsiteX3" fmla="*/ 1515979 w 1576062"/>
                <a:gd name="connsiteY3" fmla="*/ 866419 h 1044425"/>
                <a:gd name="connsiteX4" fmla="*/ 1540042 w 1576062"/>
                <a:gd name="connsiteY4" fmla="*/ 1018819 h 1044425"/>
                <a:gd name="connsiteX5" fmla="*/ 1524000 w 1576062"/>
                <a:gd name="connsiteY5" fmla="*/ 1042882 h 104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062" h="1044425">
                  <a:moveTo>
                    <a:pt x="0" y="280882"/>
                  </a:moveTo>
                  <a:cubicBezTo>
                    <a:pt x="372645" y="137840"/>
                    <a:pt x="745290" y="-5202"/>
                    <a:pt x="1002632" y="145"/>
                  </a:cubicBezTo>
                  <a:cubicBezTo>
                    <a:pt x="1259974" y="5492"/>
                    <a:pt x="1458495" y="168587"/>
                    <a:pt x="1544053" y="312966"/>
                  </a:cubicBezTo>
                  <a:cubicBezTo>
                    <a:pt x="1629611" y="457345"/>
                    <a:pt x="1516647" y="748777"/>
                    <a:pt x="1515979" y="866419"/>
                  </a:cubicBezTo>
                  <a:cubicBezTo>
                    <a:pt x="1515311" y="984061"/>
                    <a:pt x="1538705" y="989409"/>
                    <a:pt x="1540042" y="1018819"/>
                  </a:cubicBezTo>
                  <a:cubicBezTo>
                    <a:pt x="1541379" y="1048229"/>
                    <a:pt x="1532689" y="1045555"/>
                    <a:pt x="1524000" y="1042882"/>
                  </a:cubicBezTo>
                </a:path>
              </a:pathLst>
            </a:custGeom>
            <a:noFill/>
            <a:ln w="28575">
              <a:solidFill>
                <a:srgbClr val="E0E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B34C6613-764F-4BFC-BA5F-93DDC764F53E}"/>
                </a:ext>
              </a:extLst>
            </p:cNvPr>
            <p:cNvSpPr/>
            <p:nvPr/>
          </p:nvSpPr>
          <p:spPr>
            <a:xfrm>
              <a:off x="944566" y="1333500"/>
              <a:ext cx="1327158" cy="1687465"/>
            </a:xfrm>
            <a:custGeom>
              <a:avLst/>
              <a:gdLst>
                <a:gd name="connsiteX0" fmla="*/ 2492 w 1327158"/>
                <a:gd name="connsiteY0" fmla="*/ 1306286 h 1687465"/>
                <a:gd name="connsiteX1" fmla="*/ 116792 w 1327158"/>
                <a:gd name="connsiteY1" fmla="*/ 1654628 h 1687465"/>
                <a:gd name="connsiteX2" fmla="*/ 759049 w 1327158"/>
                <a:gd name="connsiteY2" fmla="*/ 1605643 h 1687465"/>
                <a:gd name="connsiteX3" fmla="*/ 1297892 w 1327158"/>
                <a:gd name="connsiteY3" fmla="*/ 1061357 h 1687465"/>
                <a:gd name="connsiteX4" fmla="*/ 1259792 w 1327158"/>
                <a:gd name="connsiteY4" fmla="*/ 0 h 1687465"/>
                <a:gd name="connsiteX5" fmla="*/ 1259792 w 1327158"/>
                <a:gd name="connsiteY5" fmla="*/ 0 h 168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7158" h="1687465">
                  <a:moveTo>
                    <a:pt x="2492" y="1306286"/>
                  </a:moveTo>
                  <a:cubicBezTo>
                    <a:pt x="-3405" y="1455510"/>
                    <a:pt x="-9301" y="1604735"/>
                    <a:pt x="116792" y="1654628"/>
                  </a:cubicBezTo>
                  <a:cubicBezTo>
                    <a:pt x="242885" y="1704521"/>
                    <a:pt x="562199" y="1704521"/>
                    <a:pt x="759049" y="1605643"/>
                  </a:cubicBezTo>
                  <a:cubicBezTo>
                    <a:pt x="955899" y="1506765"/>
                    <a:pt x="1214435" y="1328964"/>
                    <a:pt x="1297892" y="1061357"/>
                  </a:cubicBezTo>
                  <a:cubicBezTo>
                    <a:pt x="1381349" y="793750"/>
                    <a:pt x="1259792" y="0"/>
                    <a:pt x="1259792" y="0"/>
                  </a:cubicBezTo>
                  <a:lnTo>
                    <a:pt x="1259792" y="0"/>
                  </a:lnTo>
                </a:path>
              </a:pathLst>
            </a:custGeom>
            <a:noFill/>
            <a:ln w="28575">
              <a:solidFill>
                <a:srgbClr val="E0E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D755E1F-1888-488B-BC46-707C8822597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1" y="1736936"/>
              <a:ext cx="1059180" cy="10748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8A8CA16-A3A8-40B3-BCD3-9A5E764EB46A}"/>
                </a:ext>
              </a:extLst>
            </p:cNvPr>
            <p:cNvSpPr/>
            <p:nvPr/>
          </p:nvSpPr>
          <p:spPr>
            <a:xfrm>
              <a:off x="530520" y="1704001"/>
              <a:ext cx="1100160" cy="1130640"/>
            </a:xfrm>
            <a:prstGeom prst="roundRect">
              <a:avLst>
                <a:gd name="adj" fmla="val 5923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E402125E-7C6C-4A52-8151-F9A262232A1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06" y="0"/>
              <a:ext cx="1660072" cy="16600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DF3BDD05-45B7-415A-AF5E-979399A2B2D6}"/>
              </a:ext>
            </a:extLst>
          </p:cNvPr>
          <p:cNvSpPr txBox="1"/>
          <p:nvPr/>
        </p:nvSpPr>
        <p:spPr>
          <a:xfrm>
            <a:off x="6008077" y="2007930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Inconvénients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Encombrant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Forte consommation énergétique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Surdimensionné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50E072-F2F6-445B-9D06-BABA4F15B1FA}"/>
              </a:ext>
            </a:extLst>
          </p:cNvPr>
          <p:cNvSpPr txBox="1"/>
          <p:nvPr/>
        </p:nvSpPr>
        <p:spPr>
          <a:xfrm>
            <a:off x="2983675" y="4233600"/>
            <a:ext cx="25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2"/>
                </a:solidFill>
              </a:rPr>
              <a:t>Phigdet</a:t>
            </a:r>
            <a:r>
              <a:rPr lang="fr-FR" dirty="0">
                <a:solidFill>
                  <a:schemeClr val="bg2"/>
                </a:solidFill>
              </a:rPr>
              <a:t> 8/8/8  +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capteur capacitif x8</a:t>
            </a:r>
          </a:p>
        </p:txBody>
      </p:sp>
    </p:spTree>
    <p:extLst>
      <p:ext uri="{BB962C8B-B14F-4D97-AF65-F5344CB8AC3E}">
        <p14:creationId xmlns:p14="http://schemas.microsoft.com/office/powerpoint/2010/main" val="9648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 cahier des charges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1F3D970-9AF0-48ED-8CA6-FAF7D795F05E}"/>
              </a:ext>
            </a:extLst>
          </p:cNvPr>
          <p:cNvGrpSpPr/>
          <p:nvPr/>
        </p:nvGrpSpPr>
        <p:grpSpPr>
          <a:xfrm>
            <a:off x="428625" y="2085975"/>
            <a:ext cx="8515349" cy="685800"/>
            <a:chOff x="428625" y="2085975"/>
            <a:chExt cx="8515349" cy="6858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A03B3FF-2291-4F4D-BAF5-4DD89D0E948D}"/>
                </a:ext>
              </a:extLst>
            </p:cNvPr>
            <p:cNvSpPr/>
            <p:nvPr/>
          </p:nvSpPr>
          <p:spPr>
            <a:xfrm>
              <a:off x="428625" y="2085975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932A7-C207-424C-B3F2-6C05F5DF57B5}"/>
                </a:ext>
              </a:extLst>
            </p:cNvPr>
            <p:cNvSpPr/>
            <p:nvPr/>
          </p:nvSpPr>
          <p:spPr>
            <a:xfrm>
              <a:off x="1264441" y="2216124"/>
              <a:ext cx="7679533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Choisir l’architecture (unité de traitement, capteurs, module audio)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B7A99E4-7EF6-4013-8C2B-1929FEEAF0E0}"/>
              </a:ext>
            </a:extLst>
          </p:cNvPr>
          <p:cNvGrpSpPr/>
          <p:nvPr/>
        </p:nvGrpSpPr>
        <p:grpSpPr>
          <a:xfrm>
            <a:off x="428625" y="2831306"/>
            <a:ext cx="7693819" cy="685800"/>
            <a:chOff x="428625" y="2831306"/>
            <a:chExt cx="7693819" cy="6858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861AC69-ED4B-45D0-A499-8313BC5BBFD5}"/>
                </a:ext>
              </a:extLst>
            </p:cNvPr>
            <p:cNvSpPr/>
            <p:nvPr/>
          </p:nvSpPr>
          <p:spPr>
            <a:xfrm>
              <a:off x="428625" y="2831306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431AB-1C53-47B5-93F3-BCE73C877F54}"/>
                </a:ext>
              </a:extLst>
            </p:cNvPr>
            <p:cNvSpPr/>
            <p:nvPr/>
          </p:nvSpPr>
          <p:spPr>
            <a:xfrm>
              <a:off x="1264442" y="2961455"/>
              <a:ext cx="6858002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Réaliser le portage ( détection de toucher, lecture audio)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4436A0E-313C-41C0-A502-DAD0C18A111D}"/>
              </a:ext>
            </a:extLst>
          </p:cNvPr>
          <p:cNvGrpSpPr/>
          <p:nvPr/>
        </p:nvGrpSpPr>
        <p:grpSpPr>
          <a:xfrm>
            <a:off x="428625" y="3576637"/>
            <a:ext cx="7693818" cy="685800"/>
            <a:chOff x="428625" y="3576637"/>
            <a:chExt cx="7693818" cy="6858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B6E28ED-7E55-4C9C-9C1B-4C796CB47048}"/>
                </a:ext>
              </a:extLst>
            </p:cNvPr>
            <p:cNvSpPr/>
            <p:nvPr/>
          </p:nvSpPr>
          <p:spPr>
            <a:xfrm>
              <a:off x="428625" y="3576637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6DDA1D-1E09-4E39-8227-10EBFE399724}"/>
                </a:ext>
              </a:extLst>
            </p:cNvPr>
            <p:cNvSpPr/>
            <p:nvPr/>
          </p:nvSpPr>
          <p:spPr>
            <a:xfrm>
              <a:off x="1264441" y="3706786"/>
              <a:ext cx="6858002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Réaliser un boitier pour accueillir le système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84240A-0B65-46CA-B7F9-30FF51D8AC0C}"/>
              </a:ext>
            </a:extLst>
          </p:cNvPr>
          <p:cNvGrpSpPr/>
          <p:nvPr/>
        </p:nvGrpSpPr>
        <p:grpSpPr>
          <a:xfrm>
            <a:off x="264319" y="1478605"/>
            <a:ext cx="8336756" cy="2957664"/>
            <a:chOff x="264319" y="1478605"/>
            <a:chExt cx="8336756" cy="29576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9D02F6-7CE9-4F73-86FF-6E395F0AAD7A}"/>
                </a:ext>
              </a:extLst>
            </p:cNvPr>
            <p:cNvSpPr/>
            <p:nvPr/>
          </p:nvSpPr>
          <p:spPr>
            <a:xfrm>
              <a:off x="5640673" y="1478605"/>
              <a:ext cx="2481770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Miniaturiser l’existant</a:t>
              </a:r>
            </a:p>
          </p:txBody>
        </p:sp>
        <p:sp>
          <p:nvSpPr>
            <p:cNvPr id="16" name="Rectangle : avec coins rognés en diagonale 15">
              <a:extLst>
                <a:ext uri="{FF2B5EF4-FFF2-40B4-BE49-F238E27FC236}">
                  <a16:creationId xmlns:a16="http://schemas.microsoft.com/office/drawing/2014/main" id="{F39F546D-CF54-4946-8C15-A87271A27E2F}"/>
                </a:ext>
              </a:extLst>
            </p:cNvPr>
            <p:cNvSpPr/>
            <p:nvPr/>
          </p:nvSpPr>
          <p:spPr>
            <a:xfrm>
              <a:off x="264319" y="1896294"/>
              <a:ext cx="8336756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817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1EE48414-A931-4C5B-9A4E-992CE93C7E41}"/>
              </a:ext>
            </a:extLst>
          </p:cNvPr>
          <p:cNvGrpSpPr/>
          <p:nvPr/>
        </p:nvGrpSpPr>
        <p:grpSpPr>
          <a:xfrm>
            <a:off x="3983878" y="2485285"/>
            <a:ext cx="3173588" cy="1068362"/>
            <a:chOff x="4126754" y="1492501"/>
            <a:chExt cx="3095203" cy="1068362"/>
          </a:xfrm>
        </p:grpSpPr>
        <p:sp>
          <p:nvSpPr>
            <p:cNvPr id="7" name="Rectangle : avec coins rognés en diagonale 6">
              <a:extLst>
                <a:ext uri="{FF2B5EF4-FFF2-40B4-BE49-F238E27FC236}">
                  <a16:creationId xmlns:a16="http://schemas.microsoft.com/office/drawing/2014/main" id="{66F450D0-7098-4F83-9C10-9E3764D3795A}"/>
                </a:ext>
              </a:extLst>
            </p:cNvPr>
            <p:cNvSpPr/>
            <p:nvPr/>
          </p:nvSpPr>
          <p:spPr>
            <a:xfrm>
              <a:off x="4126754" y="1492501"/>
              <a:ext cx="3019119" cy="1068362"/>
            </a:xfrm>
            <a:prstGeom prst="snip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A6B5E9D-4BB7-4A1E-B2D3-0F85B95470A5}"/>
                </a:ext>
              </a:extLst>
            </p:cNvPr>
            <p:cNvSpPr txBox="1"/>
            <p:nvPr/>
          </p:nvSpPr>
          <p:spPr>
            <a:xfrm>
              <a:off x="4145290" y="1657350"/>
              <a:ext cx="3076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Programme fonctionnel comprenant 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fr-FR" dirty="0"/>
                <a:t>La détection de zone de toucher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fr-FR" dirty="0"/>
                <a:t>La lecture d’un fichier audio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livrables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FED2311-BDFE-4E76-A728-8660A27B9646}"/>
              </a:ext>
            </a:extLst>
          </p:cNvPr>
          <p:cNvGrpSpPr/>
          <p:nvPr/>
        </p:nvGrpSpPr>
        <p:grpSpPr>
          <a:xfrm>
            <a:off x="516729" y="1440198"/>
            <a:ext cx="3467150" cy="975493"/>
            <a:chOff x="264319" y="1896295"/>
            <a:chExt cx="3457575" cy="9754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 : avec coins rognés en diagonale 8">
              <a:extLst>
                <a:ext uri="{FF2B5EF4-FFF2-40B4-BE49-F238E27FC236}">
                  <a16:creationId xmlns:a16="http://schemas.microsoft.com/office/drawing/2014/main" id="{73C0431E-5D60-46C7-BB26-FF0074A21909}"/>
                </a:ext>
              </a:extLst>
            </p:cNvPr>
            <p:cNvSpPr/>
            <p:nvPr/>
          </p:nvSpPr>
          <p:spPr>
            <a:xfrm>
              <a:off x="264319" y="1896295"/>
              <a:ext cx="3457575" cy="975493"/>
            </a:xfrm>
            <a:prstGeom prst="snip2Diag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3D0DD1D-5201-41FA-BD35-2E359CC79A2F}"/>
                </a:ext>
              </a:extLst>
            </p:cNvPr>
            <p:cNvSpPr txBox="1"/>
            <p:nvPr/>
          </p:nvSpPr>
          <p:spPr>
            <a:xfrm>
              <a:off x="416672" y="1931756"/>
              <a:ext cx="313372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 architecture microcontrôleur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Conception schéma électronique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Réalisation d’un PCB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FBB51E5-F043-402F-B975-341A817F2EBD}"/>
              </a:ext>
            </a:extLst>
          </p:cNvPr>
          <p:cNvGrpSpPr/>
          <p:nvPr/>
        </p:nvGrpSpPr>
        <p:grpSpPr>
          <a:xfrm>
            <a:off x="3983879" y="4356642"/>
            <a:ext cx="3095578" cy="369332"/>
            <a:chOff x="254746" y="1484588"/>
            <a:chExt cx="3457575" cy="975493"/>
          </a:xfrm>
          <a:solidFill>
            <a:schemeClr val="accent6">
              <a:lumMod val="75000"/>
            </a:schemeClr>
          </a:solidFill>
        </p:grpSpPr>
        <p:sp>
          <p:nvSpPr>
            <p:cNvPr id="16" name="Rectangle : avec coins rognés en diagonale 15">
              <a:extLst>
                <a:ext uri="{FF2B5EF4-FFF2-40B4-BE49-F238E27FC236}">
                  <a16:creationId xmlns:a16="http://schemas.microsoft.com/office/drawing/2014/main" id="{2A38DC67-6DB1-49DB-947D-310D0365E605}"/>
                </a:ext>
              </a:extLst>
            </p:cNvPr>
            <p:cNvSpPr/>
            <p:nvPr/>
          </p:nvSpPr>
          <p:spPr>
            <a:xfrm>
              <a:off x="254746" y="1484588"/>
              <a:ext cx="3457575" cy="975493"/>
            </a:xfrm>
            <a:prstGeom prst="snip2Diag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C464D6F-2234-4E37-8B9B-7240FDF79C37}"/>
                </a:ext>
              </a:extLst>
            </p:cNvPr>
            <p:cNvSpPr txBox="1"/>
            <p:nvPr/>
          </p:nvSpPr>
          <p:spPr>
            <a:xfrm>
              <a:off x="371380" y="1566128"/>
              <a:ext cx="3133724" cy="8129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Boitier pour contenir le système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6AA1366-9685-418C-AF84-0AB675780056}"/>
              </a:ext>
            </a:extLst>
          </p:cNvPr>
          <p:cNvGrpSpPr/>
          <p:nvPr/>
        </p:nvGrpSpPr>
        <p:grpSpPr>
          <a:xfrm>
            <a:off x="516729" y="3533359"/>
            <a:ext cx="3457575" cy="738664"/>
            <a:chOff x="254746" y="1484588"/>
            <a:chExt cx="3457575" cy="975493"/>
          </a:xfrm>
        </p:grpSpPr>
        <p:sp>
          <p:nvSpPr>
            <p:cNvPr id="13" name="Rectangle : avec coins rognés en diagonale 12">
              <a:extLst>
                <a:ext uri="{FF2B5EF4-FFF2-40B4-BE49-F238E27FC236}">
                  <a16:creationId xmlns:a16="http://schemas.microsoft.com/office/drawing/2014/main" id="{BF4D7F93-F1FB-47B6-ABC6-C7BF5D53DB37}"/>
                </a:ext>
              </a:extLst>
            </p:cNvPr>
            <p:cNvSpPr/>
            <p:nvPr/>
          </p:nvSpPr>
          <p:spPr>
            <a:xfrm>
              <a:off x="254746" y="1484588"/>
              <a:ext cx="3457575" cy="97549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437F920-23B1-4FD8-BCC1-627C4B8E7286}"/>
                </a:ext>
              </a:extLst>
            </p:cNvPr>
            <p:cNvSpPr txBox="1"/>
            <p:nvPr/>
          </p:nvSpPr>
          <p:spPr>
            <a:xfrm>
              <a:off x="371380" y="1566127"/>
              <a:ext cx="3133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Implémenter une fonctionnalité de mise à jour des fichiers audios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2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561</Words>
  <Application>Microsoft Office PowerPoint</Application>
  <PresentationFormat>Affichage à l'écran (16:9)</PresentationFormat>
  <Paragraphs>173</Paragraphs>
  <Slides>24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Roboto Condensed</vt:lpstr>
      <vt:lpstr>Roboto Condensed Light</vt:lpstr>
      <vt:lpstr>Calibri</vt:lpstr>
      <vt:lpstr>Arial</vt:lpstr>
      <vt:lpstr>Arvo</vt:lpstr>
      <vt:lpstr>Salerio template</vt:lpstr>
      <vt:lpstr>Projet de Fin d’Etude </vt:lpstr>
      <vt:lpstr>Sommaire</vt:lpstr>
      <vt:lpstr>Description du projet</vt:lpstr>
      <vt:lpstr>Le contexte</vt:lpstr>
      <vt:lpstr>La problématique</vt:lpstr>
      <vt:lpstr>Projet</vt:lpstr>
      <vt:lpstr>L’existant</vt:lpstr>
      <vt:lpstr>Le cahier des charges</vt:lpstr>
      <vt:lpstr>Les livrables</vt:lpstr>
      <vt:lpstr>Gestion de projet</vt:lpstr>
      <vt:lpstr>Planification</vt:lpstr>
      <vt:lpstr>Estimation du coût matériel</vt:lpstr>
      <vt:lpstr>Réalisation</vt:lpstr>
      <vt:lpstr>Choix de la solution matériel</vt:lpstr>
      <vt:lpstr>Choix de la solution matérielle</vt:lpstr>
      <vt:lpstr>Mise à jour des fichier audios</vt:lpstr>
      <vt:lpstr>Rétrospection du projet</vt:lpstr>
      <vt:lpstr>Planning prévisionnel/réel</vt:lpstr>
      <vt:lpstr>Coût matériel réel</vt:lpstr>
      <vt:lpstr>Synthèse</vt:lpstr>
      <vt:lpstr>Fonctionnalités envisageables</vt:lpstr>
      <vt:lpstr>Bilan personnel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INDUSTRIEL 4A : MODEM G3</dc:title>
  <dc:creator>Jeanne, Pierre</dc:creator>
  <cp:lastModifiedBy>Victor Beaulieu</cp:lastModifiedBy>
  <cp:revision>172</cp:revision>
  <dcterms:modified xsi:type="dcterms:W3CDTF">2020-03-10T12:57:51Z</dcterms:modified>
</cp:coreProperties>
</file>