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67" r:id="rId3"/>
    <p:sldId id="268" r:id="rId4"/>
    <p:sldId id="269" r:id="rId5"/>
    <p:sldId id="278" r:id="rId6"/>
    <p:sldId id="279" r:id="rId7"/>
    <p:sldId id="277" r:id="rId8"/>
    <p:sldId id="283" r:id="rId9"/>
    <p:sldId id="280" r:id="rId10"/>
    <p:sldId id="284" r:id="rId11"/>
    <p:sldId id="256" r:id="rId12"/>
    <p:sldId id="282"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910951DA-556E-42B6-9D6C-8783AC305EE1}" type="datetimeFigureOut">
              <a:rPr lang="es-MX" smtClean="0"/>
              <a:t>19/09/2024</a:t>
            </a:fld>
            <a:endParaRPr lang="es-MX"/>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59A22E0E-C5BB-4240-AFC0-5FB608739C5B}" type="slidenum">
              <a:rPr lang="es-MX" smtClean="0"/>
              <a:t>‹Nº›</a:t>
            </a:fld>
            <a:endParaRPr lang="es-MX"/>
          </a:p>
        </p:txBody>
      </p:sp>
    </p:spTree>
    <p:extLst>
      <p:ext uri="{BB962C8B-B14F-4D97-AF65-F5344CB8AC3E}">
        <p14:creationId xmlns:p14="http://schemas.microsoft.com/office/powerpoint/2010/main" val="407148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3F9C7-0B15-9305-C193-61DFD99BDC6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27F9E1D-75D6-DF3E-A5B1-F38CBBF9A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7DD224B-FF60-8C7E-8FDE-0ED62B229CF5}"/>
              </a:ext>
            </a:extLst>
          </p:cNvPr>
          <p:cNvSpPr>
            <a:spLocks noGrp="1"/>
          </p:cNvSpPr>
          <p:nvPr>
            <p:ph type="dt" sz="half" idx="10"/>
          </p:nvPr>
        </p:nvSpPr>
        <p:spPr/>
        <p:txBody>
          <a:bodyPr/>
          <a:lstStyle/>
          <a:p>
            <a:fld id="{910951DA-556E-42B6-9D6C-8783AC305EE1}" type="datetimeFigureOut">
              <a:rPr lang="es-MX" smtClean="0"/>
              <a:t>19/09/2024</a:t>
            </a:fld>
            <a:endParaRPr lang="es-MX"/>
          </a:p>
        </p:txBody>
      </p:sp>
      <p:sp>
        <p:nvSpPr>
          <p:cNvPr id="5" name="Marcador de pie de página 4">
            <a:extLst>
              <a:ext uri="{FF2B5EF4-FFF2-40B4-BE49-F238E27FC236}">
                <a16:creationId xmlns:a16="http://schemas.microsoft.com/office/drawing/2014/main" id="{42DFB6EA-AB8A-9F2F-652E-3C9EFF45E0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27984F-30FD-6245-4EC2-8EA64BFBF4DE}"/>
              </a:ext>
            </a:extLst>
          </p:cNvPr>
          <p:cNvSpPr>
            <a:spLocks noGrp="1"/>
          </p:cNvSpPr>
          <p:nvPr>
            <p:ph type="sldNum" sz="quarter" idx="12"/>
          </p:nvPr>
        </p:nvSpPr>
        <p:spPr/>
        <p:txBody>
          <a:bodyPr/>
          <a:lstStyle/>
          <a:p>
            <a:fld id="{59A22E0E-C5BB-4240-AFC0-5FB608739C5B}" type="slidenum">
              <a:rPr lang="es-MX" smtClean="0"/>
              <a:t>‹Nº›</a:t>
            </a:fld>
            <a:endParaRPr lang="es-MX"/>
          </a:p>
        </p:txBody>
      </p:sp>
    </p:spTree>
    <p:extLst>
      <p:ext uri="{BB962C8B-B14F-4D97-AF65-F5344CB8AC3E}">
        <p14:creationId xmlns:p14="http://schemas.microsoft.com/office/powerpoint/2010/main" val="2944498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910951DA-556E-42B6-9D6C-8783AC305EE1}" type="datetimeFigureOut">
              <a:rPr lang="es-MX" smtClean="0"/>
              <a:t>19/09/2024</a:t>
            </a:fld>
            <a:endParaRPr lang="es-MX"/>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s-MX"/>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59A22E0E-C5BB-4240-AFC0-5FB608739C5B}" type="slidenum">
              <a:rPr lang="es-MX" smtClean="0"/>
              <a:t>‹Nº›</a:t>
            </a:fld>
            <a:endParaRPr lang="es-MX"/>
          </a:p>
        </p:txBody>
      </p:sp>
    </p:spTree>
    <p:extLst>
      <p:ext uri="{BB962C8B-B14F-4D97-AF65-F5344CB8AC3E}">
        <p14:creationId xmlns:p14="http://schemas.microsoft.com/office/powerpoint/2010/main" val="330146261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ondo artístico vistoso">
            <a:extLst>
              <a:ext uri="{FF2B5EF4-FFF2-40B4-BE49-F238E27FC236}">
                <a16:creationId xmlns:a16="http://schemas.microsoft.com/office/drawing/2014/main" id="{F85EDF65-96FF-B319-CBEB-1E37AE6FCA33}"/>
              </a:ext>
            </a:extLst>
          </p:cNvPr>
          <p:cNvPicPr>
            <a:picLocks noChangeAspect="1"/>
          </p:cNvPicPr>
          <p:nvPr/>
        </p:nvPicPr>
        <p:blipFill rotWithShape="1">
          <a:blip r:embed="rId2">
            <a:alphaModFix amt="70000"/>
          </a:blip>
          <a:srcRect t="438"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F547AD4D-B083-4AB3-60CC-E57EE6E1C565}"/>
              </a:ext>
            </a:extLst>
          </p:cNvPr>
          <p:cNvSpPr>
            <a:spLocks noGrp="1"/>
          </p:cNvSpPr>
          <p:nvPr>
            <p:ph type="ctrTitle"/>
          </p:nvPr>
        </p:nvSpPr>
        <p:spPr>
          <a:xfrm>
            <a:off x="513112" y="744909"/>
            <a:ext cx="11211123" cy="3145855"/>
          </a:xfrm>
        </p:spPr>
        <p:txBody>
          <a:bodyPr anchor="b">
            <a:normAutofit/>
          </a:bodyPr>
          <a:lstStyle/>
          <a:p>
            <a:r>
              <a:rPr lang="en-US" sz="6600" dirty="0" err="1">
                <a:solidFill>
                  <a:srgbClr val="FFFFFF"/>
                </a:solidFill>
              </a:rPr>
              <a:t>Minería</a:t>
            </a:r>
            <a:r>
              <a:rPr lang="en-US" sz="6600" dirty="0">
                <a:solidFill>
                  <a:srgbClr val="FFFFFF"/>
                </a:solidFill>
              </a:rPr>
              <a:t> de </a:t>
            </a:r>
            <a:r>
              <a:rPr lang="en-US" sz="6600" dirty="0" err="1">
                <a:solidFill>
                  <a:srgbClr val="FFFFFF"/>
                </a:solidFill>
              </a:rPr>
              <a:t>datos</a:t>
            </a:r>
            <a:endParaRPr lang="es-MX" sz="6600" dirty="0">
              <a:solidFill>
                <a:srgbClr val="FFFFFF"/>
              </a:solidFill>
            </a:endParaRPr>
          </a:p>
        </p:txBody>
      </p:sp>
      <p:sp>
        <p:nvSpPr>
          <p:cNvPr id="3" name="Subtítulo 2">
            <a:extLst>
              <a:ext uri="{FF2B5EF4-FFF2-40B4-BE49-F238E27FC236}">
                <a16:creationId xmlns:a16="http://schemas.microsoft.com/office/drawing/2014/main" id="{E5D22CCD-5E8D-1084-5382-A648C7B7DE5B}"/>
              </a:ext>
            </a:extLst>
          </p:cNvPr>
          <p:cNvSpPr>
            <a:spLocks noGrp="1"/>
          </p:cNvSpPr>
          <p:nvPr>
            <p:ph type="subTitle" idx="1"/>
          </p:nvPr>
        </p:nvSpPr>
        <p:spPr>
          <a:xfrm>
            <a:off x="1218708" y="4069780"/>
            <a:ext cx="9781327" cy="2056617"/>
          </a:xfrm>
        </p:spPr>
        <p:txBody>
          <a:bodyPr anchor="t">
            <a:normAutofit/>
          </a:bodyPr>
          <a:lstStyle/>
          <a:p>
            <a:r>
              <a:rPr lang="en-US" sz="3200" dirty="0" err="1">
                <a:solidFill>
                  <a:srgbClr val="FFFFFF"/>
                </a:solidFill>
              </a:rPr>
              <a:t>Regresión</a:t>
            </a:r>
            <a:r>
              <a:rPr lang="en-US" sz="3200" dirty="0">
                <a:solidFill>
                  <a:srgbClr val="FFFFFF"/>
                </a:solidFill>
              </a:rPr>
              <a:t> </a:t>
            </a:r>
            <a:r>
              <a:rPr lang="en-US" sz="3200" dirty="0" err="1">
                <a:solidFill>
                  <a:srgbClr val="FFFFFF"/>
                </a:solidFill>
              </a:rPr>
              <a:t>Logística</a:t>
            </a:r>
            <a:endParaRPr lang="en-US" sz="3200" dirty="0">
              <a:solidFill>
                <a:srgbClr val="FFFFFF"/>
              </a:solidFill>
            </a:endParaRPr>
          </a:p>
          <a:p>
            <a:r>
              <a:rPr lang="en-US" sz="3200" dirty="0">
                <a:solidFill>
                  <a:srgbClr val="FFFFFF"/>
                </a:solidFill>
              </a:rPr>
              <a:t>Alan Hazael Coello Trejo</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21154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DEE4B-C2FC-B54E-DB69-8C081A0CE834}"/>
              </a:ext>
            </a:extLst>
          </p:cNvPr>
          <p:cNvSpPr>
            <a:spLocks noGrp="1"/>
          </p:cNvSpPr>
          <p:nvPr>
            <p:ph type="ctrTitle"/>
          </p:nvPr>
        </p:nvSpPr>
        <p:spPr/>
        <p:txBody>
          <a:bodyPr/>
          <a:lstStyle/>
          <a:p>
            <a:r>
              <a:rPr lang="en-US" dirty="0"/>
              <a:t>Kaggle</a:t>
            </a:r>
            <a:endParaRPr lang="es-MX" dirty="0"/>
          </a:p>
        </p:txBody>
      </p:sp>
      <p:sp>
        <p:nvSpPr>
          <p:cNvPr id="3" name="Subtítulo 2">
            <a:extLst>
              <a:ext uri="{FF2B5EF4-FFF2-40B4-BE49-F238E27FC236}">
                <a16:creationId xmlns:a16="http://schemas.microsoft.com/office/drawing/2014/main" id="{BF826A8B-CACB-0A88-A426-BF5D60FC335E}"/>
              </a:ext>
            </a:extLst>
          </p:cNvPr>
          <p:cNvSpPr>
            <a:spLocks noGrp="1"/>
          </p:cNvSpPr>
          <p:nvPr>
            <p:ph type="subTitle" idx="1"/>
          </p:nvPr>
        </p:nvSpPr>
        <p:spPr/>
        <p:txBody>
          <a:bodyPr/>
          <a:lstStyle/>
          <a:p>
            <a:r>
              <a:rPr lang="es-MX" dirty="0"/>
              <a:t>https://www.kaggle.com/datasets/uciml/pima-indians-diabetes-database?resource=download</a:t>
            </a:r>
          </a:p>
        </p:txBody>
      </p:sp>
    </p:spTree>
    <p:extLst>
      <p:ext uri="{BB962C8B-B14F-4D97-AF65-F5344CB8AC3E}">
        <p14:creationId xmlns:p14="http://schemas.microsoft.com/office/powerpoint/2010/main" val="133258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02D4B-CB7F-DF49-8CD5-49CE2079F998}"/>
              </a:ext>
            </a:extLst>
          </p:cNvPr>
          <p:cNvSpPr>
            <a:spLocks noGrp="1"/>
          </p:cNvSpPr>
          <p:nvPr>
            <p:ph type="ctrTitle"/>
          </p:nvPr>
        </p:nvSpPr>
        <p:spPr/>
        <p:txBody>
          <a:bodyPr/>
          <a:lstStyle/>
          <a:p>
            <a:r>
              <a:rPr lang="en-US" dirty="0"/>
              <a:t>ROC  y UAC</a:t>
            </a:r>
            <a:endParaRPr lang="es-MX" dirty="0"/>
          </a:p>
        </p:txBody>
      </p:sp>
      <p:sp>
        <p:nvSpPr>
          <p:cNvPr id="3" name="Subtítulo 2">
            <a:extLst>
              <a:ext uri="{FF2B5EF4-FFF2-40B4-BE49-F238E27FC236}">
                <a16:creationId xmlns:a16="http://schemas.microsoft.com/office/drawing/2014/main" id="{D7809CFD-3FC4-54F6-6A7D-F2B698E83BE7}"/>
              </a:ext>
            </a:extLst>
          </p:cNvPr>
          <p:cNvSpPr>
            <a:spLocks noGrp="1"/>
          </p:cNvSpPr>
          <p:nvPr>
            <p:ph type="subTitle" idx="1"/>
          </p:nvPr>
        </p:nvSpPr>
        <p:spPr/>
        <p:txBody>
          <a:bodyPr>
            <a:normAutofit/>
          </a:bodyPr>
          <a:lstStyle/>
          <a:p>
            <a:r>
              <a:rPr lang="es-MX" sz="3200" dirty="0"/>
              <a:t>https://aprendeia.com/curvas-roc-y-area-bajo-la-curva-auc-machine-learning/</a:t>
            </a:r>
          </a:p>
        </p:txBody>
      </p:sp>
    </p:spTree>
    <p:extLst>
      <p:ext uri="{BB962C8B-B14F-4D97-AF65-F5344CB8AC3E}">
        <p14:creationId xmlns:p14="http://schemas.microsoft.com/office/powerpoint/2010/main" val="103060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D0CA3-2C20-1F3F-A864-58D97B176E47}"/>
              </a:ext>
            </a:extLst>
          </p:cNvPr>
          <p:cNvSpPr>
            <a:spLocks noGrp="1"/>
          </p:cNvSpPr>
          <p:nvPr>
            <p:ph type="title"/>
          </p:nvPr>
        </p:nvSpPr>
        <p:spPr>
          <a:xfrm>
            <a:off x="2883876" y="365125"/>
            <a:ext cx="8469923" cy="1325563"/>
          </a:xfrm>
        </p:spPr>
        <p:txBody>
          <a:bodyPr/>
          <a:lstStyle/>
          <a:p>
            <a:r>
              <a:rPr lang="en-US" dirty="0" err="1"/>
              <a:t>Matriz</a:t>
            </a:r>
            <a:r>
              <a:rPr lang="en-US" dirty="0"/>
              <a:t> de </a:t>
            </a:r>
            <a:r>
              <a:rPr lang="en-US" dirty="0" err="1"/>
              <a:t>confusión</a:t>
            </a:r>
            <a:endParaRPr lang="es-MX" dirty="0"/>
          </a:p>
        </p:txBody>
      </p:sp>
      <p:pic>
        <p:nvPicPr>
          <p:cNvPr id="2050" name="Picture 2">
            <a:extLst>
              <a:ext uri="{FF2B5EF4-FFF2-40B4-BE49-F238E27FC236}">
                <a16:creationId xmlns:a16="http://schemas.microsoft.com/office/drawing/2014/main" id="{8F3323FF-E4EF-C5A6-6364-1E96BCED8F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34" t="2393" r="2343" b="8117"/>
          <a:stretch/>
        </p:blipFill>
        <p:spPr bwMode="auto">
          <a:xfrm>
            <a:off x="134922" y="2049863"/>
            <a:ext cx="11806457" cy="388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0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3">
            <a:extLst>
              <a:ext uri="{FF2B5EF4-FFF2-40B4-BE49-F238E27FC236}">
                <a16:creationId xmlns:a16="http://schemas.microsoft.com/office/drawing/2014/main" id="{36397CD9-4DB2-A547-941C-0770198337C6}"/>
              </a:ext>
            </a:extLst>
          </p:cNvPr>
          <p:cNvSpPr/>
          <p:nvPr/>
        </p:nvSpPr>
        <p:spPr>
          <a:xfrm>
            <a:off x="0" y="-29817"/>
            <a:ext cx="12192000" cy="15670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63FB02FB-B0CC-4FEE-92CA-BC64FC94DE6F}"/>
              </a:ext>
            </a:extLst>
          </p:cNvPr>
          <p:cNvSpPr>
            <a:spLocks noGrp="1"/>
          </p:cNvSpPr>
          <p:nvPr>
            <p:ph type="title"/>
          </p:nvPr>
        </p:nvSpPr>
        <p:spPr>
          <a:xfrm>
            <a:off x="838200" y="209477"/>
            <a:ext cx="10515600" cy="1325563"/>
          </a:xfrm>
        </p:spPr>
        <p:txBody>
          <a:bodyPr/>
          <a:lstStyle/>
          <a:p>
            <a:r>
              <a:rPr lang="es-MX"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Regresión Logística</a:t>
            </a:r>
            <a:endParaRPr lang="es-MX"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5F2C8F-6D2B-AA44-A937-DFF986DBD061}"/>
                  </a:ext>
                </a:extLst>
              </p:cNvPr>
              <p:cNvSpPr>
                <a:spLocks noGrp="1"/>
              </p:cNvSpPr>
              <p:nvPr>
                <p:ph idx="1"/>
              </p:nvPr>
            </p:nvSpPr>
            <p:spPr/>
            <p:txBody>
              <a:bodyPr>
                <a:normAutofit lnSpcReduction="10000"/>
              </a:bodyPr>
              <a:lstStyle/>
              <a:p>
                <a:r>
                  <a:rPr lang="en-MX" dirty="0"/>
                  <a:t>¿Qué pasa si utilizo una regresión lineal común para predecir una variable cualitativa? (en particular una variable binaria que sólo toma valores </a:t>
                </a:r>
                <a:r>
                  <a:rPr lang="en-MX" i="1" dirty="0"/>
                  <a:t>1</a:t>
                </a:r>
                <a:r>
                  <a:rPr lang="en-MX" dirty="0"/>
                  <a:t> ó </a:t>
                </a:r>
                <a:r>
                  <a:rPr lang="en-MX" i="1" dirty="0"/>
                  <a:t>0</a:t>
                </a:r>
                <a:r>
                  <a:rPr lang="en-MX" dirty="0"/>
                  <a:t> – (tiene o no tiene el atributo en cuestión).</a:t>
                </a:r>
              </a:p>
              <a:p>
                <a:pPr lvl="1"/>
                <a:r>
                  <a:rPr lang="en-MX" dirty="0"/>
                  <a:t>La idea ‘ingenua’ sería ajustar la </a:t>
                </a:r>
                <a:endParaRPr lang="en-US" dirty="0"/>
              </a:p>
              <a:p>
                <a:pPr marL="457200" lvl="1" indent="0">
                  <a:buNone/>
                </a:pPr>
                <a:r>
                  <a:rPr lang="en-MX" dirty="0"/>
                  <a:t>probabilidad con una recta</a:t>
                </a:r>
              </a:p>
              <a:p>
                <a:pPr marL="457200" lvl="1" indent="0">
                  <a:buNone/>
                </a:pPr>
                <a:endParaRPr lang="en-MX"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𝑝</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𝑋</m:t>
                      </m:r>
                    </m:oMath>
                  </m:oMathPara>
                </a14:m>
                <a:endParaRPr lang="es-ES" b="0" dirty="0"/>
              </a:p>
              <a:p>
                <a:pPr marL="457200" lvl="1" indent="0">
                  <a:buNone/>
                </a:pPr>
                <a:endParaRPr lang="en-MX" dirty="0"/>
              </a:p>
              <a:p>
                <a:pPr marL="457200" lvl="1" indent="0">
                  <a:buNone/>
                </a:pPr>
                <a:r>
                  <a:rPr lang="en-MX" dirty="0"/>
                  <a:t>¿Qué problemas ven con esta imagen?</a:t>
                </a:r>
              </a:p>
              <a:p>
                <a:pPr lvl="1"/>
                <a:endParaRPr lang="en-MX" dirty="0"/>
              </a:p>
            </p:txBody>
          </p:sp>
        </mc:Choice>
        <mc:Fallback xmlns="">
          <p:sp>
            <p:nvSpPr>
              <p:cNvPr id="4" name="Content Placeholder 3">
                <a:extLst>
                  <a:ext uri="{FF2B5EF4-FFF2-40B4-BE49-F238E27FC236}">
                    <a16:creationId xmlns:a16="http://schemas.microsoft.com/office/drawing/2014/main" id="{F65F2C8F-6D2B-AA44-A937-DFF986DBD061}"/>
                  </a:ext>
                </a:extLst>
              </p:cNvPr>
              <p:cNvSpPr>
                <a:spLocks noGrp="1" noRot="1" noChangeAspect="1" noMove="1" noResize="1" noEditPoints="1" noAdjustHandles="1" noChangeArrowheads="1" noChangeShapeType="1" noTextEdit="1"/>
              </p:cNvSpPr>
              <p:nvPr>
                <p:ph idx="1"/>
              </p:nvPr>
            </p:nvSpPr>
            <p:spPr>
              <a:blipFill>
                <a:blip r:embed="rId2"/>
                <a:stretch>
                  <a:fillRect l="-1217" t="-1401" b="-3221"/>
                </a:stretch>
              </a:blipFill>
            </p:spPr>
            <p:txBody>
              <a:bodyPr/>
              <a:lstStyle/>
              <a:p>
                <a:r>
                  <a:rPr lang="es-MX">
                    <a:noFill/>
                  </a:rPr>
                  <a:t> </a:t>
                </a:r>
              </a:p>
            </p:txBody>
          </p:sp>
        </mc:Fallback>
      </mc:AlternateContent>
      <p:pic>
        <p:nvPicPr>
          <p:cNvPr id="6" name="Picture 5">
            <a:extLst>
              <a:ext uri="{FF2B5EF4-FFF2-40B4-BE49-F238E27FC236}">
                <a16:creationId xmlns:a16="http://schemas.microsoft.com/office/drawing/2014/main" id="{B574EAB5-2D16-0B48-9080-24EFE2F66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463" y="3429000"/>
            <a:ext cx="4009822" cy="3027825"/>
          </a:xfrm>
          <a:prstGeom prst="rect">
            <a:avLst/>
          </a:prstGeom>
        </p:spPr>
      </p:pic>
    </p:spTree>
    <p:extLst>
      <p:ext uri="{BB962C8B-B14F-4D97-AF65-F5344CB8AC3E}">
        <p14:creationId xmlns:p14="http://schemas.microsoft.com/office/powerpoint/2010/main" val="307652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3">
            <a:extLst>
              <a:ext uri="{FF2B5EF4-FFF2-40B4-BE49-F238E27FC236}">
                <a16:creationId xmlns:a16="http://schemas.microsoft.com/office/drawing/2014/main" id="{36397CD9-4DB2-A547-941C-0770198337C6}"/>
              </a:ext>
            </a:extLst>
          </p:cNvPr>
          <p:cNvSpPr/>
          <p:nvPr/>
        </p:nvSpPr>
        <p:spPr>
          <a:xfrm>
            <a:off x="0" y="-29817"/>
            <a:ext cx="12192000" cy="15670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63FB02FB-B0CC-4FEE-92CA-BC64FC94DE6F}"/>
              </a:ext>
            </a:extLst>
          </p:cNvPr>
          <p:cNvSpPr>
            <a:spLocks noGrp="1"/>
          </p:cNvSpPr>
          <p:nvPr>
            <p:ph type="title"/>
          </p:nvPr>
        </p:nvSpPr>
        <p:spPr>
          <a:xfrm>
            <a:off x="838200" y="209477"/>
            <a:ext cx="10515600" cy="1325563"/>
          </a:xfrm>
        </p:spPr>
        <p:txBody>
          <a:bodyPr/>
          <a:lstStyle/>
          <a:p>
            <a:r>
              <a:rPr lang="es-MX"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Regresión Logística</a:t>
            </a:r>
            <a:endParaRPr lang="es-MX"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5F2C8F-6D2B-AA44-A937-DFF986DBD061}"/>
                  </a:ext>
                </a:extLst>
              </p:cNvPr>
              <p:cNvSpPr>
                <a:spLocks noGrp="1"/>
              </p:cNvSpPr>
              <p:nvPr>
                <p:ph idx="1"/>
              </p:nvPr>
            </p:nvSpPr>
            <p:spPr/>
            <p:txBody>
              <a:bodyPr>
                <a:normAutofit lnSpcReduction="10000"/>
              </a:bodyPr>
              <a:lstStyle/>
              <a:p>
                <a:r>
                  <a:rPr lang="es-ES" dirty="0"/>
                  <a:t>Solución, debemos modelar </a:t>
                </a:r>
                <a14:m>
                  <m:oMath xmlns:m="http://schemas.openxmlformats.org/officeDocument/2006/math">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oMath>
                </a14:m>
                <a:r>
                  <a:rPr lang="en-MX" dirty="0"/>
                  <a:t> mediante una función que nos asegure que sus resultados estén siempre entre </a:t>
                </a:r>
                <a:r>
                  <a:rPr lang="en-MX" i="1" dirty="0"/>
                  <a:t>0</a:t>
                </a:r>
                <a:r>
                  <a:rPr lang="en-MX" dirty="0"/>
                  <a:t> y </a:t>
                </a:r>
                <a:r>
                  <a:rPr lang="en-MX" i="1" dirty="0"/>
                  <a:t>1</a:t>
                </a:r>
                <a:r>
                  <a:rPr lang="en-MX" dirty="0"/>
                  <a:t>. Un ejemplo de esto es la </a:t>
                </a:r>
                <a:r>
                  <a:rPr lang="en-MX" i="1" dirty="0"/>
                  <a:t>función logística</a:t>
                </a:r>
                <a:endParaRPr lang="es-E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𝑋</m:t>
                          </m:r>
                        </m:e>
                      </m:d>
                      <m:r>
                        <a:rPr lang="es-ES" i="1">
                          <a:latin typeface="Cambria Math" panose="02040503050406030204" pitchFamily="18" charset="0"/>
                        </a:rPr>
                        <m:t>= </m:t>
                      </m:r>
                      <m:f>
                        <m:fPr>
                          <m:ctrlPr>
                            <a:rPr lang="es-ES" i="1" smtClean="0">
                              <a:latin typeface="Cambria Math" panose="02040503050406030204" pitchFamily="18" charset="0"/>
                            </a:rPr>
                          </m:ctrlPr>
                        </m:fPr>
                        <m:num>
                          <m:sSup>
                            <m:sSupPr>
                              <m:ctrlPr>
                                <a:rPr lang="es-ES" i="1">
                                  <a:latin typeface="Cambria Math" panose="02040503050406030204" pitchFamily="18" charset="0"/>
                                </a:rPr>
                              </m:ctrlPr>
                            </m:sSupPr>
                            <m:e>
                              <m:r>
                                <a:rPr lang="es-ES" i="1">
                                  <a:latin typeface="Cambria Math" panose="02040503050406030204" pitchFamily="18" charset="0"/>
                                </a:rPr>
                                <m:t>𝑒</m:t>
                              </m:r>
                            </m:e>
                            <m:sup>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𝑋</m:t>
                              </m:r>
                              <m:r>
                                <m:rPr>
                                  <m:nor/>
                                </m:rPr>
                                <a:rPr lang="en-MX" dirty="0"/>
                                <m:t> </m:t>
                              </m:r>
                            </m:sup>
                          </m:sSup>
                        </m:num>
                        <m:den>
                          <m:r>
                            <a:rPr lang="es-ES" b="0" i="1" smtClean="0">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𝑒</m:t>
                              </m:r>
                            </m:e>
                            <m:sup>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𝑋</m:t>
                              </m:r>
                              <m:r>
                                <m:rPr>
                                  <m:nor/>
                                </m:rPr>
                                <a:rPr lang="en-MX" dirty="0"/>
                                <m:t> </m:t>
                              </m:r>
                            </m:sup>
                          </m:sSup>
                        </m:den>
                      </m:f>
                    </m:oMath>
                  </m:oMathPara>
                </a14:m>
                <a:endParaRPr lang="en-MX" i="1" dirty="0"/>
              </a:p>
              <a:p>
                <a:endParaRPr lang="en-MX" dirty="0"/>
              </a:p>
              <a:p>
                <a:r>
                  <a:rPr lang="en-MX" dirty="0"/>
                  <a:t>‘Problema’:</a:t>
                </a:r>
              </a:p>
              <a:p>
                <a:pPr lvl="1"/>
                <a:r>
                  <a:rPr lang="en-MX" dirty="0"/>
                  <a:t>Esta no parece ser una función lineal en terminos</a:t>
                </a:r>
              </a:p>
              <a:p>
                <a:pPr marL="457200" lvl="1" indent="0">
                  <a:buNone/>
                </a:pPr>
                <a:r>
                  <a:rPr lang="en-MX" dirty="0"/>
                  <a:t>    de la variable </a:t>
                </a:r>
                <a:r>
                  <a:rPr lang="en-MX" i="1" dirty="0"/>
                  <a:t>X</a:t>
                </a:r>
                <a:r>
                  <a:rPr lang="en-MX" dirty="0"/>
                  <a:t>.</a:t>
                </a:r>
              </a:p>
            </p:txBody>
          </p:sp>
        </mc:Choice>
        <mc:Fallback xmlns="">
          <p:sp>
            <p:nvSpPr>
              <p:cNvPr id="4" name="Content Placeholder 3">
                <a:extLst>
                  <a:ext uri="{FF2B5EF4-FFF2-40B4-BE49-F238E27FC236}">
                    <a16:creationId xmlns:a16="http://schemas.microsoft.com/office/drawing/2014/main" id="{F65F2C8F-6D2B-AA44-A937-DFF986DBD061}"/>
                  </a:ext>
                </a:extLst>
              </p:cNvPr>
              <p:cNvSpPr>
                <a:spLocks noGrp="1" noRot="1" noChangeAspect="1" noMove="1" noResize="1" noEditPoints="1" noAdjustHandles="1" noChangeArrowheads="1" noChangeShapeType="1" noTextEdit="1"/>
              </p:cNvSpPr>
              <p:nvPr>
                <p:ph idx="1"/>
              </p:nvPr>
            </p:nvSpPr>
            <p:spPr>
              <a:blipFill>
                <a:blip r:embed="rId2"/>
                <a:stretch>
                  <a:fillRect l="-1217" t="-1401" r="-1913" b="-2661"/>
                </a:stretch>
              </a:blipFill>
            </p:spPr>
            <p:txBody>
              <a:bodyPr/>
              <a:lstStyle/>
              <a:p>
                <a:r>
                  <a:rPr lang="es-MX">
                    <a:noFill/>
                  </a:rPr>
                  <a:t> </a:t>
                </a:r>
              </a:p>
            </p:txBody>
          </p:sp>
        </mc:Fallback>
      </mc:AlternateContent>
      <p:pic>
        <p:nvPicPr>
          <p:cNvPr id="7" name="Picture 6">
            <a:extLst>
              <a:ext uri="{FF2B5EF4-FFF2-40B4-BE49-F238E27FC236}">
                <a16:creationId xmlns:a16="http://schemas.microsoft.com/office/drawing/2014/main" id="{491C3B2A-D2B2-A84F-ACFD-C22F89C8B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3653399"/>
            <a:ext cx="3715966" cy="2888319"/>
          </a:xfrm>
          <a:prstGeom prst="rect">
            <a:avLst/>
          </a:prstGeom>
        </p:spPr>
      </p:pic>
    </p:spTree>
    <p:extLst>
      <p:ext uri="{BB962C8B-B14F-4D97-AF65-F5344CB8AC3E}">
        <p14:creationId xmlns:p14="http://schemas.microsoft.com/office/powerpoint/2010/main" val="215432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3">
            <a:extLst>
              <a:ext uri="{FF2B5EF4-FFF2-40B4-BE49-F238E27FC236}">
                <a16:creationId xmlns:a16="http://schemas.microsoft.com/office/drawing/2014/main" id="{36397CD9-4DB2-A547-941C-0770198337C6}"/>
              </a:ext>
            </a:extLst>
          </p:cNvPr>
          <p:cNvSpPr/>
          <p:nvPr/>
        </p:nvSpPr>
        <p:spPr>
          <a:xfrm>
            <a:off x="0" y="-29817"/>
            <a:ext cx="12192000" cy="156706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63FB02FB-B0CC-4FEE-92CA-BC64FC94DE6F}"/>
              </a:ext>
            </a:extLst>
          </p:cNvPr>
          <p:cNvSpPr>
            <a:spLocks noGrp="1"/>
          </p:cNvSpPr>
          <p:nvPr>
            <p:ph type="title"/>
          </p:nvPr>
        </p:nvSpPr>
        <p:spPr>
          <a:xfrm>
            <a:off x="838200" y="209477"/>
            <a:ext cx="10515600" cy="1325563"/>
          </a:xfrm>
        </p:spPr>
        <p:txBody>
          <a:bodyPr/>
          <a:lstStyle/>
          <a:p>
            <a:r>
              <a:rPr lang="es-MX"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Regresión Logística</a:t>
            </a:r>
            <a:endParaRPr lang="es-MX"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5F2C8F-6D2B-AA44-A937-DFF986DBD061}"/>
                  </a:ext>
                </a:extLst>
              </p:cNvPr>
              <p:cNvSpPr>
                <a:spLocks noGrp="1"/>
              </p:cNvSpPr>
              <p:nvPr>
                <p:ph idx="1"/>
              </p:nvPr>
            </p:nvSpPr>
            <p:spPr/>
            <p:txBody>
              <a:bodyPr>
                <a:normAutofit fontScale="85000" lnSpcReduction="10000"/>
              </a:bodyPr>
              <a:lstStyle/>
              <a:p>
                <a:r>
                  <a:rPr lang="es-ES" dirty="0"/>
                  <a:t>Realmente sí lo es, sólo hay que hacer un poco de manipulación algebraica para llegar a la siguiente expresión:</a:t>
                </a:r>
              </a:p>
              <a:p>
                <a:pPr marL="0" indent="0">
                  <a:buNone/>
                </a:pPr>
                <a:endParaRPr lang="es-E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log</m:t>
                          </m:r>
                        </m:fName>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1 −</m:t>
                                  </m:r>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den>
                              </m:f>
                            </m:e>
                          </m:d>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𝑋</m:t>
                          </m:r>
                        </m:e>
                      </m:func>
                    </m:oMath>
                  </m:oMathPara>
                </a14:m>
                <a:endParaRPr lang="es-ES" dirty="0"/>
              </a:p>
              <a:p>
                <a:endParaRPr lang="es-ES" dirty="0"/>
              </a:p>
              <a:p>
                <a:r>
                  <a:rPr lang="es-ES" dirty="0"/>
                  <a:t>La cantidad </a:t>
                </a:r>
                <a14:m>
                  <m:oMath xmlns:m="http://schemas.openxmlformats.org/officeDocument/2006/math">
                    <m:f>
                      <m:fPr>
                        <m:type m:val="lin"/>
                        <m:ctrlPr>
                          <a:rPr lang="es-ES" i="1" smtClean="0">
                            <a:latin typeface="Cambria Math" panose="02040503050406030204" pitchFamily="18" charset="0"/>
                          </a:rPr>
                        </m:ctrlPr>
                      </m:fPr>
                      <m:num>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(1−</m:t>
                        </m:r>
                        <m:r>
                          <a:rPr lang="es-ES" b="0" i="1" smtClean="0">
                            <a:latin typeface="Cambria Math" panose="02040503050406030204" pitchFamily="18" charset="0"/>
                          </a:rPr>
                          <m:t>𝑝</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den>
                    </m:f>
                  </m:oMath>
                </a14:m>
                <a:r>
                  <a:rPr lang="es-ES" dirty="0"/>
                  <a:t> es conocida como el momio (</a:t>
                </a:r>
                <a:r>
                  <a:rPr lang="es-ES" i="1" dirty="0" err="1"/>
                  <a:t>odds</a:t>
                </a:r>
                <a:r>
                  <a:rPr lang="es-ES" i="1" dirty="0"/>
                  <a:t> ratio</a:t>
                </a:r>
                <a:r>
                  <a:rPr lang="es-ES" dirty="0"/>
                  <a:t>) y es el cociente entre la probabilidad de que el evento suceda y la probabilidad de que el evento no suceda. Este cociente puede tomar cualquier valor de </a:t>
                </a:r>
                <a14:m>
                  <m:oMath xmlns:m="http://schemas.openxmlformats.org/officeDocument/2006/math">
                    <m:r>
                      <a:rPr lang="es-ES" b="0" i="1" smtClean="0">
                        <a:latin typeface="Cambria Math" panose="02040503050406030204" pitchFamily="18" charset="0"/>
                      </a:rPr>
                      <m:t>0</m:t>
                    </m:r>
                  </m:oMath>
                </a14:m>
                <a:r>
                  <a:rPr lang="es-ES" dirty="0"/>
                  <a:t> a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a:t>. Por lo que el logaritmo de eso puede ser cualquier valor de </a:t>
                </a:r>
                <a14:m>
                  <m:oMath xmlns:m="http://schemas.openxmlformats.org/officeDocument/2006/math">
                    <m:r>
                      <a:rPr lang="es-ES" b="0" i="0"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m:t>
                    </m:r>
                  </m:oMath>
                </a14:m>
                <a:r>
                  <a:rPr lang="es-ES" dirty="0"/>
                  <a:t> a </a:t>
                </a:r>
                <a14:m>
                  <m:oMath xmlns:m="http://schemas.openxmlformats.org/officeDocument/2006/math">
                    <m:r>
                      <a:rPr lang="es-ES" i="1">
                        <a:latin typeface="Cambria Math" panose="02040503050406030204" pitchFamily="18" charset="0"/>
                        <a:ea typeface="Cambria Math" panose="02040503050406030204" pitchFamily="18" charset="0"/>
                      </a:rPr>
                      <m:t>∞</m:t>
                    </m:r>
                  </m:oMath>
                </a14:m>
                <a:r>
                  <a:rPr lang="es-ES" dirty="0"/>
                  <a:t>.</a:t>
                </a:r>
              </a:p>
            </p:txBody>
          </p:sp>
        </mc:Choice>
        <mc:Fallback xmlns="">
          <p:sp>
            <p:nvSpPr>
              <p:cNvPr id="4" name="Content Placeholder 3">
                <a:extLst>
                  <a:ext uri="{FF2B5EF4-FFF2-40B4-BE49-F238E27FC236}">
                    <a16:creationId xmlns:a16="http://schemas.microsoft.com/office/drawing/2014/main" id="{F65F2C8F-6D2B-AA44-A937-DFF986DBD061}"/>
                  </a:ext>
                </a:extLst>
              </p:cNvPr>
              <p:cNvSpPr>
                <a:spLocks noGrp="1" noRot="1" noChangeAspect="1" noMove="1" noResize="1" noEditPoints="1" noAdjustHandles="1" noChangeArrowheads="1" noChangeShapeType="1" noTextEdit="1"/>
              </p:cNvSpPr>
              <p:nvPr>
                <p:ph idx="1"/>
              </p:nvPr>
            </p:nvSpPr>
            <p:spPr>
              <a:blipFill>
                <a:blip r:embed="rId2"/>
                <a:stretch>
                  <a:fillRect l="-928" t="-980" r="-1507" b="-2101"/>
                </a:stretch>
              </a:blipFill>
            </p:spPr>
            <p:txBody>
              <a:bodyPr/>
              <a:lstStyle/>
              <a:p>
                <a:r>
                  <a:rPr lang="es-MX">
                    <a:noFill/>
                  </a:rPr>
                  <a:t> </a:t>
                </a:r>
              </a:p>
            </p:txBody>
          </p:sp>
        </mc:Fallback>
      </mc:AlternateContent>
    </p:spTree>
    <p:extLst>
      <p:ext uri="{BB962C8B-B14F-4D97-AF65-F5344CB8AC3E}">
        <p14:creationId xmlns:p14="http://schemas.microsoft.com/office/powerpoint/2010/main" val="391747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35C6-05FE-46AD-8131-FFA65C6B2730}"/>
              </a:ext>
            </a:extLst>
          </p:cNvPr>
          <p:cNvSpPr>
            <a:spLocks noGrp="1"/>
          </p:cNvSpPr>
          <p:nvPr>
            <p:ph type="title"/>
          </p:nvPr>
        </p:nvSpPr>
        <p:spPr/>
        <p:txBody>
          <a:bodyPr/>
          <a:lstStyle/>
          <a:p>
            <a:r>
              <a:rPr lang="en-US" dirty="0"/>
              <a:t>Logit vs Probit</a:t>
            </a:r>
            <a:endParaRPr lang="es-MX" dirty="0"/>
          </a:p>
        </p:txBody>
      </p:sp>
      <p:sp>
        <p:nvSpPr>
          <p:cNvPr id="3" name="Marcador de contenido 2">
            <a:extLst>
              <a:ext uri="{FF2B5EF4-FFF2-40B4-BE49-F238E27FC236}">
                <a16:creationId xmlns:a16="http://schemas.microsoft.com/office/drawing/2014/main" id="{8CB1E930-79C3-F354-7997-BB6430D2CBB4}"/>
              </a:ext>
            </a:extLst>
          </p:cNvPr>
          <p:cNvSpPr>
            <a:spLocks noGrp="1"/>
          </p:cNvSpPr>
          <p:nvPr>
            <p:ph idx="1"/>
          </p:nvPr>
        </p:nvSpPr>
        <p:spPr/>
        <p:txBody>
          <a:bodyPr/>
          <a:lstStyle/>
          <a:p>
            <a:r>
              <a:rPr lang="es-MX" sz="3200" dirty="0"/>
              <a:t>El modelo </a:t>
            </a:r>
            <a:r>
              <a:rPr lang="es-MX" sz="3200" dirty="0" err="1"/>
              <a:t>logit</a:t>
            </a:r>
            <a:r>
              <a:rPr lang="es-MX" sz="3200" dirty="0"/>
              <a:t> supone una distribución logística de errores y el modelo </a:t>
            </a:r>
            <a:r>
              <a:rPr lang="es-MX" sz="3200" dirty="0" err="1"/>
              <a:t>probit</a:t>
            </a:r>
            <a:r>
              <a:rPr lang="es-MX" sz="3200" dirty="0"/>
              <a:t> supone errores distribuidos normales. </a:t>
            </a:r>
          </a:p>
          <a:p>
            <a:r>
              <a:rPr lang="es-MX" sz="3200" dirty="0"/>
              <a:t>Estos modelos, sin embargo, no son prácticos para casos en los que hay más de dos casos</a:t>
            </a:r>
          </a:p>
          <a:p>
            <a:endParaRPr lang="es-MX" dirty="0"/>
          </a:p>
        </p:txBody>
      </p:sp>
    </p:spTree>
    <p:extLst>
      <p:ext uri="{BB962C8B-B14F-4D97-AF65-F5344CB8AC3E}">
        <p14:creationId xmlns:p14="http://schemas.microsoft.com/office/powerpoint/2010/main" val="395204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E57C4-EE50-83BA-953C-C5D20F40A863}"/>
              </a:ext>
            </a:extLst>
          </p:cNvPr>
          <p:cNvSpPr>
            <a:spLocks noGrp="1"/>
          </p:cNvSpPr>
          <p:nvPr>
            <p:ph type="title"/>
          </p:nvPr>
        </p:nvSpPr>
        <p:spPr>
          <a:xfrm>
            <a:off x="838200" y="365125"/>
            <a:ext cx="11058144" cy="1325563"/>
          </a:xfrm>
        </p:spPr>
        <p:txBody>
          <a:bodyPr>
            <a:normAutofit fontScale="90000"/>
          </a:bodyPr>
          <a:lstStyle/>
          <a:p>
            <a:r>
              <a:rPr lang="es-MX" dirty="0"/>
              <a:t>¿Por qué el modelo </a:t>
            </a:r>
            <a:r>
              <a:rPr lang="es-MX" dirty="0" err="1"/>
              <a:t>Logit</a:t>
            </a:r>
            <a:r>
              <a:rPr lang="es-MX" dirty="0"/>
              <a:t> es mejor que </a:t>
            </a:r>
            <a:r>
              <a:rPr lang="es-MX" dirty="0" err="1"/>
              <a:t>Probit</a:t>
            </a:r>
            <a:r>
              <a:rPr lang="es-MX" dirty="0"/>
              <a:t>?</a:t>
            </a:r>
          </a:p>
        </p:txBody>
      </p:sp>
      <p:sp>
        <p:nvSpPr>
          <p:cNvPr id="3" name="Marcador de contenido 2">
            <a:extLst>
              <a:ext uri="{FF2B5EF4-FFF2-40B4-BE49-F238E27FC236}">
                <a16:creationId xmlns:a16="http://schemas.microsoft.com/office/drawing/2014/main" id="{1638E777-5C00-B14E-6222-6A544EB32FDB}"/>
              </a:ext>
            </a:extLst>
          </p:cNvPr>
          <p:cNvSpPr>
            <a:spLocks noGrp="1"/>
          </p:cNvSpPr>
          <p:nvPr>
            <p:ph idx="1"/>
          </p:nvPr>
        </p:nvSpPr>
        <p:spPr/>
        <p:txBody>
          <a:bodyPr/>
          <a:lstStyle/>
          <a:p>
            <a:r>
              <a:rPr lang="es-MX" dirty="0"/>
              <a:t>El modelo </a:t>
            </a:r>
            <a:r>
              <a:rPr lang="es-MX" dirty="0" err="1"/>
              <a:t>Logit</a:t>
            </a:r>
            <a:r>
              <a:rPr lang="es-MX" dirty="0"/>
              <a:t> se considera el más importante para datos de variables categóricas. Si se compara con </a:t>
            </a:r>
            <a:r>
              <a:rPr lang="es-MX" dirty="0" err="1"/>
              <a:t>Probit</a:t>
            </a:r>
            <a:r>
              <a:rPr lang="es-MX" dirty="0"/>
              <a:t>, también es matemáticamente más sencillo. </a:t>
            </a:r>
          </a:p>
          <a:p>
            <a:r>
              <a:rPr lang="es-MX" dirty="0"/>
              <a:t>La principal diferencia entre estas dos funciones se debe a las formas de las curvas de distribución que representa cada una.</a:t>
            </a:r>
          </a:p>
        </p:txBody>
      </p:sp>
    </p:spTree>
    <p:extLst>
      <p:ext uri="{BB962C8B-B14F-4D97-AF65-F5344CB8AC3E}">
        <p14:creationId xmlns:p14="http://schemas.microsoft.com/office/powerpoint/2010/main" val="257329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5E03B9C-4B98-B150-F7F9-20CFD735F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1219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2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E77EF-309D-3D4A-F7EF-C03C1AE1E099}"/>
              </a:ext>
            </a:extLst>
          </p:cNvPr>
          <p:cNvSpPr>
            <a:spLocks noGrp="1"/>
          </p:cNvSpPr>
          <p:nvPr>
            <p:ph type="title"/>
          </p:nvPr>
        </p:nvSpPr>
        <p:spPr/>
        <p:txBody>
          <a:bodyPr>
            <a:normAutofit fontScale="90000"/>
          </a:bodyPr>
          <a:lstStyle/>
          <a:p>
            <a:r>
              <a:rPr lang="es-MX" dirty="0"/>
              <a:t>Diferencia entre LDA y regresión logística</a:t>
            </a:r>
          </a:p>
        </p:txBody>
      </p:sp>
      <p:sp>
        <p:nvSpPr>
          <p:cNvPr id="3" name="Marcador de contenido 2">
            <a:extLst>
              <a:ext uri="{FF2B5EF4-FFF2-40B4-BE49-F238E27FC236}">
                <a16:creationId xmlns:a16="http://schemas.microsoft.com/office/drawing/2014/main" id="{FE1EA9F2-9F79-826A-A50B-90D9179BA253}"/>
              </a:ext>
            </a:extLst>
          </p:cNvPr>
          <p:cNvSpPr>
            <a:spLocks noGrp="1"/>
          </p:cNvSpPr>
          <p:nvPr>
            <p:ph idx="1"/>
          </p:nvPr>
        </p:nvSpPr>
        <p:spPr/>
        <p:txBody>
          <a:bodyPr>
            <a:normAutofit/>
          </a:bodyPr>
          <a:lstStyle/>
          <a:p>
            <a:r>
              <a:rPr lang="es-MX" sz="3200" dirty="0"/>
              <a:t>Ambos métodos se utilizan para la clasificación, pero la diferencia fundamental entre los dos es que la regresión logística sirve para determinar variables categóricas, mientras que el análisis discriminante lineal sirve para modelar variables continuas.</a:t>
            </a:r>
          </a:p>
        </p:txBody>
      </p:sp>
    </p:spTree>
    <p:extLst>
      <p:ext uri="{BB962C8B-B14F-4D97-AF65-F5344CB8AC3E}">
        <p14:creationId xmlns:p14="http://schemas.microsoft.com/office/powerpoint/2010/main" val="279141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66F4D-378F-EB10-D12E-71CA98D3AFB5}"/>
              </a:ext>
            </a:extLst>
          </p:cNvPr>
          <p:cNvSpPr>
            <a:spLocks noGrp="1"/>
          </p:cNvSpPr>
          <p:nvPr>
            <p:ph type="ctrTitle"/>
          </p:nvPr>
        </p:nvSpPr>
        <p:spPr/>
        <p:txBody>
          <a:bodyPr/>
          <a:lstStyle/>
          <a:p>
            <a:r>
              <a:rPr lang="en-US" dirty="0" err="1"/>
              <a:t>Herramientas</a:t>
            </a:r>
            <a:endParaRPr lang="es-MX" dirty="0"/>
          </a:p>
        </p:txBody>
      </p:sp>
    </p:spTree>
    <p:extLst>
      <p:ext uri="{BB962C8B-B14F-4D97-AF65-F5344CB8AC3E}">
        <p14:creationId xmlns:p14="http://schemas.microsoft.com/office/powerpoint/2010/main" val="1314154738"/>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282441"/>
      </a:dk2>
      <a:lt2>
        <a:srgbClr val="E2E8E7"/>
      </a:lt2>
      <a:accent1>
        <a:srgbClr val="D33C5E"/>
      </a:accent1>
      <a:accent2>
        <a:srgbClr val="C22B8B"/>
      </a:accent2>
      <a:accent3>
        <a:srgbClr val="CB3CD3"/>
      </a:accent3>
      <a:accent4>
        <a:srgbClr val="7A2BC2"/>
      </a:accent4>
      <a:accent5>
        <a:srgbClr val="4D3CD3"/>
      </a:accent5>
      <a:accent6>
        <a:srgbClr val="2B59C2"/>
      </a:accent6>
      <a:hlink>
        <a:srgbClr val="31937D"/>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ppt5DCA.tmp</Template>
  <TotalTime>25</TotalTime>
  <Words>394</Words>
  <Application>Microsoft Office PowerPoint</Application>
  <PresentationFormat>Panorámica</PresentationFormat>
  <Paragraphs>38</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Avenir Next LT Pro</vt:lpstr>
      <vt:lpstr>AvenirNext LT Pro Medium</vt:lpstr>
      <vt:lpstr>Cambria Math</vt:lpstr>
      <vt:lpstr>Helvetica Neue</vt:lpstr>
      <vt:lpstr>Rockwell</vt:lpstr>
      <vt:lpstr>Segoe UI</vt:lpstr>
      <vt:lpstr>ExploreVTI</vt:lpstr>
      <vt:lpstr>Minería de datos</vt:lpstr>
      <vt:lpstr>Regresión Logística</vt:lpstr>
      <vt:lpstr>Regresión Logística</vt:lpstr>
      <vt:lpstr>Regresión Logística</vt:lpstr>
      <vt:lpstr>Logit vs Probit</vt:lpstr>
      <vt:lpstr>¿Por qué el modelo Logit es mejor que Probit?</vt:lpstr>
      <vt:lpstr>Presentación de PowerPoint</vt:lpstr>
      <vt:lpstr>Diferencia entre LDA y regresión logística</vt:lpstr>
      <vt:lpstr>Herramientas</vt:lpstr>
      <vt:lpstr>Kaggle</vt:lpstr>
      <vt:lpstr>ROC  y UAC</vt:lpstr>
      <vt:lpstr>Matriz de confusión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datos</dc:title>
  <dc:creator>Alan Coello</dc:creator>
  <cp:lastModifiedBy>Alan Coello</cp:lastModifiedBy>
  <cp:revision>4</cp:revision>
  <dcterms:created xsi:type="dcterms:W3CDTF">2023-10-10T05:32:43Z</dcterms:created>
  <dcterms:modified xsi:type="dcterms:W3CDTF">2024-09-20T05:07:16Z</dcterms:modified>
</cp:coreProperties>
</file>