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91" r:id="rId9"/>
    <p:sldId id="264" r:id="rId10"/>
    <p:sldId id="266" r:id="rId11"/>
    <p:sldId id="269" r:id="rId12"/>
    <p:sldId id="265" r:id="rId13"/>
    <p:sldId id="270" r:id="rId14"/>
    <p:sldId id="271" r:id="rId15"/>
    <p:sldId id="267" r:id="rId16"/>
    <p:sldId id="272" r:id="rId17"/>
    <p:sldId id="268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3" r:id="rId30"/>
    <p:sldId id="29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o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0000FF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9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500F75B-C910-B320-3DB9-435D3775B4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es-MX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248DEE4-7A4F-66CC-6536-8398554711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es-MX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A6D2470-1F13-EFF0-2507-2A047C0385F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r>
              <a:rPr lang="en-US" altLang="es-MX"/>
              <a:t>ANOVA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7F1A0974-7A9B-D88E-C709-5C111FF5B19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597C1D23-A525-432A-B2CF-A0F47D805108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A4D2DCD-8232-2C49-A4C3-57CB0A3DF46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es-MX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926F786-8CCE-6BF4-7682-3D37A8809E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es-MX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D681298B-0BD8-E54E-68BE-CAACCA2FCF2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1FCAA80A-4278-0B71-A4FC-A8952D79798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2A153D9-3C73-2A31-D845-9EAC37AC8D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endParaRPr lang="en-US" altLang="es-MX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A0534E4-6CD1-FE8B-B43E-68BF4218A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200">
                <a:latin typeface="Times New Roman" panose="02020603050405020304" pitchFamily="18" charset="0"/>
              </a:defRPr>
            </a:lvl1pPr>
          </a:lstStyle>
          <a:p>
            <a:fld id="{2B9AA55B-1AE7-47DF-B368-C7B3BCC895AA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337A6381-782C-C5C8-CA1E-A66175465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3D669-AAEE-4C65-8FC4-E74BA5745F5D}" type="slidenum">
              <a:rPr lang="en-US" altLang="es-MX"/>
              <a:pPr/>
              <a:t>1</a:t>
            </a:fld>
            <a:endParaRPr lang="en-US" altLang="es-MX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256C1873-43A8-1F62-DACC-35D2C790EC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AB8D46C-33BF-D76D-108B-096031E51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58" name="Group 1026">
            <a:extLst>
              <a:ext uri="{FF2B5EF4-FFF2-40B4-BE49-F238E27FC236}">
                <a16:creationId xmlns:a16="http://schemas.microsoft.com/office/drawing/2014/main" id="{8F33CE4A-2ECA-6A59-C957-1C82024A741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0659" name="Group 1027">
              <a:extLst>
                <a:ext uri="{FF2B5EF4-FFF2-40B4-BE49-F238E27FC236}">
                  <a16:creationId xmlns:a16="http://schemas.microsoft.com/office/drawing/2014/main" id="{2917EDEE-DF87-5863-EA0D-9468250E62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70660" name="Rectangle 1028">
                <a:extLst>
                  <a:ext uri="{FF2B5EF4-FFF2-40B4-BE49-F238E27FC236}">
                    <a16:creationId xmlns:a16="http://schemas.microsoft.com/office/drawing/2014/main" id="{882E8C8A-55CE-10EE-C05F-9E2FCC9CA70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grpSp>
            <p:nvGrpSpPr>
              <p:cNvPr id="70661" name="Group 1029">
                <a:extLst>
                  <a:ext uri="{FF2B5EF4-FFF2-40B4-BE49-F238E27FC236}">
                    <a16:creationId xmlns:a16="http://schemas.microsoft.com/office/drawing/2014/main" id="{531CC8C4-2ED6-D8FA-F387-A6E8B3EBD0C8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70662" name="Line 1030">
                  <a:extLst>
                    <a:ext uri="{FF2B5EF4-FFF2-40B4-BE49-F238E27FC236}">
                      <a16:creationId xmlns:a16="http://schemas.microsoft.com/office/drawing/2014/main" id="{F7B19BDD-BCC5-6C09-5B52-10F670AAC9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63" name="Line 1031">
                  <a:extLst>
                    <a:ext uri="{FF2B5EF4-FFF2-40B4-BE49-F238E27FC236}">
                      <a16:creationId xmlns:a16="http://schemas.microsoft.com/office/drawing/2014/main" id="{53B7A13E-D4BD-D2D8-B1CF-EC0984F9B4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64" name="Line 1032">
                  <a:extLst>
                    <a:ext uri="{FF2B5EF4-FFF2-40B4-BE49-F238E27FC236}">
                      <a16:creationId xmlns:a16="http://schemas.microsoft.com/office/drawing/2014/main" id="{BE706DBC-12CE-F450-B2A3-A05138E67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65" name="Line 1033">
                  <a:extLst>
                    <a:ext uri="{FF2B5EF4-FFF2-40B4-BE49-F238E27FC236}">
                      <a16:creationId xmlns:a16="http://schemas.microsoft.com/office/drawing/2014/main" id="{01891764-8A7D-7D80-F35A-E7EB2C086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66" name="Line 1034">
                  <a:extLst>
                    <a:ext uri="{FF2B5EF4-FFF2-40B4-BE49-F238E27FC236}">
                      <a16:creationId xmlns:a16="http://schemas.microsoft.com/office/drawing/2014/main" id="{2DB32F4F-7519-9E95-42B9-02AF13A61D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67" name="Line 1035">
                  <a:extLst>
                    <a:ext uri="{FF2B5EF4-FFF2-40B4-BE49-F238E27FC236}">
                      <a16:creationId xmlns:a16="http://schemas.microsoft.com/office/drawing/2014/main" id="{8C11CB94-D563-6279-3411-D664AF97A9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68" name="Line 1036">
                  <a:extLst>
                    <a:ext uri="{FF2B5EF4-FFF2-40B4-BE49-F238E27FC236}">
                      <a16:creationId xmlns:a16="http://schemas.microsoft.com/office/drawing/2014/main" id="{3A266D19-34F2-351C-D59E-3180C59224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69" name="Line 1037">
                  <a:extLst>
                    <a:ext uri="{FF2B5EF4-FFF2-40B4-BE49-F238E27FC236}">
                      <a16:creationId xmlns:a16="http://schemas.microsoft.com/office/drawing/2014/main" id="{4FC524A8-B20B-EB7F-9C63-E0E3CC13FA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0" name="Line 1038">
                  <a:extLst>
                    <a:ext uri="{FF2B5EF4-FFF2-40B4-BE49-F238E27FC236}">
                      <a16:creationId xmlns:a16="http://schemas.microsoft.com/office/drawing/2014/main" id="{048E9DEC-AF5A-1577-FDB0-285630BD7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1" name="Line 1039">
                  <a:extLst>
                    <a:ext uri="{FF2B5EF4-FFF2-40B4-BE49-F238E27FC236}">
                      <a16:creationId xmlns:a16="http://schemas.microsoft.com/office/drawing/2014/main" id="{9EC96ACE-91AC-5ECE-C688-C474DF5868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2" name="Line 1040">
                  <a:extLst>
                    <a:ext uri="{FF2B5EF4-FFF2-40B4-BE49-F238E27FC236}">
                      <a16:creationId xmlns:a16="http://schemas.microsoft.com/office/drawing/2014/main" id="{86ED158D-FE20-3471-1E8F-D05BE2BD7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3" name="Line 1041">
                  <a:extLst>
                    <a:ext uri="{FF2B5EF4-FFF2-40B4-BE49-F238E27FC236}">
                      <a16:creationId xmlns:a16="http://schemas.microsoft.com/office/drawing/2014/main" id="{8AE5FBBC-9D2F-304A-74CA-6F0D2DF02C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4" name="Line 1042">
                  <a:extLst>
                    <a:ext uri="{FF2B5EF4-FFF2-40B4-BE49-F238E27FC236}">
                      <a16:creationId xmlns:a16="http://schemas.microsoft.com/office/drawing/2014/main" id="{40F29437-9EDF-E51D-4194-91489EAB6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5" name="Line 1043">
                  <a:extLst>
                    <a:ext uri="{FF2B5EF4-FFF2-40B4-BE49-F238E27FC236}">
                      <a16:creationId xmlns:a16="http://schemas.microsoft.com/office/drawing/2014/main" id="{994E1CF9-3D34-D0F0-89D8-67CA8E7CD2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6" name="Line 1044">
                  <a:extLst>
                    <a:ext uri="{FF2B5EF4-FFF2-40B4-BE49-F238E27FC236}">
                      <a16:creationId xmlns:a16="http://schemas.microsoft.com/office/drawing/2014/main" id="{622095B1-0272-491F-4991-7BEAA2F702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7" name="Line 1045">
                  <a:extLst>
                    <a:ext uri="{FF2B5EF4-FFF2-40B4-BE49-F238E27FC236}">
                      <a16:creationId xmlns:a16="http://schemas.microsoft.com/office/drawing/2014/main" id="{9723A5DB-DB9E-1DFC-7F5B-A94D9E6F29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8" name="Line 1046">
                  <a:extLst>
                    <a:ext uri="{FF2B5EF4-FFF2-40B4-BE49-F238E27FC236}">
                      <a16:creationId xmlns:a16="http://schemas.microsoft.com/office/drawing/2014/main" id="{13B92FC5-F159-B9A3-66E3-9A8BAECFAA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79" name="Line 1047">
                  <a:extLst>
                    <a:ext uri="{FF2B5EF4-FFF2-40B4-BE49-F238E27FC236}">
                      <a16:creationId xmlns:a16="http://schemas.microsoft.com/office/drawing/2014/main" id="{FA760E03-6918-6137-C4E9-963F3125CA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0" name="Line 1048">
                  <a:extLst>
                    <a:ext uri="{FF2B5EF4-FFF2-40B4-BE49-F238E27FC236}">
                      <a16:creationId xmlns:a16="http://schemas.microsoft.com/office/drawing/2014/main" id="{7D7AB9F4-4D72-3109-C6FB-5D8C7B9641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1" name="Line 1049">
                  <a:extLst>
                    <a:ext uri="{FF2B5EF4-FFF2-40B4-BE49-F238E27FC236}">
                      <a16:creationId xmlns:a16="http://schemas.microsoft.com/office/drawing/2014/main" id="{C037BBD7-E30B-7EC5-FFBA-2D24F7F54B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2" name="Line 1050">
                  <a:extLst>
                    <a:ext uri="{FF2B5EF4-FFF2-40B4-BE49-F238E27FC236}">
                      <a16:creationId xmlns:a16="http://schemas.microsoft.com/office/drawing/2014/main" id="{129E5CE8-50AB-BBFF-E1C2-EEFFD438B5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3" name="Line 1051">
                  <a:extLst>
                    <a:ext uri="{FF2B5EF4-FFF2-40B4-BE49-F238E27FC236}">
                      <a16:creationId xmlns:a16="http://schemas.microsoft.com/office/drawing/2014/main" id="{055DB767-CAD0-356C-56BF-997EB8C048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4" name="Line 1052">
                  <a:extLst>
                    <a:ext uri="{FF2B5EF4-FFF2-40B4-BE49-F238E27FC236}">
                      <a16:creationId xmlns:a16="http://schemas.microsoft.com/office/drawing/2014/main" id="{68600015-718A-A154-AE35-9FA7A62EB2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5" name="Line 1053">
                  <a:extLst>
                    <a:ext uri="{FF2B5EF4-FFF2-40B4-BE49-F238E27FC236}">
                      <a16:creationId xmlns:a16="http://schemas.microsoft.com/office/drawing/2014/main" id="{6628FAFF-D931-C8F2-12C0-6921B0D4E3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6" name="Line 1054">
                  <a:extLst>
                    <a:ext uri="{FF2B5EF4-FFF2-40B4-BE49-F238E27FC236}">
                      <a16:creationId xmlns:a16="http://schemas.microsoft.com/office/drawing/2014/main" id="{9E0C2680-BE94-9656-8A5D-AD46F22B77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7" name="Line 1055">
                  <a:extLst>
                    <a:ext uri="{FF2B5EF4-FFF2-40B4-BE49-F238E27FC236}">
                      <a16:creationId xmlns:a16="http://schemas.microsoft.com/office/drawing/2014/main" id="{1FDA3508-8F9C-0F52-B9A8-970B4DA16E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8" name="Line 1056">
                  <a:extLst>
                    <a:ext uri="{FF2B5EF4-FFF2-40B4-BE49-F238E27FC236}">
                      <a16:creationId xmlns:a16="http://schemas.microsoft.com/office/drawing/2014/main" id="{01EF7B8E-9D06-C273-2374-F68E80E95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89" name="Line 1057">
                  <a:extLst>
                    <a:ext uri="{FF2B5EF4-FFF2-40B4-BE49-F238E27FC236}">
                      <a16:creationId xmlns:a16="http://schemas.microsoft.com/office/drawing/2014/main" id="{1F74F6C7-C3A0-74EA-887B-0AC94CAE03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0" name="Line 1058">
                  <a:extLst>
                    <a:ext uri="{FF2B5EF4-FFF2-40B4-BE49-F238E27FC236}">
                      <a16:creationId xmlns:a16="http://schemas.microsoft.com/office/drawing/2014/main" id="{C5436171-103C-6659-9C6A-80DEF5001B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1" name="Line 1059">
                  <a:extLst>
                    <a:ext uri="{FF2B5EF4-FFF2-40B4-BE49-F238E27FC236}">
                      <a16:creationId xmlns:a16="http://schemas.microsoft.com/office/drawing/2014/main" id="{15F60232-6277-409D-5601-D1800C7A1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2" name="Line 1060">
                  <a:extLst>
                    <a:ext uri="{FF2B5EF4-FFF2-40B4-BE49-F238E27FC236}">
                      <a16:creationId xmlns:a16="http://schemas.microsoft.com/office/drawing/2014/main" id="{5A1E9B06-6466-2853-8107-64B0FB27E4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3" name="Line 1061">
                  <a:extLst>
                    <a:ext uri="{FF2B5EF4-FFF2-40B4-BE49-F238E27FC236}">
                      <a16:creationId xmlns:a16="http://schemas.microsoft.com/office/drawing/2014/main" id="{16204B3B-0F77-B966-E4A0-817EA2851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4" name="Line 1062">
                  <a:extLst>
                    <a:ext uri="{FF2B5EF4-FFF2-40B4-BE49-F238E27FC236}">
                      <a16:creationId xmlns:a16="http://schemas.microsoft.com/office/drawing/2014/main" id="{7BFB6A5C-10A6-8CCA-9B15-4E3BF88168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5" name="Line 1063">
                  <a:extLst>
                    <a:ext uri="{FF2B5EF4-FFF2-40B4-BE49-F238E27FC236}">
                      <a16:creationId xmlns:a16="http://schemas.microsoft.com/office/drawing/2014/main" id="{F2BDF5A4-FA72-29DC-D486-DB7FC881C7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6" name="Line 1064">
                  <a:extLst>
                    <a:ext uri="{FF2B5EF4-FFF2-40B4-BE49-F238E27FC236}">
                      <a16:creationId xmlns:a16="http://schemas.microsoft.com/office/drawing/2014/main" id="{535438D5-CD3D-4964-62EB-AFBD22B7A0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7" name="Line 1065">
                  <a:extLst>
                    <a:ext uri="{FF2B5EF4-FFF2-40B4-BE49-F238E27FC236}">
                      <a16:creationId xmlns:a16="http://schemas.microsoft.com/office/drawing/2014/main" id="{D77346DB-E228-29FC-1B1C-6C0509C90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8" name="Line 1066">
                  <a:extLst>
                    <a:ext uri="{FF2B5EF4-FFF2-40B4-BE49-F238E27FC236}">
                      <a16:creationId xmlns:a16="http://schemas.microsoft.com/office/drawing/2014/main" id="{76F1C0FA-ADF1-9CE6-399A-282A36B383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699" name="Line 1067">
                  <a:extLst>
                    <a:ext uri="{FF2B5EF4-FFF2-40B4-BE49-F238E27FC236}">
                      <a16:creationId xmlns:a16="http://schemas.microsoft.com/office/drawing/2014/main" id="{F6ED4683-54C6-DDD1-B1F0-163A5BC185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0" name="Line 1068">
                  <a:extLst>
                    <a:ext uri="{FF2B5EF4-FFF2-40B4-BE49-F238E27FC236}">
                      <a16:creationId xmlns:a16="http://schemas.microsoft.com/office/drawing/2014/main" id="{7BEAC2BD-0C5B-67CC-929D-9B2F20BAF9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1" name="Line 1069">
                  <a:extLst>
                    <a:ext uri="{FF2B5EF4-FFF2-40B4-BE49-F238E27FC236}">
                      <a16:creationId xmlns:a16="http://schemas.microsoft.com/office/drawing/2014/main" id="{8EA19F79-11F0-1EE0-FB07-E15E8204C1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2" name="Line 1070">
                  <a:extLst>
                    <a:ext uri="{FF2B5EF4-FFF2-40B4-BE49-F238E27FC236}">
                      <a16:creationId xmlns:a16="http://schemas.microsoft.com/office/drawing/2014/main" id="{3EB17245-60F9-2D94-D607-F1650C1C8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3" name="Line 1071">
                  <a:extLst>
                    <a:ext uri="{FF2B5EF4-FFF2-40B4-BE49-F238E27FC236}">
                      <a16:creationId xmlns:a16="http://schemas.microsoft.com/office/drawing/2014/main" id="{6B0A7B65-6461-6316-BF58-BD47D331DC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4" name="Line 1072">
                  <a:extLst>
                    <a:ext uri="{FF2B5EF4-FFF2-40B4-BE49-F238E27FC236}">
                      <a16:creationId xmlns:a16="http://schemas.microsoft.com/office/drawing/2014/main" id="{0AF4E599-1F4D-57D1-F539-4007BA2333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5" name="Line 1073">
                  <a:extLst>
                    <a:ext uri="{FF2B5EF4-FFF2-40B4-BE49-F238E27FC236}">
                      <a16:creationId xmlns:a16="http://schemas.microsoft.com/office/drawing/2014/main" id="{5AA50E21-FA3C-8464-F1F0-F49522C48B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6" name="Line 1074">
                  <a:extLst>
                    <a:ext uri="{FF2B5EF4-FFF2-40B4-BE49-F238E27FC236}">
                      <a16:creationId xmlns:a16="http://schemas.microsoft.com/office/drawing/2014/main" id="{3788A492-8D82-A829-9233-8955BB80B3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7" name="Line 1075">
                  <a:extLst>
                    <a:ext uri="{FF2B5EF4-FFF2-40B4-BE49-F238E27FC236}">
                      <a16:creationId xmlns:a16="http://schemas.microsoft.com/office/drawing/2014/main" id="{F20A6E6B-E974-8D05-FD74-CA5E6D060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8" name="Line 1076">
                  <a:extLst>
                    <a:ext uri="{FF2B5EF4-FFF2-40B4-BE49-F238E27FC236}">
                      <a16:creationId xmlns:a16="http://schemas.microsoft.com/office/drawing/2014/main" id="{54570230-1E25-94C2-A191-D68D36FFB9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09" name="Line 1077">
                  <a:extLst>
                    <a:ext uri="{FF2B5EF4-FFF2-40B4-BE49-F238E27FC236}">
                      <a16:creationId xmlns:a16="http://schemas.microsoft.com/office/drawing/2014/main" id="{05BBCD5D-A62C-30B6-4090-6E61B94CF8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10" name="Line 1078">
                  <a:extLst>
                    <a:ext uri="{FF2B5EF4-FFF2-40B4-BE49-F238E27FC236}">
                      <a16:creationId xmlns:a16="http://schemas.microsoft.com/office/drawing/2014/main" id="{B23A17F4-5EEF-4887-B5AE-1B9E923C3B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11" name="Line 1079">
                  <a:extLst>
                    <a:ext uri="{FF2B5EF4-FFF2-40B4-BE49-F238E27FC236}">
                      <a16:creationId xmlns:a16="http://schemas.microsoft.com/office/drawing/2014/main" id="{9DA6164C-974E-2684-09BA-BEA1FFF2A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70712" name="Line 1080">
                  <a:extLst>
                    <a:ext uri="{FF2B5EF4-FFF2-40B4-BE49-F238E27FC236}">
                      <a16:creationId xmlns:a16="http://schemas.microsoft.com/office/drawing/2014/main" id="{3D867214-8546-8BD9-3D11-48BB2B2735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sp>
            <p:nvSpPr>
              <p:cNvPr id="70713" name="Line 1081">
                <a:extLst>
                  <a:ext uri="{FF2B5EF4-FFF2-40B4-BE49-F238E27FC236}">
                    <a16:creationId xmlns:a16="http://schemas.microsoft.com/office/drawing/2014/main" id="{28F87971-F12F-E800-6F51-434F7E611DC2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0714" name="Group 1082">
              <a:extLst>
                <a:ext uri="{FF2B5EF4-FFF2-40B4-BE49-F238E27FC236}">
                  <a16:creationId xmlns:a16="http://schemas.microsoft.com/office/drawing/2014/main" id="{42497121-EC05-855C-18BF-18666981B0E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70715" name="Line 1083">
                <a:extLst>
                  <a:ext uri="{FF2B5EF4-FFF2-40B4-BE49-F238E27FC236}">
                    <a16:creationId xmlns:a16="http://schemas.microsoft.com/office/drawing/2014/main" id="{FFA06061-3411-2651-AF0D-C05571A73DC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716" name="Line 1084">
                <a:extLst>
                  <a:ext uri="{FF2B5EF4-FFF2-40B4-BE49-F238E27FC236}">
                    <a16:creationId xmlns:a16="http://schemas.microsoft.com/office/drawing/2014/main" id="{F628C13D-874F-671D-E985-25C21A897A77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717" name="Line 1085">
                <a:extLst>
                  <a:ext uri="{FF2B5EF4-FFF2-40B4-BE49-F238E27FC236}">
                    <a16:creationId xmlns:a16="http://schemas.microsoft.com/office/drawing/2014/main" id="{32E07D31-506D-84C9-E7F0-0181DC64B21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718" name="Arc 1086">
                <a:extLst>
                  <a:ext uri="{FF2B5EF4-FFF2-40B4-BE49-F238E27FC236}">
                    <a16:creationId xmlns:a16="http://schemas.microsoft.com/office/drawing/2014/main" id="{C64CC131-9454-0899-1B63-89A1102FA36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70719" name="Group 1087">
              <a:extLst>
                <a:ext uri="{FF2B5EF4-FFF2-40B4-BE49-F238E27FC236}">
                  <a16:creationId xmlns:a16="http://schemas.microsoft.com/office/drawing/2014/main" id="{568D0126-A336-0143-6969-5BED8271BA8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70720" name="Line 1088">
                <a:extLst>
                  <a:ext uri="{FF2B5EF4-FFF2-40B4-BE49-F238E27FC236}">
                    <a16:creationId xmlns:a16="http://schemas.microsoft.com/office/drawing/2014/main" id="{6E0A1C2C-9C1B-AF6D-AA84-CF9385B87895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721" name="Line 1089">
                <a:extLst>
                  <a:ext uri="{FF2B5EF4-FFF2-40B4-BE49-F238E27FC236}">
                    <a16:creationId xmlns:a16="http://schemas.microsoft.com/office/drawing/2014/main" id="{46E798C9-0FF4-A48A-1D8C-D7E52592180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722" name="Arc 1090">
                <a:extLst>
                  <a:ext uri="{FF2B5EF4-FFF2-40B4-BE49-F238E27FC236}">
                    <a16:creationId xmlns:a16="http://schemas.microsoft.com/office/drawing/2014/main" id="{3FFB0DA3-5051-FC19-2441-E9F165160F1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70723" name="Rectangle 1091">
            <a:extLst>
              <a:ext uri="{FF2B5EF4-FFF2-40B4-BE49-F238E27FC236}">
                <a16:creationId xmlns:a16="http://schemas.microsoft.com/office/drawing/2014/main" id="{57AB3473-F3A7-46AC-F085-D60DB5AB8B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s-MX" noProof="0"/>
              <a:t>Click to edit Master title style</a:t>
            </a:r>
          </a:p>
        </p:txBody>
      </p:sp>
      <p:sp>
        <p:nvSpPr>
          <p:cNvPr id="70724" name="Rectangle 109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6FF26AE-11AD-5E28-E24F-9FF39C6506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s-MX" noProof="0"/>
              <a:t>Click to edit Master subtitle style</a:t>
            </a:r>
          </a:p>
        </p:txBody>
      </p:sp>
      <p:sp>
        <p:nvSpPr>
          <p:cNvPr id="70725" name="Rectangle 1093">
            <a:extLst>
              <a:ext uri="{FF2B5EF4-FFF2-40B4-BE49-F238E27FC236}">
                <a16:creationId xmlns:a16="http://schemas.microsoft.com/office/drawing/2014/main" id="{1F38F7E2-A5B2-0357-AC75-8C11DC11D3FF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0A5C216-0EE4-4766-AFF4-BA4DA4EA13DF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70726" name="Rectangle 1094">
            <a:extLst>
              <a:ext uri="{FF2B5EF4-FFF2-40B4-BE49-F238E27FC236}">
                <a16:creationId xmlns:a16="http://schemas.microsoft.com/office/drawing/2014/main" id="{DB17E357-6978-4BB2-BC89-F6054BD011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0727" name="Rectangle 1095">
            <a:extLst>
              <a:ext uri="{FF2B5EF4-FFF2-40B4-BE49-F238E27FC236}">
                <a16:creationId xmlns:a16="http://schemas.microsoft.com/office/drawing/2014/main" id="{B1A25EF0-6962-54BF-1435-88966DA43C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5A8A7A8-3653-47B5-82D2-8A7904EC6327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0EB55-6162-C0CF-9D53-311384A5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0FDF1B-2FCA-E156-A305-A9D202B5D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AFDE59-6EF3-7452-4E37-4A150D945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4A2F5F-3890-46D5-8358-9A31BFE7D009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3D7153-13DE-2BC4-361B-DF799D6DD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DA503-B05B-4C48-3C79-B552DF2B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25E11-67A6-445B-97D1-870C4C71F68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94705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F6F0D6-2235-516B-EED0-CA1A62564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867679-D6CD-C5A6-72C5-9FE5D0C1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D1417F-4DE3-2390-DA6A-629722C4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183272-075B-4F3C-A95B-7850CFEC6D41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06026-3D07-DB97-FB9F-F3A2B448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5094D6-9610-7682-37A7-C348F641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3E816-420A-431C-B280-A75CB79EF2F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752448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08796-7FB7-7D1C-76B6-6176EC51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AD41AD5-B507-3446-B159-0E20B1225B6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9BE005-E5FE-3486-C9D8-E5B2D2600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8EF27F-EAAF-F68B-46D7-39395B68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B93E59A-22B3-4128-BB7B-FE26F6169EB7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6E939-7F8E-F26A-03BA-154B78C2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733AE0-45C9-E8D4-DC4F-772322BA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63689AC-E825-417F-88A9-C50245F67CE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917641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B1D3F-126F-A7A4-9477-3CE19737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DBDFAC-5442-126C-8629-1B8C94C081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24FB4E-55BB-7A2A-9B36-31DF5EE97A1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7673AB8-99B2-34DF-93BC-5A7801418B0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11C294B8-6868-C466-98F5-E7D39DD3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F3B49D9-30E3-4CE7-808B-ADBF7043FD9B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A6710A5C-E3D5-EDA7-67CA-229F436E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02089A16-06EE-EC18-89DF-9E6E30FA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01CB799-5851-468A-89D9-D061FF455729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523790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047E7-6BA0-4532-40AA-D75B1435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abla 2">
            <a:extLst>
              <a:ext uri="{FF2B5EF4-FFF2-40B4-BE49-F238E27FC236}">
                <a16:creationId xmlns:a16="http://schemas.microsoft.com/office/drawing/2014/main" id="{74CF4405-9849-098D-03A7-5970F74C06DF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B90BDD-ACC8-07B3-AE2A-68E606D7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C227F6F-BF9D-4AA8-80EC-73DDC741B01A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CF8B3-BA8F-D2FF-9581-BDFA121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BB4AE6-89A9-21C6-BAE7-7DEBE39D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7391310-0DD4-45A6-B2E9-1746469D3B19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86076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23663-F39C-749A-1906-6D6DDD5D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962A4-467A-7E4D-2277-E7DE468A0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DD8592-1270-B2FC-83D9-A07D752C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26C342-6811-4E1C-840A-B26F9B1FBCFB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BDB80D-5DC3-D667-E505-AC83519D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ED132F-16B4-B692-56E5-6351AA31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568D1-DF6C-4306-8E1F-D0302ED31102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0730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5262F-A6B5-ECC7-7814-39E79F46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5CEAAC-8466-1BF5-C696-6BF83F174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10656D-508B-AEA9-B9A1-A1D40C41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583A5C-F33F-4D0E-8B66-5C5A1D6D9E98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B9C1C-6C14-CAD6-C7E6-178C9606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54600-0A97-2408-D768-C33F786D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2716D1-BA1B-40F7-B707-C296718CE1EA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066528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537ED-4448-5276-63EC-ECEB3387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AA77E1-49DD-C39E-1A11-930FDF321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6B001C-9E7B-E602-9886-BC953A8EA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E37DB4-477D-D74B-1F97-F75FA514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C575CB-B83D-4F45-99C5-05EA3D4C9C90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B01E43-5DD9-18E1-D5CB-CA4C1C9A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FD0760-D2B0-3201-888C-957E3A6B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C9555-E3AD-403F-A21E-9D40D7CEFED7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6543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91CFA-42D9-A097-ACBB-1D185CC8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FFE6E1-929E-C6DC-176D-0AF8E6B9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FE0CFB-D18E-79C8-770F-8792F25EA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4A58CE-860C-58F9-C6A3-1D1F60F6A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6D4B31-63DB-DC30-3E30-61195054E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250EE9C-632A-33E6-E0C2-8B109201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8F468A-A10C-489E-B501-C7A62DC17879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8C273C-A76D-47C5-801D-B1752A4F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1DA6D7-CE85-CB15-D5F4-1968D385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01E4D4-77B4-41AC-8195-BC8060A7D343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290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E1541-63C8-48EC-8672-BD817588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4611A1-4289-99EC-91A4-2F4C1C28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5E3EA8-FA32-46E7-9273-3F8FD154EF62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FC5368-2CAA-635B-F81D-38284AE9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13910C-7202-C88C-4732-C2D4875B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9ADE8-7696-40F0-BE2C-1F5F2044F1B4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172557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B44F6A-3373-F6DE-9024-4D42DA73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575FCC-4972-43D1-99B8-EE48C62F1E3F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58C22D-54B2-B20D-3CF2-457901390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84E397-D728-C314-2EC2-1F0A53B5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4EA2-B237-4451-A350-66C2B40B82AB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35248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3E973-92F1-03A6-1536-F3FD6AD9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664DC4-0DCF-43E6-6110-EFEEA8085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BCCAF7-901A-3D2F-0DE9-258CDBCC6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160E4F-3AE5-35FA-654F-6C441693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147DF3-B070-4A9B-8CE7-98D446FF0296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0470AC-7548-6464-66A6-B9D5FDED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9640F7-B87F-4914-0802-75294D17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E24D4-566B-43BE-9E59-26085CED1F70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4679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108CE-08C2-029B-41AD-0566E29B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79EEBC-A827-DD35-4A07-543BA82F2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D221AE-B672-05E3-F7E7-48E458764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098E8C-00C9-F5A9-2376-8D5624F5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893C5-AEB2-4885-8932-DC858B278CBE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A9E405-AC88-0D39-8B56-468D055E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12E85-F451-2015-6D97-6259F015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12A491-47AA-447D-B323-1B03E1A84A59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768169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>
            <a:extLst>
              <a:ext uri="{FF2B5EF4-FFF2-40B4-BE49-F238E27FC236}">
                <a16:creationId xmlns:a16="http://schemas.microsoft.com/office/drawing/2014/main" id="{47760F1D-BBC3-EE13-F905-71143E7CBA3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69635" name="Group 3">
              <a:extLst>
                <a:ext uri="{FF2B5EF4-FFF2-40B4-BE49-F238E27FC236}">
                  <a16:creationId xmlns:a16="http://schemas.microsoft.com/office/drawing/2014/main" id="{DC8B401C-E5D1-E054-14DE-83542041D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69636" name="Group 4">
                <a:extLst>
                  <a:ext uri="{FF2B5EF4-FFF2-40B4-BE49-F238E27FC236}">
                    <a16:creationId xmlns:a16="http://schemas.microsoft.com/office/drawing/2014/main" id="{7C13B66B-6D1F-C778-1A4F-0F06359A9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69637" name="Line 5">
                  <a:extLst>
                    <a:ext uri="{FF2B5EF4-FFF2-40B4-BE49-F238E27FC236}">
                      <a16:creationId xmlns:a16="http://schemas.microsoft.com/office/drawing/2014/main" id="{65A6E1D1-6ADD-5945-BA3B-294A5C3C93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38" name="Line 6">
                  <a:extLst>
                    <a:ext uri="{FF2B5EF4-FFF2-40B4-BE49-F238E27FC236}">
                      <a16:creationId xmlns:a16="http://schemas.microsoft.com/office/drawing/2014/main" id="{2433144C-AA79-1C0A-81E7-35DC9B50A0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39" name="Line 7">
                  <a:extLst>
                    <a:ext uri="{FF2B5EF4-FFF2-40B4-BE49-F238E27FC236}">
                      <a16:creationId xmlns:a16="http://schemas.microsoft.com/office/drawing/2014/main" id="{812FCDDC-D832-465E-2F9C-17CF062DBA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0" name="Line 8">
                  <a:extLst>
                    <a:ext uri="{FF2B5EF4-FFF2-40B4-BE49-F238E27FC236}">
                      <a16:creationId xmlns:a16="http://schemas.microsoft.com/office/drawing/2014/main" id="{6467CD4E-BE0C-C914-DC5E-8E03170F82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1" name="Line 9">
                  <a:extLst>
                    <a:ext uri="{FF2B5EF4-FFF2-40B4-BE49-F238E27FC236}">
                      <a16:creationId xmlns:a16="http://schemas.microsoft.com/office/drawing/2014/main" id="{298EFD06-D573-A856-C932-E7A8D44037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2" name="Line 10">
                  <a:extLst>
                    <a:ext uri="{FF2B5EF4-FFF2-40B4-BE49-F238E27FC236}">
                      <a16:creationId xmlns:a16="http://schemas.microsoft.com/office/drawing/2014/main" id="{41218DBC-4840-D7D1-58A4-AB9BAD0F9B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3" name="Line 11">
                  <a:extLst>
                    <a:ext uri="{FF2B5EF4-FFF2-40B4-BE49-F238E27FC236}">
                      <a16:creationId xmlns:a16="http://schemas.microsoft.com/office/drawing/2014/main" id="{C843E072-204E-911A-3E24-23DEB712C3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4" name="Line 12">
                  <a:extLst>
                    <a:ext uri="{FF2B5EF4-FFF2-40B4-BE49-F238E27FC236}">
                      <a16:creationId xmlns:a16="http://schemas.microsoft.com/office/drawing/2014/main" id="{CA51056A-2ADA-68A3-35E2-F18044A15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5" name="Line 13">
                  <a:extLst>
                    <a:ext uri="{FF2B5EF4-FFF2-40B4-BE49-F238E27FC236}">
                      <a16:creationId xmlns:a16="http://schemas.microsoft.com/office/drawing/2014/main" id="{BCBD1ABF-BF2F-D534-2589-8E33000EF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6" name="Line 14">
                  <a:extLst>
                    <a:ext uri="{FF2B5EF4-FFF2-40B4-BE49-F238E27FC236}">
                      <a16:creationId xmlns:a16="http://schemas.microsoft.com/office/drawing/2014/main" id="{1C29EF6F-EEAF-6D30-4BC4-A568D1AD5C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7" name="Line 15">
                  <a:extLst>
                    <a:ext uri="{FF2B5EF4-FFF2-40B4-BE49-F238E27FC236}">
                      <a16:creationId xmlns:a16="http://schemas.microsoft.com/office/drawing/2014/main" id="{817CA364-4E82-BB6F-49A8-41D12934D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8" name="Line 16">
                  <a:extLst>
                    <a:ext uri="{FF2B5EF4-FFF2-40B4-BE49-F238E27FC236}">
                      <a16:creationId xmlns:a16="http://schemas.microsoft.com/office/drawing/2014/main" id="{D35DC5E7-2E52-DCF5-2984-DE9FCD2AC1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49" name="Line 17">
                  <a:extLst>
                    <a:ext uri="{FF2B5EF4-FFF2-40B4-BE49-F238E27FC236}">
                      <a16:creationId xmlns:a16="http://schemas.microsoft.com/office/drawing/2014/main" id="{4395FE86-75E1-8AFB-941E-184EDD8C7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50" name="Line 18">
                  <a:extLst>
                    <a:ext uri="{FF2B5EF4-FFF2-40B4-BE49-F238E27FC236}">
                      <a16:creationId xmlns:a16="http://schemas.microsoft.com/office/drawing/2014/main" id="{FC80DFBE-FAD3-C9E4-39FA-8190185AC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51" name="Line 19">
                  <a:extLst>
                    <a:ext uri="{FF2B5EF4-FFF2-40B4-BE49-F238E27FC236}">
                      <a16:creationId xmlns:a16="http://schemas.microsoft.com/office/drawing/2014/main" id="{765106A5-D151-015E-0353-91E93CFBCE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52" name="Line 20">
                  <a:extLst>
                    <a:ext uri="{FF2B5EF4-FFF2-40B4-BE49-F238E27FC236}">
                      <a16:creationId xmlns:a16="http://schemas.microsoft.com/office/drawing/2014/main" id="{E1FE19E7-61AA-4623-CB6D-4FF961F3E5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53" name="Line 21">
                  <a:extLst>
                    <a:ext uri="{FF2B5EF4-FFF2-40B4-BE49-F238E27FC236}">
                      <a16:creationId xmlns:a16="http://schemas.microsoft.com/office/drawing/2014/main" id="{B30D144D-7981-56B8-8845-4C9CACFE7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54" name="Line 22">
                  <a:extLst>
                    <a:ext uri="{FF2B5EF4-FFF2-40B4-BE49-F238E27FC236}">
                      <a16:creationId xmlns:a16="http://schemas.microsoft.com/office/drawing/2014/main" id="{76484C4F-1821-E563-BD7F-D4D32ADF01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55" name="Line 23">
                  <a:extLst>
                    <a:ext uri="{FF2B5EF4-FFF2-40B4-BE49-F238E27FC236}">
                      <a16:creationId xmlns:a16="http://schemas.microsoft.com/office/drawing/2014/main" id="{F13346DA-467F-449A-AF47-A3D1BD7FD3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56" name="Line 24">
                  <a:extLst>
                    <a:ext uri="{FF2B5EF4-FFF2-40B4-BE49-F238E27FC236}">
                      <a16:creationId xmlns:a16="http://schemas.microsoft.com/office/drawing/2014/main" id="{DAA196C3-E4AB-C76D-875F-887E8D4252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57" name="Line 25">
                  <a:extLst>
                    <a:ext uri="{FF2B5EF4-FFF2-40B4-BE49-F238E27FC236}">
                      <a16:creationId xmlns:a16="http://schemas.microsoft.com/office/drawing/2014/main" id="{454DADD2-76B3-2E53-27CD-27F29BDCC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58" name="Line 26">
                  <a:extLst>
                    <a:ext uri="{FF2B5EF4-FFF2-40B4-BE49-F238E27FC236}">
                      <a16:creationId xmlns:a16="http://schemas.microsoft.com/office/drawing/2014/main" id="{7A2A5E16-3539-4940-94DF-4A331298D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  <p:grpSp>
            <p:nvGrpSpPr>
              <p:cNvPr id="69659" name="Group 27">
                <a:extLst>
                  <a:ext uri="{FF2B5EF4-FFF2-40B4-BE49-F238E27FC236}">
                    <a16:creationId xmlns:a16="http://schemas.microsoft.com/office/drawing/2014/main" id="{1B2A4BD3-5DB4-284F-9CC7-53CE642FF7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69660" name="Line 28">
                  <a:extLst>
                    <a:ext uri="{FF2B5EF4-FFF2-40B4-BE49-F238E27FC236}">
                      <a16:creationId xmlns:a16="http://schemas.microsoft.com/office/drawing/2014/main" id="{5B9EEDC7-13F5-2561-0C9D-7D719C37D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61" name="Line 29">
                  <a:extLst>
                    <a:ext uri="{FF2B5EF4-FFF2-40B4-BE49-F238E27FC236}">
                      <a16:creationId xmlns:a16="http://schemas.microsoft.com/office/drawing/2014/main" id="{2955F832-7939-DEAC-C43D-915FEC906E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62" name="Line 30">
                  <a:extLst>
                    <a:ext uri="{FF2B5EF4-FFF2-40B4-BE49-F238E27FC236}">
                      <a16:creationId xmlns:a16="http://schemas.microsoft.com/office/drawing/2014/main" id="{3CA23494-A572-A407-B7CE-59883DEF69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63" name="Line 31">
                  <a:extLst>
                    <a:ext uri="{FF2B5EF4-FFF2-40B4-BE49-F238E27FC236}">
                      <a16:creationId xmlns:a16="http://schemas.microsoft.com/office/drawing/2014/main" id="{7A00A8C9-BBD3-0A68-3C06-449E33480D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64" name="Line 32">
                  <a:extLst>
                    <a:ext uri="{FF2B5EF4-FFF2-40B4-BE49-F238E27FC236}">
                      <a16:creationId xmlns:a16="http://schemas.microsoft.com/office/drawing/2014/main" id="{157F3C7E-9423-3F25-F107-59EB678780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65" name="Line 33">
                  <a:extLst>
                    <a:ext uri="{FF2B5EF4-FFF2-40B4-BE49-F238E27FC236}">
                      <a16:creationId xmlns:a16="http://schemas.microsoft.com/office/drawing/2014/main" id="{0A6D65F5-565E-C67E-F879-BF3D1250FC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66" name="Line 34">
                  <a:extLst>
                    <a:ext uri="{FF2B5EF4-FFF2-40B4-BE49-F238E27FC236}">
                      <a16:creationId xmlns:a16="http://schemas.microsoft.com/office/drawing/2014/main" id="{E4BC8B2D-7F55-97A3-7C41-3DA172B8F6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67" name="Line 35">
                  <a:extLst>
                    <a:ext uri="{FF2B5EF4-FFF2-40B4-BE49-F238E27FC236}">
                      <a16:creationId xmlns:a16="http://schemas.microsoft.com/office/drawing/2014/main" id="{F0A4A964-267A-2540-83DF-C140B6FF01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68" name="Line 36">
                  <a:extLst>
                    <a:ext uri="{FF2B5EF4-FFF2-40B4-BE49-F238E27FC236}">
                      <a16:creationId xmlns:a16="http://schemas.microsoft.com/office/drawing/2014/main" id="{58B8F83D-8AFE-7BB2-0D41-268A8F6C9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69" name="Line 37">
                  <a:extLst>
                    <a:ext uri="{FF2B5EF4-FFF2-40B4-BE49-F238E27FC236}">
                      <a16:creationId xmlns:a16="http://schemas.microsoft.com/office/drawing/2014/main" id="{93AE2B32-597D-CD92-BDA8-8130504813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0" name="Line 38">
                  <a:extLst>
                    <a:ext uri="{FF2B5EF4-FFF2-40B4-BE49-F238E27FC236}">
                      <a16:creationId xmlns:a16="http://schemas.microsoft.com/office/drawing/2014/main" id="{88E503BD-5B41-4BC7-3DE1-EEADDFE001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1" name="Line 39">
                  <a:extLst>
                    <a:ext uri="{FF2B5EF4-FFF2-40B4-BE49-F238E27FC236}">
                      <a16:creationId xmlns:a16="http://schemas.microsoft.com/office/drawing/2014/main" id="{A5E98F5B-6022-ACEE-3E47-7098EB76C5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2" name="Line 40">
                  <a:extLst>
                    <a:ext uri="{FF2B5EF4-FFF2-40B4-BE49-F238E27FC236}">
                      <a16:creationId xmlns:a16="http://schemas.microsoft.com/office/drawing/2014/main" id="{86788E98-47B2-4E4E-838E-D3E00762F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3" name="Line 41">
                  <a:extLst>
                    <a:ext uri="{FF2B5EF4-FFF2-40B4-BE49-F238E27FC236}">
                      <a16:creationId xmlns:a16="http://schemas.microsoft.com/office/drawing/2014/main" id="{DDE49C49-0133-3411-E6D6-7AB34FB59F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4" name="Line 42">
                  <a:extLst>
                    <a:ext uri="{FF2B5EF4-FFF2-40B4-BE49-F238E27FC236}">
                      <a16:creationId xmlns:a16="http://schemas.microsoft.com/office/drawing/2014/main" id="{382CC4DB-6E09-1F17-F019-22500A8C4B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5" name="Line 43">
                  <a:extLst>
                    <a:ext uri="{FF2B5EF4-FFF2-40B4-BE49-F238E27FC236}">
                      <a16:creationId xmlns:a16="http://schemas.microsoft.com/office/drawing/2014/main" id="{5F5C3C3F-4D0E-47A2-C6C9-3CE6400854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6" name="Line 44">
                  <a:extLst>
                    <a:ext uri="{FF2B5EF4-FFF2-40B4-BE49-F238E27FC236}">
                      <a16:creationId xmlns:a16="http://schemas.microsoft.com/office/drawing/2014/main" id="{3E9E4EF4-DB42-4C13-13C7-F9CA9E5DF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7" name="Line 45">
                  <a:extLst>
                    <a:ext uri="{FF2B5EF4-FFF2-40B4-BE49-F238E27FC236}">
                      <a16:creationId xmlns:a16="http://schemas.microsoft.com/office/drawing/2014/main" id="{43EFA207-0277-6806-DD5A-C46C720140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8" name="Line 46">
                  <a:extLst>
                    <a:ext uri="{FF2B5EF4-FFF2-40B4-BE49-F238E27FC236}">
                      <a16:creationId xmlns:a16="http://schemas.microsoft.com/office/drawing/2014/main" id="{75A17D31-85DF-4C8F-F81C-9ED9858744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79" name="Line 47">
                  <a:extLst>
                    <a:ext uri="{FF2B5EF4-FFF2-40B4-BE49-F238E27FC236}">
                      <a16:creationId xmlns:a16="http://schemas.microsoft.com/office/drawing/2014/main" id="{F0F86D36-CE42-44D4-348D-083BC85AD9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80" name="Line 48">
                  <a:extLst>
                    <a:ext uri="{FF2B5EF4-FFF2-40B4-BE49-F238E27FC236}">
                      <a16:creationId xmlns:a16="http://schemas.microsoft.com/office/drawing/2014/main" id="{68A44EEA-9913-D7A8-8459-7540CEBA2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81" name="Line 49">
                  <a:extLst>
                    <a:ext uri="{FF2B5EF4-FFF2-40B4-BE49-F238E27FC236}">
                      <a16:creationId xmlns:a16="http://schemas.microsoft.com/office/drawing/2014/main" id="{0EE4954F-E3F4-03EA-EF58-8BA6D2C634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82" name="Line 50">
                  <a:extLst>
                    <a:ext uri="{FF2B5EF4-FFF2-40B4-BE49-F238E27FC236}">
                      <a16:creationId xmlns:a16="http://schemas.microsoft.com/office/drawing/2014/main" id="{EFCD40C4-37FA-686A-33A5-7B7A56A7F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83" name="Line 51">
                  <a:extLst>
                    <a:ext uri="{FF2B5EF4-FFF2-40B4-BE49-F238E27FC236}">
                      <a16:creationId xmlns:a16="http://schemas.microsoft.com/office/drawing/2014/main" id="{C2F27D16-DFB8-DBAE-E11B-6963E64785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84" name="Line 52">
                  <a:extLst>
                    <a:ext uri="{FF2B5EF4-FFF2-40B4-BE49-F238E27FC236}">
                      <a16:creationId xmlns:a16="http://schemas.microsoft.com/office/drawing/2014/main" id="{E23F2801-4EDB-64C2-5A39-D901549786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85" name="Line 53">
                  <a:extLst>
                    <a:ext uri="{FF2B5EF4-FFF2-40B4-BE49-F238E27FC236}">
                      <a16:creationId xmlns:a16="http://schemas.microsoft.com/office/drawing/2014/main" id="{12A017F9-C372-7219-3603-19C438D411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86" name="Line 54">
                  <a:extLst>
                    <a:ext uri="{FF2B5EF4-FFF2-40B4-BE49-F238E27FC236}">
                      <a16:creationId xmlns:a16="http://schemas.microsoft.com/office/drawing/2014/main" id="{BE3EF972-5D0A-9380-6D22-57CA77779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87" name="Line 55">
                  <a:extLst>
                    <a:ext uri="{FF2B5EF4-FFF2-40B4-BE49-F238E27FC236}">
                      <a16:creationId xmlns:a16="http://schemas.microsoft.com/office/drawing/2014/main" id="{64E0FEBA-063A-BA55-E107-CCAD36FD32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  <p:sp>
              <p:nvSpPr>
                <p:cNvPr id="69688" name="Line 56">
                  <a:extLst>
                    <a:ext uri="{FF2B5EF4-FFF2-40B4-BE49-F238E27FC236}">
                      <a16:creationId xmlns:a16="http://schemas.microsoft.com/office/drawing/2014/main" id="{7A40014F-5A0B-528C-A2F6-02D4171596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MX"/>
                </a:p>
              </p:txBody>
            </p:sp>
          </p:grpSp>
        </p:grpSp>
        <p:sp>
          <p:nvSpPr>
            <p:cNvPr id="69689" name="Rectangle 57">
              <a:extLst>
                <a:ext uri="{FF2B5EF4-FFF2-40B4-BE49-F238E27FC236}">
                  <a16:creationId xmlns:a16="http://schemas.microsoft.com/office/drawing/2014/main" id="{6305C108-603F-E6F8-E4DC-9CFB4CC69E1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690" name="Line 58">
              <a:extLst>
                <a:ext uri="{FF2B5EF4-FFF2-40B4-BE49-F238E27FC236}">
                  <a16:creationId xmlns:a16="http://schemas.microsoft.com/office/drawing/2014/main" id="{F8A2FEE0-CF15-902B-CCCC-2C4C419646FA}"/>
                </a:ext>
              </a:extLst>
            </p:cNvPr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69691" name="Group 59">
              <a:extLst>
                <a:ext uri="{FF2B5EF4-FFF2-40B4-BE49-F238E27FC236}">
                  <a16:creationId xmlns:a16="http://schemas.microsoft.com/office/drawing/2014/main" id="{EBE98EF0-40CC-42E6-B9C8-B9786439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69692" name="Line 60">
                <a:extLst>
                  <a:ext uri="{FF2B5EF4-FFF2-40B4-BE49-F238E27FC236}">
                    <a16:creationId xmlns:a16="http://schemas.microsoft.com/office/drawing/2014/main" id="{B1F6EF19-9663-9590-B81E-63D98B243390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693" name="Line 61">
                <a:extLst>
                  <a:ext uri="{FF2B5EF4-FFF2-40B4-BE49-F238E27FC236}">
                    <a16:creationId xmlns:a16="http://schemas.microsoft.com/office/drawing/2014/main" id="{335F528A-9158-6341-93E1-84187DAA6F08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694" name="Arc 62">
                <a:extLst>
                  <a:ext uri="{FF2B5EF4-FFF2-40B4-BE49-F238E27FC236}">
                    <a16:creationId xmlns:a16="http://schemas.microsoft.com/office/drawing/2014/main" id="{2342D2A3-B713-201D-3F15-885E71F0179C}"/>
                  </a:ext>
                </a:extLst>
              </p:cNvPr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69695" name="Rectangle 63">
            <a:extLst>
              <a:ext uri="{FF2B5EF4-FFF2-40B4-BE49-F238E27FC236}">
                <a16:creationId xmlns:a16="http://schemas.microsoft.com/office/drawing/2014/main" id="{EF40D91C-578C-543F-C03C-F02C6B478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title style</a:t>
            </a:r>
          </a:p>
        </p:txBody>
      </p:sp>
      <p:sp>
        <p:nvSpPr>
          <p:cNvPr id="69696" name="Rectangle 6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C1EBAD4-7454-571B-268C-50634A5E8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s-MX"/>
              <a:t>Click to edit Master text styles</a:t>
            </a:r>
          </a:p>
          <a:p>
            <a:pPr lvl="1"/>
            <a:r>
              <a:rPr lang="en-US" altLang="es-MX"/>
              <a:t>Second level</a:t>
            </a:r>
          </a:p>
          <a:p>
            <a:pPr lvl="2"/>
            <a:r>
              <a:rPr lang="en-US" altLang="es-MX"/>
              <a:t>Third level</a:t>
            </a:r>
          </a:p>
          <a:p>
            <a:pPr lvl="3"/>
            <a:r>
              <a:rPr lang="en-US" altLang="es-MX"/>
              <a:t>Fourth level</a:t>
            </a:r>
          </a:p>
          <a:p>
            <a:pPr lvl="4"/>
            <a:r>
              <a:rPr lang="en-US" altLang="es-MX"/>
              <a:t>Fifth level</a:t>
            </a:r>
          </a:p>
        </p:txBody>
      </p:sp>
      <p:sp>
        <p:nvSpPr>
          <p:cNvPr id="69697" name="Rectangle 65">
            <a:extLst>
              <a:ext uri="{FF2B5EF4-FFF2-40B4-BE49-F238E27FC236}">
                <a16:creationId xmlns:a16="http://schemas.microsoft.com/office/drawing/2014/main" id="{7F10C13C-B5E5-D53A-435B-00878C404B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B92E8098-2C08-4465-88A3-841A4FBDEFE9}" type="datetime1">
              <a:rPr lang="en-US" altLang="es-MX"/>
              <a:pPr/>
              <a:t>9/28/2023</a:t>
            </a:fld>
            <a:endParaRPr lang="en-US" altLang="es-MX"/>
          </a:p>
        </p:txBody>
      </p:sp>
      <p:sp>
        <p:nvSpPr>
          <p:cNvPr id="69698" name="Rectangle 66">
            <a:extLst>
              <a:ext uri="{FF2B5EF4-FFF2-40B4-BE49-F238E27FC236}">
                <a16:creationId xmlns:a16="http://schemas.microsoft.com/office/drawing/2014/main" id="{F0C5F2F8-DBA9-51C7-B20D-DB4C611D715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 altLang="es-MX"/>
          </a:p>
        </p:txBody>
      </p:sp>
      <p:sp>
        <p:nvSpPr>
          <p:cNvPr id="69699" name="Rectangle 67">
            <a:extLst>
              <a:ext uri="{FF2B5EF4-FFF2-40B4-BE49-F238E27FC236}">
                <a16:creationId xmlns:a16="http://schemas.microsoft.com/office/drawing/2014/main" id="{D9A79951-5CC3-4604-FD93-0E07831A5C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62A9E97D-5273-492B-A4DD-D424EF52F0AB}" type="slidenum">
              <a:rPr lang="en-US" altLang="es-MX"/>
              <a:pPr/>
              <a:t>‹Nº›</a:t>
            </a:fld>
            <a:endParaRPr lang="en-U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95">
            <a:extLst>
              <a:ext uri="{FF2B5EF4-FFF2-40B4-BE49-F238E27FC236}">
                <a16:creationId xmlns:a16="http://schemas.microsoft.com/office/drawing/2014/main" id="{D9DADC98-B2E5-9798-87AA-4F0467722F9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15AD6F51-9477-485C-B23B-784C7A7BD51D}" type="slidenum">
              <a:rPr lang="en-US" altLang="es-MX"/>
              <a:pPr/>
              <a:t>1</a:t>
            </a:fld>
            <a:endParaRPr lang="en-US" altLang="es-MX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56A926B-3291-6A4D-4DB7-8700D3B4A6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/>
          <a:p>
            <a:r>
              <a:rPr lang="es-ES" altLang="es-MX" sz="5400" b="1"/>
              <a:t>Análisis</a:t>
            </a:r>
            <a:r>
              <a:rPr lang="en-US" altLang="es-MX" sz="5400" b="1"/>
              <a:t> de la Varianza (ANOVA)</a:t>
            </a:r>
          </a:p>
        </p:txBody>
      </p:sp>
      <p:sp>
        <p:nvSpPr>
          <p:cNvPr id="4103" name="Rectangle 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500281-8B09-586D-F2D6-6D1D77A027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800600" y="4724400"/>
            <a:ext cx="2819400" cy="652463"/>
          </a:xfrm>
        </p:spPr>
        <p:txBody>
          <a:bodyPr/>
          <a:lstStyle/>
          <a:p>
            <a:r>
              <a:rPr lang="es-ES" altLang="es-MX"/>
              <a:t>Patrizzio</a:t>
            </a:r>
            <a:r>
              <a:rPr lang="en-US" altLang="es-MX"/>
              <a:t> Virgili</a:t>
            </a:r>
          </a:p>
          <a:p>
            <a:endParaRPr lang="en-US" altLang="es-MX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DE31C58D-6DD4-D5F2-E670-B64C5BE1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3757A-EB71-402A-BE8C-248C79A405FC}" type="slidenum">
              <a:rPr lang="en-US" altLang="es-MX"/>
              <a:pPr/>
              <a:t>10</a:t>
            </a:fld>
            <a:endParaRPr lang="en-US" altLang="es-MX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C1AEB7F-4E05-C2F1-14D1-8B02AEEB2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808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1B4AAE3-5A1B-3E17-467A-C05119395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80900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87C27D9-D161-E9B8-1345-281969F5B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3888" indent="-6238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508125" indent="-158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236788" indent="-549275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44775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052763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099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9671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4243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8815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Podemos representar cada </a:t>
            </a:r>
            <a:r>
              <a:rPr kumimoji="0" lang="es-ES" altLang="es-MX" b="1"/>
              <a:t>resultado</a:t>
            </a:r>
            <a:r>
              <a:rPr kumimoji="0" lang="es-ES" altLang="es-MX"/>
              <a:t> como un modelo estadístico:</a:t>
            </a:r>
          </a:p>
          <a:p>
            <a:pPr lvl="2">
              <a:buFont typeface="Wingdings" panose="05000000000000000000" pitchFamily="2" charset="2"/>
              <a:buNone/>
            </a:pPr>
            <a:r>
              <a:rPr kumimoji="0" lang="es-ES" altLang="es-MX"/>
              <a:t>Y(i,j) = </a:t>
            </a:r>
            <a:r>
              <a:rPr kumimoji="0" lang="en-US" altLang="es-MX"/>
              <a:t>µ + </a:t>
            </a:r>
            <a:r>
              <a:rPr kumimoji="0" lang="el-GR" altLang="es-MX"/>
              <a:t>σ</a:t>
            </a:r>
            <a:r>
              <a:rPr kumimoji="0" lang="es-ES" altLang="es-MX"/>
              <a:t>(j) + </a:t>
            </a:r>
            <a:r>
              <a:rPr kumimoji="0" lang="el-GR" altLang="es-MX"/>
              <a:t>ε</a:t>
            </a:r>
            <a:r>
              <a:rPr kumimoji="0" lang="es-ES" altLang="es-MX"/>
              <a:t>(i,j)</a:t>
            </a:r>
            <a:endParaRPr kumimoji="0" lang="el-GR" altLang="es-MX"/>
          </a:p>
          <a:p>
            <a:endParaRPr kumimoji="0" lang="es-ES" altLang="es-MX" b="1"/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 sz="240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s-MX" sz="2400"/>
              <a:t>µ:     Media sobre todas las muestras.</a:t>
            </a:r>
            <a:r>
              <a:rPr kumimoji="0" lang="es-ES" altLang="es-MX">
                <a:latin typeface="Arial" panose="020B0604020202020204" pitchFamily="34" charset="0"/>
                <a:cs typeface="Arial" panose="020B0604020202020204" pitchFamily="34" charset="0"/>
              </a:rPr>
              <a:t>  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 sz="2400"/>
              <a:t>   </a:t>
            </a:r>
            <a:r>
              <a:rPr kumimoji="0" lang="el-GR" altLang="es-MX" sz="2400"/>
              <a:t>σ</a:t>
            </a:r>
            <a:r>
              <a:rPr kumimoji="0" lang="es-ES" altLang="es-MX" sz="2400"/>
              <a:t>(j):  Respuesta asociada al j - ésimo nivel del factor     	  en estudio.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 sz="2400"/>
              <a:t>   </a:t>
            </a:r>
            <a:r>
              <a:rPr kumimoji="0" lang="el-GR" altLang="es-MX" sz="2400"/>
              <a:t>ε</a:t>
            </a:r>
            <a:r>
              <a:rPr kumimoji="0" lang="es-ES" altLang="es-MX" sz="2400"/>
              <a:t>(i,j): Error asociado con el valor (i,j).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92C10F77-0284-8E9A-EB5F-BDC8B604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FE555-35C6-44F2-8C9A-89563F8A9848}" type="slidenum">
              <a:rPr lang="en-US" altLang="es-MX"/>
              <a:pPr/>
              <a:t>11</a:t>
            </a:fld>
            <a:endParaRPr lang="en-US" altLang="es-MX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998DB0B-2045-5C52-61D8-600624444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8601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E799E0B-FC3D-A7E0-D5D0-534F38AB9FD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86020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64C08C-EC81-11F3-78E2-CD3318415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3888" indent="-6238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508125" indent="-158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236788" indent="-549275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44775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052763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099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9671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4243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8815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No conocemos los valores reales, por lo tanto debemos estimarlos.</a:t>
            </a:r>
          </a:p>
          <a:p>
            <a:endParaRPr kumimoji="0" lang="es-ES" altLang="es-MX"/>
          </a:p>
          <a:p>
            <a:r>
              <a:rPr kumimoji="0" lang="es-ES" altLang="es-MX"/>
              <a:t>Sea </a:t>
            </a:r>
          </a:p>
          <a:p>
            <a:pPr lvl="1"/>
            <a:r>
              <a:rPr kumimoji="0" lang="es-ES" altLang="es-MX"/>
              <a:t> M    estimación para </a:t>
            </a:r>
            <a:r>
              <a:rPr kumimoji="0" lang="en-US" altLang="es-MX"/>
              <a:t>µ</a:t>
            </a:r>
          </a:p>
          <a:p>
            <a:pPr lvl="1"/>
            <a:r>
              <a:rPr kumimoji="0" lang="en-US" altLang="es-MX"/>
              <a:t> T(j)  estimación para </a:t>
            </a:r>
            <a:r>
              <a:rPr kumimoji="0" lang="el-GR" altLang="es-MX"/>
              <a:t>σ</a:t>
            </a:r>
            <a:r>
              <a:rPr kumimoji="0" lang="es-ES" altLang="es-MX"/>
              <a:t>(j) </a:t>
            </a:r>
          </a:p>
        </p:txBody>
      </p:sp>
      <p:sp>
        <p:nvSpPr>
          <p:cNvPr id="86021" name="Rectangle 5">
            <a:extLst>
              <a:ext uri="{FF2B5EF4-FFF2-40B4-BE49-F238E27FC236}">
                <a16:creationId xmlns:a16="http://schemas.microsoft.com/office/drawing/2014/main" id="{A12D9D6E-C879-E76F-2D83-1C9399A85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86023" name="Rectangle 7">
            <a:extLst>
              <a:ext uri="{FF2B5EF4-FFF2-40B4-BE49-F238E27FC236}">
                <a16:creationId xmlns:a16="http://schemas.microsoft.com/office/drawing/2014/main" id="{1C77B0A4-465E-ECF1-5416-83FF5F735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4A268F88-8AC7-4378-A88B-419F7BF1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18459-24B5-4C20-B9EA-BA466F97F91A}" type="slidenum">
              <a:rPr lang="en-US" altLang="es-MX"/>
              <a:pPr/>
              <a:t>12</a:t>
            </a:fld>
            <a:endParaRPr lang="en-US" altLang="es-MX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C7EB2362-944E-9F53-C3E2-67DF62D8F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798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70244D7-C149-DE1A-3965-5B906E6F3B7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graphicFrame>
        <p:nvGraphicFramePr>
          <p:cNvPr id="79889" name="Object 17">
            <a:extLst>
              <a:ext uri="{FF2B5EF4-FFF2-40B4-BE49-F238E27FC236}">
                <a16:creationId xmlns:a16="http://schemas.microsoft.com/office/drawing/2014/main" id="{FB1CA804-9776-8014-4AC6-57352AEA279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708400" y="2206625"/>
          <a:ext cx="2411413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927000" imgH="431640" progId="Equation.3">
                  <p:embed/>
                </p:oleObj>
              </mc:Choice>
              <mc:Fallback>
                <p:oleObj name="Ecuación" r:id="rId2" imgW="927000" imgH="431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206625"/>
                        <a:ext cx="2411413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9312317-45A2-8484-5BE9-C699B325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28800"/>
            <a:ext cx="8137525" cy="348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3888" indent="-6238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508125" indent="-158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236788" indent="-549275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44775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052763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099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9671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4243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8815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Definimos			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/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/>
              <a:t>	el promedio para la columna j, tenemos entonces que el valor del promedio para toda las mediciones es:</a:t>
            </a:r>
          </a:p>
          <a:p>
            <a:endParaRPr kumimoji="0" lang="es-ES" altLang="es-MX"/>
          </a:p>
          <a:p>
            <a:pPr lvl="2"/>
            <a:endParaRPr kumimoji="0" lang="en-US" altLang="es-MX"/>
          </a:p>
          <a:p>
            <a:pPr lvl="1"/>
            <a:endParaRPr kumimoji="0" lang="es-ES" altLang="es-MX" sz="2000"/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id="{9B415ED4-B4EB-F3DA-2C2B-512423B80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9880" name="Rectangle 8">
            <a:extLst>
              <a:ext uri="{FF2B5EF4-FFF2-40B4-BE49-F238E27FC236}">
                <a16:creationId xmlns:a16="http://schemas.microsoft.com/office/drawing/2014/main" id="{0ACA8A44-F9C1-172E-573F-C1B1625D4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79895" name="Object 23">
            <a:extLst>
              <a:ext uri="{FF2B5EF4-FFF2-40B4-BE49-F238E27FC236}">
                <a16:creationId xmlns:a16="http://schemas.microsoft.com/office/drawing/2014/main" id="{85B1D78F-FC57-CFFA-9819-E8C7B67E315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708400" y="5256213"/>
          <a:ext cx="18732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812520" imgH="444240" progId="Equation.3">
                  <p:embed/>
                </p:oleObj>
              </mc:Choice>
              <mc:Fallback>
                <p:oleObj name="Ecuación" r:id="rId5" imgW="812520" imgH="4442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256213"/>
                        <a:ext cx="187325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74531FEA-242F-5102-543D-5D20A91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1053F-88D6-4891-AAA6-A5D4E66881BC}" type="slidenum">
              <a:rPr lang="en-US" altLang="es-MX"/>
              <a:pPr/>
              <a:t>13</a:t>
            </a:fld>
            <a:endParaRPr lang="en-US" altLang="es-MX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766F6907-A131-520C-0A95-B19EC2FE8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8704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0E7E79A-2105-2673-8E45-C2218186DE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8704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7C349C0-8FDA-202D-F9CB-422F0EC23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9930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3888" indent="-6238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508125" indent="-158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236788" indent="-549275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44775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052763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099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9671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4243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8815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¿ Como estimamos </a:t>
            </a:r>
            <a:r>
              <a:rPr kumimoji="0" lang="el-GR" altLang="es-MX"/>
              <a:t>ε</a:t>
            </a:r>
            <a:r>
              <a:rPr kumimoji="0" lang="es-ES" altLang="es-MX"/>
              <a:t>(i,j) es decir e(i,j)?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/>
          </a:p>
          <a:p>
            <a:r>
              <a:rPr kumimoji="0" lang="es-ES" altLang="es-MX"/>
              <a:t>Usando los estimadores obtenemos:</a:t>
            </a:r>
          </a:p>
          <a:p>
            <a:pPr lvl="1"/>
            <a:r>
              <a:rPr kumimoji="0" lang="es-ES" altLang="es-MX"/>
              <a:t> e(i,j) = Y(i,j) - </a:t>
            </a:r>
            <a:r>
              <a:rPr kumimoji="0" lang="en-US" altLang="es-MX"/>
              <a:t>M - </a:t>
            </a:r>
            <a:r>
              <a:rPr kumimoji="0" lang="es-ES" altLang="es-MX"/>
              <a:t>T(j)</a:t>
            </a:r>
          </a:p>
          <a:p>
            <a:pPr lvl="1"/>
            <a:endParaRPr kumimoji="0" lang="es-ES" altLang="es-MX"/>
          </a:p>
          <a:p>
            <a:r>
              <a:rPr kumimoji="0" lang="es-ES" altLang="es-MX"/>
              <a:t>Pero queremos minimizar el error, es decir, encontrar M y T(j) tal que e(i,j) sea lo menor posible</a:t>
            </a:r>
          </a:p>
          <a:p>
            <a:pPr lvl="1">
              <a:buFont typeface="Wingdings" panose="05000000000000000000" pitchFamily="2" charset="2"/>
              <a:buNone/>
            </a:pPr>
            <a:endParaRPr kumimoji="0" lang="es-ES" altLang="es-MX"/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3A187F7F-23E7-27C1-A303-C990A71C7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87047" name="Rectangle 7">
            <a:extLst>
              <a:ext uri="{FF2B5EF4-FFF2-40B4-BE49-F238E27FC236}">
                <a16:creationId xmlns:a16="http://schemas.microsoft.com/office/drawing/2014/main" id="{0D653657-D9A7-C2A4-28E3-36B5D7A5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3B5434D0-977F-C03F-28E4-55BEFED3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2A844-C2D6-41E1-BD29-761953E7DB50}" type="slidenum">
              <a:rPr lang="en-US" altLang="es-MX"/>
              <a:pPr/>
              <a:t>14</a:t>
            </a:fld>
            <a:endParaRPr lang="en-US" altLang="es-MX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EE457A88-C9BD-E0D6-7F7F-6C71D8708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8806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DC0F0DD-3DFD-D69C-0380-4FF77414F7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8806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4F0B06A-4C78-36F7-9CB2-3C0100514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81375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3888" indent="-6238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508125" indent="-158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236788" indent="-549275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44775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052763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099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9671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4243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8815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¿Cómo? </a:t>
            </a:r>
            <a:r>
              <a:rPr kumimoji="0" lang="es-ES" altLang="es-MX">
                <a:sym typeface="Wingdings" panose="05000000000000000000" pitchFamily="2" charset="2"/>
              </a:rPr>
              <a:t> Minimizando las desviaciones 			de los cuadrados de las 				sumas:</a:t>
            </a:r>
          </a:p>
          <a:p>
            <a:endParaRPr kumimoji="0" lang="es-ES" altLang="es-MX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kumimoji="0" lang="es-ES" altLang="es-MX"/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65FDFD1F-8438-24D4-D909-85E97CF1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88070" name="Rectangle 6">
            <a:extLst>
              <a:ext uri="{FF2B5EF4-FFF2-40B4-BE49-F238E27FC236}">
                <a16:creationId xmlns:a16="http://schemas.microsoft.com/office/drawing/2014/main" id="{952E79C5-C68E-788A-E912-E99F48D8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88071" name="Object 7">
            <a:extLst>
              <a:ext uri="{FF2B5EF4-FFF2-40B4-BE49-F238E27FC236}">
                <a16:creationId xmlns:a16="http://schemas.microsoft.com/office/drawing/2014/main" id="{F38EE19D-2A76-B80C-C0A4-CD3FD522F01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63713" y="3716338"/>
          <a:ext cx="59039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590560" imgH="253800" progId="Equation.3">
                  <p:embed/>
                </p:oleObj>
              </mc:Choice>
              <mc:Fallback>
                <p:oleObj name="Ecuación" r:id="rId3" imgW="259056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5903912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C21EF426-B1B2-0218-B8ED-D2B2C228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41946-9808-49E3-BF72-BB3B60F463AF}" type="slidenum">
              <a:rPr lang="en-US" altLang="es-MX"/>
              <a:pPr/>
              <a:t>15</a:t>
            </a:fld>
            <a:endParaRPr lang="en-US" altLang="es-MX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4D640EA5-0574-36ED-CD60-258898502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829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31E11E-BB6A-9C5A-A3BB-7ED403BE802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8294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E63ED7F-62A7-A982-1F41-D94925A3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3888" indent="-6238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508125" indent="-158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236788" indent="-549275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44775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052763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099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9671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4243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8815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Con este criterio (mínimos cuadrados) podemos mostrar que:</a:t>
            </a:r>
          </a:p>
          <a:p>
            <a:pPr lvl="1"/>
            <a:r>
              <a:rPr kumimoji="0" lang="es-ES" altLang="es-MX"/>
              <a:t> Ῡ    estima a </a:t>
            </a:r>
            <a:r>
              <a:rPr kumimoji="0" lang="en-US" altLang="es-MX"/>
              <a:t>µ</a:t>
            </a:r>
            <a:r>
              <a:rPr kumimoji="0" lang="es-ES" altLang="es-MX"/>
              <a:t>        (i.e. M = Ῡ)</a:t>
            </a:r>
            <a:endParaRPr kumimoji="0" lang="en-US" altLang="es-MX"/>
          </a:p>
          <a:p>
            <a:pPr lvl="1"/>
            <a:r>
              <a:rPr kumimoji="0" lang="en-US" altLang="es-MX"/>
              <a:t> </a:t>
            </a:r>
            <a:r>
              <a:rPr kumimoji="0" lang="es-ES" altLang="es-MX"/>
              <a:t>Ῡ</a:t>
            </a:r>
            <a:r>
              <a:rPr kumimoji="0" lang="en-US" altLang="es-MX"/>
              <a:t>(j) estima a  </a:t>
            </a:r>
            <a:r>
              <a:rPr kumimoji="0" lang="el-GR" altLang="es-MX"/>
              <a:t>σ</a:t>
            </a:r>
            <a:r>
              <a:rPr kumimoji="0" lang="es-ES" altLang="es-MX"/>
              <a:t>(j)   (i.e. </a:t>
            </a:r>
            <a:r>
              <a:rPr kumimoji="0" lang="en-US" altLang="es-MX"/>
              <a:t>T(j) = </a:t>
            </a:r>
            <a:r>
              <a:rPr kumimoji="0" lang="es-ES" altLang="es-MX"/>
              <a:t>Ῡ</a:t>
            </a:r>
            <a:r>
              <a:rPr kumimoji="0" lang="en-US" altLang="es-MX"/>
              <a:t>(j))</a:t>
            </a:r>
          </a:p>
          <a:p>
            <a:pPr lvl="1"/>
            <a:endParaRPr kumimoji="0" lang="es-ES" altLang="es-MX"/>
          </a:p>
          <a:p>
            <a:r>
              <a:rPr kumimoji="0" lang="es-ES" altLang="es-MX"/>
              <a:t>Con lo que el error se traduce en:</a:t>
            </a:r>
          </a:p>
          <a:p>
            <a:pPr lvl="1"/>
            <a:r>
              <a:rPr kumimoji="0" lang="es-ES" altLang="es-MX"/>
              <a:t> e(i,j) = Y(i,j) - Ῡ(j)</a:t>
            </a:r>
          </a:p>
          <a:p>
            <a:pPr lvl="1">
              <a:buFont typeface="Wingdings" panose="05000000000000000000" pitchFamily="2" charset="2"/>
              <a:buNone/>
            </a:pPr>
            <a:endParaRPr kumimoji="0" lang="es-ES" altLang="es-MX"/>
          </a:p>
          <a:p>
            <a:pPr lvl="2"/>
            <a:endParaRPr kumimoji="0" lang="es-ES" altLang="es-MX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C480C354-30AA-B2F2-8C13-C7D90EE1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DB7B6-3874-404D-900B-9A10A5F99D91}" type="slidenum">
              <a:rPr lang="en-US" altLang="es-MX"/>
              <a:pPr/>
              <a:t>16</a:t>
            </a:fld>
            <a:endParaRPr lang="en-US" altLang="es-MX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00F300F-4E38-1D9B-A270-CEF67D05D4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921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42390E-7FA7-CC33-7E28-ACFF3A3569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92165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6AE2C23-F6C8-D30A-B044-4D93FB52B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3888" indent="-623888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508125" indent="-158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2236788" indent="-549275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644775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3052763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5099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9671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44243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881563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Incorporando los estimadores en el modelo estadístico tenemos que:</a:t>
            </a:r>
          </a:p>
          <a:p>
            <a:pPr lvl="1"/>
            <a:r>
              <a:rPr kumimoji="0" lang="es-ES" altLang="es-MX"/>
              <a:t> (Y(i,j) - Ῡ) = (Ῡ(j)- Ῡ)+(Y(i,j)- Ῡ(j))</a:t>
            </a:r>
          </a:p>
          <a:p>
            <a:pPr lvl="2"/>
            <a:endParaRPr kumimoji="0" lang="es-ES" altLang="es-MX"/>
          </a:p>
          <a:p>
            <a:r>
              <a:rPr kumimoji="0" lang="es-ES" altLang="es-MX"/>
              <a:t>Elevamos al cuadrado y consideramos las RC ecuaciones:</a:t>
            </a:r>
          </a:p>
          <a:p>
            <a:pPr lvl="1">
              <a:buFont typeface="Wingdings" panose="05000000000000000000" pitchFamily="2" charset="2"/>
              <a:buNone/>
            </a:pPr>
            <a:endParaRPr kumimoji="0" lang="es-ES" altLang="es-MX"/>
          </a:p>
          <a:p>
            <a:pPr lvl="2"/>
            <a:endParaRPr kumimoji="0" lang="es-ES" altLang="es-MX"/>
          </a:p>
          <a:p>
            <a:pPr lvl="2">
              <a:buFont typeface="Wingdings" panose="05000000000000000000" pitchFamily="2" charset="2"/>
              <a:buNone/>
            </a:pPr>
            <a:endParaRPr kumimoji="0" lang="es-ES" altLang="es-MX"/>
          </a:p>
          <a:p>
            <a:pPr lvl="2">
              <a:buFont typeface="Wingdings" panose="05000000000000000000" pitchFamily="2" charset="2"/>
              <a:buNone/>
            </a:pPr>
            <a:endParaRPr kumimoji="0" lang="es-ES" altLang="es-MX"/>
          </a:p>
        </p:txBody>
      </p:sp>
      <p:graphicFrame>
        <p:nvGraphicFramePr>
          <p:cNvPr id="92168" name="Object 8">
            <a:extLst>
              <a:ext uri="{FF2B5EF4-FFF2-40B4-BE49-F238E27FC236}">
                <a16:creationId xmlns:a16="http://schemas.microsoft.com/office/drawing/2014/main" id="{0A5834E5-18BA-FECC-D560-6DCEF5DC80D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47813" y="5084763"/>
          <a:ext cx="64071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3492360" imgH="469800" progId="Equation.3">
                  <p:embed/>
                </p:oleObj>
              </mc:Choice>
              <mc:Fallback>
                <p:oleObj name="Ecuación" r:id="rId3" imgW="34923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84763"/>
                        <a:ext cx="640715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869B6DB1-DBB0-1B8E-7FC2-F9825FCF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0F342-18FC-444A-8DF8-4AE09336FEB7}" type="slidenum">
              <a:rPr lang="en-US" altLang="es-MX"/>
              <a:pPr/>
              <a:t>17</a:t>
            </a:fld>
            <a:endParaRPr lang="en-US" altLang="es-MX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AD31760-3377-B336-F77A-06154019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8499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684EEAB-CA7B-1F4D-7917-07E591F8EA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405688" cy="4114800"/>
          </a:xfrm>
        </p:spPr>
        <p:txBody>
          <a:bodyPr/>
          <a:lstStyle/>
          <a:p>
            <a:pPr marL="576263" indent="-576263"/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Desarrollando el cuadrado podemos separar la ecuación anterior en:</a:t>
            </a:r>
          </a:p>
          <a:p>
            <a:pPr marL="576263" indent="-576263"/>
            <a:endParaRPr lang="es-ES" altLang="es-MX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263" indent="-576263">
              <a:buFont typeface="Wingdings" panose="05000000000000000000" pitchFamily="2" charset="2"/>
              <a:buNone/>
            </a:pPr>
            <a:endParaRPr lang="es-ES" altLang="es-MX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5001" name="Object 9">
            <a:extLst>
              <a:ext uri="{FF2B5EF4-FFF2-40B4-BE49-F238E27FC236}">
                <a16:creationId xmlns:a16="http://schemas.microsoft.com/office/drawing/2014/main" id="{A1AA8458-77B7-5ACF-AD82-7549A22BD05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403350" y="3284538"/>
          <a:ext cx="66246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848040" imgH="330120" progId="Equation.3">
                  <p:embed/>
                </p:oleObj>
              </mc:Choice>
              <mc:Fallback>
                <p:oleObj name="Ecuación" r:id="rId2" imgW="384804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84538"/>
                        <a:ext cx="6624638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>
            <a:extLst>
              <a:ext uri="{FF2B5EF4-FFF2-40B4-BE49-F238E27FC236}">
                <a16:creationId xmlns:a16="http://schemas.microsoft.com/office/drawing/2014/main" id="{59CD0F18-C8B9-DEE0-E407-B2B5C9EEE987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3348038" y="4221163"/>
          <a:ext cx="4392612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2247840" imgH="431640" progId="Equation.3">
                  <p:embed/>
                </p:oleObj>
              </mc:Choice>
              <mc:Fallback>
                <p:oleObj name="Ecuación" r:id="rId4" imgW="224784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221163"/>
                        <a:ext cx="4392612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63D835CB-8C0C-3C3B-3906-34466590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0B0B-4C86-4FA3-B2CF-D0DE1EC2160B}" type="slidenum">
              <a:rPr lang="en-US" altLang="es-MX"/>
              <a:pPr/>
              <a:t>18</a:t>
            </a:fld>
            <a:endParaRPr lang="en-US" altLang="es-MX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26322462-3766-4703-9B39-6EBCD743F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952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8E595E4-CC55-ECE1-BAF0-8F395F2629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7837488" cy="4114800"/>
          </a:xfrm>
        </p:spPr>
        <p:txBody>
          <a:bodyPr/>
          <a:lstStyle/>
          <a:p>
            <a:pPr marL="576263" indent="-576263"/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Haciendo simplificaciones, la ecuación anterior puede reducirse a:</a:t>
            </a:r>
          </a:p>
          <a:p>
            <a:pPr marL="576263" indent="-576263"/>
            <a:endParaRPr lang="es-ES" altLang="es-MX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6263" indent="-576263">
              <a:buFont typeface="Wingdings" panose="05000000000000000000" pitchFamily="2" charset="2"/>
              <a:buNone/>
            </a:pPr>
            <a:endParaRPr lang="es-ES" altLang="es-MX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5236" name="Object 4">
            <a:extLst>
              <a:ext uri="{FF2B5EF4-FFF2-40B4-BE49-F238E27FC236}">
                <a16:creationId xmlns:a16="http://schemas.microsoft.com/office/drawing/2014/main" id="{E48EC4A9-3AA2-AA2A-0BCC-D516D7C8C73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331913" y="3284538"/>
          <a:ext cx="72898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835080" imgH="482400" progId="Equation.3">
                  <p:embed/>
                </p:oleObj>
              </mc:Choice>
              <mc:Fallback>
                <p:oleObj name="Ecuación" r:id="rId2" imgW="383508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284538"/>
                        <a:ext cx="72898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47B09356-C34F-9CDA-EC04-321641EE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0DA09-60E0-4724-A5EA-ED561F1791FE}" type="slidenum">
              <a:rPr lang="en-US" altLang="es-MX"/>
              <a:pPr/>
              <a:t>19</a:t>
            </a:fld>
            <a:endParaRPr lang="en-US" altLang="es-MX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76D83BD0-A16F-DFB3-788C-E9E81A387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Modelo Estadístico.</a:t>
            </a:r>
          </a:p>
        </p:txBody>
      </p:sp>
      <p:sp>
        <p:nvSpPr>
          <p:cNvPr id="942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93000CFA-E17B-2525-DF65-42AE31B60D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00" y="1905000"/>
            <a:ext cx="5651500" cy="4114800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se denomina TSS (total sum of squares)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MX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llamado SSBc (sum of squares between columns)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s-ES" altLang="es-MX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denotado SSW (sum of squares within columns)</a:t>
            </a:r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7F6DF2EE-FC16-3E5A-8C15-4539B764575A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900113" y="1773238"/>
          <a:ext cx="2592387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193760" imgH="330120" progId="Equation.3">
                  <p:embed/>
                </p:oleObj>
              </mc:Choice>
              <mc:Fallback>
                <p:oleObj name="Ecuación" r:id="rId2" imgW="1193760" imgH="3301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2592387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>
            <a:extLst>
              <a:ext uri="{FF2B5EF4-FFF2-40B4-BE49-F238E27FC236}">
                <a16:creationId xmlns:a16="http://schemas.microsoft.com/office/drawing/2014/main" id="{E5E18019-1453-0FAA-A926-897D8268CB5E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900113" y="3213100"/>
          <a:ext cx="2376487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206360" imgH="520560" progId="Equation.3">
                  <p:embed/>
                </p:oleObj>
              </mc:Choice>
              <mc:Fallback>
                <p:oleObj name="Ecuación" r:id="rId4" imgW="120636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13100"/>
                        <a:ext cx="2376487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>
            <a:extLst>
              <a:ext uri="{FF2B5EF4-FFF2-40B4-BE49-F238E27FC236}">
                <a16:creationId xmlns:a16="http://schemas.microsoft.com/office/drawing/2014/main" id="{0841769E-60F1-D8D7-31D6-EBB9D14479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4724400"/>
          <a:ext cx="25590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346040" imgH="330120" progId="Equation.3">
                  <p:embed/>
                </p:oleObj>
              </mc:Choice>
              <mc:Fallback>
                <p:oleObj name="Ecuación" r:id="rId6" imgW="1346040" imgH="3301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724400"/>
                        <a:ext cx="25590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C9E2E4D4-D58A-DD03-22DB-FBA86AE6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3AC1-C32E-4301-AE5D-D798158E7A00}" type="slidenum">
              <a:rPr lang="en-US" altLang="es-MX"/>
              <a:pPr/>
              <a:t>2</a:t>
            </a:fld>
            <a:endParaRPr lang="en-US" altLang="es-MX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1BF78AA7-EF18-B6CD-F037-32CDCD505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r>
              <a:rPr lang="es-ES" altLang="es-MX"/>
              <a:t>Motivación. </a:t>
            </a:r>
          </a:p>
        </p:txBody>
      </p:sp>
      <p:sp>
        <p:nvSpPr>
          <p:cNvPr id="7168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77B0717-2CE2-E432-F854-C48E35373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263" indent="-576263"/>
            <a:r>
              <a:rPr lang="es-ES" altLang="es-MX"/>
              <a:t> Problema:  Empresa energética desea 			saber como la demanda 				de electricidad varía según 			el nivel de publicidad 				realizada.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7">
            <a:extLst>
              <a:ext uri="{FF2B5EF4-FFF2-40B4-BE49-F238E27FC236}">
                <a16:creationId xmlns:a16="http://schemas.microsoft.com/office/drawing/2014/main" id="{336167EC-8511-FA5C-83E9-427A867F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2D919-6DDE-4138-8811-A8EF9F15FECC}" type="slidenum">
              <a:rPr lang="en-US" altLang="es-MX"/>
              <a:pPr/>
              <a:t>20</a:t>
            </a:fld>
            <a:endParaRPr lang="en-US" altLang="es-MX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C2FDCD1F-070E-2FD3-C11D-880CFDCE0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Definición.</a:t>
            </a:r>
          </a:p>
        </p:txBody>
      </p:sp>
      <p:sp>
        <p:nvSpPr>
          <p:cNvPr id="9625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170BA8D-FDE0-2610-1FA4-1D51371F14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05000"/>
            <a:ext cx="8159750" cy="4114800"/>
          </a:xfrm>
        </p:spPr>
        <p:txBody>
          <a:bodyPr/>
          <a:lstStyle/>
          <a:p>
            <a:pPr marL="576263" indent="-576263"/>
            <a:r>
              <a:rPr lang="es-ES" altLang="es-MX" sz="2800" b="1">
                <a:latin typeface="Arial" panose="020B0604020202020204" pitchFamily="34" charset="0"/>
                <a:cs typeface="Arial" panose="020B0604020202020204" pitchFamily="34" charset="0"/>
              </a:rPr>
              <a:t>TSS</a:t>
            </a:r>
            <a:r>
              <a:rPr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 (total sum of squares): la diferencia entre el valor observado y la media global.</a:t>
            </a:r>
          </a:p>
          <a:p>
            <a:pPr marL="576263" indent="-576263"/>
            <a:r>
              <a:rPr lang="es-ES" altLang="es-MX" sz="2800" b="1">
                <a:latin typeface="Arial" panose="020B0604020202020204" pitchFamily="34" charset="0"/>
                <a:cs typeface="Arial" panose="020B0604020202020204" pitchFamily="34" charset="0"/>
              </a:rPr>
              <a:t>SSBc</a:t>
            </a:r>
            <a:r>
              <a:rPr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 (sum of squares between columns) es la desviación de cada columna con respecto a la media.</a:t>
            </a:r>
          </a:p>
          <a:p>
            <a:pPr marL="576263" indent="-576263"/>
            <a:r>
              <a:rPr lang="es-ES" altLang="es-MX" sz="2800" b="1">
                <a:latin typeface="Arial" panose="020B0604020202020204" pitchFamily="34" charset="0"/>
                <a:cs typeface="Arial" panose="020B0604020202020204" pitchFamily="34" charset="0"/>
              </a:rPr>
              <a:t>SSW</a:t>
            </a:r>
            <a:r>
              <a:rPr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 (sum of squares within columns) representa la desviación de los valores con respecto de las medias de las columnas.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4ED91511-8432-27CA-EDBE-3C95F1E2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E95E6-A071-42AA-BF89-D6F86739A938}" type="slidenum">
              <a:rPr lang="en-US" altLang="es-MX"/>
              <a:pPr/>
              <a:t>21</a:t>
            </a:fld>
            <a:endParaRPr lang="en-US" altLang="es-MX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6846C3B0-9294-6A00-70C6-F18945885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Funcionamiento.</a:t>
            </a:r>
          </a:p>
        </p:txBody>
      </p:sp>
      <p:graphicFrame>
        <p:nvGraphicFramePr>
          <p:cNvPr id="97320" name="Group 40">
            <a:extLst>
              <a:ext uri="{FF2B5EF4-FFF2-40B4-BE49-F238E27FC236}">
                <a16:creationId xmlns:a16="http://schemas.microsoft.com/office/drawing/2014/main" id="{9A7F389F-7D7C-7D44-B66A-88CC68F2D3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4084796904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991986925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604729499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043797924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510769792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Fuente de Variabilidad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Valores Numéricos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Grados de libertad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Cuadrado Medio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044220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Entre columnas (SSBc)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SSBc/(C-1)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555190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 las columnas (SSW)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(R-1)C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SSW/[(R-1)C]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8543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         (TSS)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RC-1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9757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EB070547-713E-6591-AC0F-80B9DF12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31A8D-1F1F-407E-8F19-C8C29E109359}" type="slidenum">
              <a:rPr lang="en-US" altLang="es-MX"/>
              <a:pPr/>
              <a:t>22</a:t>
            </a:fld>
            <a:endParaRPr lang="en-US" altLang="es-MX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B385A81D-A266-3A13-A6F1-07B00B10F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Funcionamiento.</a:t>
            </a:r>
          </a:p>
        </p:txBody>
      </p:sp>
      <p:graphicFrame>
        <p:nvGraphicFramePr>
          <p:cNvPr id="99365" name="Object 37">
            <a:extLst>
              <a:ext uri="{FF2B5EF4-FFF2-40B4-BE49-F238E27FC236}">
                <a16:creationId xmlns:a16="http://schemas.microsoft.com/office/drawing/2014/main" id="{596F5540-4B7B-256C-76D8-7D63EA52E68F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339975" y="3068638"/>
          <a:ext cx="2520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927000" imgH="228600" progId="Equation.3">
                  <p:embed/>
                </p:oleObj>
              </mc:Choice>
              <mc:Fallback>
                <p:oleObj name="Ecuación" r:id="rId2" imgW="9270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25209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64" name="Rectangle 3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34F3524-4AE0-8547-0346-61F317BEE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05000"/>
            <a:ext cx="8388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6263" indent="-576263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Se puede demostrar que: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</a:t>
            </a:r>
            <a:r>
              <a:rPr kumimoji="0" lang="es-ES" altLang="es-MX" sz="2000">
                <a:latin typeface="Arial" panose="020B0604020202020204" pitchFamily="34" charset="0"/>
                <a:cs typeface="Arial" panose="020B0604020202020204" pitchFamily="34" charset="0"/>
              </a:rPr>
              <a:t>(supuesto varianzas iguales 				para cada columna)</a:t>
            </a:r>
          </a:p>
          <a:p>
            <a:pPr lvl="1"/>
            <a:endParaRPr kumimoji="0" lang="es-ES" altLang="es-MX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(</a:t>
            </a:r>
            <a:r>
              <a:rPr kumimoji="0" lang="es-ES" altLang="es-MX" sz="2000">
                <a:latin typeface="Arial" panose="020B0604020202020204" pitchFamily="34" charset="0"/>
                <a:cs typeface="Arial" panose="020B0604020202020204" pitchFamily="34" charset="0"/>
              </a:rPr>
              <a:t>corresponde a la variación 				entre las medias reales de las 				columnas)</a:t>
            </a:r>
            <a:endParaRPr kumimoji="0" lang="es-ES" altLang="es-MX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9369" name="Object 41">
            <a:extLst>
              <a:ext uri="{FF2B5EF4-FFF2-40B4-BE49-F238E27FC236}">
                <a16:creationId xmlns:a16="http://schemas.microsoft.com/office/drawing/2014/main" id="{635D9EAC-73FF-B820-626B-690F214E073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39975" y="4437063"/>
          <a:ext cx="28082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193760" imgH="228600" progId="Equation.3">
                  <p:embed/>
                </p:oleObj>
              </mc:Choice>
              <mc:Fallback>
                <p:oleObj name="Ecuación" r:id="rId5" imgW="119376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437063"/>
                        <a:ext cx="28082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1E2BAE4E-F1AB-A039-C787-7F5B73A6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973AA-1055-4B48-B760-395C7A0644E5}" type="slidenum">
              <a:rPr lang="en-US" altLang="es-MX"/>
              <a:pPr/>
              <a:t>23</a:t>
            </a:fld>
            <a:endParaRPr lang="en-US" altLang="es-MX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2B4530D-C3CA-755E-3554-11FE59B56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Funcionamiento.</a:t>
            </a:r>
          </a:p>
        </p:txBody>
      </p:sp>
      <p:sp>
        <p:nvSpPr>
          <p:cNvPr id="1024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2B857F7-D396-5A33-B25B-A3811CA27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05000"/>
            <a:ext cx="8388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6263" indent="-576263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Generando la razón </a:t>
            </a:r>
            <a:r>
              <a:rPr kumimoji="0" lang="es-ES" altLang="es-MX" sz="3200" b="1">
                <a:latin typeface="Arial" panose="020B0604020202020204" pitchFamily="34" charset="0"/>
                <a:cs typeface="Arial" panose="020B0604020202020204" pitchFamily="34" charset="0"/>
              </a:rPr>
              <a:t>E(MSBc)/E(MSW)</a:t>
            </a:r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 y revisando si es mayor que 1, podemos asegurar que </a:t>
            </a:r>
            <a:r>
              <a:rPr kumimoji="0" lang="es-ES" altLang="es-MX" sz="3200" b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 es un valor no negativo distinto de 0.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Pero volvemos al mismo caso, el de no conocer </a:t>
            </a:r>
            <a:r>
              <a:rPr kumimoji="0" lang="el-GR" altLang="es-MX" b="1"/>
              <a:t>σ</a:t>
            </a:r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 ni </a:t>
            </a:r>
            <a:r>
              <a:rPr kumimoji="0" lang="es-ES" altLang="es-MX" sz="3200" b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kumimoji="0" lang="es-ES" altLang="es-MX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0" lang="es-ES" altLang="es-MX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71B20DA7-DB10-9ACC-DBAF-90F64D7C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2F2E8-1592-45B3-9E00-50A490F9B2C0}" type="slidenum">
              <a:rPr lang="en-US" altLang="es-MX"/>
              <a:pPr/>
              <a:t>24</a:t>
            </a:fld>
            <a:endParaRPr lang="en-US" altLang="es-MX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7DF1E5AE-6C95-0FA3-26BA-BD285F441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Funcionamiento.</a:t>
            </a:r>
          </a:p>
        </p:txBody>
      </p:sp>
      <p:sp>
        <p:nvSpPr>
          <p:cNvPr id="1044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7863A64-60F9-C3A1-DE3A-03F81711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05000"/>
            <a:ext cx="8388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6263" indent="-576263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Generamos el ratio con los estimadores:</a:t>
            </a:r>
          </a:p>
          <a:p>
            <a:pPr lvl="1"/>
            <a:r>
              <a:rPr kumimoji="0" lang="es-ES" altLang="es-MX" sz="2800">
                <a:latin typeface="Arial" panose="020B0604020202020204" pitchFamily="34" charset="0"/>
                <a:cs typeface="Arial" panose="020B0604020202020204" pitchFamily="34" charset="0"/>
              </a:rPr>
              <a:t>F = MSBc/MSW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Entonces si F &gt; 1, se tendería a pensar que </a:t>
            </a:r>
            <a:r>
              <a:rPr kumimoji="0" lang="es-ES" altLang="es-MX" sz="3200" b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 es 0, es decir, que el nivel del </a:t>
            </a:r>
            <a:r>
              <a:rPr kumimoji="0" lang="es-ES" altLang="es-MX" sz="3200" b="1"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 no influye el </a:t>
            </a:r>
            <a:r>
              <a:rPr kumimoji="0" lang="es-ES" altLang="es-MX" sz="3200" b="1">
                <a:latin typeface="Arial" panose="020B0604020202020204" pitchFamily="34" charset="0"/>
                <a:cs typeface="Arial" panose="020B0604020202020204" pitchFamily="34" charset="0"/>
              </a:rPr>
              <a:t>resultado.</a:t>
            </a:r>
            <a:endParaRPr kumimoji="0" lang="es-ES" altLang="es-MX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0" lang="es-ES" altLang="es-MX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0" lang="es-ES" altLang="es-MX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6E7F90E5-F48C-462C-EB9B-9518A54C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29E6D-C5C7-422D-BB89-C9E8F9B171BE}" type="slidenum">
              <a:rPr lang="en-US" altLang="es-MX"/>
              <a:pPr/>
              <a:t>25</a:t>
            </a:fld>
            <a:endParaRPr lang="en-US" altLang="es-MX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0D82E8DD-5282-74F8-1BA7-8E6C086C3D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Funcionamiento.</a:t>
            </a:r>
          </a:p>
        </p:txBody>
      </p:sp>
      <p:sp>
        <p:nvSpPr>
          <p:cNvPr id="10547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388DFCF-6C14-15C7-EE71-25DDC027F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05000"/>
            <a:ext cx="8388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6263" indent="-576263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Pero al provenir estos datos de estimaciones sobre una muestra en particular, no podemos estar seguros.</a:t>
            </a:r>
          </a:p>
          <a:p>
            <a:endParaRPr kumimoji="0" lang="es-ES" altLang="es-MX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es-ES" altLang="es-MX" sz="3200">
                <a:latin typeface="Arial" panose="020B0604020202020204" pitchFamily="34" charset="0"/>
                <a:cs typeface="Arial" panose="020B0604020202020204" pitchFamily="34" charset="0"/>
              </a:rPr>
              <a:t>Solución: Hacer un test de hipótesis.</a:t>
            </a:r>
          </a:p>
          <a:p>
            <a:endParaRPr kumimoji="0" lang="es-ES" altLang="es-MX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0" lang="es-ES" altLang="es-MX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FD9B917B-4058-C4F0-1BD5-F63C31C4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93781-4513-46EA-A61C-CB07D384B8A4}" type="slidenum">
              <a:rPr lang="en-US" altLang="es-MX"/>
              <a:pPr/>
              <a:t>26</a:t>
            </a:fld>
            <a:endParaRPr lang="en-US" altLang="es-MX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867FD14-DF3A-6B0A-82C7-6034BA565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Funcionamiento.</a:t>
            </a:r>
          </a:p>
        </p:txBody>
      </p:sp>
      <p:sp>
        <p:nvSpPr>
          <p:cNvPr id="10649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6E69D4-BCFE-7D25-6890-6A503D5A9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05000"/>
            <a:ext cx="8388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6263" indent="-576263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0" lang="es-ES" altLang="es-MX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l-GR" altLang="es-MX" b="1" dirty="0"/>
              <a:t>σ</a:t>
            </a:r>
            <a:r>
              <a:rPr kumimoji="0" lang="es-ES" altLang="es-MX" sz="1600" dirty="0">
                <a:latin typeface="Arial" panose="020B0604020202020204" pitchFamily="34" charset="0"/>
                <a:cs typeface="Arial" panose="020B0604020202020204" pitchFamily="34" charset="0"/>
              </a:rPr>
              <a:t>1= </a:t>
            </a:r>
            <a:r>
              <a:rPr kumimoji="0" lang="el-GR" altLang="es-MX" b="1" dirty="0"/>
              <a:t>σ</a:t>
            </a:r>
            <a:r>
              <a:rPr kumimoji="0" lang="es-ES" altLang="es-MX" sz="1600" dirty="0">
                <a:latin typeface="Arial" panose="020B0604020202020204" pitchFamily="34" charset="0"/>
                <a:cs typeface="Arial" panose="020B0604020202020204" pitchFamily="34" charset="0"/>
              </a:rPr>
              <a:t>2= </a:t>
            </a:r>
            <a:r>
              <a:rPr kumimoji="0" lang="el-GR" altLang="es-MX" b="1" dirty="0"/>
              <a:t>σ</a:t>
            </a:r>
            <a:r>
              <a:rPr kumimoji="0" lang="es-ES" alt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3=…… </a:t>
            </a:r>
            <a:r>
              <a:rPr kumimoji="0" lang="el-GR" altLang="es-MX" b="1" dirty="0"/>
              <a:t>σ</a:t>
            </a:r>
            <a:r>
              <a:rPr kumimoji="0" lang="es-ES" alt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= 0  (son iguales)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	H</a:t>
            </a:r>
            <a:r>
              <a:rPr kumimoji="0" lang="es-ES" altLang="es-MX" sz="1600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No todas las </a:t>
            </a:r>
            <a:r>
              <a:rPr kumimoji="0" lang="el-GR" altLang="es-MX" b="1" dirty="0"/>
              <a:t>σ</a:t>
            </a:r>
            <a:r>
              <a:rPr kumimoji="0" lang="es-ES" altLang="es-MX" sz="1600" dirty="0">
                <a:latin typeface="Arial" panose="020B0604020202020204" pitchFamily="34" charset="0"/>
                <a:cs typeface="Arial" panose="020B0604020202020204" pitchFamily="34" charset="0"/>
              </a:rPr>
              <a:t>j </a:t>
            </a:r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son 0   (no son iguales)</a:t>
            </a:r>
          </a:p>
          <a:p>
            <a:endParaRPr kumimoji="0" lang="es-ES" alt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0" lang="es-ES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MSBc</a:t>
            </a:r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/MSW sigue una distribución de Fisher de parámetros C-1 y (R-1)C.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	F [C-1, (R-1) C]</a:t>
            </a:r>
          </a:p>
          <a:p>
            <a:endParaRPr kumimoji="0" lang="es-ES" alt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0" lang="es-ES" alt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B37E6052-0AC7-6994-3C41-F5195D83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E42E-C00F-4348-BFBF-80D6B9D6760E}" type="slidenum">
              <a:rPr lang="en-US" altLang="es-MX"/>
              <a:pPr/>
              <a:t>27</a:t>
            </a:fld>
            <a:endParaRPr lang="en-US" altLang="es-MX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BEC0F38C-37A8-3F81-993F-2AA9154B6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Funcionamiento.</a:t>
            </a:r>
          </a:p>
        </p:txBody>
      </p:sp>
      <p:sp>
        <p:nvSpPr>
          <p:cNvPr id="10752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046E359-FDE4-E1E4-59C0-58711272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05000"/>
            <a:ext cx="8388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6263" indent="-576263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Valor crítico para el test dependerá del valor de </a:t>
            </a:r>
            <a:r>
              <a:rPr kumimoji="0" lang="el-GR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que seleccionemos.</a:t>
            </a:r>
          </a:p>
          <a:p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Con </a:t>
            </a:r>
            <a:r>
              <a:rPr kumimoji="0" lang="el-GR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kumimoji="0" lang="es-E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= 5% tenemos que el valor crítico es de 2.66</a:t>
            </a:r>
            <a:endParaRPr kumimoji="0" lang="en-US" alt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0" lang="en-US" alt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Si </a:t>
            </a:r>
            <a:r>
              <a:rPr kumimoji="0" lang="en-US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encontramos</a:t>
            </a:r>
            <a:r>
              <a:rPr kumimoji="0" lang="en-U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kumimoji="0" lang="en-US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kumimoji="0" lang="en-U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p-value es </a:t>
            </a:r>
            <a:r>
              <a:rPr kumimoji="0" lang="en-US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kumimoji="0" lang="en-U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a 0.05 </a:t>
            </a:r>
            <a:r>
              <a:rPr kumimoji="0" lang="en-US" alt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entonces</a:t>
            </a:r>
            <a:r>
              <a:rPr kumimoji="0" lang="en-US" alt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las medias son </a:t>
            </a:r>
            <a:r>
              <a:rPr kumimoji="0" lang="en-US" altLang="es-MX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endParaRPr kumimoji="0" lang="es-ES" altLang="es-MX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kumimoji="0" lang="es-ES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(Se rechaza H</a:t>
            </a:r>
            <a:r>
              <a:rPr kumimoji="0" lang="es-ES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0" lang="es-ES" altLang="es-MX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BBAA36EE-112E-836A-7683-64E34E39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2D905-9CCA-4F76-ABB1-21241F9EE8C4}" type="slidenum">
              <a:rPr lang="en-US" altLang="es-MX"/>
              <a:pPr/>
              <a:t>28</a:t>
            </a:fld>
            <a:endParaRPr lang="en-US" altLang="es-MX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F4B569FC-D359-2E4F-EC69-559B3A143E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/>
              <a:t>Funcionamiento.</a:t>
            </a:r>
          </a:p>
        </p:txBody>
      </p:sp>
      <p:sp>
        <p:nvSpPr>
          <p:cNvPr id="10854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B1E7B6-C84E-83DA-8C66-3DB16447C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905000"/>
            <a:ext cx="83883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6263" indent="-576263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kumimoji="0" lang="el-GR" altLang="es-MX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0" lang="es-ES" altLang="es-MX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kumimoji="0" lang="es-ES" altLang="es-MX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8584" name="Group 40">
            <a:extLst>
              <a:ext uri="{FF2B5EF4-FFF2-40B4-BE49-F238E27FC236}">
                <a16:creationId xmlns:a16="http://schemas.microsoft.com/office/drawing/2014/main" id="{27A8ADE1-50DF-B5C9-2F07-F4223BBA3D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7772400" cy="4114800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1218347276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7934048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503087142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615235692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val="166394882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Fuente de Variabilidad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Valores Numéricos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Grados de libertad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Cuadrado Medio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Valor distribución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55081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Entre columnas (SSBc)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SSBc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SSBc/(C-1)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47633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 las columnas (SSW)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(R-1)C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SSW/[(R-1)C]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923459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Total         (TSS)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ES" alt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RC-1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MX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60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E9756-9C47-AE3B-C7C1-2215197A9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Visualización</a:t>
            </a:r>
            <a:r>
              <a:rPr lang="en-US" dirty="0"/>
              <a:t> - boxplot</a:t>
            </a:r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9B2433-931B-EDB6-FBDB-92D134E6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8D1-DF6C-4306-8E1F-D0302ED31102}" type="slidenum">
              <a:rPr lang="en-US" altLang="es-MX" smtClean="0"/>
              <a:pPr/>
              <a:t>29</a:t>
            </a:fld>
            <a:endParaRPr lang="en-US" altLang="es-MX"/>
          </a:p>
        </p:txBody>
      </p:sp>
      <p:pic>
        <p:nvPicPr>
          <p:cNvPr id="124930" name="Picture 2">
            <a:extLst>
              <a:ext uri="{FF2B5EF4-FFF2-40B4-BE49-F238E27FC236}">
                <a16:creationId xmlns:a16="http://schemas.microsoft.com/office/drawing/2014/main" id="{2F1AB62D-92D8-E17E-D9F7-5E50C91888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056783" cy="451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6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3730ED20-68D4-225F-AE0B-126F002E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01C5-6B21-46E4-AB5D-8DE8A06EEE96}" type="slidenum">
              <a:rPr lang="en-US" altLang="es-MX"/>
              <a:pPr/>
              <a:t>3</a:t>
            </a:fld>
            <a:endParaRPr lang="en-US" altLang="es-MX"/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5DD7A08-E978-7FCB-F692-F6861DC5A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r>
              <a:rPr lang="es-ES" altLang="es-MX"/>
              <a:t>Motivación. </a:t>
            </a:r>
          </a:p>
        </p:txBody>
      </p:sp>
      <p:sp>
        <p:nvSpPr>
          <p:cNvPr id="10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86031CC-E127-2423-04AE-6AD2A4AE6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263" indent="-576263"/>
            <a:r>
              <a:rPr lang="es-ES" altLang="es-MX"/>
              <a:t>Para este estudio se consideran:</a:t>
            </a:r>
          </a:p>
          <a:p>
            <a:pPr marL="1328738" lvl="1"/>
            <a:r>
              <a:rPr lang="es-ES" altLang="es-MX"/>
              <a:t>C niveles de Publicidad</a:t>
            </a:r>
          </a:p>
          <a:p>
            <a:pPr marL="1328738" lvl="1"/>
            <a:r>
              <a:rPr lang="es-ES" altLang="es-MX"/>
              <a:t>R clientes por cada nivel de publicidad.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426C3A92-4D0E-6916-D14D-96D0EE11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953" y="3791266"/>
            <a:ext cx="4794893" cy="306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50F5D-222C-3AA8-A651-B62838C7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RPubs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B43BF9-7E06-C542-FA92-EEA091E4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https://rpubs.com/prisci/anova_cursoR2018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BB97D4-13B1-2502-5504-9FDBAF2D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8D1-DF6C-4306-8E1F-D0302ED31102}" type="slidenum">
              <a:rPr lang="en-US" altLang="es-MX" smtClean="0"/>
              <a:pPr/>
              <a:t>30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765385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5B5FF1A7-AA5C-7A63-D140-D4065CFC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9C62-C875-43AF-A77E-8363FF8B9BE3}" type="slidenum">
              <a:rPr lang="en-US" altLang="es-MX"/>
              <a:pPr/>
              <a:t>4</a:t>
            </a:fld>
            <a:endParaRPr lang="en-US" altLang="es-MX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E0ACCEE2-25D2-98AB-0BBF-D5136EC8A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r>
              <a:rPr lang="es-ES" altLang="es-MX"/>
              <a:t>Motivación. </a:t>
            </a:r>
          </a:p>
        </p:txBody>
      </p:sp>
      <p:sp>
        <p:nvSpPr>
          <p:cNvPr id="7475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214DBF3-55B2-14E1-D193-DCA66D6E9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263" indent="-576263"/>
            <a:r>
              <a:rPr lang="es-ES" altLang="es-MX"/>
              <a:t>¿Cómo podemos afirmar o rechazar que el nivel de publicidad afecta la demanda?</a:t>
            </a:r>
          </a:p>
          <a:p>
            <a:pPr marL="576263" indent="-576263">
              <a:buFont typeface="Wingdings" panose="05000000000000000000" pitchFamily="2" charset="2"/>
              <a:buNone/>
            </a:pPr>
            <a:endParaRPr lang="es-ES" altLang="es-MX"/>
          </a:p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/>
              <a:t>	Respuesta: con ANOVA (Análisis de la 					    varianza) </a:t>
            </a:r>
          </a:p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2C4D0824-2581-DC9E-DA75-0C7E9802D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82A4C-E309-40DC-9CB2-DBD502939FD5}" type="slidenum">
              <a:rPr lang="en-US" altLang="es-MX"/>
              <a:pPr/>
              <a:t>5</a:t>
            </a:fld>
            <a:endParaRPr lang="en-US" altLang="es-MX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F487B7D-4FF7-1A81-90E5-89DF40B2E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r>
              <a:rPr lang="es-ES" altLang="es-MX"/>
              <a:t>Introducción.</a:t>
            </a:r>
          </a:p>
        </p:txBody>
      </p:sp>
      <p:sp>
        <p:nvSpPr>
          <p:cNvPr id="7577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DD52D9B-1CDD-E716-3769-32A22ABD3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5782" name="Rectangle 6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EFFCC7-DBE4-D81F-2F18-89377732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6263" indent="-576263" defTabSz="99060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 defTabSz="990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 defTabSz="990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 defTabSz="990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 defTabSz="990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defTabSz="990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defTabSz="990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defTabSz="990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defTabSz="990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El análisis de la varianza (ANOVA) es una técnica estadística de contraste de hipótesis.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/>
          </a:p>
          <a:p>
            <a:r>
              <a:rPr kumimoji="0" lang="es-ES" altLang="es-MX"/>
              <a:t>Introducidas por R. A. Fisher en 1925.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40D17903-B8F6-38D7-F487-9F84A7CD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EE587-D697-4BF6-A51E-47FC7CDC05A0}" type="slidenum">
              <a:rPr lang="en-US" altLang="es-MX"/>
              <a:pPr/>
              <a:t>6</a:t>
            </a:fld>
            <a:endParaRPr lang="en-US" altLang="es-MX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72A68FA-6060-26A1-B939-575E2CA5F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r>
              <a:rPr lang="es-ES" altLang="es-MX"/>
              <a:t>Introducción.</a:t>
            </a:r>
          </a:p>
        </p:txBody>
      </p:sp>
      <p:sp>
        <p:nvSpPr>
          <p:cNvPr id="7680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4EABBF8-BB10-9EEB-CE09-67E98DE9E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680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2084B9D-6369-8237-FB30-AE0A9EFA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844675"/>
            <a:ext cx="83534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9750" indent="-53975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tabLst>
                <a:tab pos="182563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tabLst>
                <a:tab pos="182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Se utiliza como respuesta a la necesidad   de utilizar una técnica de comparación de más de dos grupos.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/>
          </a:p>
          <a:p>
            <a:r>
              <a:rPr kumimoji="0" lang="es-ES" altLang="es-MX"/>
              <a:t>Con sólo dos grupos se utiliza un   contraste de medias basado en “t Student”.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/>
          </a:p>
          <a:p>
            <a:endParaRPr kumimoji="0" lang="es-ES" altLang="es-MX"/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DB5BA3CB-835A-03B3-E59B-7C39C48E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AC11A-78B2-460B-8C3F-5CF8E5343C62}" type="slidenum">
              <a:rPr lang="en-US" altLang="es-MX"/>
              <a:pPr/>
              <a:t>7</a:t>
            </a:fld>
            <a:endParaRPr lang="en-US" altLang="es-MX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3841E5AB-6912-ED6F-3189-A6A98DDEA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r>
              <a:rPr lang="es-ES" altLang="es-MX"/>
              <a:t>Introducción.</a:t>
            </a:r>
          </a:p>
        </p:txBody>
      </p:sp>
      <p:sp>
        <p:nvSpPr>
          <p:cNvPr id="7782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403B203-C0B6-A527-03FB-CCBD094B3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7828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56A6077-5AF5-DB06-CB44-0B935B6FD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6263" indent="-576263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En el planteamiento de ANOVA  tenemos:</a:t>
            </a:r>
          </a:p>
          <a:p>
            <a:pPr lvl="1"/>
            <a:r>
              <a:rPr kumimoji="0" lang="es-ES" altLang="es-MX"/>
              <a:t>Variable numérica cuantitativa (resultado)</a:t>
            </a:r>
          </a:p>
          <a:p>
            <a:pPr lvl="1"/>
            <a:r>
              <a:rPr kumimoji="0" lang="es-ES" altLang="es-MX"/>
              <a:t>Variable cualitativa (factor)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/>
          </a:p>
          <a:p>
            <a:r>
              <a:rPr kumimoji="0" lang="es-ES" altLang="es-MX"/>
              <a:t>Deseamos determinar en que medida la variabilidad del </a:t>
            </a:r>
            <a:r>
              <a:rPr kumimoji="0" lang="es-ES" altLang="es-MX" b="1"/>
              <a:t>resultado</a:t>
            </a:r>
            <a:r>
              <a:rPr kumimoji="0" lang="es-ES" altLang="es-MX"/>
              <a:t> se puede atribuir al </a:t>
            </a:r>
            <a:r>
              <a:rPr kumimoji="0" lang="es-ES" altLang="es-MX" b="1"/>
              <a:t>factor.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/>
          </a:p>
          <a:p>
            <a:endParaRPr kumimoji="0" lang="es-ES" altLang="es-MX"/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56AFDE29-232F-D8EE-AE43-0B9240EC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CCAA-7894-4E0F-A8B3-3F96D51711B1}" type="slidenum">
              <a:rPr lang="en-US" altLang="es-MX"/>
              <a:pPr/>
              <a:t>8</a:t>
            </a:fld>
            <a:endParaRPr lang="en-US" altLang="es-MX"/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8C9C9457-6941-2CF1-E2FE-C834B9C87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r>
              <a:rPr lang="es-ES" altLang="es-MX"/>
              <a:t>Introducción.</a:t>
            </a:r>
          </a:p>
        </p:txBody>
      </p:sp>
      <p:sp>
        <p:nvSpPr>
          <p:cNvPr id="1208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81CF8F8-9203-C8BD-F410-4372DF127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120836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A2A8B9E-32CD-F813-AAF8-9308B03D2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575" y="1844675"/>
            <a:ext cx="83534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9750" indent="-53975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tabLst>
                <a:tab pos="182563" algn="l"/>
              </a:tabLst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tabLst>
                <a:tab pos="182563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tabLst>
                <a:tab pos="182563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Supuestos de Anova:</a:t>
            </a:r>
          </a:p>
          <a:p>
            <a:pPr lvl="1"/>
            <a:r>
              <a:rPr kumimoji="0" lang="es-ES" altLang="es-MX"/>
              <a:t>Muestras independientes y al azar para cada factor.</a:t>
            </a:r>
          </a:p>
          <a:p>
            <a:pPr lvl="1"/>
            <a:r>
              <a:rPr kumimoji="0" lang="es-ES" altLang="es-MX"/>
              <a:t>Las muestras de cada factor siguen una distribución Normal.</a:t>
            </a:r>
          </a:p>
          <a:p>
            <a:pPr lvl="1"/>
            <a:r>
              <a:rPr kumimoji="0" lang="es-ES" altLang="es-MX"/>
              <a:t>Varianzas de las muestras de cada factor son iguales.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/>
          </a:p>
          <a:p>
            <a:pPr>
              <a:buFont typeface="Wingdings" panose="05000000000000000000" pitchFamily="2" charset="2"/>
              <a:buNone/>
            </a:pPr>
            <a:endParaRPr kumimoji="0" lang="es-ES" altLang="es-MX"/>
          </a:p>
          <a:p>
            <a:endParaRPr kumimoji="0" lang="es-ES" altLang="es-MX"/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6646FE01-9C48-3C64-C853-35810744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387C-30D6-4BE6-8D16-41BE3B5069C0}" type="slidenum">
              <a:rPr lang="en-US" altLang="es-MX"/>
              <a:pPr/>
              <a:t>9</a:t>
            </a:fld>
            <a:endParaRPr lang="en-US" altLang="es-MX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AE7ABBC-E10B-69F6-7F13-B56C360FF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696200" cy="1143000"/>
          </a:xfrm>
        </p:spPr>
        <p:txBody>
          <a:bodyPr/>
          <a:lstStyle/>
          <a:p>
            <a:r>
              <a:rPr lang="es-ES" altLang="es-MX"/>
              <a:t>Teoría.</a:t>
            </a:r>
          </a:p>
        </p:txBody>
      </p:sp>
      <p:sp>
        <p:nvSpPr>
          <p:cNvPr id="7885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B9FF00-FF05-BCA5-442B-05BE6079E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6263" indent="-576263">
              <a:buFont typeface="Wingdings" panose="05000000000000000000" pitchFamily="2" charset="2"/>
              <a:buNone/>
            </a:pPr>
            <a:r>
              <a:rPr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7885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3EB117D-8CB9-A9DE-33F5-48C97CE34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4675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809625" indent="-809625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1328738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747838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2166938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586038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30432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5004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9576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4414838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kumimoji="0" lang="es-ES" altLang="es-MX"/>
              <a:t>Tenemos C grupos o niveles del factor.</a:t>
            </a:r>
          </a:p>
          <a:p>
            <a:r>
              <a:rPr kumimoji="0" lang="es-ES" altLang="es-MX"/>
              <a:t>R observaciones independientes y de manera aleatoria para cada nivel del factor.</a:t>
            </a:r>
          </a:p>
          <a:p>
            <a:r>
              <a:rPr kumimoji="0" lang="es-ES" altLang="es-MX"/>
              <a:t>RC observaciones en total.</a:t>
            </a:r>
          </a:p>
          <a:p>
            <a:pPr>
              <a:buFont typeface="Wingdings" panose="05000000000000000000" pitchFamily="2" charset="2"/>
              <a:buNone/>
            </a:pPr>
            <a:endParaRPr kumimoji="0" lang="es-ES" altLang="es-MX" sz="1200"/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 sz="2400"/>
              <a:t>Nota: Pueden tenerse un número variable de observaciones para cada nivel, pero al tener la misma cantidad permite obtener máxima confiabilidad.</a:t>
            </a:r>
          </a:p>
          <a:p>
            <a:endParaRPr kumimoji="0" lang="es-ES" altLang="es-MX" sz="2400"/>
          </a:p>
          <a:p>
            <a:pPr>
              <a:buFont typeface="Wingdings" panose="05000000000000000000" pitchFamily="2" charset="2"/>
              <a:buNone/>
            </a:pPr>
            <a:r>
              <a:rPr kumimoji="0" lang="es-ES" altLang="es-MX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1329</TotalTime>
  <Words>1206</Words>
  <Application>Microsoft Office PowerPoint</Application>
  <PresentationFormat>Presentación en pantalla (4:3)</PresentationFormat>
  <Paragraphs>219</Paragraphs>
  <Slides>30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Times New Roman</vt:lpstr>
      <vt:lpstr>Tahoma</vt:lpstr>
      <vt:lpstr>Wingdings</vt:lpstr>
      <vt:lpstr>Arial</vt:lpstr>
      <vt:lpstr>Blueprint</vt:lpstr>
      <vt:lpstr>Ecuación de MS Editor de ecuaciones 3.0</vt:lpstr>
      <vt:lpstr>Microsoft Editor de ecuaciones 3.0</vt:lpstr>
      <vt:lpstr>Análisis de la Varianza (ANOVA)</vt:lpstr>
      <vt:lpstr>Motivación. </vt:lpstr>
      <vt:lpstr>Motivación. </vt:lpstr>
      <vt:lpstr>Motivación. </vt:lpstr>
      <vt:lpstr>Introducción.</vt:lpstr>
      <vt:lpstr>Introducción.</vt:lpstr>
      <vt:lpstr>Introducción.</vt:lpstr>
      <vt:lpstr>Introducción.</vt:lpstr>
      <vt:lpstr>Teoría.</vt:lpstr>
      <vt:lpstr>Modelo Estadístico.</vt:lpstr>
      <vt:lpstr>Modelo Estadístico.</vt:lpstr>
      <vt:lpstr>Modelo Estadístico.</vt:lpstr>
      <vt:lpstr>Modelo Estadístico.</vt:lpstr>
      <vt:lpstr>Modelo Estadístico.</vt:lpstr>
      <vt:lpstr>Modelo Estadístico.</vt:lpstr>
      <vt:lpstr>Modelo Estadístico.</vt:lpstr>
      <vt:lpstr>Modelo Estadístico.</vt:lpstr>
      <vt:lpstr>Modelo Estadístico.</vt:lpstr>
      <vt:lpstr>Modelo Estadístico.</vt:lpstr>
      <vt:lpstr>Definición.</vt:lpstr>
      <vt:lpstr>Funcionamiento.</vt:lpstr>
      <vt:lpstr>Funcionamiento.</vt:lpstr>
      <vt:lpstr>Funcionamiento.</vt:lpstr>
      <vt:lpstr>Funcionamiento.</vt:lpstr>
      <vt:lpstr>Funcionamiento.</vt:lpstr>
      <vt:lpstr>Funcionamiento.</vt:lpstr>
      <vt:lpstr>Funcionamiento.</vt:lpstr>
      <vt:lpstr>Funcionamiento.</vt:lpstr>
      <vt:lpstr>Visualización - boxplot</vt:lpstr>
      <vt:lpstr>RPubs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</dc:creator>
  <cp:lastModifiedBy>Alan Coello</cp:lastModifiedBy>
  <cp:revision>178</cp:revision>
  <cp:lastPrinted>1601-01-01T00:00:00Z</cp:lastPrinted>
  <dcterms:created xsi:type="dcterms:W3CDTF">1601-01-01T00:00:00Z</dcterms:created>
  <dcterms:modified xsi:type="dcterms:W3CDTF">2023-09-29T06:17:19Z</dcterms:modified>
</cp:coreProperties>
</file>