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B2D98856-DD2D-4889-A3B2-3DF118554E83}" type="datetimeFigureOut">
              <a:rPr lang="es-MX" smtClean="0"/>
              <a:t>06/10/2023</a:t>
            </a:fld>
            <a:endParaRPr lang="es-MX"/>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B738A67C-CD79-4AA6-B934-3BE6361D2C08}" type="slidenum">
              <a:rPr lang="es-MX" smtClean="0"/>
              <a:t>‹Nº›</a:t>
            </a:fld>
            <a:endParaRPr lang="es-MX"/>
          </a:p>
        </p:txBody>
      </p:sp>
    </p:spTree>
    <p:extLst>
      <p:ext uri="{BB962C8B-B14F-4D97-AF65-F5344CB8AC3E}">
        <p14:creationId xmlns:p14="http://schemas.microsoft.com/office/powerpoint/2010/main" val="361622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2A7AA-00E3-3D1E-BA41-4A0008B0E9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9E31062-E13B-486E-0802-D1F7A3841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5B09602-4742-1EEF-5A63-1870CCDEFCAA}"/>
              </a:ext>
            </a:extLst>
          </p:cNvPr>
          <p:cNvSpPr>
            <a:spLocks noGrp="1"/>
          </p:cNvSpPr>
          <p:nvPr>
            <p:ph type="dt" sz="half" idx="10"/>
          </p:nvPr>
        </p:nvSpPr>
        <p:spPr/>
        <p:txBody>
          <a:bodyPr/>
          <a:lstStyle/>
          <a:p>
            <a:fld id="{B2D98856-DD2D-4889-A3B2-3DF118554E83}" type="datetimeFigureOut">
              <a:rPr lang="es-MX" smtClean="0"/>
              <a:t>06/10/2023</a:t>
            </a:fld>
            <a:endParaRPr lang="es-MX"/>
          </a:p>
        </p:txBody>
      </p:sp>
      <p:sp>
        <p:nvSpPr>
          <p:cNvPr id="5" name="Marcador de pie de página 4">
            <a:extLst>
              <a:ext uri="{FF2B5EF4-FFF2-40B4-BE49-F238E27FC236}">
                <a16:creationId xmlns:a16="http://schemas.microsoft.com/office/drawing/2014/main" id="{1CF96421-70A9-4178-7E4A-D5E9F2E9F66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CDA796E-60C6-1DCF-27E9-69D47EAC709A}"/>
              </a:ext>
            </a:extLst>
          </p:cNvPr>
          <p:cNvSpPr>
            <a:spLocks noGrp="1"/>
          </p:cNvSpPr>
          <p:nvPr>
            <p:ph type="sldNum" sz="quarter" idx="12"/>
          </p:nvPr>
        </p:nvSpPr>
        <p:spPr/>
        <p:txBody>
          <a:bodyPr/>
          <a:lstStyle/>
          <a:p>
            <a:fld id="{B738A67C-CD79-4AA6-B934-3BE6361D2C08}" type="slidenum">
              <a:rPr lang="es-MX" smtClean="0"/>
              <a:t>‹Nº›</a:t>
            </a:fld>
            <a:endParaRPr lang="es-MX"/>
          </a:p>
        </p:txBody>
      </p:sp>
    </p:spTree>
    <p:extLst>
      <p:ext uri="{BB962C8B-B14F-4D97-AF65-F5344CB8AC3E}">
        <p14:creationId xmlns:p14="http://schemas.microsoft.com/office/powerpoint/2010/main" val="1243125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B2D98856-DD2D-4889-A3B2-3DF118554E83}" type="datetimeFigureOut">
              <a:rPr lang="es-MX" smtClean="0"/>
              <a:t>06/10/2023</a:t>
            </a:fld>
            <a:endParaRPr lang="es-MX"/>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s-MX"/>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B738A67C-CD79-4AA6-B934-3BE6361D2C08}" type="slidenum">
              <a:rPr lang="es-MX" smtClean="0"/>
              <a:t>‹Nº›</a:t>
            </a:fld>
            <a:endParaRPr lang="es-MX"/>
          </a:p>
        </p:txBody>
      </p:sp>
    </p:spTree>
    <p:extLst>
      <p:ext uri="{BB962C8B-B14F-4D97-AF65-F5344CB8AC3E}">
        <p14:creationId xmlns:p14="http://schemas.microsoft.com/office/powerpoint/2010/main" val="127413362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artístico vistoso">
            <a:extLst>
              <a:ext uri="{FF2B5EF4-FFF2-40B4-BE49-F238E27FC236}">
                <a16:creationId xmlns:a16="http://schemas.microsoft.com/office/drawing/2014/main" id="{F85EDF65-96FF-B319-CBEB-1E37AE6FCA33}"/>
              </a:ext>
            </a:extLst>
          </p:cNvPr>
          <p:cNvPicPr>
            <a:picLocks noChangeAspect="1"/>
          </p:cNvPicPr>
          <p:nvPr/>
        </p:nvPicPr>
        <p:blipFill rotWithShape="1">
          <a:blip r:embed="rId2">
            <a:alphaModFix amt="70000"/>
          </a:blip>
          <a:srcRect t="438"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F547AD4D-B083-4AB3-60CC-E57EE6E1C565}"/>
              </a:ext>
            </a:extLst>
          </p:cNvPr>
          <p:cNvSpPr>
            <a:spLocks noGrp="1"/>
          </p:cNvSpPr>
          <p:nvPr>
            <p:ph type="ctrTitle"/>
          </p:nvPr>
        </p:nvSpPr>
        <p:spPr>
          <a:xfrm>
            <a:off x="513112" y="744909"/>
            <a:ext cx="11211123" cy="3145855"/>
          </a:xfrm>
        </p:spPr>
        <p:txBody>
          <a:bodyPr anchor="b">
            <a:normAutofit/>
          </a:bodyPr>
          <a:lstStyle/>
          <a:p>
            <a:r>
              <a:rPr lang="en-US" sz="6600" dirty="0" err="1">
                <a:solidFill>
                  <a:srgbClr val="FFFFFF"/>
                </a:solidFill>
              </a:rPr>
              <a:t>Minería</a:t>
            </a:r>
            <a:r>
              <a:rPr lang="en-US" sz="6600" dirty="0">
                <a:solidFill>
                  <a:srgbClr val="FFFFFF"/>
                </a:solidFill>
              </a:rPr>
              <a:t> de </a:t>
            </a:r>
            <a:r>
              <a:rPr lang="en-US" sz="6600" dirty="0" err="1">
                <a:solidFill>
                  <a:srgbClr val="FFFFFF"/>
                </a:solidFill>
              </a:rPr>
              <a:t>datos</a:t>
            </a:r>
            <a:endParaRPr lang="es-MX" sz="6600" dirty="0">
              <a:solidFill>
                <a:srgbClr val="FFFFFF"/>
              </a:solidFill>
            </a:endParaRPr>
          </a:p>
        </p:txBody>
      </p:sp>
      <p:sp>
        <p:nvSpPr>
          <p:cNvPr id="3" name="Subtítulo 2">
            <a:extLst>
              <a:ext uri="{FF2B5EF4-FFF2-40B4-BE49-F238E27FC236}">
                <a16:creationId xmlns:a16="http://schemas.microsoft.com/office/drawing/2014/main" id="{E5D22CCD-5E8D-1084-5382-A648C7B7DE5B}"/>
              </a:ext>
            </a:extLst>
          </p:cNvPr>
          <p:cNvSpPr>
            <a:spLocks noGrp="1"/>
          </p:cNvSpPr>
          <p:nvPr>
            <p:ph type="subTitle" idx="1"/>
          </p:nvPr>
        </p:nvSpPr>
        <p:spPr>
          <a:xfrm>
            <a:off x="1218708" y="4069780"/>
            <a:ext cx="9781327" cy="2056617"/>
          </a:xfrm>
        </p:spPr>
        <p:txBody>
          <a:bodyPr anchor="t">
            <a:normAutofit/>
          </a:bodyPr>
          <a:lstStyle/>
          <a:p>
            <a:r>
              <a:rPr lang="en-US" sz="3200" dirty="0">
                <a:solidFill>
                  <a:srgbClr val="FFFFFF"/>
                </a:solidFill>
              </a:rPr>
              <a:t>Alan </a:t>
            </a:r>
            <a:r>
              <a:rPr lang="en-US" sz="3200" dirty="0" err="1">
                <a:solidFill>
                  <a:srgbClr val="FFFFFF"/>
                </a:solidFill>
              </a:rPr>
              <a:t>Hazael</a:t>
            </a:r>
            <a:r>
              <a:rPr lang="en-US" sz="3200" dirty="0">
                <a:solidFill>
                  <a:srgbClr val="FFFFFF"/>
                </a:solidFill>
              </a:rPr>
              <a:t> Coello Trejo</a:t>
            </a:r>
          </a:p>
          <a:p>
            <a:r>
              <a:rPr lang="en-US" sz="3200" dirty="0">
                <a:solidFill>
                  <a:srgbClr val="FFFFFF"/>
                </a:solidFill>
              </a:rPr>
              <a:t>LDA</a:t>
            </a:r>
            <a:endParaRPr lang="es-MX" sz="3200" dirty="0">
              <a:solidFill>
                <a:srgbClr val="FFFFFF"/>
              </a:solidFil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8993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DA945-5C4C-9675-1119-2FC24ADFD802}"/>
              </a:ext>
            </a:extLst>
          </p:cNvPr>
          <p:cNvSpPr>
            <a:spLocks noGrp="1"/>
          </p:cNvSpPr>
          <p:nvPr>
            <p:ph type="title"/>
          </p:nvPr>
        </p:nvSpPr>
        <p:spPr/>
        <p:txBody>
          <a:bodyPr/>
          <a:lstStyle/>
          <a:p>
            <a:r>
              <a:rPr lang="en-US" dirty="0" err="1"/>
              <a:t>Conceptos</a:t>
            </a:r>
            <a:r>
              <a:rPr lang="en-US" dirty="0"/>
              <a:t> </a:t>
            </a:r>
            <a:r>
              <a:rPr lang="en-US" dirty="0" err="1"/>
              <a:t>importantes</a:t>
            </a:r>
            <a:endParaRPr lang="es-MX" dirty="0"/>
          </a:p>
        </p:txBody>
      </p:sp>
      <p:sp>
        <p:nvSpPr>
          <p:cNvPr id="3" name="Marcador de contenido 2">
            <a:extLst>
              <a:ext uri="{FF2B5EF4-FFF2-40B4-BE49-F238E27FC236}">
                <a16:creationId xmlns:a16="http://schemas.microsoft.com/office/drawing/2014/main" id="{6AF50969-E7B8-AFB9-7B03-0B0D919B383F}"/>
              </a:ext>
            </a:extLst>
          </p:cNvPr>
          <p:cNvSpPr>
            <a:spLocks noGrp="1"/>
          </p:cNvSpPr>
          <p:nvPr>
            <p:ph idx="1"/>
          </p:nvPr>
        </p:nvSpPr>
        <p:spPr/>
        <p:txBody>
          <a:bodyPr/>
          <a:lstStyle/>
          <a:p>
            <a:r>
              <a:rPr lang="en-US" dirty="0"/>
              <a:t>A Priori</a:t>
            </a:r>
          </a:p>
          <a:p>
            <a:r>
              <a:rPr lang="en-US" dirty="0"/>
              <a:t>A Posteriori</a:t>
            </a:r>
          </a:p>
          <a:p>
            <a:r>
              <a:rPr lang="en-US" dirty="0" err="1"/>
              <a:t>Discriminante</a:t>
            </a:r>
            <a:endParaRPr lang="es-MX" dirty="0"/>
          </a:p>
        </p:txBody>
      </p:sp>
    </p:spTree>
    <p:extLst>
      <p:ext uri="{BB962C8B-B14F-4D97-AF65-F5344CB8AC3E}">
        <p14:creationId xmlns:p14="http://schemas.microsoft.com/office/powerpoint/2010/main" val="7308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A53DA-A470-4C7E-2648-6BB7FACCA8FB}"/>
              </a:ext>
            </a:extLst>
          </p:cNvPr>
          <p:cNvSpPr>
            <a:spLocks noGrp="1"/>
          </p:cNvSpPr>
          <p:nvPr>
            <p:ph type="title"/>
          </p:nvPr>
        </p:nvSpPr>
        <p:spPr/>
        <p:txBody>
          <a:bodyPr/>
          <a:lstStyle/>
          <a:p>
            <a:r>
              <a:rPr lang="en-US" dirty="0"/>
              <a:t>¿</a:t>
            </a:r>
            <a:r>
              <a:rPr lang="en-US" dirty="0" err="1"/>
              <a:t>Qué</a:t>
            </a:r>
            <a:r>
              <a:rPr lang="en-US" dirty="0"/>
              <a:t> es?</a:t>
            </a:r>
            <a:endParaRPr lang="es-MX" dirty="0"/>
          </a:p>
        </p:txBody>
      </p:sp>
      <p:sp>
        <p:nvSpPr>
          <p:cNvPr id="3" name="Marcador de contenido 2">
            <a:extLst>
              <a:ext uri="{FF2B5EF4-FFF2-40B4-BE49-F238E27FC236}">
                <a16:creationId xmlns:a16="http://schemas.microsoft.com/office/drawing/2014/main" id="{EE9FA3C9-D613-B565-3123-CDC084CAC3AE}"/>
              </a:ext>
            </a:extLst>
          </p:cNvPr>
          <p:cNvSpPr>
            <a:spLocks noGrp="1"/>
          </p:cNvSpPr>
          <p:nvPr>
            <p:ph idx="1"/>
          </p:nvPr>
        </p:nvSpPr>
        <p:spPr/>
        <p:txBody>
          <a:bodyPr>
            <a:normAutofit fontScale="92500" lnSpcReduction="10000"/>
          </a:bodyPr>
          <a:lstStyle/>
          <a:p>
            <a:r>
              <a:rPr lang="es-MX" dirty="0"/>
              <a:t>El Análisis Discriminante Lineal o Linear </a:t>
            </a:r>
            <a:r>
              <a:rPr lang="es-MX" dirty="0" err="1"/>
              <a:t>Discrimiant</a:t>
            </a:r>
            <a:r>
              <a:rPr lang="es-MX" dirty="0"/>
              <a:t> </a:t>
            </a:r>
            <a:r>
              <a:rPr lang="es-MX" dirty="0" err="1"/>
              <a:t>Analysis</a:t>
            </a:r>
            <a:r>
              <a:rPr lang="es-MX" dirty="0"/>
              <a:t> (LDA) es un método de clasificación supervisado de variables cualitativas en el que dos o más grupos son conocidos </a:t>
            </a:r>
            <a:r>
              <a:rPr lang="es-MX" b="1" dirty="0"/>
              <a:t>a priori </a:t>
            </a:r>
            <a:r>
              <a:rPr lang="es-MX" dirty="0"/>
              <a:t>y nuevas observaciones se clasifican en uno de ellos en función de sus características. Haciendo uso del teorema de Bayes, LDA estima la probabilidad de que una observación, dado un determinado valor de los predictores, pertenezca a cada una de las clases de la variable cualitativa, P(Y=</a:t>
            </a:r>
            <a:r>
              <a:rPr lang="es-MX" dirty="0" err="1"/>
              <a:t>k|X</a:t>
            </a:r>
            <a:r>
              <a:rPr lang="es-MX" dirty="0"/>
              <a:t>=x)</a:t>
            </a:r>
          </a:p>
          <a:p>
            <a:r>
              <a:rPr lang="es-MX" dirty="0"/>
              <a:t>. Finalmente se asigna la observación a la clase k para la que la probabilidad predicha es mayor.</a:t>
            </a:r>
          </a:p>
        </p:txBody>
      </p:sp>
    </p:spTree>
    <p:extLst>
      <p:ext uri="{BB962C8B-B14F-4D97-AF65-F5344CB8AC3E}">
        <p14:creationId xmlns:p14="http://schemas.microsoft.com/office/powerpoint/2010/main" val="41615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A53DA-A470-4C7E-2648-6BB7FACCA8FB}"/>
              </a:ext>
            </a:extLst>
          </p:cNvPr>
          <p:cNvSpPr>
            <a:spLocks noGrp="1"/>
          </p:cNvSpPr>
          <p:nvPr>
            <p:ph type="title"/>
          </p:nvPr>
        </p:nvSpPr>
        <p:spPr/>
        <p:txBody>
          <a:bodyPr/>
          <a:lstStyle/>
          <a:p>
            <a:r>
              <a:rPr lang="en-US" dirty="0"/>
              <a:t>Los 6 pasos de un </a:t>
            </a:r>
            <a:r>
              <a:rPr lang="en-US" dirty="0" err="1"/>
              <a:t>análisis</a:t>
            </a:r>
            <a:r>
              <a:rPr lang="en-US" dirty="0"/>
              <a:t> </a:t>
            </a:r>
            <a:r>
              <a:rPr lang="en-US" dirty="0" err="1"/>
              <a:t>discriminante</a:t>
            </a:r>
            <a:endParaRPr lang="es-MX" dirty="0"/>
          </a:p>
        </p:txBody>
      </p:sp>
      <p:sp>
        <p:nvSpPr>
          <p:cNvPr id="3" name="Marcador de contenido 2">
            <a:extLst>
              <a:ext uri="{FF2B5EF4-FFF2-40B4-BE49-F238E27FC236}">
                <a16:creationId xmlns:a16="http://schemas.microsoft.com/office/drawing/2014/main" id="{EE9FA3C9-D613-B565-3123-CDC084CAC3AE}"/>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s-MX" b="0" i="0" dirty="0">
                <a:solidFill>
                  <a:srgbClr val="333333"/>
                </a:solidFill>
                <a:effectLst/>
                <a:latin typeface="Open Sans" panose="020B0606030504020204" pitchFamily="34" charset="0"/>
              </a:rPr>
              <a:t>Disponer de un conjunto de datos de entrenamiento (</a:t>
            </a:r>
            <a:r>
              <a:rPr lang="es-MX" b="1" i="1" dirty="0">
                <a:solidFill>
                  <a:srgbClr val="333333"/>
                </a:solidFill>
                <a:effectLst/>
                <a:latin typeface="Open Sans" panose="020B0606030504020204" pitchFamily="34" charset="0"/>
              </a:rPr>
              <a:t>training data</a:t>
            </a:r>
            <a:r>
              <a:rPr lang="es-MX" b="0" i="0" dirty="0">
                <a:solidFill>
                  <a:srgbClr val="333333"/>
                </a:solidFill>
                <a:effectLst/>
                <a:latin typeface="Open Sans" panose="020B0606030504020204" pitchFamily="34" charset="0"/>
              </a:rPr>
              <a:t>) en el que se conoce a que grupo pertenece cada observación.</a:t>
            </a:r>
          </a:p>
          <a:p>
            <a:pPr algn="just">
              <a:buFont typeface="Arial" panose="020B0604020202020204" pitchFamily="34" charset="0"/>
              <a:buChar char="•"/>
            </a:pPr>
            <a:r>
              <a:rPr lang="es-MX" b="1" i="0" dirty="0">
                <a:solidFill>
                  <a:srgbClr val="333333"/>
                </a:solidFill>
                <a:effectLst/>
                <a:latin typeface="Open Sans" panose="020B0606030504020204" pitchFamily="34" charset="0"/>
              </a:rPr>
              <a:t>Calcular las probabilidades previas </a:t>
            </a:r>
            <a:r>
              <a:rPr lang="es-MX" b="0" i="0" dirty="0">
                <a:solidFill>
                  <a:srgbClr val="333333"/>
                </a:solidFill>
                <a:effectLst/>
                <a:latin typeface="Open Sans" panose="020B0606030504020204" pitchFamily="34" charset="0"/>
              </a:rPr>
              <a:t>(</a:t>
            </a:r>
            <a:r>
              <a:rPr lang="es-MX" b="0" i="1" dirty="0">
                <a:solidFill>
                  <a:srgbClr val="333333"/>
                </a:solidFill>
                <a:effectLst/>
                <a:latin typeface="Open Sans" panose="020B0606030504020204" pitchFamily="34" charset="0"/>
              </a:rPr>
              <a:t>prior </a:t>
            </a:r>
            <a:r>
              <a:rPr lang="es-MX" b="0" i="1" dirty="0" err="1">
                <a:solidFill>
                  <a:srgbClr val="333333"/>
                </a:solidFill>
                <a:effectLst/>
                <a:latin typeface="Open Sans" panose="020B0606030504020204" pitchFamily="34" charset="0"/>
              </a:rPr>
              <a:t>probabilities</a:t>
            </a:r>
            <a:r>
              <a:rPr lang="es-MX" b="0" i="0" dirty="0">
                <a:solidFill>
                  <a:srgbClr val="333333"/>
                </a:solidFill>
                <a:effectLst/>
                <a:latin typeface="Open Sans" panose="020B0606030504020204" pitchFamily="34" charset="0"/>
              </a:rPr>
              <a:t>): la proporción esperada de observaciones que pertenecen a cada grupo.</a:t>
            </a:r>
          </a:p>
          <a:p>
            <a:pPr algn="just">
              <a:buFont typeface="Arial" panose="020B0604020202020204" pitchFamily="34" charset="0"/>
              <a:buChar char="•"/>
            </a:pPr>
            <a:r>
              <a:rPr lang="es-MX" b="0" i="0" dirty="0">
                <a:solidFill>
                  <a:srgbClr val="333333"/>
                </a:solidFill>
                <a:effectLst/>
                <a:latin typeface="Open Sans" panose="020B0606030504020204" pitchFamily="34" charset="0"/>
              </a:rPr>
              <a:t>Determinar si la varianza o </a:t>
            </a:r>
            <a:r>
              <a:rPr lang="es-MX" b="1" i="0" dirty="0">
                <a:solidFill>
                  <a:srgbClr val="333333"/>
                </a:solidFill>
                <a:effectLst/>
                <a:latin typeface="Open Sans" panose="020B0606030504020204" pitchFamily="34" charset="0"/>
              </a:rPr>
              <a:t>matriz de covarianzas es homogénea </a:t>
            </a:r>
            <a:r>
              <a:rPr lang="es-MX" b="0" i="0" dirty="0">
                <a:solidFill>
                  <a:srgbClr val="333333"/>
                </a:solidFill>
                <a:effectLst/>
                <a:latin typeface="Open Sans" panose="020B0606030504020204" pitchFamily="34" charset="0"/>
              </a:rPr>
              <a:t>en todos los grupos. De esto dependerá que se emplee </a:t>
            </a:r>
            <a:r>
              <a:rPr lang="es-MX" b="0" i="1" dirty="0">
                <a:solidFill>
                  <a:srgbClr val="333333"/>
                </a:solidFill>
                <a:effectLst/>
                <a:latin typeface="Open Sans" panose="020B0606030504020204" pitchFamily="34" charset="0"/>
              </a:rPr>
              <a:t>LDA</a:t>
            </a:r>
            <a:r>
              <a:rPr lang="es-MX" b="0" i="0" dirty="0">
                <a:solidFill>
                  <a:srgbClr val="333333"/>
                </a:solidFill>
                <a:effectLst/>
                <a:latin typeface="Open Sans" panose="020B0606030504020204" pitchFamily="34" charset="0"/>
              </a:rPr>
              <a:t> o </a:t>
            </a:r>
            <a:r>
              <a:rPr lang="es-MX" b="0" i="1" dirty="0">
                <a:solidFill>
                  <a:srgbClr val="333333"/>
                </a:solidFill>
                <a:effectLst/>
                <a:latin typeface="Open Sans" panose="020B0606030504020204" pitchFamily="34" charset="0"/>
              </a:rPr>
              <a:t>QDA</a:t>
            </a:r>
            <a:r>
              <a:rPr lang="es-MX" b="0" i="0" dirty="0">
                <a:solidFill>
                  <a:srgbClr val="333333"/>
                </a:solidFill>
                <a:effectLst/>
                <a:latin typeface="Open Sans" panose="020B0606030504020204" pitchFamily="34" charset="0"/>
              </a:rPr>
              <a:t>.</a:t>
            </a:r>
          </a:p>
          <a:p>
            <a:pPr algn="just">
              <a:buFont typeface="Arial" panose="020B0604020202020204" pitchFamily="34" charset="0"/>
              <a:buChar char="•"/>
            </a:pPr>
            <a:r>
              <a:rPr lang="es-MX" b="1" i="0" dirty="0">
                <a:solidFill>
                  <a:srgbClr val="333333"/>
                </a:solidFill>
                <a:effectLst/>
                <a:latin typeface="Open Sans" panose="020B0606030504020204" pitchFamily="34" charset="0"/>
              </a:rPr>
              <a:t>Estimar los parámetros </a:t>
            </a:r>
            <a:r>
              <a:rPr lang="es-MX" b="0" i="0" dirty="0">
                <a:solidFill>
                  <a:srgbClr val="333333"/>
                </a:solidFill>
                <a:effectLst/>
                <a:latin typeface="Open Sans" panose="020B0606030504020204" pitchFamily="34" charset="0"/>
              </a:rPr>
              <a:t>necesarios para las funciones de probabilidad condicional, verificando que se cumplen las condiciones para hacerlo.</a:t>
            </a:r>
          </a:p>
          <a:p>
            <a:pPr algn="just">
              <a:buFont typeface="Arial" panose="020B0604020202020204" pitchFamily="34" charset="0"/>
              <a:buChar char="•"/>
            </a:pPr>
            <a:r>
              <a:rPr lang="es-MX" b="1" i="0" dirty="0">
                <a:solidFill>
                  <a:srgbClr val="333333"/>
                </a:solidFill>
                <a:effectLst/>
                <a:latin typeface="Open Sans" panose="020B0606030504020204" pitchFamily="34" charset="0"/>
              </a:rPr>
              <a:t>Calcular el resultado de la función discriminante</a:t>
            </a:r>
            <a:r>
              <a:rPr lang="es-MX" b="0" i="0" dirty="0">
                <a:solidFill>
                  <a:srgbClr val="333333"/>
                </a:solidFill>
                <a:effectLst/>
                <a:latin typeface="Open Sans" panose="020B0606030504020204" pitchFamily="34" charset="0"/>
              </a:rPr>
              <a:t>. El resultado de esta determina a qué grupo se asigna cada observación.</a:t>
            </a:r>
          </a:p>
          <a:p>
            <a:pPr algn="just">
              <a:buFont typeface="Arial" panose="020B0604020202020204" pitchFamily="34" charset="0"/>
              <a:buChar char="•"/>
            </a:pPr>
            <a:r>
              <a:rPr lang="es-MX" b="0" i="0" dirty="0">
                <a:solidFill>
                  <a:srgbClr val="333333"/>
                </a:solidFill>
                <a:effectLst/>
                <a:latin typeface="Open Sans" panose="020B0606030504020204" pitchFamily="34" charset="0"/>
              </a:rPr>
              <a:t>Utilizar </a:t>
            </a:r>
            <a:r>
              <a:rPr lang="es-MX" b="1" i="0" dirty="0">
                <a:solidFill>
                  <a:srgbClr val="333333"/>
                </a:solidFill>
                <a:effectLst/>
                <a:latin typeface="Open Sans" panose="020B0606030504020204" pitchFamily="34" charset="0"/>
              </a:rPr>
              <a:t>validación cruzada </a:t>
            </a:r>
            <a:r>
              <a:rPr lang="es-MX" b="0" i="0" dirty="0">
                <a:solidFill>
                  <a:srgbClr val="333333"/>
                </a:solidFill>
                <a:effectLst/>
                <a:latin typeface="Open Sans" panose="020B0606030504020204" pitchFamily="34" charset="0"/>
              </a:rPr>
              <a:t>(</a:t>
            </a:r>
            <a:r>
              <a:rPr lang="es-MX" b="0" i="1" dirty="0" err="1">
                <a:solidFill>
                  <a:srgbClr val="333333"/>
                </a:solidFill>
                <a:effectLst/>
                <a:latin typeface="Open Sans" panose="020B0606030504020204" pitchFamily="34" charset="0"/>
              </a:rPr>
              <a:t>cross-validation</a:t>
            </a:r>
            <a:r>
              <a:rPr lang="es-MX" b="0" i="0" dirty="0">
                <a:solidFill>
                  <a:srgbClr val="333333"/>
                </a:solidFill>
                <a:effectLst/>
                <a:latin typeface="Open Sans" panose="020B0606030504020204" pitchFamily="34" charset="0"/>
              </a:rPr>
              <a:t>) para estimar las probabilidades de clasificaciones erróneas.</a:t>
            </a:r>
          </a:p>
          <a:p>
            <a:endParaRPr lang="es-MX" dirty="0"/>
          </a:p>
        </p:txBody>
      </p:sp>
    </p:spTree>
    <p:extLst>
      <p:ext uri="{BB962C8B-B14F-4D97-AF65-F5344CB8AC3E}">
        <p14:creationId xmlns:p14="http://schemas.microsoft.com/office/powerpoint/2010/main" val="306759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53442-4C08-8738-A06D-AF4D975441CB}"/>
              </a:ext>
            </a:extLst>
          </p:cNvPr>
          <p:cNvSpPr>
            <a:spLocks noGrp="1"/>
          </p:cNvSpPr>
          <p:nvPr>
            <p:ph type="title"/>
          </p:nvPr>
        </p:nvSpPr>
        <p:spPr/>
        <p:txBody>
          <a:bodyPr>
            <a:normAutofit fontScale="90000"/>
          </a:bodyPr>
          <a:lstStyle/>
          <a:p>
            <a:r>
              <a:rPr lang="es-MX" b="1" i="0" dirty="0">
                <a:solidFill>
                  <a:srgbClr val="1F1F1F"/>
                </a:solidFill>
                <a:effectLst/>
                <a:latin typeface="Open Sans" panose="020B0606030504020204" pitchFamily="34" charset="0"/>
              </a:rPr>
              <a:t>Condiciones de LDA</a:t>
            </a:r>
            <a:br>
              <a:rPr lang="es-MX" b="1" i="0" dirty="0">
                <a:solidFill>
                  <a:srgbClr val="1F1F1F"/>
                </a:solidFill>
                <a:effectLst/>
                <a:latin typeface="Open Sans" panose="020B0606030504020204" pitchFamily="34" charset="0"/>
              </a:rPr>
            </a:br>
            <a:endParaRPr lang="es-MX" dirty="0"/>
          </a:p>
        </p:txBody>
      </p:sp>
      <p:sp>
        <p:nvSpPr>
          <p:cNvPr id="3" name="Marcador de contenido 2">
            <a:extLst>
              <a:ext uri="{FF2B5EF4-FFF2-40B4-BE49-F238E27FC236}">
                <a16:creationId xmlns:a16="http://schemas.microsoft.com/office/drawing/2014/main" id="{E5A75DC3-B525-4396-5D8B-014CBF9878C9}"/>
              </a:ext>
            </a:extLst>
          </p:cNvPr>
          <p:cNvSpPr>
            <a:spLocks noGrp="1"/>
          </p:cNvSpPr>
          <p:nvPr>
            <p:ph idx="1"/>
          </p:nvPr>
        </p:nvSpPr>
        <p:spPr/>
        <p:txBody>
          <a:bodyPr>
            <a:normAutofit fontScale="92500"/>
          </a:bodyPr>
          <a:lstStyle/>
          <a:p>
            <a:pPr algn="just"/>
            <a:r>
              <a:rPr lang="es-MX" b="0" i="0" dirty="0">
                <a:solidFill>
                  <a:srgbClr val="333333"/>
                </a:solidFill>
                <a:effectLst/>
                <a:latin typeface="Open Sans" panose="020B0606030504020204" pitchFamily="34" charset="0"/>
              </a:rPr>
              <a:t>Cada predictor que forma parte del modelo se distribuye de forma normal en cada una de las clases de la variable respuesta. En el caso de múltiples predictores, las observaciones siguen una distribución normal multivariante en todas las clases.</a:t>
            </a:r>
          </a:p>
          <a:p>
            <a:pPr algn="just"/>
            <a:endParaRPr lang="es-MX" b="0" i="0" dirty="0">
              <a:solidFill>
                <a:srgbClr val="333333"/>
              </a:solidFill>
              <a:effectLst/>
              <a:latin typeface="Open Sans" panose="020B0606030504020204" pitchFamily="34" charset="0"/>
            </a:endParaRPr>
          </a:p>
          <a:p>
            <a:pPr algn="just"/>
            <a:r>
              <a:rPr lang="es-MX" b="0" i="0" dirty="0">
                <a:solidFill>
                  <a:srgbClr val="333333"/>
                </a:solidFill>
                <a:effectLst/>
                <a:latin typeface="Open Sans" panose="020B0606030504020204" pitchFamily="34" charset="0"/>
              </a:rPr>
              <a:t>La varianza del predictor es igual en todas las clases de la variable respuesta. En el caso de múltiples predictores, la matriz de covarianza es igual en todas las clases. Si esto no se cumple se recurre a Análisis Discriminante Cuadrático (</a:t>
            </a:r>
            <a:r>
              <a:rPr lang="es-MX" b="0" i="1" dirty="0">
                <a:solidFill>
                  <a:srgbClr val="333333"/>
                </a:solidFill>
                <a:effectLst/>
                <a:latin typeface="Open Sans" panose="020B0606030504020204" pitchFamily="34" charset="0"/>
              </a:rPr>
              <a:t>QDA</a:t>
            </a:r>
            <a:r>
              <a:rPr lang="es-MX" b="0" i="0" dirty="0">
                <a:solidFill>
                  <a:srgbClr val="333333"/>
                </a:solidFill>
                <a:effectLst/>
                <a:latin typeface="Open Sans" panose="020B0606030504020204" pitchFamily="34" charset="0"/>
              </a:rPr>
              <a:t>).</a:t>
            </a:r>
          </a:p>
          <a:p>
            <a:endParaRPr lang="es-MX" dirty="0"/>
          </a:p>
        </p:txBody>
      </p:sp>
    </p:spTree>
    <p:extLst>
      <p:ext uri="{BB962C8B-B14F-4D97-AF65-F5344CB8AC3E}">
        <p14:creationId xmlns:p14="http://schemas.microsoft.com/office/powerpoint/2010/main" val="1937014041"/>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282441"/>
      </a:dk2>
      <a:lt2>
        <a:srgbClr val="E2E8E7"/>
      </a:lt2>
      <a:accent1>
        <a:srgbClr val="D33C5E"/>
      </a:accent1>
      <a:accent2>
        <a:srgbClr val="C22B8B"/>
      </a:accent2>
      <a:accent3>
        <a:srgbClr val="CB3CD3"/>
      </a:accent3>
      <a:accent4>
        <a:srgbClr val="7A2BC2"/>
      </a:accent4>
      <a:accent5>
        <a:srgbClr val="4D3CD3"/>
      </a:accent5>
      <a:accent6>
        <a:srgbClr val="2B59C2"/>
      </a:accent6>
      <a:hlink>
        <a:srgbClr val="31937D"/>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pptD6E6.tmp</Template>
  <TotalTime>165</TotalTime>
  <Words>353</Words>
  <Application>Microsoft Office PowerPoint</Application>
  <PresentationFormat>Panorámica</PresentationFormat>
  <Paragraphs>21</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Arial</vt:lpstr>
      <vt:lpstr>Avenir Next LT Pro</vt:lpstr>
      <vt:lpstr>AvenirNext LT Pro Medium</vt:lpstr>
      <vt:lpstr>Open Sans</vt:lpstr>
      <vt:lpstr>Rockwell</vt:lpstr>
      <vt:lpstr>Segoe UI</vt:lpstr>
      <vt:lpstr>ExploreVTI</vt:lpstr>
      <vt:lpstr>Minería de datos</vt:lpstr>
      <vt:lpstr>Conceptos importantes</vt:lpstr>
      <vt:lpstr>¿Qué es?</vt:lpstr>
      <vt:lpstr>Los 6 pasos de un análisis discriminante</vt:lpstr>
      <vt:lpstr>Condiciones de LDA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Analysis</dc:title>
  <dc:creator>Alan Coello</dc:creator>
  <cp:lastModifiedBy>Alan Coello</cp:lastModifiedBy>
  <cp:revision>3</cp:revision>
  <dcterms:created xsi:type="dcterms:W3CDTF">2023-10-05T02:38:59Z</dcterms:created>
  <dcterms:modified xsi:type="dcterms:W3CDTF">2023-10-07T00:47:26Z</dcterms:modified>
</cp:coreProperties>
</file>