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8" r:id="rId3"/>
    <p:sldId id="284" r:id="rId4"/>
    <p:sldId id="287" r:id="rId5"/>
    <p:sldId id="279" r:id="rId6"/>
    <p:sldId id="277" r:id="rId7"/>
    <p:sldId id="288" r:id="rId8"/>
    <p:sldId id="289" r:id="rId9"/>
    <p:sldId id="282" r:id="rId1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6" d="100"/>
          <a:sy n="106" d="100"/>
        </p:scale>
        <p:origin x="7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s-ES"/>
              <a:t>Haga clic para modificar el estilo de título del patrón</a:t>
            </a:r>
            <a:endParaRPr lang="en-US"/>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910951DA-556E-42B6-9D6C-8783AC305EE1}" type="datetimeFigureOut">
              <a:rPr lang="es-MX" smtClean="0"/>
              <a:t>16/10/2023</a:t>
            </a:fld>
            <a:endParaRPr lang="es-MX"/>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s-MX"/>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59A22E0E-C5BB-4240-AFC0-5FB608739C5B}" type="slidenum">
              <a:rPr lang="es-MX" smtClean="0"/>
              <a:t>‹Nº›</a:t>
            </a:fld>
            <a:endParaRPr lang="es-MX"/>
          </a:p>
        </p:txBody>
      </p:sp>
    </p:spTree>
    <p:extLst>
      <p:ext uri="{BB962C8B-B14F-4D97-AF65-F5344CB8AC3E}">
        <p14:creationId xmlns:p14="http://schemas.microsoft.com/office/powerpoint/2010/main" val="4071482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03F9C7-0B15-9305-C193-61DFD99BDC6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D27F9E1D-75D6-DF3E-A5B1-F38CBBF9A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7DD224B-FF60-8C7E-8FDE-0ED62B229CF5}"/>
              </a:ext>
            </a:extLst>
          </p:cNvPr>
          <p:cNvSpPr>
            <a:spLocks noGrp="1"/>
          </p:cNvSpPr>
          <p:nvPr>
            <p:ph type="dt" sz="half" idx="10"/>
          </p:nvPr>
        </p:nvSpPr>
        <p:spPr/>
        <p:txBody>
          <a:bodyPr/>
          <a:lstStyle/>
          <a:p>
            <a:fld id="{910951DA-556E-42B6-9D6C-8783AC305EE1}" type="datetimeFigureOut">
              <a:rPr lang="es-MX" smtClean="0"/>
              <a:t>16/10/2023</a:t>
            </a:fld>
            <a:endParaRPr lang="es-MX"/>
          </a:p>
        </p:txBody>
      </p:sp>
      <p:sp>
        <p:nvSpPr>
          <p:cNvPr id="5" name="Marcador de pie de página 4">
            <a:extLst>
              <a:ext uri="{FF2B5EF4-FFF2-40B4-BE49-F238E27FC236}">
                <a16:creationId xmlns:a16="http://schemas.microsoft.com/office/drawing/2014/main" id="{42DFB6EA-AB8A-9F2F-652E-3C9EFF45E07B}"/>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627984F-30FD-6245-4EC2-8EA64BFBF4DE}"/>
              </a:ext>
            </a:extLst>
          </p:cNvPr>
          <p:cNvSpPr>
            <a:spLocks noGrp="1"/>
          </p:cNvSpPr>
          <p:nvPr>
            <p:ph type="sldNum" sz="quarter" idx="12"/>
          </p:nvPr>
        </p:nvSpPr>
        <p:spPr/>
        <p:txBody>
          <a:bodyPr/>
          <a:lstStyle/>
          <a:p>
            <a:fld id="{59A22E0E-C5BB-4240-AFC0-5FB608739C5B}" type="slidenum">
              <a:rPr lang="es-MX" smtClean="0"/>
              <a:t>‹Nº›</a:t>
            </a:fld>
            <a:endParaRPr lang="es-MX"/>
          </a:p>
        </p:txBody>
      </p:sp>
    </p:spTree>
    <p:extLst>
      <p:ext uri="{BB962C8B-B14F-4D97-AF65-F5344CB8AC3E}">
        <p14:creationId xmlns:p14="http://schemas.microsoft.com/office/powerpoint/2010/main" val="29444985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dirty="0"/>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dirty="0"/>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dirty="0"/>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910951DA-556E-42B6-9D6C-8783AC305EE1}" type="datetimeFigureOut">
              <a:rPr lang="es-MX" smtClean="0"/>
              <a:t>16/10/2023</a:t>
            </a:fld>
            <a:endParaRPr lang="es-MX"/>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s-MX"/>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59A22E0E-C5BB-4240-AFC0-5FB608739C5B}" type="slidenum">
              <a:rPr lang="es-MX" smtClean="0"/>
              <a:t>‹Nº›</a:t>
            </a:fld>
            <a:endParaRPr lang="es-MX"/>
          </a:p>
        </p:txBody>
      </p:sp>
    </p:spTree>
    <p:extLst>
      <p:ext uri="{BB962C8B-B14F-4D97-AF65-F5344CB8AC3E}">
        <p14:creationId xmlns:p14="http://schemas.microsoft.com/office/powerpoint/2010/main" val="3301462610"/>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ondo artístico vistoso">
            <a:extLst>
              <a:ext uri="{FF2B5EF4-FFF2-40B4-BE49-F238E27FC236}">
                <a16:creationId xmlns:a16="http://schemas.microsoft.com/office/drawing/2014/main" id="{F85EDF65-96FF-B319-CBEB-1E37AE6FCA33}"/>
              </a:ext>
            </a:extLst>
          </p:cNvPr>
          <p:cNvPicPr>
            <a:picLocks noChangeAspect="1"/>
          </p:cNvPicPr>
          <p:nvPr/>
        </p:nvPicPr>
        <p:blipFill rotWithShape="1">
          <a:blip r:embed="rId2">
            <a:alphaModFix amt="70000"/>
          </a:blip>
          <a:srcRect t="438" r="-1" b="-1"/>
          <a:stretch/>
        </p:blipFill>
        <p:spPr>
          <a:xfrm>
            <a:off x="20" y="10"/>
            <a:ext cx="12188932" cy="6856614"/>
          </a:xfrm>
          <a:prstGeom prst="rect">
            <a:avLst/>
          </a:prstGeom>
        </p:spPr>
      </p:pic>
      <p:sp>
        <p:nvSpPr>
          <p:cNvPr id="2" name="Título 1">
            <a:extLst>
              <a:ext uri="{FF2B5EF4-FFF2-40B4-BE49-F238E27FC236}">
                <a16:creationId xmlns:a16="http://schemas.microsoft.com/office/drawing/2014/main" id="{F547AD4D-B083-4AB3-60CC-E57EE6E1C565}"/>
              </a:ext>
            </a:extLst>
          </p:cNvPr>
          <p:cNvSpPr>
            <a:spLocks noGrp="1"/>
          </p:cNvSpPr>
          <p:nvPr>
            <p:ph type="ctrTitle"/>
          </p:nvPr>
        </p:nvSpPr>
        <p:spPr>
          <a:xfrm>
            <a:off x="513112" y="744909"/>
            <a:ext cx="11211123" cy="3145855"/>
          </a:xfrm>
        </p:spPr>
        <p:txBody>
          <a:bodyPr anchor="b">
            <a:normAutofit/>
          </a:bodyPr>
          <a:lstStyle/>
          <a:p>
            <a:r>
              <a:rPr lang="en-US" sz="6600" dirty="0" err="1">
                <a:solidFill>
                  <a:srgbClr val="FFFFFF"/>
                </a:solidFill>
              </a:rPr>
              <a:t>Minería</a:t>
            </a:r>
            <a:r>
              <a:rPr lang="en-US" sz="6600" dirty="0">
                <a:solidFill>
                  <a:srgbClr val="FFFFFF"/>
                </a:solidFill>
              </a:rPr>
              <a:t> de </a:t>
            </a:r>
            <a:r>
              <a:rPr lang="en-US" sz="6600" dirty="0" err="1">
                <a:solidFill>
                  <a:srgbClr val="FFFFFF"/>
                </a:solidFill>
              </a:rPr>
              <a:t>datos</a:t>
            </a:r>
            <a:endParaRPr lang="es-MX" sz="6600" dirty="0">
              <a:solidFill>
                <a:srgbClr val="FFFFFF"/>
              </a:solidFill>
            </a:endParaRPr>
          </a:p>
        </p:txBody>
      </p:sp>
      <p:sp>
        <p:nvSpPr>
          <p:cNvPr id="3" name="Subtítulo 2">
            <a:extLst>
              <a:ext uri="{FF2B5EF4-FFF2-40B4-BE49-F238E27FC236}">
                <a16:creationId xmlns:a16="http://schemas.microsoft.com/office/drawing/2014/main" id="{E5D22CCD-5E8D-1084-5382-A648C7B7DE5B}"/>
              </a:ext>
            </a:extLst>
          </p:cNvPr>
          <p:cNvSpPr>
            <a:spLocks noGrp="1"/>
          </p:cNvSpPr>
          <p:nvPr>
            <p:ph type="subTitle" idx="1"/>
          </p:nvPr>
        </p:nvSpPr>
        <p:spPr>
          <a:xfrm>
            <a:off x="1218708" y="4069780"/>
            <a:ext cx="9781327" cy="2056617"/>
          </a:xfrm>
        </p:spPr>
        <p:txBody>
          <a:bodyPr anchor="t">
            <a:normAutofit/>
          </a:bodyPr>
          <a:lstStyle/>
          <a:p>
            <a:r>
              <a:rPr lang="en-US" sz="3200" dirty="0" err="1">
                <a:solidFill>
                  <a:srgbClr val="FFFFFF"/>
                </a:solidFill>
              </a:rPr>
              <a:t>Árboles</a:t>
            </a:r>
            <a:r>
              <a:rPr lang="en-US" sz="3200" dirty="0">
                <a:solidFill>
                  <a:srgbClr val="FFFFFF"/>
                </a:solidFill>
              </a:rPr>
              <a:t> de </a:t>
            </a:r>
            <a:r>
              <a:rPr lang="en-US" sz="3200" dirty="0" err="1">
                <a:solidFill>
                  <a:srgbClr val="FFFFFF"/>
                </a:solidFill>
              </a:rPr>
              <a:t>decisión</a:t>
            </a:r>
            <a:endParaRPr lang="en-US" sz="3200" dirty="0">
              <a:solidFill>
                <a:srgbClr val="FFFFFF"/>
              </a:solidFill>
            </a:endParaRPr>
          </a:p>
          <a:p>
            <a:r>
              <a:rPr lang="en-US" sz="3200" dirty="0">
                <a:solidFill>
                  <a:srgbClr val="FFFFFF"/>
                </a:solidFill>
              </a:rPr>
              <a:t>Alan Hazael Coello Trejo</a:t>
            </a:r>
          </a:p>
        </p:txBody>
      </p:sp>
      <p:grpSp>
        <p:nvGrpSpPr>
          <p:cNvPr id="1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6" name="Freeform: Shape 1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18" name="Freeform: Shape 17">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dirty="0"/>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dirty="0"/>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dirty="0"/>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dirty="0"/>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dirty="0"/>
            </a:p>
          </p:txBody>
        </p:sp>
      </p:grpSp>
      <p:grpSp>
        <p:nvGrpSpPr>
          <p:cNvPr id="24" name="Group 23">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8"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dirty="0"/>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dirty="0"/>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221154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8635C6-05FE-46AD-8131-FFA65C6B2730}"/>
              </a:ext>
            </a:extLst>
          </p:cNvPr>
          <p:cNvSpPr>
            <a:spLocks noGrp="1"/>
          </p:cNvSpPr>
          <p:nvPr>
            <p:ph type="title"/>
          </p:nvPr>
        </p:nvSpPr>
        <p:spPr/>
        <p:txBody>
          <a:bodyPr/>
          <a:lstStyle/>
          <a:p>
            <a:r>
              <a:rPr lang="en-US" dirty="0"/>
              <a:t>¿</a:t>
            </a:r>
            <a:r>
              <a:rPr lang="en-US" dirty="0" err="1"/>
              <a:t>Qué</a:t>
            </a:r>
            <a:r>
              <a:rPr lang="en-US" dirty="0"/>
              <a:t> es?</a:t>
            </a:r>
            <a:endParaRPr lang="es-MX" dirty="0"/>
          </a:p>
        </p:txBody>
      </p:sp>
      <p:sp>
        <p:nvSpPr>
          <p:cNvPr id="3" name="Marcador de contenido 2">
            <a:extLst>
              <a:ext uri="{FF2B5EF4-FFF2-40B4-BE49-F238E27FC236}">
                <a16:creationId xmlns:a16="http://schemas.microsoft.com/office/drawing/2014/main" id="{8CB1E930-79C3-F354-7997-BB6430D2CBB4}"/>
              </a:ext>
            </a:extLst>
          </p:cNvPr>
          <p:cNvSpPr>
            <a:spLocks noGrp="1"/>
          </p:cNvSpPr>
          <p:nvPr>
            <p:ph idx="1"/>
          </p:nvPr>
        </p:nvSpPr>
        <p:spPr/>
        <p:txBody>
          <a:bodyPr>
            <a:normAutofit/>
          </a:bodyPr>
          <a:lstStyle/>
          <a:p>
            <a:r>
              <a:rPr lang="es-MX" b="0" i="0" dirty="0">
                <a:solidFill>
                  <a:srgbClr val="333333"/>
                </a:solidFill>
                <a:effectLst/>
                <a:latin typeface="Helvetica Neue" panose="02000503000000020004"/>
              </a:rPr>
              <a:t>Los árboles de decisión o de clasificación son un modelo surgido en el ámbito del aprendizaje automático (Machine </a:t>
            </a:r>
            <a:r>
              <a:rPr lang="es-MX" b="0" i="0" dirty="0" err="1">
                <a:solidFill>
                  <a:srgbClr val="333333"/>
                </a:solidFill>
                <a:effectLst/>
                <a:latin typeface="Helvetica Neue" panose="02000503000000020004"/>
              </a:rPr>
              <a:t>Learning</a:t>
            </a:r>
            <a:r>
              <a:rPr lang="es-MX" b="0" i="0" dirty="0">
                <a:solidFill>
                  <a:srgbClr val="333333"/>
                </a:solidFill>
                <a:effectLst/>
                <a:latin typeface="Helvetica Neue" panose="02000503000000020004"/>
              </a:rPr>
              <a:t>) y de la Inteligencia Artificial que partiendo de una base de datos, crea diagramas de construcciones lógicas que nos ayudan a resolver problemas. A esta técnica también se la denomina segmentación jerárquica.</a:t>
            </a:r>
            <a:endParaRPr lang="es-MX" sz="3600" dirty="0"/>
          </a:p>
        </p:txBody>
      </p:sp>
    </p:spTree>
    <p:extLst>
      <p:ext uri="{BB962C8B-B14F-4D97-AF65-F5344CB8AC3E}">
        <p14:creationId xmlns:p14="http://schemas.microsoft.com/office/powerpoint/2010/main" val="3952043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360E0E-3948-5525-0895-CC62F3F6492E}"/>
              </a:ext>
            </a:extLst>
          </p:cNvPr>
          <p:cNvSpPr>
            <a:spLocks noGrp="1"/>
          </p:cNvSpPr>
          <p:nvPr>
            <p:ph type="title"/>
          </p:nvPr>
        </p:nvSpPr>
        <p:spPr/>
        <p:txBody>
          <a:bodyPr/>
          <a:lstStyle/>
          <a:p>
            <a:r>
              <a:rPr lang="en-US" dirty="0" err="1"/>
              <a:t>Funcionamiento</a:t>
            </a:r>
            <a:endParaRPr lang="es-MX" dirty="0"/>
          </a:p>
        </p:txBody>
      </p:sp>
      <p:sp>
        <p:nvSpPr>
          <p:cNvPr id="3" name="Marcador de contenido 2">
            <a:extLst>
              <a:ext uri="{FF2B5EF4-FFF2-40B4-BE49-F238E27FC236}">
                <a16:creationId xmlns:a16="http://schemas.microsoft.com/office/drawing/2014/main" id="{AD90C73A-3742-8F1A-B5B3-E1E655DE76BF}"/>
              </a:ext>
            </a:extLst>
          </p:cNvPr>
          <p:cNvSpPr>
            <a:spLocks noGrp="1"/>
          </p:cNvSpPr>
          <p:nvPr>
            <p:ph idx="1"/>
          </p:nvPr>
        </p:nvSpPr>
        <p:spPr/>
        <p:txBody>
          <a:bodyPr>
            <a:normAutofit lnSpcReduction="10000"/>
          </a:bodyPr>
          <a:lstStyle/>
          <a:p>
            <a:r>
              <a:rPr lang="es-MX" b="0" i="0" dirty="0">
                <a:solidFill>
                  <a:srgbClr val="333333"/>
                </a:solidFill>
                <a:effectLst/>
                <a:latin typeface="Helvetica Neue" panose="02000503000000020004"/>
              </a:rPr>
              <a:t>Suponemos que se dispone de una </a:t>
            </a:r>
            <a:r>
              <a:rPr lang="es-MX" b="1" i="0" dirty="0">
                <a:solidFill>
                  <a:srgbClr val="333333"/>
                </a:solidFill>
                <a:effectLst/>
                <a:latin typeface="Helvetica Neue" panose="02000503000000020004"/>
              </a:rPr>
              <a:t>muestra de entrenamiento </a:t>
            </a:r>
            <a:r>
              <a:rPr lang="es-MX" b="0" i="0" dirty="0">
                <a:solidFill>
                  <a:srgbClr val="333333"/>
                </a:solidFill>
                <a:effectLst/>
                <a:latin typeface="Helvetica Neue" panose="02000503000000020004"/>
              </a:rPr>
              <a:t>que incluye la información del grupo al que pertenece cada caso y que sirve para construir el criterio de clasificación. </a:t>
            </a:r>
          </a:p>
          <a:p>
            <a:r>
              <a:rPr lang="es-MX" b="0" i="0" dirty="0">
                <a:solidFill>
                  <a:srgbClr val="333333"/>
                </a:solidFill>
                <a:effectLst/>
                <a:latin typeface="Helvetica Neue" panose="02000503000000020004"/>
              </a:rPr>
              <a:t>Se comienza con un nodo inicial, dividiendo la variable dependiente a partir de una partición de una variable independiente que se escoge de modo tal que de lugar a dos conjuntos homogéneos de datos (que maximizan la reducción en la impureza). </a:t>
            </a:r>
          </a:p>
        </p:txBody>
      </p:sp>
    </p:spTree>
    <p:extLst>
      <p:ext uri="{BB962C8B-B14F-4D97-AF65-F5344CB8AC3E}">
        <p14:creationId xmlns:p14="http://schemas.microsoft.com/office/powerpoint/2010/main" val="277892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BB42D-9E10-2DAD-6B3D-620731CCD430}"/>
              </a:ext>
            </a:extLst>
          </p:cNvPr>
          <p:cNvSpPr>
            <a:spLocks noGrp="1"/>
          </p:cNvSpPr>
          <p:nvPr>
            <p:ph type="title"/>
          </p:nvPr>
        </p:nvSpPr>
        <p:spPr/>
        <p:txBody>
          <a:bodyPr/>
          <a:lstStyle/>
          <a:p>
            <a:r>
              <a:rPr lang="en-US" dirty="0"/>
              <a:t>Partes del árbol</a:t>
            </a:r>
            <a:endParaRPr lang="es-MX" dirty="0"/>
          </a:p>
        </p:txBody>
      </p:sp>
      <p:sp>
        <p:nvSpPr>
          <p:cNvPr id="3" name="Marcador de contenido 2">
            <a:extLst>
              <a:ext uri="{FF2B5EF4-FFF2-40B4-BE49-F238E27FC236}">
                <a16:creationId xmlns:a16="http://schemas.microsoft.com/office/drawing/2014/main" id="{261D6317-8945-576C-8665-C0AC78F74E5B}"/>
              </a:ext>
            </a:extLst>
          </p:cNvPr>
          <p:cNvSpPr>
            <a:spLocks noGrp="1"/>
          </p:cNvSpPr>
          <p:nvPr>
            <p:ph idx="1"/>
          </p:nvPr>
        </p:nvSpPr>
        <p:spPr/>
        <p:txBody>
          <a:bodyPr/>
          <a:lstStyle/>
          <a:p>
            <a:pPr marL="0" indent="0">
              <a:buNone/>
            </a:pPr>
            <a:r>
              <a:rPr lang="es-MX" b="0" i="0" dirty="0">
                <a:solidFill>
                  <a:srgbClr val="333333"/>
                </a:solidFill>
                <a:effectLst/>
                <a:latin typeface="Helvetica Neue" panose="02000503000000020004"/>
              </a:rPr>
              <a:t>En los árboles de decisión se encuentran los siguientes componentes: nodos, ramas y hojas. </a:t>
            </a:r>
          </a:p>
          <a:p>
            <a:pPr marL="0" indent="0">
              <a:buNone/>
            </a:pPr>
            <a:r>
              <a:rPr lang="es-MX" b="0" i="0" dirty="0">
                <a:solidFill>
                  <a:srgbClr val="333333"/>
                </a:solidFill>
                <a:effectLst/>
                <a:latin typeface="Helvetica Neue" panose="02000503000000020004"/>
              </a:rPr>
              <a:t>Los nodos son las variables de entrada</a:t>
            </a:r>
          </a:p>
          <a:p>
            <a:pPr marL="0" indent="0">
              <a:buNone/>
            </a:pPr>
            <a:r>
              <a:rPr lang="es-MX" dirty="0">
                <a:solidFill>
                  <a:srgbClr val="333333"/>
                </a:solidFill>
                <a:latin typeface="Helvetica Neue" panose="02000503000000020004"/>
              </a:rPr>
              <a:t>L</a:t>
            </a:r>
            <a:r>
              <a:rPr lang="es-MX" b="0" i="0" dirty="0">
                <a:solidFill>
                  <a:srgbClr val="333333"/>
                </a:solidFill>
                <a:effectLst/>
                <a:latin typeface="Helvetica Neue" panose="02000503000000020004"/>
              </a:rPr>
              <a:t>as ramas representan los posibles valores de las variables de entrada </a:t>
            </a:r>
          </a:p>
          <a:p>
            <a:pPr marL="0" indent="0">
              <a:buNone/>
            </a:pPr>
            <a:r>
              <a:rPr lang="es-MX" dirty="0">
                <a:solidFill>
                  <a:srgbClr val="333333"/>
                </a:solidFill>
                <a:latin typeface="Helvetica Neue" panose="02000503000000020004"/>
              </a:rPr>
              <a:t>L</a:t>
            </a:r>
            <a:r>
              <a:rPr lang="es-MX" b="0" i="0" dirty="0">
                <a:solidFill>
                  <a:srgbClr val="333333"/>
                </a:solidFill>
                <a:effectLst/>
                <a:latin typeface="Helvetica Neue" panose="02000503000000020004"/>
              </a:rPr>
              <a:t>as hojas son los posibles valores de la variable de salida.</a:t>
            </a:r>
            <a:endParaRPr lang="es-MX" dirty="0"/>
          </a:p>
        </p:txBody>
      </p:sp>
      <p:pic>
        <p:nvPicPr>
          <p:cNvPr id="1026" name="Picture 2" descr="En qué se diferencia un árbol binario de un árbol? - Quora">
            <a:extLst>
              <a:ext uri="{FF2B5EF4-FFF2-40B4-BE49-F238E27FC236}">
                <a16:creationId xmlns:a16="http://schemas.microsoft.com/office/drawing/2014/main" id="{607E2ECA-610E-4E37-F37F-12723DC95F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328" y="5072495"/>
            <a:ext cx="2404757" cy="1785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622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7E57C4-EE50-83BA-953C-C5D20F40A863}"/>
              </a:ext>
            </a:extLst>
          </p:cNvPr>
          <p:cNvSpPr>
            <a:spLocks noGrp="1"/>
          </p:cNvSpPr>
          <p:nvPr>
            <p:ph type="title"/>
          </p:nvPr>
        </p:nvSpPr>
        <p:spPr>
          <a:xfrm>
            <a:off x="838200" y="365125"/>
            <a:ext cx="11058144" cy="1325563"/>
          </a:xfrm>
        </p:spPr>
        <p:txBody>
          <a:bodyPr>
            <a:normAutofit/>
          </a:bodyPr>
          <a:lstStyle/>
          <a:p>
            <a:r>
              <a:rPr lang="en-US" dirty="0"/>
              <a:t>E</a:t>
            </a:r>
            <a:r>
              <a:rPr lang="es-MX" dirty="0"/>
              <a:t>l nodo inicial</a:t>
            </a:r>
          </a:p>
        </p:txBody>
      </p:sp>
      <p:sp>
        <p:nvSpPr>
          <p:cNvPr id="3" name="Marcador de contenido 2">
            <a:extLst>
              <a:ext uri="{FF2B5EF4-FFF2-40B4-BE49-F238E27FC236}">
                <a16:creationId xmlns:a16="http://schemas.microsoft.com/office/drawing/2014/main" id="{1638E777-5C00-B14E-6222-6A544EB32FDB}"/>
              </a:ext>
            </a:extLst>
          </p:cNvPr>
          <p:cNvSpPr>
            <a:spLocks noGrp="1"/>
          </p:cNvSpPr>
          <p:nvPr>
            <p:ph idx="1"/>
          </p:nvPr>
        </p:nvSpPr>
        <p:spPr/>
        <p:txBody>
          <a:bodyPr>
            <a:normAutofit/>
          </a:bodyPr>
          <a:lstStyle/>
          <a:p>
            <a:r>
              <a:rPr lang="es-MX" b="0" i="0" dirty="0">
                <a:solidFill>
                  <a:srgbClr val="333333"/>
                </a:solidFill>
                <a:effectLst/>
                <a:latin typeface="Helvetica Neue" panose="02000503000000020004"/>
              </a:rPr>
              <a:t>Como primer elemento de un árbol de decisión tenemos el nodo raíz que va a representar la variable de mayor relevancia en el proceso de clasificación. </a:t>
            </a:r>
          </a:p>
          <a:p>
            <a:r>
              <a:rPr lang="es-MX" b="0" i="0" dirty="0">
                <a:solidFill>
                  <a:srgbClr val="333333"/>
                </a:solidFill>
                <a:effectLst/>
                <a:latin typeface="Helvetica Neue" panose="02000503000000020004"/>
              </a:rPr>
              <a:t>Se elige, por ejemplo, la variable </a:t>
            </a:r>
            <a:r>
              <a:rPr lang="es-MX" b="0" i="0" dirty="0">
                <a:solidFill>
                  <a:srgbClr val="333333"/>
                </a:solidFill>
                <a:effectLst/>
                <a:latin typeface="MJXc-TeX-math-I"/>
              </a:rPr>
              <a:t>x</a:t>
            </a:r>
            <a:r>
              <a:rPr lang="es-MX" b="0" i="0" dirty="0">
                <a:solidFill>
                  <a:srgbClr val="333333"/>
                </a:solidFill>
                <a:effectLst/>
                <a:latin typeface="MJXc-TeX-main-R"/>
              </a:rPr>
              <a:t>1</a:t>
            </a:r>
            <a:r>
              <a:rPr lang="es-MX" b="0" i="0" dirty="0">
                <a:solidFill>
                  <a:srgbClr val="333333"/>
                </a:solidFill>
                <a:effectLst/>
                <a:latin typeface="Helvetica Neue" panose="02000503000000020004"/>
              </a:rPr>
              <a:t> y se determina un punto de corte, por ejemplo </a:t>
            </a:r>
            <a:r>
              <a:rPr lang="es-MX" b="0" i="0" dirty="0">
                <a:solidFill>
                  <a:srgbClr val="333333"/>
                </a:solidFill>
                <a:effectLst/>
                <a:latin typeface="MJXc-TeX-math-I"/>
              </a:rPr>
              <a:t>c</a:t>
            </a:r>
            <a:r>
              <a:rPr lang="es-MX" b="0" i="0" dirty="0">
                <a:solidFill>
                  <a:srgbClr val="333333"/>
                </a:solidFill>
                <a:effectLst/>
                <a:latin typeface="Helvetica Neue" panose="02000503000000020004"/>
              </a:rPr>
              <a:t>, de modo que se puedan separar los datos en dos conjuntos: </a:t>
            </a:r>
          </a:p>
          <a:p>
            <a:pPr marL="0" indent="0">
              <a:buNone/>
            </a:pPr>
            <a:r>
              <a:rPr lang="es-MX" b="0" i="0" dirty="0">
                <a:solidFill>
                  <a:srgbClr val="333333"/>
                </a:solidFill>
                <a:effectLst/>
                <a:latin typeface="Helvetica Neue" panose="02000503000000020004"/>
              </a:rPr>
              <a:t>	Aquellos con </a:t>
            </a:r>
            <a:r>
              <a:rPr lang="es-MX" b="0" i="0" dirty="0">
                <a:solidFill>
                  <a:srgbClr val="333333"/>
                </a:solidFill>
                <a:effectLst/>
                <a:latin typeface="MJXc-TeX-math-I"/>
              </a:rPr>
              <a:t>x</a:t>
            </a:r>
            <a:r>
              <a:rPr lang="es-MX" b="0" i="0" dirty="0">
                <a:solidFill>
                  <a:srgbClr val="333333"/>
                </a:solidFill>
                <a:effectLst/>
                <a:latin typeface="MJXc-TeX-main-R"/>
              </a:rPr>
              <a:t>1≤</a:t>
            </a:r>
            <a:r>
              <a:rPr lang="es-MX" b="0" i="0" dirty="0">
                <a:solidFill>
                  <a:srgbClr val="333333"/>
                </a:solidFill>
                <a:effectLst/>
                <a:latin typeface="MJXc-TeX-math-I"/>
              </a:rPr>
              <a:t>c</a:t>
            </a:r>
            <a:r>
              <a:rPr lang="es-MX" b="0" i="0" dirty="0">
                <a:solidFill>
                  <a:srgbClr val="333333"/>
                </a:solidFill>
                <a:effectLst/>
                <a:latin typeface="Helvetica Neue" panose="02000503000000020004"/>
              </a:rPr>
              <a:t>1 y los que tienen </a:t>
            </a:r>
            <a:r>
              <a:rPr lang="es-MX" b="0" i="0" dirty="0">
                <a:solidFill>
                  <a:srgbClr val="333333"/>
                </a:solidFill>
                <a:effectLst/>
                <a:latin typeface="MJXc-TeX-math-I"/>
              </a:rPr>
              <a:t>x</a:t>
            </a:r>
            <a:r>
              <a:rPr lang="es-MX" b="0" i="0" dirty="0">
                <a:solidFill>
                  <a:srgbClr val="333333"/>
                </a:solidFill>
                <a:effectLst/>
                <a:latin typeface="MJXc-TeX-main-R"/>
              </a:rPr>
              <a:t>1&gt;</a:t>
            </a:r>
            <a:r>
              <a:rPr lang="es-MX" b="0" i="0" dirty="0">
                <a:solidFill>
                  <a:srgbClr val="333333"/>
                </a:solidFill>
                <a:effectLst/>
                <a:latin typeface="MJXc-TeX-math-I"/>
              </a:rPr>
              <a:t>c</a:t>
            </a:r>
            <a:r>
              <a:rPr lang="es-MX" b="0" i="0" dirty="0">
                <a:solidFill>
                  <a:srgbClr val="333333"/>
                </a:solidFill>
                <a:effectLst/>
                <a:latin typeface="Helvetica Neue" panose="02000503000000020004"/>
              </a:rPr>
              <a:t>. </a:t>
            </a:r>
          </a:p>
          <a:p>
            <a:r>
              <a:rPr lang="es-MX" b="0" i="0" dirty="0">
                <a:solidFill>
                  <a:srgbClr val="333333"/>
                </a:solidFill>
                <a:effectLst/>
                <a:latin typeface="Helvetica Neue" panose="02000503000000020004"/>
              </a:rPr>
              <a:t>De este nodo inicial saldrán ahora dos caminos</a:t>
            </a:r>
            <a:endParaRPr lang="es-MX" dirty="0"/>
          </a:p>
          <a:p>
            <a:endParaRPr lang="es-MX" dirty="0"/>
          </a:p>
        </p:txBody>
      </p:sp>
    </p:spTree>
    <p:extLst>
      <p:ext uri="{BB962C8B-B14F-4D97-AF65-F5344CB8AC3E}">
        <p14:creationId xmlns:p14="http://schemas.microsoft.com/office/powerpoint/2010/main" val="257329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
            <a:extLst>
              <a:ext uri="{FF2B5EF4-FFF2-40B4-BE49-F238E27FC236}">
                <a16:creationId xmlns:a16="http://schemas.microsoft.com/office/drawing/2014/main" id="{9B47F996-E0AB-A7A8-C4E3-BACA6092FD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251" y="0"/>
            <a:ext cx="90594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423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90FD0-0B92-F34B-AC30-8F823A3DA16F}"/>
              </a:ext>
            </a:extLst>
          </p:cNvPr>
          <p:cNvSpPr>
            <a:spLocks noGrp="1"/>
          </p:cNvSpPr>
          <p:nvPr>
            <p:ph type="title"/>
          </p:nvPr>
        </p:nvSpPr>
        <p:spPr/>
        <p:txBody>
          <a:bodyPr/>
          <a:lstStyle/>
          <a:p>
            <a:r>
              <a:rPr lang="en-US" dirty="0" err="1"/>
              <a:t>Sobreajuste</a:t>
            </a:r>
            <a:r>
              <a:rPr lang="en-US" dirty="0"/>
              <a:t> y </a:t>
            </a:r>
            <a:r>
              <a:rPr lang="en-US" dirty="0" err="1"/>
              <a:t>poda</a:t>
            </a:r>
            <a:endParaRPr lang="es-MX" dirty="0"/>
          </a:p>
        </p:txBody>
      </p:sp>
      <p:sp>
        <p:nvSpPr>
          <p:cNvPr id="3" name="Marcador de contenido 2">
            <a:extLst>
              <a:ext uri="{FF2B5EF4-FFF2-40B4-BE49-F238E27FC236}">
                <a16:creationId xmlns:a16="http://schemas.microsoft.com/office/drawing/2014/main" id="{160EB9CE-C439-F043-7B4B-E5A24A8AEB4F}"/>
              </a:ext>
            </a:extLst>
          </p:cNvPr>
          <p:cNvSpPr>
            <a:spLocks noGrp="1"/>
          </p:cNvSpPr>
          <p:nvPr>
            <p:ph idx="1"/>
          </p:nvPr>
        </p:nvSpPr>
        <p:spPr/>
        <p:txBody>
          <a:bodyPr>
            <a:normAutofit fontScale="92500"/>
          </a:bodyPr>
          <a:lstStyle/>
          <a:p>
            <a:r>
              <a:rPr lang="es-MX" b="0" i="0" dirty="0">
                <a:solidFill>
                  <a:srgbClr val="333333"/>
                </a:solidFill>
                <a:effectLst/>
                <a:latin typeface="Helvetica Neue" panose="02000503000000020004"/>
              </a:rPr>
              <a:t>Todos los algoritmos de aprendizaje de los árboles de decisión obtienen modelos más o menos complejos y consistentes respecto a la evidencia, pero si los datos contienen incoherencias, el modelo se ajustará a estas incoherencias y perjudicará su comportamiento global en la predicción, es lo que se conoce como sobreajuste. Para solucionar este problema hay que limitar el crecimiento del árbol modificando los algoritmos de aprendizaje para conseguir modelos más generales. Es lo que se conoce como poda en los árboles de decisión.</a:t>
            </a:r>
            <a:endParaRPr lang="es-MX" dirty="0"/>
          </a:p>
        </p:txBody>
      </p:sp>
    </p:spTree>
    <p:extLst>
      <p:ext uri="{BB962C8B-B14F-4D97-AF65-F5344CB8AC3E}">
        <p14:creationId xmlns:p14="http://schemas.microsoft.com/office/powerpoint/2010/main" val="220169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E90FD0-0B92-F34B-AC30-8F823A3DA16F}"/>
              </a:ext>
            </a:extLst>
          </p:cNvPr>
          <p:cNvSpPr>
            <a:spLocks noGrp="1"/>
          </p:cNvSpPr>
          <p:nvPr>
            <p:ph type="title"/>
          </p:nvPr>
        </p:nvSpPr>
        <p:spPr/>
        <p:txBody>
          <a:bodyPr/>
          <a:lstStyle/>
          <a:p>
            <a:r>
              <a:rPr lang="en-US" dirty="0"/>
              <a:t>Reglas de </a:t>
            </a:r>
            <a:r>
              <a:rPr lang="en-US" dirty="0" err="1"/>
              <a:t>poda</a:t>
            </a:r>
            <a:endParaRPr lang="es-MX" dirty="0"/>
          </a:p>
        </p:txBody>
      </p:sp>
      <p:sp>
        <p:nvSpPr>
          <p:cNvPr id="3" name="Marcador de contenido 2">
            <a:extLst>
              <a:ext uri="{FF2B5EF4-FFF2-40B4-BE49-F238E27FC236}">
                <a16:creationId xmlns:a16="http://schemas.microsoft.com/office/drawing/2014/main" id="{160EB9CE-C439-F043-7B4B-E5A24A8AEB4F}"/>
              </a:ext>
            </a:extLst>
          </p:cNvPr>
          <p:cNvSpPr>
            <a:spLocks noGrp="1"/>
          </p:cNvSpPr>
          <p:nvPr>
            <p:ph idx="1"/>
          </p:nvPr>
        </p:nvSpPr>
        <p:spPr/>
        <p:txBody>
          <a:bodyPr>
            <a:normAutofit fontScale="77500" lnSpcReduction="20000"/>
          </a:bodyPr>
          <a:lstStyle/>
          <a:p>
            <a:pPr algn="l"/>
            <a:r>
              <a:rPr lang="es-MX" b="0" i="0" dirty="0">
                <a:solidFill>
                  <a:srgbClr val="333333"/>
                </a:solidFill>
                <a:effectLst/>
                <a:latin typeface="Helvetica Neue" panose="02000503000000020004"/>
              </a:rPr>
              <a:t>Las reglas de parada tratan de preguntar si merece la pena seguir o detener el proceso de crecimiento del árbol por la rama actual. Ayudan a reducir el crecimiento y complejidad del árbol mientras se está construyendo:</a:t>
            </a:r>
          </a:p>
          <a:p>
            <a:pPr algn="l">
              <a:buFont typeface="Arial" panose="020B0604020202020204" pitchFamily="34" charset="0"/>
              <a:buChar char="•"/>
            </a:pPr>
            <a:r>
              <a:rPr lang="es-MX" b="0" i="1" dirty="0">
                <a:solidFill>
                  <a:srgbClr val="333333"/>
                </a:solidFill>
                <a:effectLst/>
                <a:latin typeface="Helvetica Neue" panose="02000503000000020004"/>
              </a:rPr>
              <a:t>Pureza de nodo</a:t>
            </a:r>
            <a:r>
              <a:rPr lang="es-MX" b="0" i="0" dirty="0">
                <a:solidFill>
                  <a:srgbClr val="333333"/>
                </a:solidFill>
                <a:effectLst/>
                <a:latin typeface="Helvetica Neue" panose="02000503000000020004"/>
              </a:rPr>
              <a:t>. Si el nodo solo contiene ejemplos o registros de una única clase se decide que la construcción del árbol ya ha finalizado.</a:t>
            </a:r>
          </a:p>
          <a:p>
            <a:pPr algn="l">
              <a:buFont typeface="Arial" panose="020B0604020202020204" pitchFamily="34" charset="0"/>
              <a:buChar char="•"/>
            </a:pPr>
            <a:r>
              <a:rPr lang="es-MX" b="0" i="1" dirty="0">
                <a:solidFill>
                  <a:srgbClr val="333333"/>
                </a:solidFill>
                <a:effectLst/>
                <a:latin typeface="Helvetica Neue" panose="02000503000000020004"/>
              </a:rPr>
              <a:t>Cota de profundidad</a:t>
            </a:r>
            <a:r>
              <a:rPr lang="es-MX" b="0" i="0" dirty="0">
                <a:solidFill>
                  <a:srgbClr val="333333"/>
                </a:solidFill>
                <a:effectLst/>
                <a:latin typeface="Helvetica Neue" panose="02000503000000020004"/>
              </a:rPr>
              <a:t>. Previamente a la construcción se fija una cota que nos marque la profundidad del árbol, cuando se alcanza se detiene el proceso.</a:t>
            </a:r>
          </a:p>
          <a:p>
            <a:pPr algn="l">
              <a:buFont typeface="Arial" panose="020B0604020202020204" pitchFamily="34" charset="0"/>
              <a:buChar char="•"/>
            </a:pPr>
            <a:r>
              <a:rPr lang="es-MX" b="0" i="1" dirty="0">
                <a:solidFill>
                  <a:srgbClr val="333333"/>
                </a:solidFill>
                <a:effectLst/>
                <a:latin typeface="Helvetica Neue" panose="02000503000000020004"/>
              </a:rPr>
              <a:t>Umbral de soporte</a:t>
            </a:r>
            <a:r>
              <a:rPr lang="es-MX" b="0" i="0" dirty="0">
                <a:solidFill>
                  <a:srgbClr val="333333"/>
                </a:solidFill>
                <a:effectLst/>
                <a:latin typeface="Helvetica Neue" panose="02000503000000020004"/>
              </a:rPr>
              <a:t>. Se especifica un número de ejemplos mínimo para los nodos, y cuando se encuentre un nodo con ejemplos por debajo del mínimo se para el proceso, ya que no consideramos fiable una clasificación abalada con menos de ese número mínimo de ejemplos.</a:t>
            </a:r>
          </a:p>
        </p:txBody>
      </p:sp>
    </p:spTree>
    <p:extLst>
      <p:ext uri="{BB962C8B-B14F-4D97-AF65-F5344CB8AC3E}">
        <p14:creationId xmlns:p14="http://schemas.microsoft.com/office/powerpoint/2010/main" val="1326834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0D0CA3-2C20-1F3F-A864-58D97B176E47}"/>
              </a:ext>
            </a:extLst>
          </p:cNvPr>
          <p:cNvSpPr>
            <a:spLocks noGrp="1"/>
          </p:cNvSpPr>
          <p:nvPr>
            <p:ph type="title"/>
          </p:nvPr>
        </p:nvSpPr>
        <p:spPr>
          <a:xfrm>
            <a:off x="2883876" y="365125"/>
            <a:ext cx="8469923" cy="1325563"/>
          </a:xfrm>
        </p:spPr>
        <p:txBody>
          <a:bodyPr/>
          <a:lstStyle/>
          <a:p>
            <a:r>
              <a:rPr lang="en-US" dirty="0" err="1"/>
              <a:t>Matriz</a:t>
            </a:r>
            <a:r>
              <a:rPr lang="en-US" dirty="0"/>
              <a:t> de </a:t>
            </a:r>
            <a:r>
              <a:rPr lang="en-US" dirty="0" err="1"/>
              <a:t>confusión</a:t>
            </a:r>
            <a:endParaRPr lang="es-MX" dirty="0"/>
          </a:p>
        </p:txBody>
      </p:sp>
      <p:pic>
        <p:nvPicPr>
          <p:cNvPr id="2050" name="Picture 2">
            <a:extLst>
              <a:ext uri="{FF2B5EF4-FFF2-40B4-BE49-F238E27FC236}">
                <a16:creationId xmlns:a16="http://schemas.microsoft.com/office/drawing/2014/main" id="{8F3323FF-E4EF-C5A6-6364-1E96BCED8F0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34" t="2393" r="2343" b="8117"/>
          <a:stretch/>
        </p:blipFill>
        <p:spPr bwMode="auto">
          <a:xfrm>
            <a:off x="134922" y="2049863"/>
            <a:ext cx="11806457" cy="3888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09743"/>
      </p:ext>
    </p:extLst>
  </p:cSld>
  <p:clrMapOvr>
    <a:masterClrMapping/>
  </p:clrMapOvr>
</p:sld>
</file>

<file path=ppt/theme/theme1.xml><?xml version="1.0" encoding="utf-8"?>
<a:theme xmlns:a="http://schemas.openxmlformats.org/drawingml/2006/main" name="ExploreVTI">
  <a:themeElements>
    <a:clrScheme name="AnalogousFromRegularSeedLeftStep">
      <a:dk1>
        <a:srgbClr val="000000"/>
      </a:dk1>
      <a:lt1>
        <a:srgbClr val="FFFFFF"/>
      </a:lt1>
      <a:dk2>
        <a:srgbClr val="282441"/>
      </a:dk2>
      <a:lt2>
        <a:srgbClr val="E2E8E7"/>
      </a:lt2>
      <a:accent1>
        <a:srgbClr val="D33C5E"/>
      </a:accent1>
      <a:accent2>
        <a:srgbClr val="C22B8B"/>
      </a:accent2>
      <a:accent3>
        <a:srgbClr val="CB3CD3"/>
      </a:accent3>
      <a:accent4>
        <a:srgbClr val="7A2BC2"/>
      </a:accent4>
      <a:accent5>
        <a:srgbClr val="4D3CD3"/>
      </a:accent5>
      <a:accent6>
        <a:srgbClr val="2B59C2"/>
      </a:accent6>
      <a:hlink>
        <a:srgbClr val="31937D"/>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emplate>ppt5DCA.tmp</Template>
  <TotalTime>74</TotalTime>
  <Words>522</Words>
  <Application>Microsoft Office PowerPoint</Application>
  <PresentationFormat>Panorámica</PresentationFormat>
  <Paragraphs>26</Paragraphs>
  <Slides>9</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vt:i4>
      </vt:variant>
    </vt:vector>
  </HeadingPairs>
  <TitlesOfParts>
    <vt:vector size="18" baseType="lpstr">
      <vt:lpstr>Arial</vt:lpstr>
      <vt:lpstr>Avenir Next LT Pro</vt:lpstr>
      <vt:lpstr>AvenirNext LT Pro Medium</vt:lpstr>
      <vt:lpstr>Helvetica Neue</vt:lpstr>
      <vt:lpstr>MJXc-TeX-main-R</vt:lpstr>
      <vt:lpstr>MJXc-TeX-math-I</vt:lpstr>
      <vt:lpstr>Rockwell</vt:lpstr>
      <vt:lpstr>Segoe UI</vt:lpstr>
      <vt:lpstr>ExploreVTI</vt:lpstr>
      <vt:lpstr>Minería de datos</vt:lpstr>
      <vt:lpstr>¿Qué es?</vt:lpstr>
      <vt:lpstr>Funcionamiento</vt:lpstr>
      <vt:lpstr>Partes del árbol</vt:lpstr>
      <vt:lpstr>El nodo inicial</vt:lpstr>
      <vt:lpstr>Presentación de PowerPoint</vt:lpstr>
      <vt:lpstr>Sobreajuste y poda</vt:lpstr>
      <vt:lpstr>Reglas de poda</vt:lpstr>
      <vt:lpstr>Matriz de confusión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Minería de datos</dc:title>
  <dc:creator>Alan Coello</dc:creator>
  <cp:lastModifiedBy>Alan Coello</cp:lastModifiedBy>
  <cp:revision>5</cp:revision>
  <dcterms:created xsi:type="dcterms:W3CDTF">2023-10-10T05:32:43Z</dcterms:created>
  <dcterms:modified xsi:type="dcterms:W3CDTF">2023-10-17T06:08:29Z</dcterms:modified>
</cp:coreProperties>
</file>