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Oswa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E42121-0205-4B73-A856-423F918A1179}">
  <a:tblStyle styleId="{A1E42121-0205-4B73-A856-423F918A11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Oswald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swald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2c646693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2c646693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a958d081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a958d081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a958d081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a958d081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a958d081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a958d081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f30b9b9b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f30b9b9b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a958d0819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ba958d0819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a958d081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ba958d081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a958d081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ba958d081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f30b9b9b6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f30b9b9b6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30b9b9b6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f30b9b9b6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30b9b9b6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30b9b9b6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a958d081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ba958d081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f30b9b9b6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f30b9b9b6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ba958d081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ba958d081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ba958d0819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ba958d081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ba958d081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ba958d081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ba958d0819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ba958d0819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ba958d0819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ba958d0819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ba958d081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ba958d081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f30b9b9b6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f30b9b9b6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f30b9b9b6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f30b9b9b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2c646693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2c646693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f30b9b9b6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f30b9b9b6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f30b9b9b6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f30b9b9b6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f30b9b9b6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f30b9b9b6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f30b9b9b6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f30b9b9b6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f30b9b9b6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f30b9b9b6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a2c646693b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a2c646693b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2c646693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2c64669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2c646693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2c646693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2c646693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2c64669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2c646693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2c64669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2c646693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2c646693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2c646693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2c646693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hyperlink" Target="https://legionids.netlify.app/" TargetMode="External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hyperlink" Target="https://webprotege.stanford.edu/#projects/a9ea1a32-2166-4e34-863e-a3e07ef9799d/edit/Individuals?selection=NamedIndividual(%3Chttp://www.legal_interoperability_ontology%23service_contract_1%3E)" TargetMode="External"/><Relationship Id="rId5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hyperlink" Target="https://github.com/VictorBenoiston/legal_interoperability_IDS_ontology" TargetMode="External"/><Relationship Id="rId5" Type="http://schemas.openxmlformats.org/officeDocument/2006/relationships/image" Target="../media/image18.png"/><Relationship Id="rId6" Type="http://schemas.openxmlformats.org/officeDocument/2006/relationships/hyperlink" Target="https://legionids.netlify.app/" TargetMode="External"/><Relationship Id="rId7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160450"/>
            <a:ext cx="8520600" cy="8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Qualifying Examination: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TOWARDS LEGAL </a:t>
            </a:r>
            <a:r>
              <a:rPr b="1" lang="pt-BR" sz="1800"/>
              <a:t>INTEROPERABILITY</a:t>
            </a:r>
            <a:r>
              <a:rPr b="1" lang="pt-BR" sz="1800"/>
              <a:t> IN INTERNATIONAL DATA SPACES </a:t>
            </a:r>
            <a:endParaRPr b="1" sz="18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100" y="272037"/>
            <a:ext cx="799544" cy="12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3362" y="272050"/>
            <a:ext cx="843963" cy="12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840650" y="272038"/>
            <a:ext cx="54627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UNIVERSIDADE DO ESTADO DO RIO GRANDE DO NORTE</a:t>
            </a:r>
            <a:endParaRPr sz="12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UNIVERSIDADE FEDERAL RURAL DO SEMI-ÁRIDO</a:t>
            </a:r>
            <a:endParaRPr sz="12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PRÓ-REITORIA DE PESQUISA E PÓS-GRADUAÇÃO</a:t>
            </a:r>
            <a:endParaRPr sz="12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PROGRAMA DE PÓS-GRADUAÇÃO EM CIÊNCIA DA COMPUTAÇÃO</a:t>
            </a:r>
            <a:endParaRPr sz="12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MESTRADO ACADÊMICO EM CIÊNCIA DA COMPUTAÇÃO</a:t>
            </a:r>
            <a:endParaRPr sz="12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3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60" name="Google Shape;60;p13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64" name="Google Shape;64;p13"/>
          <p:cNvSpPr txBox="1"/>
          <p:nvPr/>
        </p:nvSpPr>
        <p:spPr>
          <a:xfrm>
            <a:off x="1018950" y="3675388"/>
            <a:ext cx="71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MASTER'S CANDIDATE</a:t>
            </a:r>
            <a:br>
              <a:rPr b="1" lang="pt-BR" sz="1200"/>
            </a:br>
            <a:r>
              <a:rPr b="1" lang="pt-BR" sz="1200"/>
              <a:t>VICTOR BENOISTON JALES DE OLIVEIRA</a:t>
            </a:r>
            <a:endParaRPr b="1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Systematic Literature Review</a:t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22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176" name="Google Shape;176;p22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22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22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22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311700" y="1092900"/>
            <a:ext cx="462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"A systematic literature review is a means of identifying, evaluating and interpreting all available research relevant to a particular research question, or topic area, or phenomenon of interest". </a:t>
            </a:r>
            <a:r>
              <a:rPr lang="pt-BR" sz="1200"/>
              <a:t>(Kitchenham, 2004) </a:t>
            </a:r>
            <a:r>
              <a:rPr lang="pt-BR" sz="1200"/>
              <a:t>                      					    </a:t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/>
              <a:t> </a:t>
            </a:r>
            <a:endParaRPr sz="1200"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600" y="1044275"/>
            <a:ext cx="2949125" cy="28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5976950" y="3922725"/>
            <a:ext cx="200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Source</a:t>
            </a:r>
            <a:r>
              <a:rPr lang="pt-BR" sz="1100">
                <a:solidFill>
                  <a:schemeClr val="dk2"/>
                </a:solidFill>
              </a:rPr>
              <a:t>: Original Authorship</a:t>
            </a:r>
            <a:endParaRPr sz="700"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395400" y="2383500"/>
            <a:ext cx="4458900" cy="15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20"/>
              <a:t>Research Questions:</a:t>
            </a:r>
            <a:endParaRPr sz="1120"/>
          </a:p>
          <a:p>
            <a:pPr indent="-29972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20"/>
              <a:buChar char="●"/>
            </a:pPr>
            <a:r>
              <a:rPr lang="pt-BR" sz="1120">
                <a:solidFill>
                  <a:schemeClr val="dk1"/>
                </a:solidFill>
              </a:rPr>
              <a:t>RQ1. What is Legal Interoperability in Data Spaces?</a:t>
            </a:r>
            <a:endParaRPr sz="1120">
              <a:solidFill>
                <a:schemeClr val="dk1"/>
              </a:solidFill>
            </a:endParaRPr>
          </a:p>
          <a:p>
            <a:pPr indent="-2997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Char char="●"/>
            </a:pPr>
            <a:r>
              <a:rPr lang="pt-BR" sz="1120">
                <a:solidFill>
                  <a:schemeClr val="dk1"/>
                </a:solidFill>
              </a:rPr>
              <a:t>RQ2. What is the Conceptual relationship between Data Sovereignty and Legal Interoperability regarding IDS?</a:t>
            </a:r>
            <a:endParaRPr sz="1120">
              <a:solidFill>
                <a:schemeClr val="dk1"/>
              </a:solidFill>
            </a:endParaRPr>
          </a:p>
          <a:p>
            <a:pPr indent="-2997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Char char="●"/>
            </a:pPr>
            <a:r>
              <a:rPr lang="pt-BR" sz="1120">
                <a:solidFill>
                  <a:schemeClr val="dk1"/>
                </a:solidFill>
              </a:rPr>
              <a:t>RQ3. What is the current representation of legal moments in Data/Usage policies within IDS and related data ecosystems?</a:t>
            </a:r>
            <a:endParaRPr sz="1120">
              <a:solidFill>
                <a:schemeClr val="dk1"/>
              </a:solidFill>
            </a:endParaRPr>
          </a:p>
          <a:p>
            <a:pPr indent="-2997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Char char="●"/>
            </a:pPr>
            <a:r>
              <a:rPr lang="pt-BR" sz="1120">
                <a:solidFill>
                  <a:schemeClr val="dk1"/>
                </a:solidFill>
              </a:rPr>
              <a:t>RQ4. What are the legal challenges within the IDS domain?</a:t>
            </a:r>
            <a:endParaRPr sz="1120">
              <a:solidFill>
                <a:schemeClr val="dk1"/>
              </a:solidFill>
            </a:endParaRPr>
          </a:p>
          <a:p>
            <a:pPr indent="-2997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Char char="●"/>
            </a:pPr>
            <a:r>
              <a:rPr lang="pt-BR" sz="1120">
                <a:solidFill>
                  <a:schemeClr val="dk1"/>
                </a:solidFill>
              </a:rPr>
              <a:t>RQ5. Are there gaps and opportunities for research and development regarding the legal aspect of IDS?</a:t>
            </a:r>
            <a:endParaRPr sz="11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23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190" name="Google Shape;190;p23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23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23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23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825" y="91600"/>
            <a:ext cx="2729100" cy="408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Conducting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5892825" y="4204550"/>
            <a:ext cx="199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2"/>
                </a:solidFill>
              </a:rPr>
              <a:t>Source: Original Authorship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875" y="1093188"/>
            <a:ext cx="3652536" cy="29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1401000" y="4050300"/>
            <a:ext cx="190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Source: Original Authorship</a:t>
            </a:r>
            <a:endParaRPr sz="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24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205" name="Google Shape;205;p24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24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24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24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209" name="Google Shape;20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Future Works Distribution</a:t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1238800" y="4270650"/>
            <a:ext cx="197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Source: Original Authorship</a:t>
            </a:r>
            <a:endParaRPr sz="700"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838" y="1017725"/>
            <a:ext cx="2748440" cy="326193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/>
        </p:nvSpPr>
        <p:spPr>
          <a:xfrm>
            <a:off x="4668600" y="1026750"/>
            <a:ext cx="4030800" cy="3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Retrieved Legal Aspects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• Domains of Business (9 Aligned Papers).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• Personal/Non-Personal Data (7 Aligned Papers).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• Usage and Data Policies (7 Aligned Papers).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• Legal Interoperability Constraints (9 Aligned Papers).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• Smart Contracts/Contract Automation (7 Aligned Papers).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• Semantic Appeal (10 Aligned Papers).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• AI Usage in IDS (9 Aligned Papers).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• Cloud (8 Aligned Papers).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• IDS Usage in Open Spaces (4 Aligned Papers).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• Future Works Addressing Legal Aspects (15 Aligned Papers).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25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219" name="Google Shape;219;p25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25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25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25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223" name="Google Shape;223;p25"/>
          <p:cNvSpPr txBox="1"/>
          <p:nvPr>
            <p:ph type="title"/>
          </p:nvPr>
        </p:nvSpPr>
        <p:spPr>
          <a:xfrm>
            <a:off x="427500" y="806150"/>
            <a:ext cx="4665900" cy="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9718"/>
              <a:buNone/>
            </a:pPr>
            <a:r>
              <a:rPr lang="pt-BR" sz="1420"/>
              <a:t>Systematic Approach For Building Ontologies (SABiO)</a:t>
            </a:r>
            <a:endParaRPr sz="1420"/>
          </a:p>
        </p:txBody>
      </p:sp>
      <p:sp>
        <p:nvSpPr>
          <p:cNvPr id="224" name="Google Shape;224;p25"/>
          <p:cNvSpPr txBox="1"/>
          <p:nvPr/>
        </p:nvSpPr>
        <p:spPr>
          <a:xfrm>
            <a:off x="427500" y="1093250"/>
            <a:ext cx="7724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1200">
                <a:solidFill>
                  <a:schemeClr val="dk1"/>
                </a:solidFill>
              </a:rPr>
              <a:t>Proposed as a result of observation regarding the lack of systematization of the available ontology engineering methodologies. (Falbo, 2014)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7175" y="1674950"/>
            <a:ext cx="3177764" cy="25949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 txBox="1"/>
          <p:nvPr/>
        </p:nvSpPr>
        <p:spPr>
          <a:xfrm>
            <a:off x="2985450" y="4215175"/>
            <a:ext cx="260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Source: (Falbo, 2014)</a:t>
            </a:r>
            <a:endParaRPr/>
          </a:p>
        </p:txBody>
      </p:sp>
      <p:sp>
        <p:nvSpPr>
          <p:cNvPr id="227" name="Google Shape;227;p25"/>
          <p:cNvSpPr txBox="1"/>
          <p:nvPr>
            <p:ph type="title"/>
          </p:nvPr>
        </p:nvSpPr>
        <p:spPr>
          <a:xfrm>
            <a:off x="427500" y="289550"/>
            <a:ext cx="44952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BR" sz="2378"/>
              <a:t>Ontology Engineering</a:t>
            </a:r>
            <a:endParaRPr sz="2378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6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234" name="Google Shape;234;p26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26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26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26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238" name="Google Shape;2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Ontological Foundation</a:t>
            </a:r>
            <a:endParaRPr/>
          </a:p>
        </p:txBody>
      </p:sp>
      <p:sp>
        <p:nvSpPr>
          <p:cNvPr id="239" name="Google Shape;239;p26"/>
          <p:cNvSpPr txBox="1"/>
          <p:nvPr/>
        </p:nvSpPr>
        <p:spPr>
          <a:xfrm>
            <a:off x="427500" y="1169675"/>
            <a:ext cx="77247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1200">
                <a:solidFill>
                  <a:schemeClr val="dk1"/>
                </a:solidFill>
              </a:rPr>
              <a:t>Unified Foundational Ontology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UFO-A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i="1" lang="pt-BR" sz="1200">
                <a:solidFill>
                  <a:schemeClr val="dk1"/>
                </a:solidFill>
              </a:rPr>
              <a:t>Endurants</a:t>
            </a:r>
            <a:endParaRPr i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UFO-B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i="1" lang="pt-BR" sz="1200">
                <a:solidFill>
                  <a:schemeClr val="dk1"/>
                </a:solidFill>
              </a:rPr>
              <a:t>Perdurants</a:t>
            </a:r>
            <a:endParaRPr i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OntoUML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pt-BR" sz="1200">
                <a:solidFill>
                  <a:schemeClr val="dk1"/>
                </a:solidFill>
              </a:rPr>
              <a:t>Graphical Representation of UFO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Service Contract Ontology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Legal Moments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UFO-L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Legal Entitlements and Legal Burdens/Lacks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Information Model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Lack of depth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Defined as a roadmap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Open Source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413" y="784463"/>
            <a:ext cx="4077421" cy="326193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 txBox="1"/>
          <p:nvPr/>
        </p:nvSpPr>
        <p:spPr>
          <a:xfrm>
            <a:off x="5233125" y="39897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Source: (Bader et al., 2020)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27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248" name="Google Shape;248;p27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7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27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27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252" name="Google Shape;2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Ontology Requirements</a:t>
            </a:r>
            <a:endParaRPr/>
          </a:p>
        </p:txBody>
      </p:sp>
      <p:sp>
        <p:nvSpPr>
          <p:cNvPr id="253" name="Google Shape;253;p27"/>
          <p:cNvSpPr txBox="1"/>
          <p:nvPr/>
        </p:nvSpPr>
        <p:spPr>
          <a:xfrm>
            <a:off x="311700" y="1017725"/>
            <a:ext cx="77247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Purpose</a:t>
            </a:r>
            <a:r>
              <a:rPr lang="pt-BR" sz="1200">
                <a:solidFill>
                  <a:schemeClr val="dk1"/>
                </a:solidFill>
              </a:rPr>
              <a:t>: Provide a legal interoperability domain description in order to foster an unambiguous presentation of policies, i.e., service contracts, within IDS architecture.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Language</a:t>
            </a:r>
            <a:r>
              <a:rPr lang="pt-BR" sz="1200">
                <a:solidFill>
                  <a:schemeClr val="dk1"/>
                </a:solidFill>
              </a:rPr>
              <a:t>: Reference ontology using OntoUML with further translation to Web Ontology Language (OWL).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Intended Uses</a:t>
            </a:r>
            <a:r>
              <a:rPr lang="pt-BR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54" name="Google Shape;2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050" y="2432875"/>
            <a:ext cx="4777875" cy="147858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3178640" y="3945689"/>
            <a:ext cx="278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Source: Original Authorship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Google Shape;261;p28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262" name="Google Shape;262;p28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28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28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28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266" name="Google Shape;2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Non-Functional Requirements</a:t>
            </a:r>
            <a:endParaRPr/>
          </a:p>
        </p:txBody>
      </p:sp>
      <p:sp>
        <p:nvSpPr>
          <p:cNvPr id="267" name="Google Shape;267;p28"/>
          <p:cNvSpPr txBox="1"/>
          <p:nvPr/>
        </p:nvSpPr>
        <p:spPr>
          <a:xfrm>
            <a:off x="427500" y="1169675"/>
            <a:ext cx="7724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268" name="Google Shape;268;p28"/>
          <p:cNvGraphicFramePr/>
          <p:nvPr/>
        </p:nvGraphicFramePr>
        <p:xfrm>
          <a:off x="952500" y="125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{A1E42121-0205-4B73-A856-423F918A1179}</a:tableStyleId>
              </a:tblPr>
              <a:tblGrid>
                <a:gridCol w="2122800"/>
                <a:gridCol w="5116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Design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Support for Natural Language (English)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Adaptation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Addresses the EIF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Design/Performance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Follow the </a:t>
                      </a:r>
                      <a:r>
                        <a:rPr b="1" lang="pt-BR" sz="1200"/>
                        <a:t>FAIR </a:t>
                      </a:r>
                      <a:r>
                        <a:rPr lang="pt-BR" sz="1200"/>
                        <a:t>Principles: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     </a:t>
                      </a:r>
                      <a:r>
                        <a:rPr b="1" lang="pt-BR" sz="1200"/>
                        <a:t>F</a:t>
                      </a:r>
                      <a:r>
                        <a:rPr lang="pt-BR" sz="1200"/>
                        <a:t>indable: It must have an open access.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     </a:t>
                      </a:r>
                      <a:r>
                        <a:rPr b="1" lang="pt-BR" sz="1200"/>
                        <a:t>A</a:t>
                      </a:r>
                      <a:r>
                        <a:rPr lang="pt-BR" sz="1200"/>
                        <a:t>ccessible: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It shall possess unique URIs.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     </a:t>
                      </a:r>
                      <a:r>
                        <a:rPr b="1" lang="pt-BR" sz="1200"/>
                        <a:t>I</a:t>
                      </a:r>
                      <a:r>
                        <a:rPr lang="pt-BR" sz="1200"/>
                        <a:t>nteroperable: Use a formal and broadly applicable set of concepts      and languages for representation.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     </a:t>
                      </a:r>
                      <a:r>
                        <a:rPr b="1" lang="pt-BR" sz="1200"/>
                        <a:t>R</a:t>
                      </a:r>
                      <a:r>
                        <a:rPr lang="pt-BR" sz="1200"/>
                        <a:t>eusable: Data meet domain-relevant accepted standards (ISO dictionary) and holds a clear and </a:t>
                      </a:r>
                      <a:r>
                        <a:rPr lang="pt-BR" sz="1200"/>
                        <a:t>accessible</a:t>
                      </a:r>
                      <a:r>
                        <a:rPr lang="pt-BR" sz="1200"/>
                        <a:t> usage license (MIT)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Design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UFO and SCO as </a:t>
                      </a:r>
                      <a:r>
                        <a:rPr lang="pt-BR" sz="1200"/>
                        <a:t>foundational ontologies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Design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Available at an open GitHub Repository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" name="Google Shape;274;p29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275" name="Google Shape;275;p29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29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29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9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279" name="Google Shape;2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Functional Requirements</a:t>
            </a:r>
            <a:endParaRPr/>
          </a:p>
        </p:txBody>
      </p:sp>
      <p:sp>
        <p:nvSpPr>
          <p:cNvPr id="280" name="Google Shape;280;p29"/>
          <p:cNvSpPr txBox="1"/>
          <p:nvPr/>
        </p:nvSpPr>
        <p:spPr>
          <a:xfrm>
            <a:off x="427500" y="1169675"/>
            <a:ext cx="77247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Competency Questions Group 1: SCO and EIF Related.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CQ1: What are the legal entitlements of the service provider X? (GRIFFO et al., 2021)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CQ2: What are the legal burdens/lacks of the service provider X? (GRIFFO et al., 2021)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CQ3: </a:t>
            </a:r>
            <a:r>
              <a:rPr lang="pt-BR">
                <a:solidFill>
                  <a:schemeClr val="dk1"/>
                </a:solidFill>
              </a:rPr>
              <a:t>What are the legal entitlements of the service consumer X? (GRIFFO et al., 2021)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CQ4: What are the legal burdens/lacks of the service consumer X? (GRIFFO et al., 2021)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CQ5: What are the interoperability barriers in the service contract X? (EIF)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CQ6: What contracts represent joint controllership? (EIF)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427500" y="3040000"/>
            <a:ext cx="77247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Competency Questions Group 2: IM and RAM Related.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CQ7: What are the data user</a:t>
            </a:r>
            <a:r>
              <a:rPr lang="pt-BR">
                <a:solidFill>
                  <a:schemeClr val="dk1"/>
                </a:solidFill>
              </a:rPr>
              <a:t>'s permissions and duties? (BADER et al., 2020)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CQ8: What contracts characterize data rent? (RAM)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cq9: What contracts characterize data purchase? (RAM)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30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288" name="Google Shape;288;p30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30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30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30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292" name="Google Shape;2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Lifecycle</a:t>
            </a:r>
            <a:endParaRPr/>
          </a:p>
        </p:txBody>
      </p:sp>
      <p:sp>
        <p:nvSpPr>
          <p:cNvPr id="293" name="Google Shape;293;p30"/>
          <p:cNvSpPr txBox="1"/>
          <p:nvPr/>
        </p:nvSpPr>
        <p:spPr>
          <a:xfrm>
            <a:off x="3269100" y="3931675"/>
            <a:ext cx="260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Source: Original Authorship</a:t>
            </a:r>
            <a:endParaRPr/>
          </a:p>
        </p:txBody>
      </p:sp>
      <p:pic>
        <p:nvPicPr>
          <p:cNvPr id="294" name="Google Shape;2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7113" y="1300163"/>
            <a:ext cx="57054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31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301" name="Google Shape;301;p31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31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31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31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305" name="Google Shape;30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 present..</a:t>
            </a:r>
            <a:endParaRPr/>
          </a:p>
        </p:txBody>
      </p:sp>
      <p:pic>
        <p:nvPicPr>
          <p:cNvPr id="306" name="Google Shape;306;p3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8807" y="1305297"/>
            <a:ext cx="5757924" cy="243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4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71" name="Google Shape;71;p14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4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75" name="Google Shape;75;p14"/>
          <p:cNvSpPr txBox="1"/>
          <p:nvPr/>
        </p:nvSpPr>
        <p:spPr>
          <a:xfrm>
            <a:off x="471200" y="602963"/>
            <a:ext cx="710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Presentation Overview</a:t>
            </a:r>
            <a:endParaRPr b="1" sz="1600"/>
          </a:p>
        </p:txBody>
      </p:sp>
      <p:sp>
        <p:nvSpPr>
          <p:cNvPr id="76" name="Google Shape;76;p14"/>
          <p:cNvSpPr txBox="1"/>
          <p:nvPr/>
        </p:nvSpPr>
        <p:spPr>
          <a:xfrm>
            <a:off x="512325" y="1200388"/>
            <a:ext cx="71061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Introduction;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Design Science Research (DSR) Methodology;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Systematic Literature Review;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Ontology Engineering;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Future Works;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Conclusions.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32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313" name="Google Shape;313;p32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32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32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32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317" name="Google Shape;3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Legal Interoperability Ontology for IDS (LegIOn-IDS)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44"/>
              <a:t>Reference Ontology</a:t>
            </a:r>
            <a:endParaRPr sz="2244"/>
          </a:p>
        </p:txBody>
      </p:sp>
      <p:sp>
        <p:nvSpPr>
          <p:cNvPr id="318" name="Google Shape;318;p32"/>
          <p:cNvSpPr txBox="1"/>
          <p:nvPr/>
        </p:nvSpPr>
        <p:spPr>
          <a:xfrm>
            <a:off x="427500" y="1603550"/>
            <a:ext cx="77247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The Reference Ontology must graphically describe the domain, </a:t>
            </a:r>
            <a:r>
              <a:rPr lang="pt-BR" sz="1200">
                <a:solidFill>
                  <a:schemeClr val="dk1"/>
                </a:solidFill>
              </a:rPr>
              <a:t>employing</a:t>
            </a:r>
            <a:r>
              <a:rPr lang="pt-BR" sz="1200">
                <a:solidFill>
                  <a:schemeClr val="dk1"/>
                </a:solidFill>
              </a:rPr>
              <a:t> high-level stereotypes (provided by UFO), and providing relationships amongst them. </a:t>
            </a:r>
            <a:endParaRPr sz="1200">
              <a:solidFill>
                <a:schemeClr val="dk1"/>
              </a:solidFill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Better understanding of the domain;</a:t>
            </a:r>
            <a:endParaRPr sz="1200">
              <a:solidFill>
                <a:schemeClr val="dk1"/>
              </a:solidFill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Graphical representation;</a:t>
            </a:r>
            <a:endParaRPr sz="1200">
              <a:solidFill>
                <a:schemeClr val="dk1"/>
              </a:solidFill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Provides an easier operationalization.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00" y="3287275"/>
            <a:ext cx="432435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 txBox="1"/>
          <p:nvPr/>
        </p:nvSpPr>
        <p:spPr>
          <a:xfrm>
            <a:off x="311700" y="2757175"/>
            <a:ext cx="30000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44">
                <a:solidFill>
                  <a:schemeClr val="dk1"/>
                </a:solidFill>
              </a:rPr>
              <a:t>Tools for development</a:t>
            </a:r>
            <a:endParaRPr/>
          </a:p>
        </p:txBody>
      </p:sp>
      <p:pic>
        <p:nvPicPr>
          <p:cNvPr id="321" name="Google Shape;32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7300" y="3235950"/>
            <a:ext cx="3029161" cy="11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33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328" name="Google Shape;328;p33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33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33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33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332" name="Google Shape;3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Legal Interoperability Ontology for IDS (LegIOn-IDS)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44"/>
              <a:t>Main UFO stereotypes</a:t>
            </a:r>
            <a:endParaRPr sz="2244"/>
          </a:p>
        </p:txBody>
      </p:sp>
      <p:sp>
        <p:nvSpPr>
          <p:cNvPr id="333" name="Google Shape;333;p33"/>
          <p:cNvSpPr txBox="1"/>
          <p:nvPr/>
        </p:nvSpPr>
        <p:spPr>
          <a:xfrm>
            <a:off x="507000" y="1819450"/>
            <a:ext cx="8130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Kind: Rigid concept that provides identity, does not require a relational dependency. One of the most used stereotypes.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Subkind: Rigid concept that does not provide identity (specialization), hence, require relational dependency (ambiguous documentation).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Relator: Existential dependency on their bearers, is a truth-maker. It must update the status of their involved individuals.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Quality: Provides identity (identity function)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Mode: Provides identity (identity function)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Category: Refactor stereotype, it does not provide identity, and is composed of </a:t>
            </a:r>
            <a:r>
              <a:rPr lang="pt-BR">
                <a:solidFill>
                  <a:schemeClr val="dk1"/>
                </a:solidFill>
              </a:rPr>
              <a:t>different identity providers.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340" name="Google Shape;340;p34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34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34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34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344" name="Google Shape;34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Reference Ontology (Main View)</a:t>
            </a:r>
            <a:endParaRPr/>
          </a:p>
        </p:txBody>
      </p:sp>
      <p:pic>
        <p:nvPicPr>
          <p:cNvPr id="345" name="Google Shape;3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7825" y="1017725"/>
            <a:ext cx="5488338" cy="3261937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 txBox="1"/>
          <p:nvPr/>
        </p:nvSpPr>
        <p:spPr>
          <a:xfrm>
            <a:off x="3538788" y="4215175"/>
            <a:ext cx="20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Source: Original Authorship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" name="Google Shape;352;p35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353" name="Google Shape;353;p35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35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35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35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357" name="Google Shape;35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Reference Ontology (Service Contract View)</a:t>
            </a:r>
            <a:endParaRPr/>
          </a:p>
        </p:txBody>
      </p:sp>
      <p:sp>
        <p:nvSpPr>
          <p:cNvPr id="358" name="Google Shape;358;p35"/>
          <p:cNvSpPr txBox="1"/>
          <p:nvPr/>
        </p:nvSpPr>
        <p:spPr>
          <a:xfrm>
            <a:off x="3538788" y="4215175"/>
            <a:ext cx="20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Source: Original Authorship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359" name="Google Shape;35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4988" y="1125425"/>
            <a:ext cx="5774024" cy="289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p36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366" name="Google Shape;366;p36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36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36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36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370" name="Google Shape;37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Reference Ontology (Policy View)</a:t>
            </a:r>
            <a:endParaRPr/>
          </a:p>
        </p:txBody>
      </p:sp>
      <p:sp>
        <p:nvSpPr>
          <p:cNvPr id="371" name="Google Shape;371;p36"/>
          <p:cNvSpPr txBox="1"/>
          <p:nvPr/>
        </p:nvSpPr>
        <p:spPr>
          <a:xfrm>
            <a:off x="3538788" y="4215175"/>
            <a:ext cx="20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Source: Original Authorship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372" name="Google Shape;3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725" y="1125425"/>
            <a:ext cx="4874553" cy="289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oogle Shape;378;p37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379" name="Google Shape;379;p37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37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37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37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383" name="Google Shape;38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Reference Ontology (Legal Moments View)</a:t>
            </a:r>
            <a:endParaRPr/>
          </a:p>
        </p:txBody>
      </p:sp>
      <p:sp>
        <p:nvSpPr>
          <p:cNvPr id="384" name="Google Shape;384;p37"/>
          <p:cNvSpPr txBox="1"/>
          <p:nvPr/>
        </p:nvSpPr>
        <p:spPr>
          <a:xfrm>
            <a:off x="3538788" y="4215175"/>
            <a:ext cx="20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Source: Original Authorship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385" name="Google Shape;3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850" y="1170125"/>
            <a:ext cx="6432302" cy="289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38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392" name="Google Shape;392;p38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38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38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38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396" name="Google Shape;39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Reference Ontology (Legal Interoperability View)</a:t>
            </a:r>
            <a:endParaRPr/>
          </a:p>
        </p:txBody>
      </p:sp>
      <p:sp>
        <p:nvSpPr>
          <p:cNvPr id="397" name="Google Shape;397;p38"/>
          <p:cNvSpPr txBox="1"/>
          <p:nvPr/>
        </p:nvSpPr>
        <p:spPr>
          <a:xfrm>
            <a:off x="3538788" y="4215175"/>
            <a:ext cx="20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Source: Original Authorship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398" name="Google Shape;39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38" y="1170125"/>
            <a:ext cx="7683722" cy="289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4" name="Google Shape;404;p39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405" name="Google Shape;405;p39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39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39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39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409" name="Google Shape;40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Operational Ontology</a:t>
            </a:r>
            <a:endParaRPr/>
          </a:p>
        </p:txBody>
      </p:sp>
      <p:sp>
        <p:nvSpPr>
          <p:cNvPr id="410" name="Google Shape;410;p39"/>
          <p:cNvSpPr txBox="1"/>
          <p:nvPr/>
        </p:nvSpPr>
        <p:spPr>
          <a:xfrm>
            <a:off x="480675" y="1192950"/>
            <a:ext cx="79128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The operational ontology must be able to represent the domain in a machine-readable way, and through a knowledge representation language, such as Web Ontology Language (OWL).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Disjointness;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Defined Classes;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Closing Axioms;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Instances.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39"/>
          <p:cNvSpPr txBox="1"/>
          <p:nvPr/>
        </p:nvSpPr>
        <p:spPr>
          <a:xfrm>
            <a:off x="480675" y="2897200"/>
            <a:ext cx="79128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Important Assumptions: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Disjointness among the Rules;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Equivalence of Rules and Legal Moments;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Kinds of Contract Inferencing the Types of data exchange;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Contractual metadata description (Data Properties);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40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418" name="Google Shape;418;p40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40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40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40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422" name="Google Shape;4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Operational Ontology</a:t>
            </a:r>
            <a:endParaRPr/>
          </a:p>
        </p:txBody>
      </p:sp>
      <p:sp>
        <p:nvSpPr>
          <p:cNvPr id="423" name="Google Shape;423;p40"/>
          <p:cNvSpPr txBox="1"/>
          <p:nvPr>
            <p:ph type="title"/>
          </p:nvPr>
        </p:nvSpPr>
        <p:spPr>
          <a:xfrm>
            <a:off x="311700" y="10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620"/>
              <a:t>Demonstration</a:t>
            </a:r>
            <a:endParaRPr sz="1620"/>
          </a:p>
        </p:txBody>
      </p:sp>
      <p:pic>
        <p:nvPicPr>
          <p:cNvPr id="424" name="Google Shape;424;p4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0350" y="1977075"/>
            <a:ext cx="354330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0"/>
          <p:cNvSpPr txBox="1"/>
          <p:nvPr>
            <p:ph type="title"/>
          </p:nvPr>
        </p:nvSpPr>
        <p:spPr>
          <a:xfrm>
            <a:off x="4738975" y="2818575"/>
            <a:ext cx="6975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b="1" i="1" lang="pt-BR" sz="1620">
                <a:latin typeface="Oswald"/>
                <a:ea typeface="Oswald"/>
                <a:cs typeface="Oswald"/>
                <a:sym typeface="Oswald"/>
              </a:rPr>
              <a:t>Web</a:t>
            </a:r>
            <a:endParaRPr b="1" i="1" sz="162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" name="Google Shape;431;p41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432" name="Google Shape;432;p41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41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41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41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436" name="Google Shape;43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Ontology Documentation</a:t>
            </a:r>
            <a:endParaRPr/>
          </a:p>
        </p:txBody>
      </p:sp>
      <p:sp>
        <p:nvSpPr>
          <p:cNvPr id="437" name="Google Shape;437;p41"/>
          <p:cNvSpPr txBox="1"/>
          <p:nvPr/>
        </p:nvSpPr>
        <p:spPr>
          <a:xfrm>
            <a:off x="480675" y="1017725"/>
            <a:ext cx="77247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As one of the FAIR principles, we provide a systematic </a:t>
            </a:r>
            <a:r>
              <a:rPr lang="pt-BR">
                <a:solidFill>
                  <a:schemeClr val="dk1"/>
                </a:solidFill>
              </a:rPr>
              <a:t>documentation</a:t>
            </a:r>
            <a:r>
              <a:rPr lang="pt-BR">
                <a:solidFill>
                  <a:schemeClr val="dk1"/>
                </a:solidFill>
              </a:rPr>
              <a:t> of LegIOn-IDS, as follows: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An Ontology Requirements Specification Document (ORSD);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 Glossary of Terms;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It also provides an ISO dictionary;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Retrieved </a:t>
            </a:r>
            <a:r>
              <a:rPr lang="pt-BR">
                <a:solidFill>
                  <a:schemeClr val="dk1"/>
                </a:solidFill>
              </a:rPr>
              <a:t>from the SLR;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OWL Docs Documentation;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Conference Papers;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38" name="Google Shape;438;p4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0950" y="3101311"/>
            <a:ext cx="1125425" cy="1059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1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13329"/>
          <a:stretch/>
        </p:blipFill>
        <p:spPr>
          <a:xfrm>
            <a:off x="480675" y="3101299"/>
            <a:ext cx="3760276" cy="13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1"/>
          <p:cNvSpPr txBox="1"/>
          <p:nvPr/>
        </p:nvSpPr>
        <p:spPr>
          <a:xfrm>
            <a:off x="1327600" y="4108275"/>
            <a:ext cx="20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Source: Original Authorship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45495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pt-BR" sz="1350"/>
              <a:t>Industry 4.0</a:t>
            </a:r>
            <a:endParaRPr sz="1350"/>
          </a:p>
          <a:p>
            <a:pPr indent="-31432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pt-BR" sz="1350"/>
              <a:t>Data Value</a:t>
            </a:r>
            <a:endParaRPr sz="1350"/>
          </a:p>
          <a:p>
            <a:pPr indent="-31432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pt-BR" sz="1350"/>
              <a:t>Sensitive Data</a:t>
            </a:r>
            <a:endParaRPr sz="1350"/>
          </a:p>
          <a:p>
            <a:pPr indent="-31432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pt-BR" sz="1350"/>
              <a:t>Industrial Data Spaces</a:t>
            </a:r>
            <a:endParaRPr sz="1350"/>
          </a:p>
          <a:p>
            <a:pPr indent="-314325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pt-BR" sz="1350"/>
              <a:t>Proposed by the Fraunhofer Institute</a:t>
            </a:r>
            <a:endParaRPr sz="1350"/>
          </a:p>
          <a:p>
            <a:pPr indent="-314325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pt-BR" sz="1350"/>
              <a:t>Dates in 2014</a:t>
            </a:r>
            <a:endParaRPr sz="1350"/>
          </a:p>
          <a:p>
            <a:pPr indent="-31432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pt-BR" sz="1350"/>
              <a:t>European Domain</a:t>
            </a:r>
            <a:endParaRPr sz="1350"/>
          </a:p>
          <a:p>
            <a:pPr indent="-314325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pt-BR" sz="1350"/>
              <a:t>27 Countries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50"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537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5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85" name="Google Shape;85;p15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5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5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5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325" y="-334300"/>
            <a:ext cx="4415025" cy="44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6594199" y="3899475"/>
            <a:ext cx="22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Source</a:t>
            </a:r>
            <a:r>
              <a:rPr lang="pt-BR" sz="1200">
                <a:solidFill>
                  <a:schemeClr val="dk2"/>
                </a:solidFill>
              </a:rPr>
              <a:t>: Python Geographics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41075" y="3185400"/>
            <a:ext cx="45495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What are International Data Spaces (IDS)?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"A secure, sovereign system of data sharing in which all participants can realize the full value of their data." (IDSA, 2019)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6" name="Google Shape;446;p42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447" name="Google Shape;447;p42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42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42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42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451" name="Google Shape;4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Next Steps</a:t>
            </a:r>
            <a:endParaRPr/>
          </a:p>
        </p:txBody>
      </p:sp>
      <p:sp>
        <p:nvSpPr>
          <p:cNvPr id="452" name="Google Shape;452;p42"/>
          <p:cNvSpPr txBox="1"/>
          <p:nvPr/>
        </p:nvSpPr>
        <p:spPr>
          <a:xfrm>
            <a:off x="709650" y="1976950"/>
            <a:ext cx="7724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53" name="Google Shape;453;p42"/>
          <p:cNvSpPr txBox="1"/>
          <p:nvPr/>
        </p:nvSpPr>
        <p:spPr>
          <a:xfrm>
            <a:off x="709650" y="1017713"/>
            <a:ext cx="77247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Ontology Validation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Ontology Evaluation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Focus Discussion Group or Experts Opinion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Machine Learning + Ontologies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Model for automated instantiation of ontology based on text documents (snippets extraction and classification) using Owlready2 - </a:t>
            </a:r>
            <a:r>
              <a:rPr b="1" lang="pt-BR" sz="1200">
                <a:solidFill>
                  <a:schemeClr val="dk1"/>
                </a:solidFill>
              </a:rPr>
              <a:t>New step for verification proposition.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Utilizing NLP to instantiate the model of contract based on the ontology.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454" name="Google Shape;45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9238" y="2571750"/>
            <a:ext cx="4945513" cy="17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2"/>
          <p:cNvSpPr txBox="1"/>
          <p:nvPr/>
        </p:nvSpPr>
        <p:spPr>
          <a:xfrm>
            <a:off x="3538788" y="4230475"/>
            <a:ext cx="206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Source: Original Authorship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1" name="Google Shape;461;p43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462" name="Google Shape;462;p43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43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43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43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466" name="Google Shape;46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Next Steps</a:t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709650" y="1017725"/>
            <a:ext cx="77247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Development of a Large Language Model regarding legal aspects and </a:t>
            </a:r>
            <a:r>
              <a:rPr lang="pt-BR">
                <a:solidFill>
                  <a:schemeClr val="dk1"/>
                </a:solidFill>
              </a:rPr>
              <a:t>interoperability</a:t>
            </a:r>
            <a:r>
              <a:rPr lang="pt-BR">
                <a:solidFill>
                  <a:schemeClr val="dk1"/>
                </a:solidFill>
              </a:rPr>
              <a:t> within IDS architecture. The Ontology will ground the development of a RAG, fine-tuning the LLM. 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Extra: OntoUML plugin pull requests (regarding .ttl serialization)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3" name="Google Shape;473;p44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474" name="Google Shape;474;p44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44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44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44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478" name="Google Shape;47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Conclusion</a:t>
            </a:r>
            <a:endParaRPr/>
          </a:p>
        </p:txBody>
      </p:sp>
      <p:sp>
        <p:nvSpPr>
          <p:cNvPr id="479" name="Google Shape;479;p44"/>
          <p:cNvSpPr txBox="1"/>
          <p:nvPr/>
        </p:nvSpPr>
        <p:spPr>
          <a:xfrm>
            <a:off x="709650" y="1171763"/>
            <a:ext cx="77247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T</a:t>
            </a:r>
            <a:r>
              <a:rPr lang="pt-BR" sz="1600">
                <a:solidFill>
                  <a:schemeClr val="dk1"/>
                </a:solidFill>
              </a:rPr>
              <a:t>he project has mainly two approaches: </a:t>
            </a:r>
            <a:endParaRPr sz="16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B</a:t>
            </a:r>
            <a:r>
              <a:rPr lang="pt-BR" sz="1200">
                <a:solidFill>
                  <a:schemeClr val="dk1"/>
                </a:solidFill>
              </a:rPr>
              <a:t>ottom-up</a:t>
            </a:r>
            <a:r>
              <a:rPr lang="pt-BR" sz="1200">
                <a:solidFill>
                  <a:schemeClr val="dk1"/>
                </a:solidFill>
              </a:rPr>
              <a:t>, in which, a machine learning model will be able to provide the textual classification of the given contract, and results in its legal moments, unambiguously representing it, in a machine readable way.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Top-bottom, lawyers could use the ontology to input the clauses of the contract, using the ontology as fundamental schema of relations, and through a machine learning model, generate a model of contract (fostering the data as a service and data purchase kinds of contract, at first).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45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486" name="Google Shape;486;p45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45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45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45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490" name="Google Shape;490;p45"/>
          <p:cNvSpPr txBox="1"/>
          <p:nvPr>
            <p:ph type="title"/>
          </p:nvPr>
        </p:nvSpPr>
        <p:spPr>
          <a:xfrm>
            <a:off x="311700" y="27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Work submissions</a:t>
            </a:r>
            <a:endParaRPr/>
          </a:p>
        </p:txBody>
      </p:sp>
      <p:sp>
        <p:nvSpPr>
          <p:cNvPr id="491" name="Google Shape;491;p45"/>
          <p:cNvSpPr txBox="1"/>
          <p:nvPr/>
        </p:nvSpPr>
        <p:spPr>
          <a:xfrm>
            <a:off x="267750" y="744425"/>
            <a:ext cx="86085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rgbClr val="222222"/>
                </a:solidFill>
                <a:highlight>
                  <a:srgbClr val="FFFFFF"/>
                </a:highlight>
              </a:rPr>
              <a:t>Integrated data processing architecture applied to Educational Robotics Learning Objects. </a:t>
            </a:r>
            <a:r>
              <a:rPr lang="pt-BR" sz="1100">
                <a:solidFill>
                  <a:srgbClr val="222222"/>
                </a:solidFill>
                <a:highlight>
                  <a:srgbClr val="FFFFFF"/>
                </a:highlight>
              </a:rPr>
              <a:t>(Co-author).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pt-BR" sz="1100">
                <a:solidFill>
                  <a:srgbClr val="222222"/>
                </a:solidFill>
                <a:highlight>
                  <a:srgbClr val="FFFFFF"/>
                </a:highlight>
              </a:rPr>
              <a:t>Submitted</a:t>
            </a:r>
            <a:r>
              <a:rPr lang="pt-BR" sz="1100">
                <a:solidFill>
                  <a:srgbClr val="222222"/>
                </a:solidFill>
                <a:highlight>
                  <a:srgbClr val="FFFFFF"/>
                </a:highlight>
              </a:rPr>
              <a:t> in March, 2023. </a:t>
            </a:r>
            <a:r>
              <a:rPr lang="pt-BR" sz="1100">
                <a:solidFill>
                  <a:srgbClr val="222222"/>
                </a:solidFill>
                <a:highlight>
                  <a:schemeClr val="accent4"/>
                </a:highlight>
              </a:rPr>
              <a:t>Currently under major revision.</a:t>
            </a:r>
            <a:endParaRPr sz="1100">
              <a:solidFill>
                <a:srgbClr val="222222"/>
              </a:solidFill>
              <a:highlight>
                <a:schemeClr val="accent4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pt-BR" sz="1100">
                <a:solidFill>
                  <a:srgbClr val="222222"/>
                </a:solidFill>
                <a:highlight>
                  <a:srgbClr val="FFFFFF"/>
                </a:highlight>
              </a:rPr>
              <a:t>Journal of Intelligent &amp; Robotic Systems.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pt-BR" sz="1100">
                <a:solidFill>
                  <a:srgbClr val="222222"/>
                </a:solidFill>
                <a:highlight>
                  <a:srgbClr val="FFFFFF"/>
                </a:highlight>
              </a:rPr>
              <a:t>Towards Legal Interoperability in International Data Spaces.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pt-BR" sz="1100">
                <a:solidFill>
                  <a:srgbClr val="222222"/>
                </a:solidFill>
                <a:highlight>
                  <a:srgbClr val="FFFFFF"/>
                </a:highlight>
              </a:rPr>
              <a:t>Submitted in January, 2024. </a:t>
            </a:r>
            <a:r>
              <a:rPr lang="pt-BR" sz="1100">
                <a:solidFill>
                  <a:srgbClr val="222222"/>
                </a:solidFill>
                <a:highlight>
                  <a:srgbClr val="00FF00"/>
                </a:highlight>
              </a:rPr>
              <a:t>Accepted. </a:t>
            </a:r>
            <a:endParaRPr sz="1100">
              <a:solidFill>
                <a:srgbClr val="222222"/>
              </a:solidFill>
              <a:highlight>
                <a:srgbClr val="00FF00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pt-BR" sz="1100">
                <a:solidFill>
                  <a:srgbClr val="222222"/>
                </a:solidFill>
                <a:highlight>
                  <a:srgbClr val="FFFFFF"/>
                </a:highlight>
              </a:rPr>
              <a:t>International Conference on Enterprise Information System (ICEIS).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pt-BR" sz="1100">
                <a:solidFill>
                  <a:srgbClr val="222222"/>
                </a:solidFill>
                <a:highlight>
                  <a:srgbClr val="FFFFFF"/>
                </a:highlight>
              </a:rPr>
              <a:t>Legal Interoperability Ontology for International Data Spaces - LegIOn-IDS. 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pt-BR" sz="1100">
                <a:solidFill>
                  <a:srgbClr val="222222"/>
                </a:solidFill>
                <a:highlight>
                  <a:srgbClr val="FFFFFF"/>
                </a:highlight>
              </a:rPr>
              <a:t>Submitted</a:t>
            </a:r>
            <a:r>
              <a:rPr lang="pt-BR" sz="1100">
                <a:solidFill>
                  <a:srgbClr val="222222"/>
                </a:solidFill>
                <a:highlight>
                  <a:srgbClr val="FFFFFF"/>
                </a:highlight>
              </a:rPr>
              <a:t> in March, 2024. </a:t>
            </a:r>
            <a:r>
              <a:rPr lang="pt-BR" sz="1100">
                <a:solidFill>
                  <a:srgbClr val="222222"/>
                </a:solidFill>
                <a:highlight>
                  <a:srgbClr val="00FFFF"/>
                </a:highlight>
              </a:rPr>
              <a:t>Under revision. </a:t>
            </a:r>
            <a:endParaRPr sz="1100">
              <a:solidFill>
                <a:srgbClr val="222222"/>
              </a:solidFill>
              <a:highlight>
                <a:srgbClr val="00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pt-BR" sz="1100">
                <a:solidFill>
                  <a:srgbClr val="222222"/>
                </a:solidFill>
              </a:rPr>
              <a:t>International Conference on Formal Ontology in Information Systems (FOIS).</a:t>
            </a:r>
            <a:endParaRPr sz="1100">
              <a:solidFill>
                <a:srgbClr val="22222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pt-BR" sz="1100">
                <a:solidFill>
                  <a:srgbClr val="222222"/>
                </a:solidFill>
              </a:rPr>
              <a:t>Towards Legal Interoperability in International Data Spaces: A Systematic Literature Review.</a:t>
            </a:r>
            <a:endParaRPr sz="1100">
              <a:solidFill>
                <a:srgbClr val="22222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pt-BR" sz="1100">
                <a:solidFill>
                  <a:srgbClr val="222222"/>
                </a:solidFill>
              </a:rPr>
              <a:t>Anticipated submission date: March, 2024. </a:t>
            </a:r>
            <a:r>
              <a:rPr lang="pt-BR" sz="1100">
                <a:solidFill>
                  <a:srgbClr val="222222"/>
                </a:solidFill>
                <a:highlight>
                  <a:srgbClr val="D9D9D9"/>
                </a:highlight>
              </a:rPr>
              <a:t>Due to.</a:t>
            </a:r>
            <a:endParaRPr sz="1100">
              <a:solidFill>
                <a:srgbClr val="222222"/>
              </a:solidFill>
              <a:highlight>
                <a:srgbClr val="D9D9D9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pt-BR" sz="1100">
                <a:solidFill>
                  <a:srgbClr val="222222"/>
                </a:solidFill>
              </a:rPr>
              <a:t>Expert Systems With Application (Journal).</a:t>
            </a:r>
            <a:endParaRPr sz="1100">
              <a:solidFill>
                <a:srgbClr val="22222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pt-BR" sz="1100">
                <a:solidFill>
                  <a:srgbClr val="222222"/>
                </a:solidFill>
                <a:highlight>
                  <a:srgbClr val="FFFFFF"/>
                </a:highlight>
              </a:rPr>
              <a:t>Understanding ASD: Design and Development of a Domain Ontology to Assist Professionals In Uderstanding Children Based on DSM-5. (Co-author).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pt-BR" sz="1100">
                <a:solidFill>
                  <a:srgbClr val="222222"/>
                </a:solidFill>
              </a:rPr>
              <a:t>Anticipated submission date:</a:t>
            </a:r>
            <a:r>
              <a:rPr lang="pt-BR" sz="1100">
                <a:solidFill>
                  <a:srgbClr val="222222"/>
                </a:solidFill>
                <a:highlight>
                  <a:srgbClr val="FFFFFF"/>
                </a:highlight>
              </a:rPr>
              <a:t> April, 2024. </a:t>
            </a:r>
            <a:r>
              <a:rPr lang="pt-BR" sz="1100">
                <a:solidFill>
                  <a:srgbClr val="222222"/>
                </a:solidFill>
                <a:highlight>
                  <a:srgbClr val="D9D9D9"/>
                </a:highlight>
              </a:rPr>
              <a:t>Due to.</a:t>
            </a:r>
            <a:endParaRPr sz="1100">
              <a:solidFill>
                <a:srgbClr val="222222"/>
              </a:solidFill>
              <a:highlight>
                <a:srgbClr val="D9D9D9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pt-BR" sz="1100">
                <a:solidFill>
                  <a:srgbClr val="222222"/>
                </a:solidFill>
              </a:rPr>
              <a:t>International Conference on Formal Ontology in Information Systems (FOIS).</a:t>
            </a:r>
            <a:endParaRPr sz="1100">
              <a:solidFill>
                <a:srgbClr val="22222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pt-BR" sz="1100">
                <a:solidFill>
                  <a:srgbClr val="222222"/>
                </a:solidFill>
                <a:highlight>
                  <a:srgbClr val="FFFFFF"/>
                </a:highlight>
              </a:rPr>
              <a:t>Amplified Intelligence Ontology. (Co-author)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pt-BR" sz="1100">
                <a:solidFill>
                  <a:srgbClr val="222222"/>
                </a:solidFill>
              </a:rPr>
              <a:t>Anticipated submission date:</a:t>
            </a:r>
            <a:r>
              <a:rPr lang="pt-BR" sz="1100">
                <a:solidFill>
                  <a:srgbClr val="222222"/>
                </a:solidFill>
                <a:highlight>
                  <a:srgbClr val="FFFFFF"/>
                </a:highlight>
              </a:rPr>
              <a:t> April, 2024. </a:t>
            </a:r>
            <a:r>
              <a:rPr lang="pt-BR" sz="1100">
                <a:solidFill>
                  <a:srgbClr val="222222"/>
                </a:solidFill>
                <a:highlight>
                  <a:srgbClr val="D9D9D9"/>
                </a:highlight>
              </a:rPr>
              <a:t>Due to.</a:t>
            </a:r>
            <a:endParaRPr sz="1100">
              <a:solidFill>
                <a:srgbClr val="22222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pt-BR" sz="1100">
                <a:solidFill>
                  <a:srgbClr val="222222"/>
                </a:solidFill>
              </a:rPr>
              <a:t>International Conference on Formal Ontology in Information Systems (FOIS).</a:t>
            </a:r>
            <a:endParaRPr sz="11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7" name="Google Shape;497;p46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498" name="Google Shape;498;p46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46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46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46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502" name="Google Shape;50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Research Agenda</a:t>
            </a:r>
            <a:endParaRPr/>
          </a:p>
        </p:txBody>
      </p:sp>
      <p:sp>
        <p:nvSpPr>
          <p:cNvPr id="503" name="Google Shape;503;p46"/>
          <p:cNvSpPr txBox="1"/>
          <p:nvPr/>
        </p:nvSpPr>
        <p:spPr>
          <a:xfrm>
            <a:off x="311700" y="1284900"/>
            <a:ext cx="3000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FFFFFF"/>
                </a:highlight>
              </a:rPr>
              <a:t>1. Systematic Literature Review.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FFFFFF"/>
                </a:highlight>
              </a:rPr>
              <a:t>2. Purpose Identification and Requirements Elicitation.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FFFFFF"/>
                </a:highlight>
              </a:rPr>
              <a:t>3. Ontology Capture and Formalization.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FFFFFF"/>
                </a:highlight>
              </a:rPr>
              <a:t>4. Reference Ontology.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FFFFFF"/>
                </a:highlight>
              </a:rPr>
              <a:t>5. Design.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FFFFFF"/>
                </a:highlight>
              </a:rPr>
              <a:t>6. Implementation.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FFFFFF"/>
                </a:highlight>
              </a:rPr>
              <a:t>7. Operational Ontology.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FFFFFF"/>
                </a:highlight>
              </a:rPr>
              <a:t>8. Testing.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FFFFFF"/>
                </a:highlight>
              </a:rPr>
              <a:t>9. Documenting.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FFFFFF"/>
                </a:highlight>
              </a:rPr>
              <a:t>10. SHACL validation.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FFFFFF"/>
                </a:highlight>
              </a:rPr>
              <a:t>11. Validation with experts.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FFFFFF"/>
                </a:highlight>
              </a:rPr>
              <a:t>12. Text Classification Machine Learning Model.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FFFFFF"/>
                </a:highlight>
              </a:rPr>
              <a:t>13. Continuous Integration Instantiation System.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FFFFFF"/>
                </a:highlight>
              </a:rPr>
              <a:t>14. Python API.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FFFFFF"/>
                </a:highlight>
              </a:rPr>
              <a:t>15. Further Machine Learning Applications.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FFFFFF"/>
                </a:highlight>
              </a:rPr>
              <a:t>16. Dissertation Writing.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FFFFFF"/>
                </a:highlight>
              </a:rPr>
              <a:t>17. Dissertation Presentation.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04" name="Google Shape;504;p46"/>
          <p:cNvSpPr txBox="1"/>
          <p:nvPr/>
        </p:nvSpPr>
        <p:spPr>
          <a:xfrm>
            <a:off x="4725700" y="4108275"/>
            <a:ext cx="20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Source: Original Authorship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505" name="Google Shape;50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1988" y="1170125"/>
            <a:ext cx="3413826" cy="288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"/>
          <p:cNvSpPr txBox="1"/>
          <p:nvPr>
            <p:ph idx="1" type="body"/>
          </p:nvPr>
        </p:nvSpPr>
        <p:spPr>
          <a:xfrm>
            <a:off x="3999500" y="431475"/>
            <a:ext cx="48327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600"/>
              <a:t>Victor B. J. Oliveira</a:t>
            </a:r>
            <a:br>
              <a:rPr lang="pt-BR" sz="1600"/>
            </a:br>
            <a:r>
              <a:rPr lang="pt-BR" sz="1600"/>
              <a:t>victor.oliveira53295@alunos.ufersa.edu.br</a:t>
            </a:r>
            <a:br>
              <a:rPr lang="pt-BR" sz="1600"/>
            </a:br>
            <a:br>
              <a:rPr lang="pt-BR" sz="1600"/>
            </a:br>
            <a:r>
              <a:rPr lang="pt-BR" sz="1200"/>
              <a:t>R. Francisco Mota, 572</a:t>
            </a:r>
            <a:br>
              <a:rPr lang="pt-BR" sz="1200"/>
            </a:br>
            <a:r>
              <a:rPr lang="pt-BR" sz="1200"/>
              <a:t>Laboratório PPgCC - Bloco LCC UFERSA </a:t>
            </a:r>
            <a:br>
              <a:rPr lang="pt-BR" sz="1200"/>
            </a:br>
            <a:r>
              <a:rPr lang="pt-BR" sz="1200"/>
              <a:t>Bairro Pres. Costa e Silva, Mossoró - RN</a:t>
            </a:r>
            <a:endParaRPr sz="1200"/>
          </a:p>
        </p:txBody>
      </p:sp>
      <p:pic>
        <p:nvPicPr>
          <p:cNvPr id="511" name="Google Shape;5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824" y="3481433"/>
            <a:ext cx="2540074" cy="1252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2" name="Google Shape;512;p47"/>
          <p:cNvGrpSpPr/>
          <p:nvPr/>
        </p:nvGrpSpPr>
        <p:grpSpPr>
          <a:xfrm flipH="1" rot="10800000">
            <a:off x="0" y="3859675"/>
            <a:ext cx="3737835" cy="496275"/>
            <a:chOff x="0" y="2656225"/>
            <a:chExt cx="1953300" cy="496275"/>
          </a:xfrm>
        </p:grpSpPr>
        <p:cxnSp>
          <p:nvCxnSpPr>
            <p:cNvPr id="513" name="Google Shape;513;p47"/>
            <p:cNvCxnSpPr/>
            <p:nvPr/>
          </p:nvCxnSpPr>
          <p:spPr>
            <a:xfrm>
              <a:off x="0" y="2656225"/>
              <a:ext cx="1953300" cy="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47"/>
            <p:cNvCxnSpPr/>
            <p:nvPr/>
          </p:nvCxnSpPr>
          <p:spPr>
            <a:xfrm>
              <a:off x="0" y="2821650"/>
              <a:ext cx="1953300" cy="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47"/>
            <p:cNvCxnSpPr/>
            <p:nvPr/>
          </p:nvCxnSpPr>
          <p:spPr>
            <a:xfrm>
              <a:off x="0" y="2987075"/>
              <a:ext cx="1953300" cy="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47"/>
            <p:cNvCxnSpPr/>
            <p:nvPr/>
          </p:nvCxnSpPr>
          <p:spPr>
            <a:xfrm>
              <a:off x="0" y="3152500"/>
              <a:ext cx="1953300" cy="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7" name="Google Shape;517;p47"/>
          <p:cNvGrpSpPr/>
          <p:nvPr/>
        </p:nvGrpSpPr>
        <p:grpSpPr>
          <a:xfrm flipH="1" rot="10800000">
            <a:off x="0" y="3196175"/>
            <a:ext cx="2961984" cy="496275"/>
            <a:chOff x="0" y="2656225"/>
            <a:chExt cx="1953300" cy="496275"/>
          </a:xfrm>
        </p:grpSpPr>
        <p:cxnSp>
          <p:nvCxnSpPr>
            <p:cNvPr id="518" name="Google Shape;518;p47"/>
            <p:cNvCxnSpPr/>
            <p:nvPr/>
          </p:nvCxnSpPr>
          <p:spPr>
            <a:xfrm>
              <a:off x="0" y="2656225"/>
              <a:ext cx="1953300" cy="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47"/>
            <p:cNvCxnSpPr/>
            <p:nvPr/>
          </p:nvCxnSpPr>
          <p:spPr>
            <a:xfrm>
              <a:off x="0" y="2821650"/>
              <a:ext cx="1953300" cy="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47"/>
            <p:cNvCxnSpPr/>
            <p:nvPr/>
          </p:nvCxnSpPr>
          <p:spPr>
            <a:xfrm>
              <a:off x="0" y="2987075"/>
              <a:ext cx="1953300" cy="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47"/>
            <p:cNvCxnSpPr/>
            <p:nvPr/>
          </p:nvCxnSpPr>
          <p:spPr>
            <a:xfrm>
              <a:off x="0" y="3152500"/>
              <a:ext cx="1953300" cy="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2" name="Google Shape;522;p47"/>
          <p:cNvGrpSpPr/>
          <p:nvPr/>
        </p:nvGrpSpPr>
        <p:grpSpPr>
          <a:xfrm flipH="1" rot="10800000">
            <a:off x="0" y="2532675"/>
            <a:ext cx="2277743" cy="496275"/>
            <a:chOff x="0" y="2656225"/>
            <a:chExt cx="1953300" cy="496275"/>
          </a:xfrm>
        </p:grpSpPr>
        <p:cxnSp>
          <p:nvCxnSpPr>
            <p:cNvPr id="523" name="Google Shape;523;p47"/>
            <p:cNvCxnSpPr/>
            <p:nvPr/>
          </p:nvCxnSpPr>
          <p:spPr>
            <a:xfrm>
              <a:off x="0" y="2656225"/>
              <a:ext cx="1953300" cy="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47"/>
            <p:cNvCxnSpPr/>
            <p:nvPr/>
          </p:nvCxnSpPr>
          <p:spPr>
            <a:xfrm>
              <a:off x="0" y="2821650"/>
              <a:ext cx="1953300" cy="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47"/>
            <p:cNvCxnSpPr/>
            <p:nvPr/>
          </p:nvCxnSpPr>
          <p:spPr>
            <a:xfrm>
              <a:off x="0" y="2987075"/>
              <a:ext cx="1953300" cy="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47"/>
            <p:cNvCxnSpPr/>
            <p:nvPr/>
          </p:nvCxnSpPr>
          <p:spPr>
            <a:xfrm>
              <a:off x="0" y="3152500"/>
              <a:ext cx="1953300" cy="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7" name="Google Shape;527;p47"/>
          <p:cNvGrpSpPr/>
          <p:nvPr/>
        </p:nvGrpSpPr>
        <p:grpSpPr>
          <a:xfrm flipH="1" rot="10800000">
            <a:off x="0" y="4523175"/>
            <a:ext cx="4572089" cy="496275"/>
            <a:chOff x="0" y="2656225"/>
            <a:chExt cx="1953300" cy="496275"/>
          </a:xfrm>
        </p:grpSpPr>
        <p:cxnSp>
          <p:nvCxnSpPr>
            <p:cNvPr id="528" name="Google Shape;528;p47"/>
            <p:cNvCxnSpPr/>
            <p:nvPr/>
          </p:nvCxnSpPr>
          <p:spPr>
            <a:xfrm>
              <a:off x="0" y="2656225"/>
              <a:ext cx="19533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47"/>
            <p:cNvCxnSpPr/>
            <p:nvPr/>
          </p:nvCxnSpPr>
          <p:spPr>
            <a:xfrm>
              <a:off x="0" y="2821650"/>
              <a:ext cx="19533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47"/>
            <p:cNvCxnSpPr/>
            <p:nvPr/>
          </p:nvCxnSpPr>
          <p:spPr>
            <a:xfrm>
              <a:off x="0" y="2987075"/>
              <a:ext cx="19533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47"/>
            <p:cNvCxnSpPr/>
            <p:nvPr/>
          </p:nvCxnSpPr>
          <p:spPr>
            <a:xfrm>
              <a:off x="0" y="3152500"/>
              <a:ext cx="19533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532" name="Google Shape;532;p47"/>
          <p:cNvSpPr txBox="1"/>
          <p:nvPr/>
        </p:nvSpPr>
        <p:spPr>
          <a:xfrm>
            <a:off x="230175" y="888675"/>
            <a:ext cx="34605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20">
                <a:solidFill>
                  <a:schemeClr val="dk1"/>
                </a:solidFill>
              </a:rPr>
              <a:t>Thanks</a:t>
            </a:r>
            <a:r>
              <a:rPr b="1" lang="pt-BR" sz="3820">
                <a:solidFill>
                  <a:schemeClr val="dk1"/>
                </a:solidFill>
              </a:rPr>
              <a:t>!</a:t>
            </a:r>
            <a:endParaRPr b="1" sz="38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6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98" name="Google Shape;98;p16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6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6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6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102" name="Google Shape;102;p16"/>
          <p:cNvSpPr txBox="1"/>
          <p:nvPr/>
        </p:nvSpPr>
        <p:spPr>
          <a:xfrm>
            <a:off x="3516613" y="4108275"/>
            <a:ext cx="211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Source: Original Authorship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363" y="597150"/>
            <a:ext cx="71532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European Interoperability Framework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Legal Interoperability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Organizational </a:t>
            </a:r>
            <a:r>
              <a:rPr lang="pt-BR" sz="1600"/>
              <a:t>Interoperability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Semantic</a:t>
            </a:r>
            <a:r>
              <a:rPr lang="pt-BR" sz="1600"/>
              <a:t> </a:t>
            </a:r>
            <a:r>
              <a:rPr lang="pt-BR" sz="1600"/>
              <a:t>Interoperability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Technical </a:t>
            </a:r>
            <a:r>
              <a:rPr lang="pt-BR" sz="1600"/>
              <a:t>Interoperability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Interoperability Governance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Integrated Public Service Governance</a:t>
            </a:r>
            <a:endParaRPr sz="160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7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112" name="Google Shape;112;p17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7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7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7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116" name="Google Shape;116;p17"/>
          <p:cNvSpPr/>
          <p:nvPr/>
        </p:nvSpPr>
        <p:spPr>
          <a:xfrm>
            <a:off x="4976350" y="1633450"/>
            <a:ext cx="1010400" cy="41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5007175" y="3586475"/>
            <a:ext cx="1010400" cy="41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6267925" y="1611550"/>
            <a:ext cx="268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Fundamental Layers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382350" y="3564575"/>
            <a:ext cx="268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Recently Added (2024)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DSR 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"Design Science Research (DSR) consists of a practical research methodology that introduces a composition of a problem, and guided by questions and goals, leads to a set of solutions, through stated methodologies." (WIERINGA, 2014).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/>
              <a:t>Source: (Wieringa, 2014)</a:t>
            </a:r>
            <a:endParaRPr sz="12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8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128" name="Google Shape;128;p18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8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8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8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300" y="2141325"/>
            <a:ext cx="5841411" cy="208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Research Questions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General Research Question: How to achieve legal interoperability in International Data Spaces?</a:t>
            </a:r>
            <a:endParaRPr/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General Conceptual Question: What is legal interoperability in IDS?</a:t>
            </a:r>
            <a:endParaRPr sz="1800"/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General Technical Question: How to effectively enforce legal interoperability in IDS?</a:t>
            </a:r>
            <a:endParaRPr sz="1800"/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General Practical Question: How does proper legal interoperability affect IDS-based ecosystems?</a:t>
            </a:r>
            <a:endParaRPr sz="1800"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9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141" name="Google Shape;141;p19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9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9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9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Research Goals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311700" y="1092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Prediction Goal</a:t>
            </a:r>
            <a:r>
              <a:rPr lang="pt-BR" sz="1300"/>
              <a:t>: T</a:t>
            </a:r>
            <a:r>
              <a:rPr lang="pt-BR" sz="1300"/>
              <a:t>he prediction goal is not directly applicable to this research, however, the future implementation of proposed machine learning models may reach, at some level, the capability of inferring predictions. 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Knowledge Goal: </a:t>
            </a:r>
            <a:r>
              <a:rPr lang="pt-BR" sz="1300"/>
              <a:t>Identify the ongoing gaps, challenges, and opportunities in the literature regarding the legal interoperability layer when applied to IDS. The knowledge goal is directly aligned with the SLR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Artifact Design Goal: </a:t>
            </a:r>
            <a:r>
              <a:rPr lang="pt-BR" sz="1300"/>
              <a:t>Develop an expandable and acceptable legal interoperability protocol for data exchange negotiation among countries grounded by different data exchange policies, allowing the unambiguous representation of policies that compose a service contract.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Instrument Design Goal: </a:t>
            </a:r>
            <a:r>
              <a:rPr lang="pt-BR" sz="1300"/>
              <a:t>Develop a FAIR ontology, which works as a legal base for further application development (ontology-driven development). </a:t>
            </a:r>
            <a:endParaRPr sz="1300"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20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153" name="Google Shape;153;p20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20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20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20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Research Methodology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Systematic Literature Review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Ontology Engineering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Case Study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Focus Discussion Group (or Experts Opinion)</a:t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4477575"/>
            <a:ext cx="1125425" cy="55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21"/>
          <p:cNvGrpSpPr/>
          <p:nvPr/>
        </p:nvGrpSpPr>
        <p:grpSpPr>
          <a:xfrm>
            <a:off x="1438125" y="4584463"/>
            <a:ext cx="7670100" cy="341275"/>
            <a:chOff x="1459600" y="4574150"/>
            <a:chExt cx="7670100" cy="341275"/>
          </a:xfrm>
        </p:grpSpPr>
        <p:cxnSp>
          <p:nvCxnSpPr>
            <p:cNvPr id="165" name="Google Shape;165;p21"/>
            <p:cNvCxnSpPr/>
            <p:nvPr/>
          </p:nvCxnSpPr>
          <p:spPr>
            <a:xfrm>
              <a:off x="1459600" y="4574150"/>
              <a:ext cx="7659600" cy="0"/>
            </a:xfrm>
            <a:prstGeom prst="straightConnector1">
              <a:avLst/>
            </a:prstGeom>
            <a:noFill/>
            <a:ln cap="flat" cmpd="sng" w="38100">
              <a:solidFill>
                <a:srgbClr val="007CC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21"/>
            <p:cNvCxnSpPr/>
            <p:nvPr/>
          </p:nvCxnSpPr>
          <p:spPr>
            <a:xfrm>
              <a:off x="1459600" y="4801290"/>
              <a:ext cx="7670100" cy="6900"/>
            </a:xfrm>
            <a:prstGeom prst="straightConnector1">
              <a:avLst/>
            </a:prstGeom>
            <a:noFill/>
            <a:ln cap="flat" cmpd="sng" w="38100">
              <a:solidFill>
                <a:srgbClr val="F9C90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21"/>
            <p:cNvCxnSpPr/>
            <p:nvPr/>
          </p:nvCxnSpPr>
          <p:spPr>
            <a:xfrm>
              <a:off x="1459600" y="4685272"/>
              <a:ext cx="7659600" cy="4800"/>
            </a:xfrm>
            <a:prstGeom prst="straightConnector1">
              <a:avLst/>
            </a:prstGeom>
            <a:noFill/>
            <a:ln cap="flat" cmpd="sng" w="38100">
              <a:solidFill>
                <a:srgbClr val="EA821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21"/>
            <p:cNvCxnSpPr/>
            <p:nvPr/>
          </p:nvCxnSpPr>
          <p:spPr>
            <a:xfrm flipH="1" rot="10800000">
              <a:off x="1459600" y="4912425"/>
              <a:ext cx="7659600" cy="3000"/>
            </a:xfrm>
            <a:prstGeom prst="straightConnector1">
              <a:avLst/>
            </a:prstGeom>
            <a:noFill/>
            <a:ln cap="flat" cmpd="sng" w="38100">
              <a:solidFill>
                <a:srgbClr val="DF4C1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