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65" r:id="rId5"/>
    <p:sldId id="266" r:id="rId6"/>
    <p:sldId id="267" r:id="rId7"/>
    <p:sldId id="268" r:id="rId8"/>
    <p:sldId id="280" r:id="rId9"/>
    <p:sldId id="281" r:id="rId10"/>
    <p:sldId id="259" r:id="rId11"/>
    <p:sldId id="269" r:id="rId12"/>
    <p:sldId id="270" r:id="rId13"/>
    <p:sldId id="271" r:id="rId14"/>
    <p:sldId id="260" r:id="rId15"/>
    <p:sldId id="272" r:id="rId16"/>
    <p:sldId id="273" r:id="rId17"/>
    <p:sldId id="274" r:id="rId18"/>
    <p:sldId id="276" r:id="rId19"/>
    <p:sldId id="261" r:id="rId20"/>
    <p:sldId id="275" r:id="rId21"/>
    <p:sldId id="262" r:id="rId22"/>
    <p:sldId id="277" r:id="rId23"/>
    <p:sldId id="278" r:id="rId24"/>
    <p:sldId id="263" r:id="rId25"/>
    <p:sldId id="279" r:id="rId26"/>
    <p:sldId id="264" r:id="rId2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11AF231C-4784-4652-98E9-1EC72F2953F4}">
          <p14:sldIdLst>
            <p14:sldId id="256"/>
            <p14:sldId id="257"/>
            <p14:sldId id="258"/>
            <p14:sldId id="265"/>
            <p14:sldId id="266"/>
            <p14:sldId id="267"/>
            <p14:sldId id="268"/>
            <p14:sldId id="280"/>
            <p14:sldId id="281"/>
            <p14:sldId id="259"/>
            <p14:sldId id="269"/>
            <p14:sldId id="270"/>
            <p14:sldId id="271"/>
            <p14:sldId id="260"/>
            <p14:sldId id="272"/>
            <p14:sldId id="273"/>
            <p14:sldId id="274"/>
            <p14:sldId id="276"/>
            <p14:sldId id="261"/>
            <p14:sldId id="275"/>
            <p14:sldId id="262"/>
            <p14:sldId id="277"/>
            <p14:sldId id="278"/>
            <p14:sldId id="263"/>
            <p14:sldId id="279"/>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B7413-8A7E-43A2-A4F4-CB0800CD72E5}" type="datetimeFigureOut">
              <a:rPr lang="es-MX" smtClean="0"/>
              <a:t>23/10/2018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61E82-D5B8-408D-9B86-538F4FECF844}" type="slidenum">
              <a:rPr lang="es-MX" smtClean="0"/>
              <a:t>‹Nº›</a:t>
            </a:fld>
            <a:endParaRPr lang="es-MX"/>
          </a:p>
        </p:txBody>
      </p:sp>
    </p:spTree>
    <p:extLst>
      <p:ext uri="{BB962C8B-B14F-4D97-AF65-F5344CB8AC3E}">
        <p14:creationId xmlns:p14="http://schemas.microsoft.com/office/powerpoint/2010/main" val="1345403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A2D33D-B27A-4E6B-BB57-70051F3CADF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DF2A4D1A-0A47-4FAC-A35A-450CBE893C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23714CD8-2DC2-4681-AC34-3CE94BDC88D7}"/>
              </a:ext>
            </a:extLst>
          </p:cNvPr>
          <p:cNvSpPr>
            <a:spLocks noGrp="1"/>
          </p:cNvSpPr>
          <p:nvPr>
            <p:ph type="dt" sz="half" idx="10"/>
          </p:nvPr>
        </p:nvSpPr>
        <p:spPr/>
        <p:txBody>
          <a:bodyPr/>
          <a:lstStyle/>
          <a:p>
            <a:fld id="{5D2C8578-12D0-4EC6-A19E-E7144962C622}" type="datetime1">
              <a:rPr lang="es-MX" smtClean="0"/>
              <a:t>23/10/2018</a:t>
            </a:fld>
            <a:endParaRPr lang="es-MX"/>
          </a:p>
        </p:txBody>
      </p:sp>
      <p:sp>
        <p:nvSpPr>
          <p:cNvPr id="5" name="Marcador de pie de página 4">
            <a:extLst>
              <a:ext uri="{FF2B5EF4-FFF2-40B4-BE49-F238E27FC236}">
                <a16:creationId xmlns:a16="http://schemas.microsoft.com/office/drawing/2014/main" id="{C54D3889-6DDD-4F7F-BCDB-B701736DB7F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79874AA-0CE9-4F80-8E1B-9D924F18F766}"/>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2593868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251776-5D25-4341-B699-D2527A123A7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1968CAC-2F71-4BD7-860C-46194417CCB1}"/>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B129EB5-F429-4AA0-A3C1-866226A3E1F1}"/>
              </a:ext>
            </a:extLst>
          </p:cNvPr>
          <p:cNvSpPr>
            <a:spLocks noGrp="1"/>
          </p:cNvSpPr>
          <p:nvPr>
            <p:ph type="dt" sz="half" idx="10"/>
          </p:nvPr>
        </p:nvSpPr>
        <p:spPr/>
        <p:txBody>
          <a:bodyPr/>
          <a:lstStyle/>
          <a:p>
            <a:fld id="{0CF4EA77-6766-4777-90FF-1D913B4EA787}" type="datetime1">
              <a:rPr lang="es-MX" smtClean="0"/>
              <a:t>23/10/2018</a:t>
            </a:fld>
            <a:endParaRPr lang="es-MX"/>
          </a:p>
        </p:txBody>
      </p:sp>
      <p:sp>
        <p:nvSpPr>
          <p:cNvPr id="5" name="Marcador de pie de página 4">
            <a:extLst>
              <a:ext uri="{FF2B5EF4-FFF2-40B4-BE49-F238E27FC236}">
                <a16:creationId xmlns:a16="http://schemas.microsoft.com/office/drawing/2014/main" id="{9783F39B-9B8B-41A0-9401-A097DB2C44E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99C6DDB-B490-4D57-A5D7-6FBD911E4595}"/>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93700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6311F35-4DA6-42F5-A6A4-C9D5EA329AE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999C6980-9FD1-4114-976D-4DA5C87F088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86153BD-7DFD-4A2C-A82E-2A72CFC50711}"/>
              </a:ext>
            </a:extLst>
          </p:cNvPr>
          <p:cNvSpPr>
            <a:spLocks noGrp="1"/>
          </p:cNvSpPr>
          <p:nvPr>
            <p:ph type="dt" sz="half" idx="10"/>
          </p:nvPr>
        </p:nvSpPr>
        <p:spPr/>
        <p:txBody>
          <a:bodyPr/>
          <a:lstStyle/>
          <a:p>
            <a:fld id="{79EFCF66-4AC0-454B-BC5F-F380486F91E1}" type="datetime1">
              <a:rPr lang="es-MX" smtClean="0"/>
              <a:t>23/10/2018</a:t>
            </a:fld>
            <a:endParaRPr lang="es-MX"/>
          </a:p>
        </p:txBody>
      </p:sp>
      <p:sp>
        <p:nvSpPr>
          <p:cNvPr id="5" name="Marcador de pie de página 4">
            <a:extLst>
              <a:ext uri="{FF2B5EF4-FFF2-40B4-BE49-F238E27FC236}">
                <a16:creationId xmlns:a16="http://schemas.microsoft.com/office/drawing/2014/main" id="{4F5DF99A-0E82-49FB-9C77-99954A14132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CF692A2-0CFD-417B-9FA5-463CECADB778}"/>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231409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2D29DC-7A69-4401-A03D-94D789A1AC6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BC9D8AD-11B3-4D66-8A9F-727E54C3D4BD}"/>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EE66E23-461A-4E84-932A-3BA565C42BC9}"/>
              </a:ext>
            </a:extLst>
          </p:cNvPr>
          <p:cNvSpPr>
            <a:spLocks noGrp="1"/>
          </p:cNvSpPr>
          <p:nvPr>
            <p:ph type="dt" sz="half" idx="10"/>
          </p:nvPr>
        </p:nvSpPr>
        <p:spPr/>
        <p:txBody>
          <a:bodyPr/>
          <a:lstStyle/>
          <a:p>
            <a:fld id="{56876619-8799-4329-8282-1D0EFD6F9DA8}" type="datetime1">
              <a:rPr lang="es-MX" smtClean="0"/>
              <a:t>23/10/2018</a:t>
            </a:fld>
            <a:endParaRPr lang="es-MX"/>
          </a:p>
        </p:txBody>
      </p:sp>
      <p:sp>
        <p:nvSpPr>
          <p:cNvPr id="5" name="Marcador de pie de página 4">
            <a:extLst>
              <a:ext uri="{FF2B5EF4-FFF2-40B4-BE49-F238E27FC236}">
                <a16:creationId xmlns:a16="http://schemas.microsoft.com/office/drawing/2014/main" id="{76599911-9374-4FA8-BF58-E070BAE0491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4CD5D62-E299-4C22-8AE7-BA0E86B097BE}"/>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971164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2F9566-79EF-4F84-8B55-532A20EAA4F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93D2034-7E37-45C2-8EA3-90C2140781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09FE3C98-22D7-4B5A-969E-63514D6BD88C}"/>
              </a:ext>
            </a:extLst>
          </p:cNvPr>
          <p:cNvSpPr>
            <a:spLocks noGrp="1"/>
          </p:cNvSpPr>
          <p:nvPr>
            <p:ph type="dt" sz="half" idx="10"/>
          </p:nvPr>
        </p:nvSpPr>
        <p:spPr/>
        <p:txBody>
          <a:bodyPr/>
          <a:lstStyle/>
          <a:p>
            <a:fld id="{2100B60E-4CB4-4549-8AB7-BB9814776CAE}" type="datetime1">
              <a:rPr lang="es-MX" smtClean="0"/>
              <a:t>23/10/2018</a:t>
            </a:fld>
            <a:endParaRPr lang="es-MX"/>
          </a:p>
        </p:txBody>
      </p:sp>
      <p:sp>
        <p:nvSpPr>
          <p:cNvPr id="5" name="Marcador de pie de página 4">
            <a:extLst>
              <a:ext uri="{FF2B5EF4-FFF2-40B4-BE49-F238E27FC236}">
                <a16:creationId xmlns:a16="http://schemas.microsoft.com/office/drawing/2014/main" id="{64D3655B-C038-4ABB-9C4B-B18755D7985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85D5EC4-F176-44E4-B4E3-E30BB702C7CA}"/>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327633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2A3A3D-9670-4B9C-92F8-22F608F3BBB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300B3C9-B887-4230-981A-E20EDB90915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17F9D516-8237-47B2-9657-542BAAEA4004}"/>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FCE604D8-8B0B-466B-903B-EBD3FA3108D7}"/>
              </a:ext>
            </a:extLst>
          </p:cNvPr>
          <p:cNvSpPr>
            <a:spLocks noGrp="1"/>
          </p:cNvSpPr>
          <p:nvPr>
            <p:ph type="dt" sz="half" idx="10"/>
          </p:nvPr>
        </p:nvSpPr>
        <p:spPr/>
        <p:txBody>
          <a:bodyPr/>
          <a:lstStyle/>
          <a:p>
            <a:fld id="{E9BBE0EB-DEC8-4CFD-81D0-46C5A6CF91C1}" type="datetime1">
              <a:rPr lang="es-MX" smtClean="0"/>
              <a:t>23/10/2018</a:t>
            </a:fld>
            <a:endParaRPr lang="es-MX"/>
          </a:p>
        </p:txBody>
      </p:sp>
      <p:sp>
        <p:nvSpPr>
          <p:cNvPr id="6" name="Marcador de pie de página 5">
            <a:extLst>
              <a:ext uri="{FF2B5EF4-FFF2-40B4-BE49-F238E27FC236}">
                <a16:creationId xmlns:a16="http://schemas.microsoft.com/office/drawing/2014/main" id="{576CF0F4-CA3A-46E8-BBE0-C2D30F6A73E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7840308-E619-4C58-AFA3-73FFA5B97BCF}"/>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1833503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3A80A-8E86-4CA3-BACD-E08165D73E4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762B04F-5EAF-4FC6-82B3-34521B5D4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6D92DB7-2460-4D59-B314-CE6D7EE178CD}"/>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B2E47E36-F2CF-4839-9B6F-A083B7F94E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F449B8A6-79E6-4514-951D-B46798ABA8AA}"/>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1CBD3609-BA5C-4478-A9A2-280BC56933D6}"/>
              </a:ext>
            </a:extLst>
          </p:cNvPr>
          <p:cNvSpPr>
            <a:spLocks noGrp="1"/>
          </p:cNvSpPr>
          <p:nvPr>
            <p:ph type="dt" sz="half" idx="10"/>
          </p:nvPr>
        </p:nvSpPr>
        <p:spPr/>
        <p:txBody>
          <a:bodyPr/>
          <a:lstStyle/>
          <a:p>
            <a:fld id="{C9F25F1E-6E13-4142-9E90-52EE49DA89E4}" type="datetime1">
              <a:rPr lang="es-MX" smtClean="0"/>
              <a:t>23/10/2018</a:t>
            </a:fld>
            <a:endParaRPr lang="es-MX"/>
          </a:p>
        </p:txBody>
      </p:sp>
      <p:sp>
        <p:nvSpPr>
          <p:cNvPr id="8" name="Marcador de pie de página 7">
            <a:extLst>
              <a:ext uri="{FF2B5EF4-FFF2-40B4-BE49-F238E27FC236}">
                <a16:creationId xmlns:a16="http://schemas.microsoft.com/office/drawing/2014/main" id="{7F4AB45C-4C98-432D-8C34-3D32AFE7CC2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B4778B7-41CA-485D-B66D-D201DE16813A}"/>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370407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C287F-F31F-4D70-8885-91A62E7EFFE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B3B0DAA-AFA3-47D6-8849-8C2B80E93431}"/>
              </a:ext>
            </a:extLst>
          </p:cNvPr>
          <p:cNvSpPr>
            <a:spLocks noGrp="1"/>
          </p:cNvSpPr>
          <p:nvPr>
            <p:ph type="dt" sz="half" idx="10"/>
          </p:nvPr>
        </p:nvSpPr>
        <p:spPr/>
        <p:txBody>
          <a:bodyPr/>
          <a:lstStyle/>
          <a:p>
            <a:fld id="{1526AE4B-580C-4DF3-B4EF-ABA5CD915027}" type="datetime1">
              <a:rPr lang="es-MX" smtClean="0"/>
              <a:t>23/10/2018</a:t>
            </a:fld>
            <a:endParaRPr lang="es-MX"/>
          </a:p>
        </p:txBody>
      </p:sp>
      <p:sp>
        <p:nvSpPr>
          <p:cNvPr id="4" name="Marcador de pie de página 3">
            <a:extLst>
              <a:ext uri="{FF2B5EF4-FFF2-40B4-BE49-F238E27FC236}">
                <a16:creationId xmlns:a16="http://schemas.microsoft.com/office/drawing/2014/main" id="{D5028B24-2D30-4F36-B455-D0165197A410}"/>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370677C4-DE1B-4BBD-9B51-9118258635A1}"/>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403140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E1FB26B-A3F8-42EF-B3D2-2B8991BBEB64}"/>
              </a:ext>
            </a:extLst>
          </p:cNvPr>
          <p:cNvSpPr>
            <a:spLocks noGrp="1"/>
          </p:cNvSpPr>
          <p:nvPr>
            <p:ph type="dt" sz="half" idx="10"/>
          </p:nvPr>
        </p:nvSpPr>
        <p:spPr/>
        <p:txBody>
          <a:bodyPr/>
          <a:lstStyle/>
          <a:p>
            <a:fld id="{C33A4B9E-F08A-47F8-BA23-7855AF8D6348}" type="datetime1">
              <a:rPr lang="es-MX" smtClean="0"/>
              <a:t>23/10/2018</a:t>
            </a:fld>
            <a:endParaRPr lang="es-MX"/>
          </a:p>
        </p:txBody>
      </p:sp>
      <p:sp>
        <p:nvSpPr>
          <p:cNvPr id="3" name="Marcador de pie de página 2">
            <a:extLst>
              <a:ext uri="{FF2B5EF4-FFF2-40B4-BE49-F238E27FC236}">
                <a16:creationId xmlns:a16="http://schemas.microsoft.com/office/drawing/2014/main" id="{EB9F2766-0319-4533-BD41-82A2FC573FA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6702E8A-6943-4C5B-9344-C5594DBBFD4E}"/>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14720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B472A4-B11C-41ED-A939-2702C22F0B4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D5B3AE8-9A09-4117-B8E4-9EAC7EEFEC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8053BDC-B98F-435F-9D4E-95ECD00F10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4E9D0FC1-CD4C-45C7-A4D5-4811DB8B72E4}"/>
              </a:ext>
            </a:extLst>
          </p:cNvPr>
          <p:cNvSpPr>
            <a:spLocks noGrp="1"/>
          </p:cNvSpPr>
          <p:nvPr>
            <p:ph type="dt" sz="half" idx="10"/>
          </p:nvPr>
        </p:nvSpPr>
        <p:spPr/>
        <p:txBody>
          <a:bodyPr/>
          <a:lstStyle/>
          <a:p>
            <a:fld id="{F4E7643A-2972-442A-B6F9-6CCA2C873305}" type="datetime1">
              <a:rPr lang="es-MX" smtClean="0"/>
              <a:t>23/10/2018</a:t>
            </a:fld>
            <a:endParaRPr lang="es-MX"/>
          </a:p>
        </p:txBody>
      </p:sp>
      <p:sp>
        <p:nvSpPr>
          <p:cNvPr id="6" name="Marcador de pie de página 5">
            <a:extLst>
              <a:ext uri="{FF2B5EF4-FFF2-40B4-BE49-F238E27FC236}">
                <a16:creationId xmlns:a16="http://schemas.microsoft.com/office/drawing/2014/main" id="{A5ACE6D7-9378-44D1-AEAF-CCC57C6FA17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3EC1752-1894-46B7-9E7B-6EFA89B70334}"/>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3908967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752F48-76B2-4CA2-B93B-D9655CD81FF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A41E7781-D7DE-458B-889A-D7A940D22D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05E8E695-6443-49E2-BC7C-035365F13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208B4D23-E994-4F0E-8757-6A8012866C29}"/>
              </a:ext>
            </a:extLst>
          </p:cNvPr>
          <p:cNvSpPr>
            <a:spLocks noGrp="1"/>
          </p:cNvSpPr>
          <p:nvPr>
            <p:ph type="dt" sz="half" idx="10"/>
          </p:nvPr>
        </p:nvSpPr>
        <p:spPr/>
        <p:txBody>
          <a:bodyPr/>
          <a:lstStyle/>
          <a:p>
            <a:fld id="{DC716476-19DD-49C6-850E-810B14BFC936}" type="datetime1">
              <a:rPr lang="es-MX" smtClean="0"/>
              <a:t>23/10/2018</a:t>
            </a:fld>
            <a:endParaRPr lang="es-MX"/>
          </a:p>
        </p:txBody>
      </p:sp>
      <p:sp>
        <p:nvSpPr>
          <p:cNvPr id="6" name="Marcador de pie de página 5">
            <a:extLst>
              <a:ext uri="{FF2B5EF4-FFF2-40B4-BE49-F238E27FC236}">
                <a16:creationId xmlns:a16="http://schemas.microsoft.com/office/drawing/2014/main" id="{FFBD450A-A5F7-4170-B454-D89DABAD20D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FC517EA-BFCA-4DEC-834D-457A8BB59D56}"/>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98382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F0AF57E-9AFE-46C2-BB4A-2444DE6D8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DC0CEFF-06E7-4521-91DD-32CD5421E6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E3F7D28-C300-44FA-85B4-3A9B972EE5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071AC2-0887-4188-8DCF-BD69C3A14204}" type="datetime1">
              <a:rPr lang="es-MX" smtClean="0"/>
              <a:t>23/10/2018</a:t>
            </a:fld>
            <a:endParaRPr lang="es-MX"/>
          </a:p>
        </p:txBody>
      </p:sp>
      <p:sp>
        <p:nvSpPr>
          <p:cNvPr id="5" name="Marcador de pie de página 4">
            <a:extLst>
              <a:ext uri="{FF2B5EF4-FFF2-40B4-BE49-F238E27FC236}">
                <a16:creationId xmlns:a16="http://schemas.microsoft.com/office/drawing/2014/main" id="{BE8D6566-0C2F-4277-9065-BCE34D3DF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5F771F47-1032-4A09-8896-2BBED101D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AA2EB-AB8A-4F20-9B76-FF128D89334C}" type="slidenum">
              <a:rPr lang="es-MX" smtClean="0"/>
              <a:t>‹Nº›</a:t>
            </a:fld>
            <a:endParaRPr lang="es-MX"/>
          </a:p>
        </p:txBody>
      </p:sp>
    </p:spTree>
    <p:extLst>
      <p:ext uri="{BB962C8B-B14F-4D97-AF65-F5344CB8AC3E}">
        <p14:creationId xmlns:p14="http://schemas.microsoft.com/office/powerpoint/2010/main" val="299642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676F78-A95F-41D1-A1E8-81A61F99B808}"/>
              </a:ext>
            </a:extLst>
          </p:cNvPr>
          <p:cNvSpPr>
            <a:spLocks noGrp="1"/>
          </p:cNvSpPr>
          <p:nvPr>
            <p:ph type="ctrTitle"/>
          </p:nvPr>
        </p:nvSpPr>
        <p:spPr>
          <a:xfrm>
            <a:off x="844241" y="3197523"/>
            <a:ext cx="10120313" cy="2387600"/>
          </a:xfrm>
        </p:spPr>
        <p:txBody>
          <a:bodyPr>
            <a:noAutofit/>
          </a:bodyPr>
          <a:lstStyle/>
          <a:p>
            <a:pPr lvl="0" indent="449263" eaLnBrk="0" fontAlgn="base" hangingPunct="0">
              <a:lnSpc>
                <a:spcPct val="100000"/>
              </a:lnSpc>
              <a:spcAft>
                <a:spcPct val="0"/>
              </a:spcAft>
            </a:pPr>
            <a:r>
              <a:rPr lang="es-MX" altLang="es-MX" sz="2400" dirty="0">
                <a:latin typeface="Times New Roman" panose="02020603050405020304" pitchFamily="18" charset="0"/>
                <a:cs typeface="Times New Roman" panose="02020603050405020304" pitchFamily="18" charset="0"/>
              </a:rPr>
              <a:t>INSTITUTO POLITÉCNICO NACIONAL</a:t>
            </a:r>
            <a:br>
              <a:rPr lang="es-MX" altLang="es-MX" sz="2400" dirty="0">
                <a:latin typeface="Times New Roman" panose="02020603050405020304" pitchFamily="18" charset="0"/>
                <a:cs typeface="Times New Roman" panose="02020603050405020304" pitchFamily="18" charset="0"/>
              </a:rPr>
            </a:br>
            <a:r>
              <a:rPr lang="es-MX" altLang="es-MX" sz="2000" dirty="0">
                <a:latin typeface="Times New Roman" panose="02020603050405020304" pitchFamily="18" charset="0"/>
                <a:cs typeface="Times New Roman" panose="02020603050405020304" pitchFamily="18" charset="0"/>
              </a:rPr>
              <a:t>ESCUELA SUPERIOR DE CÓMPUTO</a:t>
            </a:r>
            <a:br>
              <a:rPr lang="es-MX" altLang="es-MX" sz="2000" dirty="0">
                <a:latin typeface="Times New Roman" panose="02020603050405020304" pitchFamily="18" charset="0"/>
                <a:cs typeface="Times New Roman" panose="02020603050405020304" pitchFamily="18" charset="0"/>
              </a:rPr>
            </a:br>
            <a:br>
              <a:rPr lang="es-MX" altLang="es-MX" sz="2000" dirty="0">
                <a:latin typeface="Times New Roman" panose="02020603050405020304" pitchFamily="18" charset="0"/>
                <a:cs typeface="Times New Roman" panose="02020603050405020304" pitchFamily="18" charset="0"/>
              </a:rPr>
            </a:br>
            <a:r>
              <a:rPr lang="es-MX" altLang="es-MX" sz="2000" dirty="0">
                <a:latin typeface="Times New Roman" panose="02020603050405020304" pitchFamily="18" charset="0"/>
                <a:cs typeface="Times New Roman" panose="02020603050405020304" pitchFamily="18" charset="0"/>
              </a:rPr>
              <a:t>ESCOM</a:t>
            </a:r>
            <a:br>
              <a:rPr lang="es-MX" altLang="es-MX" sz="2000" dirty="0">
                <a:latin typeface="Times New Roman" panose="02020603050405020304" pitchFamily="18" charset="0"/>
                <a:cs typeface="Times New Roman" panose="02020603050405020304" pitchFamily="18" charset="0"/>
              </a:rPr>
            </a:br>
            <a:br>
              <a:rPr lang="es-MX" altLang="es-MX" sz="2000" dirty="0">
                <a:latin typeface="Times New Roman" panose="02020603050405020304" pitchFamily="18" charset="0"/>
                <a:cs typeface="Times New Roman" panose="02020603050405020304" pitchFamily="18" charset="0"/>
              </a:rPr>
            </a:br>
            <a:r>
              <a:rPr lang="es-MX" altLang="es-MX" sz="2000" i="1" dirty="0">
                <a:latin typeface="Times New Roman" panose="02020603050405020304" pitchFamily="18" charset="0"/>
                <a:cs typeface="Times New Roman" panose="02020603050405020304" pitchFamily="18" charset="0"/>
              </a:rPr>
              <a:t>Trabajo Terminal</a:t>
            </a:r>
            <a:br>
              <a:rPr lang="es-MX" altLang="es-MX" sz="2000" i="1" dirty="0">
                <a:latin typeface="Times New Roman" panose="02020603050405020304" pitchFamily="18" charset="0"/>
                <a:cs typeface="Times New Roman" panose="02020603050405020304" pitchFamily="18" charset="0"/>
              </a:rPr>
            </a:br>
            <a:br>
              <a:rPr lang="es-MX" altLang="es-MX" sz="2000" i="1" dirty="0">
                <a:latin typeface="Times New Roman" panose="02020603050405020304" pitchFamily="18" charset="0"/>
                <a:cs typeface="Times New Roman" panose="02020603050405020304" pitchFamily="18" charset="0"/>
              </a:rPr>
            </a:br>
            <a:r>
              <a:rPr lang="es-MX" altLang="es-MX" sz="2400" b="1" i="1" dirty="0">
                <a:latin typeface="Times New Roman" panose="02020603050405020304" pitchFamily="18" charset="0"/>
                <a:cs typeface="Times New Roman" panose="02020603050405020304" pitchFamily="18" charset="0"/>
              </a:rPr>
              <a:t>“Asistente Móvil para el Seguimiento de Tratamientos Médicos (Rem-Pills)”</a:t>
            </a:r>
            <a:br>
              <a:rPr lang="es-MX" altLang="es-MX" sz="2400" b="1" i="1" dirty="0">
                <a:latin typeface="Times New Roman" panose="02020603050405020304" pitchFamily="18" charset="0"/>
                <a:cs typeface="Times New Roman" panose="02020603050405020304" pitchFamily="18" charset="0"/>
              </a:rPr>
            </a:br>
            <a:br>
              <a:rPr lang="es-MX" altLang="es-MX" sz="2400" b="1" i="1" dirty="0">
                <a:latin typeface="Times New Roman" panose="02020603050405020304" pitchFamily="18" charset="0"/>
                <a:cs typeface="Times New Roman" panose="02020603050405020304" pitchFamily="18" charset="0"/>
              </a:rPr>
            </a:br>
            <a:r>
              <a:rPr lang="es-MX" altLang="es-MX" sz="2000" i="1" dirty="0">
                <a:latin typeface="Times New Roman" panose="02020603050405020304" pitchFamily="18" charset="0"/>
                <a:cs typeface="Times New Roman" panose="02020603050405020304" pitchFamily="18" charset="0"/>
              </a:rPr>
              <a:t>2018-A053</a:t>
            </a:r>
            <a:br>
              <a:rPr lang="es-MX" altLang="es-MX" sz="4000" dirty="0"/>
            </a:br>
            <a:br>
              <a:rPr kumimoji="0" lang="es-MX" altLang="es-MX" sz="4000" b="0" i="0" u="none" strike="noStrike" cap="none" normalizeH="0" baseline="0" dirty="0">
                <a:ln>
                  <a:noFill/>
                </a:ln>
                <a:solidFill>
                  <a:schemeClr val="tx1"/>
                </a:solidFill>
                <a:effectLst/>
              </a:rPr>
            </a:br>
            <a:endParaRPr lang="es-MX" sz="5400" dirty="0"/>
          </a:p>
        </p:txBody>
      </p:sp>
      <p:sp>
        <p:nvSpPr>
          <p:cNvPr id="3" name="Subtítulo 2">
            <a:extLst>
              <a:ext uri="{FF2B5EF4-FFF2-40B4-BE49-F238E27FC236}">
                <a16:creationId xmlns:a16="http://schemas.microsoft.com/office/drawing/2014/main" id="{2AD7DA06-1793-4540-AAB0-B50E3EB0084D}"/>
              </a:ext>
            </a:extLst>
          </p:cNvPr>
          <p:cNvSpPr>
            <a:spLocks noGrp="1"/>
          </p:cNvSpPr>
          <p:nvPr>
            <p:ph type="subTitle" idx="1"/>
          </p:nvPr>
        </p:nvSpPr>
        <p:spPr>
          <a:xfrm>
            <a:off x="1343532" y="4224230"/>
            <a:ext cx="9144000" cy="1655762"/>
          </a:xfrm>
        </p:spPr>
        <p:txBody>
          <a:bodyPr>
            <a:noAutofit/>
          </a:bodyPr>
          <a:lstStyle/>
          <a:p>
            <a:r>
              <a:rPr lang="es-MX" altLang="es-MX" sz="2000" i="1" dirty="0">
                <a:latin typeface="Times New Roman" panose="02020603050405020304" pitchFamily="18" charset="0"/>
                <a:ea typeface="Calibri" panose="020F0502020204030204" pitchFamily="34" charset="0"/>
                <a:cs typeface="Times New Roman" panose="02020603050405020304" pitchFamily="18" charset="0"/>
              </a:rPr>
              <a:t>Presentan</a:t>
            </a:r>
          </a:p>
          <a:p>
            <a:r>
              <a:rPr lang="es-MX" altLang="es-MX" sz="2000" dirty="0">
                <a:latin typeface="Times New Roman" panose="02020603050405020304" pitchFamily="18" charset="0"/>
                <a:ea typeface="Calibri" panose="020F0502020204030204" pitchFamily="34" charset="0"/>
                <a:cs typeface="Times New Roman" panose="02020603050405020304" pitchFamily="18" charset="0"/>
              </a:rPr>
              <a:t>Víctor Arquímedes Estrada Machuca</a:t>
            </a:r>
          </a:p>
          <a:p>
            <a:r>
              <a:rPr lang="es-MX" altLang="es-MX" sz="2000" dirty="0">
                <a:latin typeface="Times New Roman" panose="02020603050405020304" pitchFamily="18" charset="0"/>
                <a:ea typeface="Calibri" panose="020F0502020204030204" pitchFamily="34" charset="0"/>
                <a:cs typeface="Times New Roman" panose="02020603050405020304" pitchFamily="18" charset="0"/>
              </a:rPr>
              <a:t>Daniel Josue Fuentes Hernández</a:t>
            </a:r>
          </a:p>
          <a:p>
            <a:endParaRPr lang="es-MX" altLang="es-MX" sz="2000" i="1" dirty="0">
              <a:latin typeface="Times New Roman" panose="02020603050405020304" pitchFamily="18" charset="0"/>
              <a:ea typeface="Calibri" panose="020F0502020204030204" pitchFamily="34" charset="0"/>
              <a:cs typeface="Times New Roman" panose="02020603050405020304" pitchFamily="18" charset="0"/>
            </a:endParaRPr>
          </a:p>
          <a:p>
            <a:r>
              <a:rPr lang="es-MX" altLang="es-MX" sz="2000" i="1" dirty="0">
                <a:latin typeface="Times New Roman" panose="02020603050405020304" pitchFamily="18" charset="0"/>
                <a:ea typeface="Calibri" panose="020F0502020204030204" pitchFamily="34" charset="0"/>
                <a:cs typeface="Times New Roman" panose="02020603050405020304" pitchFamily="18" charset="0"/>
              </a:rPr>
              <a:t>Director</a:t>
            </a:r>
            <a:br>
              <a:rPr kumimoji="0" lang="es-MX" altLang="es-MX"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s-MX" altLang="es-MX" sz="2000" dirty="0">
                <a:latin typeface="Times New Roman" panose="02020603050405020304" pitchFamily="18" charset="0"/>
                <a:ea typeface="Calibri" panose="020F0502020204030204" pitchFamily="34" charset="0"/>
                <a:cs typeface="Times New Roman" panose="02020603050405020304" pitchFamily="18" charset="0"/>
              </a:rPr>
              <a:t>M. en C. Chadwick Carreto Arellano</a:t>
            </a:r>
            <a:endParaRPr lang="es-MX" sz="2000" dirty="0">
              <a:latin typeface="Times New Roman" panose="02020603050405020304" pitchFamily="18" charset="0"/>
              <a:cs typeface="Times New Roman" panose="02020603050405020304" pitchFamily="18" charset="0"/>
            </a:endParaRPr>
          </a:p>
        </p:txBody>
      </p:sp>
      <p:pic>
        <p:nvPicPr>
          <p:cNvPr id="2054" name="Imagen 6" descr="Resultado de imagen para escom logo">
            <a:extLst>
              <a:ext uri="{FF2B5EF4-FFF2-40B4-BE49-F238E27FC236}">
                <a16:creationId xmlns:a16="http://schemas.microsoft.com/office/drawing/2014/main" id="{31A65258-E511-4515-B3E9-1ABE8E9DA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2056" y="290842"/>
            <a:ext cx="976313" cy="684213"/>
          </a:xfrm>
          <a:prstGeom prst="rect">
            <a:avLst/>
          </a:prstGeom>
          <a:noFill/>
          <a:extLst>
            <a:ext uri="{909E8E84-426E-40DD-AFC4-6F175D3DCCD1}">
              <a14:hiddenFill xmlns:a14="http://schemas.microsoft.com/office/drawing/2010/main">
                <a:solidFill>
                  <a:srgbClr val="FFFFFF"/>
                </a:solidFill>
              </a14:hiddenFill>
            </a:ext>
          </a:extLst>
        </p:spPr>
      </p:pic>
      <p:pic>
        <p:nvPicPr>
          <p:cNvPr id="2053" name="Imagen 1" descr="Resultado de imagen para ipn logo">
            <a:extLst>
              <a:ext uri="{FF2B5EF4-FFF2-40B4-BE49-F238E27FC236}">
                <a16:creationId xmlns:a16="http://schemas.microsoft.com/office/drawing/2014/main" id="{4B87CF17-DA54-4406-A20B-9BF0475AC8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083" r="15413"/>
          <a:stretch>
            <a:fillRect/>
          </a:stretch>
        </p:blipFill>
        <p:spPr bwMode="auto">
          <a:xfrm>
            <a:off x="514857" y="87228"/>
            <a:ext cx="828675" cy="122396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o 5">
            <a:extLst>
              <a:ext uri="{FF2B5EF4-FFF2-40B4-BE49-F238E27FC236}">
                <a16:creationId xmlns:a16="http://schemas.microsoft.com/office/drawing/2014/main" id="{65BD93DA-90FE-4702-BFB2-C58F12A0D28E}"/>
              </a:ext>
            </a:extLst>
          </p:cNvPr>
          <p:cNvGrpSpPr>
            <a:grpSpLocks/>
          </p:cNvGrpSpPr>
          <p:nvPr/>
        </p:nvGrpSpPr>
        <p:grpSpPr bwMode="auto">
          <a:xfrm rot="16200000">
            <a:off x="5851779" y="-3841760"/>
            <a:ext cx="105235" cy="8783064"/>
            <a:chOff x="1399" y="3413"/>
            <a:chExt cx="170" cy="9072"/>
          </a:xfrm>
        </p:grpSpPr>
        <p:cxnSp>
          <p:nvCxnSpPr>
            <p:cNvPr id="7" name="AutoShape 3">
              <a:extLst>
                <a:ext uri="{FF2B5EF4-FFF2-40B4-BE49-F238E27FC236}">
                  <a16:creationId xmlns:a16="http://schemas.microsoft.com/office/drawing/2014/main" id="{6DB1F346-301C-4B2B-B522-3A87F6CE4D6B}"/>
                </a:ext>
              </a:extLst>
            </p:cNvPr>
            <p:cNvCxnSpPr>
              <a:cxnSpLocks noChangeShapeType="1"/>
            </p:cNvCxnSpPr>
            <p:nvPr/>
          </p:nvCxnSpPr>
          <p:spPr bwMode="auto">
            <a:xfrm>
              <a:off x="1569" y="3415"/>
              <a:ext cx="0" cy="9045"/>
            </a:xfrm>
            <a:prstGeom prst="straightConnector1">
              <a:avLst/>
            </a:prstGeom>
            <a:noFill/>
            <a:ln w="19050">
              <a:solidFill>
                <a:srgbClr val="0070C0"/>
              </a:solidFill>
              <a:round/>
              <a:headEnd/>
              <a:tailEnd/>
            </a:ln>
            <a:extLst>
              <a:ext uri="{909E8E84-426E-40DD-AFC4-6F175D3DCCD1}">
                <a14:hiddenFill xmlns:a14="http://schemas.microsoft.com/office/drawing/2010/main">
                  <a:noFill/>
                </a14:hiddenFill>
              </a:ext>
            </a:extLst>
          </p:spPr>
        </p:cxnSp>
        <p:cxnSp>
          <p:nvCxnSpPr>
            <p:cNvPr id="8" name="AutoShape 4">
              <a:extLst>
                <a:ext uri="{FF2B5EF4-FFF2-40B4-BE49-F238E27FC236}">
                  <a16:creationId xmlns:a16="http://schemas.microsoft.com/office/drawing/2014/main" id="{8FF1ECEB-3E19-4C9A-B1DC-375A8BECED2B}"/>
                </a:ext>
              </a:extLst>
            </p:cNvPr>
            <p:cNvCxnSpPr>
              <a:cxnSpLocks noChangeShapeType="1"/>
            </p:cNvCxnSpPr>
            <p:nvPr/>
          </p:nvCxnSpPr>
          <p:spPr bwMode="auto">
            <a:xfrm>
              <a:off x="1477" y="3413"/>
              <a:ext cx="0" cy="9072"/>
            </a:xfrm>
            <a:prstGeom prst="straightConnector1">
              <a:avLst/>
            </a:prstGeom>
            <a:noFill/>
            <a:ln w="35306">
              <a:solidFill>
                <a:srgbClr val="0070C0"/>
              </a:solidFill>
              <a:round/>
              <a:headEnd/>
              <a:tailEnd/>
            </a:ln>
            <a:extLst>
              <a:ext uri="{909E8E84-426E-40DD-AFC4-6F175D3DCCD1}">
                <a14:hiddenFill xmlns:a14="http://schemas.microsoft.com/office/drawing/2010/main">
                  <a:noFill/>
                </a14:hiddenFill>
              </a:ext>
            </a:extLst>
          </p:spPr>
        </p:cxnSp>
        <p:cxnSp>
          <p:nvCxnSpPr>
            <p:cNvPr id="9" name="AutoShape 5">
              <a:extLst>
                <a:ext uri="{FF2B5EF4-FFF2-40B4-BE49-F238E27FC236}">
                  <a16:creationId xmlns:a16="http://schemas.microsoft.com/office/drawing/2014/main" id="{4984309B-55F0-4FEF-8E8F-37FDF127BA08}"/>
                </a:ext>
              </a:extLst>
            </p:cNvPr>
            <p:cNvCxnSpPr>
              <a:cxnSpLocks noChangeShapeType="1"/>
            </p:cNvCxnSpPr>
            <p:nvPr/>
          </p:nvCxnSpPr>
          <p:spPr bwMode="auto">
            <a:xfrm>
              <a:off x="1399" y="3415"/>
              <a:ext cx="0" cy="9053"/>
            </a:xfrm>
            <a:prstGeom prst="straightConnector1">
              <a:avLst/>
            </a:prstGeom>
            <a:noFill/>
            <a:ln w="19050">
              <a:solidFill>
                <a:srgbClr val="0070C0"/>
              </a:solidFill>
              <a:round/>
              <a:headEnd/>
              <a:tailEnd/>
            </a:ln>
            <a:extLst>
              <a:ext uri="{909E8E84-426E-40DD-AFC4-6F175D3DCCD1}">
                <a14:hiddenFill xmlns:a14="http://schemas.microsoft.com/office/drawing/2010/main">
                  <a:noFill/>
                </a14:hiddenFill>
              </a:ext>
            </a:extLst>
          </p:spPr>
        </p:cxnSp>
      </p:grpSp>
      <p:sp>
        <p:nvSpPr>
          <p:cNvPr id="4" name="Rectangle 7">
            <a:extLst>
              <a:ext uri="{FF2B5EF4-FFF2-40B4-BE49-F238E27FC236}">
                <a16:creationId xmlns:a16="http://schemas.microsoft.com/office/drawing/2014/main" id="{013A7A7C-C5E1-4F8A-878F-267315888DA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0" name="Rectángulo 9">
            <a:extLst>
              <a:ext uri="{FF2B5EF4-FFF2-40B4-BE49-F238E27FC236}">
                <a16:creationId xmlns:a16="http://schemas.microsoft.com/office/drawing/2014/main" id="{3D8BFAE9-FF78-48B7-8124-145ADCDB5F84}"/>
              </a:ext>
            </a:extLst>
          </p:cNvPr>
          <p:cNvSpPr/>
          <p:nvPr/>
        </p:nvSpPr>
        <p:spPr>
          <a:xfrm>
            <a:off x="10040537" y="6119230"/>
            <a:ext cx="1447832" cy="369332"/>
          </a:xfrm>
          <a:prstGeom prst="rect">
            <a:avLst/>
          </a:prstGeom>
        </p:spPr>
        <p:txBody>
          <a:bodyPr wrap="none">
            <a:spAutoFit/>
          </a:bodyPr>
          <a:lstStyle/>
          <a:p>
            <a:r>
              <a:rPr lang="es-MX" altLang="es-MX" dirty="0">
                <a:latin typeface="Times New Roman" panose="02020603050405020304" pitchFamily="18" charset="0"/>
                <a:ea typeface="Calibri" panose="020F0502020204030204" pitchFamily="34" charset="0"/>
                <a:cs typeface="Times New Roman" panose="02020603050405020304" pitchFamily="18" charset="0"/>
              </a:rPr>
              <a:t>Octubre 2018</a:t>
            </a:r>
            <a:endParaRPr lang="es-MX" dirty="0"/>
          </a:p>
        </p:txBody>
      </p:sp>
      <p:sp>
        <p:nvSpPr>
          <p:cNvPr id="11" name="Marcador de número de diapositiva 10">
            <a:extLst>
              <a:ext uri="{FF2B5EF4-FFF2-40B4-BE49-F238E27FC236}">
                <a16:creationId xmlns:a16="http://schemas.microsoft.com/office/drawing/2014/main" id="{F2FB3BE7-BAC5-4301-9F03-E9D8378348B9}"/>
              </a:ext>
            </a:extLst>
          </p:cNvPr>
          <p:cNvSpPr>
            <a:spLocks noGrp="1"/>
          </p:cNvSpPr>
          <p:nvPr>
            <p:ph type="sldNum" sz="quarter" idx="12"/>
          </p:nvPr>
        </p:nvSpPr>
        <p:spPr/>
        <p:txBody>
          <a:bodyPr/>
          <a:lstStyle/>
          <a:p>
            <a:fld id="{17DAA2EB-AB8A-4F20-9B76-FF128D89334C}" type="slidenum">
              <a:rPr lang="es-MX" smtClean="0"/>
              <a:t>1</a:t>
            </a:fld>
            <a:endParaRPr lang="es-MX"/>
          </a:p>
        </p:txBody>
      </p:sp>
    </p:spTree>
    <p:extLst>
      <p:ext uri="{BB962C8B-B14F-4D97-AF65-F5344CB8AC3E}">
        <p14:creationId xmlns:p14="http://schemas.microsoft.com/office/powerpoint/2010/main" val="235408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CCAAF6-59FB-4B98-B0E6-9E1D7F4BF941}"/>
              </a:ext>
            </a:extLst>
          </p:cNvPr>
          <p:cNvSpPr>
            <a:spLocks noGrp="1"/>
          </p:cNvSpPr>
          <p:nvPr>
            <p:ph type="title"/>
          </p:nvPr>
        </p:nvSpPr>
        <p:spPr>
          <a:xfrm>
            <a:off x="838200" y="1122948"/>
            <a:ext cx="10515600" cy="1325563"/>
          </a:xfrm>
        </p:spPr>
        <p:txBody>
          <a:bodyPr/>
          <a:lstStyle/>
          <a:p>
            <a:pPr algn="ctr"/>
            <a:r>
              <a:rPr lang="es-MX" dirty="0">
                <a:latin typeface="Times New Roman" panose="02020603050405020304" pitchFamily="18" charset="0"/>
                <a:cs typeface="Times New Roman" panose="02020603050405020304" pitchFamily="18" charset="0"/>
              </a:rPr>
              <a:t>Problemática</a:t>
            </a:r>
          </a:p>
        </p:txBody>
      </p:sp>
      <p:sp>
        <p:nvSpPr>
          <p:cNvPr id="4" name="Marcador de número de diapositiva 3">
            <a:extLst>
              <a:ext uri="{FF2B5EF4-FFF2-40B4-BE49-F238E27FC236}">
                <a16:creationId xmlns:a16="http://schemas.microsoft.com/office/drawing/2014/main" id="{077717A6-46AE-41EC-9F81-02D6078F7074}"/>
              </a:ext>
            </a:extLst>
          </p:cNvPr>
          <p:cNvSpPr>
            <a:spLocks noGrp="1"/>
          </p:cNvSpPr>
          <p:nvPr>
            <p:ph type="sldNum" sz="quarter" idx="12"/>
          </p:nvPr>
        </p:nvSpPr>
        <p:spPr/>
        <p:txBody>
          <a:bodyPr/>
          <a:lstStyle/>
          <a:p>
            <a:fld id="{17DAA2EB-AB8A-4F20-9B76-FF128D89334C}" type="slidenum">
              <a:rPr lang="es-MX" smtClean="0"/>
              <a:t>10</a:t>
            </a:fld>
            <a:endParaRPr lang="es-MX"/>
          </a:p>
        </p:txBody>
      </p:sp>
      <p:sp>
        <p:nvSpPr>
          <p:cNvPr id="6" name="Rectángulo 5">
            <a:extLst>
              <a:ext uri="{FF2B5EF4-FFF2-40B4-BE49-F238E27FC236}">
                <a16:creationId xmlns:a16="http://schemas.microsoft.com/office/drawing/2014/main" id="{D9CACB73-5162-4DEE-8BB1-C6D9DF0192C5}"/>
              </a:ext>
            </a:extLst>
          </p:cNvPr>
          <p:cNvSpPr/>
          <p:nvPr/>
        </p:nvSpPr>
        <p:spPr>
          <a:xfrm>
            <a:off x="1411357" y="2967335"/>
            <a:ext cx="9369286" cy="923330"/>
          </a:xfrm>
          <a:prstGeom prst="rect">
            <a:avLst/>
          </a:prstGeom>
        </p:spPr>
        <p:txBody>
          <a:bodyPr wrap="square">
            <a:spAutoFit/>
          </a:bodyPr>
          <a:lstStyle/>
          <a:p>
            <a:pPr algn="just"/>
            <a:r>
              <a:rPr lang="es-ES" dirty="0">
                <a:latin typeface="Times New Roman" panose="02020603050405020304" pitchFamily="18" charset="0"/>
                <a:cs typeface="Times New Roman" panose="02020603050405020304" pitchFamily="18" charset="0"/>
              </a:rPr>
              <a:t>La problemática a la que nos enfrentamos en este trabajo terminal es la complejidad de crear recordatorios que nos ayuden a seguir los tratamientos médicos, ya que por la complejidad de seguirlos al pie de la letra son abandonados de forma parcial o completa.</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679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7FECA-14B0-448F-BA24-8E21A01554E4}"/>
              </a:ext>
            </a:extLst>
          </p:cNvPr>
          <p:cNvSpPr>
            <a:spLocks noGrp="1"/>
          </p:cNvSpPr>
          <p:nvPr>
            <p:ph type="title"/>
          </p:nvPr>
        </p:nvSpPr>
        <p:spPr/>
        <p:txBody>
          <a:bodyPr>
            <a:normAutofit/>
          </a:bodyPr>
          <a:lstStyle/>
          <a:p>
            <a:r>
              <a:rPr lang="es-MX" sz="3600" dirty="0">
                <a:latin typeface="Times New Roman" panose="02020603050405020304" pitchFamily="18" charset="0"/>
                <a:cs typeface="Times New Roman" panose="02020603050405020304" pitchFamily="18" charset="0"/>
              </a:rPr>
              <a:t>Causas del incumplimiento de un tratamiento médico</a:t>
            </a:r>
          </a:p>
        </p:txBody>
      </p:sp>
      <p:sp>
        <p:nvSpPr>
          <p:cNvPr id="3" name="Marcador de contenido 2">
            <a:extLst>
              <a:ext uri="{FF2B5EF4-FFF2-40B4-BE49-F238E27FC236}">
                <a16:creationId xmlns:a16="http://schemas.microsoft.com/office/drawing/2014/main" id="{896AC446-DBC2-4D3E-A5BF-6253DFB93140}"/>
              </a:ext>
            </a:extLst>
          </p:cNvPr>
          <p:cNvSpPr>
            <a:spLocks noGrp="1"/>
          </p:cNvSpPr>
          <p:nvPr>
            <p:ph idx="1"/>
          </p:nvPr>
        </p:nvSpPr>
        <p:spPr/>
        <p:txBody>
          <a:bodyPr>
            <a:normAutofit/>
          </a:bodyPr>
          <a:lstStyle/>
          <a:p>
            <a:pPr marL="0" indent="0">
              <a:buNone/>
            </a:pPr>
            <a:r>
              <a:rPr lang="es-ES" sz="2400" dirty="0">
                <a:latin typeface="Times New Roman" panose="02020603050405020304" pitchFamily="18" charset="0"/>
                <a:cs typeface="Times New Roman" panose="02020603050405020304" pitchFamily="18" charset="0"/>
              </a:rPr>
              <a:t>En consecuencia a esta mala practica y de acuerdo con la OMS(Organización Mundial de la Salud)  el incumplimiento en un tratamiento medico causa:</a:t>
            </a:r>
          </a:p>
          <a:p>
            <a:r>
              <a:rPr lang="es-ES" sz="2400" dirty="0">
                <a:latin typeface="Times New Roman" panose="02020603050405020304" pitchFamily="18" charset="0"/>
                <a:cs typeface="Times New Roman" panose="02020603050405020304" pitchFamily="18" charset="0"/>
              </a:rPr>
              <a:t> Poca o nula obtención de lo beneficios de los medicamentos.</a:t>
            </a:r>
          </a:p>
          <a:p>
            <a:r>
              <a:rPr lang="es-MX" sz="2400" dirty="0">
                <a:latin typeface="Times New Roman" panose="02020603050405020304" pitchFamily="18" charset="0"/>
                <a:cs typeface="Times New Roman" panose="02020603050405020304" pitchFamily="18" charset="0"/>
              </a:rPr>
              <a:t> Efectos secundarios no esperados.</a:t>
            </a:r>
          </a:p>
          <a:p>
            <a:r>
              <a:rPr lang="es-ES" sz="2400" dirty="0">
                <a:latin typeface="Times New Roman" panose="02020603050405020304" pitchFamily="18" charset="0"/>
                <a:cs typeface="Times New Roman" panose="02020603050405020304" pitchFamily="18" charset="0"/>
              </a:rPr>
              <a:t> Aumenta la probabilidad de resistencia que pueden tener las bacterias, virus, hongos </a:t>
            </a:r>
            <a:r>
              <a:rPr lang="es-MX" sz="2400" dirty="0">
                <a:latin typeface="Times New Roman" panose="02020603050405020304" pitchFamily="18" charset="0"/>
                <a:cs typeface="Times New Roman" panose="02020603050405020304" pitchFamily="18" charset="0"/>
              </a:rPr>
              <a:t>o parásitos a los medicamentos recetados.</a:t>
            </a:r>
          </a:p>
        </p:txBody>
      </p:sp>
      <p:sp>
        <p:nvSpPr>
          <p:cNvPr id="4" name="Marcador de número de diapositiva 3">
            <a:extLst>
              <a:ext uri="{FF2B5EF4-FFF2-40B4-BE49-F238E27FC236}">
                <a16:creationId xmlns:a16="http://schemas.microsoft.com/office/drawing/2014/main" id="{6B59C42B-5E99-4387-BAE5-1FF9C59F5506}"/>
              </a:ext>
            </a:extLst>
          </p:cNvPr>
          <p:cNvSpPr>
            <a:spLocks noGrp="1"/>
          </p:cNvSpPr>
          <p:nvPr>
            <p:ph type="sldNum" sz="quarter" idx="12"/>
          </p:nvPr>
        </p:nvSpPr>
        <p:spPr/>
        <p:txBody>
          <a:bodyPr/>
          <a:lstStyle/>
          <a:p>
            <a:fld id="{17DAA2EB-AB8A-4F20-9B76-FF128D89334C}" type="slidenum">
              <a:rPr lang="es-MX" smtClean="0"/>
              <a:t>11</a:t>
            </a:fld>
            <a:endParaRPr lang="es-MX"/>
          </a:p>
        </p:txBody>
      </p:sp>
    </p:spTree>
    <p:extLst>
      <p:ext uri="{BB962C8B-B14F-4D97-AF65-F5344CB8AC3E}">
        <p14:creationId xmlns:p14="http://schemas.microsoft.com/office/powerpoint/2010/main" val="181087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4FDDAF-CDD9-476E-A360-51EC5457ECC6}"/>
              </a:ext>
            </a:extLst>
          </p:cNvPr>
          <p:cNvSpPr>
            <a:spLocks noGrp="1"/>
          </p:cNvSpPr>
          <p:nvPr>
            <p:ph type="title"/>
          </p:nvPr>
        </p:nvSpPr>
        <p:spPr/>
        <p:txBody>
          <a:bodyPr>
            <a:normAutofit/>
          </a:bodyPr>
          <a:lstStyle/>
          <a:p>
            <a:r>
              <a:rPr lang="es-MX" sz="3600" dirty="0">
                <a:latin typeface="Times New Roman" panose="02020603050405020304" pitchFamily="18" charset="0"/>
                <a:cs typeface="Times New Roman" panose="02020603050405020304" pitchFamily="18" charset="0"/>
              </a:rPr>
              <a:t>Causas de abandono de un tratamiento médico</a:t>
            </a:r>
          </a:p>
        </p:txBody>
      </p:sp>
      <p:sp>
        <p:nvSpPr>
          <p:cNvPr id="3" name="Marcador de contenido 2">
            <a:extLst>
              <a:ext uri="{FF2B5EF4-FFF2-40B4-BE49-F238E27FC236}">
                <a16:creationId xmlns:a16="http://schemas.microsoft.com/office/drawing/2014/main" id="{F8B0ED08-1230-40D1-AF3D-8B3B6A601D19}"/>
              </a:ext>
            </a:extLst>
          </p:cNvPr>
          <p:cNvSpPr>
            <a:spLocks noGrp="1"/>
          </p:cNvSpPr>
          <p:nvPr>
            <p:ph idx="1"/>
          </p:nvPr>
        </p:nvSpPr>
        <p:spPr/>
        <p:txBody>
          <a:bodyPr>
            <a:normAutofit/>
          </a:bodyPr>
          <a:lstStyle/>
          <a:p>
            <a:r>
              <a:rPr lang="es-ES" sz="2400" dirty="0">
                <a:latin typeface="Times New Roman" panose="02020603050405020304" pitchFamily="18" charset="0"/>
                <a:cs typeface="Times New Roman" panose="02020603050405020304" pitchFamily="18" charset="0"/>
              </a:rPr>
              <a:t>Negación a estar enfermos: Los pacientes son renuentes a la idea de estar enfermos, creyendo que solo la gente débil o vieja se enferma.</a:t>
            </a:r>
          </a:p>
          <a:p>
            <a:r>
              <a:rPr lang="es-ES" sz="2400" dirty="0">
                <a:latin typeface="Times New Roman" panose="02020603050405020304" pitchFamily="18" charset="0"/>
                <a:cs typeface="Times New Roman" panose="02020603050405020304" pitchFamily="18" charset="0"/>
              </a:rPr>
              <a:t> Baja calidad de vida: Los pacientes creen que el seguir un tratamiento hará que su calidad de vida sea deplorable.</a:t>
            </a:r>
          </a:p>
          <a:p>
            <a:r>
              <a:rPr lang="es-ES" sz="2400" dirty="0">
                <a:latin typeface="Times New Roman" panose="02020603050405020304" pitchFamily="18" charset="0"/>
                <a:cs typeface="Times New Roman" panose="02020603050405020304" pitchFamily="18" charset="0"/>
              </a:rPr>
              <a:t> Miedo por efectos secundarios o adicción: Los pacientes tienen miedo de los efectos secundarios que según ellos podrán ocasionar o que se vuelvan adictos a los </a:t>
            </a:r>
            <a:r>
              <a:rPr lang="es-MX" sz="2400" dirty="0">
                <a:latin typeface="Times New Roman" panose="02020603050405020304" pitchFamily="18" charset="0"/>
                <a:cs typeface="Times New Roman" panose="02020603050405020304" pitchFamily="18" charset="0"/>
              </a:rPr>
              <a:t>medicamentos.</a:t>
            </a:r>
          </a:p>
        </p:txBody>
      </p:sp>
      <p:sp>
        <p:nvSpPr>
          <p:cNvPr id="4" name="Marcador de número de diapositiva 3">
            <a:extLst>
              <a:ext uri="{FF2B5EF4-FFF2-40B4-BE49-F238E27FC236}">
                <a16:creationId xmlns:a16="http://schemas.microsoft.com/office/drawing/2014/main" id="{F0A1CD46-43FA-464F-B019-1C88DCC022C1}"/>
              </a:ext>
            </a:extLst>
          </p:cNvPr>
          <p:cNvSpPr>
            <a:spLocks noGrp="1"/>
          </p:cNvSpPr>
          <p:nvPr>
            <p:ph type="sldNum" sz="quarter" idx="12"/>
          </p:nvPr>
        </p:nvSpPr>
        <p:spPr/>
        <p:txBody>
          <a:bodyPr/>
          <a:lstStyle/>
          <a:p>
            <a:fld id="{17DAA2EB-AB8A-4F20-9B76-FF128D89334C}" type="slidenum">
              <a:rPr lang="es-MX" smtClean="0"/>
              <a:t>12</a:t>
            </a:fld>
            <a:endParaRPr lang="es-MX"/>
          </a:p>
        </p:txBody>
      </p:sp>
    </p:spTree>
    <p:extLst>
      <p:ext uri="{BB962C8B-B14F-4D97-AF65-F5344CB8AC3E}">
        <p14:creationId xmlns:p14="http://schemas.microsoft.com/office/powerpoint/2010/main" val="3805372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B54AFD5-59D4-4B88-80F3-BC61F4EB0DD9}"/>
              </a:ext>
            </a:extLst>
          </p:cNvPr>
          <p:cNvSpPr>
            <a:spLocks noGrp="1"/>
          </p:cNvSpPr>
          <p:nvPr>
            <p:ph idx="1"/>
          </p:nvPr>
        </p:nvSpPr>
        <p:spPr>
          <a:xfrm>
            <a:off x="838200" y="556591"/>
            <a:ext cx="10515600" cy="5620372"/>
          </a:xfrm>
        </p:spPr>
        <p:txBody>
          <a:bodyPr>
            <a:normAutofit/>
          </a:bodyPr>
          <a:lstStyle/>
          <a:p>
            <a:r>
              <a:rPr lang="es-ES" sz="2400" dirty="0">
                <a:latin typeface="Times New Roman" panose="02020603050405020304" pitchFamily="18" charset="0"/>
                <a:cs typeface="Times New Roman" panose="02020603050405020304" pitchFamily="18" charset="0"/>
              </a:rPr>
              <a:t>Alejarse de sus círculos sociales: Para los pacientes el seguir un tratamiento significa obligar a que los demás coman sin sal o que puedan ser excluidos de eventos sociales por sus restricciones.</a:t>
            </a:r>
          </a:p>
          <a:p>
            <a:r>
              <a:rPr lang="es-ES" sz="2400" dirty="0">
                <a:latin typeface="Times New Roman" panose="02020603050405020304" pitchFamily="18" charset="0"/>
                <a:cs typeface="Times New Roman" panose="02020603050405020304" pitchFamily="18" charset="0"/>
              </a:rPr>
              <a:t>Dejar de ser independientes: A los pacientes les da miedo volverse dependientes de su tratamiento o vivir con demasiadas prohibiciones.</a:t>
            </a:r>
          </a:p>
          <a:p>
            <a:r>
              <a:rPr lang="es-ES" sz="2400" dirty="0">
                <a:latin typeface="Times New Roman" panose="02020603050405020304" pitchFamily="18" charset="0"/>
                <a:cs typeface="Times New Roman" panose="02020603050405020304" pitchFamily="18" charset="0"/>
              </a:rPr>
              <a:t>Depresión: Los pacientes creen que no vale la pena seguir el tratamiento ya que tienen la sensación de que no sirve de nada o que es una tarea demasiado difícil.</a:t>
            </a:r>
          </a:p>
          <a:p>
            <a:r>
              <a:rPr lang="es-ES" sz="2400" dirty="0">
                <a:latin typeface="Times New Roman" panose="02020603050405020304" pitchFamily="18" charset="0"/>
                <a:cs typeface="Times New Roman" panose="02020603050405020304" pitchFamily="18" charset="0"/>
              </a:rPr>
              <a:t>Creencias: Muchos de los pacientes por las creencias religiosas y sobre el entorno de la vida que tienen deciden no seguir al cien por ciento el tratamiento.</a:t>
            </a:r>
            <a:endParaRPr lang="es-MX" sz="2400" dirty="0">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BC3267C2-5726-47FF-A82C-DEFAE1F8C632}"/>
              </a:ext>
            </a:extLst>
          </p:cNvPr>
          <p:cNvSpPr>
            <a:spLocks noGrp="1"/>
          </p:cNvSpPr>
          <p:nvPr>
            <p:ph type="sldNum" sz="quarter" idx="12"/>
          </p:nvPr>
        </p:nvSpPr>
        <p:spPr/>
        <p:txBody>
          <a:bodyPr/>
          <a:lstStyle/>
          <a:p>
            <a:fld id="{17DAA2EB-AB8A-4F20-9B76-FF128D89334C}" type="slidenum">
              <a:rPr lang="es-MX" smtClean="0"/>
              <a:t>13</a:t>
            </a:fld>
            <a:endParaRPr lang="es-MX"/>
          </a:p>
        </p:txBody>
      </p:sp>
    </p:spTree>
    <p:extLst>
      <p:ext uri="{BB962C8B-B14F-4D97-AF65-F5344CB8AC3E}">
        <p14:creationId xmlns:p14="http://schemas.microsoft.com/office/powerpoint/2010/main" val="1694773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B6247-7099-4F18-A106-67C2CAC14460}"/>
              </a:ext>
            </a:extLst>
          </p:cNvPr>
          <p:cNvSpPr>
            <a:spLocks noGrp="1"/>
          </p:cNvSpPr>
          <p:nvPr>
            <p:ph type="title"/>
          </p:nvPr>
        </p:nvSpPr>
        <p:spPr>
          <a:xfrm>
            <a:off x="838200" y="2766218"/>
            <a:ext cx="10515600" cy="1325563"/>
          </a:xfrm>
        </p:spPr>
        <p:txBody>
          <a:bodyPr/>
          <a:lstStyle/>
          <a:p>
            <a:pPr algn="ctr"/>
            <a:r>
              <a:rPr lang="es-MX" dirty="0">
                <a:latin typeface="Times New Roman" panose="02020603050405020304" pitchFamily="18" charset="0"/>
                <a:cs typeface="Times New Roman" panose="02020603050405020304" pitchFamily="18" charset="0"/>
              </a:rPr>
              <a:t>Solución Propuesta</a:t>
            </a:r>
          </a:p>
        </p:txBody>
      </p:sp>
      <p:sp>
        <p:nvSpPr>
          <p:cNvPr id="4" name="Marcador de número de diapositiva 3">
            <a:extLst>
              <a:ext uri="{FF2B5EF4-FFF2-40B4-BE49-F238E27FC236}">
                <a16:creationId xmlns:a16="http://schemas.microsoft.com/office/drawing/2014/main" id="{A566E653-9723-4938-90B5-AF5DEC18C372}"/>
              </a:ext>
            </a:extLst>
          </p:cNvPr>
          <p:cNvSpPr>
            <a:spLocks noGrp="1"/>
          </p:cNvSpPr>
          <p:nvPr>
            <p:ph type="sldNum" sz="quarter" idx="12"/>
          </p:nvPr>
        </p:nvSpPr>
        <p:spPr/>
        <p:txBody>
          <a:bodyPr/>
          <a:lstStyle/>
          <a:p>
            <a:fld id="{17DAA2EB-AB8A-4F20-9B76-FF128D89334C}" type="slidenum">
              <a:rPr lang="es-MX" smtClean="0"/>
              <a:t>14</a:t>
            </a:fld>
            <a:endParaRPr lang="es-MX"/>
          </a:p>
        </p:txBody>
      </p:sp>
    </p:spTree>
    <p:extLst>
      <p:ext uri="{BB962C8B-B14F-4D97-AF65-F5344CB8AC3E}">
        <p14:creationId xmlns:p14="http://schemas.microsoft.com/office/powerpoint/2010/main" val="4262254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EDC7E-E446-4F1F-BCD7-DD4E7E57CA8F}"/>
              </a:ext>
            </a:extLst>
          </p:cNvPr>
          <p:cNvSpPr>
            <a:spLocks noGrp="1"/>
          </p:cNvSpPr>
          <p:nvPr>
            <p:ph type="title"/>
          </p:nvPr>
        </p:nvSpPr>
        <p:spPr>
          <a:xfrm>
            <a:off x="838200" y="590412"/>
            <a:ext cx="10515600" cy="1325563"/>
          </a:xfrm>
        </p:spPr>
        <p:txBody>
          <a:bodyPr>
            <a:normAutofit/>
          </a:bodyPr>
          <a:lstStyle/>
          <a:p>
            <a:r>
              <a:rPr lang="es-MX" sz="3600" dirty="0">
                <a:latin typeface="Times New Roman" panose="02020603050405020304" pitchFamily="18" charset="0"/>
                <a:cs typeface="Times New Roman" panose="02020603050405020304" pitchFamily="18" charset="0"/>
              </a:rPr>
              <a:t>Solución propuesta por otras aplicaciones</a:t>
            </a:r>
            <a:br>
              <a:rPr lang="es-MX" sz="3600" dirty="0">
                <a:latin typeface="Times New Roman" panose="02020603050405020304" pitchFamily="18" charset="0"/>
                <a:cs typeface="Times New Roman" panose="02020603050405020304" pitchFamily="18" charset="0"/>
              </a:rPr>
            </a:br>
            <a:endParaRPr lang="es-MX" sz="3600" dirty="0">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93D1EB61-18AA-46DA-9FEA-2C7D75E3FD5A}"/>
              </a:ext>
            </a:extLst>
          </p:cNvPr>
          <p:cNvSpPr>
            <a:spLocks noGrp="1"/>
          </p:cNvSpPr>
          <p:nvPr>
            <p:ph type="sldNum" sz="quarter" idx="12"/>
          </p:nvPr>
        </p:nvSpPr>
        <p:spPr/>
        <p:txBody>
          <a:bodyPr/>
          <a:lstStyle/>
          <a:p>
            <a:fld id="{17DAA2EB-AB8A-4F20-9B76-FF128D89334C}" type="slidenum">
              <a:rPr lang="es-MX" smtClean="0"/>
              <a:t>15</a:t>
            </a:fld>
            <a:endParaRPr lang="es-MX"/>
          </a:p>
        </p:txBody>
      </p:sp>
      <p:pic>
        <p:nvPicPr>
          <p:cNvPr id="10" name="Imagen 9">
            <a:extLst>
              <a:ext uri="{FF2B5EF4-FFF2-40B4-BE49-F238E27FC236}">
                <a16:creationId xmlns:a16="http://schemas.microsoft.com/office/drawing/2014/main" id="{8AC041A9-EE7F-46D4-B504-2F91293423C7}"/>
              </a:ext>
            </a:extLst>
          </p:cNvPr>
          <p:cNvPicPr>
            <a:picLocks noChangeAspect="1"/>
          </p:cNvPicPr>
          <p:nvPr/>
        </p:nvPicPr>
        <p:blipFill rotWithShape="1">
          <a:blip r:embed="rId2"/>
          <a:srcRect l="10543" t="47148" r="28587" b="16505"/>
          <a:stretch/>
        </p:blipFill>
        <p:spPr>
          <a:xfrm>
            <a:off x="728870" y="2027583"/>
            <a:ext cx="10066012" cy="3379304"/>
          </a:xfrm>
          <a:prstGeom prst="rect">
            <a:avLst/>
          </a:prstGeom>
        </p:spPr>
      </p:pic>
    </p:spTree>
    <p:extLst>
      <p:ext uri="{BB962C8B-B14F-4D97-AF65-F5344CB8AC3E}">
        <p14:creationId xmlns:p14="http://schemas.microsoft.com/office/powerpoint/2010/main" val="735922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A60917-6053-4B11-8E3A-FF5585DE3EBC}"/>
              </a:ext>
            </a:extLst>
          </p:cNvPr>
          <p:cNvSpPr>
            <a:spLocks noGrp="1"/>
          </p:cNvSpPr>
          <p:nvPr>
            <p:ph type="title"/>
          </p:nvPr>
        </p:nvSpPr>
        <p:spPr>
          <a:xfrm>
            <a:off x="838200" y="855455"/>
            <a:ext cx="10515600" cy="1325563"/>
          </a:xfrm>
        </p:spPr>
        <p:txBody>
          <a:bodyPr>
            <a:normAutofit/>
          </a:bodyPr>
          <a:lstStyle/>
          <a:p>
            <a:r>
              <a:rPr lang="es-MX" sz="3200" dirty="0">
                <a:latin typeface="Times New Roman" panose="02020603050405020304" pitchFamily="18" charset="0"/>
                <a:cs typeface="Times New Roman" panose="02020603050405020304" pitchFamily="18" charset="0"/>
              </a:rPr>
              <a:t>Solución propuesta en este Trabajo Terminal</a:t>
            </a:r>
          </a:p>
        </p:txBody>
      </p:sp>
      <p:sp>
        <p:nvSpPr>
          <p:cNvPr id="3" name="Marcador de contenido 2">
            <a:extLst>
              <a:ext uri="{FF2B5EF4-FFF2-40B4-BE49-F238E27FC236}">
                <a16:creationId xmlns:a16="http://schemas.microsoft.com/office/drawing/2014/main" id="{3BA10804-24F4-49AE-A3F3-9C21E437B570}"/>
              </a:ext>
            </a:extLst>
          </p:cNvPr>
          <p:cNvSpPr>
            <a:spLocks noGrp="1"/>
          </p:cNvSpPr>
          <p:nvPr>
            <p:ph idx="1"/>
          </p:nvPr>
        </p:nvSpPr>
        <p:spPr>
          <a:xfrm>
            <a:off x="838200" y="2846043"/>
            <a:ext cx="10515600" cy="4351338"/>
          </a:xfrm>
        </p:spPr>
        <p:txBody>
          <a:bodyPr>
            <a:normAutofit/>
          </a:bodyPr>
          <a:lstStyle/>
          <a:p>
            <a:pPr marL="0" indent="0">
              <a:buNone/>
            </a:pPr>
            <a:r>
              <a:rPr lang="es-MX" sz="2400" dirty="0">
                <a:latin typeface="Times New Roman" panose="02020603050405020304" pitchFamily="18" charset="0"/>
                <a:cs typeface="Times New Roman" panose="02020603050405020304" pitchFamily="18" charset="0"/>
              </a:rPr>
              <a:t>Se propone una aplicación</a:t>
            </a:r>
            <a:r>
              <a:rPr lang="es-ES" sz="2400" dirty="0">
                <a:latin typeface="Times New Roman" panose="02020603050405020304" pitchFamily="18" charset="0"/>
                <a:cs typeface="Times New Roman" panose="02020603050405020304" pitchFamily="18" charset="0"/>
              </a:rPr>
              <a:t> móvil que llamaremos </a:t>
            </a:r>
            <a:r>
              <a:rPr lang="es-ES" sz="2400" b="1" dirty="0">
                <a:latin typeface="Times New Roman" panose="02020603050405020304" pitchFamily="18" charset="0"/>
                <a:cs typeface="Times New Roman" panose="02020603050405020304" pitchFamily="18" charset="0"/>
              </a:rPr>
              <a:t>Rem-</a:t>
            </a:r>
            <a:r>
              <a:rPr lang="es-ES" sz="2400" b="1" dirty="0" err="1">
                <a:latin typeface="Times New Roman" panose="02020603050405020304" pitchFamily="18" charset="0"/>
                <a:cs typeface="Times New Roman" panose="02020603050405020304" pitchFamily="18" charset="0"/>
              </a:rPr>
              <a:t>Pills</a:t>
            </a:r>
            <a:r>
              <a:rPr lang="es-ES" sz="2400" dirty="0">
                <a:latin typeface="Times New Roman" panose="02020603050405020304" pitchFamily="18" charset="0"/>
                <a:cs typeface="Times New Roman" panose="02020603050405020304" pitchFamily="18" charset="0"/>
              </a:rPr>
              <a:t> y su principal objetivo es facilitar la creación de los recordatorios para la ayuda del seguimiento de los tratamientos médicos.</a:t>
            </a:r>
            <a:endParaRPr lang="es-MX" sz="2400" dirty="0">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1C059A90-FFE7-423C-9691-705E74CB31A0}"/>
              </a:ext>
            </a:extLst>
          </p:cNvPr>
          <p:cNvSpPr>
            <a:spLocks noGrp="1"/>
          </p:cNvSpPr>
          <p:nvPr>
            <p:ph type="sldNum" sz="quarter" idx="12"/>
          </p:nvPr>
        </p:nvSpPr>
        <p:spPr/>
        <p:txBody>
          <a:bodyPr/>
          <a:lstStyle/>
          <a:p>
            <a:fld id="{17DAA2EB-AB8A-4F20-9B76-FF128D89334C}" type="slidenum">
              <a:rPr lang="es-MX" smtClean="0"/>
              <a:t>16</a:t>
            </a:fld>
            <a:endParaRPr lang="es-MX"/>
          </a:p>
        </p:txBody>
      </p:sp>
    </p:spTree>
    <p:extLst>
      <p:ext uri="{BB962C8B-B14F-4D97-AF65-F5344CB8AC3E}">
        <p14:creationId xmlns:p14="http://schemas.microsoft.com/office/powerpoint/2010/main" val="3630872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62B42-DCB3-4947-9DA1-3CE59A25F664}"/>
              </a:ext>
            </a:extLst>
          </p:cNvPr>
          <p:cNvSpPr>
            <a:spLocks noGrp="1"/>
          </p:cNvSpPr>
          <p:nvPr>
            <p:ph type="title"/>
          </p:nvPr>
        </p:nvSpPr>
        <p:spPr/>
        <p:txBody>
          <a:bodyPr>
            <a:normAutofit/>
          </a:bodyPr>
          <a:lstStyle/>
          <a:p>
            <a:r>
              <a:rPr lang="es-MX" sz="3600" dirty="0">
                <a:latin typeface="Times New Roman" panose="02020603050405020304" pitchFamily="18" charset="0"/>
                <a:cs typeface="Times New Roman" panose="02020603050405020304" pitchFamily="18" charset="0"/>
              </a:rPr>
              <a:t>Características</a:t>
            </a:r>
          </a:p>
        </p:txBody>
      </p:sp>
      <p:sp>
        <p:nvSpPr>
          <p:cNvPr id="3" name="Marcador de contenido 2">
            <a:extLst>
              <a:ext uri="{FF2B5EF4-FFF2-40B4-BE49-F238E27FC236}">
                <a16:creationId xmlns:a16="http://schemas.microsoft.com/office/drawing/2014/main" id="{51759302-2F75-493A-8571-4974D0A6E223}"/>
              </a:ext>
            </a:extLst>
          </p:cNvPr>
          <p:cNvSpPr>
            <a:spLocks noGrp="1"/>
          </p:cNvSpPr>
          <p:nvPr>
            <p:ph idx="1"/>
          </p:nvPr>
        </p:nvSpPr>
        <p:spPr/>
        <p:txBody>
          <a:bodyPr>
            <a:normAutofit/>
          </a:bodyPr>
          <a:lstStyle/>
          <a:p>
            <a:r>
              <a:rPr lang="es-ES" sz="2400" dirty="0">
                <a:latin typeface="Times New Roman" panose="02020603050405020304" pitchFamily="18" charset="0"/>
                <a:cs typeface="Times New Roman" panose="02020603050405020304" pitchFamily="18" charset="0"/>
              </a:rPr>
              <a:t>Multiplataforma para iOS y Android.</a:t>
            </a:r>
          </a:p>
          <a:p>
            <a:r>
              <a:rPr lang="es-ES" sz="2400" dirty="0">
                <a:latin typeface="Times New Roman" panose="02020603050405020304" pitchFamily="18" charset="0"/>
                <a:cs typeface="Times New Roman" panose="02020603050405020304" pitchFamily="18" charset="0"/>
              </a:rPr>
              <a:t>Una interfaz intuitiva que ayude a mejorar los niveles de usabilidad en los usuarios en el momento en que agreguen sus tratamientos médicos.</a:t>
            </a:r>
          </a:p>
          <a:p>
            <a:r>
              <a:rPr lang="es-ES" sz="2400" dirty="0">
                <a:latin typeface="Times New Roman" panose="02020603050405020304" pitchFamily="18" charset="0"/>
                <a:cs typeface="Times New Roman" panose="02020603050405020304" pitchFamily="18" charset="0"/>
              </a:rPr>
              <a:t>Programación de recordatorios los cuales contarán con notificaciones audiovisuales.</a:t>
            </a:r>
          </a:p>
          <a:p>
            <a:r>
              <a:rPr lang="es-ES" sz="2400" dirty="0">
                <a:latin typeface="Times New Roman" panose="02020603050405020304" pitchFamily="18" charset="0"/>
                <a:cs typeface="Times New Roman" panose="02020603050405020304" pitchFamily="18" charset="0"/>
              </a:rPr>
              <a:t>Alertas a los contactos de emergencia que serán activadas cuando un recordatorio no sea finalizado después de 3 avisos.</a:t>
            </a:r>
          </a:p>
          <a:p>
            <a:r>
              <a:rPr lang="es-ES" sz="2400" dirty="0">
                <a:latin typeface="Times New Roman" panose="02020603050405020304" pitchFamily="18" charset="0"/>
                <a:cs typeface="Times New Roman" panose="02020603050405020304" pitchFamily="18" charset="0"/>
              </a:rPr>
              <a:t>Información acerca de la utilización, efectos secundarios y principales usos de los medicamentos.</a:t>
            </a:r>
          </a:p>
          <a:p>
            <a:r>
              <a:rPr lang="es-ES" sz="2400" dirty="0">
                <a:latin typeface="Times New Roman" panose="02020603050405020304" pitchFamily="18" charset="0"/>
                <a:cs typeface="Times New Roman" panose="02020603050405020304" pitchFamily="18" charset="0"/>
              </a:rPr>
              <a:t>Historial semanal, mensual o anual de los medicamentos, tratamientos clínicos y datos relevantes de la salud del usuario.</a:t>
            </a:r>
            <a:endParaRPr lang="es-MX" sz="2400" dirty="0">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F8D485D4-FA8E-46FF-9D9A-B2BCD3F212AC}"/>
              </a:ext>
            </a:extLst>
          </p:cNvPr>
          <p:cNvSpPr>
            <a:spLocks noGrp="1"/>
          </p:cNvSpPr>
          <p:nvPr>
            <p:ph type="sldNum" sz="quarter" idx="12"/>
          </p:nvPr>
        </p:nvSpPr>
        <p:spPr/>
        <p:txBody>
          <a:bodyPr/>
          <a:lstStyle/>
          <a:p>
            <a:fld id="{17DAA2EB-AB8A-4F20-9B76-FF128D89334C}" type="slidenum">
              <a:rPr lang="es-MX" smtClean="0"/>
              <a:t>17</a:t>
            </a:fld>
            <a:endParaRPr lang="es-MX"/>
          </a:p>
        </p:txBody>
      </p:sp>
    </p:spTree>
    <p:extLst>
      <p:ext uri="{BB962C8B-B14F-4D97-AF65-F5344CB8AC3E}">
        <p14:creationId xmlns:p14="http://schemas.microsoft.com/office/powerpoint/2010/main" val="4054353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2C14E2-2C5F-415D-9E77-17FD2232C8C6}"/>
              </a:ext>
            </a:extLst>
          </p:cNvPr>
          <p:cNvSpPr>
            <a:spLocks noGrp="1"/>
          </p:cNvSpPr>
          <p:nvPr>
            <p:ph type="title"/>
          </p:nvPr>
        </p:nvSpPr>
        <p:spPr/>
        <p:txBody>
          <a:bodyPr>
            <a:normAutofit/>
          </a:bodyPr>
          <a:lstStyle/>
          <a:p>
            <a:r>
              <a:rPr lang="es-MX" sz="3600" dirty="0">
                <a:latin typeface="Times New Roman" panose="02020603050405020304" pitchFamily="18" charset="0"/>
                <a:cs typeface="Times New Roman" panose="02020603050405020304" pitchFamily="18" charset="0"/>
              </a:rPr>
              <a:t>Metodología SCRUM</a:t>
            </a:r>
          </a:p>
        </p:txBody>
      </p:sp>
      <p:sp>
        <p:nvSpPr>
          <p:cNvPr id="3" name="Marcador de contenido 2">
            <a:extLst>
              <a:ext uri="{FF2B5EF4-FFF2-40B4-BE49-F238E27FC236}">
                <a16:creationId xmlns:a16="http://schemas.microsoft.com/office/drawing/2014/main" id="{5DA58C72-B958-4534-8A40-31BDFBE905C2}"/>
              </a:ext>
            </a:extLst>
          </p:cNvPr>
          <p:cNvSpPr>
            <a:spLocks noGrp="1"/>
          </p:cNvSpPr>
          <p:nvPr>
            <p:ph idx="1"/>
          </p:nvPr>
        </p:nvSpPr>
        <p:spPr/>
        <p:txBody>
          <a:bodyPr>
            <a:normAutofit/>
          </a:bodyPr>
          <a:lstStyle/>
          <a:p>
            <a:pPr marL="0" indent="0">
              <a:buNone/>
            </a:pPr>
            <a:r>
              <a:rPr lang="es-ES" sz="2400" dirty="0">
                <a:latin typeface="Times New Roman" panose="02020603050405020304" pitchFamily="18" charset="0"/>
                <a:cs typeface="Times New Roman" panose="02020603050405020304" pitchFamily="18" charset="0"/>
              </a:rPr>
              <a:t>Para la realización del Trabajo Terminal se utilizará la metodología SCRUM ya que es una metodología ágil y que es altamente flexible, ya que la lista de sprints pueden ser modificadas en el transcurso del desarrollo del proyecto por diversos motivos que se tengan.</a:t>
            </a:r>
            <a:endParaRPr lang="es-MX" sz="2400" dirty="0">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0C251B80-B7DF-4A64-80EA-635B3882662E}"/>
              </a:ext>
            </a:extLst>
          </p:cNvPr>
          <p:cNvSpPr>
            <a:spLocks noGrp="1"/>
          </p:cNvSpPr>
          <p:nvPr>
            <p:ph type="sldNum" sz="quarter" idx="12"/>
          </p:nvPr>
        </p:nvSpPr>
        <p:spPr/>
        <p:txBody>
          <a:bodyPr/>
          <a:lstStyle/>
          <a:p>
            <a:fld id="{17DAA2EB-AB8A-4F20-9B76-FF128D89334C}" type="slidenum">
              <a:rPr lang="es-MX" smtClean="0"/>
              <a:t>18</a:t>
            </a:fld>
            <a:endParaRPr lang="es-MX"/>
          </a:p>
        </p:txBody>
      </p:sp>
    </p:spTree>
    <p:extLst>
      <p:ext uri="{BB962C8B-B14F-4D97-AF65-F5344CB8AC3E}">
        <p14:creationId xmlns:p14="http://schemas.microsoft.com/office/powerpoint/2010/main" val="974960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036023-0C15-479E-A688-C7A1FE3BBB08}"/>
              </a:ext>
            </a:extLst>
          </p:cNvPr>
          <p:cNvSpPr>
            <a:spLocks noGrp="1"/>
          </p:cNvSpPr>
          <p:nvPr>
            <p:ph type="title"/>
          </p:nvPr>
        </p:nvSpPr>
        <p:spPr>
          <a:xfrm>
            <a:off x="838200" y="2766218"/>
            <a:ext cx="10515600" cy="1325563"/>
          </a:xfrm>
        </p:spPr>
        <p:txBody>
          <a:bodyPr/>
          <a:lstStyle/>
          <a:p>
            <a:pPr algn="ctr"/>
            <a:r>
              <a:rPr lang="es-MX" dirty="0">
                <a:latin typeface="Times New Roman" panose="02020603050405020304" pitchFamily="18" charset="0"/>
                <a:cs typeface="Times New Roman" panose="02020603050405020304" pitchFamily="18" charset="0"/>
              </a:rPr>
              <a:t>Tecnologías</a:t>
            </a:r>
          </a:p>
        </p:txBody>
      </p:sp>
      <p:sp>
        <p:nvSpPr>
          <p:cNvPr id="4" name="Marcador de número de diapositiva 3">
            <a:extLst>
              <a:ext uri="{FF2B5EF4-FFF2-40B4-BE49-F238E27FC236}">
                <a16:creationId xmlns:a16="http://schemas.microsoft.com/office/drawing/2014/main" id="{520D2AF7-FDC1-416D-B04B-7B09C1FD9237}"/>
              </a:ext>
            </a:extLst>
          </p:cNvPr>
          <p:cNvSpPr>
            <a:spLocks noGrp="1"/>
          </p:cNvSpPr>
          <p:nvPr>
            <p:ph type="sldNum" sz="quarter" idx="12"/>
          </p:nvPr>
        </p:nvSpPr>
        <p:spPr/>
        <p:txBody>
          <a:bodyPr/>
          <a:lstStyle/>
          <a:p>
            <a:fld id="{17DAA2EB-AB8A-4F20-9B76-FF128D89334C}" type="slidenum">
              <a:rPr lang="es-MX" smtClean="0"/>
              <a:t>19</a:t>
            </a:fld>
            <a:endParaRPr lang="es-MX"/>
          </a:p>
        </p:txBody>
      </p:sp>
    </p:spTree>
    <p:extLst>
      <p:ext uri="{BB962C8B-B14F-4D97-AF65-F5344CB8AC3E}">
        <p14:creationId xmlns:p14="http://schemas.microsoft.com/office/powerpoint/2010/main" val="222728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8A12B2-DC08-427C-A38F-A83E3F228DC5}"/>
              </a:ext>
            </a:extLst>
          </p:cNvPr>
          <p:cNvSpPr>
            <a:spLocks noGrp="1"/>
          </p:cNvSpPr>
          <p:nvPr>
            <p:ph type="title"/>
          </p:nvPr>
        </p:nvSpPr>
        <p:spPr/>
        <p:txBody>
          <a:bodyPr>
            <a:normAutofit/>
          </a:bodyPr>
          <a:lstStyle/>
          <a:p>
            <a:r>
              <a:rPr lang="es-MX" dirty="0">
                <a:latin typeface="Times New Roman" panose="02020603050405020304" pitchFamily="18" charset="0"/>
                <a:cs typeface="Times New Roman" panose="02020603050405020304" pitchFamily="18" charset="0"/>
              </a:rPr>
              <a:t>Contenido</a:t>
            </a:r>
          </a:p>
        </p:txBody>
      </p:sp>
      <p:sp>
        <p:nvSpPr>
          <p:cNvPr id="3" name="Marcador de contenido 2">
            <a:extLst>
              <a:ext uri="{FF2B5EF4-FFF2-40B4-BE49-F238E27FC236}">
                <a16:creationId xmlns:a16="http://schemas.microsoft.com/office/drawing/2014/main" id="{83C8A5B8-A8A0-4991-9331-1AABCC6A0C1D}"/>
              </a:ext>
            </a:extLst>
          </p:cNvPr>
          <p:cNvSpPr>
            <a:spLocks noGrp="1"/>
          </p:cNvSpPr>
          <p:nvPr>
            <p:ph idx="1"/>
          </p:nvPr>
        </p:nvSpPr>
        <p:spPr/>
        <p:txBody>
          <a:bodyPr>
            <a:normAutofit/>
          </a:bodyPr>
          <a:lstStyle/>
          <a:p>
            <a:pPr marL="0" indent="0">
              <a:buNone/>
            </a:pPr>
            <a:r>
              <a:rPr lang="es-MX" sz="2400" dirty="0">
                <a:latin typeface="Times New Roman" panose="02020603050405020304" pitchFamily="18" charset="0"/>
                <a:cs typeface="Times New Roman" panose="02020603050405020304" pitchFamily="18" charset="0"/>
              </a:rPr>
              <a:t>Introducción</a:t>
            </a:r>
          </a:p>
          <a:p>
            <a:pPr marL="0" indent="0">
              <a:buNone/>
            </a:pPr>
            <a:r>
              <a:rPr lang="es-MX" sz="2400" dirty="0">
                <a:latin typeface="Times New Roman" panose="02020603050405020304" pitchFamily="18" charset="0"/>
                <a:cs typeface="Times New Roman" panose="02020603050405020304" pitchFamily="18" charset="0"/>
              </a:rPr>
              <a:t>Problemática</a:t>
            </a:r>
          </a:p>
          <a:p>
            <a:pPr marL="0" indent="0">
              <a:buNone/>
            </a:pPr>
            <a:r>
              <a:rPr lang="es-MX" sz="2400" dirty="0">
                <a:latin typeface="Times New Roman" panose="02020603050405020304" pitchFamily="18" charset="0"/>
                <a:cs typeface="Times New Roman" panose="02020603050405020304" pitchFamily="18" charset="0"/>
              </a:rPr>
              <a:t>Solución Propuesta</a:t>
            </a:r>
          </a:p>
          <a:p>
            <a:pPr marL="0" indent="0">
              <a:buNone/>
            </a:pPr>
            <a:r>
              <a:rPr lang="es-MX" sz="2400" dirty="0">
                <a:latin typeface="Times New Roman" panose="02020603050405020304" pitchFamily="18" charset="0"/>
                <a:cs typeface="Times New Roman" panose="02020603050405020304" pitchFamily="18" charset="0"/>
              </a:rPr>
              <a:t>Tecnologías</a:t>
            </a:r>
          </a:p>
          <a:p>
            <a:pPr marL="0" indent="0">
              <a:buNone/>
            </a:pPr>
            <a:r>
              <a:rPr lang="es-MX" sz="2400" dirty="0">
                <a:latin typeface="Times New Roman" panose="02020603050405020304" pitchFamily="18" charset="0"/>
                <a:cs typeface="Times New Roman" panose="02020603050405020304" pitchFamily="18" charset="0"/>
              </a:rPr>
              <a:t>Trabajo Terminal 1</a:t>
            </a:r>
          </a:p>
          <a:p>
            <a:pPr marL="0" indent="0">
              <a:buNone/>
            </a:pPr>
            <a:r>
              <a:rPr lang="es-MX" sz="2400" dirty="0">
                <a:latin typeface="Times New Roman" panose="02020603050405020304" pitchFamily="18" charset="0"/>
                <a:cs typeface="Times New Roman" panose="02020603050405020304" pitchFamily="18" charset="0"/>
              </a:rPr>
              <a:t>Trabajo a futuro (Trabajo Terminal 2)</a:t>
            </a:r>
          </a:p>
          <a:p>
            <a:pPr marL="0" indent="0">
              <a:buNone/>
            </a:pPr>
            <a:r>
              <a:rPr lang="es-MX" sz="2400" dirty="0">
                <a:latin typeface="Times New Roman" panose="02020603050405020304" pitchFamily="18" charset="0"/>
                <a:cs typeface="Times New Roman" panose="02020603050405020304" pitchFamily="18" charset="0"/>
              </a:rPr>
              <a:t>Bibliografía</a:t>
            </a:r>
          </a:p>
        </p:txBody>
      </p:sp>
      <p:sp>
        <p:nvSpPr>
          <p:cNvPr id="4" name="Marcador de número de diapositiva 3">
            <a:extLst>
              <a:ext uri="{FF2B5EF4-FFF2-40B4-BE49-F238E27FC236}">
                <a16:creationId xmlns:a16="http://schemas.microsoft.com/office/drawing/2014/main" id="{ECCF080A-D941-4FCA-8BDE-7971839F6EFC}"/>
              </a:ext>
            </a:extLst>
          </p:cNvPr>
          <p:cNvSpPr>
            <a:spLocks noGrp="1"/>
          </p:cNvSpPr>
          <p:nvPr>
            <p:ph type="sldNum" sz="quarter" idx="12"/>
          </p:nvPr>
        </p:nvSpPr>
        <p:spPr/>
        <p:txBody>
          <a:bodyPr/>
          <a:lstStyle/>
          <a:p>
            <a:fld id="{17DAA2EB-AB8A-4F20-9B76-FF128D89334C}" type="slidenum">
              <a:rPr lang="es-MX" smtClean="0"/>
              <a:t>2</a:t>
            </a:fld>
            <a:endParaRPr lang="es-MX"/>
          </a:p>
        </p:txBody>
      </p:sp>
    </p:spTree>
    <p:extLst>
      <p:ext uri="{BB962C8B-B14F-4D97-AF65-F5344CB8AC3E}">
        <p14:creationId xmlns:p14="http://schemas.microsoft.com/office/powerpoint/2010/main" val="1766991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BE45EF-169D-4685-8B3F-69AB4490258D}"/>
              </a:ext>
            </a:extLst>
          </p:cNvPr>
          <p:cNvSpPr>
            <a:spLocks noGrp="1"/>
          </p:cNvSpPr>
          <p:nvPr>
            <p:ph type="title"/>
          </p:nvPr>
        </p:nvSpPr>
        <p:spPr/>
        <p:txBody>
          <a:bodyPr/>
          <a:lstStyle/>
          <a:p>
            <a:r>
              <a:rPr lang="es-MX" sz="3600" dirty="0">
                <a:latin typeface="Times New Roman" panose="02020603050405020304" pitchFamily="18" charset="0"/>
                <a:cs typeface="Times New Roman" panose="02020603050405020304" pitchFamily="18" charset="0"/>
              </a:rPr>
              <a:t>Xamarin Forms</a:t>
            </a:r>
            <a:endParaRPr lang="es-MX"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569A445D-0A55-49EF-BF0C-B57FAD4659D5}"/>
              </a:ext>
            </a:extLst>
          </p:cNvPr>
          <p:cNvSpPr>
            <a:spLocks noGrp="1"/>
          </p:cNvSpPr>
          <p:nvPr>
            <p:ph idx="1"/>
          </p:nvPr>
        </p:nvSpPr>
        <p:spPr/>
        <p:txBody>
          <a:bodyPr>
            <a:normAutofit/>
          </a:bodyPr>
          <a:lstStyle/>
          <a:p>
            <a:pPr marL="0" indent="0">
              <a:buNone/>
            </a:pPr>
            <a:r>
              <a:rPr lang="es-ES" sz="2400" dirty="0">
                <a:latin typeface="Times New Roman" panose="02020603050405020304" pitchFamily="18" charset="0"/>
                <a:cs typeface="Times New Roman" panose="02020603050405020304" pitchFamily="18" charset="0"/>
              </a:rPr>
              <a:t>Para el desarrollo de esta aplicación móvil que se propone en este trabajo terminal utilizaremos la tecnología de </a:t>
            </a:r>
            <a:r>
              <a:rPr lang="es-ES" sz="2400" b="1" dirty="0">
                <a:latin typeface="Times New Roman" panose="02020603050405020304" pitchFamily="18" charset="0"/>
                <a:cs typeface="Times New Roman" panose="02020603050405020304" pitchFamily="18" charset="0"/>
              </a:rPr>
              <a:t>Xamarin Forms</a:t>
            </a:r>
            <a:r>
              <a:rPr lang="es-ES" sz="2400" dirty="0">
                <a:latin typeface="Times New Roman" panose="02020603050405020304" pitchFamily="18" charset="0"/>
                <a:cs typeface="Times New Roman" panose="02020603050405020304" pitchFamily="18" charset="0"/>
              </a:rPr>
              <a:t>  que es una plataforma que nos permite crear Apps nativas para iOS, Mac, Android, Windows Phone, Windows 8 y más. Además nos permite utilizar solo un lenguaje de programación (C#) y reducir tanto los perfiles como la cantidad de equipos involucrados en el desarrollo.</a:t>
            </a:r>
          </a:p>
        </p:txBody>
      </p:sp>
      <p:sp>
        <p:nvSpPr>
          <p:cNvPr id="4" name="Marcador de número de diapositiva 3">
            <a:extLst>
              <a:ext uri="{FF2B5EF4-FFF2-40B4-BE49-F238E27FC236}">
                <a16:creationId xmlns:a16="http://schemas.microsoft.com/office/drawing/2014/main" id="{95826550-D344-44BA-B413-A3C8293E388C}"/>
              </a:ext>
            </a:extLst>
          </p:cNvPr>
          <p:cNvSpPr>
            <a:spLocks noGrp="1"/>
          </p:cNvSpPr>
          <p:nvPr>
            <p:ph type="sldNum" sz="quarter" idx="12"/>
          </p:nvPr>
        </p:nvSpPr>
        <p:spPr/>
        <p:txBody>
          <a:bodyPr/>
          <a:lstStyle/>
          <a:p>
            <a:fld id="{17DAA2EB-AB8A-4F20-9B76-FF128D89334C}" type="slidenum">
              <a:rPr lang="es-MX" smtClean="0"/>
              <a:t>20</a:t>
            </a:fld>
            <a:endParaRPr lang="es-MX"/>
          </a:p>
        </p:txBody>
      </p:sp>
    </p:spTree>
    <p:extLst>
      <p:ext uri="{BB962C8B-B14F-4D97-AF65-F5344CB8AC3E}">
        <p14:creationId xmlns:p14="http://schemas.microsoft.com/office/powerpoint/2010/main" val="2273501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1DA3A9-0933-4C6A-8E12-874F6F1842EF}"/>
              </a:ext>
            </a:extLst>
          </p:cNvPr>
          <p:cNvSpPr>
            <a:spLocks noGrp="1"/>
          </p:cNvSpPr>
          <p:nvPr>
            <p:ph type="title"/>
          </p:nvPr>
        </p:nvSpPr>
        <p:spPr>
          <a:xfrm>
            <a:off x="838200" y="2766218"/>
            <a:ext cx="10515600" cy="1325563"/>
          </a:xfrm>
        </p:spPr>
        <p:txBody>
          <a:bodyPr/>
          <a:lstStyle/>
          <a:p>
            <a:pPr algn="ctr"/>
            <a:r>
              <a:rPr lang="es-MX" dirty="0">
                <a:latin typeface="Times New Roman" panose="02020603050405020304" pitchFamily="18" charset="0"/>
                <a:cs typeface="Times New Roman" panose="02020603050405020304" pitchFamily="18" charset="0"/>
              </a:rPr>
              <a:t>Trabajo Terminal 1</a:t>
            </a:r>
          </a:p>
        </p:txBody>
      </p:sp>
      <p:sp>
        <p:nvSpPr>
          <p:cNvPr id="4" name="Marcador de número de diapositiva 3">
            <a:extLst>
              <a:ext uri="{FF2B5EF4-FFF2-40B4-BE49-F238E27FC236}">
                <a16:creationId xmlns:a16="http://schemas.microsoft.com/office/drawing/2014/main" id="{1EC49573-7598-4BD8-A1C9-D32E5844693C}"/>
              </a:ext>
            </a:extLst>
          </p:cNvPr>
          <p:cNvSpPr>
            <a:spLocks noGrp="1"/>
          </p:cNvSpPr>
          <p:nvPr>
            <p:ph type="sldNum" sz="quarter" idx="12"/>
          </p:nvPr>
        </p:nvSpPr>
        <p:spPr/>
        <p:txBody>
          <a:bodyPr/>
          <a:lstStyle/>
          <a:p>
            <a:fld id="{17DAA2EB-AB8A-4F20-9B76-FF128D89334C}" type="slidenum">
              <a:rPr lang="es-MX" smtClean="0"/>
              <a:t>21</a:t>
            </a:fld>
            <a:endParaRPr lang="es-MX"/>
          </a:p>
        </p:txBody>
      </p:sp>
    </p:spTree>
    <p:extLst>
      <p:ext uri="{BB962C8B-B14F-4D97-AF65-F5344CB8AC3E}">
        <p14:creationId xmlns:p14="http://schemas.microsoft.com/office/powerpoint/2010/main" val="2188852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831B4D-822A-49EB-8EFD-4F9B5EB64AF3}"/>
              </a:ext>
            </a:extLst>
          </p:cNvPr>
          <p:cNvSpPr>
            <a:spLocks noGrp="1"/>
          </p:cNvSpPr>
          <p:nvPr>
            <p:ph type="title"/>
          </p:nvPr>
        </p:nvSpPr>
        <p:spPr/>
        <p:txBody>
          <a:bodyPr>
            <a:normAutofit/>
          </a:bodyPr>
          <a:lstStyle/>
          <a:p>
            <a:r>
              <a:rPr lang="es-MX" sz="3600" dirty="0">
                <a:latin typeface="Times New Roman" panose="02020603050405020304" pitchFamily="18" charset="0"/>
                <a:cs typeface="Times New Roman" panose="02020603050405020304" pitchFamily="18" charset="0"/>
              </a:rPr>
              <a:t>Arquitectura</a:t>
            </a:r>
          </a:p>
        </p:txBody>
      </p:sp>
      <p:sp>
        <p:nvSpPr>
          <p:cNvPr id="4" name="Marcador de número de diapositiva 3">
            <a:extLst>
              <a:ext uri="{FF2B5EF4-FFF2-40B4-BE49-F238E27FC236}">
                <a16:creationId xmlns:a16="http://schemas.microsoft.com/office/drawing/2014/main" id="{9474AFC6-54BE-457E-9328-866A64CDCF72}"/>
              </a:ext>
            </a:extLst>
          </p:cNvPr>
          <p:cNvSpPr>
            <a:spLocks noGrp="1"/>
          </p:cNvSpPr>
          <p:nvPr>
            <p:ph type="sldNum" sz="quarter" idx="12"/>
          </p:nvPr>
        </p:nvSpPr>
        <p:spPr/>
        <p:txBody>
          <a:bodyPr/>
          <a:lstStyle/>
          <a:p>
            <a:fld id="{17DAA2EB-AB8A-4F20-9B76-FF128D89334C}" type="slidenum">
              <a:rPr lang="es-MX" smtClean="0"/>
              <a:t>22</a:t>
            </a:fld>
            <a:endParaRPr lang="es-MX"/>
          </a:p>
        </p:txBody>
      </p:sp>
      <p:pic>
        <p:nvPicPr>
          <p:cNvPr id="8" name="Imagen 7">
            <a:extLst>
              <a:ext uri="{FF2B5EF4-FFF2-40B4-BE49-F238E27FC236}">
                <a16:creationId xmlns:a16="http://schemas.microsoft.com/office/drawing/2014/main" id="{E74CCCA6-2626-490C-8D88-42AA1D3AC043}"/>
              </a:ext>
            </a:extLst>
          </p:cNvPr>
          <p:cNvPicPr>
            <a:picLocks noChangeAspect="1"/>
          </p:cNvPicPr>
          <p:nvPr/>
        </p:nvPicPr>
        <p:blipFill>
          <a:blip r:embed="rId2"/>
          <a:stretch>
            <a:fillRect/>
          </a:stretch>
        </p:blipFill>
        <p:spPr>
          <a:xfrm>
            <a:off x="1313481" y="1380849"/>
            <a:ext cx="9565037" cy="4546875"/>
          </a:xfrm>
          <a:prstGeom prst="rect">
            <a:avLst/>
          </a:prstGeom>
        </p:spPr>
      </p:pic>
    </p:spTree>
    <p:extLst>
      <p:ext uri="{BB962C8B-B14F-4D97-AF65-F5344CB8AC3E}">
        <p14:creationId xmlns:p14="http://schemas.microsoft.com/office/powerpoint/2010/main" val="2486474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AB319C-547A-4C15-84FA-464B33D04745}"/>
              </a:ext>
            </a:extLst>
          </p:cNvPr>
          <p:cNvSpPr>
            <a:spLocks noGrp="1"/>
          </p:cNvSpPr>
          <p:nvPr>
            <p:ph type="title"/>
          </p:nvPr>
        </p:nvSpPr>
        <p:spPr>
          <a:xfrm>
            <a:off x="387625" y="351873"/>
            <a:ext cx="7152862" cy="469762"/>
          </a:xfrm>
        </p:spPr>
        <p:txBody>
          <a:bodyPr>
            <a:normAutofit fontScale="90000"/>
          </a:bodyPr>
          <a:lstStyle/>
          <a:p>
            <a:r>
              <a:rPr lang="es-MX" sz="3600" dirty="0">
                <a:latin typeface="Times New Roman" panose="02020603050405020304" pitchFamily="18" charset="0"/>
                <a:cs typeface="Times New Roman" panose="02020603050405020304" pitchFamily="18" charset="0"/>
              </a:rPr>
              <a:t>Diagrama de Casos de Uso del Paciente</a:t>
            </a:r>
          </a:p>
        </p:txBody>
      </p:sp>
      <p:pic>
        <p:nvPicPr>
          <p:cNvPr id="5" name="Marcador de contenido 4">
            <a:extLst>
              <a:ext uri="{FF2B5EF4-FFF2-40B4-BE49-F238E27FC236}">
                <a16:creationId xmlns:a16="http://schemas.microsoft.com/office/drawing/2014/main" id="{CC8DD32E-76C8-4396-A41B-A3DCFC9FAFA3}"/>
              </a:ext>
            </a:extLst>
          </p:cNvPr>
          <p:cNvPicPr>
            <a:picLocks noGrp="1" noChangeAspect="1"/>
          </p:cNvPicPr>
          <p:nvPr>
            <p:ph idx="1"/>
          </p:nvPr>
        </p:nvPicPr>
        <p:blipFill>
          <a:blip r:embed="rId2"/>
          <a:stretch>
            <a:fillRect/>
          </a:stretch>
        </p:blipFill>
        <p:spPr>
          <a:xfrm>
            <a:off x="8531512" y="475342"/>
            <a:ext cx="3385078" cy="6046812"/>
          </a:xfrm>
          <a:prstGeom prst="rect">
            <a:avLst/>
          </a:prstGeom>
        </p:spPr>
      </p:pic>
      <p:sp>
        <p:nvSpPr>
          <p:cNvPr id="4" name="Marcador de número de diapositiva 3">
            <a:extLst>
              <a:ext uri="{FF2B5EF4-FFF2-40B4-BE49-F238E27FC236}">
                <a16:creationId xmlns:a16="http://schemas.microsoft.com/office/drawing/2014/main" id="{9475EAE1-F539-48D9-8510-9AF1A2943F78}"/>
              </a:ext>
            </a:extLst>
          </p:cNvPr>
          <p:cNvSpPr>
            <a:spLocks noGrp="1"/>
          </p:cNvSpPr>
          <p:nvPr>
            <p:ph type="sldNum" sz="quarter" idx="12"/>
          </p:nvPr>
        </p:nvSpPr>
        <p:spPr/>
        <p:txBody>
          <a:bodyPr/>
          <a:lstStyle/>
          <a:p>
            <a:fld id="{17DAA2EB-AB8A-4F20-9B76-FF128D89334C}" type="slidenum">
              <a:rPr lang="es-MX" smtClean="0"/>
              <a:t>23</a:t>
            </a:fld>
            <a:endParaRPr lang="es-MX"/>
          </a:p>
        </p:txBody>
      </p:sp>
      <p:sp>
        <p:nvSpPr>
          <p:cNvPr id="6" name="Rectángulo 5">
            <a:extLst>
              <a:ext uri="{FF2B5EF4-FFF2-40B4-BE49-F238E27FC236}">
                <a16:creationId xmlns:a16="http://schemas.microsoft.com/office/drawing/2014/main" id="{75A7A525-726C-4424-B6C3-EEA82ACB076D}"/>
              </a:ext>
            </a:extLst>
          </p:cNvPr>
          <p:cNvSpPr/>
          <p:nvPr/>
        </p:nvSpPr>
        <p:spPr>
          <a:xfrm>
            <a:off x="387625" y="1443841"/>
            <a:ext cx="3740426" cy="5078313"/>
          </a:xfrm>
          <a:prstGeom prst="rect">
            <a:avLst/>
          </a:prstGeom>
        </p:spPr>
        <p:txBody>
          <a:bodyPr wrap="square">
            <a:spAutoFit/>
          </a:bodyPr>
          <a:lstStyle/>
          <a:p>
            <a:pPr marL="285750" indent="-285750">
              <a:buFont typeface="Arial" panose="020B0604020202020204" pitchFamily="34" charset="0"/>
              <a:buChar char="•"/>
            </a:pPr>
            <a:r>
              <a:rPr lang="es-MX" dirty="0"/>
              <a:t>CUP1: Iniciar Sesión.</a:t>
            </a:r>
          </a:p>
          <a:p>
            <a:pPr marL="285750" indent="-285750">
              <a:buFont typeface="Arial" panose="020B0604020202020204" pitchFamily="34" charset="0"/>
              <a:buChar char="•"/>
            </a:pPr>
            <a:r>
              <a:rPr lang="es-MX" dirty="0"/>
              <a:t>CUP2: Recuperar Contraseña.</a:t>
            </a:r>
          </a:p>
          <a:p>
            <a:pPr marL="285750" indent="-285750">
              <a:buFont typeface="Arial" panose="020B0604020202020204" pitchFamily="34" charset="0"/>
              <a:buChar char="•"/>
            </a:pPr>
            <a:r>
              <a:rPr lang="es-MX" dirty="0"/>
              <a:t>CUP3: Registro de Cuenta.</a:t>
            </a:r>
          </a:p>
          <a:p>
            <a:pPr marL="285750" indent="-285750">
              <a:buFont typeface="Arial" panose="020B0604020202020204" pitchFamily="34" charset="0"/>
              <a:buChar char="•"/>
            </a:pPr>
            <a:r>
              <a:rPr lang="es-MX" dirty="0"/>
              <a:t>CUP4: Consultar Datos Personales.</a:t>
            </a:r>
          </a:p>
          <a:p>
            <a:pPr marL="285750" indent="-285750">
              <a:buFont typeface="Arial" panose="020B0604020202020204" pitchFamily="34" charset="0"/>
              <a:buChar char="•"/>
            </a:pPr>
            <a:r>
              <a:rPr lang="es-MX" dirty="0"/>
              <a:t>CUP5: Editar Datos Personales.</a:t>
            </a:r>
          </a:p>
          <a:p>
            <a:pPr marL="285750" indent="-285750">
              <a:buFont typeface="Arial" panose="020B0604020202020204" pitchFamily="34" charset="0"/>
              <a:buChar char="•"/>
            </a:pPr>
            <a:r>
              <a:rPr lang="es-MX" dirty="0"/>
              <a:t>CUP6: Cambiar Contraseña</a:t>
            </a:r>
          </a:p>
          <a:p>
            <a:pPr marL="285750" indent="-285750">
              <a:buFont typeface="Arial" panose="020B0604020202020204" pitchFamily="34" charset="0"/>
              <a:buChar char="•"/>
            </a:pPr>
            <a:r>
              <a:rPr lang="es-MX" dirty="0"/>
              <a:t>CUP7: Consultar Tratamiento.</a:t>
            </a:r>
          </a:p>
          <a:p>
            <a:pPr marL="285750" indent="-285750">
              <a:buFont typeface="Arial" panose="020B0604020202020204" pitchFamily="34" charset="0"/>
              <a:buChar char="•"/>
            </a:pPr>
            <a:r>
              <a:rPr lang="es-ES" dirty="0"/>
              <a:t>CUP8: Consultar Información de Tratamiento.</a:t>
            </a:r>
          </a:p>
          <a:p>
            <a:pPr marL="285750" indent="-285750">
              <a:buFont typeface="Arial" panose="020B0604020202020204" pitchFamily="34" charset="0"/>
              <a:buChar char="•"/>
            </a:pPr>
            <a:r>
              <a:rPr lang="es-MX" dirty="0"/>
              <a:t>CUP9: Editar Tratamiento.</a:t>
            </a:r>
          </a:p>
          <a:p>
            <a:pPr marL="285750" indent="-285750">
              <a:buFont typeface="Arial" panose="020B0604020202020204" pitchFamily="34" charset="0"/>
              <a:buChar char="•"/>
            </a:pPr>
            <a:r>
              <a:rPr lang="es-MX" dirty="0"/>
              <a:t>CUP10: Agregar Tratamiento.</a:t>
            </a:r>
          </a:p>
          <a:p>
            <a:pPr marL="285750" indent="-285750">
              <a:buFont typeface="Arial" panose="020B0604020202020204" pitchFamily="34" charset="0"/>
              <a:buChar char="•"/>
            </a:pPr>
            <a:r>
              <a:rPr lang="es-MX" dirty="0"/>
              <a:t>CUP11: Agregar Medicamento.</a:t>
            </a:r>
          </a:p>
          <a:p>
            <a:pPr marL="285750" indent="-285750">
              <a:buFont typeface="Arial" panose="020B0604020202020204" pitchFamily="34" charset="0"/>
              <a:buChar char="•"/>
            </a:pPr>
            <a:r>
              <a:rPr lang="es-MX" dirty="0"/>
              <a:t>CUP12: Agregar Doctor.</a:t>
            </a:r>
          </a:p>
          <a:p>
            <a:pPr marL="285750" indent="-285750">
              <a:buFont typeface="Arial" panose="020B0604020202020204" pitchFamily="34" charset="0"/>
              <a:buChar char="•"/>
            </a:pPr>
            <a:r>
              <a:rPr lang="es-MX" dirty="0"/>
              <a:t> CUP13: Editar Doctor.</a:t>
            </a:r>
          </a:p>
          <a:p>
            <a:pPr marL="285750" indent="-285750">
              <a:buFont typeface="Arial" panose="020B0604020202020204" pitchFamily="34" charset="0"/>
              <a:buChar char="•"/>
            </a:pPr>
            <a:r>
              <a:rPr lang="es-MX" dirty="0"/>
              <a:t> CUP14: Eliminar Doctor.</a:t>
            </a:r>
          </a:p>
          <a:p>
            <a:pPr marL="285750" indent="-285750">
              <a:buFont typeface="Arial" panose="020B0604020202020204" pitchFamily="34" charset="0"/>
              <a:buChar char="•"/>
            </a:pPr>
            <a:r>
              <a:rPr lang="es-MX" dirty="0"/>
              <a:t> CUP15: Consultar Doctor.</a:t>
            </a:r>
          </a:p>
          <a:p>
            <a:pPr marL="285750" indent="-285750">
              <a:buFont typeface="Arial" panose="020B0604020202020204" pitchFamily="34" charset="0"/>
              <a:buChar char="•"/>
            </a:pPr>
            <a:endParaRPr lang="es-MX" dirty="0"/>
          </a:p>
          <a:p>
            <a:endParaRPr lang="es-MX" dirty="0"/>
          </a:p>
        </p:txBody>
      </p:sp>
      <p:sp>
        <p:nvSpPr>
          <p:cNvPr id="7" name="Rectángulo 6">
            <a:extLst>
              <a:ext uri="{FF2B5EF4-FFF2-40B4-BE49-F238E27FC236}">
                <a16:creationId xmlns:a16="http://schemas.microsoft.com/office/drawing/2014/main" id="{5FA38B6D-1C9A-4FEA-937A-A07D09D2CE07}"/>
              </a:ext>
            </a:extLst>
          </p:cNvPr>
          <p:cNvSpPr/>
          <p:nvPr/>
        </p:nvSpPr>
        <p:spPr>
          <a:xfrm>
            <a:off x="4128051" y="1441629"/>
            <a:ext cx="6096000" cy="3416320"/>
          </a:xfrm>
          <a:prstGeom prst="rect">
            <a:avLst/>
          </a:prstGeom>
        </p:spPr>
        <p:txBody>
          <a:bodyPr>
            <a:spAutoFit/>
          </a:bodyPr>
          <a:lstStyle/>
          <a:p>
            <a:pPr marL="285750" indent="-285750">
              <a:buFont typeface="Arial" panose="020B0604020202020204" pitchFamily="34" charset="0"/>
              <a:buChar char="•"/>
            </a:pPr>
            <a:r>
              <a:rPr lang="es-MX" dirty="0"/>
              <a:t>CUP16: Recibir Notificación.</a:t>
            </a:r>
          </a:p>
          <a:p>
            <a:pPr marL="285750" indent="-285750">
              <a:buFont typeface="Arial" panose="020B0604020202020204" pitchFamily="34" charset="0"/>
              <a:buChar char="•"/>
            </a:pPr>
            <a:r>
              <a:rPr lang="es-MX" dirty="0"/>
              <a:t> CUP17: Mandar Alerta.</a:t>
            </a:r>
          </a:p>
          <a:p>
            <a:pPr marL="285750" indent="-285750">
              <a:buFont typeface="Arial" panose="020B0604020202020204" pitchFamily="34" charset="0"/>
              <a:buChar char="•"/>
            </a:pPr>
            <a:r>
              <a:rPr lang="es-MX" dirty="0"/>
              <a:t> CUP18: Consultar Recordatorios.</a:t>
            </a:r>
            <a:r>
              <a:rPr lang="es-MX" dirty="0">
                <a:solidFill>
                  <a:srgbClr val="0081FF"/>
                </a:solidFill>
                <a:latin typeface="F27"/>
              </a:rPr>
              <a:t> </a:t>
            </a:r>
          </a:p>
          <a:p>
            <a:pPr marL="285750" indent="-285750">
              <a:buFont typeface="Arial" panose="020B0604020202020204" pitchFamily="34" charset="0"/>
              <a:buChar char="•"/>
            </a:pPr>
            <a:r>
              <a:rPr lang="es-MX" dirty="0">
                <a:solidFill>
                  <a:srgbClr val="000000"/>
                </a:solidFill>
                <a:latin typeface="F16"/>
              </a:rPr>
              <a:t>CUP19: Consultar Alertas.</a:t>
            </a:r>
          </a:p>
          <a:p>
            <a:pPr marL="285750" indent="-285750">
              <a:buFont typeface="Arial" panose="020B0604020202020204" pitchFamily="34" charset="0"/>
              <a:buChar char="•"/>
            </a:pPr>
            <a:r>
              <a:rPr lang="es-MX" dirty="0">
                <a:solidFill>
                  <a:srgbClr val="000000"/>
                </a:solidFill>
                <a:latin typeface="F16"/>
              </a:rPr>
              <a:t>CUP20: Agregar Auxiliar.</a:t>
            </a:r>
          </a:p>
          <a:p>
            <a:pPr marL="285750" indent="-285750">
              <a:buFont typeface="Arial" panose="020B0604020202020204" pitchFamily="34" charset="0"/>
              <a:buChar char="•"/>
            </a:pPr>
            <a:r>
              <a:rPr lang="es-MX" dirty="0">
                <a:solidFill>
                  <a:srgbClr val="000000"/>
                </a:solidFill>
                <a:latin typeface="F16"/>
              </a:rPr>
              <a:t>CUP21: Editar Auxiliar.</a:t>
            </a:r>
          </a:p>
          <a:p>
            <a:pPr marL="285750" indent="-285750">
              <a:buFont typeface="Arial" panose="020B0604020202020204" pitchFamily="34" charset="0"/>
              <a:buChar char="•"/>
            </a:pPr>
            <a:r>
              <a:rPr lang="es-MX" dirty="0">
                <a:solidFill>
                  <a:srgbClr val="000000"/>
                </a:solidFill>
                <a:latin typeface="F16"/>
              </a:rPr>
              <a:t>CUP22: Consultar Auxiliar</a:t>
            </a:r>
          </a:p>
          <a:p>
            <a:pPr marL="285750" indent="-285750">
              <a:buFont typeface="Arial" panose="020B0604020202020204" pitchFamily="34" charset="0"/>
              <a:buChar char="•"/>
            </a:pPr>
            <a:r>
              <a:rPr lang="es-MX" dirty="0">
                <a:solidFill>
                  <a:srgbClr val="000000"/>
                </a:solidFill>
                <a:latin typeface="F16"/>
              </a:rPr>
              <a:t>CUP23: Eliminar Auxiliar.</a:t>
            </a:r>
          </a:p>
          <a:p>
            <a:pPr marL="285750" indent="-285750">
              <a:buFont typeface="Arial" panose="020B0604020202020204" pitchFamily="34" charset="0"/>
              <a:buChar char="•"/>
            </a:pPr>
            <a:r>
              <a:rPr lang="es-MX" dirty="0">
                <a:solidFill>
                  <a:srgbClr val="000000"/>
                </a:solidFill>
                <a:latin typeface="F16"/>
              </a:rPr>
              <a:t>CUP24: Agregar Contacto de Emergencia.</a:t>
            </a:r>
          </a:p>
          <a:p>
            <a:pPr marL="285750" indent="-285750">
              <a:buFont typeface="Arial" panose="020B0604020202020204" pitchFamily="34" charset="0"/>
              <a:buChar char="•"/>
            </a:pPr>
            <a:r>
              <a:rPr lang="es-MX" dirty="0">
                <a:solidFill>
                  <a:srgbClr val="000000"/>
                </a:solidFill>
                <a:latin typeface="F16"/>
              </a:rPr>
              <a:t>CUP25: Editar Contacto de Emergencia.</a:t>
            </a:r>
          </a:p>
          <a:p>
            <a:pPr marL="285750" indent="-285750">
              <a:buFont typeface="Arial" panose="020B0604020202020204" pitchFamily="34" charset="0"/>
              <a:buChar char="•"/>
            </a:pPr>
            <a:r>
              <a:rPr lang="es-MX" dirty="0">
                <a:solidFill>
                  <a:srgbClr val="000000"/>
                </a:solidFill>
                <a:latin typeface="F16"/>
              </a:rPr>
              <a:t>CUP26: Consultar Contacto de Emergencia.</a:t>
            </a:r>
          </a:p>
          <a:p>
            <a:pPr marL="285750" indent="-285750">
              <a:buFont typeface="Arial" panose="020B0604020202020204" pitchFamily="34" charset="0"/>
              <a:buChar char="•"/>
            </a:pPr>
            <a:r>
              <a:rPr lang="es-MX" dirty="0">
                <a:solidFill>
                  <a:srgbClr val="000000"/>
                </a:solidFill>
                <a:latin typeface="F16"/>
              </a:rPr>
              <a:t>CUP27: Eliminar Contacto de Emergencia.</a:t>
            </a:r>
            <a:endParaRPr lang="es-MX" dirty="0"/>
          </a:p>
        </p:txBody>
      </p:sp>
    </p:spTree>
    <p:extLst>
      <p:ext uri="{BB962C8B-B14F-4D97-AF65-F5344CB8AC3E}">
        <p14:creationId xmlns:p14="http://schemas.microsoft.com/office/powerpoint/2010/main" val="368578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C13B0B-CA87-4EA5-90F3-BED752BB29ED}"/>
              </a:ext>
            </a:extLst>
          </p:cNvPr>
          <p:cNvSpPr>
            <a:spLocks noGrp="1"/>
          </p:cNvSpPr>
          <p:nvPr>
            <p:ph type="title"/>
          </p:nvPr>
        </p:nvSpPr>
        <p:spPr>
          <a:xfrm>
            <a:off x="838200" y="2766218"/>
            <a:ext cx="10515600" cy="1325563"/>
          </a:xfrm>
        </p:spPr>
        <p:txBody>
          <a:bodyPr/>
          <a:lstStyle/>
          <a:p>
            <a:pPr algn="ctr"/>
            <a:r>
              <a:rPr lang="es-MX" dirty="0">
                <a:latin typeface="Times New Roman" panose="02020603050405020304" pitchFamily="18" charset="0"/>
                <a:cs typeface="Times New Roman" panose="02020603050405020304" pitchFamily="18" charset="0"/>
              </a:rPr>
              <a:t>Trabajo a futuro (Trabajo Terminal 2)</a:t>
            </a:r>
          </a:p>
        </p:txBody>
      </p:sp>
      <p:sp>
        <p:nvSpPr>
          <p:cNvPr id="4" name="Marcador de número de diapositiva 3">
            <a:extLst>
              <a:ext uri="{FF2B5EF4-FFF2-40B4-BE49-F238E27FC236}">
                <a16:creationId xmlns:a16="http://schemas.microsoft.com/office/drawing/2014/main" id="{FE63E90B-A30B-4047-807B-F1A5914F764A}"/>
              </a:ext>
            </a:extLst>
          </p:cNvPr>
          <p:cNvSpPr>
            <a:spLocks noGrp="1"/>
          </p:cNvSpPr>
          <p:nvPr>
            <p:ph type="sldNum" sz="quarter" idx="12"/>
          </p:nvPr>
        </p:nvSpPr>
        <p:spPr/>
        <p:txBody>
          <a:bodyPr/>
          <a:lstStyle/>
          <a:p>
            <a:fld id="{17DAA2EB-AB8A-4F20-9B76-FF128D89334C}" type="slidenum">
              <a:rPr lang="es-MX" smtClean="0"/>
              <a:t>24</a:t>
            </a:fld>
            <a:endParaRPr lang="es-MX"/>
          </a:p>
        </p:txBody>
      </p:sp>
    </p:spTree>
    <p:extLst>
      <p:ext uri="{BB962C8B-B14F-4D97-AF65-F5344CB8AC3E}">
        <p14:creationId xmlns:p14="http://schemas.microsoft.com/office/powerpoint/2010/main" val="1200097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8AEF61-7A2A-4CE1-BC2C-FC1A1DC1FC16}"/>
              </a:ext>
            </a:extLst>
          </p:cNvPr>
          <p:cNvSpPr>
            <a:spLocks noGrp="1"/>
          </p:cNvSpPr>
          <p:nvPr>
            <p:ph idx="1"/>
          </p:nvPr>
        </p:nvSpPr>
        <p:spPr>
          <a:xfrm>
            <a:off x="838200" y="424070"/>
            <a:ext cx="10515600" cy="5752893"/>
          </a:xfrm>
        </p:spPr>
        <p:txBody>
          <a:bodyPr>
            <a:normAutofit/>
          </a:bodyPr>
          <a:lstStyle/>
          <a:p>
            <a:pPr marL="0" indent="0">
              <a:buNone/>
            </a:pPr>
            <a:r>
              <a:rPr lang="es-MX" sz="2400" dirty="0">
                <a:latin typeface="Times New Roman" panose="02020603050405020304" pitchFamily="18" charset="0"/>
                <a:cs typeface="Times New Roman" panose="02020603050405020304" pitchFamily="18" charset="0"/>
              </a:rPr>
              <a:t>Para el Trabajo Terminal 2 </a:t>
            </a:r>
            <a:r>
              <a:rPr lang="es-ES" sz="2400" dirty="0">
                <a:latin typeface="Times New Roman" panose="02020603050405020304" pitchFamily="18" charset="0"/>
                <a:cs typeface="Times New Roman" panose="02020603050405020304" pitchFamily="18" charset="0"/>
              </a:rPr>
              <a:t>se trabajarán los últimos 3 sprints. </a:t>
            </a:r>
          </a:p>
          <a:p>
            <a:r>
              <a:rPr lang="es-ES" sz="2400" dirty="0">
                <a:latin typeface="Times New Roman" panose="02020603050405020304" pitchFamily="18" charset="0"/>
                <a:cs typeface="Times New Roman" panose="02020603050405020304" pitchFamily="18" charset="0"/>
              </a:rPr>
              <a:t>El sprint 3 constará de la definición formal de la aplicación.</a:t>
            </a:r>
          </a:p>
          <a:p>
            <a:r>
              <a:rPr lang="es-ES" sz="2400" dirty="0">
                <a:latin typeface="Times New Roman" panose="02020603050405020304" pitchFamily="18" charset="0"/>
                <a:cs typeface="Times New Roman" panose="02020603050405020304" pitchFamily="18" charset="0"/>
              </a:rPr>
              <a:t>El sprint 4 constará de la implementación de los prototipos restantes que en este caso, serán las partes de los roles del Doctor y el Auxiliar.</a:t>
            </a:r>
          </a:p>
          <a:p>
            <a:r>
              <a:rPr lang="es-ES" sz="2400" dirty="0">
                <a:latin typeface="Times New Roman" panose="02020603050405020304" pitchFamily="18" charset="0"/>
                <a:cs typeface="Times New Roman" panose="02020603050405020304" pitchFamily="18" charset="0"/>
              </a:rPr>
              <a:t>El sprint 5 constará de las pruebas de la aplicación, la generación del manual de usuario y la generación del reporte técnico para la entrega final del Trabajo Terminal.</a:t>
            </a:r>
            <a:endParaRPr lang="es-MX" sz="2400" dirty="0">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DAC1E7F2-2777-4F22-94CE-2C7388027632}"/>
              </a:ext>
            </a:extLst>
          </p:cNvPr>
          <p:cNvSpPr>
            <a:spLocks noGrp="1"/>
          </p:cNvSpPr>
          <p:nvPr>
            <p:ph type="sldNum" sz="quarter" idx="12"/>
          </p:nvPr>
        </p:nvSpPr>
        <p:spPr/>
        <p:txBody>
          <a:bodyPr/>
          <a:lstStyle/>
          <a:p>
            <a:fld id="{17DAA2EB-AB8A-4F20-9B76-FF128D89334C}" type="slidenum">
              <a:rPr lang="es-MX" smtClean="0"/>
              <a:t>25</a:t>
            </a:fld>
            <a:endParaRPr lang="es-MX"/>
          </a:p>
        </p:txBody>
      </p:sp>
    </p:spTree>
    <p:extLst>
      <p:ext uri="{BB962C8B-B14F-4D97-AF65-F5344CB8AC3E}">
        <p14:creationId xmlns:p14="http://schemas.microsoft.com/office/powerpoint/2010/main" val="2739498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F202CF-E13D-42E9-ABBE-772AC76C28A5}"/>
              </a:ext>
            </a:extLst>
          </p:cNvPr>
          <p:cNvSpPr>
            <a:spLocks noGrp="1"/>
          </p:cNvSpPr>
          <p:nvPr>
            <p:ph type="title"/>
          </p:nvPr>
        </p:nvSpPr>
        <p:spPr>
          <a:xfrm>
            <a:off x="838200" y="2766218"/>
            <a:ext cx="10515600" cy="1325563"/>
          </a:xfrm>
        </p:spPr>
        <p:txBody>
          <a:bodyPr/>
          <a:lstStyle/>
          <a:p>
            <a:pPr algn="ctr"/>
            <a:r>
              <a:rPr lang="es-MX" dirty="0">
                <a:latin typeface="Times New Roman" panose="02020603050405020304" pitchFamily="18" charset="0"/>
                <a:cs typeface="Times New Roman" panose="02020603050405020304" pitchFamily="18" charset="0"/>
              </a:rPr>
              <a:t>Bibliografía</a:t>
            </a:r>
          </a:p>
        </p:txBody>
      </p:sp>
      <p:sp>
        <p:nvSpPr>
          <p:cNvPr id="4" name="Marcador de número de diapositiva 3">
            <a:extLst>
              <a:ext uri="{FF2B5EF4-FFF2-40B4-BE49-F238E27FC236}">
                <a16:creationId xmlns:a16="http://schemas.microsoft.com/office/drawing/2014/main" id="{D9A23A03-6C40-4A8A-A624-4A03A7773F7C}"/>
              </a:ext>
            </a:extLst>
          </p:cNvPr>
          <p:cNvSpPr>
            <a:spLocks noGrp="1"/>
          </p:cNvSpPr>
          <p:nvPr>
            <p:ph type="sldNum" sz="quarter" idx="12"/>
          </p:nvPr>
        </p:nvSpPr>
        <p:spPr/>
        <p:txBody>
          <a:bodyPr/>
          <a:lstStyle/>
          <a:p>
            <a:fld id="{17DAA2EB-AB8A-4F20-9B76-FF128D89334C}" type="slidenum">
              <a:rPr lang="es-MX" smtClean="0"/>
              <a:t>26</a:t>
            </a:fld>
            <a:endParaRPr lang="es-MX"/>
          </a:p>
        </p:txBody>
      </p:sp>
    </p:spTree>
    <p:extLst>
      <p:ext uri="{BB962C8B-B14F-4D97-AF65-F5344CB8AC3E}">
        <p14:creationId xmlns:p14="http://schemas.microsoft.com/office/powerpoint/2010/main" val="753400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9D3FBD-ED84-42D5-B491-BB236DA5D364}"/>
              </a:ext>
            </a:extLst>
          </p:cNvPr>
          <p:cNvSpPr>
            <a:spLocks noGrp="1"/>
          </p:cNvSpPr>
          <p:nvPr>
            <p:ph type="title"/>
          </p:nvPr>
        </p:nvSpPr>
        <p:spPr>
          <a:xfrm>
            <a:off x="838200" y="1268722"/>
            <a:ext cx="10515600" cy="1325563"/>
          </a:xfrm>
        </p:spPr>
        <p:txBody>
          <a:bodyPr/>
          <a:lstStyle/>
          <a:p>
            <a:pPr algn="ctr"/>
            <a:r>
              <a:rPr lang="es-MX">
                <a:latin typeface="Times New Roman" panose="02020603050405020304" pitchFamily="18" charset="0"/>
                <a:cs typeface="Times New Roman" panose="02020603050405020304" pitchFamily="18" charset="0"/>
              </a:rPr>
              <a:t>Introducción</a:t>
            </a:r>
            <a:br>
              <a:rPr lang="es-MX">
                <a:latin typeface="Times New Roman" panose="02020603050405020304" pitchFamily="18" charset="0"/>
                <a:cs typeface="Times New Roman" panose="02020603050405020304" pitchFamily="18" charset="0"/>
              </a:rPr>
            </a:br>
            <a:endParaRPr lang="es-MX" dirty="0">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6E168B65-940A-47C8-AD2C-ED0A08883DCF}"/>
              </a:ext>
            </a:extLst>
          </p:cNvPr>
          <p:cNvSpPr>
            <a:spLocks noGrp="1"/>
          </p:cNvSpPr>
          <p:nvPr>
            <p:ph type="sldNum" sz="quarter" idx="12"/>
          </p:nvPr>
        </p:nvSpPr>
        <p:spPr/>
        <p:txBody>
          <a:bodyPr/>
          <a:lstStyle/>
          <a:p>
            <a:fld id="{17DAA2EB-AB8A-4F20-9B76-FF128D89334C}" type="slidenum">
              <a:rPr lang="es-MX" smtClean="0"/>
              <a:t>3</a:t>
            </a:fld>
            <a:endParaRPr lang="es-MX"/>
          </a:p>
        </p:txBody>
      </p:sp>
      <p:sp>
        <p:nvSpPr>
          <p:cNvPr id="5" name="Rectángulo 4">
            <a:extLst>
              <a:ext uri="{FF2B5EF4-FFF2-40B4-BE49-F238E27FC236}">
                <a16:creationId xmlns:a16="http://schemas.microsoft.com/office/drawing/2014/main" id="{A2982CC5-53A5-4AB2-A8A9-D9194BC5BED9}"/>
              </a:ext>
            </a:extLst>
          </p:cNvPr>
          <p:cNvSpPr/>
          <p:nvPr/>
        </p:nvSpPr>
        <p:spPr>
          <a:xfrm>
            <a:off x="838200" y="2961813"/>
            <a:ext cx="10373138" cy="1785104"/>
          </a:xfrm>
          <a:prstGeom prst="rect">
            <a:avLst/>
          </a:prstGeom>
        </p:spPr>
        <p:txBody>
          <a:bodyPr wrap="square">
            <a:spAutoFit/>
          </a:bodyPr>
          <a:lstStyle/>
          <a:p>
            <a:pPr algn="just"/>
            <a:endParaRPr lang="es-MX" sz="2800" b="0" i="0" u="none" strike="noStrike" baseline="0" dirty="0">
              <a:solidFill>
                <a:srgbClr val="000000"/>
              </a:solidFill>
              <a:latin typeface="Times New Roman" panose="02020603050405020304" pitchFamily="18" charset="0"/>
            </a:endParaRPr>
          </a:p>
          <a:p>
            <a:pPr algn="just"/>
            <a:r>
              <a:rPr lang="es-ES" sz="2800" b="0" i="0" u="none" strike="noStrike" baseline="0" dirty="0">
                <a:solidFill>
                  <a:srgbClr val="000000"/>
                </a:solidFill>
                <a:latin typeface="Times New Roman" panose="02020603050405020304" pitchFamily="18" charset="0"/>
              </a:rPr>
              <a:t> </a:t>
            </a:r>
            <a:r>
              <a:rPr lang="es-ES" dirty="0">
                <a:solidFill>
                  <a:srgbClr val="000000"/>
                </a:solidFill>
                <a:latin typeface="Times New Roman" panose="02020603050405020304" pitchFamily="18" charset="0"/>
              </a:rPr>
              <a:t>La idea de desarrollar un asistente móvil que ayude a llevar un control de los tratamientos médicos surge por un problema general de los seres humanos que es el olvidar las cosas, lo que se busca con esta aplicación es facilitar la vida a los usuarios ayudándoles a recordar la hora de tomar sus medicamentos y seguir un tratamiento médico al pie de la letra.</a:t>
            </a:r>
            <a:endParaRPr lang="es-MX" dirty="0"/>
          </a:p>
        </p:txBody>
      </p:sp>
    </p:spTree>
    <p:extLst>
      <p:ext uri="{BB962C8B-B14F-4D97-AF65-F5344CB8AC3E}">
        <p14:creationId xmlns:p14="http://schemas.microsoft.com/office/powerpoint/2010/main" val="197618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614474-E217-486F-A470-430843131456}"/>
              </a:ext>
            </a:extLst>
          </p:cNvPr>
          <p:cNvSpPr>
            <a:spLocks noGrp="1"/>
          </p:cNvSpPr>
          <p:nvPr>
            <p:ph type="title"/>
          </p:nvPr>
        </p:nvSpPr>
        <p:spPr/>
        <p:txBody>
          <a:bodyPr>
            <a:normAutofit/>
          </a:bodyPr>
          <a:lstStyle/>
          <a:p>
            <a:r>
              <a:rPr lang="es-MX" sz="3600" dirty="0">
                <a:latin typeface="Times New Roman" panose="02020603050405020304" pitchFamily="18" charset="0"/>
                <a:cs typeface="Times New Roman" panose="02020603050405020304" pitchFamily="18" charset="0"/>
              </a:rPr>
              <a:t>Antecedentes</a:t>
            </a:r>
          </a:p>
        </p:txBody>
      </p:sp>
      <p:sp>
        <p:nvSpPr>
          <p:cNvPr id="3" name="Marcador de contenido 2">
            <a:extLst>
              <a:ext uri="{FF2B5EF4-FFF2-40B4-BE49-F238E27FC236}">
                <a16:creationId xmlns:a16="http://schemas.microsoft.com/office/drawing/2014/main" id="{CA3DEEBD-3FE0-4A67-BC25-8475E2436452}"/>
              </a:ext>
            </a:extLst>
          </p:cNvPr>
          <p:cNvSpPr>
            <a:spLocks noGrp="1"/>
          </p:cNvSpPr>
          <p:nvPr>
            <p:ph idx="1"/>
          </p:nvPr>
        </p:nvSpPr>
        <p:spPr>
          <a:xfrm>
            <a:off x="838200" y="2005012"/>
            <a:ext cx="10515600" cy="4351338"/>
          </a:xfrm>
        </p:spPr>
        <p:txBody>
          <a:bodyPr>
            <a:normAutofit/>
          </a:bodyPr>
          <a:lstStyle/>
          <a:p>
            <a:r>
              <a:rPr lang="es-ES" sz="2400" dirty="0">
                <a:latin typeface="Times New Roman" panose="02020603050405020304" pitchFamily="18" charset="0"/>
                <a:cs typeface="Times New Roman" panose="02020603050405020304" pitchFamily="18" charset="0"/>
              </a:rPr>
              <a:t>Enfermedad es la alteración o desviación del estado fisiológico en una o varias partes del cuerpo, por causas en general conocidas, manifestada por síntomas y signos característicos, y cuya evolución es más o menos previsible.</a:t>
            </a:r>
          </a:p>
          <a:p>
            <a:r>
              <a:rPr lang="es-ES" sz="2400" dirty="0">
                <a:latin typeface="Times New Roman" panose="02020603050405020304" pitchFamily="18" charset="0"/>
                <a:cs typeface="Times New Roman" panose="02020603050405020304" pitchFamily="18" charset="0"/>
              </a:rPr>
              <a:t>Un medicamento se puede entender como toda sustancia o combinación de sustancias poseedoras de propiedades para el tratamiento, prevención de enfermedades o para el alivio de los síntomas.</a:t>
            </a:r>
          </a:p>
          <a:p>
            <a:r>
              <a:rPr lang="es-ES" sz="2400" dirty="0">
                <a:latin typeface="Times New Roman" panose="02020603050405020304" pitchFamily="18" charset="0"/>
                <a:cs typeface="Times New Roman" panose="02020603050405020304" pitchFamily="18" charset="0"/>
              </a:rPr>
              <a:t>Un tratamiento médico es el conjunto de procedimiento higiénicos, dietéticos, farmacológicos, quirúrgicos y de rehabilitación, empleados en la atención de la salud cuya finalidad es la curación o el alivio de las enfermedades.</a:t>
            </a:r>
            <a:endParaRPr lang="es-MX" sz="2400" dirty="0">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0217A069-65C0-44EE-B5C4-8222681DE89B}"/>
              </a:ext>
            </a:extLst>
          </p:cNvPr>
          <p:cNvSpPr>
            <a:spLocks noGrp="1"/>
          </p:cNvSpPr>
          <p:nvPr>
            <p:ph type="sldNum" sz="quarter" idx="12"/>
          </p:nvPr>
        </p:nvSpPr>
        <p:spPr/>
        <p:txBody>
          <a:bodyPr/>
          <a:lstStyle/>
          <a:p>
            <a:fld id="{17DAA2EB-AB8A-4F20-9B76-FF128D89334C}" type="slidenum">
              <a:rPr lang="es-MX" smtClean="0"/>
              <a:t>4</a:t>
            </a:fld>
            <a:endParaRPr lang="es-MX"/>
          </a:p>
        </p:txBody>
      </p:sp>
    </p:spTree>
    <p:extLst>
      <p:ext uri="{BB962C8B-B14F-4D97-AF65-F5344CB8AC3E}">
        <p14:creationId xmlns:p14="http://schemas.microsoft.com/office/powerpoint/2010/main" val="2529814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62A9AAD-935C-4E81-9706-CB8ADEB387B4}"/>
              </a:ext>
            </a:extLst>
          </p:cNvPr>
          <p:cNvSpPr>
            <a:spLocks noGrp="1"/>
          </p:cNvSpPr>
          <p:nvPr>
            <p:ph idx="1"/>
          </p:nvPr>
        </p:nvSpPr>
        <p:spPr>
          <a:xfrm>
            <a:off x="838200" y="897973"/>
            <a:ext cx="10515600" cy="5237784"/>
          </a:xfrm>
        </p:spPr>
        <p:txBody>
          <a:bodyPr>
            <a:normAutofit/>
          </a:bodyPr>
          <a:lstStyle/>
          <a:p>
            <a:r>
              <a:rPr lang="es-ES" sz="2400" dirty="0">
                <a:latin typeface="Times New Roman" panose="02020603050405020304" pitchFamily="18" charset="0"/>
                <a:cs typeface="Times New Roman" panose="02020603050405020304" pitchFamily="18" charset="0"/>
              </a:rPr>
              <a:t>El médico es el profesional de la medicina que cuenta con los conocimientos y las destrezas necesarias para diagnosticar y resolver con tratamientos médicos y con procedimientos sencillos la mayoría de los padecimientos que el ser humano sufre en su vida.</a:t>
            </a:r>
          </a:p>
          <a:p>
            <a:r>
              <a:rPr lang="es-ES" sz="2400" dirty="0">
                <a:latin typeface="Times New Roman" panose="02020603050405020304" pitchFamily="18" charset="0"/>
                <a:cs typeface="Times New Roman" panose="02020603050405020304" pitchFamily="18" charset="0"/>
              </a:rPr>
              <a:t>El paciente designa a un individuo que es examinado medicamente o al que se administra un tratamiento.</a:t>
            </a:r>
          </a:p>
          <a:p>
            <a:r>
              <a:rPr lang="es-ES" sz="2400" dirty="0">
                <a:latin typeface="Times New Roman" panose="02020603050405020304" pitchFamily="18" charset="0"/>
                <a:cs typeface="Times New Roman" panose="02020603050405020304" pitchFamily="18" charset="0"/>
              </a:rPr>
              <a:t>Una aplicación móvil, mejor conocida como "app", es una aplicación de software diseñada específicamente para los dispositivos móviles.</a:t>
            </a:r>
          </a:p>
          <a:p>
            <a:endParaRPr lang="es-MX" sz="2400" dirty="0">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8768C0D1-FC75-4ADC-BA89-C6E93D3693A2}"/>
              </a:ext>
            </a:extLst>
          </p:cNvPr>
          <p:cNvSpPr>
            <a:spLocks noGrp="1"/>
          </p:cNvSpPr>
          <p:nvPr>
            <p:ph type="sldNum" sz="quarter" idx="12"/>
          </p:nvPr>
        </p:nvSpPr>
        <p:spPr/>
        <p:txBody>
          <a:bodyPr/>
          <a:lstStyle/>
          <a:p>
            <a:fld id="{17DAA2EB-AB8A-4F20-9B76-FF128D89334C}" type="slidenum">
              <a:rPr lang="es-MX" smtClean="0"/>
              <a:t>5</a:t>
            </a:fld>
            <a:endParaRPr lang="es-MX"/>
          </a:p>
        </p:txBody>
      </p:sp>
    </p:spTree>
    <p:extLst>
      <p:ext uri="{BB962C8B-B14F-4D97-AF65-F5344CB8AC3E}">
        <p14:creationId xmlns:p14="http://schemas.microsoft.com/office/powerpoint/2010/main" val="3397498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7B6F1-49ED-4126-8651-CFC5D44927D1}"/>
              </a:ext>
            </a:extLst>
          </p:cNvPr>
          <p:cNvSpPr>
            <a:spLocks noGrp="1"/>
          </p:cNvSpPr>
          <p:nvPr>
            <p:ph type="title"/>
          </p:nvPr>
        </p:nvSpPr>
        <p:spPr/>
        <p:txBody>
          <a:bodyPr>
            <a:normAutofit/>
          </a:bodyPr>
          <a:lstStyle/>
          <a:p>
            <a:r>
              <a:rPr lang="es-MX" sz="3600" dirty="0">
                <a:latin typeface="Times New Roman" panose="02020603050405020304" pitchFamily="18" charset="0"/>
                <a:cs typeface="Times New Roman" panose="02020603050405020304" pitchFamily="18" charset="0"/>
              </a:rPr>
              <a:t>Objetivo</a:t>
            </a:r>
          </a:p>
        </p:txBody>
      </p:sp>
      <p:sp>
        <p:nvSpPr>
          <p:cNvPr id="3" name="Marcador de contenido 2">
            <a:extLst>
              <a:ext uri="{FF2B5EF4-FFF2-40B4-BE49-F238E27FC236}">
                <a16:creationId xmlns:a16="http://schemas.microsoft.com/office/drawing/2014/main" id="{5619FAF4-A674-4B6E-B1FF-6C07660E2182}"/>
              </a:ext>
            </a:extLst>
          </p:cNvPr>
          <p:cNvSpPr>
            <a:spLocks noGrp="1"/>
          </p:cNvSpPr>
          <p:nvPr>
            <p:ph idx="1"/>
          </p:nvPr>
        </p:nvSpPr>
        <p:spPr/>
        <p:txBody>
          <a:bodyPr>
            <a:normAutofit/>
          </a:bodyPr>
          <a:lstStyle/>
          <a:p>
            <a:pPr marL="0" indent="0">
              <a:buNone/>
            </a:pPr>
            <a:r>
              <a:rPr lang="es-ES" sz="2400" dirty="0">
                <a:latin typeface="Times New Roman" panose="02020603050405020304" pitchFamily="18" charset="0"/>
                <a:cs typeface="Times New Roman" panose="02020603050405020304" pitchFamily="18" charset="0"/>
              </a:rPr>
              <a:t>Analizar, diseñar y desarrollar un asistente móvil que permita ayudar al usuario a llevar un mejor control de sus tratamientos médicos por medio de recordatorios y alertas que auxilien a dar un correcto seguimiento, además de notificar cuando el medicamento de dicho tratamiento esté por terminarse para que el usuario tenga la oportunidad de adquirirlo.</a:t>
            </a:r>
            <a:endParaRPr lang="es-MX" sz="2400" dirty="0">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4603DE1A-AFC9-4029-9AF2-8DB9CF144466}"/>
              </a:ext>
            </a:extLst>
          </p:cNvPr>
          <p:cNvSpPr>
            <a:spLocks noGrp="1"/>
          </p:cNvSpPr>
          <p:nvPr>
            <p:ph type="sldNum" sz="quarter" idx="12"/>
          </p:nvPr>
        </p:nvSpPr>
        <p:spPr/>
        <p:txBody>
          <a:bodyPr/>
          <a:lstStyle/>
          <a:p>
            <a:fld id="{17DAA2EB-AB8A-4F20-9B76-FF128D89334C}" type="slidenum">
              <a:rPr lang="es-MX" smtClean="0"/>
              <a:t>6</a:t>
            </a:fld>
            <a:endParaRPr lang="es-MX"/>
          </a:p>
        </p:txBody>
      </p:sp>
    </p:spTree>
    <p:extLst>
      <p:ext uri="{BB962C8B-B14F-4D97-AF65-F5344CB8AC3E}">
        <p14:creationId xmlns:p14="http://schemas.microsoft.com/office/powerpoint/2010/main" val="322515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0F08B-37E0-46B4-86EA-770F2356D596}"/>
              </a:ext>
            </a:extLst>
          </p:cNvPr>
          <p:cNvSpPr>
            <a:spLocks noGrp="1"/>
          </p:cNvSpPr>
          <p:nvPr>
            <p:ph type="title"/>
          </p:nvPr>
        </p:nvSpPr>
        <p:spPr/>
        <p:txBody>
          <a:bodyPr>
            <a:normAutofit/>
          </a:bodyPr>
          <a:lstStyle/>
          <a:p>
            <a:r>
              <a:rPr lang="es-MX" sz="3600" dirty="0">
                <a:latin typeface="Times New Roman" panose="02020603050405020304" pitchFamily="18" charset="0"/>
                <a:cs typeface="Times New Roman" panose="02020603050405020304" pitchFamily="18" charset="0"/>
              </a:rPr>
              <a:t>Encuesta</a:t>
            </a:r>
          </a:p>
        </p:txBody>
      </p:sp>
      <p:sp>
        <p:nvSpPr>
          <p:cNvPr id="3" name="Marcador de contenido 2">
            <a:extLst>
              <a:ext uri="{FF2B5EF4-FFF2-40B4-BE49-F238E27FC236}">
                <a16:creationId xmlns:a16="http://schemas.microsoft.com/office/drawing/2014/main" id="{548CA85B-FFBE-4B5A-B665-2D6BFD9811E1}"/>
              </a:ext>
            </a:extLst>
          </p:cNvPr>
          <p:cNvSpPr>
            <a:spLocks noGrp="1"/>
          </p:cNvSpPr>
          <p:nvPr>
            <p:ph idx="1"/>
          </p:nvPr>
        </p:nvSpPr>
        <p:spPr/>
        <p:txBody>
          <a:bodyPr>
            <a:normAutofit/>
          </a:bodyPr>
          <a:lstStyle/>
          <a:p>
            <a:pPr marL="0" indent="0">
              <a:buNone/>
            </a:pPr>
            <a:r>
              <a:rPr lang="es-MX" sz="2400" dirty="0">
                <a:latin typeface="Times New Roman" panose="02020603050405020304" pitchFamily="18" charset="0"/>
                <a:cs typeface="Times New Roman" panose="02020603050405020304" pitchFamily="18" charset="0"/>
              </a:rPr>
              <a:t>En una muestra de 500 personas las cuales nos dan el 100%, el 60.4% son hombres y el 39.6% mujeres.</a:t>
            </a:r>
          </a:p>
          <a:p>
            <a:pPr marL="0" indent="0">
              <a:buNone/>
            </a:pPr>
            <a:r>
              <a:rPr lang="es-MX" sz="2400" dirty="0">
                <a:latin typeface="Times New Roman" panose="02020603050405020304" pitchFamily="18" charset="0"/>
                <a:cs typeface="Times New Roman" panose="02020603050405020304" pitchFamily="18" charset="0"/>
              </a:rPr>
              <a:t>En un rango de entre 16 a 45 años, el 80% de ellos tienen entre 16 y 30 años y el otro 20% tienen entre 31 a 45 años a lo que consideramos que las personas más jóvenes son mas propensas a enfermarse mas seguido y consideramos que son ellos a quienes les puede funcionar mas nuestra aplicación .</a:t>
            </a:r>
          </a:p>
        </p:txBody>
      </p:sp>
      <p:sp>
        <p:nvSpPr>
          <p:cNvPr id="4" name="Marcador de número de diapositiva 3">
            <a:extLst>
              <a:ext uri="{FF2B5EF4-FFF2-40B4-BE49-F238E27FC236}">
                <a16:creationId xmlns:a16="http://schemas.microsoft.com/office/drawing/2014/main" id="{0C65D604-C5EA-4125-A44E-D5AFEF4C616C}"/>
              </a:ext>
            </a:extLst>
          </p:cNvPr>
          <p:cNvSpPr>
            <a:spLocks noGrp="1"/>
          </p:cNvSpPr>
          <p:nvPr>
            <p:ph type="sldNum" sz="quarter" idx="12"/>
          </p:nvPr>
        </p:nvSpPr>
        <p:spPr/>
        <p:txBody>
          <a:bodyPr/>
          <a:lstStyle/>
          <a:p>
            <a:fld id="{17DAA2EB-AB8A-4F20-9B76-FF128D89334C}" type="slidenum">
              <a:rPr lang="es-MX" smtClean="0"/>
              <a:t>7</a:t>
            </a:fld>
            <a:endParaRPr lang="es-MX"/>
          </a:p>
        </p:txBody>
      </p:sp>
    </p:spTree>
    <p:extLst>
      <p:ext uri="{BB962C8B-B14F-4D97-AF65-F5344CB8AC3E}">
        <p14:creationId xmlns:p14="http://schemas.microsoft.com/office/powerpoint/2010/main" val="87646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6D182508-019A-4AC9-BAEF-96F2C18FC467}"/>
              </a:ext>
            </a:extLst>
          </p:cNvPr>
          <p:cNvPicPr>
            <a:picLocks noGrp="1" noChangeAspect="1"/>
          </p:cNvPicPr>
          <p:nvPr>
            <p:ph idx="1"/>
          </p:nvPr>
        </p:nvPicPr>
        <p:blipFill rotWithShape="1">
          <a:blip r:embed="rId2"/>
          <a:srcRect l="29453" t="39360" r="36814" b="23484"/>
          <a:stretch/>
        </p:blipFill>
        <p:spPr>
          <a:xfrm>
            <a:off x="728869" y="1242390"/>
            <a:ext cx="4518991" cy="2798566"/>
          </a:xfrm>
          <a:prstGeom prst="rect">
            <a:avLst/>
          </a:prstGeom>
        </p:spPr>
      </p:pic>
      <p:sp>
        <p:nvSpPr>
          <p:cNvPr id="4" name="Marcador de número de diapositiva 3">
            <a:extLst>
              <a:ext uri="{FF2B5EF4-FFF2-40B4-BE49-F238E27FC236}">
                <a16:creationId xmlns:a16="http://schemas.microsoft.com/office/drawing/2014/main" id="{29F9500B-B19B-492E-8E62-58D4CDA1AB34}"/>
              </a:ext>
            </a:extLst>
          </p:cNvPr>
          <p:cNvSpPr>
            <a:spLocks noGrp="1"/>
          </p:cNvSpPr>
          <p:nvPr>
            <p:ph type="sldNum" sz="quarter" idx="12"/>
          </p:nvPr>
        </p:nvSpPr>
        <p:spPr/>
        <p:txBody>
          <a:bodyPr/>
          <a:lstStyle/>
          <a:p>
            <a:fld id="{17DAA2EB-AB8A-4F20-9B76-FF128D89334C}" type="slidenum">
              <a:rPr lang="es-MX" smtClean="0"/>
              <a:t>8</a:t>
            </a:fld>
            <a:endParaRPr lang="es-MX"/>
          </a:p>
        </p:txBody>
      </p:sp>
      <p:pic>
        <p:nvPicPr>
          <p:cNvPr id="6" name="Imagen 5">
            <a:extLst>
              <a:ext uri="{FF2B5EF4-FFF2-40B4-BE49-F238E27FC236}">
                <a16:creationId xmlns:a16="http://schemas.microsoft.com/office/drawing/2014/main" id="{2CB8D3FC-743B-421B-B577-D916D367D930}"/>
              </a:ext>
            </a:extLst>
          </p:cNvPr>
          <p:cNvPicPr>
            <a:picLocks noChangeAspect="1"/>
          </p:cNvPicPr>
          <p:nvPr/>
        </p:nvPicPr>
        <p:blipFill rotWithShape="1">
          <a:blip r:embed="rId3"/>
          <a:srcRect l="28696" t="33035" r="20544" b="30425"/>
          <a:stretch/>
        </p:blipFill>
        <p:spPr>
          <a:xfrm>
            <a:off x="5516217" y="3628070"/>
            <a:ext cx="6188765" cy="2504661"/>
          </a:xfrm>
          <a:prstGeom prst="rect">
            <a:avLst/>
          </a:prstGeom>
        </p:spPr>
      </p:pic>
      <p:sp>
        <p:nvSpPr>
          <p:cNvPr id="7" name="CuadroTexto 6">
            <a:extLst>
              <a:ext uri="{FF2B5EF4-FFF2-40B4-BE49-F238E27FC236}">
                <a16:creationId xmlns:a16="http://schemas.microsoft.com/office/drawing/2014/main" id="{F1EA532F-6C3C-4E9A-9846-5247FB1CF08D}"/>
              </a:ext>
            </a:extLst>
          </p:cNvPr>
          <p:cNvSpPr txBox="1"/>
          <p:nvPr/>
        </p:nvSpPr>
        <p:spPr>
          <a:xfrm>
            <a:off x="1126435" y="768626"/>
            <a:ext cx="3167269" cy="369332"/>
          </a:xfrm>
          <a:prstGeom prst="rect">
            <a:avLst/>
          </a:prstGeom>
          <a:noFill/>
        </p:spPr>
        <p:txBody>
          <a:bodyPr wrap="square" rtlCol="0">
            <a:spAutoFit/>
          </a:bodyPr>
          <a:lstStyle/>
          <a:p>
            <a:r>
              <a:rPr lang="es-MX" dirty="0"/>
              <a:t>Pregunta 6</a:t>
            </a:r>
          </a:p>
        </p:txBody>
      </p:sp>
      <p:sp>
        <p:nvSpPr>
          <p:cNvPr id="8" name="CuadroTexto 7">
            <a:extLst>
              <a:ext uri="{FF2B5EF4-FFF2-40B4-BE49-F238E27FC236}">
                <a16:creationId xmlns:a16="http://schemas.microsoft.com/office/drawing/2014/main" id="{B1D560C3-83C1-4632-8B2C-B4782160FA7F}"/>
              </a:ext>
            </a:extLst>
          </p:cNvPr>
          <p:cNvSpPr txBox="1"/>
          <p:nvPr/>
        </p:nvSpPr>
        <p:spPr>
          <a:xfrm>
            <a:off x="6255026" y="2981739"/>
            <a:ext cx="1828800" cy="646331"/>
          </a:xfrm>
          <a:prstGeom prst="rect">
            <a:avLst/>
          </a:prstGeom>
          <a:noFill/>
        </p:spPr>
        <p:txBody>
          <a:bodyPr wrap="square" rtlCol="0">
            <a:spAutoFit/>
          </a:bodyPr>
          <a:lstStyle/>
          <a:p>
            <a:r>
              <a:rPr lang="es-MX" dirty="0"/>
              <a:t>Pregunta 7</a:t>
            </a:r>
          </a:p>
          <a:p>
            <a:endParaRPr lang="es-MX" dirty="0"/>
          </a:p>
        </p:txBody>
      </p:sp>
    </p:spTree>
    <p:extLst>
      <p:ext uri="{BB962C8B-B14F-4D97-AF65-F5344CB8AC3E}">
        <p14:creationId xmlns:p14="http://schemas.microsoft.com/office/powerpoint/2010/main" val="1244094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4420266-45F7-48E9-B345-73C785CF99D5}"/>
              </a:ext>
            </a:extLst>
          </p:cNvPr>
          <p:cNvSpPr>
            <a:spLocks noGrp="1"/>
          </p:cNvSpPr>
          <p:nvPr>
            <p:ph type="sldNum" sz="quarter" idx="12"/>
          </p:nvPr>
        </p:nvSpPr>
        <p:spPr/>
        <p:txBody>
          <a:bodyPr/>
          <a:lstStyle/>
          <a:p>
            <a:fld id="{17DAA2EB-AB8A-4F20-9B76-FF128D89334C}" type="slidenum">
              <a:rPr lang="es-MX" smtClean="0"/>
              <a:t>9</a:t>
            </a:fld>
            <a:endParaRPr lang="es-MX"/>
          </a:p>
        </p:txBody>
      </p:sp>
      <p:pic>
        <p:nvPicPr>
          <p:cNvPr id="5" name="Imagen 4">
            <a:extLst>
              <a:ext uri="{FF2B5EF4-FFF2-40B4-BE49-F238E27FC236}">
                <a16:creationId xmlns:a16="http://schemas.microsoft.com/office/drawing/2014/main" id="{3C6E30BC-2B70-4E5E-A277-A7C99CEE7D2C}"/>
              </a:ext>
            </a:extLst>
          </p:cNvPr>
          <p:cNvPicPr>
            <a:picLocks noChangeAspect="1"/>
          </p:cNvPicPr>
          <p:nvPr/>
        </p:nvPicPr>
        <p:blipFill rotWithShape="1">
          <a:blip r:embed="rId2"/>
          <a:srcRect l="29610" t="29901" r="34490" b="36146"/>
          <a:stretch/>
        </p:blipFill>
        <p:spPr>
          <a:xfrm>
            <a:off x="980661" y="1096618"/>
            <a:ext cx="4572000" cy="2431032"/>
          </a:xfrm>
          <a:prstGeom prst="rect">
            <a:avLst/>
          </a:prstGeom>
        </p:spPr>
      </p:pic>
      <p:sp>
        <p:nvSpPr>
          <p:cNvPr id="6" name="CuadroTexto 5">
            <a:extLst>
              <a:ext uri="{FF2B5EF4-FFF2-40B4-BE49-F238E27FC236}">
                <a16:creationId xmlns:a16="http://schemas.microsoft.com/office/drawing/2014/main" id="{C3348A25-A7ED-47E9-A063-B86F12C313CE}"/>
              </a:ext>
            </a:extLst>
          </p:cNvPr>
          <p:cNvSpPr txBox="1"/>
          <p:nvPr/>
        </p:nvSpPr>
        <p:spPr>
          <a:xfrm>
            <a:off x="980661" y="675861"/>
            <a:ext cx="1948069" cy="369332"/>
          </a:xfrm>
          <a:prstGeom prst="rect">
            <a:avLst/>
          </a:prstGeom>
          <a:noFill/>
        </p:spPr>
        <p:txBody>
          <a:bodyPr wrap="square" rtlCol="0">
            <a:spAutoFit/>
          </a:bodyPr>
          <a:lstStyle/>
          <a:p>
            <a:r>
              <a:rPr lang="es-MX" dirty="0"/>
              <a:t>Pregunta 8</a:t>
            </a:r>
          </a:p>
        </p:txBody>
      </p:sp>
      <p:pic>
        <p:nvPicPr>
          <p:cNvPr id="7" name="Imagen 6">
            <a:extLst>
              <a:ext uri="{FF2B5EF4-FFF2-40B4-BE49-F238E27FC236}">
                <a16:creationId xmlns:a16="http://schemas.microsoft.com/office/drawing/2014/main" id="{440F2640-6AA1-431F-AA39-0ABA71B38963}"/>
              </a:ext>
            </a:extLst>
          </p:cNvPr>
          <p:cNvPicPr>
            <a:picLocks noChangeAspect="1"/>
          </p:cNvPicPr>
          <p:nvPr/>
        </p:nvPicPr>
        <p:blipFill rotWithShape="1">
          <a:blip r:embed="rId3"/>
          <a:srcRect l="30000" t="37675" r="34782" b="30232"/>
          <a:stretch/>
        </p:blipFill>
        <p:spPr>
          <a:xfrm>
            <a:off x="6612835" y="3843130"/>
            <a:ext cx="4293704" cy="2199861"/>
          </a:xfrm>
          <a:prstGeom prst="rect">
            <a:avLst/>
          </a:prstGeom>
        </p:spPr>
      </p:pic>
      <p:sp>
        <p:nvSpPr>
          <p:cNvPr id="8" name="CuadroTexto 7">
            <a:extLst>
              <a:ext uri="{FF2B5EF4-FFF2-40B4-BE49-F238E27FC236}">
                <a16:creationId xmlns:a16="http://schemas.microsoft.com/office/drawing/2014/main" id="{CB3EE95C-6F28-44A8-ACF9-0D5FE9727D11}"/>
              </a:ext>
            </a:extLst>
          </p:cNvPr>
          <p:cNvSpPr txBox="1"/>
          <p:nvPr/>
        </p:nvSpPr>
        <p:spPr>
          <a:xfrm>
            <a:off x="6761922" y="3204484"/>
            <a:ext cx="1997765" cy="646331"/>
          </a:xfrm>
          <a:prstGeom prst="rect">
            <a:avLst/>
          </a:prstGeom>
          <a:noFill/>
        </p:spPr>
        <p:txBody>
          <a:bodyPr wrap="square" rtlCol="0">
            <a:spAutoFit/>
          </a:bodyPr>
          <a:lstStyle/>
          <a:p>
            <a:r>
              <a:rPr lang="es-MX" dirty="0"/>
              <a:t>Pregunta 11</a:t>
            </a:r>
          </a:p>
          <a:p>
            <a:endParaRPr lang="es-MX" dirty="0"/>
          </a:p>
        </p:txBody>
      </p:sp>
    </p:spTree>
    <p:extLst>
      <p:ext uri="{BB962C8B-B14F-4D97-AF65-F5344CB8AC3E}">
        <p14:creationId xmlns:p14="http://schemas.microsoft.com/office/powerpoint/2010/main" val="192144106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TotalTime>
  <Words>1313</Words>
  <Application>Microsoft Office PowerPoint</Application>
  <PresentationFormat>Panorámica</PresentationFormat>
  <Paragraphs>127</Paragraphs>
  <Slides>26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Arial</vt:lpstr>
      <vt:lpstr>Calibri</vt:lpstr>
      <vt:lpstr>Calibri Light</vt:lpstr>
      <vt:lpstr>F16</vt:lpstr>
      <vt:lpstr>F27</vt:lpstr>
      <vt:lpstr>Times New Roman</vt:lpstr>
      <vt:lpstr>Tema de Office</vt:lpstr>
      <vt:lpstr>INSTITUTO POLITÉCNICO NACIONAL ESCUELA SUPERIOR DE CÓMPUTO  ESCOM  Trabajo Terminal  “Asistente Móvil para el Seguimiento de Tratamientos Médicos (Rem-Pills)”  2018-A053  </vt:lpstr>
      <vt:lpstr>Contenido</vt:lpstr>
      <vt:lpstr>Introducción </vt:lpstr>
      <vt:lpstr>Antecedentes</vt:lpstr>
      <vt:lpstr>Presentación de PowerPoint</vt:lpstr>
      <vt:lpstr>Objetivo</vt:lpstr>
      <vt:lpstr>Encuesta</vt:lpstr>
      <vt:lpstr>Presentación de PowerPoint</vt:lpstr>
      <vt:lpstr>Presentación de PowerPoint</vt:lpstr>
      <vt:lpstr>Problemática</vt:lpstr>
      <vt:lpstr>Causas del incumplimiento de un tratamiento médico</vt:lpstr>
      <vt:lpstr>Causas de abandono de un tratamiento médico</vt:lpstr>
      <vt:lpstr>Presentación de PowerPoint</vt:lpstr>
      <vt:lpstr>Solución Propuesta</vt:lpstr>
      <vt:lpstr>Solución propuesta por otras aplicaciones </vt:lpstr>
      <vt:lpstr>Solución propuesta en este Trabajo Terminal</vt:lpstr>
      <vt:lpstr>Características</vt:lpstr>
      <vt:lpstr>Metodología SCRUM</vt:lpstr>
      <vt:lpstr>Tecnologías</vt:lpstr>
      <vt:lpstr>Xamarin Forms</vt:lpstr>
      <vt:lpstr>Trabajo Terminal 1</vt:lpstr>
      <vt:lpstr>Arquitectura</vt:lpstr>
      <vt:lpstr>Diagrama de Casos de Uso del Paciente</vt:lpstr>
      <vt:lpstr>Trabajo a futuro (Trabajo Terminal 2)</vt:lpstr>
      <vt:lpstr>Presentación de PowerPoint</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POLITÉCNICO NACIONAL ESCUELA SUPERIOR DE CÓMPUTO ESCOM Trabajo Terminal “Asistente Móvil para el Seguimiento de Tratamientos Médicos (Rem-Pills)” 2018-A053 Presentan Victor Arquimedes Estrada Machuca Daniel Josue Fuentes Hernández Director M. en C. Chadwick Carreto Arellano Octubre 2018 </dc:title>
  <dc:creator>Daniel Fuentes</dc:creator>
  <cp:lastModifiedBy>Daniel Fuentes</cp:lastModifiedBy>
  <cp:revision>24</cp:revision>
  <dcterms:created xsi:type="dcterms:W3CDTF">2018-10-23T21:47:05Z</dcterms:created>
  <dcterms:modified xsi:type="dcterms:W3CDTF">2018-10-24T00:41:58Z</dcterms:modified>
</cp:coreProperties>
</file>