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301" r:id="rId6"/>
    <p:sldId id="257" r:id="rId7"/>
    <p:sldId id="304" r:id="rId8"/>
    <p:sldId id="291" r:id="rId9"/>
    <p:sldId id="297" r:id="rId10"/>
    <p:sldId id="290" r:id="rId11"/>
    <p:sldId id="294" r:id="rId12"/>
    <p:sldId id="298" r:id="rId13"/>
    <p:sldId id="302" r:id="rId14"/>
    <p:sldId id="307" r:id="rId15"/>
    <p:sldId id="292" r:id="rId16"/>
    <p:sldId id="306" r:id="rId17"/>
    <p:sldId id="305" r:id="rId18"/>
    <p:sldId id="296" r:id="rId19"/>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0" d="100"/>
          <a:sy n="70" d="100"/>
        </p:scale>
        <p:origin x="1397" y="2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52A714CA-BB23-4F17-A1E5-A7E59E550005}" type="datetime1">
              <a:rPr lang="fr-FR" smtClean="0"/>
              <a:t>13/03/2025</a:t>
            </a:fld>
            <a:endParaRPr lang="fr-FR"/>
          </a:p>
        </p:txBody>
      </p:sp>
      <p:sp>
        <p:nvSpPr>
          <p:cNvPr id="4" name="Espace réservé du pied de page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5" name="Espace réservé du numéro de diapositive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AFF3A6F-DEFA-45E0-9496-BEE7C2C6F3D0}" type="slidenum">
              <a:rPr lang="fr-FR" smtClean="0"/>
              <a:t>‹N°›</a:t>
            </a:fld>
            <a:endParaRPr lang="fr-FR"/>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7D9FD98B-ABAD-47D0-AEF3-E7E088603B18}" type="datetime1">
              <a:rPr lang="fr-FR" smtClean="0"/>
              <a:t>13/03/2025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F97DC217-DF71-1A49-B3EA-559F1F43B0FF}" type="slidenum">
              <a:rPr lang="fr-FR" smtClean="0"/>
              <a:t>‹N°›</a:t>
            </a:fld>
            <a:endParaRPr lang="fr-FR"/>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a:t>
            </a:fld>
            <a:endParaRPr lang="fr-FR"/>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DAFB8-48A1-47E2-1957-1536117E76F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ED0A6B1-4FAD-1C3E-EC7F-9F3293FEA3B6}"/>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E0A11BBB-3F89-8630-1AC7-2A479452C40B}"/>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C48D3543-099E-0E6E-349D-8169AE0740E7}"/>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10</a:t>
            </a:fld>
            <a:endParaRPr lang="fr-FR"/>
          </a:p>
        </p:txBody>
      </p:sp>
    </p:spTree>
    <p:extLst>
      <p:ext uri="{BB962C8B-B14F-4D97-AF65-F5344CB8AC3E}">
        <p14:creationId xmlns:p14="http://schemas.microsoft.com/office/powerpoint/2010/main" val="2881270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12</a:t>
            </a:fld>
            <a:endParaRPr lang="fr-FR"/>
          </a:p>
        </p:txBody>
      </p:sp>
    </p:spTree>
    <p:extLst>
      <p:ext uri="{BB962C8B-B14F-4D97-AF65-F5344CB8AC3E}">
        <p14:creationId xmlns:p14="http://schemas.microsoft.com/office/powerpoint/2010/main" val="1616857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15</a:t>
            </a:fld>
            <a:endParaRPr lang="fr-FR"/>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7B64D-3806-88D4-EFB5-1A3FD360C8D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74BAEAB-755D-17B4-5CCB-C0649BAB5F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E11535E-E51F-15F4-627B-90DD0B8B4364}"/>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6F1E5CBA-7139-9677-F2B5-C29D6732E799}"/>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2</a:t>
            </a:fld>
            <a:endParaRPr lang="fr-FR"/>
          </a:p>
        </p:txBody>
      </p:sp>
    </p:spTree>
    <p:extLst>
      <p:ext uri="{BB962C8B-B14F-4D97-AF65-F5344CB8AC3E}">
        <p14:creationId xmlns:p14="http://schemas.microsoft.com/office/powerpoint/2010/main" val="358456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3</a:t>
            </a:fld>
            <a:endParaRPr lang="fr-FR"/>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89894-C7D0-B500-0AED-6AA5654CE77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95000F8-1F48-0A37-B44C-AB5658F319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4B4B332-7317-A6EA-A363-EB0B9BCD319F}"/>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870E2DA7-D896-896E-25A2-B1345E726016}"/>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4</a:t>
            </a:fld>
            <a:endParaRPr lang="fr-FR"/>
          </a:p>
        </p:txBody>
      </p:sp>
    </p:spTree>
    <p:extLst>
      <p:ext uri="{BB962C8B-B14F-4D97-AF65-F5344CB8AC3E}">
        <p14:creationId xmlns:p14="http://schemas.microsoft.com/office/powerpoint/2010/main" val="210884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5</a:t>
            </a:fld>
            <a:endParaRPr lang="fr-FR"/>
          </a:p>
        </p:txBody>
      </p:sp>
    </p:spTree>
    <p:extLst>
      <p:ext uri="{BB962C8B-B14F-4D97-AF65-F5344CB8AC3E}">
        <p14:creationId xmlns:p14="http://schemas.microsoft.com/office/powerpoint/2010/main" val="96484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6</a:t>
            </a:fld>
            <a:endParaRPr lang="fr-FR"/>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7</a:t>
            </a:fld>
            <a:endParaRPr lang="fr-FR"/>
          </a:p>
        </p:txBody>
      </p:sp>
    </p:spTree>
    <p:extLst>
      <p:ext uri="{BB962C8B-B14F-4D97-AF65-F5344CB8AC3E}">
        <p14:creationId xmlns:p14="http://schemas.microsoft.com/office/powerpoint/2010/main" val="163908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8</a:t>
            </a:fld>
            <a:endParaRPr lang="fr-FR"/>
          </a:p>
        </p:txBody>
      </p:sp>
    </p:spTree>
    <p:extLst>
      <p:ext uri="{BB962C8B-B14F-4D97-AF65-F5344CB8AC3E}">
        <p14:creationId xmlns:p14="http://schemas.microsoft.com/office/powerpoint/2010/main" val="3319086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9</a:t>
            </a:fld>
            <a:endParaRPr lang="fr-FR"/>
          </a:p>
        </p:txBody>
      </p:sp>
    </p:spTree>
    <p:extLst>
      <p:ext uri="{BB962C8B-B14F-4D97-AF65-F5344CB8AC3E}">
        <p14:creationId xmlns:p14="http://schemas.microsoft.com/office/powerpoint/2010/main" val="96584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grpSp>
        <p:nvGrpSpPr>
          <p:cNvPr id="7" name="Groupe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11" name="Forme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9" name="Forme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28" name="Forme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rtlCol="0" anchor="b">
            <a:noAutofit/>
          </a:bodyPr>
          <a:lstStyle>
            <a:lvl1pPr algn="l">
              <a:defRPr lang="fr-FR" sz="6000" b="1">
                <a:latin typeface="+mj-lt"/>
              </a:defRPr>
            </a:lvl1pPr>
          </a:lstStyle>
          <a:p>
            <a:pPr rtl="0"/>
            <a:r>
              <a:rPr lang="fr-FR"/>
              <a:t>Cliquez pour ajouter un titre</a:t>
            </a:r>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Graphique ">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rtlCol="0">
            <a:no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e de fin">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7" name="Forme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rtlCol="0" anchor="b">
            <a:noAutofit/>
          </a:bodyPr>
          <a:lstStyle>
            <a:lvl1pPr algn="l">
              <a:defRPr lang="fr-FR" sz="6000" b="1">
                <a:latin typeface="+mj-lt"/>
              </a:defRPr>
            </a:lvl1pPr>
          </a:lstStyle>
          <a:p>
            <a:pPr rtl="0"/>
            <a:r>
              <a:rPr lang="fr-FR"/>
              <a:t>Cliquez pour ajouter un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rtlCol="0" anchor="t" anchorCtr="0">
            <a:normAutofit/>
          </a:bodyPr>
          <a:lstStyle>
            <a:lvl1pPr marL="0" indent="0" algn="l">
              <a:buNone/>
              <a:defRPr lang="fr-FR" sz="2800">
                <a:latin typeface="+mn-lt"/>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lvl="0" rtl="0"/>
            <a:r>
              <a:rPr lang="fr-FR"/>
              <a:t>Cliquer pour ajouter du texte</a:t>
            </a:r>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e libre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6" name="Forme libre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9" name="Groupe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rtlCol="0">
            <a:norm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p:bg>
      <p:bgPr>
        <a:solidFill>
          <a:schemeClr val="accent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5" name="Forme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13" name="Titr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rtlCol="0">
            <a:normAutofit/>
          </a:bodyPr>
          <a:lstStyle>
            <a:lvl1pPr marL="342900" indent="-283464">
              <a:spcBef>
                <a:spcPts val="1000"/>
              </a:spcBef>
              <a:buFont typeface="Arial" panose="020B0604020202020204" pitchFamily="34" charset="0"/>
              <a:buChar char="•"/>
              <a:defRPr lang="fr-FR" sz="2000">
                <a:solidFill>
                  <a:schemeClr val="bg1"/>
                </a:solidFill>
                <a:latin typeface="+mn-lt"/>
              </a:defRPr>
            </a:lvl1pPr>
            <a:lvl2pPr marL="566928" indent="-283464">
              <a:spcBef>
                <a:spcPts val="1000"/>
              </a:spcBef>
              <a:buFont typeface="Arial" panose="020B0604020202020204" pitchFamily="34" charset="0"/>
              <a:buChar char="•"/>
              <a:defRPr lang="fr-FR" sz="2000">
                <a:solidFill>
                  <a:schemeClr val="bg1"/>
                </a:solidFill>
                <a:latin typeface="+mn-lt"/>
              </a:defRPr>
            </a:lvl2pPr>
            <a:lvl3pPr marL="850392" indent="-283464">
              <a:spcBef>
                <a:spcPts val="1000"/>
              </a:spcBef>
              <a:buFont typeface="Arial" panose="020B0604020202020204" pitchFamily="34" charset="0"/>
              <a:buChar char="•"/>
              <a:defRPr lang="fr-FR" sz="2000">
                <a:solidFill>
                  <a:schemeClr val="bg1"/>
                </a:solidFill>
                <a:latin typeface="+mn-lt"/>
              </a:defRPr>
            </a:lvl3pPr>
            <a:lvl4pPr marL="1097280" indent="-283464">
              <a:spcBef>
                <a:spcPts val="1000"/>
              </a:spcBef>
              <a:buFont typeface="Arial" panose="020B0604020202020204" pitchFamily="34" charset="0"/>
              <a:buChar char="•"/>
              <a:defRPr lang="fr-FR" sz="2000">
                <a:solidFill>
                  <a:schemeClr val="bg1"/>
                </a:solidFill>
                <a:latin typeface="+mn-lt"/>
              </a:defRPr>
            </a:lvl4pPr>
            <a:lvl5pPr marL="1371600"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lang="fr-FR">
                <a:solidFill>
                  <a:schemeClr val="accent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lang="fr-FR">
                <a:solidFill>
                  <a:schemeClr val="accent2"/>
                </a:solidFill>
                <a:latin typeface="+mn-lt"/>
              </a:defRPr>
            </a:lvl1pPr>
          </a:lstStyle>
          <a:p>
            <a:pPr rtl="0"/>
            <a:endParaRPr lang="fr-FR"/>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lang="fr-FR">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28831769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re de la section">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orme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6" name="Groupe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17" name="Forme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8" name="Forme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rtlCol="0" anchor="b">
            <a:noAutofit/>
          </a:bodyPr>
          <a:lstStyle>
            <a:lvl1pPr algn="l">
              <a:defRPr lang="fr-FR" sz="6000" b="1">
                <a:solidFill>
                  <a:schemeClr val="bg1"/>
                </a:solidFill>
                <a:latin typeface="+mj-lt"/>
              </a:defRPr>
            </a:lvl1pPr>
          </a:lstStyle>
          <a:p>
            <a:pPr rtl="0"/>
            <a:r>
              <a:rPr lang="fr-FR"/>
              <a:t>Cliquez pour ajouter un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rtlCol="0" anchor="ctr" anchorCtr="0">
            <a:noAutofit/>
          </a:bodyPr>
          <a:lstStyle>
            <a:lvl1pPr marL="0" indent="0" algn="l">
              <a:buNone/>
              <a:defRPr lang="fr-FR" sz="3200">
                <a:solidFill>
                  <a:schemeClr val="bg1"/>
                </a:solidFill>
                <a:latin typeface="+mn-lt"/>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de 2 colonnes">
    <p:spTree>
      <p:nvGrpSpPr>
        <p:cNvPr id="1" name=""/>
        <p:cNvGrpSpPr/>
        <p:nvPr/>
      </p:nvGrpSpPr>
      <p:grpSpPr>
        <a:xfrm>
          <a:off x="0" y="0"/>
          <a:ext cx="0" cy="0"/>
          <a:chOff x="0" y="0"/>
          <a:chExt cx="0" cy="0"/>
        </a:xfrm>
      </p:grpSpPr>
      <p:grpSp>
        <p:nvGrpSpPr>
          <p:cNvPr id="16" name="Groupe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rtlCol="0">
            <a:normAutofit/>
          </a:bodyPr>
          <a:lstStyle>
            <a:lvl1pPr marL="0" indent="0">
              <a:spcBef>
                <a:spcPts val="1000"/>
              </a:spcBef>
              <a:buFont typeface="Arial" panose="020B0604020202020204" pitchFamily="34" charset="0"/>
              <a:buNone/>
              <a:defRPr lang="fr-FR" sz="2000">
                <a:latin typeface="+mn-lt"/>
              </a:defRPr>
            </a:lvl1pPr>
            <a:lvl2pPr marL="283464" indent="-283464">
              <a:spcBef>
                <a:spcPts val="1000"/>
              </a:spcBef>
              <a:buFont typeface="Arial" panose="020B0604020202020204" pitchFamily="34" charset="0"/>
              <a:buChar char="•"/>
              <a:defRPr lang="fr-FR" sz="2000">
                <a:latin typeface="+mn-lt"/>
              </a:defRPr>
            </a:lvl2pPr>
            <a:lvl3pPr marL="566928" indent="-283464">
              <a:spcBef>
                <a:spcPts val="1000"/>
              </a:spcBef>
              <a:buFont typeface="Arial" panose="020B0604020202020204" pitchFamily="34" charset="0"/>
              <a:buChar char="•"/>
              <a:defRPr lang="fr-FR" sz="2000">
                <a:latin typeface="+mn-lt"/>
              </a:defRPr>
            </a:lvl3pPr>
            <a:lvl4pPr marL="850392" indent="-283464">
              <a:spcBef>
                <a:spcPts val="1000"/>
              </a:spcBef>
              <a:buFont typeface="Arial" panose="020B0604020202020204" pitchFamily="34" charset="0"/>
              <a:buChar char="•"/>
              <a:defRPr lang="fr-FR" sz="2000">
                <a:latin typeface="+mn-lt"/>
              </a:defRPr>
            </a:lvl4pPr>
            <a:lvl5pPr marL="1133856" indent="-283464">
              <a:spcBef>
                <a:spcPts val="1000"/>
              </a:spcBef>
              <a:buFont typeface="Arial" panose="020B0604020202020204" pitchFamily="34" charset="0"/>
              <a:buChar char="•"/>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fr-FR" sz="2000">
                <a:latin typeface="+mn-lt"/>
              </a:defRPr>
            </a:lvl1pPr>
            <a:lvl2pPr marL="283464" indent="-283464">
              <a:spcBef>
                <a:spcPts val="1000"/>
              </a:spcBef>
              <a:buFont typeface="Arial" panose="020B0604020202020204" pitchFamily="34" charset="0"/>
              <a:buChar char="•"/>
              <a:defRPr lang="fr-FR" sz="2000">
                <a:latin typeface="+mn-lt"/>
              </a:defRPr>
            </a:lvl2pPr>
            <a:lvl3pPr marL="566928" indent="-283464">
              <a:spcBef>
                <a:spcPts val="1000"/>
              </a:spcBef>
              <a:buFont typeface="Arial" panose="020B0604020202020204" pitchFamily="34" charset="0"/>
              <a:buChar char="•"/>
              <a:defRPr lang="fr-FR" sz="2000">
                <a:latin typeface="+mn-lt"/>
              </a:defRPr>
            </a:lvl3pPr>
            <a:lvl4pPr marL="850392" indent="-283464">
              <a:spcBef>
                <a:spcPts val="1000"/>
              </a:spcBef>
              <a:buFont typeface="Arial" panose="020B0604020202020204" pitchFamily="34" charset="0"/>
              <a:buChar char="•"/>
              <a:defRPr lang="fr-FR" sz="2000">
                <a:latin typeface="+mn-lt"/>
              </a:defRPr>
            </a:lvl4pPr>
            <a:lvl5pPr marL="1133856" indent="-283464">
              <a:spcBef>
                <a:spcPts val="1000"/>
              </a:spcBef>
              <a:buFont typeface="Arial" panose="020B0604020202020204" pitchFamily="34" charset="0"/>
              <a:buChar char="•"/>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76784350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2 contenus">
    <p:bg>
      <p:bgPr>
        <a:solidFill>
          <a:schemeClr val="accent1"/>
        </a:soli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rtlCol="0" anchor="b">
            <a:noAutofit/>
          </a:bodyPr>
          <a:lstStyle>
            <a:lvl1pPr>
              <a:defRPr lang="fr-FR" sz="4200" b="1">
                <a:solidFill>
                  <a:schemeClr val="bg1"/>
                </a:solidFill>
                <a:latin typeface="+mj-lt"/>
              </a:defRPr>
            </a:lvl1pPr>
          </a:lstStyle>
          <a:p>
            <a:pPr rtl="0"/>
            <a:r>
              <a:rPr lang="fr-FR"/>
              <a:t>Cliquez pour ajouter un titre</a:t>
            </a:r>
          </a:p>
        </p:txBody>
      </p:sp>
      <p:sp>
        <p:nvSpPr>
          <p:cNvPr id="14" name="Espace réservé du contenu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rtlCol="0">
            <a:normAutofit/>
          </a:bodyPr>
          <a:lstStyle>
            <a:lvl1pPr marL="530352" indent="-530352">
              <a:spcBef>
                <a:spcPts val="1000"/>
              </a:spcBef>
              <a:buFont typeface="+mj-lt"/>
              <a:buAutoNum type="arabicPeriod"/>
              <a:defRPr lang="fr-FR" sz="2000">
                <a:solidFill>
                  <a:schemeClr val="bg1"/>
                </a:solidFill>
                <a:latin typeface="+mn-lt"/>
              </a:defRPr>
            </a:lvl1pPr>
            <a:lvl2pPr marL="1097280" indent="-530352">
              <a:spcBef>
                <a:spcPts val="1000"/>
              </a:spcBef>
              <a:buFont typeface="+mj-lt"/>
              <a:buAutoNum type="alphaLcPeriod"/>
              <a:defRPr lang="fr-FR" sz="2000">
                <a:solidFill>
                  <a:schemeClr val="bg1"/>
                </a:solidFill>
                <a:latin typeface="+mn-lt"/>
              </a:defRPr>
            </a:lvl2pPr>
            <a:lvl3pPr marL="1645920" indent="-530352">
              <a:spcBef>
                <a:spcPts val="1000"/>
              </a:spcBef>
              <a:buFont typeface="+mj-lt"/>
              <a:buAutoNum type="arabicParenR"/>
              <a:defRPr lang="fr-FR" sz="2000">
                <a:solidFill>
                  <a:schemeClr val="bg1"/>
                </a:solidFill>
                <a:latin typeface="+mn-lt"/>
              </a:defRPr>
            </a:lvl3pPr>
            <a:lvl4pPr marL="1920240" indent="-530352">
              <a:spcBef>
                <a:spcPts val="1000"/>
              </a:spcBef>
              <a:buFont typeface="+mj-lt"/>
              <a:buAutoNum type="alphaLcParenR"/>
              <a:defRPr lang="fr-FR" sz="2000">
                <a:solidFill>
                  <a:schemeClr val="bg1"/>
                </a:solidFill>
                <a:latin typeface="+mn-lt"/>
              </a:defRPr>
            </a:lvl4pPr>
            <a:lvl5pPr marL="2560320" indent="-514350">
              <a:spcBef>
                <a:spcPts val="1000"/>
              </a:spcBef>
              <a:buFont typeface="+mj-lt"/>
              <a:buAutoNum type="romanLcPeriod"/>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9" name="Espace réservé du contenu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fr-FR" sz="2000">
                <a:solidFill>
                  <a:schemeClr val="bg1"/>
                </a:solidFill>
                <a:latin typeface="+mn-lt"/>
              </a:defRPr>
            </a:lvl1pPr>
            <a:lvl2pPr marL="283464" indent="-283464">
              <a:spcBef>
                <a:spcPts val="1000"/>
              </a:spcBef>
              <a:buFont typeface="Arial" panose="020B0604020202020204" pitchFamily="34" charset="0"/>
              <a:buChar char="•"/>
              <a:defRPr lang="fr-FR" sz="2000">
                <a:solidFill>
                  <a:schemeClr val="bg1"/>
                </a:solidFill>
                <a:latin typeface="+mn-lt"/>
              </a:defRPr>
            </a:lvl2pPr>
            <a:lvl3pPr marL="566928" indent="-283464">
              <a:spcBef>
                <a:spcPts val="1000"/>
              </a:spcBef>
              <a:buFont typeface="Arial" panose="020B0604020202020204" pitchFamily="34" charset="0"/>
              <a:buChar char="•"/>
              <a:defRPr lang="fr-FR" sz="2000">
                <a:solidFill>
                  <a:schemeClr val="bg1"/>
                </a:solidFill>
                <a:latin typeface="+mn-lt"/>
              </a:defRPr>
            </a:lvl3pPr>
            <a:lvl4pPr marL="850392" indent="-283464">
              <a:spcBef>
                <a:spcPts val="1000"/>
              </a:spcBef>
              <a:buFont typeface="Arial" panose="020B0604020202020204" pitchFamily="34" charset="0"/>
              <a:buChar char="•"/>
              <a:defRPr lang="fr-FR" sz="2000">
                <a:solidFill>
                  <a:schemeClr val="bg1"/>
                </a:solidFill>
                <a:latin typeface="+mn-lt"/>
              </a:defRPr>
            </a:lvl4pPr>
            <a:lvl5pPr marL="1133856"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2"/>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40204266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re et contenu et image 1">
    <p:bg>
      <p:bgPr>
        <a:solidFill>
          <a:schemeClr val="accent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13" name="Titr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rtlCol="0" anchor="b">
            <a:noAutofit/>
          </a:bodyPr>
          <a:lstStyle>
            <a:lvl1pPr>
              <a:defRPr lang="fr-FR" sz="4200" b="1">
                <a:latin typeface="+mj-lt"/>
              </a:defRPr>
            </a:lvl1pPr>
          </a:lstStyle>
          <a:p>
            <a:pPr rtl="0"/>
            <a:r>
              <a:rPr lang="fr-FR"/>
              <a:t>Cliquez pour ajouter un titre</a:t>
            </a:r>
          </a:p>
        </p:txBody>
      </p:sp>
      <p:sp>
        <p:nvSpPr>
          <p:cNvPr id="10" name="Espace réservé du contenu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rtlCol="0">
            <a:normAutofit/>
          </a:bodyPr>
          <a:lstStyle>
            <a:lvl1pPr marL="0" indent="0">
              <a:spcBef>
                <a:spcPts val="1000"/>
              </a:spcBef>
              <a:buFont typeface="Arial" panose="020B0604020202020204" pitchFamily="34" charset="0"/>
              <a:buNone/>
              <a:defRPr lang="fr-FR" sz="2000">
                <a:solidFill>
                  <a:schemeClr val="bg1"/>
                </a:solidFill>
                <a:latin typeface="+mn-lt"/>
              </a:defRPr>
            </a:lvl1pPr>
            <a:lvl2pPr marL="283464" indent="-283464">
              <a:spcBef>
                <a:spcPts val="1000"/>
              </a:spcBef>
              <a:buFont typeface="Arial" panose="020B0604020202020204" pitchFamily="34" charset="0"/>
              <a:buChar char="•"/>
              <a:defRPr lang="fr-FR" sz="2000">
                <a:solidFill>
                  <a:schemeClr val="bg1"/>
                </a:solidFill>
                <a:latin typeface="+mn-lt"/>
              </a:defRPr>
            </a:lvl2pPr>
            <a:lvl3pPr marL="566928" indent="-283464">
              <a:spcBef>
                <a:spcPts val="1000"/>
              </a:spcBef>
              <a:buFont typeface="Arial" panose="020B0604020202020204" pitchFamily="34" charset="0"/>
              <a:buChar char="•"/>
              <a:defRPr lang="fr-FR" sz="2000">
                <a:solidFill>
                  <a:schemeClr val="bg1"/>
                </a:solidFill>
                <a:latin typeface="+mn-lt"/>
              </a:defRPr>
            </a:lvl3pPr>
            <a:lvl4pPr marL="850392" indent="-283464">
              <a:spcBef>
                <a:spcPts val="1000"/>
              </a:spcBef>
              <a:buFont typeface="Arial" panose="020B0604020202020204" pitchFamily="34" charset="0"/>
              <a:buChar char="•"/>
              <a:defRPr lang="fr-FR" sz="2000">
                <a:solidFill>
                  <a:schemeClr val="bg1"/>
                </a:solidFill>
                <a:latin typeface="+mn-lt"/>
              </a:defRPr>
            </a:lvl4pPr>
            <a:lvl5pPr marL="1133856"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image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rtlCol="0"/>
          <a:lstStyle>
            <a:lvl1pPr marL="0" indent="0" algn="ctr">
              <a:buNone/>
              <a:defRPr lang="fr-FR" sz="2000"/>
            </a:lvl1pPr>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lang="fr-FR">
                <a:solidFill>
                  <a:schemeClr val="accent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lang="fr-FR">
                <a:solidFill>
                  <a:schemeClr val="accent2"/>
                </a:solidFill>
                <a:latin typeface="+mn-lt"/>
              </a:defRPr>
            </a:lvl1pPr>
          </a:lstStyle>
          <a:p>
            <a:pPr rtl="0"/>
            <a:endParaRPr lang="fr-FR"/>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lang="fr-FR">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419303050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rtlCol="0" anchor="b">
            <a:noAutofit/>
          </a:bodyPr>
          <a:lstStyle>
            <a:lvl1pPr>
              <a:defRPr lang="fr-FR" sz="4200" b="1">
                <a:latin typeface="+mj-lt"/>
              </a:defRPr>
            </a:lvl1pPr>
          </a:lstStyle>
          <a:p>
            <a:pPr rtl="0"/>
            <a:r>
              <a:rPr lang="fr-FR"/>
              <a:t>Cliquez pour ajouter un titre</a:t>
            </a:r>
          </a:p>
        </p:txBody>
      </p:sp>
      <p:sp>
        <p:nvSpPr>
          <p:cNvPr id="4" name="Espace réservé du contenu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rtlCol="0">
            <a:noAutofit/>
          </a:bodyPr>
          <a:lstStyle>
            <a:lvl1pPr marL="0" indent="0">
              <a:buNone/>
              <a:defRPr lang="fr-FR" sz="2000">
                <a:latin typeface="+mn-lt"/>
              </a:defRPr>
            </a:lvl1pPr>
            <a:lvl2pPr marL="457200" indent="0">
              <a:buNone/>
              <a:defRPr lang="fr-FR" sz="2000">
                <a:latin typeface="+mn-lt"/>
              </a:defRPr>
            </a:lvl2pPr>
            <a:lvl3pPr marL="914400" indent="0">
              <a:buNone/>
              <a:defRPr lang="fr-FR" sz="2000">
                <a:latin typeface="+mn-lt"/>
              </a:defRPr>
            </a:lvl3pPr>
            <a:lvl4pPr marL="1371600" indent="0">
              <a:buNone/>
              <a:defRPr lang="fr-FR" sz="2000">
                <a:latin typeface="+mn-lt"/>
              </a:defRPr>
            </a:lvl4pPr>
            <a:lvl5pPr marL="1828800" indent="0">
              <a:buNone/>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rtlCol="0">
            <a:no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182709855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re et contenu et image 2">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orme lib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rtlCol="0" anchor="b">
            <a:noAutofit/>
          </a:bodyPr>
          <a:lstStyle>
            <a:lvl1pPr>
              <a:defRPr lang="fr-FR" sz="4200" b="1">
                <a:latin typeface="+mj-lt"/>
              </a:defRPr>
            </a:lvl1pPr>
          </a:lstStyle>
          <a:p>
            <a:pPr rtl="0"/>
            <a:r>
              <a:rPr lang="fr-FR"/>
              <a:t>Cliquez pour ajouter un titre</a:t>
            </a:r>
          </a:p>
        </p:txBody>
      </p:sp>
      <p:sp>
        <p:nvSpPr>
          <p:cNvPr id="15" name="Espace réservé du contenu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rtlCol="0" anchor="ctr" anchorCtr="0">
            <a:noAutofit/>
          </a:bodyPr>
          <a:lstStyle>
            <a:lvl1pPr marL="0" indent="0" algn="ctr">
              <a:buFont typeface="Arial" panose="020B0604020202020204" pitchFamily="34" charset="0"/>
              <a:buNone/>
              <a:defRPr lang="fr-FR" sz="2000">
                <a:latin typeface="+mn-lt"/>
              </a:defRPr>
            </a:lvl1pPr>
            <a:lvl2pPr marL="347663" indent="0" algn="ctr">
              <a:buFont typeface="Arial" panose="020B0604020202020204" pitchFamily="34" charset="0"/>
              <a:buNone/>
              <a:defRPr lang="fr-FR" sz="2000">
                <a:latin typeface="+mn-lt"/>
              </a:defRPr>
            </a:lvl2pPr>
            <a:lvl3pPr marL="685800" indent="0" algn="ctr">
              <a:buFont typeface="Arial" panose="020B0604020202020204" pitchFamily="34" charset="0"/>
              <a:buNone/>
              <a:defRPr lang="fr-FR" sz="2000">
                <a:latin typeface="+mn-lt"/>
              </a:defRPr>
            </a:lvl3pPr>
            <a:lvl4pPr marL="914400" indent="0" algn="ctr">
              <a:buFont typeface="Arial" panose="020B0604020202020204" pitchFamily="34" charset="0"/>
              <a:buNone/>
              <a:defRPr lang="fr-FR" sz="2000">
                <a:latin typeface="+mn-lt"/>
              </a:defRPr>
            </a:lvl4pPr>
            <a:lvl5pPr marL="1143000" indent="0" algn="ctr">
              <a:buFont typeface="Arial" panose="020B0604020202020204" pitchFamily="34" charset="0"/>
              <a:buNone/>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lang="fr-FR" sz="1200">
                <a:solidFill>
                  <a:schemeClr val="accent2"/>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rtl="0"/>
              <a:t>‹N°›</a:t>
            </a:fld>
            <a:endParaRPr lang="fr-FR"/>
          </a:p>
        </p:txBody>
      </p:sp>
      <p:sp>
        <p:nvSpPr>
          <p:cNvPr id="3" name="Espace réservé du contenu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rtlCol="0">
            <a:normAutofit/>
          </a:bodyPr>
          <a:lstStyle>
            <a:lvl1pPr marL="283464" indent="-283464">
              <a:spcBef>
                <a:spcPts val="1000"/>
              </a:spcBef>
              <a:buFont typeface="Arial" panose="020B0604020202020204" pitchFamily="34" charset="0"/>
              <a:buChar char="•"/>
              <a:defRPr lang="fr-FR" sz="2000">
                <a:solidFill>
                  <a:schemeClr val="tx1"/>
                </a:solidFill>
                <a:latin typeface="+mn-lt"/>
              </a:defRPr>
            </a:lvl1pPr>
            <a:lvl2pPr marL="566928" indent="-283464">
              <a:spcBef>
                <a:spcPts val="1000"/>
              </a:spcBef>
              <a:buFont typeface="Arial" panose="020B0604020202020204" pitchFamily="34" charset="0"/>
              <a:buChar char="•"/>
              <a:defRPr lang="fr-FR" sz="2000">
                <a:solidFill>
                  <a:schemeClr val="tx1"/>
                </a:solidFill>
                <a:latin typeface="+mn-lt"/>
              </a:defRPr>
            </a:lvl2pPr>
            <a:lvl3pPr marL="850392" indent="-283464">
              <a:spcBef>
                <a:spcPts val="1000"/>
              </a:spcBef>
              <a:buFont typeface="Arial" panose="020B0604020202020204" pitchFamily="34" charset="0"/>
              <a:buChar char="•"/>
              <a:defRPr lang="fr-FR" sz="2000">
                <a:solidFill>
                  <a:schemeClr val="tx1"/>
                </a:solidFill>
                <a:latin typeface="+mn-lt"/>
              </a:defRPr>
            </a:lvl3pPr>
            <a:lvl4pPr marL="1133856" indent="-283464">
              <a:spcBef>
                <a:spcPts val="1000"/>
              </a:spcBef>
              <a:buFont typeface="Arial" panose="020B0604020202020204" pitchFamily="34" charset="0"/>
              <a:buChar char="•"/>
              <a:defRPr lang="fr-FR" sz="2000">
                <a:solidFill>
                  <a:schemeClr val="tx1"/>
                </a:solidFill>
                <a:latin typeface="+mn-lt"/>
              </a:defRPr>
            </a:lvl4pPr>
            <a:lvl5pPr marL="1463040" indent="-283464">
              <a:spcBef>
                <a:spcPts val="1000"/>
              </a:spcBef>
              <a:buFont typeface="Arial" panose="020B0604020202020204" pitchFamily="34" charset="0"/>
              <a:buChar char="•"/>
              <a:defRPr lang="fr-FR" sz="2000">
                <a:solidFill>
                  <a:schemeClr val="tx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5256561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tx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tx2"/>
                </a:solidFill>
                <a:latin typeface="+mn-lt"/>
              </a:defRPr>
            </a:lvl1pPr>
          </a:lstStyle>
          <a:p>
            <a:pPr rtl="0"/>
            <a:endParaRPr lang="fr-FR"/>
          </a:p>
        </p:txBody>
      </p:sp>
      <p:sp>
        <p:nvSpPr>
          <p:cNvPr id="6" name="Espace réservé du numéro de diapositiv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lang="fr-FR" sz="1200">
                <a:solidFill>
                  <a:schemeClr val="tx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5" r:id="rId7"/>
    <p:sldLayoutId id="2147483677" r:id="rId8"/>
    <p:sldLayoutId id="2147483676" r:id="rId9"/>
    <p:sldLayoutId id="2147483661" r:id="rId10"/>
    <p:sldLayoutId id="2147483666" r:id="rId11"/>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hf sldNum="0" hdr="0" ftr="0" dt="0"/>
  <p:txStyles>
    <p:titleStyle>
      <a:lvl1pPr algn="l" defTabSz="914400" rtl="0" eaLnBrk="1" latinLnBrk="0" hangingPunct="1">
        <a:lnSpc>
          <a:spcPct val="80000"/>
        </a:lnSpc>
        <a:spcBef>
          <a:spcPct val="0"/>
        </a:spcBef>
        <a:buNone/>
        <a:defRPr lang="fr-F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ctrTitle"/>
          </p:nvPr>
        </p:nvSpPr>
        <p:spPr>
          <a:xfrm>
            <a:off x="1361781" y="644137"/>
            <a:ext cx="6780732" cy="4038598"/>
          </a:xfrm>
        </p:spPr>
        <p:txBody>
          <a:bodyPr rtlCol="0"/>
          <a:lstStyle>
            <a:defPPr>
              <a:defRPr lang="fr-FR"/>
            </a:defPPr>
          </a:lstStyle>
          <a:p>
            <a:r>
              <a:rPr lang="fr-FR" dirty="0">
                <a:latin typeface="Arial"/>
                <a:cs typeface="Arial"/>
              </a:rPr>
              <a:t>Luxe et Finance : Evaluation et Analyse des géants du secteur</a:t>
            </a:r>
            <a:br>
              <a:rPr lang="fr-FR" dirty="0">
                <a:latin typeface="Arial"/>
                <a:cs typeface="Arial"/>
              </a:rPr>
            </a:br>
            <a:endParaRPr lang="fr-FR" dirty="0">
              <a:latin typeface="Arial"/>
              <a:cs typeface="Arial"/>
            </a:endParaRPr>
          </a:p>
        </p:txBody>
      </p:sp>
      <p:sp>
        <p:nvSpPr>
          <p:cNvPr id="3" name="ZoneTexte 2">
            <a:extLst>
              <a:ext uri="{FF2B5EF4-FFF2-40B4-BE49-F238E27FC236}">
                <a16:creationId xmlns:a16="http://schemas.microsoft.com/office/drawing/2014/main" id="{74DE3498-DDBD-7319-386A-8F1D3E058BBB}"/>
              </a:ext>
            </a:extLst>
          </p:cNvPr>
          <p:cNvSpPr txBox="1"/>
          <p:nvPr/>
        </p:nvSpPr>
        <p:spPr>
          <a:xfrm>
            <a:off x="5191521" y="5542002"/>
            <a:ext cx="1808958" cy="584775"/>
          </a:xfrm>
          <a:prstGeom prst="rect">
            <a:avLst/>
          </a:prstGeom>
          <a:noFill/>
        </p:spPr>
        <p:txBody>
          <a:bodyPr wrap="square" lIns="91440" tIns="45720" rIns="91440" bIns="45720" rtlCol="0" anchor="t">
            <a:spAutoFit/>
          </a:bodyPr>
          <a:lstStyle/>
          <a:p>
            <a:pPr algn="ctr"/>
            <a:r>
              <a:rPr lang="fr-FR" sz="1400" dirty="0">
                <a:latin typeface="Arial"/>
                <a:cs typeface="Arial"/>
              </a:rPr>
              <a:t>BRIS</a:t>
            </a:r>
            <a:r>
              <a:rPr lang="fr-FR" sz="1600" dirty="0">
                <a:latin typeface="Arial"/>
                <a:cs typeface="Arial"/>
              </a:rPr>
              <a:t> Victor </a:t>
            </a:r>
          </a:p>
          <a:p>
            <a:pPr algn="ctr"/>
            <a:r>
              <a:rPr lang="fr-FR" sz="1400" dirty="0">
                <a:latin typeface="Arial"/>
                <a:cs typeface="Arial"/>
              </a:rPr>
              <a:t>NAVARRE</a:t>
            </a:r>
            <a:r>
              <a:rPr lang="fr-FR" sz="1600" dirty="0">
                <a:latin typeface="Arial"/>
                <a:cs typeface="Arial"/>
              </a:rPr>
              <a:t> Jade </a:t>
            </a:r>
          </a:p>
        </p:txBody>
      </p:sp>
      <p:sp>
        <p:nvSpPr>
          <p:cNvPr id="4" name="Rectangle 1">
            <a:extLst>
              <a:ext uri="{FF2B5EF4-FFF2-40B4-BE49-F238E27FC236}">
                <a16:creationId xmlns:a16="http://schemas.microsoft.com/office/drawing/2014/main" id="{BBB4E19D-B558-4939-FEA8-CADA304BF51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a:ln>
                  <a:noFill/>
                </a:ln>
                <a:solidFill>
                  <a:schemeClr val="tx1"/>
                </a:solidFill>
                <a:effectLst/>
                <a:latin typeface="Arial" panose="020B0604020202020204" pitchFamily="34" charset="0"/>
              </a:rPr>
              <a:t>Luxe et Finance : Évaluation de la Performance Boursière des Géants du Secteur</a:t>
            </a:r>
            <a:r>
              <a:rPr kumimoji="0" lang="fr-FR" altLang="fr-FR"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6368F-A33D-3532-4687-01E2BCFA6839}"/>
            </a:ext>
          </a:extLst>
        </p:cNvPr>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453690C4-5DEB-D418-A3B4-A6A31E7D7362}"/>
              </a:ext>
            </a:extLst>
          </p:cNvPr>
          <p:cNvGraphicFramePr>
            <a:graphicFrameLocks noGrp="1"/>
          </p:cNvGraphicFramePr>
          <p:nvPr>
            <p:ph idx="1"/>
            <p:extLst>
              <p:ext uri="{D42A27DB-BD31-4B8C-83A1-F6EECF244321}">
                <p14:modId xmlns:p14="http://schemas.microsoft.com/office/powerpoint/2010/main" val="2311285600"/>
              </p:ext>
            </p:extLst>
          </p:nvPr>
        </p:nvGraphicFramePr>
        <p:xfrm>
          <a:off x="1166813" y="2084388"/>
          <a:ext cx="9780585" cy="792480"/>
        </p:xfrm>
        <a:graphic>
          <a:graphicData uri="http://schemas.openxmlformats.org/drawingml/2006/table">
            <a:tbl>
              <a:tblPr firstRow="1" bandRow="1">
                <a:tableStyleId>{69012ECD-51FC-41F1-AA8D-1B2483CD663E}</a:tableStyleId>
              </a:tblPr>
              <a:tblGrid>
                <a:gridCol w="3260195">
                  <a:extLst>
                    <a:ext uri="{9D8B030D-6E8A-4147-A177-3AD203B41FA5}">
                      <a16:colId xmlns:a16="http://schemas.microsoft.com/office/drawing/2014/main" val="4137577063"/>
                    </a:ext>
                  </a:extLst>
                </a:gridCol>
                <a:gridCol w="3260195">
                  <a:extLst>
                    <a:ext uri="{9D8B030D-6E8A-4147-A177-3AD203B41FA5}">
                      <a16:colId xmlns:a16="http://schemas.microsoft.com/office/drawing/2014/main" val="4153120886"/>
                    </a:ext>
                  </a:extLst>
                </a:gridCol>
                <a:gridCol w="3260195">
                  <a:extLst>
                    <a:ext uri="{9D8B030D-6E8A-4147-A177-3AD203B41FA5}">
                      <a16:colId xmlns:a16="http://schemas.microsoft.com/office/drawing/2014/main" val="1527177611"/>
                    </a:ext>
                  </a:extLst>
                </a:gridCol>
              </a:tblGrid>
              <a:tr h="370840">
                <a:tc>
                  <a:txBody>
                    <a:bodyPr/>
                    <a:lstStyle/>
                    <a:p>
                      <a:pPr algn="ctr"/>
                      <a:r>
                        <a:rPr lang="fr-FR" sz="2000" dirty="0">
                          <a:latin typeface="Arial" panose="020B0604020202020204" pitchFamily="34" charset="0"/>
                          <a:cs typeface="Arial" panose="020B0604020202020204" pitchFamily="34" charset="0"/>
                        </a:rPr>
                        <a:t>LVMH</a:t>
                      </a:r>
                    </a:p>
                  </a:txBody>
                  <a:tcPr/>
                </a:tc>
                <a:tc>
                  <a:txBody>
                    <a:bodyPr/>
                    <a:lstStyle/>
                    <a:p>
                      <a:pPr algn="ctr"/>
                      <a:r>
                        <a:rPr lang="fr-FR" sz="2000">
                          <a:latin typeface="Arial" panose="020B0604020202020204" pitchFamily="34" charset="0"/>
                          <a:cs typeface="Arial" panose="020B0604020202020204" pitchFamily="34" charset="0"/>
                        </a:rPr>
                        <a:t>HERMES</a:t>
                      </a:r>
                    </a:p>
                  </a:txBody>
                  <a:tcPr/>
                </a:tc>
                <a:tc>
                  <a:txBody>
                    <a:bodyPr/>
                    <a:lstStyle/>
                    <a:p>
                      <a:pPr algn="ctr"/>
                      <a:r>
                        <a:rPr lang="fr-FR" sz="2000">
                          <a:latin typeface="Arial" panose="020B0604020202020204" pitchFamily="34" charset="0"/>
                          <a:cs typeface="Arial" panose="020B0604020202020204" pitchFamily="34" charset="0"/>
                        </a:rPr>
                        <a:t>KERING </a:t>
                      </a:r>
                    </a:p>
                  </a:txBody>
                  <a:tcPr/>
                </a:tc>
                <a:extLst>
                  <a:ext uri="{0D108BD9-81ED-4DB2-BD59-A6C34878D82A}">
                    <a16:rowId xmlns:a16="http://schemas.microsoft.com/office/drawing/2014/main" val="3250173160"/>
                  </a:ext>
                </a:extLst>
              </a:tr>
              <a:tr h="370840">
                <a:tc>
                  <a:txBody>
                    <a:bodyPr/>
                    <a:lstStyle/>
                    <a:p>
                      <a:pPr algn="ctr"/>
                      <a:r>
                        <a:rPr lang="fr-FR" sz="2000" dirty="0">
                          <a:latin typeface="Arial" panose="020B0604020202020204" pitchFamily="34" charset="0"/>
                          <a:cs typeface="Arial" panose="020B0604020202020204" pitchFamily="34" charset="0"/>
                        </a:rPr>
                        <a:t>0.065677</a:t>
                      </a:r>
                    </a:p>
                  </a:txBody>
                  <a:tcPr/>
                </a:tc>
                <a:tc>
                  <a:txBody>
                    <a:bodyPr/>
                    <a:lstStyle/>
                    <a:p>
                      <a:pPr algn="ctr"/>
                      <a:r>
                        <a:rPr lang="fr-FR" sz="2000" dirty="0">
                          <a:latin typeface="Arial" panose="020B0604020202020204" pitchFamily="34" charset="0"/>
                          <a:cs typeface="Arial" panose="020B0604020202020204" pitchFamily="34" charset="0"/>
                        </a:rPr>
                        <a:t>0.227422</a:t>
                      </a:r>
                    </a:p>
                  </a:txBody>
                  <a:tcPr/>
                </a:tc>
                <a:tc>
                  <a:txBody>
                    <a:bodyPr/>
                    <a:lstStyle/>
                    <a:p>
                      <a:pPr algn="ctr"/>
                      <a:r>
                        <a:rPr lang="fr-FR" sz="2000" dirty="0">
                          <a:latin typeface="Arial" panose="020B0604020202020204" pitchFamily="34" charset="0"/>
                          <a:cs typeface="Arial" panose="020B0604020202020204" pitchFamily="34" charset="0"/>
                        </a:rPr>
                        <a:t>-0.188493</a:t>
                      </a:r>
                    </a:p>
                  </a:txBody>
                  <a:tcPr/>
                </a:tc>
                <a:extLst>
                  <a:ext uri="{0D108BD9-81ED-4DB2-BD59-A6C34878D82A}">
                    <a16:rowId xmlns:a16="http://schemas.microsoft.com/office/drawing/2014/main" val="3543688353"/>
                  </a:ext>
                </a:extLst>
              </a:tr>
            </a:tbl>
          </a:graphicData>
        </a:graphic>
      </p:graphicFrame>
      <p:sp>
        <p:nvSpPr>
          <p:cNvPr id="3" name="Titre 1">
            <a:extLst>
              <a:ext uri="{FF2B5EF4-FFF2-40B4-BE49-F238E27FC236}">
                <a16:creationId xmlns:a16="http://schemas.microsoft.com/office/drawing/2014/main" id="{B60E9855-E2DB-7FC0-EC14-D59C749B27F9}"/>
              </a:ext>
            </a:extLst>
          </p:cNvPr>
          <p:cNvSpPr txBox="1">
            <a:spLocks/>
          </p:cNvSpPr>
          <p:nvPr/>
        </p:nvSpPr>
        <p:spPr>
          <a:xfrm>
            <a:off x="1166812" y="2982140"/>
            <a:ext cx="9779183" cy="998993"/>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Béta</a:t>
            </a:r>
            <a:r>
              <a:rPr lang="fr-FR" sz="4000" dirty="0">
                <a:latin typeface="Arial" panose="020B0604020202020204" pitchFamily="34" charset="0"/>
                <a:cs typeface="Arial" panose="020B0604020202020204" pitchFamily="34" charset="0"/>
              </a:rPr>
              <a:t> </a:t>
            </a:r>
            <a:br>
              <a:rPr lang="fr-FR" sz="4000" dirty="0">
                <a:latin typeface="Arial" panose="020B0604020202020204" pitchFamily="34" charset="0"/>
                <a:cs typeface="Arial" panose="020B0604020202020204" pitchFamily="34" charset="0"/>
              </a:rPr>
            </a:br>
            <a:r>
              <a:rPr lang="fr-FR" sz="2000" b="0" dirty="0">
                <a:latin typeface="Arial" panose="020B0604020202020204" pitchFamily="34" charset="0"/>
                <a:cs typeface="Arial" panose="020B0604020202020204" pitchFamily="34" charset="0"/>
              </a:rPr>
              <a:t> </a:t>
            </a:r>
            <a:endParaRPr lang="fr-FR" sz="4000" b="0" dirty="0">
              <a:latin typeface="Arial" panose="020B0604020202020204" pitchFamily="34" charset="0"/>
              <a:cs typeface="Arial" panose="020B0604020202020204" pitchFamily="34" charset="0"/>
            </a:endParaRPr>
          </a:p>
        </p:txBody>
      </p:sp>
      <p:graphicFrame>
        <p:nvGraphicFramePr>
          <p:cNvPr id="4" name="Espace réservé du contenu 5">
            <a:extLst>
              <a:ext uri="{FF2B5EF4-FFF2-40B4-BE49-F238E27FC236}">
                <a16:creationId xmlns:a16="http://schemas.microsoft.com/office/drawing/2014/main" id="{DE5C4DB4-40D8-D145-287E-FD76F9CC3240}"/>
              </a:ext>
            </a:extLst>
          </p:cNvPr>
          <p:cNvGraphicFramePr>
            <a:graphicFrameLocks/>
          </p:cNvGraphicFramePr>
          <p:nvPr>
            <p:extLst>
              <p:ext uri="{D42A27DB-BD31-4B8C-83A1-F6EECF244321}">
                <p14:modId xmlns:p14="http://schemas.microsoft.com/office/powerpoint/2010/main" val="3714124274"/>
              </p:ext>
            </p:extLst>
          </p:nvPr>
        </p:nvGraphicFramePr>
        <p:xfrm>
          <a:off x="1165410" y="3861705"/>
          <a:ext cx="9780585" cy="792480"/>
        </p:xfrm>
        <a:graphic>
          <a:graphicData uri="http://schemas.openxmlformats.org/drawingml/2006/table">
            <a:tbl>
              <a:tblPr firstRow="1" bandRow="1">
                <a:tableStyleId>{69012ECD-51FC-41F1-AA8D-1B2483CD663E}</a:tableStyleId>
              </a:tblPr>
              <a:tblGrid>
                <a:gridCol w="3260195">
                  <a:extLst>
                    <a:ext uri="{9D8B030D-6E8A-4147-A177-3AD203B41FA5}">
                      <a16:colId xmlns:a16="http://schemas.microsoft.com/office/drawing/2014/main" val="4137577063"/>
                    </a:ext>
                  </a:extLst>
                </a:gridCol>
                <a:gridCol w="3260195">
                  <a:extLst>
                    <a:ext uri="{9D8B030D-6E8A-4147-A177-3AD203B41FA5}">
                      <a16:colId xmlns:a16="http://schemas.microsoft.com/office/drawing/2014/main" val="4153120886"/>
                    </a:ext>
                  </a:extLst>
                </a:gridCol>
                <a:gridCol w="3260195">
                  <a:extLst>
                    <a:ext uri="{9D8B030D-6E8A-4147-A177-3AD203B41FA5}">
                      <a16:colId xmlns:a16="http://schemas.microsoft.com/office/drawing/2014/main" val="1527177611"/>
                    </a:ext>
                  </a:extLst>
                </a:gridCol>
              </a:tblGrid>
              <a:tr h="370840">
                <a:tc>
                  <a:txBody>
                    <a:bodyPr/>
                    <a:lstStyle/>
                    <a:p>
                      <a:pPr algn="ctr"/>
                      <a:r>
                        <a:rPr lang="fr-FR" sz="2000" dirty="0">
                          <a:latin typeface="Arial" panose="020B0604020202020204" pitchFamily="34" charset="0"/>
                          <a:cs typeface="Arial" panose="020B0604020202020204" pitchFamily="34" charset="0"/>
                        </a:rPr>
                        <a:t>LVMH</a:t>
                      </a:r>
                    </a:p>
                  </a:txBody>
                  <a:tcPr/>
                </a:tc>
                <a:tc>
                  <a:txBody>
                    <a:bodyPr/>
                    <a:lstStyle/>
                    <a:p>
                      <a:pPr algn="ctr"/>
                      <a:r>
                        <a:rPr lang="fr-FR" sz="2000">
                          <a:latin typeface="Arial" panose="020B0604020202020204" pitchFamily="34" charset="0"/>
                          <a:cs typeface="Arial" panose="020B0604020202020204" pitchFamily="34" charset="0"/>
                        </a:rPr>
                        <a:t>HERMES</a:t>
                      </a:r>
                    </a:p>
                  </a:txBody>
                  <a:tcPr/>
                </a:tc>
                <a:tc>
                  <a:txBody>
                    <a:bodyPr/>
                    <a:lstStyle/>
                    <a:p>
                      <a:pPr algn="ctr"/>
                      <a:r>
                        <a:rPr lang="fr-FR" sz="2000">
                          <a:latin typeface="Arial" panose="020B0604020202020204" pitchFamily="34" charset="0"/>
                          <a:cs typeface="Arial" panose="020B0604020202020204" pitchFamily="34" charset="0"/>
                        </a:rPr>
                        <a:t>KERING </a:t>
                      </a:r>
                    </a:p>
                  </a:txBody>
                  <a:tcPr/>
                </a:tc>
                <a:extLst>
                  <a:ext uri="{0D108BD9-81ED-4DB2-BD59-A6C34878D82A}">
                    <a16:rowId xmlns:a16="http://schemas.microsoft.com/office/drawing/2014/main" val="3250173160"/>
                  </a:ext>
                </a:extLst>
              </a:tr>
              <a:tr h="370840">
                <a:tc>
                  <a:txBody>
                    <a:bodyPr/>
                    <a:lstStyle/>
                    <a:p>
                      <a:pPr algn="ctr"/>
                      <a:r>
                        <a:rPr lang="fr-FR" sz="2000" dirty="0">
                          <a:latin typeface="Arial" panose="020B0604020202020204" pitchFamily="34" charset="0"/>
                          <a:cs typeface="Arial" panose="020B0604020202020204" pitchFamily="34" charset="0"/>
                        </a:rPr>
                        <a:t>1.007874 </a:t>
                      </a:r>
                    </a:p>
                  </a:txBody>
                  <a:tcPr/>
                </a:tc>
                <a:tc>
                  <a:txBody>
                    <a:bodyPr/>
                    <a:lstStyle/>
                    <a:p>
                      <a:pPr algn="ctr"/>
                      <a:r>
                        <a:rPr lang="fr-FR" sz="2000" dirty="0">
                          <a:latin typeface="Arial" panose="020B0604020202020204" pitchFamily="34" charset="0"/>
                          <a:cs typeface="Arial" panose="020B0604020202020204" pitchFamily="34" charset="0"/>
                        </a:rPr>
                        <a:t>0.904670 </a:t>
                      </a:r>
                    </a:p>
                  </a:txBody>
                  <a:tcPr/>
                </a:tc>
                <a:tc>
                  <a:txBody>
                    <a:bodyPr/>
                    <a:lstStyle/>
                    <a:p>
                      <a:pPr algn="ctr"/>
                      <a:r>
                        <a:rPr lang="fr-FR" sz="2000" dirty="0">
                          <a:latin typeface="Arial" panose="020B0604020202020204" pitchFamily="34" charset="0"/>
                          <a:cs typeface="Arial" panose="020B0604020202020204" pitchFamily="34" charset="0"/>
                        </a:rPr>
                        <a:t>1.087455 </a:t>
                      </a:r>
                    </a:p>
                  </a:txBody>
                  <a:tcPr/>
                </a:tc>
                <a:extLst>
                  <a:ext uri="{0D108BD9-81ED-4DB2-BD59-A6C34878D82A}">
                    <a16:rowId xmlns:a16="http://schemas.microsoft.com/office/drawing/2014/main" val="3543688353"/>
                  </a:ext>
                </a:extLst>
              </a:tr>
            </a:tbl>
          </a:graphicData>
        </a:graphic>
      </p:graphicFrame>
      <p:sp>
        <p:nvSpPr>
          <p:cNvPr id="5" name="Titre 1">
            <a:extLst>
              <a:ext uri="{FF2B5EF4-FFF2-40B4-BE49-F238E27FC236}">
                <a16:creationId xmlns:a16="http://schemas.microsoft.com/office/drawing/2014/main" id="{E26B0153-598D-0F06-2D15-22ADDFD42390}"/>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Alpha </a:t>
            </a:r>
          </a:p>
        </p:txBody>
      </p:sp>
    </p:spTree>
    <p:extLst>
      <p:ext uri="{BB962C8B-B14F-4D97-AF65-F5344CB8AC3E}">
        <p14:creationId xmlns:p14="http://schemas.microsoft.com/office/powerpoint/2010/main" val="159576696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50AFDF1-E683-E3AC-2B58-03B495162470}"/>
              </a:ext>
            </a:extLst>
          </p:cNvPr>
          <p:cNvSpPr>
            <a:spLocks noGrp="1"/>
          </p:cNvSpPr>
          <p:nvPr>
            <p:ph type="title"/>
          </p:nvPr>
        </p:nvSpPr>
        <p:spPr>
          <a:xfrm>
            <a:off x="1167492" y="1148080"/>
            <a:ext cx="10643508" cy="680720"/>
          </a:xfrm>
        </p:spPr>
        <p:txBody>
          <a:bodyPr rtlCol="0"/>
          <a:lstStyle>
            <a:defPPr>
              <a:defRPr lang="fr-FR"/>
            </a:defPPr>
          </a:lstStyle>
          <a:p>
            <a:pPr rtl="0"/>
            <a:r>
              <a:rPr lang="fr-FR" sz="3500" dirty="0">
                <a:solidFill>
                  <a:schemeClr val="tx1"/>
                </a:solidFill>
                <a:latin typeface="Arial" panose="020B0604020202020204" pitchFamily="34" charset="0"/>
                <a:cs typeface="Arial" panose="020B0604020202020204" pitchFamily="34" charset="0"/>
              </a:rPr>
              <a:t>Création d’un portefeuille équipondéré </a:t>
            </a:r>
          </a:p>
        </p:txBody>
      </p:sp>
      <p:sp>
        <p:nvSpPr>
          <p:cNvPr id="5" name="ZoneTexte 4">
            <a:extLst>
              <a:ext uri="{FF2B5EF4-FFF2-40B4-BE49-F238E27FC236}">
                <a16:creationId xmlns:a16="http://schemas.microsoft.com/office/drawing/2014/main" id="{077C9DED-3FF0-1783-5506-3C7DF62A662E}"/>
              </a:ext>
            </a:extLst>
          </p:cNvPr>
          <p:cNvSpPr txBox="1"/>
          <p:nvPr/>
        </p:nvSpPr>
        <p:spPr>
          <a:xfrm>
            <a:off x="1206408" y="1628745"/>
            <a:ext cx="1893467" cy="400110"/>
          </a:xfrm>
          <a:prstGeom prst="rect">
            <a:avLst/>
          </a:prstGeom>
          <a:noFill/>
        </p:spPr>
        <p:txBody>
          <a:bodyPr wrap="none" rtlCol="0">
            <a:spAutoFit/>
          </a:bodyPr>
          <a:lstStyle/>
          <a:p>
            <a:r>
              <a:rPr lang="fr-FR" sz="2000" i="1" dirty="0">
                <a:latin typeface="Arial" panose="020B0604020202020204" pitchFamily="34" charset="0"/>
                <a:cs typeface="Arial" panose="020B0604020202020204" pitchFamily="34" charset="0"/>
              </a:rPr>
              <a:t>33% par action</a:t>
            </a:r>
          </a:p>
        </p:txBody>
      </p:sp>
      <p:sp>
        <p:nvSpPr>
          <p:cNvPr id="6" name="Titre 1">
            <a:extLst>
              <a:ext uri="{FF2B5EF4-FFF2-40B4-BE49-F238E27FC236}">
                <a16:creationId xmlns:a16="http://schemas.microsoft.com/office/drawing/2014/main" id="{87CC0B90-30CD-5F72-EEC6-D39A0C689783}"/>
              </a:ext>
            </a:extLst>
          </p:cNvPr>
          <p:cNvSpPr txBox="1">
            <a:spLocks/>
          </p:cNvSpPr>
          <p:nvPr/>
        </p:nvSpPr>
        <p:spPr>
          <a:xfrm>
            <a:off x="1206408" y="2309464"/>
            <a:ext cx="9779183" cy="2519681"/>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bg1"/>
                </a:solidFill>
                <a:latin typeface="+mj-lt"/>
                <a:ea typeface="+mj-ea"/>
                <a:cs typeface="+mj-cs"/>
              </a:defRPr>
            </a:lvl1pPr>
          </a:lstStyle>
          <a:p>
            <a:pPr marL="342900" indent="-342900">
              <a:buFont typeface="Arial" panose="020B0604020202020204" pitchFamily="34" charset="0"/>
              <a:buChar char="›"/>
            </a:pPr>
            <a:r>
              <a:rPr lang="fr-FR" sz="2500" dirty="0">
                <a:solidFill>
                  <a:schemeClr val="tx1"/>
                </a:solidFill>
                <a:latin typeface="Arial"/>
                <a:cs typeface="Arial"/>
              </a:rPr>
              <a:t>Ratio de Sharpe : </a:t>
            </a:r>
            <a:r>
              <a:rPr lang="fr-FR" sz="2500" b="0" dirty="0">
                <a:solidFill>
                  <a:schemeClr val="tx1"/>
                </a:solidFill>
                <a:latin typeface="Arial"/>
                <a:cs typeface="Arial"/>
              </a:rPr>
              <a:t>0.268</a:t>
            </a:r>
            <a:r>
              <a:rPr lang="fr-FR" sz="2500" dirty="0">
                <a:solidFill>
                  <a:schemeClr val="tx1"/>
                </a:solidFill>
                <a:latin typeface="Arial"/>
                <a:cs typeface="Arial"/>
              </a:rPr>
              <a:t> </a:t>
            </a:r>
          </a:p>
          <a:p>
            <a:r>
              <a:rPr lang="fr-FR" sz="2000" b="0" dirty="0">
                <a:solidFill>
                  <a:schemeClr val="tx1"/>
                </a:solidFill>
                <a:latin typeface="Arial"/>
                <a:cs typeface="Arial"/>
              </a:rPr>
              <a:t>Taux sans risque : 2%</a:t>
            </a:r>
          </a:p>
          <a:p>
            <a:endParaRPr lang="fr-FR" sz="2000" b="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fr-FR" sz="2500" dirty="0">
                <a:solidFill>
                  <a:schemeClr val="tx1"/>
                </a:solidFill>
                <a:latin typeface="Arial"/>
                <a:cs typeface="Arial"/>
              </a:rPr>
              <a:t>Ratio de </a:t>
            </a:r>
            <a:r>
              <a:rPr lang="fr-FR" sz="2500" dirty="0" err="1">
                <a:solidFill>
                  <a:schemeClr val="tx1"/>
                </a:solidFill>
                <a:latin typeface="Arial"/>
                <a:cs typeface="Arial"/>
              </a:rPr>
              <a:t>Treynor</a:t>
            </a:r>
            <a:r>
              <a:rPr lang="fr-FR" sz="2500" dirty="0">
                <a:solidFill>
                  <a:schemeClr val="tx1"/>
                </a:solidFill>
                <a:latin typeface="Arial"/>
                <a:cs typeface="Arial"/>
              </a:rPr>
              <a:t> : </a:t>
            </a:r>
            <a:r>
              <a:rPr lang="fr-FR" sz="2500" b="0" dirty="0">
                <a:solidFill>
                  <a:schemeClr val="tx1"/>
                </a:solidFill>
                <a:latin typeface="Arial"/>
                <a:cs typeface="Arial"/>
              </a:rPr>
              <a:t>0.068</a:t>
            </a:r>
          </a:p>
          <a:p>
            <a:endParaRPr lang="fr-FR" sz="2500" b="0" dirty="0">
              <a:solidFill>
                <a:schemeClr val="tx1"/>
              </a:solidFill>
              <a:latin typeface="Arial"/>
              <a:cs typeface="Arial"/>
            </a:endParaRPr>
          </a:p>
          <a:p>
            <a:pPr marL="342900" indent="-342900">
              <a:buFont typeface="Arial" panose="020B0604020202020204" pitchFamily="34" charset="0"/>
              <a:buChar char="›"/>
            </a:pPr>
            <a:r>
              <a:rPr lang="fr-FR" sz="2500" dirty="0">
                <a:solidFill>
                  <a:schemeClr val="tx1"/>
                </a:solidFill>
                <a:latin typeface="Arial"/>
                <a:cs typeface="Arial"/>
              </a:rPr>
              <a:t>Rendements :</a:t>
            </a:r>
            <a:r>
              <a:rPr lang="fr-FR" sz="2500" b="0" dirty="0">
                <a:solidFill>
                  <a:schemeClr val="tx1"/>
                </a:solidFill>
                <a:latin typeface="Arial"/>
                <a:cs typeface="Arial"/>
              </a:rPr>
              <a:t> 0.094</a:t>
            </a:r>
          </a:p>
          <a:p>
            <a:endParaRPr lang="fr-FR" sz="2500" b="0" dirty="0">
              <a:solidFill>
                <a:schemeClr val="tx1"/>
              </a:solidFill>
              <a:latin typeface="Arial"/>
              <a:cs typeface="Arial"/>
            </a:endParaRPr>
          </a:p>
          <a:p>
            <a:pPr marL="342900" indent="-342900">
              <a:buFont typeface="Arial" panose="020B0604020202020204" pitchFamily="34" charset="0"/>
              <a:buChar char="›"/>
            </a:pPr>
            <a:r>
              <a:rPr lang="fr-FR" sz="2500" dirty="0">
                <a:solidFill>
                  <a:schemeClr val="tx1"/>
                </a:solidFill>
                <a:latin typeface="Arial"/>
                <a:cs typeface="Arial"/>
              </a:rPr>
              <a:t>Risque :</a:t>
            </a:r>
            <a:r>
              <a:rPr lang="fr-FR" sz="2500" b="0" dirty="0">
                <a:solidFill>
                  <a:schemeClr val="tx1"/>
                </a:solidFill>
                <a:latin typeface="Arial"/>
                <a:cs typeface="Arial"/>
              </a:rPr>
              <a:t> 0.276</a:t>
            </a:r>
          </a:p>
        </p:txBody>
      </p:sp>
    </p:spTree>
    <p:extLst>
      <p:ext uri="{BB962C8B-B14F-4D97-AF65-F5344CB8AC3E}">
        <p14:creationId xmlns:p14="http://schemas.microsoft.com/office/powerpoint/2010/main" val="131828557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7EF58C-138C-55F4-DA77-4C3F06C81A1C}"/>
              </a:ext>
            </a:extLst>
          </p:cNvPr>
          <p:cNvSpPr>
            <a:spLocks noGrp="1"/>
          </p:cNvSpPr>
          <p:nvPr>
            <p:ph type="title"/>
          </p:nvPr>
        </p:nvSpPr>
        <p:spPr>
          <a:xfrm>
            <a:off x="1167492" y="1148080"/>
            <a:ext cx="10643508" cy="680720"/>
          </a:xfrm>
        </p:spPr>
        <p:txBody>
          <a:bodyPr rtlCol="0"/>
          <a:lstStyle>
            <a:defPPr>
              <a:defRPr lang="fr-FR"/>
            </a:defPPr>
          </a:lstStyle>
          <a:p>
            <a:pPr rtl="0"/>
            <a:r>
              <a:rPr lang="fr-FR" sz="3500" dirty="0">
                <a:latin typeface="Arial" panose="020B0604020202020204" pitchFamily="34" charset="0"/>
                <a:cs typeface="Arial" panose="020B0604020202020204" pitchFamily="34" charset="0"/>
              </a:rPr>
              <a:t>Performance du portefeuille vs CAC 40</a:t>
            </a:r>
          </a:p>
        </p:txBody>
      </p:sp>
      <p:pic>
        <p:nvPicPr>
          <p:cNvPr id="7" name="Image 6">
            <a:extLst>
              <a:ext uri="{FF2B5EF4-FFF2-40B4-BE49-F238E27FC236}">
                <a16:creationId xmlns:a16="http://schemas.microsoft.com/office/drawing/2014/main" id="{F327F4C8-DC76-607C-6E9B-612F587E3270}"/>
              </a:ext>
            </a:extLst>
          </p:cNvPr>
          <p:cNvPicPr>
            <a:picLocks noChangeAspect="1"/>
          </p:cNvPicPr>
          <p:nvPr/>
        </p:nvPicPr>
        <p:blipFill>
          <a:blip r:embed="rId3"/>
          <a:srcRect t="5109"/>
          <a:stretch/>
        </p:blipFill>
        <p:spPr>
          <a:xfrm>
            <a:off x="2380928" y="2032000"/>
            <a:ext cx="7430144" cy="3774785"/>
          </a:xfrm>
          <a:prstGeom prst="rect">
            <a:avLst/>
          </a:prstGeom>
        </p:spPr>
      </p:pic>
    </p:spTree>
    <p:extLst>
      <p:ext uri="{BB962C8B-B14F-4D97-AF65-F5344CB8AC3E}">
        <p14:creationId xmlns:p14="http://schemas.microsoft.com/office/powerpoint/2010/main" val="3626495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BCAFC2C-E70B-E6C8-8C40-24A7F6C4C235}"/>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Prévisions</a:t>
            </a:r>
          </a:p>
        </p:txBody>
      </p:sp>
      <p:sp>
        <p:nvSpPr>
          <p:cNvPr id="6" name="ZoneTexte 5">
            <a:extLst>
              <a:ext uri="{FF2B5EF4-FFF2-40B4-BE49-F238E27FC236}">
                <a16:creationId xmlns:a16="http://schemas.microsoft.com/office/drawing/2014/main" id="{7486FFC9-B55B-2072-7505-32751F440CA5}"/>
              </a:ext>
            </a:extLst>
          </p:cNvPr>
          <p:cNvSpPr txBox="1"/>
          <p:nvPr/>
        </p:nvSpPr>
        <p:spPr>
          <a:xfrm>
            <a:off x="1167492" y="171165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Arial" panose="020B0604020202020204" pitchFamily="34" charset="0"/>
                <a:cs typeface="Arial" panose="020B0604020202020204" pitchFamily="34" charset="0"/>
              </a:rPr>
              <a:t>Source :</a:t>
            </a:r>
            <a:r>
              <a:rPr lang="fr-FR" i="1"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Factset</a:t>
            </a:r>
            <a:endParaRPr lang="fr-FR" dirty="0">
              <a:latin typeface="Arial" panose="020B0604020202020204" pitchFamily="34" charset="0"/>
              <a:cs typeface="Arial" panose="020B0604020202020204" pitchFamily="34" charset="0"/>
            </a:endParaRPr>
          </a:p>
        </p:txBody>
      </p:sp>
      <p:pic>
        <p:nvPicPr>
          <p:cNvPr id="7" name="Espace réservé du contenu 1" descr="Baisse hausse : plus de 5 501 illustrations et dessins de stock libres de  droits proposés sous licence | Shutterstock">
            <a:extLst>
              <a:ext uri="{FF2B5EF4-FFF2-40B4-BE49-F238E27FC236}">
                <a16:creationId xmlns:a16="http://schemas.microsoft.com/office/drawing/2014/main" id="{FC858757-31B9-73C9-4690-06719A96F1B5}"/>
              </a:ext>
            </a:extLst>
          </p:cNvPr>
          <p:cNvPicPr>
            <a:picLocks noChangeAspect="1"/>
          </p:cNvPicPr>
          <p:nvPr/>
        </p:nvPicPr>
        <p:blipFill>
          <a:blip r:embed="rId2"/>
          <a:stretch>
            <a:fillRect/>
          </a:stretch>
        </p:blipFill>
        <p:spPr>
          <a:xfrm>
            <a:off x="3238500" y="2080985"/>
            <a:ext cx="5715000" cy="2447925"/>
          </a:xfrm>
          <a:prstGeom prst="rect">
            <a:avLst/>
          </a:prstGeom>
        </p:spPr>
      </p:pic>
      <p:sp>
        <p:nvSpPr>
          <p:cNvPr id="9" name="ZoneTexte 8">
            <a:extLst>
              <a:ext uri="{FF2B5EF4-FFF2-40B4-BE49-F238E27FC236}">
                <a16:creationId xmlns:a16="http://schemas.microsoft.com/office/drawing/2014/main" id="{687C6F89-77D9-C0C3-8DCB-4A839CC8201F}"/>
              </a:ext>
            </a:extLst>
          </p:cNvPr>
          <p:cNvSpPr txBox="1"/>
          <p:nvPr/>
        </p:nvSpPr>
        <p:spPr>
          <a:xfrm>
            <a:off x="4207869" y="4652962"/>
            <a:ext cx="1236236" cy="646331"/>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HERMES </a:t>
            </a:r>
          </a:p>
          <a:p>
            <a:pPr algn="ctr"/>
            <a:r>
              <a:rPr lang="fr-FR" dirty="0">
                <a:latin typeface="Arial" panose="020B0604020202020204" pitchFamily="34" charset="0"/>
                <a:cs typeface="Arial" panose="020B0604020202020204" pitchFamily="34" charset="0"/>
              </a:rPr>
              <a:t>LVMH</a:t>
            </a:r>
          </a:p>
        </p:txBody>
      </p:sp>
      <p:sp>
        <p:nvSpPr>
          <p:cNvPr id="10" name="ZoneTexte 9">
            <a:extLst>
              <a:ext uri="{FF2B5EF4-FFF2-40B4-BE49-F238E27FC236}">
                <a16:creationId xmlns:a16="http://schemas.microsoft.com/office/drawing/2014/main" id="{1A1E4EDB-43AE-F3C1-0762-B3341CF2C106}"/>
              </a:ext>
            </a:extLst>
          </p:cNvPr>
          <p:cNvSpPr txBox="1"/>
          <p:nvPr/>
        </p:nvSpPr>
        <p:spPr>
          <a:xfrm>
            <a:off x="6901543" y="4652962"/>
            <a:ext cx="1069524"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KERING</a:t>
            </a:r>
          </a:p>
        </p:txBody>
      </p:sp>
    </p:spTree>
    <p:extLst>
      <p:ext uri="{BB962C8B-B14F-4D97-AF65-F5344CB8AC3E}">
        <p14:creationId xmlns:p14="http://schemas.microsoft.com/office/powerpoint/2010/main" val="2076010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noir, obscurité&#10;&#10;Le contenu généré par l’IA peut être incorrect.">
            <a:extLst>
              <a:ext uri="{FF2B5EF4-FFF2-40B4-BE49-F238E27FC236}">
                <a16:creationId xmlns:a16="http://schemas.microsoft.com/office/drawing/2014/main" id="{3591DE44-59EE-2975-84BE-5EC1D7714199}"/>
              </a:ext>
            </a:extLst>
          </p:cNvPr>
          <p:cNvPicPr>
            <a:picLocks noChangeAspect="1"/>
          </p:cNvPicPr>
          <p:nvPr/>
        </p:nvPicPr>
        <p:blipFill>
          <a:blip r:embed="rId2"/>
          <a:stretch>
            <a:fillRect/>
          </a:stretch>
        </p:blipFill>
        <p:spPr>
          <a:xfrm>
            <a:off x="4850422" y="3009173"/>
            <a:ext cx="2491155" cy="721184"/>
          </a:xfrm>
          <a:prstGeom prst="rect">
            <a:avLst/>
          </a:prstGeom>
        </p:spPr>
      </p:pic>
      <p:pic>
        <p:nvPicPr>
          <p:cNvPr id="7" name="Image 6" descr="Une image contenant Graphique, Police, texte, conception&#10;&#10;Le contenu généré par l’IA peut être incorrect.">
            <a:extLst>
              <a:ext uri="{FF2B5EF4-FFF2-40B4-BE49-F238E27FC236}">
                <a16:creationId xmlns:a16="http://schemas.microsoft.com/office/drawing/2014/main" id="{47026AA2-F689-AEB7-C36C-76441D3B477E}"/>
              </a:ext>
            </a:extLst>
          </p:cNvPr>
          <p:cNvPicPr>
            <a:picLocks noChangeAspect="1"/>
          </p:cNvPicPr>
          <p:nvPr/>
        </p:nvPicPr>
        <p:blipFill>
          <a:blip r:embed="rId3"/>
          <a:stretch>
            <a:fillRect/>
          </a:stretch>
        </p:blipFill>
        <p:spPr>
          <a:xfrm>
            <a:off x="8529446" y="3009411"/>
            <a:ext cx="2495062" cy="839177"/>
          </a:xfrm>
          <a:prstGeom prst="rect">
            <a:avLst/>
          </a:prstGeom>
        </p:spPr>
      </p:pic>
      <p:pic>
        <p:nvPicPr>
          <p:cNvPr id="9" name="Image 8" descr="Une image contenant texte, Police, Graphique, graphisme&#10;&#10;Le contenu généré par l’IA peut être incorrect.">
            <a:extLst>
              <a:ext uri="{FF2B5EF4-FFF2-40B4-BE49-F238E27FC236}">
                <a16:creationId xmlns:a16="http://schemas.microsoft.com/office/drawing/2014/main" id="{4152F585-B7F4-0BF0-8E72-0F840ECFF6D6}"/>
              </a:ext>
            </a:extLst>
          </p:cNvPr>
          <p:cNvPicPr>
            <a:picLocks noChangeAspect="1"/>
          </p:cNvPicPr>
          <p:nvPr/>
        </p:nvPicPr>
        <p:blipFill>
          <a:blip r:embed="rId4"/>
          <a:stretch>
            <a:fillRect/>
          </a:stretch>
        </p:blipFill>
        <p:spPr>
          <a:xfrm>
            <a:off x="1364829" y="2280137"/>
            <a:ext cx="2297724" cy="2297724"/>
          </a:xfrm>
          <a:prstGeom prst="rect">
            <a:avLst/>
          </a:prstGeom>
        </p:spPr>
      </p:pic>
      <p:sp>
        <p:nvSpPr>
          <p:cNvPr id="3" name="Titre 1">
            <a:extLst>
              <a:ext uri="{FF2B5EF4-FFF2-40B4-BE49-F238E27FC236}">
                <a16:creationId xmlns:a16="http://schemas.microsoft.com/office/drawing/2014/main" id="{629803DD-3465-0C1A-6B5C-CFFD3DBA214B}"/>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Conclusion + Recommandations</a:t>
            </a:r>
          </a:p>
        </p:txBody>
      </p:sp>
    </p:spTree>
    <p:extLst>
      <p:ext uri="{BB962C8B-B14F-4D97-AF65-F5344CB8AC3E}">
        <p14:creationId xmlns:p14="http://schemas.microsoft.com/office/powerpoint/2010/main" val="236647175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1C753FD-96EC-101A-B8A4-5F69A189BEF4}"/>
              </a:ext>
            </a:extLst>
          </p:cNvPr>
          <p:cNvSpPr>
            <a:spLocks noGrp="1"/>
          </p:cNvSpPr>
          <p:nvPr>
            <p:ph type="ctrTitle"/>
          </p:nvPr>
        </p:nvSpPr>
        <p:spPr>
          <a:xfrm>
            <a:off x="960665" y="2612934"/>
            <a:ext cx="6220278" cy="1632131"/>
          </a:xfrm>
        </p:spPr>
        <p:txBody>
          <a:bodyPr rtlCol="0"/>
          <a:lstStyle>
            <a:defPPr>
              <a:defRPr lang="fr-FR"/>
            </a:defPPr>
          </a:lstStyle>
          <a:p>
            <a:pPr rtl="0"/>
            <a:r>
              <a:rPr lang="fr-FR">
                <a:latin typeface="Arial" panose="020B0604020202020204" pitchFamily="34" charset="0"/>
                <a:cs typeface="Arial" panose="020B0604020202020204" pitchFamily="34" charset="0"/>
              </a:rPr>
              <a:t>Merci pour votre attention</a:t>
            </a:r>
          </a:p>
        </p:txBody>
      </p:sp>
    </p:spTree>
    <p:extLst>
      <p:ext uri="{BB962C8B-B14F-4D97-AF65-F5344CB8AC3E}">
        <p14:creationId xmlns:p14="http://schemas.microsoft.com/office/powerpoint/2010/main" val="160967352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5C60E-0CFE-502D-49D7-31A406516C38}"/>
            </a:ext>
          </a:extLst>
        </p:cNvPr>
        <p:cNvGrpSpPr/>
        <p:nvPr/>
      </p:nvGrpSpPr>
      <p:grpSpPr>
        <a:xfrm>
          <a:off x="0" y="0"/>
          <a:ext cx="0" cy="0"/>
          <a:chOff x="0" y="0"/>
          <a:chExt cx="0" cy="0"/>
        </a:xfrm>
      </p:grpSpPr>
      <p:pic>
        <p:nvPicPr>
          <p:cNvPr id="2" name="Image 1" descr="Une image contenant ciel, plein air, bâtiment, nuage&#10;&#10;Le contenu généré par l’IA peut être incorrect.">
            <a:extLst>
              <a:ext uri="{FF2B5EF4-FFF2-40B4-BE49-F238E27FC236}">
                <a16:creationId xmlns:a16="http://schemas.microsoft.com/office/drawing/2014/main" id="{0672EDB7-F175-66A2-94F9-884D29F1DAED}"/>
              </a:ext>
            </a:extLst>
          </p:cNvPr>
          <p:cNvPicPr>
            <a:picLocks noChangeAspect="1"/>
          </p:cNvPicPr>
          <p:nvPr/>
        </p:nvPicPr>
        <p:blipFill>
          <a:blip r:embed="rId3"/>
          <a:stretch>
            <a:fillRect/>
          </a:stretch>
        </p:blipFill>
        <p:spPr>
          <a:xfrm>
            <a:off x="3753902" y="1652756"/>
            <a:ext cx="4682081" cy="3552223"/>
          </a:xfrm>
          <a:prstGeom prst="rect">
            <a:avLst/>
          </a:prstGeom>
          <a:ln>
            <a:noFill/>
          </a:ln>
          <a:effectLst>
            <a:softEdge rad="112500"/>
          </a:effectLst>
        </p:spPr>
      </p:pic>
      <p:pic>
        <p:nvPicPr>
          <p:cNvPr id="4" name="Image 3" descr="Une image contenant chaussures, habits, personne, mode&#10;&#10;Le contenu généré par l’IA peut être incorrect.">
            <a:extLst>
              <a:ext uri="{FF2B5EF4-FFF2-40B4-BE49-F238E27FC236}">
                <a16:creationId xmlns:a16="http://schemas.microsoft.com/office/drawing/2014/main" id="{B5093B93-1B22-9FC1-D81D-B42888459F2A}"/>
              </a:ext>
            </a:extLst>
          </p:cNvPr>
          <p:cNvPicPr>
            <a:picLocks noChangeAspect="1"/>
          </p:cNvPicPr>
          <p:nvPr/>
        </p:nvPicPr>
        <p:blipFill>
          <a:blip r:embed="rId4"/>
          <a:stretch>
            <a:fillRect/>
          </a:stretch>
        </p:blipFill>
        <p:spPr>
          <a:xfrm>
            <a:off x="582395" y="442652"/>
            <a:ext cx="2467758" cy="3300478"/>
          </a:xfrm>
          <a:prstGeom prst="rect">
            <a:avLst/>
          </a:prstGeom>
          <a:ln>
            <a:noFill/>
          </a:ln>
          <a:effectLst>
            <a:softEdge rad="112500"/>
          </a:effectLst>
        </p:spPr>
      </p:pic>
      <p:pic>
        <p:nvPicPr>
          <p:cNvPr id="5" name="Image 4" descr="Une image contenant noir, obscurité&#10;&#10;Le contenu généré par l’IA peut être incorrect.">
            <a:extLst>
              <a:ext uri="{FF2B5EF4-FFF2-40B4-BE49-F238E27FC236}">
                <a16:creationId xmlns:a16="http://schemas.microsoft.com/office/drawing/2014/main" id="{86C26C10-5C0D-966E-1B81-DDD58254D9D0}"/>
              </a:ext>
            </a:extLst>
          </p:cNvPr>
          <p:cNvPicPr>
            <a:picLocks noChangeAspect="1"/>
          </p:cNvPicPr>
          <p:nvPr/>
        </p:nvPicPr>
        <p:blipFill>
          <a:blip r:embed="rId5"/>
          <a:stretch>
            <a:fillRect/>
          </a:stretch>
        </p:blipFill>
        <p:spPr>
          <a:xfrm>
            <a:off x="8958383" y="1925408"/>
            <a:ext cx="2491155" cy="721184"/>
          </a:xfrm>
          <a:prstGeom prst="rect">
            <a:avLst/>
          </a:prstGeom>
        </p:spPr>
      </p:pic>
      <p:pic>
        <p:nvPicPr>
          <p:cNvPr id="9" name="Image 8" descr="Une image contenant Graphique, Police, texte, conception&#10;&#10;Le contenu généré par l’IA peut être incorrect.">
            <a:extLst>
              <a:ext uri="{FF2B5EF4-FFF2-40B4-BE49-F238E27FC236}">
                <a16:creationId xmlns:a16="http://schemas.microsoft.com/office/drawing/2014/main" id="{884E3874-A935-ADA9-363A-448A3202BC5E}"/>
              </a:ext>
            </a:extLst>
          </p:cNvPr>
          <p:cNvPicPr>
            <a:picLocks noChangeAspect="1"/>
          </p:cNvPicPr>
          <p:nvPr/>
        </p:nvPicPr>
        <p:blipFill>
          <a:blip r:embed="rId6"/>
          <a:stretch>
            <a:fillRect/>
          </a:stretch>
        </p:blipFill>
        <p:spPr>
          <a:xfrm>
            <a:off x="9054122" y="2901950"/>
            <a:ext cx="2495062" cy="839177"/>
          </a:xfrm>
          <a:prstGeom prst="rect">
            <a:avLst/>
          </a:prstGeom>
        </p:spPr>
      </p:pic>
      <p:pic>
        <p:nvPicPr>
          <p:cNvPr id="11" name="Image 10" descr="Une image contenant texte, Police, Graphique, graphisme&#10;&#10;Le contenu généré par l’IA peut être incorrect.">
            <a:extLst>
              <a:ext uri="{FF2B5EF4-FFF2-40B4-BE49-F238E27FC236}">
                <a16:creationId xmlns:a16="http://schemas.microsoft.com/office/drawing/2014/main" id="{ED43C382-6A06-ECB2-A0FB-DEF91856D6E1}"/>
              </a:ext>
            </a:extLst>
          </p:cNvPr>
          <p:cNvPicPr>
            <a:picLocks noChangeAspect="1"/>
          </p:cNvPicPr>
          <p:nvPr/>
        </p:nvPicPr>
        <p:blipFill>
          <a:blip r:embed="rId7"/>
          <a:stretch>
            <a:fillRect/>
          </a:stretch>
        </p:blipFill>
        <p:spPr>
          <a:xfrm>
            <a:off x="9147907" y="3745522"/>
            <a:ext cx="2297724" cy="2297724"/>
          </a:xfrm>
          <a:prstGeom prst="rect">
            <a:avLst/>
          </a:prstGeom>
        </p:spPr>
      </p:pic>
      <p:pic>
        <p:nvPicPr>
          <p:cNvPr id="12" name="Image 11" descr="Une image contenant noir, obscurité, capture d’écran, conception&#10;&#10;Le contenu généré par l’IA peut être incorrect.">
            <a:extLst>
              <a:ext uri="{FF2B5EF4-FFF2-40B4-BE49-F238E27FC236}">
                <a16:creationId xmlns:a16="http://schemas.microsoft.com/office/drawing/2014/main" id="{63C85FC6-476E-F651-343E-DC5010A4905F}"/>
              </a:ext>
            </a:extLst>
          </p:cNvPr>
          <p:cNvPicPr>
            <a:picLocks noChangeAspect="1"/>
          </p:cNvPicPr>
          <p:nvPr/>
        </p:nvPicPr>
        <p:blipFill>
          <a:blip r:embed="rId8"/>
          <a:stretch>
            <a:fillRect/>
          </a:stretch>
        </p:blipFill>
        <p:spPr>
          <a:xfrm>
            <a:off x="149223" y="4366845"/>
            <a:ext cx="1155214" cy="2100386"/>
          </a:xfrm>
          <a:prstGeom prst="rect">
            <a:avLst/>
          </a:prstGeom>
        </p:spPr>
      </p:pic>
      <p:pic>
        <p:nvPicPr>
          <p:cNvPr id="13" name="Image 12" descr="Une image contenant habits, plein air, personne, chaussures&#10;&#10;Le contenu généré par l’IA peut être incorrect.">
            <a:extLst>
              <a:ext uri="{FF2B5EF4-FFF2-40B4-BE49-F238E27FC236}">
                <a16:creationId xmlns:a16="http://schemas.microsoft.com/office/drawing/2014/main" id="{4108C9AE-9A05-4433-B2AD-B71B601C3D36}"/>
              </a:ext>
            </a:extLst>
          </p:cNvPr>
          <p:cNvPicPr>
            <a:picLocks noChangeAspect="1"/>
          </p:cNvPicPr>
          <p:nvPr/>
        </p:nvPicPr>
        <p:blipFill>
          <a:blip r:embed="rId9"/>
          <a:stretch>
            <a:fillRect/>
          </a:stretch>
        </p:blipFill>
        <p:spPr>
          <a:xfrm>
            <a:off x="1569862" y="4083537"/>
            <a:ext cx="1950043" cy="2667001"/>
          </a:xfrm>
          <a:prstGeom prst="rect">
            <a:avLst/>
          </a:prstGeom>
          <a:ln>
            <a:noFill/>
          </a:ln>
          <a:effectLst>
            <a:softEdge rad="112500"/>
          </a:effectLst>
        </p:spPr>
      </p:pic>
    </p:spTree>
    <p:extLst>
      <p:ext uri="{BB962C8B-B14F-4D97-AF65-F5344CB8AC3E}">
        <p14:creationId xmlns:p14="http://schemas.microsoft.com/office/powerpoint/2010/main" val="16980565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788C46-D0BC-4307-AE55-7601A139E7CB}"/>
              </a:ext>
            </a:extLst>
          </p:cNvPr>
          <p:cNvSpPr>
            <a:spLocks noGrp="1"/>
          </p:cNvSpPr>
          <p:nvPr>
            <p:ph idx="1"/>
          </p:nvPr>
        </p:nvSpPr>
        <p:spPr>
          <a:xfrm>
            <a:off x="1206409" y="1973689"/>
            <a:ext cx="9779182" cy="3593991"/>
          </a:xfrm>
        </p:spPr>
        <p:txBody>
          <a:bodyPr vert="horz" lIns="91440" tIns="45720" rIns="91440" bIns="45720" rtlCol="0" anchor="t">
            <a:noAutofit/>
          </a:bodyPr>
          <a:lstStyle>
            <a:defPPr>
              <a:defRPr lang="fr-FR"/>
            </a:defPPr>
          </a:lstStyle>
          <a:p>
            <a:pPr algn="just"/>
            <a:r>
              <a:rPr lang="fr-FR" sz="2000" b="1">
                <a:latin typeface="Arial"/>
                <a:cs typeface="Arial"/>
              </a:rPr>
              <a:t>LVMH</a:t>
            </a:r>
            <a:r>
              <a:rPr lang="fr-FR" sz="2000">
                <a:latin typeface="Arial"/>
                <a:cs typeface="Arial"/>
              </a:rPr>
              <a:t> : Crée en 1987, leader mondial du luxe avec plus de 75 maisons prestigieuses dans six secteurs d'activité, dont Louis Vuitton, Dior, Moët &amp; Chandon, etc.</a:t>
            </a:r>
          </a:p>
          <a:p>
            <a:pPr algn="just" rtl="0">
              <a:spcBef>
                <a:spcPts val="0"/>
              </a:spcBef>
            </a:pPr>
            <a:r>
              <a:rPr lang="fr-FR" sz="2000">
                <a:solidFill>
                  <a:schemeClr val="accent1"/>
                </a:solidFill>
                <a:latin typeface="Arial"/>
                <a:cs typeface="Arial"/>
              </a:rPr>
              <a:t>Dividende : 13€ par action. </a:t>
            </a:r>
          </a:p>
          <a:p>
            <a:pPr algn="just" rtl="0">
              <a:spcBef>
                <a:spcPts val="1800"/>
              </a:spcBef>
            </a:pPr>
            <a:r>
              <a:rPr lang="fr-FR" sz="2000" b="1">
                <a:latin typeface="Arial"/>
                <a:cs typeface="Arial"/>
              </a:rPr>
              <a:t>HERMES</a:t>
            </a:r>
            <a:r>
              <a:rPr lang="fr-FR" sz="2000">
                <a:latin typeface="Arial"/>
                <a:cs typeface="Arial"/>
              </a:rPr>
              <a:t> : Entreprise familiale qui symbolise l'excellence artisanale française depuis 1837 et privilégie une croissance organique contrôlée.</a:t>
            </a:r>
          </a:p>
          <a:p>
            <a:pPr algn="just">
              <a:spcBef>
                <a:spcPts val="0"/>
              </a:spcBef>
            </a:pPr>
            <a:r>
              <a:rPr lang="fr-FR" sz="2000">
                <a:solidFill>
                  <a:schemeClr val="accent1"/>
                </a:solidFill>
                <a:latin typeface="Arial"/>
                <a:cs typeface="Arial"/>
              </a:rPr>
              <a:t>Dividende</a:t>
            </a:r>
            <a:r>
              <a:rPr lang="fr-FR" sz="2000" dirty="0">
                <a:solidFill>
                  <a:schemeClr val="accent1"/>
                </a:solidFill>
                <a:latin typeface="Arial"/>
                <a:cs typeface="Arial"/>
              </a:rPr>
              <a:t> </a:t>
            </a:r>
            <a:r>
              <a:rPr lang="fr-FR" sz="2000">
                <a:solidFill>
                  <a:schemeClr val="accent1"/>
                </a:solidFill>
                <a:latin typeface="Arial"/>
                <a:cs typeface="Arial"/>
              </a:rPr>
              <a:t>: 26€ par action (un dividende ordinaire de 16,00 € et un dividende exceptionnel de 10,00 €).</a:t>
            </a:r>
          </a:p>
          <a:p>
            <a:pPr algn="just" rtl="0">
              <a:spcBef>
                <a:spcPts val="1800"/>
              </a:spcBef>
            </a:pPr>
            <a:r>
              <a:rPr lang="fr-FR" sz="2000" b="1">
                <a:latin typeface="Arial"/>
                <a:cs typeface="Arial"/>
              </a:rPr>
              <a:t>KERING</a:t>
            </a:r>
            <a:r>
              <a:rPr lang="fr-FR" sz="2000">
                <a:latin typeface="Arial"/>
                <a:cs typeface="Arial"/>
              </a:rPr>
              <a:t> : Groupe de luxe pur articulé autour de marques comme Gucci, Saint Laurent et Balenciaga. Kering se distingue par son positionnement dans le luxe contemporain et son engagement pionnier pour le développement durable.</a:t>
            </a:r>
            <a:endParaRPr lang="fr-FR" sz="2000" dirty="0">
              <a:latin typeface="Arial" panose="020B0604020202020204" pitchFamily="34" charset="0"/>
              <a:cs typeface="Arial" panose="020B0604020202020204" pitchFamily="34" charset="0"/>
            </a:endParaRPr>
          </a:p>
          <a:p>
            <a:pPr algn="just">
              <a:spcBef>
                <a:spcPts val="0"/>
              </a:spcBef>
            </a:pPr>
            <a:r>
              <a:rPr lang="fr-FR" sz="2000">
                <a:solidFill>
                  <a:schemeClr val="accent1"/>
                </a:solidFill>
                <a:latin typeface="Arial"/>
                <a:cs typeface="Arial"/>
              </a:rPr>
              <a:t>Dividende</a:t>
            </a:r>
            <a:r>
              <a:rPr lang="fr-FR" sz="2000" dirty="0">
                <a:solidFill>
                  <a:schemeClr val="accent1"/>
                </a:solidFill>
                <a:latin typeface="Arial"/>
                <a:cs typeface="Arial"/>
              </a:rPr>
              <a:t> </a:t>
            </a:r>
            <a:r>
              <a:rPr lang="fr-FR" sz="2000">
                <a:solidFill>
                  <a:schemeClr val="accent1"/>
                </a:solidFill>
                <a:latin typeface="Arial"/>
                <a:cs typeface="Arial"/>
              </a:rPr>
              <a:t>: 6€ par action.</a:t>
            </a:r>
          </a:p>
        </p:txBody>
      </p:sp>
      <p:sp>
        <p:nvSpPr>
          <p:cNvPr id="4" name="Titre 5">
            <a:extLst>
              <a:ext uri="{FF2B5EF4-FFF2-40B4-BE49-F238E27FC236}">
                <a16:creationId xmlns:a16="http://schemas.microsoft.com/office/drawing/2014/main" id="{A677123E-47C4-00FD-E9C4-D767ED23ED24}"/>
              </a:ext>
            </a:extLst>
          </p:cNvPr>
          <p:cNvSpPr txBox="1">
            <a:spLocks/>
          </p:cNvSpPr>
          <p:nvPr/>
        </p:nvSpPr>
        <p:spPr>
          <a:xfrm>
            <a:off x="1206409" y="991942"/>
            <a:ext cx="9601200" cy="625126"/>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Industrie de la Mode et du Luxe</a:t>
            </a:r>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ABBF3-6664-BEED-46F8-C01B08A4385F}"/>
            </a:ext>
          </a:extLst>
        </p:cNvPr>
        <p:cNvGrpSpPr/>
        <p:nvPr/>
      </p:nvGrpSpPr>
      <p:grpSpPr>
        <a:xfrm>
          <a:off x="0" y="0"/>
          <a:ext cx="0" cy="0"/>
          <a:chOff x="0" y="0"/>
          <a:chExt cx="0" cy="0"/>
        </a:xfrm>
      </p:grpSpPr>
      <p:sp>
        <p:nvSpPr>
          <p:cNvPr id="3" name="Titre 5">
            <a:extLst>
              <a:ext uri="{FF2B5EF4-FFF2-40B4-BE49-F238E27FC236}">
                <a16:creationId xmlns:a16="http://schemas.microsoft.com/office/drawing/2014/main" id="{B83D35FE-B086-F1C1-B95F-22450496C316}"/>
              </a:ext>
            </a:extLst>
          </p:cNvPr>
          <p:cNvSpPr txBox="1">
            <a:spLocks/>
          </p:cNvSpPr>
          <p:nvPr/>
        </p:nvSpPr>
        <p:spPr>
          <a:xfrm>
            <a:off x="1206409" y="991942"/>
            <a:ext cx="9601200" cy="625126"/>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Matrice de corrélation</a:t>
            </a:r>
          </a:p>
        </p:txBody>
      </p:sp>
      <p:pic>
        <p:nvPicPr>
          <p:cNvPr id="6" name="Image 5">
            <a:extLst>
              <a:ext uri="{FF2B5EF4-FFF2-40B4-BE49-F238E27FC236}">
                <a16:creationId xmlns:a16="http://schemas.microsoft.com/office/drawing/2014/main" id="{7DC129D5-0344-77EC-C901-A9CBEA8E68AB}"/>
              </a:ext>
            </a:extLst>
          </p:cNvPr>
          <p:cNvPicPr>
            <a:picLocks noChangeAspect="1"/>
          </p:cNvPicPr>
          <p:nvPr/>
        </p:nvPicPr>
        <p:blipFill>
          <a:blip r:embed="rId3"/>
          <a:srcRect t="3708"/>
          <a:stretch/>
        </p:blipFill>
        <p:spPr>
          <a:xfrm>
            <a:off x="3312672" y="1617068"/>
            <a:ext cx="5566655" cy="4672865"/>
          </a:xfrm>
          <a:prstGeom prst="rect">
            <a:avLst/>
          </a:prstGeom>
        </p:spPr>
      </p:pic>
    </p:spTree>
    <p:extLst>
      <p:ext uri="{BB962C8B-B14F-4D97-AF65-F5344CB8AC3E}">
        <p14:creationId xmlns:p14="http://schemas.microsoft.com/office/powerpoint/2010/main" val="407405298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F0538B9-7177-288F-26B7-0C9A6E0754F7}"/>
              </a:ext>
            </a:extLst>
          </p:cNvPr>
          <p:cNvPicPr>
            <a:picLocks noChangeAspect="1"/>
          </p:cNvPicPr>
          <p:nvPr/>
        </p:nvPicPr>
        <p:blipFill>
          <a:blip r:embed="rId3"/>
          <a:srcRect t="4439"/>
          <a:stretch/>
        </p:blipFill>
        <p:spPr>
          <a:xfrm>
            <a:off x="1928125" y="1617068"/>
            <a:ext cx="8335750" cy="4236241"/>
          </a:xfrm>
          <a:prstGeom prst="rect">
            <a:avLst/>
          </a:prstGeom>
        </p:spPr>
      </p:pic>
      <p:sp>
        <p:nvSpPr>
          <p:cNvPr id="8" name="Titre 5">
            <a:extLst>
              <a:ext uri="{FF2B5EF4-FFF2-40B4-BE49-F238E27FC236}">
                <a16:creationId xmlns:a16="http://schemas.microsoft.com/office/drawing/2014/main" id="{D3A908B5-DFF6-3931-4BE5-83B8E76357EC}"/>
              </a:ext>
            </a:extLst>
          </p:cNvPr>
          <p:cNvSpPr txBox="1">
            <a:spLocks/>
          </p:cNvSpPr>
          <p:nvPr/>
        </p:nvSpPr>
        <p:spPr>
          <a:xfrm>
            <a:off x="1206409" y="991942"/>
            <a:ext cx="9601200" cy="625126"/>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Prix de clôture des actions</a:t>
            </a:r>
          </a:p>
        </p:txBody>
      </p:sp>
    </p:spTree>
    <p:extLst>
      <p:ext uri="{BB962C8B-B14F-4D97-AF65-F5344CB8AC3E}">
        <p14:creationId xmlns:p14="http://schemas.microsoft.com/office/powerpoint/2010/main" val="26521028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AA093-E00B-31E9-0A13-71142E30E57C}"/>
              </a:ext>
            </a:extLst>
          </p:cNvPr>
          <p:cNvSpPr>
            <a:spLocks noGrp="1"/>
          </p:cNvSpPr>
          <p:nvPr>
            <p:ph type="ctrTitle"/>
          </p:nvPr>
        </p:nvSpPr>
        <p:spPr>
          <a:xfrm>
            <a:off x="1167494" y="2100942"/>
            <a:ext cx="6130454" cy="1596429"/>
          </a:xfrm>
        </p:spPr>
        <p:txBody>
          <a:bodyPr rtlCol="0"/>
          <a:lstStyle>
            <a:defPPr>
              <a:defRPr lang="fr-FR"/>
            </a:defPPr>
          </a:lstStyle>
          <a:p>
            <a:pPr rtl="0"/>
            <a:r>
              <a:rPr lang="fr-FR">
                <a:latin typeface="Arial" panose="020B0604020202020204" pitchFamily="34" charset="0"/>
                <a:cs typeface="Arial" panose="020B0604020202020204" pitchFamily="34" charset="0"/>
              </a:rPr>
              <a:t>Indicateurs de performances </a:t>
            </a:r>
          </a:p>
        </p:txBody>
      </p:sp>
      <p:sp>
        <p:nvSpPr>
          <p:cNvPr id="3" name="Sous-titre 2">
            <a:extLst>
              <a:ext uri="{FF2B5EF4-FFF2-40B4-BE49-F238E27FC236}">
                <a16:creationId xmlns:a16="http://schemas.microsoft.com/office/drawing/2014/main" id="{C62C8177-F0B6-B02C-3682-183D8307E999}"/>
              </a:ext>
            </a:extLst>
          </p:cNvPr>
          <p:cNvSpPr>
            <a:spLocks noGrp="1"/>
          </p:cNvSpPr>
          <p:nvPr>
            <p:ph type="subTitle" idx="1"/>
          </p:nvPr>
        </p:nvSpPr>
        <p:spPr>
          <a:xfrm>
            <a:off x="1167494" y="3492896"/>
            <a:ext cx="6245912" cy="912850"/>
          </a:xfrm>
        </p:spPr>
        <p:txBody>
          <a:bodyPr rtlCol="0"/>
          <a:lstStyle>
            <a:defPPr>
              <a:defRPr lang="fr-FR"/>
            </a:defPPr>
          </a:lstStyle>
          <a:p>
            <a:pPr rtl="0"/>
            <a:r>
              <a:rPr lang="fr-FR" sz="2000" dirty="0">
                <a:latin typeface="Arial" panose="020B0604020202020204" pitchFamily="34" charset="0"/>
                <a:cs typeface="Arial" panose="020B0604020202020204" pitchFamily="34" charset="0"/>
              </a:rPr>
              <a:t>Rendements, Ratio de Sharpe, Alpha, Béta…</a:t>
            </a:r>
          </a:p>
        </p:txBody>
      </p:sp>
    </p:spTree>
    <p:extLst>
      <p:ext uri="{BB962C8B-B14F-4D97-AF65-F5344CB8AC3E}">
        <p14:creationId xmlns:p14="http://schemas.microsoft.com/office/powerpoint/2010/main" val="411715335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D3DD8169-3500-EA3A-120D-CBACE6A56EBB}"/>
              </a:ext>
            </a:extLst>
          </p:cNvPr>
          <p:cNvPicPr>
            <a:picLocks noChangeAspect="1"/>
          </p:cNvPicPr>
          <p:nvPr/>
        </p:nvPicPr>
        <p:blipFill>
          <a:blip r:embed="rId3"/>
          <a:srcRect t="5452"/>
          <a:stretch/>
        </p:blipFill>
        <p:spPr>
          <a:xfrm>
            <a:off x="1883758" y="1789897"/>
            <a:ext cx="7437568" cy="3800014"/>
          </a:xfrm>
          <a:prstGeom prst="rect">
            <a:avLst/>
          </a:prstGeom>
        </p:spPr>
      </p:pic>
      <p:sp>
        <p:nvSpPr>
          <p:cNvPr id="14" name="Titre 1">
            <a:extLst>
              <a:ext uri="{FF2B5EF4-FFF2-40B4-BE49-F238E27FC236}">
                <a16:creationId xmlns:a16="http://schemas.microsoft.com/office/drawing/2014/main" id="{430668DF-A960-D030-4923-8F85498504EA}"/>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Rendements mensuels des actions </a:t>
            </a:r>
          </a:p>
        </p:txBody>
      </p:sp>
    </p:spTree>
    <p:extLst>
      <p:ext uri="{BB962C8B-B14F-4D97-AF65-F5344CB8AC3E}">
        <p14:creationId xmlns:p14="http://schemas.microsoft.com/office/powerpoint/2010/main" val="12659396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B8BBD7F-2BD9-64BC-DB7E-D38CFD143E75}"/>
              </a:ext>
            </a:extLst>
          </p:cNvPr>
          <p:cNvPicPr>
            <a:picLocks noChangeAspect="1"/>
          </p:cNvPicPr>
          <p:nvPr/>
        </p:nvPicPr>
        <p:blipFill>
          <a:blip r:embed="rId3"/>
          <a:stretch>
            <a:fillRect/>
          </a:stretch>
        </p:blipFill>
        <p:spPr>
          <a:xfrm>
            <a:off x="1423308" y="1690828"/>
            <a:ext cx="9038635" cy="3829681"/>
          </a:xfrm>
          <a:prstGeom prst="rect">
            <a:avLst/>
          </a:prstGeom>
        </p:spPr>
      </p:pic>
      <p:sp>
        <p:nvSpPr>
          <p:cNvPr id="11" name="Titre 1">
            <a:extLst>
              <a:ext uri="{FF2B5EF4-FFF2-40B4-BE49-F238E27FC236}">
                <a16:creationId xmlns:a16="http://schemas.microsoft.com/office/drawing/2014/main" id="{78BA1EA5-7F2D-3581-0974-197885456955}"/>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Performance des actions et du CAC 40</a:t>
            </a:r>
          </a:p>
        </p:txBody>
      </p:sp>
    </p:spTree>
    <p:extLst>
      <p:ext uri="{BB962C8B-B14F-4D97-AF65-F5344CB8AC3E}">
        <p14:creationId xmlns:p14="http://schemas.microsoft.com/office/powerpoint/2010/main" val="85326102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988016A8-17EF-E9AA-4804-F98851C1C690}"/>
              </a:ext>
            </a:extLst>
          </p:cNvPr>
          <p:cNvGraphicFramePr>
            <a:graphicFrameLocks noGrp="1"/>
          </p:cNvGraphicFramePr>
          <p:nvPr>
            <p:ph idx="1"/>
            <p:extLst>
              <p:ext uri="{D42A27DB-BD31-4B8C-83A1-F6EECF244321}">
                <p14:modId xmlns:p14="http://schemas.microsoft.com/office/powerpoint/2010/main" val="2973575481"/>
              </p:ext>
            </p:extLst>
          </p:nvPr>
        </p:nvGraphicFramePr>
        <p:xfrm>
          <a:off x="1166813" y="2084388"/>
          <a:ext cx="9780585" cy="792480"/>
        </p:xfrm>
        <a:graphic>
          <a:graphicData uri="http://schemas.openxmlformats.org/drawingml/2006/table">
            <a:tbl>
              <a:tblPr firstRow="1" bandRow="1">
                <a:tableStyleId>{69012ECD-51FC-41F1-AA8D-1B2483CD663E}</a:tableStyleId>
              </a:tblPr>
              <a:tblGrid>
                <a:gridCol w="3260195">
                  <a:extLst>
                    <a:ext uri="{9D8B030D-6E8A-4147-A177-3AD203B41FA5}">
                      <a16:colId xmlns:a16="http://schemas.microsoft.com/office/drawing/2014/main" val="4137577063"/>
                    </a:ext>
                  </a:extLst>
                </a:gridCol>
                <a:gridCol w="3260195">
                  <a:extLst>
                    <a:ext uri="{9D8B030D-6E8A-4147-A177-3AD203B41FA5}">
                      <a16:colId xmlns:a16="http://schemas.microsoft.com/office/drawing/2014/main" val="4153120886"/>
                    </a:ext>
                  </a:extLst>
                </a:gridCol>
                <a:gridCol w="3260195">
                  <a:extLst>
                    <a:ext uri="{9D8B030D-6E8A-4147-A177-3AD203B41FA5}">
                      <a16:colId xmlns:a16="http://schemas.microsoft.com/office/drawing/2014/main" val="1527177611"/>
                    </a:ext>
                  </a:extLst>
                </a:gridCol>
              </a:tblGrid>
              <a:tr h="370840">
                <a:tc>
                  <a:txBody>
                    <a:bodyPr/>
                    <a:lstStyle/>
                    <a:p>
                      <a:pPr algn="ctr"/>
                      <a:r>
                        <a:rPr lang="fr-FR" sz="2000" dirty="0">
                          <a:latin typeface="Arial" panose="020B0604020202020204" pitchFamily="34" charset="0"/>
                          <a:cs typeface="Arial" panose="020B0604020202020204" pitchFamily="34" charset="0"/>
                        </a:rPr>
                        <a:t>LVMH</a:t>
                      </a:r>
                    </a:p>
                  </a:txBody>
                  <a:tcPr/>
                </a:tc>
                <a:tc>
                  <a:txBody>
                    <a:bodyPr/>
                    <a:lstStyle/>
                    <a:p>
                      <a:pPr algn="ctr"/>
                      <a:r>
                        <a:rPr lang="fr-FR" sz="2000">
                          <a:latin typeface="Arial" panose="020B0604020202020204" pitchFamily="34" charset="0"/>
                          <a:cs typeface="Arial" panose="020B0604020202020204" pitchFamily="34" charset="0"/>
                        </a:rPr>
                        <a:t>HERMES</a:t>
                      </a:r>
                    </a:p>
                  </a:txBody>
                  <a:tcPr/>
                </a:tc>
                <a:tc>
                  <a:txBody>
                    <a:bodyPr/>
                    <a:lstStyle/>
                    <a:p>
                      <a:pPr algn="ctr"/>
                      <a:r>
                        <a:rPr lang="fr-FR" sz="2000">
                          <a:latin typeface="Arial" panose="020B0604020202020204" pitchFamily="34" charset="0"/>
                          <a:cs typeface="Arial" panose="020B0604020202020204" pitchFamily="34" charset="0"/>
                        </a:rPr>
                        <a:t>KERING </a:t>
                      </a:r>
                    </a:p>
                  </a:txBody>
                  <a:tcPr/>
                </a:tc>
                <a:extLst>
                  <a:ext uri="{0D108BD9-81ED-4DB2-BD59-A6C34878D82A}">
                    <a16:rowId xmlns:a16="http://schemas.microsoft.com/office/drawing/2014/main" val="3250173160"/>
                  </a:ext>
                </a:extLst>
              </a:tr>
              <a:tr h="370840">
                <a:tc>
                  <a:txBody>
                    <a:bodyPr/>
                    <a:lstStyle/>
                    <a:p>
                      <a:pPr algn="ctr"/>
                      <a:r>
                        <a:rPr lang="fr-FR" sz="2000" dirty="0">
                          <a:latin typeface="Arial" panose="020B0604020202020204" pitchFamily="34" charset="0"/>
                          <a:cs typeface="Arial" panose="020B0604020202020204" pitchFamily="34" charset="0"/>
                        </a:rPr>
                        <a:t>0.355439</a:t>
                      </a:r>
                    </a:p>
                  </a:txBody>
                  <a:tcPr/>
                </a:tc>
                <a:tc>
                  <a:txBody>
                    <a:bodyPr/>
                    <a:lstStyle/>
                    <a:p>
                      <a:pPr algn="ctr"/>
                      <a:r>
                        <a:rPr lang="fr-FR" sz="2000" b="0" i="0" kern="1200" dirty="0">
                          <a:solidFill>
                            <a:schemeClr val="tx1"/>
                          </a:solidFill>
                          <a:effectLst/>
                          <a:latin typeface="Arial" panose="020B0604020202020204" pitchFamily="34" charset="0"/>
                          <a:ea typeface="+mn-ea"/>
                          <a:cs typeface="Arial" panose="020B0604020202020204" pitchFamily="34" charset="0"/>
                        </a:rPr>
                        <a:t>0.933656</a:t>
                      </a:r>
                      <a:endParaRPr lang="fr-FR" sz="2000" dirty="0">
                        <a:latin typeface="Arial" panose="020B0604020202020204" pitchFamily="34" charset="0"/>
                        <a:cs typeface="Arial" panose="020B0604020202020204" pitchFamily="34" charset="0"/>
                      </a:endParaRPr>
                    </a:p>
                  </a:txBody>
                  <a:tcPr/>
                </a:tc>
                <a:tc>
                  <a:txBody>
                    <a:bodyPr/>
                    <a:lstStyle/>
                    <a:p>
                      <a:pPr algn="ctr"/>
                      <a:r>
                        <a:rPr lang="fr-FR" sz="2000" b="0" i="0" kern="1200" dirty="0">
                          <a:solidFill>
                            <a:schemeClr val="tx1"/>
                          </a:solidFill>
                          <a:effectLst/>
                          <a:latin typeface="Arial" panose="020B0604020202020204" pitchFamily="34" charset="0"/>
                          <a:ea typeface="+mn-ea"/>
                          <a:cs typeface="Arial" panose="020B0604020202020204" pitchFamily="34" charset="0"/>
                        </a:rPr>
                        <a:t>-0.431325</a:t>
                      </a:r>
                      <a:endParaRPr lang="fr-FR"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43688353"/>
                  </a:ext>
                </a:extLst>
              </a:tr>
            </a:tbl>
          </a:graphicData>
        </a:graphic>
      </p:graphicFrame>
      <p:sp>
        <p:nvSpPr>
          <p:cNvPr id="5" name="Titre 1">
            <a:extLst>
              <a:ext uri="{FF2B5EF4-FFF2-40B4-BE49-F238E27FC236}">
                <a16:creationId xmlns:a16="http://schemas.microsoft.com/office/drawing/2014/main" id="{23103DAF-8A98-FA26-922B-07D82A2E8CE2}"/>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Ratio de Sharpe</a:t>
            </a:r>
          </a:p>
        </p:txBody>
      </p:sp>
      <p:sp>
        <p:nvSpPr>
          <p:cNvPr id="9" name="ZoneTexte 8">
            <a:extLst>
              <a:ext uri="{FF2B5EF4-FFF2-40B4-BE49-F238E27FC236}">
                <a16:creationId xmlns:a16="http://schemas.microsoft.com/office/drawing/2014/main" id="{8A4E057F-1C19-CFA3-444D-6893E22B9609}"/>
              </a:ext>
            </a:extLst>
          </p:cNvPr>
          <p:cNvSpPr txBox="1"/>
          <p:nvPr/>
        </p:nvSpPr>
        <p:spPr>
          <a:xfrm>
            <a:off x="1166813" y="1628745"/>
            <a:ext cx="2690608" cy="400110"/>
          </a:xfrm>
          <a:prstGeom prst="rect">
            <a:avLst/>
          </a:prstGeom>
          <a:noFill/>
        </p:spPr>
        <p:txBody>
          <a:bodyPr wrap="none" rtlCol="0">
            <a:spAutoFit/>
          </a:bodyPr>
          <a:lstStyle/>
          <a:p>
            <a:r>
              <a:rPr lang="fr-FR" sz="2000" dirty="0">
                <a:latin typeface="Arial" panose="020B0604020202020204" pitchFamily="34" charset="0"/>
                <a:cs typeface="Arial" panose="020B0604020202020204" pitchFamily="34" charset="0"/>
              </a:rPr>
              <a:t>Taux sans risque : 2%</a:t>
            </a:r>
          </a:p>
        </p:txBody>
      </p:sp>
    </p:spTree>
    <p:extLst>
      <p:ext uri="{BB962C8B-B14F-4D97-AF65-F5344CB8AC3E}">
        <p14:creationId xmlns:p14="http://schemas.microsoft.com/office/powerpoint/2010/main" val="167816337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theme1.xml><?xml version="1.0" encoding="utf-8"?>
<a:theme xmlns:a="http://schemas.openxmlformats.org/drawingml/2006/main" name="Personnalisé">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354_TF45331398_Win32" id="{C5EE15C2-F5A4-4765-8CC2-D658FE393FBC}" vid="{03207F67-BCF6-498B-8870-4FA7CB04C4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1E98C35-9ECE-4425-BCBA-00E118C705C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92</TotalTime>
  <Words>286</Words>
  <Application>Microsoft Office PowerPoint</Application>
  <PresentationFormat>Grand écran</PresentationFormat>
  <Paragraphs>69</Paragraphs>
  <Slides>15</Slides>
  <Notes>12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Tenorite</vt:lpstr>
      <vt:lpstr>Personnalisé</vt:lpstr>
      <vt:lpstr>Luxe et Finance : Evaluation et Analyse des géants du secteur </vt:lpstr>
      <vt:lpstr>Présentation PowerPoint</vt:lpstr>
      <vt:lpstr>Présentation PowerPoint</vt:lpstr>
      <vt:lpstr>Présentation PowerPoint</vt:lpstr>
      <vt:lpstr>Présentation PowerPoint</vt:lpstr>
      <vt:lpstr>Indicateurs de performances </vt:lpstr>
      <vt:lpstr>Présentation PowerPoint</vt:lpstr>
      <vt:lpstr>Présentation PowerPoint</vt:lpstr>
      <vt:lpstr>Présentation PowerPoint</vt:lpstr>
      <vt:lpstr>Présentation PowerPoint</vt:lpstr>
      <vt:lpstr>Création d’un portefeuille équipondéré </vt:lpstr>
      <vt:lpstr>Performance du portefeuille vs CAC 40</vt:lpstr>
      <vt:lpstr>Présentation PowerPoint</vt:lpstr>
      <vt:lpstr>Présentation PowerPoint</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Navarre</dc:creator>
  <cp:lastModifiedBy>Bruno Navarre</cp:lastModifiedBy>
  <cp:revision>3</cp:revision>
  <dcterms:created xsi:type="dcterms:W3CDTF">2025-03-10T18:02:50Z</dcterms:created>
  <dcterms:modified xsi:type="dcterms:W3CDTF">2025-03-13T09:47:48Z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