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2"/>
  </p:notesMasterIdLst>
  <p:sldIdLst>
    <p:sldId id="334" r:id="rId2"/>
    <p:sldId id="349" r:id="rId3"/>
    <p:sldId id="350" r:id="rId4"/>
    <p:sldId id="351" r:id="rId5"/>
    <p:sldId id="361" r:id="rId6"/>
    <p:sldId id="359" r:id="rId7"/>
    <p:sldId id="360" r:id="rId8"/>
    <p:sldId id="301" r:id="rId9"/>
    <p:sldId id="343" r:id="rId10"/>
    <p:sldId id="346" r:id="rId11"/>
    <p:sldId id="353" r:id="rId12"/>
    <p:sldId id="366" r:id="rId13"/>
    <p:sldId id="371" r:id="rId14"/>
    <p:sldId id="367" r:id="rId15"/>
    <p:sldId id="369" r:id="rId16"/>
    <p:sldId id="370" r:id="rId17"/>
    <p:sldId id="362" r:id="rId18"/>
    <p:sldId id="354" r:id="rId19"/>
    <p:sldId id="355" r:id="rId20"/>
    <p:sldId id="363" r:id="rId21"/>
  </p:sldIdLst>
  <p:sldSz cx="18288000" cy="10287000"/>
  <p:notesSz cx="6858000" cy="9144000"/>
  <p:embeddedFontLst>
    <p:embeddedFont>
      <p:font typeface="Proxima Nova" panose="02000506030000020004" pitchFamily="2" charset="0"/>
      <p:regular r:id="rId23"/>
      <p:bold r:id="rId24"/>
      <p:italic r:id="rId25"/>
      <p:boldItalic r:id="rId26"/>
    </p:embeddedFont>
    <p:embeddedFont>
      <p:font typeface="Proxima Nova Semibold" panose="02000506030000020004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B02B5-269F-488B-AE57-8BED560F5B66}">
  <a:tblStyle styleId="{627B02B5-269F-488B-AE57-8BED560F5B66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70" d="100"/>
          <a:sy n="70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22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25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34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497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656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534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265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31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14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758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50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863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1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4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1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67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4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51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a603d3ff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a603d3ff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63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Bulgarov/DZ_Netology/blob/main/Diplom/Diplom_final_f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torBulgarov/DZ_Netology/blob/main/Diplom/Diplom_1_7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44A5BA-538F-F225-5756-F348D4E70294}"/>
              </a:ext>
            </a:extLst>
          </p:cNvPr>
          <p:cNvSpPr/>
          <p:nvPr/>
        </p:nvSpPr>
        <p:spPr>
          <a:xfrm>
            <a:off x="9536936" y="297710"/>
            <a:ext cx="8017992" cy="865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15344-02DA-9D79-2350-7B2D2C1C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158" y="489600"/>
            <a:ext cx="8017992" cy="8654400"/>
          </a:xfrm>
          <a:prstGeom prst="rect">
            <a:avLst/>
          </a:prstGeom>
          <a:effectLst>
            <a:outerShdw blurRad="146778" dist="258608" algn="l" rotWithShape="0">
              <a:prstClr val="black">
                <a:alpha val="54705"/>
              </a:prstClr>
            </a:outerShdw>
          </a:effectLst>
        </p:spPr>
      </p:pic>
      <p:sp>
        <p:nvSpPr>
          <p:cNvPr id="874" name="Google Shape;874;p54"/>
          <p:cNvSpPr txBox="1"/>
          <p:nvPr/>
        </p:nvSpPr>
        <p:spPr>
          <a:xfrm>
            <a:off x="340242" y="489600"/>
            <a:ext cx="8803608" cy="71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-RU" sz="9600" b="1" dirty="0" err="1">
                <a:latin typeface="Proxima Nova"/>
                <a:ea typeface="Proxima Nova"/>
                <a:cs typeface="Proxima Nova"/>
                <a:sym typeface="Proxima Nova"/>
              </a:rPr>
              <a:t>ипломная</a:t>
            </a: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 работа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lt1"/>
                </a:solidFill>
                <a:latin typeface="Proxima Nova"/>
              </a:rPr>
              <a:t>"</a:t>
            </a:r>
            <a:r>
              <a:rPr lang="ru-RU" sz="3000" b="1" dirty="0">
                <a:solidFill>
                  <a:schemeClr val="lt1"/>
                </a:solidFill>
                <a:latin typeface="Proxima Nova"/>
              </a:rPr>
              <a:t>Адаптивная модель машинного обучения для предсказания курса биткойна </a:t>
            </a:r>
            <a:br>
              <a:rPr lang="en-US" sz="3000" b="1" dirty="0">
                <a:solidFill>
                  <a:schemeClr val="lt1"/>
                </a:solidFill>
                <a:latin typeface="Proxima Nova"/>
              </a:rPr>
            </a:br>
            <a:r>
              <a:rPr lang="ru-RU" sz="3000" b="1" dirty="0">
                <a:solidFill>
                  <a:schemeClr val="lt1"/>
                </a:solidFill>
                <a:latin typeface="Proxima Nova"/>
              </a:rPr>
              <a:t>с использованием временных рядов»</a:t>
            </a:r>
            <a:endParaRPr sz="3000" b="1" dirty="0">
              <a:solidFill>
                <a:schemeClr val="lt1"/>
              </a:solidFill>
              <a:latin typeface="Proxima Nova"/>
              <a:sym typeface="Proxima Nova Semibold"/>
            </a:endParaRPr>
          </a:p>
        </p:txBody>
      </p:sp>
      <p:sp>
        <p:nvSpPr>
          <p:cNvPr id="875" name="Google Shape;875;p54"/>
          <p:cNvSpPr txBox="1"/>
          <p:nvPr/>
        </p:nvSpPr>
        <p:spPr>
          <a:xfrm>
            <a:off x="551850" y="8654400"/>
            <a:ext cx="57168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Виктор  Булгаров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DSU-7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9375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F540DB-F502-F092-0EB7-E9053C612EB6}"/>
              </a:ext>
            </a:extLst>
          </p:cNvPr>
          <p:cNvSpPr/>
          <p:nvPr/>
        </p:nvSpPr>
        <p:spPr>
          <a:xfrm>
            <a:off x="14524830" y="1755648"/>
            <a:ext cx="3452274" cy="7178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4" name="Google Shape;1504;p91"/>
          <p:cNvSpPr txBox="1"/>
          <p:nvPr/>
        </p:nvSpPr>
        <p:spPr>
          <a:xfrm>
            <a:off x="14632530" y="4506090"/>
            <a:ext cx="3060402" cy="23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м</a:t>
            </a:r>
            <a:r>
              <a:rPr lang="ru-RU" sz="2400" dirty="0" err="1">
                <a:latin typeface="Proxima Nova"/>
                <a:ea typeface="Proxima Nova"/>
                <a:cs typeface="Proxima Nova"/>
                <a:sym typeface="Proxima Nova"/>
              </a:rPr>
              <a:t>одель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6" name="Google Shape;1506;p91"/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Построение L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модели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578DCAF-337A-1BDB-CEAD-B51DB283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71600"/>
            <a:ext cx="13700658" cy="82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Результаты и сравнение с аналогичными решениями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6670F-9763-DF9B-F568-A72B8AF75AED}"/>
              </a:ext>
            </a:extLst>
          </p:cNvPr>
          <p:cNvSpPr txBox="1"/>
          <p:nvPr/>
        </p:nvSpPr>
        <p:spPr>
          <a:xfrm>
            <a:off x="551850" y="3348566"/>
            <a:ext cx="1691319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800" dirty="0">
              <a:latin typeface="+mn-lt"/>
            </a:endParaRPr>
          </a:p>
          <a:p>
            <a:r>
              <a:rPr lang="ru-RU" sz="3200" b="1" dirty="0">
                <a:solidFill>
                  <a:srgbClr val="374151"/>
                </a:solidFill>
                <a:latin typeface="+mn-lt"/>
              </a:rPr>
              <a:t>Значения метрик качества для итоговой модели</a:t>
            </a:r>
          </a:p>
          <a:p>
            <a:endParaRPr lang="en-US" sz="3200" dirty="0">
              <a:solidFill>
                <a:srgbClr val="374151"/>
              </a:solidFill>
              <a:latin typeface="+mn-lt"/>
            </a:endParaRPr>
          </a:p>
          <a:p>
            <a:r>
              <a:rPr lang="ru-RU" sz="3200" dirty="0">
                <a:solidFill>
                  <a:srgbClr val="374151"/>
                </a:solidFill>
                <a:latin typeface="+mn-lt"/>
              </a:rPr>
              <a:t>Приведение числовых значений метрик качества (</a:t>
            </a:r>
            <a:r>
              <a:rPr lang="en" sz="3200" dirty="0">
                <a:solidFill>
                  <a:srgbClr val="374151"/>
                </a:solidFill>
                <a:latin typeface="+mn-lt"/>
              </a:rPr>
              <a:t>MAE, MSE, RMSE) </a:t>
            </a:r>
            <a:r>
              <a:rPr lang="ru-RU" sz="3200" dirty="0">
                <a:solidFill>
                  <a:srgbClr val="374151"/>
                </a:solidFill>
                <a:latin typeface="+mn-lt"/>
              </a:rPr>
              <a:t>для обучающей и тестовой выборок</a:t>
            </a:r>
          </a:p>
          <a:p>
            <a:r>
              <a:rPr lang="ru-RU" sz="3200" dirty="0">
                <a:solidFill>
                  <a:srgbClr val="374151"/>
                </a:solidFill>
                <a:latin typeface="+mn-lt"/>
              </a:rPr>
              <a:t>Визуализация результатов прогнозирования и сравнение с реальными данными</a:t>
            </a:r>
          </a:p>
          <a:p>
            <a:endParaRPr lang="en" sz="3200" dirty="0">
              <a:solidFill>
                <a:srgbClr val="374151"/>
              </a:solidFill>
              <a:latin typeface="+mn-lt"/>
            </a:endParaRPr>
          </a:p>
          <a:p>
            <a:r>
              <a:rPr lang="ru-RU" sz="3200" b="1" dirty="0">
                <a:solidFill>
                  <a:srgbClr val="374151"/>
                </a:solidFill>
                <a:latin typeface="+mn-lt"/>
              </a:rPr>
              <a:t>Сравнение с аналогами</a:t>
            </a:r>
          </a:p>
          <a:p>
            <a:endParaRPr lang="ru-RU" sz="3200" dirty="0">
              <a:solidFill>
                <a:srgbClr val="374151"/>
              </a:solidFill>
              <a:latin typeface="+mn-lt"/>
            </a:endParaRPr>
          </a:p>
          <a:p>
            <a:r>
              <a:rPr lang="ru-RU" sz="3200" dirty="0">
                <a:solidFill>
                  <a:srgbClr val="374151"/>
                </a:solidFill>
                <a:latin typeface="+mn-lt"/>
              </a:rPr>
              <a:t>Производительность модели в сравнении с аналогичными решениями</a:t>
            </a:r>
          </a:p>
          <a:p>
            <a:r>
              <a:rPr lang="ru-RU" sz="3200" dirty="0">
                <a:solidFill>
                  <a:srgbClr val="374151"/>
                </a:solidFill>
                <a:latin typeface="+mn-lt"/>
              </a:rPr>
              <a:t>Преимущества и недостатки модели</a:t>
            </a:r>
            <a:endParaRPr lang="en" sz="3200" dirty="0">
              <a:solidFill>
                <a:srgbClr val="3741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824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551850" y="489600"/>
            <a:ext cx="16998936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Сравнение L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модели с оптимизированной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1DB9B-8797-7984-0D86-CA7FCE4F2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0" y="5632704"/>
            <a:ext cx="16883636" cy="4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EA7201-D866-F80A-3905-1DCC969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0" y="1230600"/>
            <a:ext cx="16992600" cy="4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4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540000" y="489600"/>
            <a:ext cx="17010786" cy="79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b="1" dirty="0">
                <a:latin typeface="Proxima Nova"/>
                <a:ea typeface="Proxima Nova"/>
                <a:cs typeface="Proxima Nova"/>
                <a:sym typeface="Proxima Nova"/>
              </a:rPr>
              <a:t>Оптимизированная L</a:t>
            </a:r>
            <a:r>
              <a:rPr lang="en-US" sz="5400" b="1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ru-RU" sz="5400" b="1" dirty="0">
                <a:latin typeface="Proxima Nova"/>
                <a:ea typeface="Proxima Nova"/>
                <a:cs typeface="Proxima Nova"/>
                <a:sym typeface="Proxima Nova"/>
              </a:rPr>
              <a:t>модель с проверкой </a:t>
            </a:r>
            <a:r>
              <a:rPr lang="en-US" sz="5400" b="1" dirty="0">
                <a:latin typeface="Proxima Nova"/>
                <a:ea typeface="Proxima Nova"/>
                <a:cs typeface="Proxima Nova"/>
                <a:sym typeface="Proxima Nova"/>
              </a:rPr>
              <a:t>loss</a:t>
            </a:r>
            <a:endParaRPr sz="5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33C0BC-CFF0-002B-B342-D3F892AE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469" y="1133856"/>
            <a:ext cx="3926682" cy="82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F9E71A-6637-4A27-7497-0E75F4A2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1" y="1280160"/>
            <a:ext cx="13664437" cy="81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2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551850" y="489600"/>
            <a:ext cx="16998936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Сравнение L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модели с </a:t>
            </a: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-US" sz="5600" b="1" dirty="0">
                <a:latin typeface="Proxima Nova"/>
                <a:ea typeface="Proxima Nova"/>
                <a:cs typeface="Proxima Nova"/>
                <a:sym typeface="Proxima Nova"/>
              </a:rPr>
              <a:t>STM 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EA7201-D866-F80A-3905-1DCC969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0" y="1230600"/>
            <a:ext cx="16992600" cy="4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7171155-221B-B1C3-13BE-ED07E84C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" y="5476104"/>
            <a:ext cx="17094200" cy="4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Построение 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Линейная регрессии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AEFB32-6D9D-4A51-6C60-2E071B18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16780764" cy="82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1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F540DB-F502-F092-0EB7-E9053C612EB6}"/>
              </a:ext>
            </a:extLst>
          </p:cNvPr>
          <p:cNvSpPr/>
          <p:nvPr/>
        </p:nvSpPr>
        <p:spPr>
          <a:xfrm>
            <a:off x="14524830" y="1755648"/>
            <a:ext cx="3452274" cy="73334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4" name="Google Shape;1504;p91"/>
          <p:cNvSpPr txBox="1"/>
          <p:nvPr/>
        </p:nvSpPr>
        <p:spPr>
          <a:xfrm>
            <a:off x="14632530" y="4506090"/>
            <a:ext cx="3060402" cy="23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Прогнозирование цены биткойна с использованием моделей 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ARIMA </a:t>
            </a: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" sz="2400" dirty="0">
                <a:latin typeface="Proxima Nova"/>
                <a:ea typeface="Proxima Nova"/>
                <a:cs typeface="Proxima Nova"/>
                <a:sym typeface="Proxima Nova"/>
              </a:rPr>
              <a:t>SARIMAX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6" name="Google Shape;1506;p91"/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>
                <a:latin typeface="Proxima Nova"/>
                <a:ea typeface="Proxima Nova"/>
                <a:cs typeface="Proxima Nova"/>
                <a:sym typeface="Proxima Nova"/>
              </a:rPr>
              <a:t>Построение моделей </a:t>
            </a:r>
            <a:r>
              <a:rPr lang="en" sz="3600" b="1" dirty="0">
                <a:latin typeface="Proxima Nova"/>
                <a:ea typeface="Proxima Nova"/>
                <a:cs typeface="Proxima Nova"/>
                <a:sym typeface="Proxima Nova"/>
              </a:rPr>
              <a:t>ARIMA </a:t>
            </a:r>
            <a:r>
              <a:rPr lang="ru-RU" sz="3600" b="1" dirty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" sz="3600" b="1" dirty="0">
                <a:latin typeface="Proxima Nova"/>
                <a:ea typeface="Proxima Nova"/>
                <a:cs typeface="Proxima Nova"/>
                <a:sym typeface="Proxima Nova"/>
              </a:rPr>
              <a:t>SARIMAX</a:t>
            </a:r>
            <a:endParaRPr sz="3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0EE842-3EDC-22DD-4941-B33E91881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327"/>
            <a:ext cx="14240658" cy="81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27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2253;p114">
            <a:extLst>
              <a:ext uri="{FF2B5EF4-FFF2-40B4-BE49-F238E27FC236}">
                <a16:creationId xmlns:a16="http://schemas.microsoft.com/office/drawing/2014/main" id="{68E755E2-48EB-C238-9428-57EEF43D9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543154"/>
              </p:ext>
            </p:extLst>
          </p:nvPr>
        </p:nvGraphicFramePr>
        <p:xfrm>
          <a:off x="1073368" y="2387541"/>
          <a:ext cx="15843553" cy="42183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34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4353">
                  <a:extLst>
                    <a:ext uri="{9D8B030D-6E8A-4147-A177-3AD203B41FA5}">
                      <a16:colId xmlns:a16="http://schemas.microsoft.com/office/drawing/2014/main" val="2686713242"/>
                    </a:ext>
                  </a:extLst>
                </a:gridCol>
              </a:tblGrid>
              <a:tr h="47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endParaRPr sz="2000" b="1" u="none" strike="noStrike" cap="none"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MSE</a:t>
                      </a:r>
                      <a:endParaRPr sz="2800" b="1" u="none" strike="noStrike" cap="none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sym typeface="Proxima Nova"/>
                        </a:rPr>
                        <a:t>RMSE</a:t>
                      </a:r>
                      <a:endParaRPr sz="2800" b="1" dirty="0">
                        <a:solidFill>
                          <a:schemeClr val="bg1"/>
                        </a:solidFill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endParaRPr sz="28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B55F6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sym typeface="Proxima Nova"/>
                        </a:rPr>
                        <a:t>MAE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LSTM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36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275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036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296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767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LSTM 1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705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617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644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en-US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317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LSTM 2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6 573 403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2 563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2 230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LSTM 3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6 997 623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2 645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1 908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Linear </a:t>
                      </a:r>
                      <a:r>
                        <a:rPr lang="en-US" sz="2800" b="1" u="none" strike="noStrike" cap="none" dirty="0" err="1">
                          <a:solidFill>
                            <a:schemeClr val="bg1"/>
                          </a:solidFill>
                          <a:sym typeface="Proxima Nova"/>
                        </a:rPr>
                        <a:t>Regre</a:t>
                      </a:r>
                      <a:r>
                        <a:rPr lang="ru-RU" sz="2800" b="1" u="none" strike="noStrike" cap="none" dirty="0" err="1">
                          <a:solidFill>
                            <a:schemeClr val="bg1"/>
                          </a:solidFill>
                          <a:sym typeface="Proxima Nova"/>
                        </a:rPr>
                        <a:t>s</a:t>
                      </a:r>
                      <a:r>
                        <a:rPr lang="en-US" sz="2800" b="1" u="none" strike="noStrike" cap="none" dirty="0" err="1">
                          <a:solidFill>
                            <a:schemeClr val="bg1"/>
                          </a:solidFill>
                          <a:sym typeface="Proxima Nova"/>
                        </a:rPr>
                        <a:t>sion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518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463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720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576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ARIMA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19 538 750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4 420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3 943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bg1"/>
                          </a:solidFill>
                          <a:sym typeface="Proxima Nova"/>
                        </a:rPr>
                        <a:t>SARIMAX</a:t>
                      </a:r>
                      <a:endParaRPr sz="28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Proxima Nova"/>
                      </a:endParaRPr>
                    </a:p>
                  </a:txBody>
                  <a:tcPr marL="10800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16 740 479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4 091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03131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3 684</a:t>
                      </a:r>
                      <a:endParaRPr sz="2000" b="1" u="none" strike="noStrike" cap="none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0" marR="108000" marT="720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5413B-52A5-5C0F-84FE-FEE204CE48B8}"/>
              </a:ext>
            </a:extLst>
          </p:cNvPr>
          <p:cNvSpPr txBox="1"/>
          <p:nvPr/>
        </p:nvSpPr>
        <p:spPr>
          <a:xfrm>
            <a:off x="551850" y="78569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MSE (</a:t>
            </a:r>
            <a:r>
              <a:rPr lang="ru-RU" sz="16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среднеквадратическая ошибка</a:t>
            </a:r>
            <a:r>
              <a:rPr lang="ru-RU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084C0-6E4C-4620-EB7A-5F6BB0246C7F}"/>
              </a:ext>
            </a:extLst>
          </p:cNvPr>
          <p:cNvSpPr txBox="1"/>
          <p:nvPr/>
        </p:nvSpPr>
        <p:spPr>
          <a:xfrm>
            <a:off x="478698" y="8534566"/>
            <a:ext cx="7183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RMSE (</a:t>
            </a:r>
            <a:r>
              <a:rPr lang="ru-RU" sz="16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квадратный корень из среднеквадратической ошибки</a:t>
            </a:r>
            <a:r>
              <a:rPr lang="ru-RU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346F2-FD01-475C-BEC4-59D690D9921B}"/>
              </a:ext>
            </a:extLst>
          </p:cNvPr>
          <p:cNvSpPr txBox="1"/>
          <p:nvPr/>
        </p:nvSpPr>
        <p:spPr>
          <a:xfrm>
            <a:off x="551850" y="920561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MAE (</a:t>
            </a:r>
            <a:r>
              <a:rPr lang="ru-RU" sz="16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средняя абсолютная ошибка</a:t>
            </a:r>
            <a:r>
              <a:rPr lang="ru-RU" sz="20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/>
          </a:p>
        </p:txBody>
      </p:sp>
      <p:sp>
        <p:nvSpPr>
          <p:cNvPr id="9" name="Google Shape;901;p55">
            <a:extLst>
              <a:ext uri="{FF2B5EF4-FFF2-40B4-BE49-F238E27FC236}">
                <a16:creationId xmlns:a16="http://schemas.microsoft.com/office/drawing/2014/main" id="{C1DF54E4-A5B2-74BA-F52D-EA434ACA138D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5600" b="1" dirty="0" err="1">
                <a:latin typeface="Proxima Nova"/>
                <a:sym typeface="Proxima Nova"/>
              </a:rPr>
              <a:t>М</a:t>
            </a:r>
            <a:r>
              <a:rPr lang="ru-RU" sz="5600" b="1" dirty="0" err="1">
                <a:latin typeface="Proxima Nova"/>
                <a:sym typeface="Proxima Nova"/>
              </a:rPr>
              <a:t>етрики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73A5C-540C-24AB-D1B3-93B412D7F0ED}"/>
              </a:ext>
            </a:extLst>
          </p:cNvPr>
          <p:cNvSpPr txBox="1"/>
          <p:nvPr/>
        </p:nvSpPr>
        <p:spPr>
          <a:xfrm>
            <a:off x="5162378" y="7856895"/>
            <a:ext cx="2891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cy-GB" sz="2000" b="1" i="0" dirty="0">
                <a:solidFill>
                  <a:schemeClr val="tx1"/>
                </a:solidFill>
                <a:effectLst/>
                <a:latin typeface="+mn-lt"/>
              </a:rPr>
              <a:t>MSE = (1/n) * </a:t>
            </a:r>
            <a:r>
              <a:rPr lang="el-GR" sz="2000" b="1" i="0" dirty="0">
                <a:solidFill>
                  <a:schemeClr val="tx1"/>
                </a:solidFill>
                <a:effectLst/>
                <a:latin typeface="+mn-lt"/>
              </a:rPr>
              <a:t>Σ(</a:t>
            </a:r>
            <a:r>
              <a:rPr lang="cy-GB" sz="2000" b="1" i="0" dirty="0">
                <a:solidFill>
                  <a:schemeClr val="tx1"/>
                </a:solidFill>
                <a:effectLst/>
                <a:latin typeface="+mn-lt"/>
              </a:rPr>
              <a:t>yᵢ - ŷᵢ)²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649F3-7BAD-9E46-67F0-9B0F427CE8F0}"/>
              </a:ext>
            </a:extLst>
          </p:cNvPr>
          <p:cNvSpPr txBox="1"/>
          <p:nvPr/>
        </p:nvSpPr>
        <p:spPr>
          <a:xfrm>
            <a:off x="7500632" y="8256920"/>
            <a:ext cx="13301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cy-GB" sz="2000" b="1" i="0" dirty="0">
              <a:solidFill>
                <a:srgbClr val="374151"/>
              </a:solidFill>
              <a:effectLst/>
              <a:latin typeface="+mn-lt"/>
            </a:endParaRPr>
          </a:p>
          <a:p>
            <a:pPr algn="l"/>
            <a:r>
              <a:rPr lang="cy-GB" sz="2000" b="1" i="0" dirty="0">
                <a:solidFill>
                  <a:schemeClr val="tx1"/>
                </a:solidFill>
                <a:effectLst/>
                <a:latin typeface="+mn-lt"/>
              </a:rPr>
              <a:t>RMSE = √MSE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8A2C3-4E71-CD03-A457-5643086E600E}"/>
              </a:ext>
            </a:extLst>
          </p:cNvPr>
          <p:cNvSpPr txBox="1"/>
          <p:nvPr/>
        </p:nvSpPr>
        <p:spPr>
          <a:xfrm>
            <a:off x="5178152" y="9205618"/>
            <a:ext cx="11302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y-GB" sz="2000" b="1" i="0" dirty="0">
                <a:solidFill>
                  <a:schemeClr val="tx1"/>
                </a:solidFill>
                <a:effectLst/>
                <a:latin typeface="+mn-lt"/>
              </a:rPr>
              <a:t>MAE = (1/n) * </a:t>
            </a:r>
            <a:r>
              <a:rPr lang="el-GR" sz="2000" b="1" i="0" dirty="0">
                <a:solidFill>
                  <a:schemeClr val="tx1"/>
                </a:solidFill>
                <a:effectLst/>
                <a:latin typeface="+mn-lt"/>
              </a:rPr>
              <a:t>Σ|</a:t>
            </a:r>
            <a:r>
              <a:rPr lang="cy-GB" sz="2000" b="1" i="0" dirty="0">
                <a:solidFill>
                  <a:schemeClr val="tx1"/>
                </a:solidFill>
                <a:effectLst/>
                <a:latin typeface="+mn-lt"/>
              </a:rPr>
              <a:t>yᵢ - ŷᵢ|</a:t>
            </a:r>
            <a:endParaRPr lang="ru-RU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7941F-6FBB-DE89-82FD-2FF64F3C7886}"/>
              </a:ext>
            </a:extLst>
          </p:cNvPr>
          <p:cNvSpPr txBox="1"/>
          <p:nvPr/>
        </p:nvSpPr>
        <p:spPr>
          <a:xfrm>
            <a:off x="8995145" y="7917592"/>
            <a:ext cx="8887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показывает среднее значение квадратов разности между реальными и предсказанными значениями.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784A1-579F-0FEB-3F52-D05499CA30E6}"/>
              </a:ext>
            </a:extLst>
          </p:cNvPr>
          <p:cNvSpPr txBox="1"/>
          <p:nvPr/>
        </p:nvSpPr>
        <p:spPr>
          <a:xfrm>
            <a:off x="9360905" y="8555940"/>
            <a:ext cx="8156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измеряет стандартное отклонение ошибок между реальными и предсказанными значениями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4A075-BBB6-4E97-5927-B58AE64C9C31}"/>
              </a:ext>
            </a:extLst>
          </p:cNvPr>
          <p:cNvSpPr txBox="1"/>
          <p:nvPr/>
        </p:nvSpPr>
        <p:spPr>
          <a:xfrm>
            <a:off x="9061704" y="9151113"/>
            <a:ext cx="10405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показывает, насколько велика ошибка между предсказанными и реальными значениями 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без учета знака разности.</a:t>
            </a:r>
          </a:p>
        </p:txBody>
      </p:sp>
    </p:spTree>
    <p:extLst>
      <p:ext uri="{BB962C8B-B14F-4D97-AF65-F5344CB8AC3E}">
        <p14:creationId xmlns:p14="http://schemas.microsoft.com/office/powerpoint/2010/main" val="21129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Выводы и заключение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463C-DBDF-55F0-5AA7-3F8DA1F1321C}"/>
              </a:ext>
            </a:extLst>
          </p:cNvPr>
          <p:cNvSpPr txBox="1"/>
          <p:nvPr/>
        </p:nvSpPr>
        <p:spPr>
          <a:xfrm>
            <a:off x="551850" y="2476696"/>
            <a:ext cx="1691319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3600" dirty="0">
              <a:latin typeface="+mn-lt"/>
            </a:endParaRPr>
          </a:p>
          <a:p>
            <a:r>
              <a:rPr lang="en" sz="3600" dirty="0">
                <a:latin typeface="+mn-lt"/>
              </a:rPr>
              <a:t>I. </a:t>
            </a:r>
            <a:r>
              <a:rPr lang="ru-RU" sz="3600" b="1" dirty="0">
                <a:solidFill>
                  <a:srgbClr val="374151"/>
                </a:solidFill>
                <a:latin typeface="+mn-lt"/>
              </a:rPr>
              <a:t>Основные выводы и результаты работы</a:t>
            </a:r>
          </a:p>
          <a:p>
            <a:endParaRPr lang="en-US" sz="3600" dirty="0">
              <a:solidFill>
                <a:srgbClr val="374151"/>
              </a:solidFill>
              <a:latin typeface="+mn-lt"/>
            </a:endParaRPr>
          </a:p>
          <a:p>
            <a:r>
              <a:rPr lang="ru-RU" sz="3600" dirty="0">
                <a:solidFill>
                  <a:srgbClr val="374151"/>
                </a:solidFill>
                <a:latin typeface="+mn-lt"/>
              </a:rPr>
              <a:t>Подведение итогов по достигнутым результатам исследования</a:t>
            </a:r>
          </a:p>
          <a:p>
            <a:r>
              <a:rPr lang="ru-RU" sz="3600" dirty="0">
                <a:solidFill>
                  <a:srgbClr val="374151"/>
                </a:solidFill>
                <a:latin typeface="+mn-lt"/>
              </a:rPr>
              <a:t>Оценка эффективности применения разработанной модели для предсказания курса биткойна</a:t>
            </a:r>
          </a:p>
          <a:p>
            <a:endParaRPr lang="en" sz="3600" dirty="0">
              <a:solidFill>
                <a:srgbClr val="374151"/>
              </a:solidFill>
              <a:latin typeface="+mn-lt"/>
            </a:endParaRPr>
          </a:p>
          <a:p>
            <a:r>
              <a:rPr lang="en" sz="3600" dirty="0">
                <a:solidFill>
                  <a:srgbClr val="374151"/>
                </a:solidFill>
                <a:latin typeface="+mn-lt"/>
              </a:rPr>
              <a:t>II. </a:t>
            </a:r>
            <a:r>
              <a:rPr lang="ru-RU" sz="3600" b="1" dirty="0">
                <a:solidFill>
                  <a:srgbClr val="374151"/>
                </a:solidFill>
                <a:latin typeface="+mn-lt"/>
              </a:rPr>
              <a:t>Возможности развития и улучшения решения</a:t>
            </a:r>
          </a:p>
          <a:p>
            <a:endParaRPr lang="en-US" sz="3600" dirty="0">
              <a:solidFill>
                <a:srgbClr val="374151"/>
              </a:solidFill>
              <a:latin typeface="+mn-lt"/>
            </a:endParaRPr>
          </a:p>
          <a:p>
            <a:r>
              <a:rPr lang="ru-RU" sz="3600" dirty="0">
                <a:solidFill>
                  <a:srgbClr val="374151"/>
                </a:solidFill>
                <a:latin typeface="+mn-lt"/>
              </a:rPr>
              <a:t>Предложения по дальнейшему развитию и улучшению модели</a:t>
            </a:r>
          </a:p>
          <a:p>
            <a:r>
              <a:rPr lang="ru-RU" sz="3600" dirty="0">
                <a:solidFill>
                  <a:srgbClr val="374151"/>
                </a:solidFill>
                <a:latin typeface="+mn-lt"/>
              </a:rPr>
              <a:t>Адаптация и модификация разработанного решения для прогнозирования других финансовых инструментов или экономических показателей</a:t>
            </a:r>
          </a:p>
          <a:p>
            <a:endParaRPr lang="en" sz="3600" dirty="0">
              <a:solidFill>
                <a:srgbClr val="3741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747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Список используемой литературы и благодарности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463C-DBDF-55F0-5AA7-3F8DA1F1321C}"/>
              </a:ext>
            </a:extLst>
          </p:cNvPr>
          <p:cNvSpPr txBox="1"/>
          <p:nvPr/>
        </p:nvSpPr>
        <p:spPr>
          <a:xfrm>
            <a:off x="296669" y="1884700"/>
            <a:ext cx="16913190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600" dirty="0">
              <a:latin typeface="+mn-lt"/>
            </a:endParaRPr>
          </a:p>
          <a:p>
            <a:r>
              <a:rPr lang="ru-RU" sz="2600" b="1" dirty="0">
                <a:solidFill>
                  <a:srgbClr val="374151"/>
                </a:solidFill>
                <a:latin typeface="+mn-lt"/>
              </a:rPr>
              <a:t>Список используемой литературы</a:t>
            </a:r>
          </a:p>
          <a:p>
            <a:endParaRPr lang="en-US" sz="2600" dirty="0">
              <a:solidFill>
                <a:srgbClr val="374151"/>
              </a:solidFill>
              <a:latin typeface="+mn-lt"/>
            </a:endParaRPr>
          </a:p>
          <a:p>
            <a:r>
              <a:rPr lang="en" sz="2600" dirty="0">
                <a:solidFill>
                  <a:srgbClr val="374151"/>
                </a:solidFill>
                <a:latin typeface="+mn-lt"/>
              </a:rPr>
              <a:t>Bitcoin Price Forecasting and Trading: Data Analytics Approaches</a:t>
            </a:r>
            <a:r>
              <a:rPr lang="ru-RU" sz="2600" dirty="0">
                <a:solidFill>
                  <a:srgbClr val="374151"/>
                </a:solidFill>
                <a:latin typeface="+mn-lt"/>
              </a:rPr>
              <a:t>, 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by Abdullah H. Al-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Nefaie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1,2 and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Theyazn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H. H.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Aldhyani</a:t>
            </a:r>
            <a:endParaRPr lang="ru-RU" sz="2600" dirty="0">
              <a:solidFill>
                <a:srgbClr val="374151"/>
              </a:solidFill>
              <a:latin typeface="+mn-lt"/>
            </a:endParaRPr>
          </a:p>
          <a:p>
            <a:r>
              <a:rPr lang="en" sz="2600" dirty="0">
                <a:solidFill>
                  <a:srgbClr val="374151"/>
                </a:solidFill>
                <a:latin typeface="+mn-lt"/>
              </a:rPr>
              <a:t>Price Prediction of Bitcoin Based on Adaptive Feature Selection and Model Optimization</a:t>
            </a:r>
            <a:r>
              <a:rPr lang="ru-RU" sz="2600" dirty="0">
                <a:solidFill>
                  <a:srgbClr val="374151"/>
                </a:solidFill>
                <a:latin typeface="+mn-lt"/>
              </a:rPr>
              <a:t>, 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by Yingjie Zhu 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Jiageng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Ma 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Fangqing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Gu,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Jie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Wang,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Zhijuan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Li,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Youyao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Zhang,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Jiani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Xu 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Yifan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L</a:t>
            </a:r>
            <a:r>
              <a:rPr lang="ru-RU" sz="2600" dirty="0">
                <a:solidFill>
                  <a:srgbClr val="374151"/>
                </a:solidFill>
                <a:latin typeface="+mn-lt"/>
              </a:rPr>
              <a:t>,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Yiwen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Wang</a:t>
            </a:r>
            <a:r>
              <a:rPr lang="ru-RU" sz="2600" dirty="0">
                <a:solidFill>
                  <a:srgbClr val="374151"/>
                </a:solidFill>
                <a:latin typeface="+mn-lt"/>
              </a:rPr>
              <a:t> 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and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Xiangqun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Yang</a:t>
            </a:r>
            <a:endParaRPr lang="ru-RU" sz="2600" dirty="0">
              <a:solidFill>
                <a:srgbClr val="374151"/>
              </a:solidFill>
              <a:latin typeface="+mn-lt"/>
            </a:endParaRPr>
          </a:p>
          <a:p>
            <a:r>
              <a:rPr lang="en" sz="2600" dirty="0">
                <a:solidFill>
                  <a:srgbClr val="374151"/>
                </a:solidFill>
                <a:latin typeface="+mn-lt"/>
              </a:rPr>
              <a:t>Brownlee, J. (2017). Deep learning for time series forecasting. Machine Learning Mastery.</a:t>
            </a:r>
          </a:p>
          <a:p>
            <a:r>
              <a:rPr lang="en" sz="2600" dirty="0" err="1">
                <a:solidFill>
                  <a:srgbClr val="374151"/>
                </a:solidFill>
                <a:latin typeface="+mn-lt"/>
              </a:rPr>
              <a:t>Krollner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, B., &amp;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Gorgens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, E. B. (2017). Predicting the price development of cryptocurrencies using machine learning. 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arXiv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 preprint arXiv:1712.05385.</a:t>
            </a:r>
          </a:p>
          <a:p>
            <a:r>
              <a:rPr lang="en" sz="2600" dirty="0">
                <a:solidFill>
                  <a:srgbClr val="374151"/>
                </a:solidFill>
                <a:latin typeface="+mn-lt"/>
              </a:rPr>
              <a:t>Bitcoin Average. (2019). Historical Data. https://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api.bitcoinaverage.com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/</a:t>
            </a:r>
          </a:p>
          <a:p>
            <a:r>
              <a:rPr lang="en" sz="2600" dirty="0">
                <a:solidFill>
                  <a:srgbClr val="374151"/>
                </a:solidFill>
                <a:latin typeface="+mn-lt"/>
              </a:rPr>
              <a:t>Kaggle. Bitcoin Historical Data. https://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www.kaggle.com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/</a:t>
            </a:r>
            <a:r>
              <a:rPr lang="en" sz="2600" dirty="0" err="1">
                <a:solidFill>
                  <a:srgbClr val="374151"/>
                </a:solidFill>
                <a:latin typeface="+mn-lt"/>
              </a:rPr>
              <a:t>mczielinski</a:t>
            </a:r>
            <a:r>
              <a:rPr lang="en" sz="2600" dirty="0">
                <a:solidFill>
                  <a:srgbClr val="374151"/>
                </a:solidFill>
                <a:latin typeface="+mn-lt"/>
              </a:rPr>
              <a:t>/bitcoin-historical-data</a:t>
            </a:r>
            <a:endParaRPr lang="ru-RU" sz="2600" dirty="0">
              <a:solidFill>
                <a:srgbClr val="374151"/>
              </a:solidFill>
              <a:latin typeface="+mn-lt"/>
            </a:endParaRPr>
          </a:p>
          <a:p>
            <a:endParaRPr lang="ru-RU" sz="2600" b="1" dirty="0">
              <a:solidFill>
                <a:srgbClr val="374151"/>
              </a:solidFill>
              <a:latin typeface="+mn-lt"/>
            </a:endParaRPr>
          </a:p>
          <a:p>
            <a:r>
              <a:rPr lang="ru-RU" sz="2600" b="1" dirty="0">
                <a:solidFill>
                  <a:srgbClr val="374151"/>
                </a:solidFill>
                <a:latin typeface="+mn-lt"/>
              </a:rPr>
              <a:t>Благодарности</a:t>
            </a:r>
          </a:p>
          <a:p>
            <a:endParaRPr lang="en-US" sz="2600" dirty="0">
              <a:solidFill>
                <a:srgbClr val="374151"/>
              </a:solidFill>
              <a:latin typeface="+mn-lt"/>
            </a:endParaRPr>
          </a:p>
          <a:p>
            <a:r>
              <a:rPr lang="ru-RU" sz="2600" dirty="0">
                <a:solidFill>
                  <a:srgbClr val="374151"/>
                </a:solidFill>
                <a:latin typeface="+mn-lt"/>
              </a:rPr>
              <a:t>Огромное спасибо всем преподавателям, которые на протяжении всей учебы с невероятным терпением и оптимизмом помогали осваивать тонкости машинного обучения и анализа временных рядов. Ваше высокое профессиональное мастерство и искренняя забота были ключевыми факторами успеха данной работы. Без вашей поддержки и наставничества это было бы невозможно! Спасибо!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itchFamily="2" charset="2"/>
              </a:rPr>
              <a:t>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" sz="2600" dirty="0">
              <a:solidFill>
                <a:srgbClr val="3741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2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</a:rPr>
              <a:t>Введение</a:t>
            </a:r>
            <a:endParaRPr sz="5600" b="1" dirty="0">
              <a:latin typeface="Proxima Nova"/>
              <a:sym typeface="Proxima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F8D4B-8EDE-E5F1-D1CE-416B52A82577}"/>
              </a:ext>
            </a:extLst>
          </p:cNvPr>
          <p:cNvSpPr txBox="1"/>
          <p:nvPr/>
        </p:nvSpPr>
        <p:spPr>
          <a:xfrm>
            <a:off x="551850" y="1158259"/>
            <a:ext cx="16913190" cy="889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200" dirty="0">
              <a:latin typeface="+mn-lt"/>
            </a:endParaRPr>
          </a:p>
          <a:p>
            <a:r>
              <a:rPr lang="ru-RU" sz="2200" b="1" dirty="0">
                <a:solidFill>
                  <a:srgbClr val="374151"/>
                </a:solidFill>
                <a:latin typeface="+mn-lt"/>
              </a:rPr>
              <a:t>Описание проблемы</a:t>
            </a:r>
          </a:p>
          <a:p>
            <a:endParaRPr lang="en-US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Неустойчивость </a:t>
            </a:r>
            <a:r>
              <a:rPr lang="ru-RU" sz="2200" dirty="0" err="1">
                <a:solidFill>
                  <a:srgbClr val="374151"/>
                </a:solidFill>
                <a:latin typeface="+mn-lt"/>
              </a:rPr>
              <a:t>криптовалютного</a:t>
            </a:r>
            <a:r>
              <a:rPr lang="ru-RU" sz="2200" dirty="0">
                <a:solidFill>
                  <a:srgbClr val="374151"/>
                </a:solidFill>
                <a:latin typeface="+mn-lt"/>
              </a:rPr>
              <a:t> рынка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Высокий уровень спекулятивных операций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Сложность прогнозирования курса биткойна</a:t>
            </a:r>
          </a:p>
          <a:p>
            <a:endParaRPr lang="en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b="1" dirty="0">
                <a:solidFill>
                  <a:srgbClr val="374151"/>
                </a:solidFill>
                <a:latin typeface="+mn-lt"/>
              </a:rPr>
              <a:t>Цели и задачи работы</a:t>
            </a:r>
          </a:p>
          <a:p>
            <a:endParaRPr lang="en-US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Цель: разработка адаптивной модели машинного обучения для предсказания курса биткойна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Задачи: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Анализ и обработка исторических данных о курсе биткойна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Использование временных рядов для обучения модели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Оценка точности и адаптивности предсказаний модели</a:t>
            </a:r>
          </a:p>
          <a:p>
            <a:endParaRPr lang="en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b="1" dirty="0">
                <a:solidFill>
                  <a:srgbClr val="374151"/>
                </a:solidFill>
                <a:latin typeface="+mn-lt"/>
              </a:rPr>
              <a:t>Методы исследования</a:t>
            </a:r>
          </a:p>
          <a:p>
            <a:endParaRPr lang="ru-RU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Методы обработки временных рядов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Методы машинного обучения</a:t>
            </a:r>
          </a:p>
          <a:p>
            <a:endParaRPr lang="en" sz="2200" dirty="0">
              <a:solidFill>
                <a:srgbClr val="374151"/>
              </a:solidFill>
              <a:latin typeface="+mn-lt"/>
            </a:endParaRPr>
          </a:p>
          <a:p>
            <a:r>
              <a:rPr lang="ru-RU" sz="2200" b="1" dirty="0">
                <a:solidFill>
                  <a:srgbClr val="374151"/>
                </a:solidFill>
                <a:latin typeface="+mn-lt"/>
              </a:rPr>
              <a:t>Ожидаемые результаты</a:t>
            </a:r>
          </a:p>
          <a:p>
            <a:endParaRPr lang="ru-RU" sz="2200" dirty="0">
              <a:latin typeface="+mn-lt"/>
            </a:endParaRP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Создание модели с высокой точностью прогнозирования курса биткойна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Возможность адаптации модели к изменениям на рынке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Предоставление инструмента для определения наиболее вероятных тенденций рынка</a:t>
            </a:r>
          </a:p>
          <a:p>
            <a:r>
              <a:rPr lang="ru-RU" sz="2200" dirty="0">
                <a:solidFill>
                  <a:srgbClr val="374151"/>
                </a:solidFill>
                <a:latin typeface="+mn-lt"/>
              </a:rPr>
              <a:t>Ссылка на код проекта: </a:t>
            </a:r>
            <a:r>
              <a:rPr lang="ru-RU" sz="2200" b="1" dirty="0">
                <a:solidFill>
                  <a:schemeClr val="accent3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Диплом</a:t>
            </a:r>
            <a:endParaRPr lang="ru-RU" sz="22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80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16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Постановка задачи</a:t>
            </a:r>
            <a:endParaRPr lang="ru-RU" sz="5600" b="1" dirty="0">
              <a:latin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8F8D4B-8EDE-E5F1-D1CE-416B52A82577}"/>
              </a:ext>
            </a:extLst>
          </p:cNvPr>
          <p:cNvSpPr txBox="1"/>
          <p:nvPr/>
        </p:nvSpPr>
        <p:spPr>
          <a:xfrm>
            <a:off x="551850" y="1158259"/>
            <a:ext cx="1691319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800" dirty="0"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Описание задачи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Разработка адаптивной модели машинного обучения, способной предсказывать курс биткойна с использованием временных рядов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Обучение модели на исторических данных курса биткойна и анализ полученных результатов</a:t>
            </a: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Актуальность задачи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Увеличение объема </a:t>
            </a:r>
            <a:r>
              <a:rPr lang="ru-RU" sz="2800" dirty="0" err="1">
                <a:solidFill>
                  <a:srgbClr val="374151"/>
                </a:solidFill>
                <a:latin typeface="+mn-lt"/>
              </a:rPr>
              <a:t>криптовалютного</a:t>
            </a:r>
            <a:r>
              <a:rPr lang="ru-RU" sz="2800" dirty="0">
                <a:solidFill>
                  <a:srgbClr val="374151"/>
                </a:solidFill>
                <a:latin typeface="+mn-lt"/>
              </a:rPr>
              <a:t> рынка и активности инвесторов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Высокий уровень неопределенности на рынке криптовалют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Возрастающая потребность в точных и адаптивных моделях прогнозирования</a:t>
            </a:r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Метрики качества решения</a:t>
            </a:r>
          </a:p>
          <a:p>
            <a:endParaRPr lang="ru-RU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Средняя абсолютная ошибка (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MAE)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Средняя квадратическая ошибка (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MSE)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Корень из средней квадратической ошибки (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RMSE)</a:t>
            </a: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5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Анализ данных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7BD0A-0839-8C1F-CFC8-1DA42657E4BD}"/>
              </a:ext>
            </a:extLst>
          </p:cNvPr>
          <p:cNvSpPr txBox="1"/>
          <p:nvPr/>
        </p:nvSpPr>
        <p:spPr>
          <a:xfrm>
            <a:off x="551850" y="1158259"/>
            <a:ext cx="1691319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800" dirty="0"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Обзор существующих решений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Краткий обзор моделей прогнозирования курса криптовалют и используемых методов</a:t>
            </a:r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Предварительный анализ данных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Сбор и обработка исторических данных о курсе биткойна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Визуализация данных для определения основных тенденций и закономерностей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Подготовка данных для обучения модели (нормализация, разделение на обучающую и тестовую выборки)</a:t>
            </a:r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Описание алгоритмов и техник, применяемых для решения задачи</a:t>
            </a:r>
          </a:p>
          <a:p>
            <a:endParaRPr lang="ru-RU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Алгоритмы машинного обучения, применяемые для обучения модели: 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LSTM, </a:t>
            </a:r>
            <a:r>
              <a:rPr lang="ru-RU" sz="2800" dirty="0">
                <a:solidFill>
                  <a:srgbClr val="374151"/>
                </a:solidFill>
                <a:latin typeface="+mn-lt"/>
              </a:rPr>
              <a:t>Линейная регрессия, 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ARIMA, SARIMAX</a:t>
            </a:r>
          </a:p>
        </p:txBody>
      </p:sp>
    </p:spTree>
    <p:extLst>
      <p:ext uri="{BB962C8B-B14F-4D97-AF65-F5344CB8AC3E}">
        <p14:creationId xmlns:p14="http://schemas.microsoft.com/office/powerpoint/2010/main" val="30940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6;p91">
            <a:extLst>
              <a:ext uri="{FF2B5EF4-FFF2-40B4-BE49-F238E27FC236}">
                <a16:creationId xmlns:a16="http://schemas.microsoft.com/office/drawing/2014/main" id="{9D8FC9BC-6276-D2B3-8896-845AB0C42D61}"/>
              </a:ext>
            </a:extLst>
          </p:cNvPr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Датасет K</a:t>
            </a:r>
            <a:r>
              <a:rPr lang="en-US" sz="5600" b="1" dirty="0" err="1">
                <a:latin typeface="Proxima Nova"/>
                <a:ea typeface="Proxima Nova"/>
                <a:cs typeface="Proxima Nova"/>
                <a:sym typeface="Proxima Nova"/>
              </a:rPr>
              <a:t>aggle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E9E45-8760-5D9C-D61F-76F4BD5B0FE3}"/>
              </a:ext>
            </a:extLst>
          </p:cNvPr>
          <p:cNvSpPr txBox="1"/>
          <p:nvPr/>
        </p:nvSpPr>
        <p:spPr>
          <a:xfrm>
            <a:off x="551850" y="1971600"/>
            <a:ext cx="12874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/>
              <a:t>https</a:t>
            </a:r>
            <a:r>
              <a:rPr lang="ru-RU" sz="3200" dirty="0"/>
              <a:t>://</a:t>
            </a:r>
            <a:r>
              <a:rPr lang="ru-RU" sz="3200" dirty="0" err="1"/>
              <a:t>www.kaggle.com</a:t>
            </a:r>
            <a:r>
              <a:rPr lang="ru-RU" sz="3200" dirty="0"/>
              <a:t>/</a:t>
            </a:r>
            <a:r>
              <a:rPr lang="ru-RU" sz="3200" dirty="0" err="1"/>
              <a:t>datasets</a:t>
            </a:r>
            <a:r>
              <a:rPr lang="ru-RU" sz="3200" dirty="0"/>
              <a:t>/</a:t>
            </a:r>
            <a:r>
              <a:rPr lang="ru-RU" sz="3200" dirty="0" err="1"/>
              <a:t>mczielinski</a:t>
            </a:r>
            <a:r>
              <a:rPr lang="ru-RU" sz="3200" dirty="0"/>
              <a:t>/</a:t>
            </a:r>
            <a:r>
              <a:rPr lang="ru-RU" sz="3200" dirty="0" err="1"/>
              <a:t>bitcoin-historical-data</a:t>
            </a:r>
            <a:endParaRPr lang="ru-RU" sz="3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E86246-8248-83E8-41C2-9A567051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59099"/>
              </p:ext>
            </p:extLst>
          </p:nvPr>
        </p:nvGraphicFramePr>
        <p:xfrm>
          <a:off x="540000" y="3255660"/>
          <a:ext cx="16620947" cy="3017520"/>
        </p:xfrm>
        <a:graphic>
          <a:graphicData uri="http://schemas.openxmlformats.org/drawingml/2006/table">
            <a:tbl>
              <a:tblPr/>
              <a:tblGrid>
                <a:gridCol w="1261894">
                  <a:extLst>
                    <a:ext uri="{9D8B030D-6E8A-4147-A177-3AD203B41FA5}">
                      <a16:colId xmlns:a16="http://schemas.microsoft.com/office/drawing/2014/main" val="2533251007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1853694898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1043922672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1286577859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2796733892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3923145580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2476217658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1862727709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258228780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1393134135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2512533531"/>
                    </a:ext>
                  </a:extLst>
                </a:gridCol>
                <a:gridCol w="1261894">
                  <a:extLst>
                    <a:ext uri="{9D8B030D-6E8A-4147-A177-3AD203B41FA5}">
                      <a16:colId xmlns:a16="http://schemas.microsoft.com/office/drawing/2014/main" val="2895436645"/>
                    </a:ext>
                  </a:extLst>
                </a:gridCol>
                <a:gridCol w="1478219">
                  <a:extLst>
                    <a:ext uri="{9D8B030D-6E8A-4147-A177-3AD203B41FA5}">
                      <a16:colId xmlns:a16="http://schemas.microsoft.com/office/drawing/2014/main" val="2438677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br>
                        <a:rPr lang="en" b="0" dirty="0">
                          <a:effectLst/>
                        </a:rPr>
                      </a:br>
                      <a:r>
                        <a:rPr lang="en" b="0" dirty="0">
                          <a:effectLst/>
                        </a:rPr>
                        <a:t>Open Time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dirty="0">
                          <a:effectLst/>
                        </a:rPr>
                        <a:t>Open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High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Low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Close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Volume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Close Time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 dirty="0">
                          <a:effectLst/>
                        </a:rPr>
                        <a:t>QAV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NAT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TBBAV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TBQAV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b="0">
                          <a:effectLst/>
                        </a:rPr>
                        <a:t>Ignore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109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1502928000000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4261.48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4485.39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4200.74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4285.08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795.150377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1503014399999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3.454770e+06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3427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616.248541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2.678216e+06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1503014400000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4285.08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4371.52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3938.77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4108.37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1199.888264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1503100799999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5.086958e+06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5233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972.868710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4.129123e+06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7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1503100800000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4108.37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4184.69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3850.00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4139.98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381.309763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1503187199999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1.549484e+06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2153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274.336042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1.118002e+06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92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1503187200000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4120.98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4211.08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4032.62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4086.29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467.083022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1503273599999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1.930364e+06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2321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376.795947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1.557401e+06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28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1503273600000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4069.13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4119.62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3911.79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4016.00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691.743060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1503359999999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2.797232e+06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3972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557.356107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>
                          <a:effectLst/>
                        </a:rPr>
                        <a:t>2.255663e+06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983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0FFB3C-FDB9-F0F2-E281-2A147AC35880}"/>
              </a:ext>
            </a:extLst>
          </p:cNvPr>
          <p:cNvSpPr txBox="1"/>
          <p:nvPr/>
        </p:nvSpPr>
        <p:spPr>
          <a:xfrm>
            <a:off x="551850" y="7730625"/>
            <a:ext cx="14375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/>
              <a:t>https</a:t>
            </a:r>
            <a:r>
              <a:rPr lang="ru-RU" sz="3200" dirty="0"/>
              <a:t>://</a:t>
            </a:r>
            <a:r>
              <a:rPr lang="ru-RU" sz="3200" dirty="0" err="1"/>
              <a:t>www.kaggle.com</a:t>
            </a:r>
            <a:r>
              <a:rPr lang="ru-RU" sz="3200" dirty="0"/>
              <a:t>/</a:t>
            </a:r>
            <a:r>
              <a:rPr lang="ru-RU" sz="3200" dirty="0" err="1"/>
              <a:t>code</a:t>
            </a:r>
            <a:r>
              <a:rPr lang="ru-RU" sz="3200" dirty="0"/>
              <a:t>/alibulut1/</a:t>
            </a:r>
            <a:r>
              <a:rPr lang="ru-RU" sz="3200" dirty="0" err="1"/>
              <a:t>bitcoin-price-prediction-with-using-lstm</a:t>
            </a:r>
            <a:endParaRPr lang="ru-RU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F1A0A-850A-5C6A-3F82-9787A0ED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498" y="399645"/>
            <a:ext cx="3851304" cy="21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6;p91">
            <a:extLst>
              <a:ext uri="{FF2B5EF4-FFF2-40B4-BE49-F238E27FC236}">
                <a16:creationId xmlns:a16="http://schemas.microsoft.com/office/drawing/2014/main" id="{D7EEF9DB-26F4-754C-A393-EC8E6D2D167C}"/>
              </a:ext>
            </a:extLst>
          </p:cNvPr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 err="1"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-RU" sz="5600" b="1" dirty="0" err="1">
                <a:latin typeface="Proxima Nova"/>
                <a:ea typeface="Proxima Nova"/>
                <a:cs typeface="Proxima Nova"/>
                <a:sym typeface="Proxima Nova"/>
              </a:rPr>
              <a:t>атасет</a:t>
            </a: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5600" b="1" dirty="0" err="1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-US" sz="5600" b="1" dirty="0" err="1">
                <a:latin typeface="Proxima Nova"/>
                <a:ea typeface="Proxima Nova"/>
                <a:cs typeface="Proxima Nova"/>
                <a:sym typeface="Proxima Nova"/>
              </a:rPr>
              <a:t>inance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Google Shape;1507;p91">
            <a:extLst>
              <a:ext uri="{FF2B5EF4-FFF2-40B4-BE49-F238E27FC236}">
                <a16:creationId xmlns:a16="http://schemas.microsoft.com/office/drawing/2014/main" id="{D10137E5-AFB5-F306-F01F-0FEA594540AD}"/>
              </a:ext>
            </a:extLst>
          </p:cNvPr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3A6FE-253A-9859-F24B-C92A7E0183F8}"/>
              </a:ext>
            </a:extLst>
          </p:cNvPr>
          <p:cNvSpPr txBox="1"/>
          <p:nvPr/>
        </p:nvSpPr>
        <p:spPr>
          <a:xfrm>
            <a:off x="540000" y="7888080"/>
            <a:ext cx="167922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Ключевые поля в данных о цене криптовалюты на бирже </a:t>
            </a:r>
            <a:r>
              <a:rPr lang="en" dirty="0" err="1"/>
              <a:t>Binance</a:t>
            </a:r>
            <a:r>
              <a:rPr lang="en" dirty="0"/>
              <a:t>:</a:t>
            </a:r>
          </a:p>
          <a:p>
            <a:r>
              <a:rPr lang="en" dirty="0"/>
              <a:t>"Open Time" - </a:t>
            </a:r>
            <a:r>
              <a:rPr lang="ru-RU" dirty="0"/>
              <a:t>время начала свечи (в формате </a:t>
            </a:r>
            <a:r>
              <a:rPr lang="en" dirty="0"/>
              <a:t>Unix time) "Open" - </a:t>
            </a:r>
            <a:r>
              <a:rPr lang="ru-RU" dirty="0"/>
              <a:t>цена открытия свечи "</a:t>
            </a:r>
            <a:r>
              <a:rPr lang="en" dirty="0"/>
              <a:t>High" - </a:t>
            </a:r>
            <a:r>
              <a:rPr lang="ru-RU" dirty="0"/>
              <a:t>наивысшая цена за период свечи "</a:t>
            </a:r>
            <a:r>
              <a:rPr lang="en" dirty="0"/>
              <a:t>Low" - </a:t>
            </a:r>
            <a:r>
              <a:rPr lang="ru-RU" dirty="0"/>
              <a:t>наименьшая цена за период свечи "</a:t>
            </a:r>
            <a:r>
              <a:rPr lang="en" dirty="0"/>
              <a:t>Close" - </a:t>
            </a:r>
            <a:r>
              <a:rPr lang="ru-RU" dirty="0"/>
              <a:t>цена закрытия свечи "</a:t>
            </a:r>
            <a:r>
              <a:rPr lang="en" dirty="0"/>
              <a:t>Volume" - </a:t>
            </a:r>
            <a:r>
              <a:rPr lang="ru-RU" dirty="0"/>
              <a:t>объем торгов за период свечи "</a:t>
            </a:r>
            <a:r>
              <a:rPr lang="en" dirty="0"/>
              <a:t>Close Time" - </a:t>
            </a:r>
            <a:r>
              <a:rPr lang="ru-RU" dirty="0"/>
              <a:t>время закрытия свечи (в формате </a:t>
            </a:r>
            <a:r>
              <a:rPr lang="en" dirty="0"/>
              <a:t>Unix time) "QAV" - </a:t>
            </a:r>
            <a:r>
              <a:rPr lang="ru-RU" dirty="0"/>
              <a:t>цитируемый объем актива за период свечи "</a:t>
            </a:r>
            <a:r>
              <a:rPr lang="en" dirty="0"/>
              <a:t>NAT" - </a:t>
            </a:r>
            <a:r>
              <a:rPr lang="ru-RU" dirty="0"/>
              <a:t>количественный показатель активности за период свечи "</a:t>
            </a:r>
            <a:r>
              <a:rPr lang="en" dirty="0"/>
              <a:t>TBBAV" - </a:t>
            </a:r>
            <a:r>
              <a:rPr lang="ru-RU" dirty="0"/>
              <a:t>сумма базовых активов, купленных за период свечи (</a:t>
            </a:r>
            <a:r>
              <a:rPr lang="en" dirty="0"/>
              <a:t>Total Buy Base Asset Volume) "TBQAV" - </a:t>
            </a:r>
            <a:r>
              <a:rPr lang="ru-RU" dirty="0"/>
              <a:t>сумма квотируемых активов, проданных за период свечи (</a:t>
            </a:r>
            <a:r>
              <a:rPr lang="en" dirty="0"/>
              <a:t>Total Buy Quote Asset Volume) "Ignore" - </a:t>
            </a:r>
            <a:r>
              <a:rPr lang="ru-RU" dirty="0"/>
              <a:t>поле, используемое только для расчетов и игнорируемое при анализе данных.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44965-793E-2D66-A3FB-F630B9C6C490}"/>
              </a:ext>
            </a:extLst>
          </p:cNvPr>
          <p:cNvSpPr txBox="1"/>
          <p:nvPr/>
        </p:nvSpPr>
        <p:spPr>
          <a:xfrm>
            <a:off x="540000" y="2061261"/>
            <a:ext cx="10921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Загрузил с </a:t>
            </a:r>
            <a:r>
              <a:rPr lang="ru-RU" sz="2800" b="0" i="0" u="none" strike="noStrike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криптобиржи</a:t>
            </a:r>
            <a:r>
              <a:rPr lang="ru-RU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" sz="2800" b="0" i="0" u="none" strike="noStrike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Binance</a:t>
            </a:r>
            <a:r>
              <a:rPr lang="en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ru-RU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два варианта данных курса биткойн - курс на каждый час и курс на каждый день. Для ускорения исполнения кода здесь используется ежедневный курс. Для удобства использования выложил </a:t>
            </a:r>
            <a:r>
              <a:rPr lang="en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csv </a:t>
            </a:r>
            <a:r>
              <a:rPr lang="ru-RU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на </a:t>
            </a:r>
            <a:r>
              <a:rPr lang="en" sz="2800" b="0" i="0" u="none" strike="noStrike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github</a:t>
            </a:r>
            <a:r>
              <a:rPr lang="en" sz="2800" b="0" i="0" u="none" strike="noStrike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140C3-C6FF-5674-250B-05991931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898" y="646200"/>
            <a:ext cx="6364836" cy="35643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B252AF4-9B83-C6BF-E746-484BD63FA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2438"/>
              </p:ext>
            </p:extLst>
          </p:nvPr>
        </p:nvGraphicFramePr>
        <p:xfrm>
          <a:off x="623884" y="4601494"/>
          <a:ext cx="17040231" cy="2895600"/>
        </p:xfrm>
        <a:graphic>
          <a:graphicData uri="http://schemas.openxmlformats.org/drawingml/2006/table">
            <a:tbl>
              <a:tblPr/>
              <a:tblGrid>
                <a:gridCol w="1310787">
                  <a:extLst>
                    <a:ext uri="{9D8B030D-6E8A-4147-A177-3AD203B41FA5}">
                      <a16:colId xmlns:a16="http://schemas.microsoft.com/office/drawing/2014/main" val="1159620263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3158158233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893247825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3491760835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2514315317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3238927275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814412206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266670404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233269209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332888517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3045475154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1407789001"/>
                    </a:ext>
                  </a:extLst>
                </a:gridCol>
                <a:gridCol w="1310787">
                  <a:extLst>
                    <a:ext uri="{9D8B030D-6E8A-4147-A177-3AD203B41FA5}">
                      <a16:colId xmlns:a16="http://schemas.microsoft.com/office/drawing/2014/main" val="332044826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" sz="1400" b="1" dirty="0">
                          <a:effectLst/>
                        </a:rPr>
                        <a:t>Open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 dirty="0">
                          <a:effectLst/>
                        </a:rPr>
                        <a:t>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Close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Volume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Close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QAV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NAT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TBBAV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TBQAV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sz="1400" b="1">
                          <a:effectLst/>
                        </a:rPr>
                        <a:t>Ignore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397675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fontAlgn="ctr"/>
                      <a:r>
                        <a:rPr lang="ru-RU" sz="14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1502928000000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4261.48000000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4485.39000000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4200.74000000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4285.08000000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795.15037700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1503014399999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3454770.05073206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3427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616.24854100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2678216.40060401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734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fontAlgn="ctr"/>
                      <a:r>
                        <a:rPr lang="ru-RU" sz="14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1503014400000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4285.08000000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4371.52000000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3938.77000000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4108.37000000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1199.88826400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1503100799999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5086958.30617151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5233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972.86871000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4129123.31651808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5645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fontAlgn="ctr"/>
                      <a:r>
                        <a:rPr lang="ru-RU" sz="14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1503100800000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4108.37000000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4184.69000000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3850.00000000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4139.98000000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381.30976300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1503187199999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1549483.73542151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274.33604200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1118001.87008735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7929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fontAlgn="ctr"/>
                      <a:r>
                        <a:rPr lang="ru-RU" sz="14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1503187200000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4120.98000000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4211.08000000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4032.62000000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4086.29000000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467.08302200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1503273599999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1930364.39032646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2321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376.79594700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1557401.33373730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17447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fontAlgn="ctr"/>
                      <a:r>
                        <a:rPr lang="ru-RU" sz="1400" b="1" dirty="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1503273600000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4069.13000000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4119.62000000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3911.79000000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4016.00000000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691.74306000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1503359999999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2797231.71402728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3972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557.35610700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33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8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7F1AA-30F9-FAE2-EC8A-3A929637650A}"/>
              </a:ext>
            </a:extLst>
          </p:cNvPr>
          <p:cNvSpPr txBox="1"/>
          <p:nvPr/>
        </p:nvSpPr>
        <p:spPr>
          <a:xfrm>
            <a:off x="3444948" y="1019295"/>
            <a:ext cx="11313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12121"/>
                </a:solidFill>
                <a:latin typeface="Courier New" panose="02070309020205020404" pitchFamily="49" charset="0"/>
              </a:rPr>
              <a:t>Проверка на пропуски</a:t>
            </a:r>
            <a:r>
              <a:rPr lang="en-US" sz="3200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ru-RU" sz="3200" b="1" dirty="0">
                <a:solidFill>
                  <a:srgbClr val="212121"/>
                </a:solidFill>
                <a:latin typeface="Courier New" panose="02070309020205020404" pitchFamily="49" charset="0"/>
              </a:rPr>
              <a:t>и обработка данных </a:t>
            </a:r>
            <a:endParaRPr lang="ru-RU" sz="32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69F7A1-D695-8E47-7D4E-E4F4FED4E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115" y="2486079"/>
            <a:ext cx="5816600" cy="6781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A2E28E-77AC-682D-E64E-899B3A2E2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45" y="2462748"/>
            <a:ext cx="3962400" cy="3810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3733D8-203B-3C4F-1C84-3AC83AFCC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263" y="2462748"/>
            <a:ext cx="5384800" cy="6804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E3885F-131A-A8F1-3782-302AB207E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544" y="6359404"/>
            <a:ext cx="3962401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F540DB-F502-F092-0EB7-E9053C612EB6}"/>
              </a:ext>
            </a:extLst>
          </p:cNvPr>
          <p:cNvSpPr/>
          <p:nvPr/>
        </p:nvSpPr>
        <p:spPr>
          <a:xfrm>
            <a:off x="14524830" y="1755648"/>
            <a:ext cx="3452274" cy="7178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4" name="Google Shape;1504;p91"/>
          <p:cNvSpPr txBox="1"/>
          <p:nvPr/>
        </p:nvSpPr>
        <p:spPr>
          <a:xfrm>
            <a:off x="14632530" y="4506090"/>
            <a:ext cx="3060402" cy="23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Proxima Nova"/>
                <a:ea typeface="Proxima Nova"/>
                <a:cs typeface="Proxima Nova"/>
                <a:sym typeface="Proxima Nova"/>
              </a:rPr>
              <a:t>График цены на Биткойн по данным криптобиржи </a:t>
            </a:r>
            <a:r>
              <a:rPr lang="en-US" sz="2400" dirty="0" err="1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-RU" sz="2400" dirty="0">
                <a:latin typeface="Proxima Nova"/>
                <a:ea typeface="Proxima Nova"/>
                <a:cs typeface="Proxima Nova"/>
                <a:sym typeface="Proxima Nova"/>
              </a:rPr>
              <a:t>08.2017 – 04.2023 гг.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6" name="Google Shape;1506;p91"/>
          <p:cNvSpPr txBox="1"/>
          <p:nvPr/>
        </p:nvSpPr>
        <p:spPr>
          <a:xfrm>
            <a:off x="551850" y="489600"/>
            <a:ext cx="142917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 b="1" dirty="0">
                <a:latin typeface="Proxima Nova"/>
                <a:ea typeface="Proxima Nova"/>
                <a:cs typeface="Proxima Nova"/>
                <a:sym typeface="Proxima Nova"/>
              </a:rPr>
              <a:t>История цен на Биткойн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7" name="Google Shape;1507;p91"/>
          <p:cNvSpPr txBox="1"/>
          <p:nvPr/>
        </p:nvSpPr>
        <p:spPr>
          <a:xfrm>
            <a:off x="540000" y="9396000"/>
            <a:ext cx="128745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Автор, ссылка на источник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D4DE6-BA0E-B153-7ED9-BE5D63F0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353312"/>
            <a:ext cx="13877130" cy="827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01;p55">
            <a:extLst>
              <a:ext uri="{FF2B5EF4-FFF2-40B4-BE49-F238E27FC236}">
                <a16:creationId xmlns:a16="http://schemas.microsoft.com/office/drawing/2014/main" id="{EE8B2E87-66A0-84D3-2617-080D673E9064}"/>
              </a:ext>
            </a:extLst>
          </p:cNvPr>
          <p:cNvSpPr txBox="1"/>
          <p:nvPr/>
        </p:nvSpPr>
        <p:spPr>
          <a:xfrm>
            <a:off x="551850" y="489600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5600" b="1" dirty="0">
                <a:latin typeface="Proxima Nova"/>
              </a:rPr>
              <a:t>Методика решения</a:t>
            </a:r>
            <a:endParaRPr lang="ru-RU" sz="5600" b="1" dirty="0">
              <a:latin typeface="Proxima Nova"/>
              <a:sym typeface="Proxima Nov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E58C06-C5EE-BBF0-8654-AE9EB76BF019}"/>
              </a:ext>
            </a:extLst>
          </p:cNvPr>
          <p:cNvSpPr txBox="1"/>
          <p:nvPr/>
        </p:nvSpPr>
        <p:spPr>
          <a:xfrm>
            <a:off x="551850" y="1158259"/>
            <a:ext cx="1691319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2800" dirty="0"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Преобразование и очистка данных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Удаление пропусков и аномальных значений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Преобразование данных в удобный для обработки формат</a:t>
            </a: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Улучшение качества данных</a:t>
            </a:r>
          </a:p>
          <a:p>
            <a:endParaRPr lang="en-US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Нормализация данных для обеспечения однородности масштаба</a:t>
            </a: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en" sz="2800" dirty="0">
                <a:solidFill>
                  <a:srgbClr val="374151"/>
                </a:solidFill>
                <a:latin typeface="+mn-lt"/>
              </a:rPr>
              <a:t> </a:t>
            </a:r>
            <a:r>
              <a:rPr lang="ru-RU" sz="2800" b="1" dirty="0">
                <a:solidFill>
                  <a:srgbClr val="374151"/>
                </a:solidFill>
                <a:latin typeface="+mn-lt"/>
              </a:rPr>
              <a:t>Разделение данных на обучающую и тестовую выборки</a:t>
            </a:r>
          </a:p>
          <a:p>
            <a:endParaRPr lang="ru-RU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Разделение данных на обучающую и тестовую выборки с сохранением временной последовательности</a:t>
            </a:r>
          </a:p>
          <a:p>
            <a:endParaRPr lang="en" sz="2800" dirty="0">
              <a:solidFill>
                <a:srgbClr val="374151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374151"/>
                </a:solidFill>
                <a:latin typeface="+mn-lt"/>
              </a:rPr>
              <a:t>Описание итоговой модели и ее параметров</a:t>
            </a:r>
          </a:p>
          <a:p>
            <a:endParaRPr lang="ru-RU" sz="2800" dirty="0">
              <a:latin typeface="+mn-lt"/>
            </a:endParaRP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Представление выбранной модели (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LSTM, </a:t>
            </a:r>
            <a:r>
              <a:rPr lang="ru-RU" sz="2800" dirty="0">
                <a:solidFill>
                  <a:srgbClr val="374151"/>
                </a:solidFill>
                <a:latin typeface="+mn-lt"/>
              </a:rPr>
              <a:t>Линейная регрессия, </a:t>
            </a:r>
            <a:r>
              <a:rPr lang="en" sz="2800" dirty="0">
                <a:solidFill>
                  <a:srgbClr val="374151"/>
                </a:solidFill>
                <a:latin typeface="+mn-lt"/>
              </a:rPr>
              <a:t>ARIMA, SARIMAX) </a:t>
            </a:r>
            <a:r>
              <a:rPr lang="ru-RU" sz="2800" dirty="0">
                <a:solidFill>
                  <a:srgbClr val="374151"/>
                </a:solidFill>
                <a:latin typeface="+mn-lt"/>
              </a:rPr>
              <a:t>и ее параметров</a:t>
            </a:r>
          </a:p>
          <a:p>
            <a:r>
              <a:rPr lang="ru-RU" sz="2800" dirty="0">
                <a:solidFill>
                  <a:srgbClr val="374151"/>
                </a:solidFill>
                <a:latin typeface="+mn-lt"/>
              </a:rPr>
              <a:t>Описание архитектуры модели и оптимальных </a:t>
            </a:r>
            <a:r>
              <a:rPr lang="ru-RU" sz="2800" dirty="0" err="1">
                <a:solidFill>
                  <a:srgbClr val="374151"/>
                </a:solidFill>
                <a:latin typeface="+mn-lt"/>
              </a:rPr>
              <a:t>гиперпараметров</a:t>
            </a:r>
            <a:r>
              <a:rPr lang="ru-RU" sz="2800" dirty="0" err="1">
                <a:solidFill>
                  <a:srgbClr val="374151"/>
                </a:solidFill>
                <a:latin typeface="+mn-lt"/>
                <a:hlinkClick r:id="rId3"/>
              </a:rPr>
              <a:t>Код</a:t>
            </a:r>
            <a:r>
              <a:rPr lang="ru-RU" sz="2800" dirty="0">
                <a:solidFill>
                  <a:srgbClr val="374151"/>
                </a:solidFill>
                <a:latin typeface="+mn-lt"/>
                <a:hlinkClick r:id="rId3"/>
              </a:rPr>
              <a:t> Диплома</a:t>
            </a:r>
            <a:endParaRPr lang="ru-RU" sz="2800" dirty="0">
              <a:solidFill>
                <a:srgbClr val="37415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38518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1316</Words>
  <Application>Microsoft Macintosh PowerPoint</Application>
  <PresentationFormat>Произвольный</PresentationFormat>
  <Paragraphs>341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Proxima Nova</vt:lpstr>
      <vt:lpstr>Times New Roman</vt:lpstr>
      <vt:lpstr>Arial</vt:lpstr>
      <vt:lpstr>Roboto</vt:lpstr>
      <vt:lpstr>Courier New</vt:lpstr>
      <vt:lpstr>Proxima Nova Semibold</vt:lpstr>
      <vt:lpstr>Helvetica Neue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36</cp:revision>
  <dcterms:modified xsi:type="dcterms:W3CDTF">2023-04-22T14:18:46Z</dcterms:modified>
</cp:coreProperties>
</file>