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67"/>
  </p:notesMasterIdLst>
  <p:sldIdLst>
    <p:sldId id="318" r:id="rId5"/>
    <p:sldId id="319" r:id="rId6"/>
    <p:sldId id="297" r:id="rId7"/>
    <p:sldId id="296" r:id="rId8"/>
    <p:sldId id="322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6" r:id="rId17"/>
    <p:sldId id="357" r:id="rId18"/>
    <p:sldId id="358" r:id="rId19"/>
    <p:sldId id="360" r:id="rId20"/>
    <p:sldId id="361" r:id="rId21"/>
    <p:sldId id="359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45" r:id="rId30"/>
    <p:sldId id="347" r:id="rId31"/>
    <p:sldId id="337" r:id="rId32"/>
    <p:sldId id="340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5" r:id="rId59"/>
    <p:sldId id="394" r:id="rId60"/>
    <p:sldId id="396" r:id="rId61"/>
    <p:sldId id="397" r:id="rId62"/>
    <p:sldId id="398" r:id="rId63"/>
    <p:sldId id="400" r:id="rId64"/>
    <p:sldId id="399" r:id="rId65"/>
    <p:sldId id="401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CDE7C-1A05-4EA3-B0F0-1433C16A8B2E}" v="174" dt="2019-09-15T20:56:38.024"/>
    <p1510:client id="{13974795-3563-4B3F-802A-3EA6623A6F83}" v="122" dt="2019-09-18T06:08:39.391"/>
    <p1510:client id="{49FFFB9F-1CCD-4261-AC49-9ECF988DD870}" v="88" dt="2019-09-17T12:51:16.297"/>
    <p1510:client id="{52452FA8-526D-409F-82BE-3F707D0C885C}" v="1826" dt="2019-09-17T18:20:48.810"/>
    <p1510:client id="{A4C8D5AF-3ED4-4A71-9EFF-87BB65AB3CEB}" v="9" dt="2019-09-19T08:21:53.411"/>
    <p1510:client id="{B952A2BA-8626-4CA3-B06A-5B271D7168C3}" v="2157" dt="2019-09-18T18:37:23.688"/>
    <p1510:client id="{B9FBE318-4892-4A98-B83D-303E6C86F289}" v="46" dt="2019-09-19T06:37:56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27AA-6991-4EE6-8603-8C8DFC1B8145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463A9-9804-4B83-A2E5-96BCC87B8E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36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795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976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83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65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3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743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648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333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728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65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813B5-235A-4886-BEB5-2D473F889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70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299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242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159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133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813B5-235A-4886-BEB5-2D473F889D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4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680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813B5-235A-4886-BEB5-2D473F889D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0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813B5-235A-4886-BEB5-2D473F889D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64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58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96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733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176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093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96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987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373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337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31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337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417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7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7913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0734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040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648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2324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0494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443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6012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1389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510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35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7684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308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0338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2181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5469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4096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9893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2267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065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6814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060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89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8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30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463A9-9804-4B83-A2E5-96BCC87B8E1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32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28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4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1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2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1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52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1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9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4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2F4C92-C3C4-45A7-96DF-CF8018DD24A6}" type="datetimeFigureOut">
              <a:rPr lang="es-ES" smtClean="0"/>
              <a:t>19/09/2019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4C3365B-BF08-4E30-B7F7-4D871E586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8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ga.com/auto-tagging-dem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ino.herokuapp.com/" TargetMode="External"/><Relationship Id="rId4" Type="http://schemas.openxmlformats.org/officeDocument/2006/relationships/hyperlink" Target="https://www.uclassify.com/browse/uclassify/topics/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eng.metu.edu.tr/~akifakkus/courses/ceng574/k-mean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u.luis.ai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telegram.org/bots/ap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.telegram.org/bots/api#sendmessage" TargetMode="External"/><Relationship Id="rId4" Type="http://schemas.openxmlformats.org/officeDocument/2006/relationships/hyperlink" Target="https://core.telegram.org/bots/api#getupdate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botfather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spitronday220190915060001.azurewebsites.net/Help" TargetMode="External"/><Relationship Id="rId5" Type="http://schemas.openxmlformats.org/officeDocument/2006/relationships/hyperlink" Target="https://eu.luis.ai/" TargetMode="External"/><Relationship Id="rId4" Type="http://schemas.openxmlformats.org/officeDocument/2006/relationships/hyperlink" Target="https://core.telegram.org/bots/api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dax-function-reference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9A9AB8EF-F028-4D3F-9E22-B431EEF865FD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B1454BF-F8E0-4197-BAA5-0A2436480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75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8CA8E71-CDD1-4B1A-829E-1A62FAF63FFB}"/>
                </a:ext>
              </a:extLst>
            </p:cNvPr>
            <p:cNvSpPr/>
            <p:nvPr/>
          </p:nvSpPr>
          <p:spPr>
            <a:xfrm>
              <a:off x="5696465" y="6437871"/>
              <a:ext cx="6495535" cy="420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7623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supervisado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1608546"/>
            <a:ext cx="79160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Supervisado 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Sabemos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exactamente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qué queremos obtener</a:t>
            </a: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Necesitamos registros (datos) que nos indiquen la realidad</a:t>
            </a:r>
          </a:p>
          <a:p>
            <a:pPr lvl="1" algn="just" defTabSz="914400">
              <a:spcBef>
                <a:spcPct val="0"/>
              </a:spcBef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Las máquinas aprenden a base de experiencia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Picture 2" descr="Resultado de imagen de captcha image recogni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3" r="26135"/>
          <a:stretch/>
        </p:blipFill>
        <p:spPr bwMode="auto">
          <a:xfrm>
            <a:off x="9472710" y="3052392"/>
            <a:ext cx="2503564" cy="37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4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supervisado</a:t>
            </a:r>
          </a:p>
        </p:txBody>
      </p:sp>
      <p:pic>
        <p:nvPicPr>
          <p:cNvPr id="7" name="Picture 2" descr="Resultado de imagen de ml vs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42" y="1288485"/>
            <a:ext cx="5550949" cy="476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013960" y="4874260"/>
            <a:ext cx="1356360" cy="71628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05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supervisado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417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En función del tipo de resultado esperado existen 2 técnicas: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7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Clasificación</a:t>
            </a:r>
            <a:r>
              <a:rPr lang="es-ES" sz="27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: El resultado son categorías (</a:t>
            </a:r>
            <a:r>
              <a:rPr lang="es-ES" sz="27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enumeration</a:t>
            </a:r>
            <a:r>
              <a:rPr lang="es-ES" sz="27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7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Regresión</a:t>
            </a:r>
            <a:r>
              <a:rPr lang="es-ES" sz="27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: El resultado es un valor numérico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8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supervisado - Clasificación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1608546"/>
            <a:ext cx="825527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Existe un conjunto predefinido de categorías, y queremos poder clasificar una instancia nueva en esas categorías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Binarias: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SPAM, NO SPAM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CONCEDER CRÉDITO, NO CONCEDERLO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Multiclase</a:t>
            </a: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PERRO, GATO, RATÓN, CABALLO, DELFÍN</a:t>
            </a:r>
          </a:p>
        </p:txBody>
      </p:sp>
    </p:spTree>
    <p:extLst>
      <p:ext uri="{BB962C8B-B14F-4D97-AF65-F5344CB8AC3E}">
        <p14:creationId xmlns:p14="http://schemas.microsoft.com/office/powerpoint/2010/main" val="80406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supervisado - Clasificación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Existe un conjunto predefinido de categorías, y queremos poder clasificar una instancia nueva en esas categorías.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Binarias: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SPAM, NO SPAM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CONCEDER CRÉDITO, NO CONCEDERLO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Multiclase</a:t>
            </a: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PERRO, GATO, RATÓN, CABALLO, DELFÍN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Los algoritmos buscan relaciones (aprenden) entre la información disponible (píxeles, palabras,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etc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 y el resultado.</a:t>
            </a:r>
          </a:p>
          <a:p>
            <a:pPr algn="ctr" defTabSz="914400">
              <a:spcBef>
                <a:spcPct val="0"/>
              </a:spcBef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“</a:t>
            </a:r>
            <a:r>
              <a:rPr lang="es-ES" sz="2400" i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Cuando la silueta es alargada, de color gris, … suele ser un delfín”</a:t>
            </a: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295" y="6258560"/>
            <a:ext cx="31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/>
                </a:solidFill>
                <a:hlinkClick r:id="rId3"/>
              </a:rPr>
              <a:t>IR demo</a:t>
            </a:r>
            <a:r>
              <a:rPr lang="es-ES">
                <a:solidFill>
                  <a:schemeClr val="accent1"/>
                </a:solidFill>
              </a:rPr>
              <a:t>, </a:t>
            </a:r>
            <a:r>
              <a:rPr lang="es-ES">
                <a:solidFill>
                  <a:schemeClr val="accent1"/>
                </a:solidFill>
                <a:hlinkClick r:id="rId4"/>
              </a:rPr>
              <a:t>TC demo</a:t>
            </a:r>
            <a:r>
              <a:rPr lang="es-ES">
                <a:solidFill>
                  <a:schemeClr val="accent1"/>
                </a:solidFill>
              </a:rPr>
              <a:t>, </a:t>
            </a:r>
            <a:r>
              <a:rPr lang="es-ES">
                <a:solidFill>
                  <a:schemeClr val="accent1"/>
                </a:solidFill>
                <a:hlinkClick r:id="rId5"/>
              </a:rPr>
              <a:t>Spam demo</a:t>
            </a:r>
            <a:endParaRPr lang="es-E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0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supervisado - Regresión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En lugar de predecir categorías, queremos predecir valores numéricos.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Rating que tendrá una película (en base a qué actores aparecen, género, director, presupuesto,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etc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).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Predecir qué temperatura hará en un momento determinado.</a:t>
            </a:r>
          </a:p>
        </p:txBody>
      </p:sp>
    </p:spTree>
    <p:extLst>
      <p:ext uri="{BB962C8B-B14F-4D97-AF65-F5344CB8AC3E}">
        <p14:creationId xmlns:p14="http://schemas.microsoft.com/office/powerpoint/2010/main" val="64259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no supervisado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Tiene un enfoque más analítico y sujeto a interpretación.</a:t>
            </a: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Agrupa muchas técnicas, pero principalmente 2: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PCA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(Análisis de componentes): Describe datos de gran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dimensionalidad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28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https://miro.medium.com/max/2568/1*RZSQh4VZjHzg7yEVhD3qK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0"/>
            <a:ext cx="11917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9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no supervisado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Tiene un enfoque más analítico y sujeto a interpretación.</a:t>
            </a: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Agrupa muchas técnicas, pero principalmente 2: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PCA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(Análisis de componentes): Describe datos de gran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dimensionalidad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(muchas variables).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Clustering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Agrupa instancias similares en grupos de forma automática, sin tener que proporcionar etiquetas. Se debe indicar la cantidad de grupos.</a:t>
            </a:r>
          </a:p>
          <a:p>
            <a:pPr marL="1371600" lvl="2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2 grupos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porteros y jugadores de campo</a:t>
            </a:r>
          </a:p>
          <a:p>
            <a:pPr marL="1371600" lvl="2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3 grupos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porteros, jugadores </a:t>
            </a: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def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, jugadores of</a:t>
            </a:r>
          </a:p>
          <a:p>
            <a:pPr marL="1371600" lvl="2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…</a:t>
            </a:r>
          </a:p>
          <a:p>
            <a:pPr marL="1371600" lvl="2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371600" lvl="2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Usado en segmentación (clientes, productos)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295" y="6258560"/>
            <a:ext cx="31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/>
                </a:solidFill>
                <a:hlinkClick r:id="rId3"/>
              </a:rPr>
              <a:t>Clustering demo</a:t>
            </a:r>
            <a:endParaRPr lang="es-E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1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Bots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Introducción a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bots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conversacionales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Un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chatbot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es un agente conversacional automatizado (parcial o totalmente)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Disponibilidad 24h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Respuesta inmediata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9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t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21872"/>
            <a:ext cx="902873" cy="9028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83499" y="283456"/>
            <a:ext cx="6984604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67" b="1">
                <a:latin typeface="Segoe UI Light" panose="020B0502040204020203" pitchFamily="34" charset="0"/>
                <a:cs typeface="Segoe UI Light" panose="020B0502040204020203" pitchFamily="34" charset="0"/>
              </a:rPr>
              <a:t>Agenda (16/09 – 20/09/2019) </a:t>
            </a:r>
            <a:endParaRPr lang="ca-ES" sz="4267" b="1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41C98E7-AA5A-4325-BEB6-CE174171B7EF}"/>
              </a:ext>
            </a:extLst>
          </p:cNvPr>
          <p:cNvGraphicFramePr>
            <a:graphicFrameLocks noGrp="1"/>
          </p:cNvGraphicFramePr>
          <p:nvPr/>
        </p:nvGraphicFramePr>
        <p:xfrm>
          <a:off x="2296570" y="1849824"/>
          <a:ext cx="7719789" cy="8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154">
                  <a:extLst>
                    <a:ext uri="{9D8B030D-6E8A-4147-A177-3AD203B41FA5}">
                      <a16:colId xmlns:a16="http://schemas.microsoft.com/office/drawing/2014/main" val="1331981324"/>
                    </a:ext>
                  </a:extLst>
                </a:gridCol>
                <a:gridCol w="4540469">
                  <a:extLst>
                    <a:ext uri="{9D8B030D-6E8A-4147-A177-3AD203B41FA5}">
                      <a16:colId xmlns:a16="http://schemas.microsoft.com/office/drawing/2014/main" val="1828762646"/>
                    </a:ext>
                  </a:extLst>
                </a:gridCol>
                <a:gridCol w="1692166">
                  <a:extLst>
                    <a:ext uri="{9D8B030D-6E8A-4147-A177-3AD203B41FA5}">
                      <a16:colId xmlns:a16="http://schemas.microsoft.com/office/drawing/2014/main" val="2381600607"/>
                    </a:ext>
                  </a:extLst>
                </a:gridCol>
              </a:tblGrid>
              <a:tr h="859340">
                <a:tc>
                  <a:txBody>
                    <a:bodyPr/>
                    <a:lstStyle/>
                    <a:p>
                      <a:r>
                        <a:rPr lang="es-E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9.30 - 10.00 h</a:t>
                      </a:r>
                    </a:p>
                    <a:p>
                      <a:r>
                        <a:rPr lang="es-E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10.00 - 17.30 h</a:t>
                      </a:r>
                    </a:p>
                    <a:p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Bienvenida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 Fundamentals</a:t>
                      </a:r>
                      <a:b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Studio, C#, Agile, Testing, DevOps, Azure)</a:t>
                      </a:r>
                      <a:endParaRPr lang="en-US" sz="1600" b="0" i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Martina Bartels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David Sempere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Daniel Algar</a:t>
                      </a:r>
                      <a:endParaRPr lang="en-US" sz="1600" b="0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6922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4A46A8D-6942-40B3-990C-00A8D0E85AD6}"/>
              </a:ext>
            </a:extLst>
          </p:cNvPr>
          <p:cNvGraphicFramePr>
            <a:graphicFrameLocks noGrp="1"/>
          </p:cNvGraphicFramePr>
          <p:nvPr/>
        </p:nvGraphicFramePr>
        <p:xfrm>
          <a:off x="561670" y="1847552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r>
                        <a:rPr lang="es-ES" b="1">
                          <a:solidFill>
                            <a:srgbClr val="0070C0"/>
                          </a:solidFill>
                        </a:rPr>
                        <a:t>16/09/2019</a:t>
                      </a:r>
                      <a:endParaRPr lang="en-US" b="1">
                        <a:solidFill>
                          <a:srgbClr val="0070C0"/>
                        </a:solidFill>
                      </a:endParaRP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D99599CC-C4C5-43BF-9A3B-C9FD011D3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9748"/>
              </p:ext>
            </p:extLst>
          </p:nvPr>
        </p:nvGraphicFramePr>
        <p:xfrm>
          <a:off x="2296570" y="2786261"/>
          <a:ext cx="7719790" cy="84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154">
                  <a:extLst>
                    <a:ext uri="{9D8B030D-6E8A-4147-A177-3AD203B41FA5}">
                      <a16:colId xmlns:a16="http://schemas.microsoft.com/office/drawing/2014/main" val="1331981324"/>
                    </a:ext>
                  </a:extLst>
                </a:gridCol>
                <a:gridCol w="4529959">
                  <a:extLst>
                    <a:ext uri="{9D8B030D-6E8A-4147-A177-3AD203B41FA5}">
                      <a16:colId xmlns:a16="http://schemas.microsoft.com/office/drawing/2014/main" val="1828762646"/>
                    </a:ext>
                  </a:extLst>
                </a:gridCol>
                <a:gridCol w="1702677">
                  <a:extLst>
                    <a:ext uri="{9D8B030D-6E8A-4147-A177-3AD203B41FA5}">
                      <a16:colId xmlns:a16="http://schemas.microsoft.com/office/drawing/2014/main" val="2381600607"/>
                    </a:ext>
                  </a:extLst>
                </a:gridCol>
              </a:tblGrid>
              <a:tr h="848582">
                <a:tc>
                  <a:txBody>
                    <a:bodyPr/>
                    <a:lstStyle/>
                    <a:p>
                      <a:r>
                        <a:rPr lang="es-E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9.30 - 17.30 h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BBDD &amp; Frameworks .NET &amp; Web Services</a:t>
                      </a:r>
                      <a:b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(SQL Server, Entity Framework, Web API, Azure)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Jose Angel Lucas</a:t>
                      </a: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69226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9477473B-5A15-465F-83F3-97BDB6CDED6A}"/>
              </a:ext>
            </a:extLst>
          </p:cNvPr>
          <p:cNvGraphicFramePr>
            <a:graphicFrameLocks noGrp="1"/>
          </p:cNvGraphicFramePr>
          <p:nvPr/>
        </p:nvGraphicFramePr>
        <p:xfrm>
          <a:off x="2296569" y="3701181"/>
          <a:ext cx="7719791" cy="8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155">
                  <a:extLst>
                    <a:ext uri="{9D8B030D-6E8A-4147-A177-3AD203B41FA5}">
                      <a16:colId xmlns:a16="http://schemas.microsoft.com/office/drawing/2014/main" val="1331981324"/>
                    </a:ext>
                  </a:extLst>
                </a:gridCol>
                <a:gridCol w="4519448">
                  <a:extLst>
                    <a:ext uri="{9D8B030D-6E8A-4147-A177-3AD203B41FA5}">
                      <a16:colId xmlns:a16="http://schemas.microsoft.com/office/drawing/2014/main" val="1828762646"/>
                    </a:ext>
                  </a:extLst>
                </a:gridCol>
                <a:gridCol w="1713188">
                  <a:extLst>
                    <a:ext uri="{9D8B030D-6E8A-4147-A177-3AD203B41FA5}">
                      <a16:colId xmlns:a16="http://schemas.microsoft.com/office/drawing/2014/main" val="2381600607"/>
                    </a:ext>
                  </a:extLst>
                </a:gridCol>
              </a:tblGrid>
              <a:tr h="842640">
                <a:tc>
                  <a:txBody>
                    <a:bodyPr/>
                    <a:lstStyle/>
                    <a:p>
                      <a:r>
                        <a:rPr lang="es-E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9.30 - 17.30 h</a:t>
                      </a:r>
                    </a:p>
                  </a:txBody>
                  <a:tcPr marL="144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Desarrollo web</a:t>
                      </a:r>
                      <a:b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(React, Angular, </a:t>
                      </a:r>
                      <a:r>
                        <a:rPr lang="en-US" sz="1600" b="0" i="1" kern="12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CSS3, HTML5)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Albert Diaz</a:t>
                      </a: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69226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7CF36C4E-E637-4791-9216-45F39B24140B}"/>
              </a:ext>
            </a:extLst>
          </p:cNvPr>
          <p:cNvGraphicFramePr>
            <a:graphicFrameLocks noGrp="1"/>
          </p:cNvGraphicFramePr>
          <p:nvPr/>
        </p:nvGraphicFramePr>
        <p:xfrm>
          <a:off x="2296568" y="4626859"/>
          <a:ext cx="7719790" cy="8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666">
                  <a:extLst>
                    <a:ext uri="{9D8B030D-6E8A-4147-A177-3AD203B41FA5}">
                      <a16:colId xmlns:a16="http://schemas.microsoft.com/office/drawing/2014/main" val="1331981324"/>
                    </a:ext>
                  </a:extLst>
                </a:gridCol>
                <a:gridCol w="4529959">
                  <a:extLst>
                    <a:ext uri="{9D8B030D-6E8A-4147-A177-3AD203B41FA5}">
                      <a16:colId xmlns:a16="http://schemas.microsoft.com/office/drawing/2014/main" val="1828762646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2381600607"/>
                    </a:ext>
                  </a:extLst>
                </a:gridCol>
              </a:tblGrid>
              <a:tr h="850160">
                <a:tc>
                  <a:txBody>
                    <a:bodyPr/>
                    <a:lstStyle/>
                    <a:p>
                      <a:r>
                        <a:rPr lang="es-E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9.30 - 17.30 h</a:t>
                      </a:r>
                    </a:p>
                    <a:p>
                      <a:endParaRPr lang="es-ES" sz="16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17.30 - 18.15 h</a:t>
                      </a:r>
                    </a:p>
                  </a:txBody>
                  <a:tcPr marL="144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 Platforms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Sharepoint &amp; Office 365)</a:t>
                      </a:r>
                    </a:p>
                    <a:p>
                      <a:pPr marL="0" algn="l" defTabSz="914400" rtl="0" eaLnBrk="1" latinLnBrk="0" hangingPunct="1"/>
                      <a:r>
                        <a:rPr lang="it-IT" sz="1600" b="0" i="0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Solo externos: </a:t>
                      </a:r>
                      <a:r>
                        <a:rPr lang="it-IT" sz="1600" b="1" i="0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Presentación Raona</a:t>
                      </a:r>
                      <a:endParaRPr lang="en-US" sz="1600" b="1" i="0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Ivan Zamora</a:t>
                      </a:r>
                    </a:p>
                    <a:p>
                      <a:pPr marL="0" algn="l" defTabSz="914400" rtl="0" eaLnBrk="1" latinLnBrk="0" hangingPunct="1"/>
                      <a:endParaRPr lang="en-US" sz="1600" b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Martina Bartels</a:t>
                      </a: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69226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468CAA95-FC94-4796-8FB3-66F5E8DB3A75}"/>
              </a:ext>
            </a:extLst>
          </p:cNvPr>
          <p:cNvSpPr/>
          <p:nvPr/>
        </p:nvSpPr>
        <p:spPr>
          <a:xfrm>
            <a:off x="561671" y="1305149"/>
            <a:ext cx="1636486" cy="490603"/>
          </a:xfrm>
          <a:prstGeom prst="rect">
            <a:avLst/>
          </a:prstGeom>
          <a:solidFill>
            <a:srgbClr val="F9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>
                <a:solidFill>
                  <a:schemeClr val="tx1"/>
                </a:solidFill>
              </a:rPr>
              <a:t>Fecha</a:t>
            </a:r>
            <a:endParaRPr lang="en-US" sz="2000" b="1" i="1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1E4FD9F-5419-47E6-8C7D-2CBF41600440}"/>
              </a:ext>
            </a:extLst>
          </p:cNvPr>
          <p:cNvSpPr/>
          <p:nvPr/>
        </p:nvSpPr>
        <p:spPr>
          <a:xfrm>
            <a:off x="2296569" y="1306432"/>
            <a:ext cx="1821543" cy="496136"/>
          </a:xfrm>
          <a:prstGeom prst="rect">
            <a:avLst/>
          </a:prstGeom>
          <a:solidFill>
            <a:srgbClr val="F9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>
                <a:solidFill>
                  <a:schemeClr val="tx1"/>
                </a:solidFill>
              </a:rPr>
              <a:t>Hora</a:t>
            </a:r>
            <a:endParaRPr lang="en-US" sz="2000" b="1" i="1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B2265FF-70A6-47C9-9407-0482C808242B}"/>
              </a:ext>
            </a:extLst>
          </p:cNvPr>
          <p:cNvSpPr/>
          <p:nvPr/>
        </p:nvSpPr>
        <p:spPr>
          <a:xfrm>
            <a:off x="4118112" y="1305149"/>
            <a:ext cx="4274457" cy="497419"/>
          </a:xfrm>
          <a:prstGeom prst="rect">
            <a:avLst/>
          </a:prstGeom>
          <a:solidFill>
            <a:srgbClr val="F9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>
                <a:solidFill>
                  <a:schemeClr val="tx1"/>
                </a:solidFill>
              </a:rPr>
              <a:t>Sesiones</a:t>
            </a:r>
            <a:endParaRPr lang="en-US" sz="2000" b="1" i="1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72A86D7-BDD3-4E1A-9A44-95E373F7F6EE}"/>
              </a:ext>
            </a:extLst>
          </p:cNvPr>
          <p:cNvSpPr/>
          <p:nvPr/>
        </p:nvSpPr>
        <p:spPr>
          <a:xfrm>
            <a:off x="8392569" y="1305149"/>
            <a:ext cx="1623787" cy="497419"/>
          </a:xfrm>
          <a:prstGeom prst="rect">
            <a:avLst/>
          </a:prstGeom>
          <a:solidFill>
            <a:srgbClr val="F9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>
                <a:solidFill>
                  <a:schemeClr val="tx1"/>
                </a:solidFill>
              </a:rPr>
              <a:t>Ponentes</a:t>
            </a:r>
            <a:endParaRPr lang="en-US" sz="2000" b="1" i="1">
              <a:solidFill>
                <a:schemeClr val="tx1"/>
              </a:solidFill>
            </a:endParaRP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66CA1509-3B18-4A24-A7D5-785BA2552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64956"/>
              </p:ext>
            </p:extLst>
          </p:nvPr>
        </p:nvGraphicFramePr>
        <p:xfrm>
          <a:off x="561670" y="2773230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r>
                        <a:rPr lang="es-ES" b="1">
                          <a:solidFill>
                            <a:srgbClr val="0070C0"/>
                          </a:solidFill>
                        </a:rPr>
                        <a:t>17/09/2019</a:t>
                      </a:r>
                      <a:endParaRPr lang="en-US" b="1">
                        <a:solidFill>
                          <a:srgbClr val="0070C0"/>
                        </a:solidFill>
                      </a:endParaRP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57028DFB-108A-4918-AADC-DB7286F94EC3}"/>
              </a:ext>
            </a:extLst>
          </p:cNvPr>
          <p:cNvGraphicFramePr>
            <a:graphicFrameLocks noGrp="1"/>
          </p:cNvGraphicFramePr>
          <p:nvPr/>
        </p:nvGraphicFramePr>
        <p:xfrm>
          <a:off x="561670" y="3682207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>
                          <a:solidFill>
                            <a:srgbClr val="0070C0"/>
                          </a:solidFill>
                        </a:rPr>
                        <a:t>18/09/2019</a:t>
                      </a:r>
                      <a:endParaRPr lang="en-US" b="1">
                        <a:solidFill>
                          <a:srgbClr val="0070C0"/>
                        </a:solidFill>
                      </a:endParaRP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6F9B0017-DF69-4434-80D9-AC024B4C02EE}"/>
              </a:ext>
            </a:extLst>
          </p:cNvPr>
          <p:cNvGraphicFramePr>
            <a:graphicFrameLocks noGrp="1"/>
          </p:cNvGraphicFramePr>
          <p:nvPr/>
        </p:nvGraphicFramePr>
        <p:xfrm>
          <a:off x="561670" y="4615406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r>
                        <a:rPr lang="es-ES" b="1">
                          <a:solidFill>
                            <a:srgbClr val="0070C0"/>
                          </a:solidFill>
                        </a:rPr>
                        <a:t>19/09/2019</a:t>
                      </a:r>
                      <a:endParaRPr lang="en-US" b="1">
                        <a:solidFill>
                          <a:srgbClr val="0070C0"/>
                        </a:solidFill>
                      </a:endParaRP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A2F75A32-695F-4400-ACE5-72689652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80633"/>
              </p:ext>
            </p:extLst>
          </p:nvPr>
        </p:nvGraphicFramePr>
        <p:xfrm>
          <a:off x="561670" y="5546416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r>
                        <a:rPr lang="es-ES" b="1">
                          <a:solidFill>
                            <a:srgbClr val="0070C0"/>
                          </a:solidFill>
                        </a:rPr>
                        <a:t>20/09/2019</a:t>
                      </a:r>
                      <a:endParaRPr lang="en-US" b="1">
                        <a:solidFill>
                          <a:srgbClr val="0070C0"/>
                        </a:solidFill>
                      </a:endParaRPr>
                    </a:p>
                  </a:txBody>
                  <a:tcPr marL="2160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463C8441-7D56-41A9-89FC-25136474A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4995"/>
              </p:ext>
            </p:extLst>
          </p:nvPr>
        </p:nvGraphicFramePr>
        <p:xfrm>
          <a:off x="2296567" y="5560057"/>
          <a:ext cx="7719789" cy="8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78">
                  <a:extLst>
                    <a:ext uri="{9D8B030D-6E8A-4147-A177-3AD203B41FA5}">
                      <a16:colId xmlns:a16="http://schemas.microsoft.com/office/drawing/2014/main" val="1331981324"/>
                    </a:ext>
                  </a:extLst>
                </a:gridCol>
                <a:gridCol w="4508938">
                  <a:extLst>
                    <a:ext uri="{9D8B030D-6E8A-4147-A177-3AD203B41FA5}">
                      <a16:colId xmlns:a16="http://schemas.microsoft.com/office/drawing/2014/main" val="1828762646"/>
                    </a:ext>
                  </a:extLst>
                </a:gridCol>
                <a:gridCol w="1702673">
                  <a:extLst>
                    <a:ext uri="{9D8B030D-6E8A-4147-A177-3AD203B41FA5}">
                      <a16:colId xmlns:a16="http://schemas.microsoft.com/office/drawing/2014/main" val="2381600607"/>
                    </a:ext>
                  </a:extLst>
                </a:gridCol>
              </a:tblGrid>
              <a:tr h="850160">
                <a:tc>
                  <a:txBody>
                    <a:bodyPr/>
                    <a:lstStyle/>
                    <a:p>
                      <a:r>
                        <a:rPr lang="es-E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9.30 - 17.15 h</a:t>
                      </a:r>
                    </a:p>
                    <a:p>
                      <a:pPr>
                        <a:spcBef>
                          <a:spcPts val="1800"/>
                        </a:spcBef>
                      </a:pPr>
                      <a:r>
                        <a:rPr lang="es-E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17.15 - 17.30 h</a:t>
                      </a:r>
                    </a:p>
                  </a:txBody>
                  <a:tcPr marL="1440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Intelligence &amp; Machine Learning</a:t>
                      </a:r>
                      <a:b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BI)</a:t>
                      </a:r>
                    </a:p>
                    <a:p>
                      <a:pPr marL="0" algn="l" defTabSz="914400" rtl="0" eaLnBrk="1" latinLnBrk="0" hangingPunct="1"/>
                      <a:r>
                        <a:rPr lang="it-IT" sz="1600" b="1" i="0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Cierre</a:t>
                      </a:r>
                      <a:r>
                        <a:rPr lang="it-IT" sz="1600" b="0" i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 i="1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Carles Romo </a:t>
                      </a:r>
                      <a:b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Victor Busqué </a:t>
                      </a:r>
                      <a:b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600" b="1" kern="12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artina</a:t>
                      </a:r>
                      <a:r>
                        <a:rPr lang="en-US" sz="16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Bartels</a:t>
                      </a:r>
                    </a:p>
                  </a:txBody>
                  <a:tcPr marL="2160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69226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34D6E497-6E3E-46DF-A4FA-7344C85937E1}"/>
              </a:ext>
            </a:extLst>
          </p:cNvPr>
          <p:cNvGraphicFramePr>
            <a:graphicFrameLocks noGrp="1"/>
          </p:cNvGraphicFramePr>
          <p:nvPr/>
        </p:nvGraphicFramePr>
        <p:xfrm>
          <a:off x="10135355" y="1855876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Hotel Hesperia Sant Just</a:t>
                      </a:r>
                      <a:endParaRPr lang="en-US" sz="1600" b="0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FBE45906-CE89-414F-9A94-5254813CE6CF}"/>
              </a:ext>
            </a:extLst>
          </p:cNvPr>
          <p:cNvSpPr/>
          <p:nvPr/>
        </p:nvSpPr>
        <p:spPr>
          <a:xfrm>
            <a:off x="10135356" y="1305149"/>
            <a:ext cx="1636486" cy="490603"/>
          </a:xfrm>
          <a:prstGeom prst="rect">
            <a:avLst/>
          </a:prstGeom>
          <a:solidFill>
            <a:srgbClr val="F9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i="1">
                <a:solidFill>
                  <a:schemeClr val="tx1"/>
                </a:solidFill>
              </a:rPr>
              <a:t>Lugar</a:t>
            </a:r>
            <a:endParaRPr lang="en-US" sz="2000" b="1" i="1">
              <a:solidFill>
                <a:schemeClr val="tx1"/>
              </a:solidFill>
            </a:endParaRP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BAB50CBF-4C26-4ED8-9354-39EDFD6E4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73907"/>
              </p:ext>
            </p:extLst>
          </p:nvPr>
        </p:nvGraphicFramePr>
        <p:xfrm>
          <a:off x="10135355" y="2781554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r>
                        <a:rPr lang="es-ES" sz="1600" b="0">
                          <a:solidFill>
                            <a:schemeClr val="tx1"/>
                          </a:solidFill>
                        </a:rPr>
                        <a:t>Hotel Hesperia Sant Just</a:t>
                      </a: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5212A2A7-8D34-4766-AAB2-696A73876F8F}"/>
              </a:ext>
            </a:extLst>
          </p:cNvPr>
          <p:cNvGraphicFramePr>
            <a:graphicFrameLocks noGrp="1"/>
          </p:cNvGraphicFramePr>
          <p:nvPr/>
        </p:nvGraphicFramePr>
        <p:xfrm>
          <a:off x="10135355" y="3690531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Hotel Hesperia Sant Just</a:t>
                      </a:r>
                      <a:endParaRPr lang="en-US" sz="1600" b="0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E3A5BAEA-F6A8-490F-882B-039DF78D8F86}"/>
              </a:ext>
            </a:extLst>
          </p:cNvPr>
          <p:cNvGraphicFramePr>
            <a:graphicFrameLocks noGrp="1"/>
          </p:cNvGraphicFramePr>
          <p:nvPr/>
        </p:nvGraphicFramePr>
        <p:xfrm>
          <a:off x="10135355" y="4623730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r>
                        <a:rPr lang="es-ES" sz="1600" b="0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Oficina SJD</a:t>
                      </a:r>
                    </a:p>
                  </a:txBody>
                  <a:tcPr marL="21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6D594E84-82F1-4A88-B674-563672E7B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70454"/>
              </p:ext>
            </p:extLst>
          </p:nvPr>
        </p:nvGraphicFramePr>
        <p:xfrm>
          <a:off x="10135355" y="5554740"/>
          <a:ext cx="1636486" cy="8738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36486">
                  <a:extLst>
                    <a:ext uri="{9D8B030D-6E8A-4147-A177-3AD203B41FA5}">
                      <a16:colId xmlns:a16="http://schemas.microsoft.com/office/drawing/2014/main" val="2095761008"/>
                    </a:ext>
                  </a:extLst>
                </a:gridCol>
              </a:tblGrid>
              <a:tr h="873878">
                <a:tc>
                  <a:txBody>
                    <a:bodyPr/>
                    <a:lstStyle/>
                    <a:p>
                      <a:r>
                        <a:rPr lang="es-ES" sz="1600" b="0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Oficina SJD</a:t>
                      </a:r>
                      <a:endParaRPr lang="en-US" sz="1600" b="0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2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7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Bots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Introducción a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bots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conversacionales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Un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chatbot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es un agente conversacional automatizado (parcial o totalmente)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Disponibilidad 24h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Respuesta inmediata</a:t>
            </a:r>
          </a:p>
          <a:p>
            <a:pPr marL="342900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Dos tipos: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Funcional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Existe uno o más objetivos/tareas a resolver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Conversacional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Simplemente ofrece conversación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Dos fases: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NLU (comprensión de lenguaje natural)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Gestión de diálogo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1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Bots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NLU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1288485"/>
            <a:ext cx="82654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Objetivo: Extraer </a:t>
            </a:r>
            <a:r>
              <a:rPr lang="es-ES" sz="26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información estructurada </a:t>
            </a: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del texto</a:t>
            </a:r>
          </a:p>
          <a:p>
            <a:pPr marL="342900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6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Intención</a:t>
            </a: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Finalidad del mensaje en particular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“hola”, “buenas” 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saludar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“ayúdame”, “necesito ayuda”  pedir ayuda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“quiero reservar un billete de ave” reservar billete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Cada bot tiene un conjunto definido de intenciones posibles, y para reconocerlas se usa un </a:t>
            </a:r>
            <a:r>
              <a:rPr lang="es-ES" sz="2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clasificador.</a:t>
            </a:r>
          </a:p>
        </p:txBody>
      </p:sp>
    </p:spTree>
    <p:extLst>
      <p:ext uri="{BB962C8B-B14F-4D97-AF65-F5344CB8AC3E}">
        <p14:creationId xmlns:p14="http://schemas.microsoft.com/office/powerpoint/2010/main" val="347823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Bots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NLU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1288485"/>
            <a:ext cx="8265429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Objetivo: Extraer </a:t>
            </a:r>
            <a:r>
              <a:rPr lang="es-ES" sz="26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información estructurada </a:t>
            </a: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del texto</a:t>
            </a:r>
          </a:p>
          <a:p>
            <a:pPr marL="342900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6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Intención</a:t>
            </a: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Finalidad del mensaje en particular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“hola”, “buenas” 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saludar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“ayúdame”, “necesito ayuda”  pedir ayuda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“quiero reservar un billete de ave” reservar billete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Cada bot tiene un conjunto definido de intenciones posibles, y para reconocerlas se usa un </a:t>
            </a:r>
            <a:r>
              <a:rPr lang="es-ES" sz="2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clasificador.</a:t>
            </a:r>
          </a:p>
          <a:p>
            <a:pPr marL="342900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6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Entidades: </a:t>
            </a: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Información relevante del texto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Pueden ser nombres de persona, nombres de ciudades, productos, empresas, …</a:t>
            </a:r>
          </a:p>
          <a:p>
            <a:pPr lvl="1" algn="ctr" defTabSz="914400">
              <a:spcBef>
                <a:spcPct val="0"/>
              </a:spcBef>
            </a:pPr>
            <a:r>
              <a:rPr lang="es-ES" sz="23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“Quiero pillar un </a:t>
            </a:r>
            <a:r>
              <a:rPr lang="es-ES" sz="23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</a:t>
            </a:r>
            <a:r>
              <a:rPr lang="es-ES" sz="23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s-ES" sz="2300" b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Barcelona</a:t>
            </a:r>
            <a:r>
              <a:rPr lang="es-ES" sz="23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2300" b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Madrid</a:t>
            </a:r>
            <a:r>
              <a:rPr lang="es-ES" sz="23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3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mañana a las 8</a:t>
            </a:r>
            <a:r>
              <a:rPr lang="es-ES" sz="23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También se resuelve mediante </a:t>
            </a:r>
            <a:r>
              <a:rPr lang="es-ES" sz="2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clasificación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a nivel de palabra.</a:t>
            </a:r>
          </a:p>
        </p:txBody>
      </p:sp>
    </p:spTree>
    <p:extLst>
      <p:ext uri="{BB962C8B-B14F-4D97-AF65-F5344CB8AC3E}">
        <p14:creationId xmlns:p14="http://schemas.microsoft.com/office/powerpoint/2010/main" val="176271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Bots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Gestión de diálogo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1288485"/>
            <a:ext cx="8265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Mecanismo que nos permite relacionar la información extraída por NLU, con acciones reales.</a:t>
            </a:r>
          </a:p>
          <a:p>
            <a:pPr algn="just" defTabSz="914400">
              <a:spcBef>
                <a:spcPct val="0"/>
              </a:spcBef>
            </a:pPr>
            <a:endParaRPr lang="es-ES" sz="26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Puede basarse en algoritmos de ML como clasificadores, o basados en reglas:</a:t>
            </a:r>
          </a:p>
          <a:p>
            <a:pPr algn="just" defTabSz="914400">
              <a:spcBef>
                <a:spcPct val="0"/>
              </a:spcBef>
            </a:pPr>
            <a:endParaRPr lang="es-ES" sz="26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just" defTabSz="914400">
              <a:spcBef>
                <a:spcPct val="0"/>
              </a:spcBef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70971" y="3515360"/>
            <a:ext cx="8173989" cy="159040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( intent ==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bookTicket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&amp; not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cityOrigin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in entities ) {</a:t>
            </a:r>
          </a:p>
          <a:p>
            <a:pPr lvl="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askForCityOrigin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495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LUIS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Language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Understanding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Intelligent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Service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1288485"/>
            <a:ext cx="82654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AutoML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Servicios de Machine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gestionados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Entrenamiento, despliegue y disponibilidad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Facilidad de desarrollo, uso y mantenimiento</a:t>
            </a:r>
          </a:p>
          <a:p>
            <a:pPr marL="800100" lvl="1" indent="-3429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LUIS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la solución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AutoML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Microsoft para NLU</a:t>
            </a:r>
          </a:p>
          <a:p>
            <a:pPr algn="just" defTabSz="914400">
              <a:spcBef>
                <a:spcPct val="0"/>
              </a:spcBef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458" y="3947454"/>
            <a:ext cx="8396942" cy="29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89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Telegram API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1288485"/>
            <a:ext cx="8265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 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3"/>
              </a:rPr>
              <a:t>API de Telegram para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3"/>
              </a:rPr>
              <a:t>bots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3"/>
              </a:rPr>
              <a:t> 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permite una gran variedad de posibilidades para programar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bots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mediante llamadas http.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Hoy usaremos 2 funciones de la api: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4"/>
              </a:rPr>
              <a:t>getUpdates</a:t>
            </a: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hlinkClick r:id="rId5"/>
            </a:endParaRP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5"/>
              </a:rPr>
              <a:t>sendMessage</a:t>
            </a: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C0329B0-38CF-464D-AE7E-CBC5FF74F1E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75D0F52-BF7D-4463-B596-43CB07A5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809898"/>
            <a:ext cx="7315200" cy="609600"/>
          </a:xfrm>
        </p:spPr>
        <p:txBody>
          <a:bodyPr anchor="t">
            <a:normAutofit fontScale="90000"/>
          </a:bodyPr>
          <a:lstStyle/>
          <a:p>
            <a:r>
              <a:rPr lang="es-ES" sz="3600" err="1">
                <a:latin typeface="Calibri"/>
                <a:cs typeface="Calibri"/>
              </a:rPr>
              <a:t>Lab</a:t>
            </a:r>
            <a:r>
              <a:rPr lang="es-ES" sz="3600">
                <a:latin typeface="Calibri"/>
                <a:cs typeface="Calibri"/>
              </a:rPr>
              <a:t> – </a:t>
            </a:r>
            <a:r>
              <a:rPr lang="es-ES" sz="3600" err="1">
                <a:latin typeface="Calibri"/>
                <a:cs typeface="Calibri"/>
              </a:rPr>
              <a:t>Chatbot</a:t>
            </a:r>
            <a:r>
              <a:rPr lang="es-ES" sz="3600">
                <a:latin typeface="Calibri"/>
                <a:cs typeface="Calibri"/>
              </a:rPr>
              <a:t> de </a:t>
            </a:r>
            <a:r>
              <a:rPr lang="es-ES" sz="3600" err="1">
                <a:latin typeface="Calibri"/>
                <a:cs typeface="Calibri"/>
              </a:rPr>
              <a:t>Telegram</a:t>
            </a:r>
            <a:br>
              <a:rPr lang="es-ES" sz="3600">
                <a:latin typeface="Calibri"/>
                <a:cs typeface="Calibri"/>
              </a:rPr>
            </a:br>
            <a:br>
              <a:rPr lang="es-ES" sz="36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36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36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C1D82A5D-A921-4EE2-A104-D55F6E143B89}"/>
              </a:ext>
            </a:extLst>
          </p:cNvPr>
          <p:cNvSpPr txBox="1">
            <a:spLocks/>
          </p:cNvSpPr>
          <p:nvPr/>
        </p:nvSpPr>
        <p:spPr>
          <a:xfrm>
            <a:off x="3867912" y="1415145"/>
            <a:ext cx="7315200" cy="469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6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571161D5-972F-48DF-AEC8-5548D02C9ADD}"/>
              </a:ext>
            </a:extLst>
          </p:cNvPr>
          <p:cNvSpPr txBox="1">
            <a:spLocks/>
          </p:cNvSpPr>
          <p:nvPr/>
        </p:nvSpPr>
        <p:spPr>
          <a:xfrm>
            <a:off x="3867911" y="1415224"/>
            <a:ext cx="7315200" cy="2681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latin typeface="Calibri"/>
                <a:cs typeface="Calibri"/>
              </a:rPr>
              <a:t>Enlaces de consulta</a:t>
            </a:r>
          </a:p>
          <a:p>
            <a:pPr marL="457200" indent="-457200">
              <a:buFont typeface="Arial"/>
              <a:buChar char="•"/>
            </a:pPr>
            <a:r>
              <a:rPr lang="es-ES" sz="2800">
                <a:latin typeface="Calibri"/>
                <a:cs typeface="Calibri"/>
                <a:hlinkClick r:id="rId3"/>
              </a:rPr>
              <a:t>BotFather</a:t>
            </a:r>
            <a:endParaRPr lang="es-E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s-ES" sz="2800">
                <a:latin typeface="Calibri"/>
                <a:cs typeface="Calibri"/>
                <a:hlinkClick r:id="rId4"/>
              </a:rPr>
              <a:t>Telegram API</a:t>
            </a:r>
            <a:endParaRPr lang="es-ES" sz="280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s-ES" sz="2800">
                <a:latin typeface="Calibri"/>
                <a:cs typeface="Calibri"/>
                <a:hlinkClick r:id="rId5"/>
              </a:rPr>
              <a:t>LUIS</a:t>
            </a:r>
          </a:p>
          <a:p>
            <a:pPr marL="457200" indent="-457200">
              <a:buFont typeface="Arial"/>
              <a:buChar char="•"/>
            </a:pPr>
            <a:r>
              <a:rPr lang="es-ES" sz="2800">
                <a:latin typeface="Calibri"/>
                <a:cs typeface="Calibri"/>
                <a:hlinkClick r:id="rId6"/>
              </a:rPr>
              <a:t>Respitron API</a:t>
            </a:r>
            <a:endParaRPr lang="es-E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F58C7BB0-BF78-4B8E-BC60-8C29769D9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3859" y="2661808"/>
            <a:ext cx="5428003" cy="36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9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Comida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876338" y="2923007"/>
            <a:ext cx="7916092" cy="8374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~ 1h</a:t>
            </a:r>
          </a:p>
        </p:txBody>
      </p:sp>
    </p:spTree>
    <p:extLst>
      <p:ext uri="{BB962C8B-B14F-4D97-AF65-F5344CB8AC3E}">
        <p14:creationId xmlns:p14="http://schemas.microsoft.com/office/powerpoint/2010/main" val="1107879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C0329B0-38CF-464D-AE7E-CBC5FF74F1E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8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Hands-on</a:t>
            </a:r>
            <a:r>
              <a:rPr lang="es-ES_tradnl" sz="4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sz="48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es-ES_tradnl" sz="4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75D0F52-BF7D-4463-B596-43CB07A5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809898"/>
            <a:ext cx="7315200" cy="609600"/>
          </a:xfrm>
        </p:spPr>
        <p:txBody>
          <a:bodyPr anchor="t">
            <a:normAutofit/>
          </a:bodyPr>
          <a:lstStyle/>
          <a:p>
            <a:r>
              <a:rPr lang="es-ES" sz="3600" err="1">
                <a:latin typeface="Calibri" panose="020F0502020204030204" pitchFamily="34" charset="0"/>
                <a:cs typeface="Calibri" panose="020F0502020204030204" pitchFamily="34" charset="0"/>
              </a:rPr>
              <a:t>Respitron</a:t>
            </a:r>
            <a:r>
              <a:rPr lang="es-ES" sz="3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C1D82A5D-A921-4EE2-A104-D55F6E143B89}"/>
              </a:ext>
            </a:extLst>
          </p:cNvPr>
          <p:cNvSpPr txBox="1">
            <a:spLocks/>
          </p:cNvSpPr>
          <p:nvPr/>
        </p:nvSpPr>
        <p:spPr>
          <a:xfrm>
            <a:off x="3867912" y="1415145"/>
            <a:ext cx="7315200" cy="469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>
                <a:latin typeface="Calibri" panose="020F0502020204030204" pitchFamily="34" charset="0"/>
                <a:cs typeface="Calibri" panose="020F0502020204030204" pitchFamily="34" charset="0"/>
              </a:rPr>
              <a:t>Partiendo del proyecto </a:t>
            </a:r>
            <a:r>
              <a:rPr lang="es-ES" sz="2400" err="1">
                <a:latin typeface="Calibri" panose="020F0502020204030204" pitchFamily="34" charset="0"/>
                <a:cs typeface="Calibri" panose="020F0502020204030204" pitchFamily="34" charset="0"/>
              </a:rPr>
              <a:t>Respitron</a:t>
            </a:r>
            <a:r>
              <a:rPr lang="es-ES" sz="2400">
                <a:latin typeface="Calibri" panose="020F0502020204030204" pitchFamily="34" charset="0"/>
                <a:cs typeface="Calibri" panose="020F0502020204030204" pitchFamily="34" charset="0"/>
              </a:rPr>
              <a:t> del primer día, queremos exponer una API y tener la información persistida en base de datos. El servicio y la base de datos deben hospedarse en Azure.</a:t>
            </a:r>
          </a:p>
          <a:p>
            <a:endParaRPr lang="es-E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>
                <a:latin typeface="Calibri" panose="020F0502020204030204" pitchFamily="34" charset="0"/>
                <a:cs typeface="Calibri" panose="020F0502020204030204" pitchFamily="34" charset="0"/>
              </a:rPr>
              <a:t>Incluye información adicional:</a:t>
            </a:r>
          </a:p>
          <a:p>
            <a:pPr marL="1028700" lvl="1" indent="-571500">
              <a:buFontTx/>
              <a:buChar char="-"/>
            </a:pPr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Ciudad del paciente</a:t>
            </a:r>
          </a:p>
          <a:p>
            <a:pPr marL="1028700" lvl="1" indent="-571500">
              <a:buFontTx/>
              <a:buChar char="-"/>
            </a:pPr>
            <a:endParaRPr lang="es-E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Prueba los distintos métodos creados usando </a:t>
            </a:r>
            <a:r>
              <a:rPr lang="es-E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Postman</a:t>
            </a:r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Fiddler</a:t>
            </a:r>
            <a:endParaRPr lang="es-E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29730-C5C5-4053-BFAA-1E6E6B57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5" y="4928573"/>
            <a:ext cx="3033210" cy="9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03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C0329B0-38CF-464D-AE7E-CBC5FF74F1E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Resumen</a:t>
            </a: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C1D82A5D-A921-4EE2-A104-D55F6E143B89}"/>
              </a:ext>
            </a:extLst>
          </p:cNvPr>
          <p:cNvSpPr txBox="1">
            <a:spLocks/>
          </p:cNvSpPr>
          <p:nvPr/>
        </p:nvSpPr>
        <p:spPr>
          <a:xfrm>
            <a:off x="3867912" y="781050"/>
            <a:ext cx="7315200" cy="5332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7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99" y="456156"/>
            <a:ext cx="9144000" cy="3710894"/>
          </a:xfrm>
        </p:spPr>
        <p:txBody>
          <a:bodyPr>
            <a:normAutofit/>
          </a:bodyPr>
          <a:lstStyle/>
          <a:p>
            <a:b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>
                <a:solidFill>
                  <a:schemeClr val="bg1"/>
                </a:solidFill>
                <a:latin typeface="Calibri"/>
                <a:cs typeface="Calibri"/>
              </a:rPr>
              <a:t>Machine Learning y Business Intelligence</a:t>
            </a:r>
            <a:b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i="1">
                <a:solidFill>
                  <a:schemeClr val="bg1"/>
                </a:solidFill>
                <a:latin typeface="Calibri"/>
                <a:cs typeface="Calibri"/>
              </a:rPr>
              <a:t>(LUIS, Power BI, Data Factory, SQL Management Studio)</a:t>
            </a:r>
            <a:endParaRPr lang="en-US" sz="32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009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97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Business </a:t>
            </a:r>
            <a:r>
              <a:rPr lang="es-ES_tradnl" sz="4800" err="1">
                <a:latin typeface="Calibri"/>
                <a:cs typeface="Calibri"/>
              </a:rPr>
              <a:t>Intelligence</a:t>
            </a:r>
            <a:endParaRPr lang="es-ES_tradnl" sz="480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Definición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Conjunto de estrategias, aplicaciones, datos, productos, tecnologías y arquitectura técnicas, los cuales están enfocados a la administración y creación de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conocimiento sobre el medio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a través de análisis de los datos existentes en una organización o empresa.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002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97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Business </a:t>
            </a:r>
            <a:r>
              <a:rPr lang="es-ES_tradnl" sz="4800" err="1">
                <a:latin typeface="Calibri"/>
                <a:cs typeface="Calibri"/>
              </a:rPr>
              <a:t>Intelligence</a:t>
            </a:r>
            <a:endParaRPr lang="es-ES_tradnl" sz="480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Definición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Conjunto de estrategias, aplicaciones, datos, productos, tecnologías y arquitectura técnicas, los cuales están enfocados a la administración y creación de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conocimiento sobre el medio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a través de análisis de los datos existentes en una organización o empresa.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Administrar y crear contenido sobre el estado pasado, actual y futuro de la empresa y sus productos a través de datos que esta misma nos proporciona.</a:t>
            </a:r>
          </a:p>
        </p:txBody>
      </p:sp>
    </p:spTree>
    <p:extLst>
      <p:ext uri="{BB962C8B-B14F-4D97-AF65-F5344CB8AC3E}">
        <p14:creationId xmlns:p14="http://schemas.microsoft.com/office/powerpoint/2010/main" val="160446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97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Business </a:t>
            </a:r>
            <a:r>
              <a:rPr lang="es-ES_tradnl" sz="4800" err="1">
                <a:latin typeface="Calibri"/>
                <a:cs typeface="Calibri"/>
              </a:rPr>
              <a:t>Intelligence</a:t>
            </a:r>
            <a:endParaRPr lang="es-ES_tradnl" sz="480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Objetivos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612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Facilitar la toma de decisiones de la empresa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Accesibilidad a la información</a:t>
            </a: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6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Centralizar todos los datos en un mismo lugar accesible para todos.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Facilidad de lectura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Se intenta que la información mostrada se entienda de la forma más independiente al conocimiento técnico del lector.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235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97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Procesos ETL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Procesos ETL (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Extract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Transform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 &amp; Load)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Extraer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Obtener datos de diferentes fuentes y en diferentes formatos.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Es importante y necesario analizar los datos que se extraen para verificar que cumplen la pauta o estructura que se espera.</a:t>
            </a: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640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97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Procesos ETL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Procesos ETL (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Extract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Transform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 &amp; Load)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Extraer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Ejemplo: Coger datos de bases de datos relacionales, no relacionales y ficheros planos a la vez.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3" name="Imagen 4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CB8447FE-D9DB-49AD-91B1-8EB6CDAE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0" y="3585769"/>
            <a:ext cx="1076960" cy="102758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AA53E349-1FCB-4B6E-AB25-424497A1A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3534293"/>
            <a:ext cx="1148080" cy="1201653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D9D01DF1-4243-410D-9AB0-98DAC4D5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680" y="3379470"/>
            <a:ext cx="2743200" cy="1440180"/>
          </a:xfrm>
          <a:prstGeom prst="rect">
            <a:avLst/>
          </a:prstGeom>
        </p:spPr>
      </p:pic>
      <p:pic>
        <p:nvPicPr>
          <p:cNvPr id="13" name="Imagen 13">
            <a:extLst>
              <a:ext uri="{FF2B5EF4-FFF2-40B4-BE49-F238E27FC236}">
                <a16:creationId xmlns:a16="http://schemas.microsoft.com/office/drawing/2014/main" id="{D8D91D51-E5E4-4160-845D-BD2B2726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0" y="5232475"/>
            <a:ext cx="1371600" cy="1391920"/>
          </a:xfrm>
          <a:prstGeom prst="rect">
            <a:avLst/>
          </a:prstGeom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9CFFEE76-12F4-4B40-B47C-8B7499B9B093}"/>
              </a:ext>
            </a:extLst>
          </p:cNvPr>
          <p:cNvCxnSpPr/>
          <p:nvPr/>
        </p:nvCxnSpPr>
        <p:spPr>
          <a:xfrm>
            <a:off x="4937760" y="4719320"/>
            <a:ext cx="1574800" cy="131064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D73BB54-1E42-4D0E-AC1B-8318A946806E}"/>
              </a:ext>
            </a:extLst>
          </p:cNvPr>
          <p:cNvCxnSpPr/>
          <p:nvPr/>
        </p:nvCxnSpPr>
        <p:spPr>
          <a:xfrm>
            <a:off x="7295515" y="4811395"/>
            <a:ext cx="0" cy="416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6542503E-80B7-4735-B43E-2CB851E95E06}"/>
              </a:ext>
            </a:extLst>
          </p:cNvPr>
          <p:cNvCxnSpPr>
            <a:cxnSpLocks/>
          </p:cNvCxnSpPr>
          <p:nvPr/>
        </p:nvCxnSpPr>
        <p:spPr>
          <a:xfrm flipH="1">
            <a:off x="8046720" y="4729479"/>
            <a:ext cx="2092960" cy="131064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25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97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Procesos ETL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Procesos ETL (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Extract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Transform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 &amp; Load)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Transformar</a:t>
            </a: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Fase en la que se aplica una serie de reglas de negocio o funciones sobre los datos extraídos para cargar los datos en el formado buscado.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16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97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Procesos ETL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Procesos ETL (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Extract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Transform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 &amp; Load)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Transformar</a:t>
            </a: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F766D8-C9C7-44D1-933D-FB02E9DB1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16936"/>
              </p:ext>
            </p:extLst>
          </p:nvPr>
        </p:nvGraphicFramePr>
        <p:xfrm>
          <a:off x="4074160" y="2753360"/>
          <a:ext cx="1728406" cy="13766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8406">
                  <a:extLst>
                    <a:ext uri="{9D8B030D-6E8A-4147-A177-3AD203B41FA5}">
                      <a16:colId xmlns:a16="http://schemas.microsoft.com/office/drawing/2014/main" val="29889214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Hombre</a:t>
                      </a:r>
                      <a:endParaRPr lang="es-ES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56599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Mujer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6072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Mujer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33872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Hombre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141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Mujer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145961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ED54F9A-2787-4D57-B0FB-D1EA56385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30795"/>
              </p:ext>
            </p:extLst>
          </p:nvPr>
        </p:nvGraphicFramePr>
        <p:xfrm>
          <a:off x="4063999" y="4328159"/>
          <a:ext cx="1728406" cy="13766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8406">
                  <a:extLst>
                    <a:ext uri="{9D8B030D-6E8A-4147-A177-3AD203B41FA5}">
                      <a16:colId xmlns:a16="http://schemas.microsoft.com/office/drawing/2014/main" val="29889214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 err="1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s-ES" b="1" err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56599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s-ES" b="1" err="1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  <a:endParaRPr lang="es-ES" err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6072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b="1" err="1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33872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b="1" err="1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141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b="1" err="1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145961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5CA1DDF-D1F5-4060-B7D1-3AB756291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31528"/>
              </p:ext>
            </p:extLst>
          </p:nvPr>
        </p:nvGraphicFramePr>
        <p:xfrm>
          <a:off x="7233920" y="2854959"/>
          <a:ext cx="1728406" cy="2748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8406">
                  <a:extLst>
                    <a:ext uri="{9D8B030D-6E8A-4147-A177-3AD203B41FA5}">
                      <a16:colId xmlns:a16="http://schemas.microsoft.com/office/drawing/2014/main" val="29889214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56599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6072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33872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141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14596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4126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3136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7015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s-E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741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b="1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8694052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AFB260D-1D52-415F-8B5E-8B1AC07CECED}"/>
              </a:ext>
            </a:extLst>
          </p:cNvPr>
          <p:cNvSpPr/>
          <p:nvPr/>
        </p:nvSpPr>
        <p:spPr>
          <a:xfrm>
            <a:off x="6063996" y="3999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8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97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Procesos ETL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Procesos ETL (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Extract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Transform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 &amp; Load)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Cargar</a:t>
            </a: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Fase en la que se cargan los datos transformados. Se tiene que decidir qué método de carga usar.</a:t>
            </a: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Sobrescribir datos, mantener historial...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574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Herramientas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Herramientas útiles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612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SQL Server Management Studio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Permite conectarse a bases de datos y administrarlas.</a:t>
            </a: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FC4D1BA9-EB98-438D-B9F1-1819DE1D0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05" y="2855912"/>
            <a:ext cx="1799590" cy="18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45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Herramientas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Herramientas útiles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Azure Data Factory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Permite extraer, transformar y mover datos de diferentes fuentes a otras.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B431FC45-28DE-4DB7-BCEA-7B137862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716822"/>
            <a:ext cx="1757680" cy="17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Temario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779519" y="836023"/>
            <a:ext cx="8003178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Machine </a:t>
            </a:r>
            <a:r>
              <a:rPr lang="es-ES" sz="2400" b="1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Learning</a:t>
            </a:r>
            <a:endParaRPr lang="es-ES" sz="24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Introducción a Machine </a:t>
            </a: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Learning</a:t>
            </a: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Conceptos de </a:t>
            </a: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bots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conversacionales</a:t>
            </a: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Microsoft </a:t>
            </a: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Cognitive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</a:t>
            </a: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Services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LUIS</a:t>
            </a: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Telegram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API</a:t>
            </a:r>
          </a:p>
          <a:p>
            <a:pPr marL="742950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Business </a:t>
            </a:r>
            <a:r>
              <a:rPr lang="es-ES" sz="2400" b="1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Intelligence</a:t>
            </a:r>
            <a:endParaRPr lang="es-ES" sz="24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Introducción a Business </a:t>
            </a: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Intelligence</a:t>
            </a: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Processos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ETL</a:t>
            </a: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Herramientas: SSMS y Azure Data Factory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BI </a:t>
            </a: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</a:t>
            </a:r>
          </a:p>
          <a:p>
            <a:pPr marL="1200150" lvl="1" indent="-742950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04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Herramientas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Herramientas útiles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7417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Azure Data Factory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Con esto podemos coger datos de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API's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App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Insights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Excels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SQL, etc. Y programar procesos de extracción, transformación y carga de datos.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Estos procesos pueden ser programados para que se vayan ejecutando periódicamente           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Triggers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Los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triggers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ejecutan Pipelines y las pipelines son secuencias de procesos.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B431FC45-28DE-4DB7-BCEA-7B137862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1396022"/>
            <a:ext cx="751840" cy="751840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EF116205-3B41-4F80-8864-97908B055ABC}"/>
              </a:ext>
            </a:extLst>
          </p:cNvPr>
          <p:cNvSpPr/>
          <p:nvPr/>
        </p:nvSpPr>
        <p:spPr>
          <a:xfrm>
            <a:off x="8747561" y="4750441"/>
            <a:ext cx="488078" cy="299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525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Herramientas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Herramientas útiles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Azure Data Factory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B431FC45-28DE-4DB7-BCEA-7B137862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1396022"/>
            <a:ext cx="751840" cy="751840"/>
          </a:xfrm>
          <a:prstGeom prst="rect">
            <a:avLst/>
          </a:prstGeom>
        </p:spPr>
      </p:pic>
      <p:pic>
        <p:nvPicPr>
          <p:cNvPr id="3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A000741-D0CD-48A8-A753-A9E953A3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0" y="2376246"/>
            <a:ext cx="8331200" cy="35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7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 err="1">
                <a:latin typeface="Calibri"/>
                <a:cs typeface="Calibri"/>
              </a:rPr>
              <a:t>Power</a:t>
            </a:r>
            <a:r>
              <a:rPr lang="es-ES_tradnl" sz="4800">
                <a:latin typeface="Calibri"/>
                <a:cs typeface="Calibri"/>
              </a:rPr>
              <a:t> BI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BI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3" name="Imagen 4" descr="Imagen que contiene texto, mapa&#10;&#10;Descripción generada con confianza alta">
            <a:extLst>
              <a:ext uri="{FF2B5EF4-FFF2-40B4-BE49-F238E27FC236}">
                <a16:creationId xmlns:a16="http://schemas.microsoft.com/office/drawing/2014/main" id="{AC711266-ACFC-401F-A52A-EAB8BAE4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35" y="1440869"/>
            <a:ext cx="7368207" cy="45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58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 err="1">
                <a:latin typeface="Calibri"/>
                <a:cs typeface="Calibri"/>
              </a:rPr>
              <a:t>Power</a:t>
            </a:r>
            <a:r>
              <a:rPr lang="es-ES_tradnl" sz="4800">
                <a:latin typeface="Calibri"/>
                <a:cs typeface="Calibri"/>
              </a:rPr>
              <a:t> BI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¿Qué es?</a:t>
            </a:r>
            <a:endParaRPr lang="es-ES"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Es un servicio de análisis empresarial que proporciona información detallada para permitir la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toma de decisiones rápidas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e informadas.</a:t>
            </a: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515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 err="1">
                <a:latin typeface="Calibri"/>
                <a:cs typeface="Calibri"/>
              </a:rPr>
              <a:t>Power</a:t>
            </a:r>
            <a:r>
              <a:rPr lang="es-ES_tradnl" sz="4800">
                <a:latin typeface="Calibri"/>
                <a:cs typeface="Calibri"/>
              </a:rPr>
              <a:t> BI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BI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3" name="Imagen 4" descr="Imagen que contiene mapa, captura de pantalla&#10;&#10;Descripción generada con confianza alta">
            <a:extLst>
              <a:ext uri="{FF2B5EF4-FFF2-40B4-BE49-F238E27FC236}">
                <a16:creationId xmlns:a16="http://schemas.microsoft.com/office/drawing/2014/main" id="{AE5F0C8C-3B87-4A8E-8B77-0E09D748D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0" y="1597581"/>
            <a:ext cx="8747760" cy="44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4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 err="1">
                <a:latin typeface="Calibri"/>
                <a:cs typeface="Calibri"/>
              </a:rPr>
              <a:t>Power</a:t>
            </a:r>
            <a:r>
              <a:rPr lang="es-ES_tradnl" sz="4800">
                <a:latin typeface="Calibri"/>
                <a:cs typeface="Calibri"/>
              </a:rPr>
              <a:t> BI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¿Qué ofrece?</a:t>
            </a:r>
            <a:endParaRPr lang="es-ES"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6986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Transforme los datos en impactantes objetos visuales y compártalos en cualquier dispositivo.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lvl="2"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lvl="2"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Facilidad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para crear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objetos visuales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con un simple "Drag and 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drop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"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Explore y analice visualmente los datos, en el entorno local y en la nube, todo en una sola vista.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lvl="2" algn="just" defTabSz="914400">
              <a:spcBef>
                <a:spcPct val="0"/>
              </a:spcBef>
            </a:pP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Apartados de visualización de datos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con posibilidad de aplicar filtros y ver relaciones entre entidades.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6312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 err="1">
                <a:latin typeface="Calibri"/>
                <a:cs typeface="Calibri"/>
              </a:rPr>
              <a:t>Power</a:t>
            </a:r>
            <a:r>
              <a:rPr lang="es-ES_tradnl" sz="4800">
                <a:latin typeface="Calibri"/>
                <a:cs typeface="Calibri"/>
              </a:rPr>
              <a:t> BI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644052"/>
            <a:ext cx="79160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/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¿Qué ofrece?</a:t>
            </a:r>
            <a:endParaRPr lang="es-ES" sz="3600" spc="-100">
              <a:ea typeface="+mn-lt"/>
              <a:cs typeface="+mn-lt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Colabore en paneles personalizados e informes interactivos y compártalos.</a:t>
            </a: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ea typeface="+mn-lt"/>
              <a:cs typeface="+mn-lt"/>
            </a:endParaRP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Distribúyalos por la organización con un sistema de gobernanza y seguridad integrado.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865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 err="1">
                <a:latin typeface="Calibri"/>
                <a:cs typeface="Calibri"/>
              </a:rPr>
              <a:t>Power</a:t>
            </a:r>
            <a:r>
              <a:rPr lang="es-ES_tradnl" sz="4800">
                <a:latin typeface="Calibri"/>
                <a:cs typeface="Calibri"/>
              </a:rPr>
              <a:t> BI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BI Desktop</a:t>
            </a:r>
            <a:endParaRPr lang="es-ES" err="1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7417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Obtener datos</a:t>
            </a:r>
          </a:p>
          <a:p>
            <a:pPr lvl="2"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Origines de datos</a:t>
            </a:r>
          </a:p>
          <a:p>
            <a:pPr lvl="2"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Importar /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DirectQuery</a:t>
            </a: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Pestaña de informe</a:t>
            </a:r>
          </a:p>
          <a:p>
            <a:pPr lvl="2"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Creación de objetos visuales</a:t>
            </a:r>
          </a:p>
          <a:p>
            <a:pPr lvl="2"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Pestaña de datos</a:t>
            </a:r>
          </a:p>
          <a:p>
            <a:pPr lvl="2"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Creación de medidas/ columnas (DAX)</a:t>
            </a:r>
          </a:p>
          <a:p>
            <a:pPr lvl="2"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Pestaña de modelo</a:t>
            </a:r>
          </a:p>
          <a:p>
            <a:pPr lvl="2"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Administración de las relaciones entre las entidades</a:t>
            </a: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657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0" y="1608546"/>
            <a:ext cx="8265429" cy="569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Lenguaje basado en funciones usad en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PowerPivot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, </a:t>
            </a:r>
            <a:r>
              <a:rPr lang="es-ES" sz="2800" b="1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BI Desktop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y SQL Server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Analysys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Services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.</a:t>
            </a: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Incluye algunas de las funciones usadas en Excel.</a:t>
            </a: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Sencillo y fácil de aprender.</a:t>
            </a: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Usado para crear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columnas 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y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medidas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.</a:t>
            </a: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178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 - Formulas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Nombre de una tabla: 'Tabla Ejemplo'</a:t>
            </a:r>
          </a:p>
          <a:p>
            <a:pPr lvl="2"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Las ' ' solo son necesarias si la tabla tiene un espacio en su nombre, si no se pueden omitir.</a:t>
            </a: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Nombre de una columna: 'Tabla'[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NombreColumna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]</a:t>
            </a: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3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525258A-FCDE-4164-BBA9-3A9FA59E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20" y="3469894"/>
            <a:ext cx="5110480" cy="33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779519" y="836023"/>
            <a:ext cx="79160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09:30 – 11:15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ML</a:t>
            </a:r>
            <a:b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11:15 – 11:45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Descanso</a:t>
            </a:r>
            <a:b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11:45 – 13:15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ML</a:t>
            </a:r>
            <a:b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13:15 – 14:30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Comida</a:t>
            </a:r>
            <a:b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14:30 – 17:15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BI</a:t>
            </a:r>
          </a:p>
        </p:txBody>
      </p:sp>
    </p:spTree>
    <p:extLst>
      <p:ext uri="{BB962C8B-B14F-4D97-AF65-F5344CB8AC3E}">
        <p14:creationId xmlns:p14="http://schemas.microsoft.com/office/powerpoint/2010/main" val="1663188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BI Desktop – Crear columna con DAX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C810705-454F-40DD-A342-EF24D820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80" y="1718638"/>
            <a:ext cx="8625840" cy="35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86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BI Desktop – Crear columna con DAX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3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985CA35-14C7-43A9-841D-74873237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1668707"/>
            <a:ext cx="8717280" cy="43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42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BI Desktop – Crear medida con DAX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1901C97-D985-4ADD-B741-CBA5CFD7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40" y="1541853"/>
            <a:ext cx="8290560" cy="41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82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Power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BI Desktop – Crear medida con DAX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,Sans-Serif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3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5CE0253-8216-407B-91E0-70117C2B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80" y="1769683"/>
            <a:ext cx="8615680" cy="40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0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 - Funciones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612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Se pueden agrupar en las siguientes categorías: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n-lt"/>
              <a:cs typeface="Calibri"/>
            </a:endParaRPr>
          </a:p>
          <a:p>
            <a:pPr marL="914400" lvl="1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Funciones de </a:t>
            </a:r>
            <a:r>
              <a:rPr lang="es-ES" sz="2800" b="1" spc="-100">
                <a:ea typeface="+mn-lt"/>
                <a:cs typeface="+mn-lt"/>
              </a:rPr>
              <a:t>agregación</a:t>
            </a: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Funciones de </a:t>
            </a:r>
            <a:r>
              <a:rPr lang="es-ES" sz="2800" b="1" spc="-100">
                <a:ea typeface="+mn-lt"/>
                <a:cs typeface="+mn-lt"/>
              </a:rPr>
              <a:t>recuento</a:t>
            </a:r>
            <a:endParaRPr lang="es-ES" b="1">
              <a:ea typeface="+mj-ea"/>
            </a:endParaRPr>
          </a:p>
          <a:p>
            <a:pPr marL="914400" lvl="1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Funciones </a:t>
            </a:r>
            <a:r>
              <a:rPr lang="es-ES" sz="2800" b="1" spc="-100">
                <a:ea typeface="+mn-lt"/>
                <a:cs typeface="+mn-lt"/>
              </a:rPr>
              <a:t>lógicas</a:t>
            </a:r>
            <a:endParaRPr lang="es-ES" b="1">
              <a:ea typeface="+mj-ea"/>
            </a:endParaRPr>
          </a:p>
          <a:p>
            <a:pPr marL="914400" lvl="1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Funciones de </a:t>
            </a:r>
            <a:r>
              <a:rPr lang="es-ES" sz="2800" b="1" spc="-100">
                <a:ea typeface="+mn-lt"/>
                <a:cs typeface="+mn-lt"/>
              </a:rPr>
              <a:t>información</a:t>
            </a:r>
            <a:endParaRPr lang="es-ES" b="1">
              <a:ea typeface="+mj-ea"/>
            </a:endParaRPr>
          </a:p>
          <a:p>
            <a:pPr marL="914400" lvl="1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Funciones de </a:t>
            </a:r>
            <a:r>
              <a:rPr lang="es-ES" sz="2800" b="1" spc="-100">
                <a:ea typeface="+mn-lt"/>
                <a:cs typeface="+mn-lt"/>
              </a:rPr>
              <a:t>texto</a:t>
            </a:r>
            <a:endParaRPr lang="es-ES">
              <a:ea typeface="+mj-ea"/>
            </a:endParaRPr>
          </a:p>
          <a:p>
            <a:pPr marL="914400" lvl="1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Funciones de </a:t>
            </a:r>
            <a:r>
              <a:rPr lang="es-ES" sz="2800" b="1" spc="-100">
                <a:ea typeface="+mn-lt"/>
                <a:cs typeface="+mn-lt"/>
              </a:rPr>
              <a:t>fecha</a:t>
            </a:r>
            <a:endParaRPr lang="es-ES">
              <a:ea typeface="+mj-ea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671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 – Funciones de agregación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87100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lt"/>
                <a:cs typeface="Calibri"/>
              </a:rPr>
              <a:t>Ejemplos: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n-lt"/>
              <a:cs typeface="Calibri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SUM</a:t>
            </a:r>
            <a:endParaRPr lang="es-ES" sz="2800" b="1" spc="-100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AVERAGE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MIN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MAX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SUMX (y otras funciones </a:t>
            </a:r>
            <a:r>
              <a:rPr lang="es-ES" sz="2800" i="1" spc="-100">
                <a:ea typeface="+mn-lt"/>
                <a:cs typeface="+mn-lt"/>
              </a:rPr>
              <a:t>X</a:t>
            </a:r>
            <a:r>
              <a:rPr lang="es-ES" sz="2800" spc="-100">
                <a:ea typeface="+mn-lt"/>
                <a:cs typeface="+mn-lt"/>
              </a:rPr>
              <a:t>)</a:t>
            </a:r>
            <a:endParaRPr lang="es-ES">
              <a:ea typeface="+mj-ea"/>
            </a:endParaRPr>
          </a:p>
          <a:p>
            <a:pPr algn="just" defTabSz="914400"/>
            <a:endParaRPr lang="es-ES" sz="2800" spc="-100">
              <a:solidFill>
                <a:srgbClr val="000000"/>
              </a:solidFill>
              <a:latin typeface="Corbel"/>
              <a:ea typeface="+mj-ea"/>
              <a:cs typeface="Calibri"/>
            </a:endParaRPr>
          </a:p>
          <a:p>
            <a:pPr algn="just" defTabSz="914400"/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Solo se pueden usar en columnas numéricas.</a:t>
            </a:r>
          </a:p>
          <a:p>
            <a:pPr algn="just" defTabSz="914400"/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/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Las funciones acabadas con X permiten trabajar con más de una columna a la vez</a:t>
            </a:r>
          </a:p>
          <a:p>
            <a:pPr algn="just" defTabSz="914400"/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/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834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 – Funciones de recuento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7417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Ejemplos: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n-lt"/>
              <a:cs typeface="Calibri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COUNT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COUNTA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COUNTBLANK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COUNTROWS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DISTINCTCOUNT</a:t>
            </a:r>
            <a:endParaRPr lang="es-ES">
              <a:ea typeface="+mj-ea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Cuentan elementos diferentes, como valores distintos, valores no vacíos y filas de una tabla.</a:t>
            </a:r>
          </a:p>
          <a:p>
            <a:pPr marL="914400" lvl="1" indent="-457200" algn="just" defTabSz="914400">
              <a:buFont typeface="Arial"/>
              <a:buChar char="•"/>
            </a:pPr>
            <a:endParaRPr lang="es-ES" sz="2800" b="1" spc="-100">
              <a:solidFill>
                <a:srgbClr val="000000"/>
              </a:solidFill>
              <a:latin typeface="Corbel" panose="020B0503020204020204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7057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 –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Funciones lógicas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/>
              <a:ea typeface="+mj-ea"/>
              <a:cs typeface="Calibri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59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Ejemplos: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AND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OR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NOT</a:t>
            </a:r>
            <a:endParaRPr lang="es-ES">
              <a:ea typeface="+mj-ea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IF</a:t>
            </a:r>
            <a:endParaRPr lang="es-ES">
              <a:ea typeface="+mj-ea"/>
            </a:endParaRPr>
          </a:p>
          <a:p>
            <a:pPr algn="just" defTabSz="914400">
              <a:buFont typeface="Arial"/>
              <a:buChar char="•"/>
            </a:pPr>
            <a:endParaRPr lang="es-ES">
              <a:ea typeface="+mj-ea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Se explican por sí solas.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849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 –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Funciones de información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/>
              <a:ea typeface="+mj-ea"/>
              <a:cs typeface="Calibri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6832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Ejemplos: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ISBLANK</a:t>
            </a:r>
            <a:endParaRPr lang="es-ES">
              <a:ea typeface="+mn-lt"/>
              <a:cs typeface="+mn-lt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ISNUMBER</a:t>
            </a:r>
            <a:endParaRPr lang="es-ES"/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ISTEXT</a:t>
            </a:r>
            <a:endParaRPr lang="es-ES"/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ISNONTEXT</a:t>
            </a:r>
            <a:endParaRPr lang="es-ES">
              <a:ea typeface="+mj-ea"/>
            </a:endParaRPr>
          </a:p>
          <a:p>
            <a:pPr algn="just" defTabSz="914400">
              <a:buFont typeface="Arial"/>
              <a:buChar char="•"/>
            </a:pPr>
            <a:endParaRPr lang="es-ES" sz="2800" spc="-100">
              <a:ea typeface="+mj-ea"/>
            </a:endParaRPr>
          </a:p>
          <a:p>
            <a:pPr algn="just" defTabSz="914400">
              <a:buFont typeface="Arial"/>
              <a:buChar char="•"/>
            </a:pPr>
            <a:endParaRPr lang="es-ES">
              <a:ea typeface="+mj-ea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Proporcionan información sobre el tipo de los valores de una columna.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310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 –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Funciones de texto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/>
              <a:ea typeface="+mj-ea"/>
              <a:cs typeface="Calibri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7694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Ejemplos: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CONCATENTATE</a:t>
            </a:r>
            <a:endParaRPr lang="es-ES">
              <a:ea typeface="+mn-lt"/>
              <a:cs typeface="+mn-lt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REPLACE</a:t>
            </a:r>
            <a:endParaRPr lang="es-ES"/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SEARCH</a:t>
            </a:r>
            <a:endParaRPr lang="es-ES"/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UPPER</a:t>
            </a:r>
            <a:endParaRPr lang="es-ES"/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FIXED</a:t>
            </a:r>
            <a:endParaRPr lang="es-ES"/>
          </a:p>
          <a:p>
            <a:pPr algn="just" defTabSz="914400"/>
            <a:endParaRPr lang="es-ES" sz="2800" spc="-100">
              <a:ea typeface="+mj-ea"/>
            </a:endParaRPr>
          </a:p>
          <a:p>
            <a:pPr algn="just" defTabSz="914400">
              <a:buFont typeface="Arial"/>
              <a:buChar char="•"/>
            </a:pPr>
            <a:endParaRPr lang="es-ES" sz="2800" spc="-100">
              <a:ea typeface="+mj-ea"/>
            </a:endParaRPr>
          </a:p>
          <a:p>
            <a:pPr algn="just" defTabSz="914400">
              <a:buFont typeface="Arial"/>
              <a:buChar char="•"/>
            </a:pPr>
            <a:endParaRPr lang="es-ES">
              <a:ea typeface="+mj-ea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Proporcionan información sobre el tipo de los valores de una columna.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86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Introducción a Machine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Learning</a:t>
            </a:r>
            <a:endParaRPr lang="es-ES" sz="36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406"/>
          <a:stretch/>
        </p:blipFill>
        <p:spPr>
          <a:xfrm>
            <a:off x="3570970" y="1288485"/>
            <a:ext cx="8466361" cy="13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521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 –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Funciones de fecha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/>
              <a:ea typeface="+mj-ea"/>
              <a:cs typeface="Calibri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6986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Ejemplos: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DATE</a:t>
            </a:r>
            <a:endParaRPr lang="es-ES">
              <a:ea typeface="+mn-lt"/>
              <a:cs typeface="+mn-lt"/>
            </a:endParaRPr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HOUR</a:t>
            </a:r>
            <a:endParaRPr lang="es-ES"/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NOW</a:t>
            </a:r>
            <a:endParaRPr lang="es-ES"/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EOMONTH</a:t>
            </a:r>
            <a:endParaRPr lang="es-ES"/>
          </a:p>
          <a:p>
            <a:pPr marL="457200" indent="-457200" algn="just" defTabSz="914400">
              <a:buFont typeface="Arial"/>
              <a:buChar char="•"/>
            </a:pPr>
            <a:r>
              <a:rPr lang="es-ES" sz="2800" spc="-100">
                <a:ea typeface="+mn-lt"/>
                <a:cs typeface="+mn-lt"/>
              </a:rPr>
              <a:t>WEEKDAY</a:t>
            </a:r>
            <a:endParaRPr lang="es-ES"/>
          </a:p>
          <a:p>
            <a:pPr marL="457200" indent="-457200" algn="just" defTabSz="914400">
              <a:buFont typeface="Arial"/>
              <a:buChar char="•"/>
            </a:pPr>
            <a:endParaRPr lang="es-ES" sz="2800" spc="-100"/>
          </a:p>
          <a:p>
            <a:pPr algn="just" defTabSz="914400"/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Ayudan a calcular y extraer información de los valores de fecha.</a:t>
            </a: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676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>
                <a:latin typeface="Calibri"/>
                <a:cs typeface="Calibri"/>
              </a:rPr>
              <a:t>DAX</a:t>
            </a:r>
            <a:endParaRPr lang="es-ES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DAX – </a:t>
            </a: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Funciones de texto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Corbel"/>
              <a:ea typeface="+mj-ea"/>
              <a:cs typeface="Calibri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Aquí podréis encontrar documentación de todas las funciones existentes en DAX: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ea typeface="+mn-lt"/>
                <a:cs typeface="+mn-lt"/>
                <a:hlinkClick r:id="rId3"/>
              </a:rPr>
              <a:t>https://docs.microsoft.com/en-us/dax/dax-function-reference</a:t>
            </a:r>
            <a:endParaRPr lang="es-ES">
              <a:ea typeface="+mj-ea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542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1" y="1123837"/>
            <a:ext cx="3546922" cy="4601183"/>
          </a:xfrm>
        </p:spPr>
        <p:txBody>
          <a:bodyPr>
            <a:normAutofit/>
          </a:bodyPr>
          <a:lstStyle/>
          <a:p>
            <a:r>
              <a:rPr lang="es-ES_tradnl" sz="4800" err="1">
                <a:latin typeface="Calibri"/>
                <a:cs typeface="Calibri"/>
              </a:rPr>
              <a:t>Hands-on</a:t>
            </a:r>
            <a:br>
              <a:rPr lang="es-ES_tradnl" sz="4800">
                <a:latin typeface="Calibri"/>
                <a:cs typeface="Calibri"/>
              </a:rPr>
            </a:br>
            <a:r>
              <a:rPr lang="es-ES_tradnl" sz="4800" err="1">
                <a:latin typeface="Calibri"/>
                <a:cs typeface="Calibri"/>
              </a:rPr>
              <a:t>lab</a:t>
            </a:r>
            <a:endParaRPr lang="es-ES" err="1"/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8210732" cy="8374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Respitrón</a:t>
            </a:r>
            <a:endParaRPr lang="es-ES" err="1">
              <a:ea typeface="+mj-ea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40490" y="1608546"/>
            <a:ext cx="8245109" cy="79098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Queremos conectarnos con la base de datos de </a:t>
            </a:r>
            <a:r>
              <a:rPr lang="es-ES" sz="24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Respitrón</a:t>
            </a: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 y generar un informe con una sola pestaña para que nos muestre lo siguiente:</a:t>
            </a:r>
            <a:endParaRPr lang="es-ES" sz="240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algn="just" defTabSz="914400">
              <a:spcBef>
                <a:spcPct val="0"/>
              </a:spcBef>
            </a:pPr>
            <a:endParaRPr lang="es-ES" sz="24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Consumo diario por persona (acumulado entre todas). De forma que así sabremos qué cantidad están consumiendo todos nuestros pacientes.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Número de pacientes que tenemos.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Cigarros diarios que fuman nuestros pacientes (la suma de todos)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Media de cigarros diarios fumados por nuestros pacientes.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Porcentaje de pacientes vivos y fallecidos.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Porcentaje de pacientes dependiendo de su género.</a:t>
            </a: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r>
              <a:rPr lang="es-ES" sz="24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j-ea"/>
                <a:cs typeface="Calibri"/>
              </a:rPr>
              <a:t>Todo esto filtrable por nombre de paciente, género y ciudad de residencia.</a:t>
            </a: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algn="just" defTabSz="914400">
              <a:spcBef>
                <a:spcPct val="0"/>
              </a:spcBef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457200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84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Introducción a Machine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Learning</a:t>
            </a:r>
            <a:endParaRPr lang="es-ES" sz="36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406"/>
          <a:stretch/>
        </p:blipFill>
        <p:spPr>
          <a:xfrm>
            <a:off x="3570970" y="1288485"/>
            <a:ext cx="8466361" cy="1366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33406"/>
          <a:stretch/>
        </p:blipFill>
        <p:spPr>
          <a:xfrm>
            <a:off x="3570969" y="1288418"/>
            <a:ext cx="8467200" cy="1366618"/>
          </a:xfrm>
          <a:prstGeom prst="rect">
            <a:avLst/>
          </a:prstGeom>
        </p:spPr>
      </p:pic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2797209"/>
            <a:ext cx="79160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Conjunto de técnicas que permiten obtener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conocimiento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a partir de datos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¿Qué sucede? (entornos médicos)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¿Qué sucederá? (meteorología)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¿Qué acción se debe tomar? (videojuegos)</a:t>
            </a:r>
          </a:p>
        </p:txBody>
      </p:sp>
    </p:spTree>
    <p:extLst>
      <p:ext uri="{BB962C8B-B14F-4D97-AF65-F5344CB8AC3E}">
        <p14:creationId xmlns:p14="http://schemas.microsoft.com/office/powerpoint/2010/main" val="283940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Introducción a Machine </a:t>
            </a:r>
            <a:r>
              <a:rPr lang="es-ES" sz="36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Learning</a:t>
            </a:r>
            <a:endParaRPr lang="es-ES" sz="36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1608546"/>
            <a:ext cx="79160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Hay 2 ramas principales: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supervisado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no supervisado</a:t>
            </a: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800" b="1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… y muchas más específicas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semi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-supervisado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por refuerzo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activo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por transferencia</a:t>
            </a: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</a:t>
            </a:r>
            <a:r>
              <a:rPr lang="es-ES" sz="2800" spc="-1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adversarial</a:t>
            </a: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914400" lvl="1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382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97-5364-4D24-B2FA-5351243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br>
              <a:rPr lang="es-ES_tradnl" sz="4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480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s-ES_tradnl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451012"/>
            <a:ext cx="791609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s-E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Aprendizaje supervisado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B017629B-A743-4309-B00C-98A6FF46DA2B}"/>
              </a:ext>
            </a:extLst>
          </p:cNvPr>
          <p:cNvSpPr txBox="1"/>
          <p:nvPr/>
        </p:nvSpPr>
        <p:spPr>
          <a:xfrm>
            <a:off x="3570971" y="1608546"/>
            <a:ext cx="7916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Bef>
                <a:spcPct val="0"/>
              </a:spcBef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Supervisado 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Sabemos </a:t>
            </a:r>
            <a:r>
              <a:rPr lang="es-ES" sz="28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exactamente</a:t>
            </a: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 qué queremos obtener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Dado un mail descubrir si es spam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Dado un histórico de datos meteorológicos, predecir qué temperatura habrá mañana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spc="-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A partir de información médica, predecir si se tiene una enfermedad</a:t>
            </a: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 algn="just" defTabSz="914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2800" spc="-1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32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Raona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Raona" id="{A83F7815-DBAF-4819-AF2F-C964E6F9CFC1}" vid="{2F5CEC01-6625-48B7-BBFF-D4B3CD2506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1D30E2B3570245A6D500D3EE9D8E11" ma:contentTypeVersion="6" ma:contentTypeDescription="Crear nuevo documento." ma:contentTypeScope="" ma:versionID="a28cb7cbb6b93b5f9d2a773f0af93420">
  <xsd:schema xmlns:xsd="http://www.w3.org/2001/XMLSchema" xmlns:xs="http://www.w3.org/2001/XMLSchema" xmlns:p="http://schemas.microsoft.com/office/2006/metadata/properties" xmlns:ns2="b5be09c1-cc9a-48db-9811-79d99ca2e887" targetNamespace="http://schemas.microsoft.com/office/2006/metadata/properties" ma:root="true" ma:fieldsID="d210c665a649d080df157552ed240cd9" ns2:_="">
    <xsd:import namespace="b5be09c1-cc9a-48db-9811-79d99ca2e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e09c1-cc9a-48db-9811-79d99ca2e8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59AD96-8482-4E5D-8591-60B732D646D7}">
  <ds:schemaRefs>
    <ds:schemaRef ds:uri="b5be09c1-cc9a-48db-9811-79d99ca2e8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5C4F886-E6BD-4613-8A79-57702925C9AB}">
  <ds:schemaRefs>
    <ds:schemaRef ds:uri="b5be09c1-cc9a-48db-9811-79d99ca2e88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7B7C20-A087-4D53-BBE8-A70402F4BC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TemaRaona</Template>
  <Application>Microsoft Office PowerPoint</Application>
  <PresentationFormat>Widescreen</PresentationFormat>
  <Slides>62</Slides>
  <Notes>60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TemaRaona</vt:lpstr>
      <vt:lpstr>PowerPoint Presentation</vt:lpstr>
      <vt:lpstr>PowerPoint Presentation</vt:lpstr>
      <vt:lpstr> Machine Learning y Business Intelligence (LUIS, Power BI, Data Factory, SQL Management Studio)</vt:lpstr>
      <vt:lpstr>Temario</vt:lpstr>
      <vt:lpstr>Agenda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Bots</vt:lpstr>
      <vt:lpstr>Bots</vt:lpstr>
      <vt:lpstr>Bots</vt:lpstr>
      <vt:lpstr>Bots</vt:lpstr>
      <vt:lpstr>Bots</vt:lpstr>
      <vt:lpstr>LUIS</vt:lpstr>
      <vt:lpstr>Telegram</vt:lpstr>
      <vt:lpstr>Lab – Chatbot de Telegram    </vt:lpstr>
      <vt:lpstr>Comida</vt:lpstr>
      <vt:lpstr>Respitron </vt:lpstr>
      <vt:lpstr>PowerPoint Presentation</vt:lpstr>
      <vt:lpstr>Business Intelligence</vt:lpstr>
      <vt:lpstr>Business Intelligence</vt:lpstr>
      <vt:lpstr>Business Intelligence</vt:lpstr>
      <vt:lpstr>Procesos ETL</vt:lpstr>
      <vt:lpstr>Procesos ETL</vt:lpstr>
      <vt:lpstr>Procesos ETL</vt:lpstr>
      <vt:lpstr>Procesos ETL</vt:lpstr>
      <vt:lpstr>Procesos ETL</vt:lpstr>
      <vt:lpstr>Herramientas</vt:lpstr>
      <vt:lpstr>Herramientas</vt:lpstr>
      <vt:lpstr>Herramientas</vt:lpstr>
      <vt:lpstr>Herramientas</vt:lpstr>
      <vt:lpstr>Power BI</vt:lpstr>
      <vt:lpstr>Power BI</vt:lpstr>
      <vt:lpstr>Power BI</vt:lpstr>
      <vt:lpstr>Power BI</vt:lpstr>
      <vt:lpstr>Power BI</vt:lpstr>
      <vt:lpstr>Power BI</vt:lpstr>
      <vt:lpstr>DAX</vt:lpstr>
      <vt:lpstr>DAX</vt:lpstr>
      <vt:lpstr>DAX</vt:lpstr>
      <vt:lpstr>DAX</vt:lpstr>
      <vt:lpstr>DAX</vt:lpstr>
      <vt:lpstr>DAX</vt:lpstr>
      <vt:lpstr>DAX</vt:lpstr>
      <vt:lpstr>DAX</vt:lpstr>
      <vt:lpstr>DAX</vt:lpstr>
      <vt:lpstr>DAX</vt:lpstr>
      <vt:lpstr>DAX</vt:lpstr>
      <vt:lpstr>DAX</vt:lpstr>
      <vt:lpstr>DAX</vt:lpstr>
      <vt:lpstr>DAX</vt:lpstr>
      <vt:lpstr>Hands-on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2019-09-15T21:03:45Z</dcterms:created>
  <dcterms:modified xsi:type="dcterms:W3CDTF">2019-09-19T08:22:29Z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0x010100251D30E2B3570245A6D500D3EE9D8E11</vt:lpwstr>
  </property>
</Properties>
</file>