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8" r:id="rId21"/>
    <p:sldId id="279" r:id="rId22"/>
    <p:sldId id="277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6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1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73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2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44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8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96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45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DE3C-EEEA-4206-9F15-650F97DF9002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F86-DE89-458D-8D8E-AD597F4F4E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4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u.luis.ai/applica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Camp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S5 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21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supervisado - Clasificación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 un conjunto previo de posibles categorías, y queremos saber a cuál(es) pertenece.</a:t>
            </a:r>
          </a:p>
          <a:p>
            <a:pPr lvl="1"/>
            <a:r>
              <a:rPr lang="es-ES" dirty="0" smtClean="0"/>
              <a:t>Binarias</a:t>
            </a:r>
          </a:p>
          <a:p>
            <a:pPr lvl="2"/>
            <a:r>
              <a:rPr lang="es-ES" dirty="0" smtClean="0"/>
              <a:t>SPAM, NO SPAM</a:t>
            </a:r>
          </a:p>
          <a:p>
            <a:pPr lvl="2"/>
            <a:r>
              <a:rPr lang="es-ES" dirty="0" smtClean="0"/>
              <a:t>CONCEDER CRÉDITO, NO CONCEDERLO</a:t>
            </a:r>
          </a:p>
          <a:p>
            <a:pPr lvl="1"/>
            <a:r>
              <a:rPr lang="es-ES" dirty="0" err="1" smtClean="0"/>
              <a:t>Multiclase</a:t>
            </a:r>
            <a:endParaRPr lang="es-ES" dirty="0" smtClean="0"/>
          </a:p>
          <a:p>
            <a:pPr lvl="2"/>
            <a:r>
              <a:rPr lang="es-ES" dirty="0" smtClean="0"/>
              <a:t>PERRO, GATO, RATÓN, CABALLO, DELFÍN, …</a:t>
            </a:r>
          </a:p>
        </p:txBody>
      </p:sp>
    </p:spTree>
    <p:extLst>
      <p:ext uri="{BB962C8B-B14F-4D97-AF65-F5344CB8AC3E}">
        <p14:creationId xmlns:p14="http://schemas.microsoft.com/office/powerpoint/2010/main" val="333291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supervisado - Clasificación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 un conjunto previo de posibles categorías, y queremos saber a cuál(es) pertenece.</a:t>
            </a:r>
          </a:p>
          <a:p>
            <a:pPr lvl="1"/>
            <a:r>
              <a:rPr lang="es-ES" dirty="0" smtClean="0"/>
              <a:t>Binarias</a:t>
            </a:r>
          </a:p>
          <a:p>
            <a:pPr lvl="2"/>
            <a:r>
              <a:rPr lang="es-ES" dirty="0" smtClean="0"/>
              <a:t>SPAM, NO SPAM</a:t>
            </a:r>
          </a:p>
          <a:p>
            <a:pPr lvl="2"/>
            <a:r>
              <a:rPr lang="es-ES" dirty="0" smtClean="0"/>
              <a:t>CONCEDER CRÉDITO, NO CONCEDERLO</a:t>
            </a:r>
          </a:p>
          <a:p>
            <a:pPr lvl="1"/>
            <a:r>
              <a:rPr lang="es-ES" dirty="0" err="1" smtClean="0"/>
              <a:t>Multiclase</a:t>
            </a:r>
            <a:endParaRPr lang="es-ES" dirty="0" smtClean="0"/>
          </a:p>
          <a:p>
            <a:pPr lvl="2"/>
            <a:r>
              <a:rPr lang="es-ES" dirty="0" smtClean="0"/>
              <a:t>PERRO, GATO, RATÓN, CABALLO, DELFÍN, …</a:t>
            </a:r>
          </a:p>
          <a:p>
            <a:r>
              <a:rPr lang="es-ES" dirty="0" smtClean="0"/>
              <a:t>Los algoritmos de clasificación buscan relaciones (aprenden) entre la información disponible (píxeles, texto, </a:t>
            </a:r>
            <a:r>
              <a:rPr lang="es-ES" dirty="0" err="1" smtClean="0"/>
              <a:t>etc</a:t>
            </a:r>
            <a:r>
              <a:rPr lang="es-ES" dirty="0" smtClean="0"/>
              <a:t>), y el resultado.</a:t>
            </a:r>
          </a:p>
          <a:p>
            <a:pPr lvl="1"/>
            <a:r>
              <a:rPr lang="es-ES" dirty="0" smtClean="0"/>
              <a:t>“Cuando la imagen es alargada, color grisáceo, … suele ser un delfín”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36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supervisado - Regresión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la clasificación, pero en lugar de clases queremos predecir valores numéricos</a:t>
            </a:r>
          </a:p>
          <a:p>
            <a:pPr lvl="1"/>
            <a:r>
              <a:rPr lang="es-ES" dirty="0" smtClean="0"/>
              <a:t>Predecir qué rating tendrá una película (en función de qué actores aparecen, género, director, presupuesto, </a:t>
            </a:r>
            <a:r>
              <a:rPr lang="es-ES" dirty="0" err="1" smtClean="0"/>
              <a:t>etc</a:t>
            </a:r>
            <a:r>
              <a:rPr lang="es-ES" dirty="0" smtClean="0"/>
              <a:t>)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smtClean="0"/>
              <a:t> sistemas </a:t>
            </a:r>
            <a:r>
              <a:rPr lang="es-ES" dirty="0" err="1" smtClean="0"/>
              <a:t>recomendadores</a:t>
            </a:r>
            <a:endParaRPr lang="es-ES" dirty="0" smtClean="0"/>
          </a:p>
          <a:p>
            <a:pPr lvl="1"/>
            <a:r>
              <a:rPr lang="es-ES" dirty="0" smtClean="0"/>
              <a:t>Predecir qué temperatura hará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no supervisado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 de aprendizaje más analítico y sujeto a interpretación</a:t>
            </a:r>
          </a:p>
          <a:p>
            <a:r>
              <a:rPr lang="es-ES" dirty="0" smtClean="0"/>
              <a:t>Existen 2 técnicas principalmente:</a:t>
            </a:r>
          </a:p>
          <a:p>
            <a:pPr lvl="1"/>
            <a:r>
              <a:rPr lang="es-ES" dirty="0" smtClean="0"/>
              <a:t>PCA (Principal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): Describe datos de gran </a:t>
            </a:r>
            <a:r>
              <a:rPr lang="es-ES" dirty="0" err="1" smtClean="0"/>
              <a:t>dimensionalidad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720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no supervisado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 de aprendizaje más analítico y sujeto a interpretación</a:t>
            </a:r>
          </a:p>
          <a:p>
            <a:r>
              <a:rPr lang="es-ES" dirty="0" smtClean="0"/>
              <a:t>Existen 2 técnicas principalmente:</a:t>
            </a:r>
          </a:p>
          <a:p>
            <a:pPr lvl="1"/>
            <a:r>
              <a:rPr lang="es-ES" dirty="0" smtClean="0"/>
              <a:t>PCA (Principal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): Describe datos de gran </a:t>
            </a:r>
            <a:r>
              <a:rPr lang="es-ES" dirty="0" err="1" smtClean="0"/>
              <a:t>dimensionalidad</a:t>
            </a:r>
            <a:endParaRPr lang="es-ES" dirty="0" smtClean="0"/>
          </a:p>
        </p:txBody>
      </p:sp>
      <p:pic>
        <p:nvPicPr>
          <p:cNvPr id="4" name="Picture 2" descr="https://miro.medium.com/max/2568/1*RZSQh4VZjHzg7yEVhD3qK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0"/>
            <a:ext cx="11805155" cy="67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3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</a:t>
            </a:r>
            <a:r>
              <a:rPr lang="es-ES" dirty="0" smtClean="0"/>
              <a:t>no supervisado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 de aprendizaje más analítico y sujeto a interpretación</a:t>
            </a:r>
          </a:p>
          <a:p>
            <a:r>
              <a:rPr lang="es-ES" dirty="0" smtClean="0"/>
              <a:t>Existen 2 técnicas principalmente:</a:t>
            </a:r>
          </a:p>
          <a:p>
            <a:pPr lvl="1"/>
            <a:r>
              <a:rPr lang="es-ES" b="1" dirty="0" smtClean="0"/>
              <a:t>PCA</a:t>
            </a:r>
            <a:r>
              <a:rPr lang="es-ES" dirty="0" smtClean="0"/>
              <a:t> (Principal </a:t>
            </a: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): Describe datos de gran </a:t>
            </a:r>
            <a:r>
              <a:rPr lang="es-ES" dirty="0" err="1" smtClean="0"/>
              <a:t>dimensionalidad</a:t>
            </a:r>
            <a:endParaRPr lang="es-ES" dirty="0" smtClean="0"/>
          </a:p>
          <a:p>
            <a:pPr lvl="1"/>
            <a:r>
              <a:rPr lang="es-ES" b="1" dirty="0" err="1" smtClean="0"/>
              <a:t>Clustering</a:t>
            </a:r>
            <a:r>
              <a:rPr lang="es-ES" dirty="0" smtClean="0"/>
              <a:t>: Agrupa instancias similares en grupos automáticamente, sin tener que proporcionar etiquetas. Se debe indicar cuántos grupos se desea generar.</a:t>
            </a:r>
          </a:p>
          <a:p>
            <a:pPr lvl="2"/>
            <a:r>
              <a:rPr lang="es-ES" b="1" dirty="0" smtClean="0"/>
              <a:t>2 grupos: </a:t>
            </a:r>
            <a:r>
              <a:rPr lang="es-ES" dirty="0" smtClean="0"/>
              <a:t>portero, jugadores de campo</a:t>
            </a:r>
          </a:p>
          <a:p>
            <a:pPr lvl="2"/>
            <a:r>
              <a:rPr lang="es-ES" b="1" dirty="0" smtClean="0"/>
              <a:t>3 grupos: </a:t>
            </a:r>
            <a:r>
              <a:rPr lang="es-ES" dirty="0" smtClean="0"/>
              <a:t>porteros, jugadores defensivos, jugadores ofensivos</a:t>
            </a:r>
          </a:p>
          <a:p>
            <a:pPr lvl="2"/>
            <a:r>
              <a:rPr lang="es-ES" b="1" dirty="0" smtClean="0"/>
              <a:t>…</a:t>
            </a:r>
          </a:p>
          <a:p>
            <a:pPr lvl="2"/>
            <a:endParaRPr lang="es-ES" b="1" dirty="0"/>
          </a:p>
          <a:p>
            <a:pPr lvl="2"/>
            <a:r>
              <a:rPr lang="es-ES" dirty="0" smtClean="0"/>
              <a:t>Usado para segmentar tipos de clientes/productos, por ejemplo</a:t>
            </a:r>
          </a:p>
        </p:txBody>
      </p:sp>
    </p:spTree>
    <p:extLst>
      <p:ext uri="{BB962C8B-B14F-4D97-AF65-F5344CB8AC3E}">
        <p14:creationId xmlns:p14="http://schemas.microsoft.com/office/powerpoint/2010/main" val="191073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ML: Aprendizaje por refuerzo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Bastante específico</a:t>
            </a:r>
          </a:p>
          <a:p>
            <a:r>
              <a:rPr lang="es-ES" dirty="0" smtClean="0"/>
              <a:t>Sistema de recompensas</a:t>
            </a:r>
          </a:p>
          <a:p>
            <a:pPr lvl="1"/>
            <a:r>
              <a:rPr lang="es-ES" dirty="0" smtClean="0"/>
              <a:t>Si lo haces </a:t>
            </a:r>
            <a:r>
              <a:rPr lang="es-ES" b="1" dirty="0" smtClean="0">
                <a:solidFill>
                  <a:schemeClr val="accent6"/>
                </a:solidFill>
              </a:rPr>
              <a:t>bien</a:t>
            </a:r>
            <a:r>
              <a:rPr lang="es-ES" dirty="0" smtClean="0"/>
              <a:t>, premio</a:t>
            </a:r>
          </a:p>
          <a:p>
            <a:pPr lvl="1"/>
            <a:r>
              <a:rPr lang="es-ES" dirty="0" smtClean="0"/>
              <a:t>Si lo haces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mal</a:t>
            </a:r>
            <a:r>
              <a:rPr lang="es-ES" dirty="0" smtClean="0"/>
              <a:t>, penalización</a:t>
            </a:r>
          </a:p>
        </p:txBody>
      </p:sp>
    </p:spTree>
    <p:extLst>
      <p:ext uri="{BB962C8B-B14F-4D97-AF65-F5344CB8AC3E}">
        <p14:creationId xmlns:p14="http://schemas.microsoft.com/office/powerpoint/2010/main" val="28229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ML: Aprendizaje por refuerzo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Bastante específico, muy usado en juegos</a:t>
            </a:r>
          </a:p>
          <a:p>
            <a:r>
              <a:rPr lang="es-ES" dirty="0" smtClean="0"/>
              <a:t>Sistema de recompensas</a:t>
            </a:r>
          </a:p>
          <a:p>
            <a:pPr lvl="1"/>
            <a:r>
              <a:rPr lang="es-ES" dirty="0" smtClean="0"/>
              <a:t>Si lo haces </a:t>
            </a:r>
            <a:r>
              <a:rPr lang="es-ES" b="1" dirty="0" smtClean="0">
                <a:solidFill>
                  <a:schemeClr val="accent6"/>
                </a:solidFill>
              </a:rPr>
              <a:t>bien</a:t>
            </a:r>
            <a:r>
              <a:rPr lang="es-ES" dirty="0" smtClean="0"/>
              <a:t>, premio</a:t>
            </a:r>
          </a:p>
          <a:p>
            <a:pPr lvl="1"/>
            <a:r>
              <a:rPr lang="es-ES" dirty="0" smtClean="0"/>
              <a:t>Si lo haces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mal</a:t>
            </a:r>
            <a:r>
              <a:rPr lang="es-ES" dirty="0" smtClean="0"/>
              <a:t>, penalización</a:t>
            </a:r>
          </a:p>
          <a:p>
            <a:r>
              <a:rPr lang="es-ES" dirty="0" smtClean="0"/>
              <a:t>Una función (heurística) indica si se hace bien o mal</a:t>
            </a:r>
          </a:p>
          <a:p>
            <a:pPr lvl="1"/>
            <a:r>
              <a:rPr lang="es-ES" dirty="0" err="1" smtClean="0"/>
              <a:t>p.e</a:t>
            </a:r>
            <a:r>
              <a:rPr lang="es-ES" dirty="0" smtClean="0"/>
              <a:t>. puntos que se ganan al hacer un movimiento en ajedrez</a:t>
            </a:r>
          </a:p>
          <a:p>
            <a:r>
              <a:rPr lang="es-ES" dirty="0" smtClean="0"/>
              <a:t>Los algoritmos de aprendizaje por refuerzo tratan de aprender qué hacer para obtener el máximo de recompensas a largo plazo</a:t>
            </a:r>
          </a:p>
          <a:p>
            <a:r>
              <a:rPr lang="es-ES" dirty="0" smtClean="0"/>
              <a:t>Se pueden simular miles/millones de partidas/turnos e ir aprendiendo qué jugadas aportan valor en el global de la partida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26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bots</a:t>
            </a:r>
            <a:r>
              <a:rPr lang="es-ES" dirty="0" smtClean="0"/>
              <a:t> conversacionales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chatbot</a:t>
            </a:r>
            <a:r>
              <a:rPr lang="es-ES" dirty="0" smtClean="0"/>
              <a:t> es un agente conversacional automatizado (parcial o totalmente)</a:t>
            </a:r>
          </a:p>
          <a:p>
            <a:pPr lvl="1"/>
            <a:r>
              <a:rPr lang="es-ES" dirty="0" smtClean="0"/>
              <a:t>Disponibilidad 24h</a:t>
            </a:r>
          </a:p>
          <a:p>
            <a:pPr lvl="1"/>
            <a:r>
              <a:rPr lang="es-ES" dirty="0" smtClean="0"/>
              <a:t>Respuesta inmediata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32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bots</a:t>
            </a:r>
            <a:r>
              <a:rPr lang="es-ES" dirty="0" smtClean="0"/>
              <a:t> conversacionales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chatbot</a:t>
            </a:r>
            <a:r>
              <a:rPr lang="es-ES" dirty="0" smtClean="0"/>
              <a:t> es un agente conversacional automatizado (parcial o totalmente)</a:t>
            </a:r>
          </a:p>
          <a:p>
            <a:pPr lvl="1"/>
            <a:r>
              <a:rPr lang="es-ES" dirty="0" smtClean="0"/>
              <a:t>Disponibilidad 24h</a:t>
            </a:r>
          </a:p>
          <a:p>
            <a:pPr lvl="1"/>
            <a:r>
              <a:rPr lang="es-ES" dirty="0" smtClean="0"/>
              <a:t>Respuesta inmediata</a:t>
            </a:r>
          </a:p>
          <a:p>
            <a:r>
              <a:rPr lang="es-ES" dirty="0" smtClean="0"/>
              <a:t>Dos tipos</a:t>
            </a:r>
          </a:p>
          <a:p>
            <a:pPr lvl="1"/>
            <a:r>
              <a:rPr lang="es-ES" b="1" dirty="0" smtClean="0"/>
              <a:t>Funcional</a:t>
            </a:r>
            <a:r>
              <a:rPr lang="es-ES" dirty="0" smtClean="0"/>
              <a:t>: Hay uno o más objetivos/tareas que puede resolver</a:t>
            </a:r>
          </a:p>
          <a:p>
            <a:pPr lvl="1"/>
            <a:r>
              <a:rPr lang="es-ES" b="1" dirty="0" smtClean="0"/>
              <a:t>Conversacional</a:t>
            </a:r>
            <a:r>
              <a:rPr lang="es-ES" dirty="0" smtClean="0"/>
              <a:t>: Simplemente ofrece conversación</a:t>
            </a:r>
          </a:p>
          <a:p>
            <a:r>
              <a:rPr lang="es-ES" dirty="0" smtClean="0"/>
              <a:t>1 o 2 fases</a:t>
            </a:r>
          </a:p>
          <a:p>
            <a:pPr lvl="1"/>
            <a:r>
              <a:rPr lang="es-ES" dirty="0" smtClean="0"/>
              <a:t>NLU (Natural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Understanding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(Gestión de diálogo)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4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 ML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Teoría</a:t>
            </a:r>
          </a:p>
          <a:p>
            <a:pPr lvl="1"/>
            <a:r>
              <a:rPr lang="es-ES" dirty="0" smtClean="0"/>
              <a:t>Introducción a Machine </a:t>
            </a:r>
            <a:r>
              <a:rPr lang="es-ES" dirty="0" err="1" smtClean="0"/>
              <a:t>Learning</a:t>
            </a:r>
            <a:r>
              <a:rPr lang="es-ES" dirty="0" smtClean="0"/>
              <a:t> [ML]</a:t>
            </a:r>
            <a:endParaRPr lang="es-ES" dirty="0" smtClean="0"/>
          </a:p>
          <a:p>
            <a:pPr lvl="1"/>
            <a:r>
              <a:rPr lang="es-ES" dirty="0" smtClean="0"/>
              <a:t>Introducción a </a:t>
            </a:r>
            <a:r>
              <a:rPr lang="es-ES" dirty="0" err="1" smtClean="0"/>
              <a:t>bots</a:t>
            </a:r>
            <a:r>
              <a:rPr lang="es-ES" dirty="0" smtClean="0"/>
              <a:t> </a:t>
            </a:r>
            <a:r>
              <a:rPr lang="es-ES" dirty="0" smtClean="0"/>
              <a:t>conversacionales [</a:t>
            </a:r>
            <a:r>
              <a:rPr lang="es-ES" dirty="0" err="1" smtClean="0"/>
              <a:t>Bots</a:t>
            </a:r>
            <a:r>
              <a:rPr lang="es-ES" dirty="0" smtClean="0"/>
              <a:t>]</a:t>
            </a:r>
            <a:endParaRPr lang="es-ES" dirty="0" smtClean="0"/>
          </a:p>
          <a:p>
            <a:pPr lvl="1"/>
            <a:r>
              <a:rPr lang="es-ES" dirty="0" smtClean="0"/>
              <a:t>¿Qué es Microsoft </a:t>
            </a:r>
            <a:r>
              <a:rPr lang="es-ES" dirty="0" err="1" smtClean="0"/>
              <a:t>Cognitive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r>
              <a:rPr lang="es-ES" dirty="0" smtClean="0"/>
              <a:t> LUIS</a:t>
            </a:r>
            <a:r>
              <a:rPr lang="es-ES" dirty="0" smtClean="0"/>
              <a:t>? [LUIS]</a:t>
            </a:r>
            <a:endParaRPr lang="es-ES" dirty="0" smtClean="0"/>
          </a:p>
          <a:p>
            <a:pPr lvl="1"/>
            <a:r>
              <a:rPr lang="es-ES" dirty="0" err="1" smtClean="0"/>
              <a:t>Telegram</a:t>
            </a:r>
            <a:r>
              <a:rPr lang="es-ES" dirty="0" smtClean="0"/>
              <a:t> bot </a:t>
            </a:r>
            <a:r>
              <a:rPr lang="es-ES" dirty="0" smtClean="0"/>
              <a:t>API [TGRAM]</a:t>
            </a:r>
            <a:endParaRPr lang="es-ES" dirty="0" smtClean="0"/>
          </a:p>
          <a:p>
            <a:r>
              <a:rPr lang="es-ES" dirty="0" err="1" smtClean="0"/>
              <a:t>Hands-on</a:t>
            </a:r>
            <a:r>
              <a:rPr lang="es-ES" dirty="0" smtClean="0"/>
              <a:t> </a:t>
            </a:r>
            <a:r>
              <a:rPr lang="es-ES" dirty="0" err="1" smtClean="0"/>
              <a:t>lab</a:t>
            </a:r>
            <a:endParaRPr lang="es-ES" dirty="0" smtClean="0"/>
          </a:p>
          <a:p>
            <a:pPr lvl="1"/>
            <a:r>
              <a:rPr lang="es-ES" dirty="0" smtClean="0"/>
              <a:t>Desarrollo de un bot de </a:t>
            </a:r>
            <a:r>
              <a:rPr lang="es-ES" dirty="0" err="1" smtClean="0"/>
              <a:t>Telegram</a:t>
            </a:r>
            <a:r>
              <a:rPr lang="es-ES" dirty="0" smtClean="0"/>
              <a:t> que permite &lt;…&gt;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32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Bots</a:t>
            </a:r>
            <a:r>
              <a:rPr lang="es-ES" dirty="0" smtClean="0"/>
              <a:t>: NLU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La comprensión de lenguaje natural pretende extraer </a:t>
            </a:r>
            <a:r>
              <a:rPr lang="es-ES" b="1" dirty="0" smtClean="0"/>
              <a:t>información estructurada</a:t>
            </a:r>
            <a:r>
              <a:rPr lang="es-ES" dirty="0" smtClean="0"/>
              <a:t> del texto (mensajes)</a:t>
            </a:r>
          </a:p>
          <a:p>
            <a:pPr lvl="1" algn="just"/>
            <a:r>
              <a:rPr lang="es-ES" b="1" dirty="0" smtClean="0"/>
              <a:t>Intención</a:t>
            </a:r>
            <a:r>
              <a:rPr lang="es-ES" dirty="0" smtClean="0"/>
              <a:t>: ¿Cuál es la finalidad de un mensaje en particular?</a:t>
            </a:r>
          </a:p>
          <a:p>
            <a:pPr lvl="2" algn="just"/>
            <a:r>
              <a:rPr lang="es-ES" dirty="0" smtClean="0"/>
              <a:t>“hola”, “buenas”, “buenas tardes” </a:t>
            </a:r>
            <a:r>
              <a:rPr lang="es-ES" dirty="0" smtClean="0">
                <a:sym typeface="Wingdings" panose="05000000000000000000" pitchFamily="2" charset="2"/>
              </a:rPr>
              <a:t> saludar</a:t>
            </a: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“ayúdame”, “necesito ayuda”, “puedes ayudarme?”  pedir ayuda</a:t>
            </a: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“adiós”, “hasta luego”  despedirse</a:t>
            </a:r>
            <a:endParaRPr lang="es-ES" dirty="0">
              <a:sym typeface="Wingdings" panose="05000000000000000000" pitchFamily="2" charset="2"/>
            </a:endParaRPr>
          </a:p>
          <a:p>
            <a:pPr lvl="2" algn="just"/>
            <a:r>
              <a:rPr lang="es-ES" dirty="0">
                <a:sym typeface="Wingdings" panose="05000000000000000000" pitchFamily="2" charset="2"/>
              </a:rPr>
              <a:t>“quiero reservar un billete de ave”  reservar </a:t>
            </a:r>
            <a:r>
              <a:rPr lang="es-ES" dirty="0" smtClean="0">
                <a:sym typeface="Wingdings" panose="05000000000000000000" pitchFamily="2" charset="2"/>
              </a:rPr>
              <a:t>billete</a:t>
            </a:r>
          </a:p>
          <a:p>
            <a:pPr lvl="2" algn="just"/>
            <a:endParaRPr lang="es-ES" dirty="0">
              <a:sym typeface="Wingdings" panose="05000000000000000000" pitchFamily="2" charset="2"/>
            </a:endParaRP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Tenemos un conjunto definido de intenciones posibles y se resuelve mediante </a:t>
            </a:r>
            <a:r>
              <a:rPr lang="es-ES" b="1" dirty="0" smtClean="0">
                <a:sym typeface="Wingdings" panose="05000000000000000000" pitchFamily="2" charset="2"/>
              </a:rPr>
              <a:t>clasificación</a:t>
            </a:r>
            <a:r>
              <a:rPr lang="es-ES" dirty="0" smtClean="0">
                <a:sym typeface="Wingdings" panose="05000000000000000000" pitchFamily="2" charset="2"/>
              </a:rPr>
              <a:t> (tantas clases como intenciones queremos detectar).</a:t>
            </a:r>
          </a:p>
        </p:txBody>
      </p:sp>
    </p:spTree>
    <p:extLst>
      <p:ext uri="{BB962C8B-B14F-4D97-AF65-F5344CB8AC3E}">
        <p14:creationId xmlns:p14="http://schemas.microsoft.com/office/powerpoint/2010/main" val="327855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Bots</a:t>
            </a:r>
            <a:r>
              <a:rPr lang="es-ES" dirty="0" smtClean="0"/>
              <a:t>: NLU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La comprensión de lenguaje natural pretende extraer </a:t>
            </a:r>
            <a:r>
              <a:rPr lang="es-ES" b="1" dirty="0" smtClean="0"/>
              <a:t>información estructurada</a:t>
            </a:r>
            <a:r>
              <a:rPr lang="es-ES" dirty="0" smtClean="0"/>
              <a:t> del texto (mensajes)</a:t>
            </a:r>
          </a:p>
          <a:p>
            <a:pPr lvl="1" algn="just"/>
            <a:r>
              <a:rPr lang="es-ES" b="1" dirty="0" smtClean="0"/>
              <a:t>Intención</a:t>
            </a:r>
            <a:r>
              <a:rPr lang="es-ES" dirty="0" smtClean="0"/>
              <a:t>: ¿Cuál es la finalidad de un mensaje en particular?</a:t>
            </a:r>
          </a:p>
          <a:p>
            <a:pPr lvl="2" algn="just"/>
            <a:r>
              <a:rPr lang="es-ES" dirty="0" smtClean="0"/>
              <a:t>“hola”, “buenas”, “buenas tardes” </a:t>
            </a:r>
            <a:r>
              <a:rPr lang="es-ES" dirty="0" smtClean="0">
                <a:sym typeface="Wingdings" panose="05000000000000000000" pitchFamily="2" charset="2"/>
              </a:rPr>
              <a:t> saludar</a:t>
            </a: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“ayúdame”, “necesito ayuda”, “puedes ayudarme?”  pedir ayuda</a:t>
            </a: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“adiós”, “hasta luego”  despedirse</a:t>
            </a:r>
            <a:endParaRPr lang="es-ES" dirty="0">
              <a:sym typeface="Wingdings" panose="05000000000000000000" pitchFamily="2" charset="2"/>
            </a:endParaRPr>
          </a:p>
          <a:p>
            <a:pPr lvl="2" algn="just"/>
            <a:r>
              <a:rPr lang="es-ES" dirty="0">
                <a:sym typeface="Wingdings" panose="05000000000000000000" pitchFamily="2" charset="2"/>
              </a:rPr>
              <a:t>“quiero reservar un billete de ave”  reservar </a:t>
            </a:r>
            <a:r>
              <a:rPr lang="es-ES" dirty="0" smtClean="0">
                <a:sym typeface="Wingdings" panose="05000000000000000000" pitchFamily="2" charset="2"/>
              </a:rPr>
              <a:t>billete</a:t>
            </a:r>
          </a:p>
          <a:p>
            <a:pPr lvl="2" algn="just"/>
            <a:endParaRPr lang="es-ES" dirty="0">
              <a:sym typeface="Wingdings" panose="05000000000000000000" pitchFamily="2" charset="2"/>
            </a:endParaRPr>
          </a:p>
          <a:p>
            <a:pPr lvl="2" algn="just"/>
            <a:r>
              <a:rPr lang="es-ES" dirty="0" smtClean="0">
                <a:sym typeface="Wingdings" panose="05000000000000000000" pitchFamily="2" charset="2"/>
              </a:rPr>
              <a:t>Tenemos un conjunto definido de intenciones posibles y se resuelve mediante </a:t>
            </a:r>
            <a:r>
              <a:rPr lang="es-ES" b="1" dirty="0" smtClean="0">
                <a:sym typeface="Wingdings" panose="05000000000000000000" pitchFamily="2" charset="2"/>
              </a:rPr>
              <a:t>clasificación</a:t>
            </a:r>
            <a:r>
              <a:rPr lang="es-ES" dirty="0" smtClean="0">
                <a:sym typeface="Wingdings" panose="05000000000000000000" pitchFamily="2" charset="2"/>
              </a:rPr>
              <a:t> (tantas clases como intenciones queremos detectar).</a:t>
            </a:r>
          </a:p>
          <a:p>
            <a:pPr lvl="1" algn="just"/>
            <a:r>
              <a:rPr lang="es-ES" b="1" dirty="0" smtClean="0">
                <a:sym typeface="Wingdings" panose="05000000000000000000" pitchFamily="2" charset="2"/>
              </a:rPr>
              <a:t>Entidades: </a:t>
            </a:r>
            <a:r>
              <a:rPr lang="es-ES" dirty="0" smtClean="0">
                <a:sym typeface="Wingdings" panose="05000000000000000000" pitchFamily="2" charset="2"/>
              </a:rPr>
              <a:t>Información relevante del texto que se debe extraer</a:t>
            </a:r>
          </a:p>
          <a:p>
            <a:pPr lvl="2" algn="just"/>
            <a:r>
              <a:rPr lang="es-ES" dirty="0" smtClean="0"/>
              <a:t>Nombres de persona, nombres de lugares, </a:t>
            </a:r>
            <a:r>
              <a:rPr lang="es-ES" dirty="0" err="1" smtClean="0"/>
              <a:t>etc</a:t>
            </a:r>
            <a:endParaRPr lang="es-ES" dirty="0" smtClean="0"/>
          </a:p>
          <a:p>
            <a:pPr lvl="2" algn="just"/>
            <a:r>
              <a:rPr lang="es-ES" dirty="0" smtClean="0"/>
              <a:t>“Quiero pillar un </a:t>
            </a:r>
            <a:r>
              <a:rPr lang="es-ES" b="1" dirty="0" smtClean="0">
                <a:solidFill>
                  <a:schemeClr val="accent6"/>
                </a:solidFill>
              </a:rPr>
              <a:t>AVE</a:t>
            </a:r>
            <a:r>
              <a:rPr lang="es-ES" dirty="0" smtClean="0"/>
              <a:t> de </a:t>
            </a:r>
            <a:r>
              <a:rPr lang="es-ES" b="1" dirty="0" smtClean="0">
                <a:solidFill>
                  <a:schemeClr val="accent1"/>
                </a:solidFill>
              </a:rPr>
              <a:t>Barcelona</a:t>
            </a:r>
            <a:r>
              <a:rPr lang="es-ES" dirty="0" smtClean="0"/>
              <a:t> a </a:t>
            </a:r>
            <a:r>
              <a:rPr lang="es-ES" b="1" dirty="0" smtClean="0">
                <a:solidFill>
                  <a:schemeClr val="accent1"/>
                </a:solidFill>
              </a:rPr>
              <a:t>Madrid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chemeClr val="accent2"/>
                </a:solidFill>
              </a:rPr>
              <a:t>mañana a las 8</a:t>
            </a:r>
            <a:r>
              <a:rPr lang="es-ES" dirty="0" smtClean="0"/>
              <a:t>”.</a:t>
            </a:r>
          </a:p>
          <a:p>
            <a:pPr lvl="2" algn="just"/>
            <a:endParaRPr lang="es-ES" dirty="0" smtClean="0"/>
          </a:p>
          <a:p>
            <a:pPr lvl="2" algn="just"/>
            <a:r>
              <a:rPr lang="es-ES" dirty="0" smtClean="0"/>
              <a:t>También es un problema de </a:t>
            </a:r>
            <a:r>
              <a:rPr lang="es-ES" b="1" dirty="0" smtClean="0"/>
              <a:t>clasificación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1298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Bots</a:t>
            </a:r>
            <a:r>
              <a:rPr lang="es-ES" dirty="0" smtClean="0"/>
              <a:t>: NLU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“Quiero pillar un AVE de Barcelona a Madrid mañana a las 8”</a:t>
            </a:r>
            <a:endParaRPr lang="es-ES" dirty="0"/>
          </a:p>
          <a:p>
            <a:pPr algn="just"/>
            <a:r>
              <a:rPr lang="es-ES" dirty="0" smtClean="0"/>
              <a:t>Intención: “</a:t>
            </a:r>
            <a:r>
              <a:rPr lang="es-ES" b="1" dirty="0" err="1" smtClean="0"/>
              <a:t>bookTrain</a:t>
            </a:r>
            <a:r>
              <a:rPr lang="es-ES" dirty="0" smtClean="0"/>
              <a:t>”</a:t>
            </a:r>
          </a:p>
          <a:p>
            <a:pPr algn="just"/>
            <a:r>
              <a:rPr lang="es-ES" dirty="0" smtClean="0"/>
              <a:t>Entidades:</a:t>
            </a:r>
          </a:p>
          <a:p>
            <a:pPr lvl="1" algn="just"/>
            <a:r>
              <a:rPr lang="es-ES" b="1" dirty="0" smtClean="0">
                <a:solidFill>
                  <a:schemeClr val="accent6"/>
                </a:solidFill>
              </a:rPr>
              <a:t>AVE</a:t>
            </a:r>
            <a:r>
              <a:rPr lang="es-ES" dirty="0" smtClean="0"/>
              <a:t>: “</a:t>
            </a:r>
            <a:r>
              <a:rPr lang="es-ES" dirty="0" err="1" smtClean="0"/>
              <a:t>trainType</a:t>
            </a:r>
            <a:r>
              <a:rPr lang="es-ES" dirty="0" smtClean="0"/>
              <a:t>”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Barcelona</a:t>
            </a:r>
            <a:r>
              <a:rPr lang="es-ES" dirty="0" smtClean="0"/>
              <a:t>: “</a:t>
            </a:r>
            <a:r>
              <a:rPr lang="es-ES" dirty="0" err="1" smtClean="0"/>
              <a:t>cityOrigin</a:t>
            </a:r>
            <a:r>
              <a:rPr lang="es-ES" dirty="0" smtClean="0"/>
              <a:t>”</a:t>
            </a:r>
          </a:p>
          <a:p>
            <a:pPr lvl="1" algn="just"/>
            <a:r>
              <a:rPr lang="es-ES" b="1" dirty="0" smtClean="0">
                <a:solidFill>
                  <a:schemeClr val="accent1"/>
                </a:solidFill>
              </a:rPr>
              <a:t>Madrid</a:t>
            </a:r>
            <a:r>
              <a:rPr lang="es-ES" dirty="0" smtClean="0"/>
              <a:t>: “</a:t>
            </a:r>
            <a:r>
              <a:rPr lang="es-ES" dirty="0" err="1" smtClean="0"/>
              <a:t>cityDestiny</a:t>
            </a:r>
            <a:r>
              <a:rPr lang="es-ES" dirty="0" smtClean="0"/>
              <a:t>”</a:t>
            </a:r>
          </a:p>
          <a:p>
            <a:pPr lvl="1" algn="just"/>
            <a:r>
              <a:rPr lang="es-ES" b="1" dirty="0" smtClean="0">
                <a:solidFill>
                  <a:schemeClr val="accent2"/>
                </a:solidFill>
              </a:rPr>
              <a:t>Mañana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b="1" dirty="0" smtClean="0">
                <a:solidFill>
                  <a:schemeClr val="accent2"/>
                </a:solidFill>
              </a:rPr>
              <a:t>a las 8 </a:t>
            </a:r>
            <a:r>
              <a:rPr lang="es-ES" dirty="0" smtClean="0"/>
              <a:t>(21/09/2019 08:00): “</a:t>
            </a:r>
            <a:r>
              <a:rPr lang="es-ES" dirty="0" err="1" smtClean="0"/>
              <a:t>datetime</a:t>
            </a:r>
            <a:r>
              <a:rPr lang="es-ES" dirty="0" smtClean="0"/>
              <a:t>”</a:t>
            </a:r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algn="just"/>
            <a:r>
              <a:rPr lang="es-ES" dirty="0" smtClean="0"/>
              <a:t>NLU sólo extrae información de un mensaje, desconoce el contexto ni información previa en una conversación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3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Bots</a:t>
            </a:r>
            <a:r>
              <a:rPr lang="es-ES" dirty="0" smtClean="0"/>
              <a:t>: Gestión de diálogo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Mecanismo que permite relacionar la información extraída en el paso anterior (NLU) con acciones reales.</a:t>
            </a:r>
          </a:p>
          <a:p>
            <a:pPr algn="just"/>
            <a:r>
              <a:rPr lang="es-ES" dirty="0" smtClean="0"/>
              <a:t>Es el encargado de gestionar la conversación en múltiples interacciones (si es necesario).</a:t>
            </a:r>
          </a:p>
          <a:p>
            <a:pPr algn="just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89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Bots</a:t>
            </a:r>
            <a:r>
              <a:rPr lang="es-ES" dirty="0" smtClean="0"/>
              <a:t>: Gestión de diálogo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Mecanismo que permite relacionar la información extraída en el paso anterior (NLU) con acciones reales.</a:t>
            </a:r>
          </a:p>
          <a:p>
            <a:pPr algn="just"/>
            <a:r>
              <a:rPr lang="es-ES" dirty="0" smtClean="0"/>
              <a:t>Es el encargado de gestionar la conversación en múltiples interacciones (si es necesario).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Puede desarrollarse basado en ML (clasificador)</a:t>
            </a:r>
          </a:p>
          <a:p>
            <a:pPr algn="just"/>
            <a:r>
              <a:rPr lang="es-ES" dirty="0" smtClean="0"/>
              <a:t>Puede ser basado en reglas</a:t>
            </a:r>
          </a:p>
          <a:p>
            <a:pPr lvl="1"/>
            <a:r>
              <a:rPr lang="es-ES" dirty="0" smtClean="0"/>
              <a:t>Si intención == “</a:t>
            </a:r>
            <a:r>
              <a:rPr lang="es-ES" dirty="0" err="1" smtClean="0"/>
              <a:t>bookTicket</a:t>
            </a:r>
            <a:r>
              <a:rPr lang="es-ES" dirty="0" smtClean="0"/>
              <a:t>” y no detectamos </a:t>
            </a:r>
            <a:r>
              <a:rPr lang="es-ES" dirty="0" err="1" smtClean="0"/>
              <a:t>cityOrigin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pedir </a:t>
            </a:r>
            <a:r>
              <a:rPr lang="es-ES" dirty="0" err="1" smtClean="0">
                <a:sym typeface="Wingdings" panose="05000000000000000000" pitchFamily="2" charset="2"/>
              </a:rPr>
              <a:t>cityOrigin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46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LUIS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AutoML</a:t>
            </a:r>
            <a:r>
              <a:rPr lang="es-ES" dirty="0" smtClean="0"/>
              <a:t>: Machine </a:t>
            </a:r>
            <a:r>
              <a:rPr lang="es-ES" dirty="0" err="1" smtClean="0"/>
              <a:t>Learning</a:t>
            </a:r>
            <a:r>
              <a:rPr lang="es-ES" dirty="0" smtClean="0"/>
              <a:t> gestionado</a:t>
            </a:r>
          </a:p>
          <a:p>
            <a:pPr lvl="1"/>
            <a:r>
              <a:rPr lang="es-ES" dirty="0" smtClean="0"/>
              <a:t>Entrenamiento, despliegue y disponibilidad</a:t>
            </a:r>
          </a:p>
          <a:p>
            <a:pPr lvl="1"/>
            <a:r>
              <a:rPr lang="es-ES" dirty="0" smtClean="0"/>
              <a:t>Facilidad de desarrollo, uso y mantenimiento</a:t>
            </a:r>
          </a:p>
          <a:p>
            <a:r>
              <a:rPr lang="es-ES" dirty="0" smtClean="0">
                <a:hlinkClick r:id="rId2"/>
              </a:rPr>
              <a:t>LUIS</a:t>
            </a:r>
            <a:r>
              <a:rPr lang="es-ES" dirty="0" smtClean="0"/>
              <a:t> es la solución </a:t>
            </a:r>
            <a:r>
              <a:rPr lang="es-ES" dirty="0" err="1" smtClean="0"/>
              <a:t>AutoML</a:t>
            </a:r>
            <a:r>
              <a:rPr lang="es-ES" dirty="0" smtClean="0"/>
              <a:t> de Microsoft para NLU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41" y="3600357"/>
            <a:ext cx="9398318" cy="32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9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Telegram</a:t>
            </a:r>
            <a:r>
              <a:rPr lang="es-ES" dirty="0" smtClean="0"/>
              <a:t> API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smtClean="0">
                <a:hlinkClick r:id="rId2"/>
              </a:rPr>
              <a:t>API de </a:t>
            </a:r>
            <a:r>
              <a:rPr lang="es-ES" dirty="0" err="1" smtClean="0">
                <a:hlinkClick r:id="rId2"/>
              </a:rPr>
              <a:t>Telegram</a:t>
            </a:r>
            <a:r>
              <a:rPr lang="es-ES" dirty="0" smtClean="0">
                <a:hlinkClick r:id="rId2"/>
              </a:rPr>
              <a:t> para </a:t>
            </a:r>
            <a:r>
              <a:rPr lang="es-ES" dirty="0" err="1" smtClean="0">
                <a:hlinkClick r:id="rId2"/>
              </a:rPr>
              <a:t>bots</a:t>
            </a:r>
            <a:r>
              <a:rPr lang="es-ES" dirty="0" smtClean="0"/>
              <a:t> permite una enorme variedad de posibilidades para programar </a:t>
            </a:r>
            <a:r>
              <a:rPr lang="es-ES" dirty="0" err="1" smtClean="0"/>
              <a:t>bots</a:t>
            </a:r>
            <a:r>
              <a:rPr lang="es-ES" dirty="0" smtClean="0"/>
              <a:t> mediante llamadas http GET.</a:t>
            </a:r>
          </a:p>
          <a:p>
            <a:r>
              <a:rPr lang="es-ES" dirty="0" smtClean="0"/>
              <a:t>Los métodos que usaremos son:</a:t>
            </a:r>
          </a:p>
          <a:p>
            <a:pPr lvl="1"/>
            <a:r>
              <a:rPr lang="es-ES" b="1" dirty="0" err="1" smtClean="0"/>
              <a:t>getUpdates</a:t>
            </a:r>
            <a:r>
              <a:rPr lang="es-ES" dirty="0" smtClean="0"/>
              <a:t>(): Proporciona los mensajes “no leídos”</a:t>
            </a:r>
          </a:p>
          <a:p>
            <a:pPr lvl="1"/>
            <a:r>
              <a:rPr lang="es-ES" b="1" dirty="0" err="1" smtClean="0"/>
              <a:t>sendMessage</a:t>
            </a:r>
            <a:r>
              <a:rPr lang="es-ES" dirty="0" smtClean="0"/>
              <a:t>(</a:t>
            </a:r>
            <a:r>
              <a:rPr lang="es-ES" dirty="0" err="1" smtClean="0"/>
              <a:t>chat_id</a:t>
            </a:r>
            <a:r>
              <a:rPr lang="es-ES" dirty="0" smtClean="0"/>
              <a:t>, </a:t>
            </a:r>
            <a:r>
              <a:rPr lang="es-ES" dirty="0" err="1" smtClean="0"/>
              <a:t>text</a:t>
            </a:r>
            <a:r>
              <a:rPr lang="es-ES" dirty="0" smtClean="0"/>
              <a:t>): Envía un mensaje a una conversación</a:t>
            </a:r>
          </a:p>
          <a:p>
            <a:r>
              <a:rPr lang="es-ES" dirty="0" smtClean="0"/>
              <a:t>La información básica de una </a:t>
            </a:r>
            <a:r>
              <a:rPr lang="es-ES" dirty="0" err="1" smtClean="0"/>
              <a:t>update</a:t>
            </a:r>
            <a:r>
              <a:rPr lang="es-ES" dirty="0" smtClean="0"/>
              <a:t> es:</a:t>
            </a:r>
          </a:p>
          <a:p>
            <a:pPr lvl="1"/>
            <a:r>
              <a:rPr lang="es-ES" b="1" dirty="0" err="1" smtClean="0"/>
              <a:t>chat_id</a:t>
            </a:r>
            <a:r>
              <a:rPr lang="es-ES" dirty="0"/>
              <a:t>: </a:t>
            </a:r>
            <a:r>
              <a:rPr lang="es-ES" dirty="0" smtClean="0"/>
              <a:t>identificador de </a:t>
            </a:r>
            <a:r>
              <a:rPr lang="es-ES" dirty="0"/>
              <a:t>conversación (por consiguiente, </a:t>
            </a:r>
            <a:r>
              <a:rPr lang="es-ES" dirty="0" smtClean="0"/>
              <a:t>de </a:t>
            </a:r>
            <a:r>
              <a:rPr lang="es-ES" dirty="0"/>
              <a:t>usuario)</a:t>
            </a:r>
          </a:p>
          <a:p>
            <a:pPr lvl="1"/>
            <a:r>
              <a:rPr lang="es-ES" b="1" dirty="0" err="1"/>
              <a:t>message_id</a:t>
            </a:r>
            <a:r>
              <a:rPr lang="es-ES" dirty="0"/>
              <a:t>: identifica </a:t>
            </a:r>
            <a:r>
              <a:rPr lang="es-ES" dirty="0" smtClean="0"/>
              <a:t>el mensaje</a:t>
            </a:r>
          </a:p>
          <a:p>
            <a:pPr lvl="1"/>
            <a:r>
              <a:rPr lang="es-ES" b="1" dirty="0" err="1" smtClean="0"/>
              <a:t>text</a:t>
            </a:r>
            <a:r>
              <a:rPr lang="es-ES" dirty="0" smtClean="0"/>
              <a:t>: contenido del mensaje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2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Machine </a:t>
            </a:r>
            <a:r>
              <a:rPr lang="es-ES" dirty="0" err="1"/>
              <a:t>Learning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3406"/>
          <a:stretch/>
        </p:blipFill>
        <p:spPr>
          <a:xfrm>
            <a:off x="565947" y="1557173"/>
            <a:ext cx="11060105" cy="17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Machine </a:t>
            </a:r>
            <a:r>
              <a:rPr lang="es-ES" dirty="0" err="1"/>
              <a:t>Learning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33406"/>
          <a:stretch/>
        </p:blipFill>
        <p:spPr>
          <a:xfrm>
            <a:off x="565947" y="1557173"/>
            <a:ext cx="11060105" cy="17851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600843"/>
            <a:ext cx="10515600" cy="2576119"/>
          </a:xfrm>
        </p:spPr>
        <p:txBody>
          <a:bodyPr>
            <a:normAutofit/>
          </a:bodyPr>
          <a:lstStyle/>
          <a:p>
            <a:r>
              <a:rPr lang="es-ES" dirty="0" smtClean="0"/>
              <a:t>Conjunto de técnicas que permiten obtener </a:t>
            </a:r>
            <a:r>
              <a:rPr lang="es-ES" b="1" dirty="0" smtClean="0"/>
              <a:t>conocimiento</a:t>
            </a:r>
            <a:r>
              <a:rPr lang="es-ES" dirty="0" smtClean="0"/>
              <a:t> a partir de </a:t>
            </a:r>
            <a:r>
              <a:rPr lang="es-ES" b="1" dirty="0" smtClean="0"/>
              <a:t>datos </a:t>
            </a:r>
            <a:r>
              <a:rPr lang="es-ES" dirty="0" smtClean="0"/>
              <a:t>(texto, imágenes, vídeos, audio, información numérica, …)</a:t>
            </a:r>
            <a:endParaRPr lang="es-ES" b="1" dirty="0" smtClean="0"/>
          </a:p>
          <a:p>
            <a:pPr lvl="1"/>
            <a:r>
              <a:rPr lang="es-ES" b="1" dirty="0" smtClean="0"/>
              <a:t>¿Qué sucede? </a:t>
            </a:r>
            <a:r>
              <a:rPr lang="es-ES" dirty="0" smtClean="0"/>
              <a:t>(</a:t>
            </a:r>
            <a:r>
              <a:rPr lang="es-ES" dirty="0" err="1" smtClean="0"/>
              <a:t>p.e</a:t>
            </a:r>
            <a:r>
              <a:rPr lang="es-ES" dirty="0" smtClean="0"/>
              <a:t>. entornos médicos)</a:t>
            </a:r>
          </a:p>
          <a:p>
            <a:pPr lvl="1"/>
            <a:r>
              <a:rPr lang="es-ES" b="1" dirty="0" smtClean="0"/>
              <a:t>¿Qué sucederá?</a:t>
            </a:r>
            <a:r>
              <a:rPr lang="es-ES" dirty="0" smtClean="0"/>
              <a:t> (</a:t>
            </a:r>
            <a:r>
              <a:rPr lang="es-ES" dirty="0" err="1" smtClean="0"/>
              <a:t>p.e</a:t>
            </a:r>
            <a:r>
              <a:rPr lang="es-ES" dirty="0" smtClean="0"/>
              <a:t>. meteorología, fallos de sistemas)</a:t>
            </a:r>
          </a:p>
          <a:p>
            <a:pPr lvl="1"/>
            <a:r>
              <a:rPr lang="es-ES" b="1" dirty="0" smtClean="0"/>
              <a:t>¿Qué acción se debe tomar?</a:t>
            </a:r>
            <a:r>
              <a:rPr lang="es-ES" dirty="0" smtClean="0"/>
              <a:t> (</a:t>
            </a:r>
            <a:r>
              <a:rPr lang="es-ES" dirty="0" err="1" smtClean="0"/>
              <a:t>p.e</a:t>
            </a:r>
            <a:r>
              <a:rPr lang="es-ES" dirty="0" smtClean="0"/>
              <a:t>. IA en videojuegos, </a:t>
            </a:r>
            <a:r>
              <a:rPr lang="es-ES" dirty="0" err="1" smtClean="0"/>
              <a:t>chatbots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41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Machine </a:t>
            </a:r>
            <a:r>
              <a:rPr lang="es-ES" dirty="0" err="1"/>
              <a:t>Learning</a:t>
            </a:r>
            <a:endParaRPr lang="es-E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10781"/>
            <a:ext cx="10515600" cy="4266181"/>
          </a:xfrm>
        </p:spPr>
        <p:txBody>
          <a:bodyPr>
            <a:normAutofit/>
          </a:bodyPr>
          <a:lstStyle/>
          <a:p>
            <a:r>
              <a:rPr lang="es-ES" dirty="0" smtClean="0"/>
              <a:t>Hay 3 grandes grupos de técnicas en ML</a:t>
            </a:r>
          </a:p>
          <a:p>
            <a:pPr lvl="1"/>
            <a:r>
              <a:rPr lang="es-ES" sz="2800" dirty="0" smtClean="0"/>
              <a:t>Aprendizaje </a:t>
            </a:r>
            <a:r>
              <a:rPr lang="es-ES" sz="2800" b="1" dirty="0" smtClean="0"/>
              <a:t>supervisado</a:t>
            </a:r>
          </a:p>
          <a:p>
            <a:pPr lvl="1"/>
            <a:r>
              <a:rPr lang="es-ES" sz="2800" dirty="0" smtClean="0"/>
              <a:t>Aprendizaje </a:t>
            </a:r>
            <a:r>
              <a:rPr lang="es-ES" sz="2800" b="1" dirty="0" smtClean="0"/>
              <a:t>no supervisado</a:t>
            </a:r>
          </a:p>
          <a:p>
            <a:pPr lvl="1"/>
            <a:r>
              <a:rPr lang="es-ES" sz="2800" dirty="0" smtClean="0"/>
              <a:t>Aprendizaje </a:t>
            </a:r>
            <a:r>
              <a:rPr lang="es-ES" sz="2800" b="1" dirty="0" smtClean="0"/>
              <a:t>por refuerzo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62485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ML: Aprendizaje supervisado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Sabemos lo que queremos obtener.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 una imagen, reconocer si hay vehículos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 información médica de un paciente, predecir si es susceptible de sufrir una enfermedad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del texto de un mail, predecir si va a ser spam</a:t>
            </a:r>
          </a:p>
        </p:txBody>
      </p:sp>
    </p:spTree>
    <p:extLst>
      <p:ext uri="{BB962C8B-B14F-4D97-AF65-F5344CB8AC3E}">
        <p14:creationId xmlns:p14="http://schemas.microsoft.com/office/powerpoint/2010/main" val="364453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ML: Aprendizaje supervisado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Sabemos lo que queremos obtener.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 una imagen, reconocer si hay vehículos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 información médica de un paciente, predecir si es susceptible de sufrir una enfermedad</a:t>
            </a:r>
          </a:p>
          <a:p>
            <a:pPr lvl="1" algn="just"/>
            <a:r>
              <a:rPr lang="es-ES" sz="2600" dirty="0" err="1" smtClean="0"/>
              <a:t>p.e</a:t>
            </a:r>
            <a:r>
              <a:rPr lang="es-ES" sz="2600" dirty="0" smtClean="0"/>
              <a:t>. a partir del texto de un mail, predecir si va a ser spam</a:t>
            </a:r>
          </a:p>
          <a:p>
            <a:pPr algn="just"/>
            <a:r>
              <a:rPr lang="es-ES" dirty="0" smtClean="0"/>
              <a:t>Necesitamos registros que nos indiquen la realidad</a:t>
            </a:r>
          </a:p>
          <a:p>
            <a:pPr lvl="1" algn="just"/>
            <a:r>
              <a:rPr lang="es-ES" dirty="0" smtClean="0"/>
              <a:t>Las máquinas como los humanos, aprenden con experiencia </a:t>
            </a:r>
            <a:endParaRPr lang="es-ES" dirty="0"/>
          </a:p>
        </p:txBody>
      </p:sp>
      <p:pic>
        <p:nvPicPr>
          <p:cNvPr id="1026" name="Picture 2" descr="Resultado de imagen de captcha image recogni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3" r="26135"/>
          <a:stretch/>
        </p:blipFill>
        <p:spPr bwMode="auto">
          <a:xfrm>
            <a:off x="9472710" y="3052392"/>
            <a:ext cx="2503564" cy="37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9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supervisado</a:t>
            </a:r>
          </a:p>
        </p:txBody>
      </p:sp>
      <p:pic>
        <p:nvPicPr>
          <p:cNvPr id="2050" name="Picture 2" descr="Resultado de imagen de ml vs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25" y="1315774"/>
            <a:ext cx="5550949" cy="476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81400" y="4884420"/>
            <a:ext cx="1356360" cy="71628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23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ML: Aprendizaje supervisado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Cómo es el resultado que esperamos marca qué tipo de algoritmo se necesita</a:t>
            </a:r>
          </a:p>
          <a:p>
            <a:pPr lvl="1"/>
            <a:r>
              <a:rPr lang="es-ES" sz="2600" b="1" dirty="0" smtClean="0"/>
              <a:t>CLASIFICACIÓN</a:t>
            </a:r>
            <a:r>
              <a:rPr lang="es-ES" sz="2600" dirty="0" smtClean="0"/>
              <a:t>: el resultado es una categoría (binaria o </a:t>
            </a:r>
            <a:r>
              <a:rPr lang="es-ES" sz="2600" dirty="0" err="1" smtClean="0"/>
              <a:t>multiclase</a:t>
            </a:r>
            <a:r>
              <a:rPr lang="es-ES" sz="2600" dirty="0" smtClean="0"/>
              <a:t>)</a:t>
            </a:r>
          </a:p>
          <a:p>
            <a:pPr lvl="1"/>
            <a:r>
              <a:rPr lang="es-ES" sz="2600" b="1" dirty="0" smtClean="0"/>
              <a:t>REGRESIÓN</a:t>
            </a:r>
            <a:r>
              <a:rPr lang="es-ES" sz="2600" dirty="0" smtClean="0"/>
              <a:t>: el resultado es un valor numérico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55633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1318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Development Camp</vt:lpstr>
      <vt:lpstr>Agenda ML</vt:lpstr>
      <vt:lpstr>Introducción a Machine Learning</vt:lpstr>
      <vt:lpstr>Introducción a Machine Learning</vt:lpstr>
      <vt:lpstr>Introducción a Machine Learning</vt:lpstr>
      <vt:lpstr>ML: Aprendizaje supervisado</vt:lpstr>
      <vt:lpstr>ML: Aprendizaje supervisado</vt:lpstr>
      <vt:lpstr>ML: Aprendizaje supervisado</vt:lpstr>
      <vt:lpstr>ML: Aprendizaje supervisado</vt:lpstr>
      <vt:lpstr>ML: Aprendizaje supervisado - Clasificación</vt:lpstr>
      <vt:lpstr>ML: Aprendizaje supervisado - Clasificación</vt:lpstr>
      <vt:lpstr>ML: Aprendizaje supervisado - Regresión</vt:lpstr>
      <vt:lpstr>ML: Aprendizaje no supervisado</vt:lpstr>
      <vt:lpstr>ML: Aprendizaje no supervisado</vt:lpstr>
      <vt:lpstr>ML: Aprendizaje no supervisado</vt:lpstr>
      <vt:lpstr>ML: Aprendizaje por refuerzo</vt:lpstr>
      <vt:lpstr>ML: Aprendizaje por refuerzo</vt:lpstr>
      <vt:lpstr>Introducción a bots conversacionales</vt:lpstr>
      <vt:lpstr>Introducción a bots conversacionales</vt:lpstr>
      <vt:lpstr>Bots: NLU</vt:lpstr>
      <vt:lpstr>Bots: NLU</vt:lpstr>
      <vt:lpstr>Bots: NLU</vt:lpstr>
      <vt:lpstr>Bots: Gestión de diálogo</vt:lpstr>
      <vt:lpstr>Bots: Gestión de diálogo</vt:lpstr>
      <vt:lpstr>LUIS</vt:lpstr>
      <vt:lpstr>Telegram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Camp</dc:title>
  <dc:creator>Víctor Busqué Somacarrera</dc:creator>
  <cp:lastModifiedBy>Víctor Busqué Somacarrera</cp:lastModifiedBy>
  <cp:revision>17</cp:revision>
  <dcterms:created xsi:type="dcterms:W3CDTF">2019-09-16T06:17:46Z</dcterms:created>
  <dcterms:modified xsi:type="dcterms:W3CDTF">2019-09-17T08:34:59Z</dcterms:modified>
</cp:coreProperties>
</file>