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Inter" charset="1" panose="020B0502030000000004"/>
      <p:regular r:id="rId26"/>
    </p:embeddedFont>
    <p:embeddedFont>
      <p:font typeface="Inter Bold" charset="1" panose="020B0802030000000004"/>
      <p:regular r:id="rId27"/>
    </p:embeddedFont>
    <p:embeddedFont>
      <p:font typeface="Open Sans" charset="1" panose="020B0606030504020204"/>
      <p:regular r:id="rId31"/>
    </p:embeddedFont>
    <p:embeddedFont>
      <p:font typeface="Open Sans Bold" charset="1" panose="020B0806030504020204"/>
      <p:regular r:id="rId32"/>
    </p:embeddedFont>
    <p:embeddedFont>
      <p:font typeface="Open Sauce" charset="1" panose="000005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notesMasters/notesMaster1.xml" Type="http://schemas.openxmlformats.org/officeDocument/2006/relationships/notesMaster"/><Relationship Id="rId29" Target="theme/theme2.xml" Type="http://schemas.openxmlformats.org/officeDocument/2006/relationships/theme"/><Relationship Id="rId3" Target="viewProps.xml" Type="http://schemas.openxmlformats.org/officeDocument/2006/relationships/viewProps"/><Relationship Id="rId30" Target="notesSlides/notesSlide1.xml" Type="http://schemas.openxmlformats.org/officeDocument/2006/relationships/notes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notesSlides/notesSlide2.xml" Type="http://schemas.openxmlformats.org/officeDocument/2006/relationships/notesSlide"/><Relationship Id="rId34" Target="notesSlides/notesSlide3.xml" Type="http://schemas.openxmlformats.org/officeDocument/2006/relationships/notesSlide"/><Relationship Id="rId35" Target="notesSlides/notesSlide4.xml" Type="http://schemas.openxmlformats.org/officeDocument/2006/relationships/notesSlide"/><Relationship Id="rId36" Target="notesSlides/notesSlide5.xml" Type="http://schemas.openxmlformats.org/officeDocument/2006/relationships/notesSlide"/><Relationship Id="rId37" Target="notesSlides/notesSlide6.xml" Type="http://schemas.openxmlformats.org/officeDocument/2006/relationships/notesSlide"/><Relationship Id="rId38" Target="notesSlides/notesSlide7.xml" Type="http://schemas.openxmlformats.org/officeDocument/2006/relationships/notesSlide"/><Relationship Id="rId39" Target="notesSlides/notesSlide8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9.xml" Type="http://schemas.openxmlformats.org/officeDocument/2006/relationships/notesSlide"/><Relationship Id="rId41" Target="fonts/font41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 explicar ATA</a:t>
            </a:r>
          </a:p>
          <a:p>
            <a:r>
              <a:rPr lang="en-US"/>
              <a:t>2 decir fecha datos</a:t>
            </a:r>
          </a:p>
          <a:p>
            <a:r>
              <a:rPr lang="en-US"/>
              <a:t>3 que hay en el gráfico. </a:t>
            </a:r>
          </a:p>
          <a:p>
            <a:r>
              <a:rPr lang="en-US"/>
              <a:t>Es uno de árbol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Vamos a centrar nuestros análisis en el top 5 de averías más repetitivas.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Decir título</a:t>
            </a:r>
          </a:p>
          <a:p>
            <a:r>
              <a:rPr lang="en-US"/>
              <a:t>Aquí estamos comparando el 25 y 05 ya que presentan alguna similitudes.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Anteriormente hablamos sobre la cantidad de averías por ATA. </a:t>
            </a:r>
          </a:p>
          <a:p>
            <a:r>
              <a:rPr lang="en-US"/>
              <a:t>Ahora nos centraremos en el tiempo de retraso asociada a cada una del top 5.</a:t>
            </a:r>
          </a:p>
          <a:p>
            <a:r>
              <a:rPr lang="en-US"/>
              <a:t>Total: 204.383</a:t>
            </a:r>
          </a:p>
          <a:p>
            <a:r>
              <a:rPr lang="en-US"/>
              <a:t>total top 5 61.206 que es un 29.94 % del total.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Gráfica de dispersión Bivariante.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Grafico barras: top 10 estaciones minutos. </a:t>
            </a:r>
          </a:p>
          <a:p>
            <a:r>
              <a:rPr lang="en-US"/>
              <a:t>Gráfico donde figura el porcentaje por estación.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En esta gráfico podemos visualizar la distribución de los eventos por los minutos de retraso total. </a:t>
            </a:r>
          </a:p>
          <a:p>
            <a:r>
              <a:rPr lang="en-US"/>
              <a:t>En la siguiente gráfica  podremos ver aquellos eventos donde se han sucedido los casos más extremos.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En la gráfica de la izquierda podemos ver el tiempo promedio de resolución de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Por último y no menos importante tenemos una comparativa de los vuelos totales dsde el 2021 al 2023 versus total de vuelos con retrasos.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000500"/>
            <a:ext cx="18288000" cy="1828800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>
                <a:alpha val="48627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44330" y="-3156170"/>
            <a:ext cx="16599341" cy="1659934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>
                <a:alpha val="48627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78003" y="-2322497"/>
            <a:ext cx="14931994" cy="1493199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>
                <a:alpha val="48627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58970" y="-1264182"/>
            <a:ext cx="13170060" cy="1317006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AD">
                <a:alpha val="48627"/>
              </a:srgbClr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0" y="-108552"/>
            <a:ext cx="18288000" cy="10504103"/>
          </a:xfrm>
          <a:custGeom>
            <a:avLst/>
            <a:gdLst/>
            <a:ahLst/>
            <a:cxnLst/>
            <a:rect r="r" b="b" t="t" l="l"/>
            <a:pathLst>
              <a:path h="10504103" w="18288000">
                <a:moveTo>
                  <a:pt x="0" y="0"/>
                </a:moveTo>
                <a:lnTo>
                  <a:pt x="18288000" y="0"/>
                </a:lnTo>
                <a:lnTo>
                  <a:pt x="18288000" y="10504104"/>
                </a:lnTo>
                <a:lnTo>
                  <a:pt x="0" y="10504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6" t="0" r="-406" b="-29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016124" y="-108552"/>
            <a:ext cx="12236702" cy="1767248"/>
            <a:chOff x="0" y="0"/>
            <a:chExt cx="3222835" cy="4654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22835" cy="465448"/>
            </a:xfrm>
            <a:custGeom>
              <a:avLst/>
              <a:gdLst/>
              <a:ahLst/>
              <a:cxnLst/>
              <a:rect r="r" b="b" t="t" l="l"/>
              <a:pathLst>
                <a:path h="465448" w="3222835">
                  <a:moveTo>
                    <a:pt x="0" y="0"/>
                  </a:moveTo>
                  <a:lnTo>
                    <a:pt x="3222835" y="0"/>
                  </a:lnTo>
                  <a:lnTo>
                    <a:pt x="3222835" y="465448"/>
                  </a:lnTo>
                  <a:lnTo>
                    <a:pt x="0" y="46544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3222835" cy="513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221096" y="-90729"/>
            <a:ext cx="11452852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Análisis de Retrasos por causas técnicas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413327">
            <a:off x="-1790076" y="-1431072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919880" y="2814873"/>
            <a:ext cx="9100554" cy="5856474"/>
          </a:xfrm>
          <a:custGeom>
            <a:avLst/>
            <a:gdLst/>
            <a:ahLst/>
            <a:cxnLst/>
            <a:rect r="r" b="b" t="t" l="l"/>
            <a:pathLst>
              <a:path h="5856474" w="9100554">
                <a:moveTo>
                  <a:pt x="0" y="0"/>
                </a:moveTo>
                <a:lnTo>
                  <a:pt x="9100555" y="0"/>
                </a:lnTo>
                <a:lnTo>
                  <a:pt x="9100555" y="5856475"/>
                </a:lnTo>
                <a:lnTo>
                  <a:pt x="0" y="5856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2413327">
            <a:off x="17006526" y="8743950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413327">
            <a:off x="4550839" y="10484892"/>
            <a:ext cx="3976634" cy="2671461"/>
            <a:chOff x="0" y="0"/>
            <a:chExt cx="1047344" cy="70359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47344" cy="703595"/>
            </a:xfrm>
            <a:custGeom>
              <a:avLst/>
              <a:gdLst/>
              <a:ahLst/>
              <a:cxnLst/>
              <a:rect r="r" b="b" t="t" l="l"/>
              <a:pathLst>
                <a:path h="703595" w="1047344">
                  <a:moveTo>
                    <a:pt x="0" y="0"/>
                  </a:moveTo>
                  <a:lnTo>
                    <a:pt x="1047344" y="0"/>
                  </a:lnTo>
                  <a:lnTo>
                    <a:pt x="1047344" y="703595"/>
                  </a:lnTo>
                  <a:lnTo>
                    <a:pt x="0" y="70359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47344" cy="751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2413327">
            <a:off x="10361431" y="-3004673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2413327">
            <a:off x="-2861282" y="6047286"/>
            <a:ext cx="3086100" cy="308610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2413327">
            <a:off x="18201032" y="89917"/>
            <a:ext cx="3086100" cy="30861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60410" y="3759961"/>
            <a:ext cx="8413956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La mediana presenta cierto grado de estabilidad con el paso de los años.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La dispersión varía de un año para otro. 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Hay eventos atípicos años 2022 y 2023 principalmente, siendo de un menor impacto que los ATA 25 y 05. Reduciéndose en 2024.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378040" y="1231538"/>
            <a:ext cx="13531921" cy="71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8"/>
              </a:lnSpc>
              <a:spcBef>
                <a:spcPct val="0"/>
              </a:spcBef>
            </a:pPr>
            <a:r>
              <a:rPr lang="en-US" sz="4205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Distribución eventos con retraso por ATA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413327">
            <a:off x="-1790076" y="-1431072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45828" y="4197639"/>
            <a:ext cx="8223634" cy="5292151"/>
          </a:xfrm>
          <a:custGeom>
            <a:avLst/>
            <a:gdLst/>
            <a:ahLst/>
            <a:cxnLst/>
            <a:rect r="r" b="b" t="t" l="l"/>
            <a:pathLst>
              <a:path h="5292151" w="8223634">
                <a:moveTo>
                  <a:pt x="0" y="0"/>
                </a:moveTo>
                <a:lnTo>
                  <a:pt x="8223634" y="0"/>
                </a:lnTo>
                <a:lnTo>
                  <a:pt x="8223634" y="5292150"/>
                </a:lnTo>
                <a:lnTo>
                  <a:pt x="0" y="5292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2413327">
            <a:off x="17006526" y="8743950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413327">
            <a:off x="4550839" y="10484892"/>
            <a:ext cx="3976634" cy="2671461"/>
            <a:chOff x="0" y="0"/>
            <a:chExt cx="1047344" cy="70359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47344" cy="703595"/>
            </a:xfrm>
            <a:custGeom>
              <a:avLst/>
              <a:gdLst/>
              <a:ahLst/>
              <a:cxnLst/>
              <a:rect r="r" b="b" t="t" l="l"/>
              <a:pathLst>
                <a:path h="703595" w="1047344">
                  <a:moveTo>
                    <a:pt x="0" y="0"/>
                  </a:moveTo>
                  <a:lnTo>
                    <a:pt x="1047344" y="0"/>
                  </a:lnTo>
                  <a:lnTo>
                    <a:pt x="1047344" y="703595"/>
                  </a:lnTo>
                  <a:lnTo>
                    <a:pt x="0" y="70359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47344" cy="751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2413327">
            <a:off x="10361431" y="-3004673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740150" y="4108644"/>
            <a:ext cx="8403850" cy="5408125"/>
          </a:xfrm>
          <a:custGeom>
            <a:avLst/>
            <a:gdLst/>
            <a:ahLst/>
            <a:cxnLst/>
            <a:rect r="r" b="b" t="t" l="l"/>
            <a:pathLst>
              <a:path h="5408125" w="8403850">
                <a:moveTo>
                  <a:pt x="0" y="0"/>
                </a:moveTo>
                <a:lnTo>
                  <a:pt x="8403850" y="0"/>
                </a:lnTo>
                <a:lnTo>
                  <a:pt x="8403850" y="5408125"/>
                </a:lnTo>
                <a:lnTo>
                  <a:pt x="0" y="54081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2413327">
            <a:off x="-2861282" y="6047286"/>
            <a:ext cx="3086100" cy="308610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2413327">
            <a:off x="18201032" y="89917"/>
            <a:ext cx="3086100" cy="308610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432356" y="2143841"/>
            <a:ext cx="15826944" cy="138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3772" indent="-286886" lvl="1">
              <a:lnSpc>
                <a:spcPts val="3720"/>
              </a:lnSpc>
              <a:buFont typeface="Arial"/>
              <a:buChar char="•"/>
            </a:pPr>
            <a:r>
              <a:rPr lang="en-US" sz="2657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La mediana presenta una mayor variación en el tiempo a diferencia de las 3 averías anteriores.</a:t>
            </a:r>
          </a:p>
          <a:p>
            <a:pPr algn="l" marL="573772" indent="-286886" lvl="1">
              <a:lnSpc>
                <a:spcPts val="3720"/>
              </a:lnSpc>
              <a:buFont typeface="Arial"/>
              <a:buChar char="•"/>
            </a:pPr>
            <a:r>
              <a:rPr lang="en-US" sz="2657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La dispersión varía bastante de un año para otro.</a:t>
            </a:r>
          </a:p>
          <a:p>
            <a:pPr algn="l" marL="573772" indent="-286886" lvl="1">
              <a:lnSpc>
                <a:spcPts val="3720"/>
              </a:lnSpc>
              <a:buFont typeface="Arial"/>
              <a:buChar char="•"/>
            </a:pPr>
            <a:r>
              <a:rPr lang="en-US" sz="2657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Al igual que en el resto de ATA hay eventos atípicos.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378040" y="942975"/>
            <a:ext cx="13531921" cy="71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8"/>
              </a:lnSpc>
              <a:spcBef>
                <a:spcPct val="0"/>
              </a:spcBef>
            </a:pPr>
            <a:r>
              <a:rPr lang="en-US" sz="4205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Distribución eventos con retraso por ATA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413327">
            <a:off x="-1790076" y="-1431072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413327">
            <a:off x="17006526" y="8743950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413327">
            <a:off x="4550839" y="10484892"/>
            <a:ext cx="3976634" cy="2671461"/>
            <a:chOff x="0" y="0"/>
            <a:chExt cx="1047344" cy="7035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7344" cy="703595"/>
            </a:xfrm>
            <a:custGeom>
              <a:avLst/>
              <a:gdLst/>
              <a:ahLst/>
              <a:cxnLst/>
              <a:rect r="r" b="b" t="t" l="l"/>
              <a:pathLst>
                <a:path h="703595" w="1047344">
                  <a:moveTo>
                    <a:pt x="0" y="0"/>
                  </a:moveTo>
                  <a:lnTo>
                    <a:pt x="1047344" y="0"/>
                  </a:lnTo>
                  <a:lnTo>
                    <a:pt x="1047344" y="703595"/>
                  </a:lnTo>
                  <a:lnTo>
                    <a:pt x="0" y="70359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47344" cy="751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413327">
            <a:off x="10361431" y="-3004673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08031" y="2705697"/>
            <a:ext cx="9882644" cy="6588429"/>
          </a:xfrm>
          <a:custGeom>
            <a:avLst/>
            <a:gdLst/>
            <a:ahLst/>
            <a:cxnLst/>
            <a:rect r="r" b="b" t="t" l="l"/>
            <a:pathLst>
              <a:path h="6588429" w="9882644">
                <a:moveTo>
                  <a:pt x="0" y="0"/>
                </a:moveTo>
                <a:lnTo>
                  <a:pt x="9882643" y="0"/>
                </a:lnTo>
                <a:lnTo>
                  <a:pt x="9882643" y="6588429"/>
                </a:lnTo>
                <a:lnTo>
                  <a:pt x="0" y="65884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2413327">
            <a:off x="-2861282" y="6047286"/>
            <a:ext cx="3086100" cy="308610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2413327">
            <a:off x="18201032" y="89917"/>
            <a:ext cx="3086100" cy="30861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aphicFrame>
        <p:nvGraphicFramePr>
          <p:cNvPr name="Table 21" id="21"/>
          <p:cNvGraphicFramePr>
            <a:graphicFrameLocks noGrp="true"/>
          </p:cNvGraphicFramePr>
          <p:nvPr/>
        </p:nvGraphicFramePr>
        <p:xfrm>
          <a:off x="10877093" y="2669871"/>
          <a:ext cx="6404015" cy="6819900"/>
        </p:xfrm>
        <a:graphic>
          <a:graphicData uri="http://schemas.openxmlformats.org/drawingml/2006/table">
            <a:tbl>
              <a:tblPr/>
              <a:tblGrid>
                <a:gridCol w="3202008"/>
                <a:gridCol w="3202008"/>
              </a:tblGrid>
              <a:tr h="8524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Total Minutos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8524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05 Mtto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20.327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524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r>
                        <a:rPr lang="en-US" sz="1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Servicing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9.216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524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 Eléctrico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15.717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524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 Interiores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9.312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524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52 Puertas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6.625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524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Top 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61.206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8524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204.383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</a:tbl>
          </a:graphicData>
        </a:graphic>
      </p:graphicFrame>
      <p:sp>
        <p:nvSpPr>
          <p:cNvPr name="TextBox 22" id="22"/>
          <p:cNvSpPr txBox="true"/>
          <p:nvPr/>
        </p:nvSpPr>
        <p:spPr>
          <a:xfrm rot="0">
            <a:off x="2507471" y="1046875"/>
            <a:ext cx="13531921" cy="71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8"/>
              </a:lnSpc>
              <a:spcBef>
                <a:spcPct val="0"/>
              </a:spcBef>
            </a:pPr>
            <a:r>
              <a:rPr lang="en-US" sz="4205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Minutos de Retraso por Tipo de Avería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" r="0" b="-79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34738" y="0"/>
            <a:ext cx="5025336" cy="3297876"/>
            <a:chOff x="0" y="0"/>
            <a:chExt cx="812800" cy="533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FFFFFF">
                <a:alpha val="8470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674374" y="655686"/>
            <a:ext cx="585716" cy="58571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30478" y="515228"/>
            <a:ext cx="342315" cy="34231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84706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383257" y="515228"/>
            <a:ext cx="433316" cy="43331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64729" y="1129762"/>
            <a:ext cx="3641884" cy="1459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0"/>
              </a:lnSpc>
              <a:spcBef>
                <a:spcPct val="0"/>
              </a:spcBef>
            </a:pPr>
            <a:r>
              <a:rPr lang="en-US" sz="2792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¿Afectará por igual en todos los aeropuertos?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413327">
            <a:off x="-1790076" y="-1431072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118137" y="1648194"/>
            <a:ext cx="13186328" cy="7535045"/>
          </a:xfrm>
          <a:custGeom>
            <a:avLst/>
            <a:gdLst/>
            <a:ahLst/>
            <a:cxnLst/>
            <a:rect r="r" b="b" t="t" l="l"/>
            <a:pathLst>
              <a:path h="7535045" w="13186328">
                <a:moveTo>
                  <a:pt x="0" y="0"/>
                </a:moveTo>
                <a:lnTo>
                  <a:pt x="13186328" y="0"/>
                </a:lnTo>
                <a:lnTo>
                  <a:pt x="13186328" y="7535045"/>
                </a:lnTo>
                <a:lnTo>
                  <a:pt x="0" y="75350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2413327">
            <a:off x="17006526" y="8743950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413327">
            <a:off x="4550839" y="10484892"/>
            <a:ext cx="3976634" cy="2671461"/>
            <a:chOff x="0" y="0"/>
            <a:chExt cx="1047344" cy="70359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47344" cy="703595"/>
            </a:xfrm>
            <a:custGeom>
              <a:avLst/>
              <a:gdLst/>
              <a:ahLst/>
              <a:cxnLst/>
              <a:rect r="r" b="b" t="t" l="l"/>
              <a:pathLst>
                <a:path h="703595" w="1047344">
                  <a:moveTo>
                    <a:pt x="0" y="0"/>
                  </a:moveTo>
                  <a:lnTo>
                    <a:pt x="1047344" y="0"/>
                  </a:lnTo>
                  <a:lnTo>
                    <a:pt x="1047344" y="703595"/>
                  </a:lnTo>
                  <a:lnTo>
                    <a:pt x="0" y="70359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47344" cy="751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2413327">
            <a:off x="10361431" y="-3004673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2413327">
            <a:off x="-2861282" y="6047286"/>
            <a:ext cx="3086100" cy="308610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2413327">
            <a:off x="18201032" y="89917"/>
            <a:ext cx="3086100" cy="30861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190077" y="915835"/>
            <a:ext cx="9907847" cy="71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8"/>
              </a:lnSpc>
              <a:spcBef>
                <a:spcPct val="0"/>
              </a:spcBef>
            </a:pPr>
            <a:r>
              <a:rPr lang="en-US" sz="4205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Retrasos por avería y estación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3291" y="2429192"/>
            <a:ext cx="7173306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Dos aeropuertos concentran la mayor parte de los retrasos, PDQ Aeropuerto de Ponta Delgada y PIQ Aeropuerto de Pico.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Estos dos aeropuertos son donde están los centros de mantenimientos de los aviones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Los puntos más oscuros representa un mayor número de retrasos.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413327">
            <a:off x="-1790076" y="-1431072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413327">
            <a:off x="17006526" y="8743950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413327">
            <a:off x="4550839" y="10484892"/>
            <a:ext cx="3976634" cy="2671461"/>
            <a:chOff x="0" y="0"/>
            <a:chExt cx="1047344" cy="7035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7344" cy="703595"/>
            </a:xfrm>
            <a:custGeom>
              <a:avLst/>
              <a:gdLst/>
              <a:ahLst/>
              <a:cxnLst/>
              <a:rect r="r" b="b" t="t" l="l"/>
              <a:pathLst>
                <a:path h="703595" w="1047344">
                  <a:moveTo>
                    <a:pt x="0" y="0"/>
                  </a:moveTo>
                  <a:lnTo>
                    <a:pt x="1047344" y="0"/>
                  </a:lnTo>
                  <a:lnTo>
                    <a:pt x="1047344" y="703595"/>
                  </a:lnTo>
                  <a:lnTo>
                    <a:pt x="0" y="70359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47344" cy="751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413327">
            <a:off x="10361431" y="-3004673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468183" y="3612932"/>
            <a:ext cx="7946198" cy="6356958"/>
          </a:xfrm>
          <a:custGeom>
            <a:avLst/>
            <a:gdLst/>
            <a:ahLst/>
            <a:cxnLst/>
            <a:rect r="r" b="b" t="t" l="l"/>
            <a:pathLst>
              <a:path h="6356958" w="7946198">
                <a:moveTo>
                  <a:pt x="0" y="0"/>
                </a:moveTo>
                <a:lnTo>
                  <a:pt x="7946198" y="0"/>
                </a:lnTo>
                <a:lnTo>
                  <a:pt x="7946198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14501" y="4066055"/>
            <a:ext cx="9612623" cy="5450714"/>
          </a:xfrm>
          <a:custGeom>
            <a:avLst/>
            <a:gdLst/>
            <a:ahLst/>
            <a:cxnLst/>
            <a:rect r="r" b="b" t="t" l="l"/>
            <a:pathLst>
              <a:path h="5450714" w="9612623">
                <a:moveTo>
                  <a:pt x="0" y="0"/>
                </a:moveTo>
                <a:lnTo>
                  <a:pt x="9612623" y="0"/>
                </a:lnTo>
                <a:lnTo>
                  <a:pt x="9612623" y="5450714"/>
                </a:lnTo>
                <a:lnTo>
                  <a:pt x="0" y="54507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7" r="0" b="-387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2413327">
            <a:off x="-2861282" y="6047286"/>
            <a:ext cx="3086100" cy="308610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2413327">
            <a:off x="18201032" y="89917"/>
            <a:ext cx="3086100" cy="308610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514260" y="914428"/>
            <a:ext cx="9907847" cy="71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8"/>
              </a:lnSpc>
              <a:spcBef>
                <a:spcPct val="0"/>
              </a:spcBef>
            </a:pPr>
            <a:r>
              <a:rPr lang="en-US" sz="4205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Retrasos por avería y estación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37044" y="1861567"/>
            <a:ext cx="16013912" cy="1243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1"/>
              </a:lnSpc>
              <a:spcBef>
                <a:spcPct val="0"/>
              </a:spcBef>
            </a:pPr>
            <a:r>
              <a:rPr lang="en-US" sz="2379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PDQ tiene el 58.9 %</a:t>
            </a:r>
            <a:r>
              <a:rPr lang="en-US" sz="2379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 y  122.413 minutos.</a:t>
            </a:r>
          </a:p>
          <a:p>
            <a:pPr algn="ctr">
              <a:lnSpc>
                <a:spcPts val="3331"/>
              </a:lnSpc>
              <a:spcBef>
                <a:spcPct val="0"/>
              </a:spcBef>
            </a:pPr>
            <a:r>
              <a:rPr lang="en-US" sz="2379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 PIQ 33.99% y 56.048 minutos.</a:t>
            </a:r>
          </a:p>
          <a:p>
            <a:pPr algn="ctr">
              <a:lnSpc>
                <a:spcPts val="3331"/>
              </a:lnSpc>
              <a:spcBef>
                <a:spcPct val="0"/>
              </a:spcBef>
            </a:pPr>
            <a:r>
              <a:rPr lang="en-US" sz="2379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El resto de aeropuertos hacen el 7.1% y 42.830 minutos.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413327">
            <a:off x="-1790076" y="-1431072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413327">
            <a:off x="17006526" y="8743950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413327">
            <a:off x="4550839" y="10484892"/>
            <a:ext cx="3976634" cy="2671461"/>
            <a:chOff x="0" y="0"/>
            <a:chExt cx="1047344" cy="7035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7344" cy="703595"/>
            </a:xfrm>
            <a:custGeom>
              <a:avLst/>
              <a:gdLst/>
              <a:ahLst/>
              <a:cxnLst/>
              <a:rect r="r" b="b" t="t" l="l"/>
              <a:pathLst>
                <a:path h="703595" w="1047344">
                  <a:moveTo>
                    <a:pt x="0" y="0"/>
                  </a:moveTo>
                  <a:lnTo>
                    <a:pt x="1047344" y="0"/>
                  </a:lnTo>
                  <a:lnTo>
                    <a:pt x="1047344" y="703595"/>
                  </a:lnTo>
                  <a:lnTo>
                    <a:pt x="0" y="70359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47344" cy="751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413327">
            <a:off x="10361431" y="-3004673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2413327">
            <a:off x="-2861282" y="6047286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2413327">
            <a:off x="18201032" y="89917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7618344" y="2286597"/>
            <a:ext cx="10414841" cy="6248905"/>
          </a:xfrm>
          <a:custGeom>
            <a:avLst/>
            <a:gdLst/>
            <a:ahLst/>
            <a:cxnLst/>
            <a:rect r="r" b="b" t="t" l="l"/>
            <a:pathLst>
              <a:path h="6248905" w="10414841">
                <a:moveTo>
                  <a:pt x="0" y="0"/>
                </a:moveTo>
                <a:lnTo>
                  <a:pt x="10414841" y="0"/>
                </a:lnTo>
                <a:lnTo>
                  <a:pt x="10414841" y="6248905"/>
                </a:lnTo>
                <a:lnTo>
                  <a:pt x="0" y="62489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190077" y="915835"/>
            <a:ext cx="9907847" cy="71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8"/>
              </a:lnSpc>
              <a:spcBef>
                <a:spcPct val="0"/>
              </a:spcBef>
            </a:pPr>
            <a:r>
              <a:rPr lang="en-US" sz="4205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Retrasos por avería y estación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12400" y="2977696"/>
            <a:ext cx="7638550" cy="461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De los 6489 eventos, más de 5.000 duran solo 50 minutos o menos.</a:t>
            </a:r>
          </a:p>
          <a:p>
            <a:pPr algn="l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La mayoría de las averías se solventan moderadamente rápida.</a:t>
            </a:r>
          </a:p>
          <a:p>
            <a:pPr algn="l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Hay eventos que han conllevado cerca de 1600 minutos de retraso.</a:t>
            </a:r>
          </a:p>
          <a:p>
            <a:pPr algn="l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Los retrasos largos son outliers y para ellos sería necesario analizarlos en más profundidad.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413327">
            <a:off x="-1790076" y="-1431072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432137" y="3411837"/>
            <a:ext cx="9741501" cy="5437716"/>
          </a:xfrm>
          <a:custGeom>
            <a:avLst/>
            <a:gdLst/>
            <a:ahLst/>
            <a:cxnLst/>
            <a:rect r="r" b="b" t="t" l="l"/>
            <a:pathLst>
              <a:path h="5437716" w="9741501">
                <a:moveTo>
                  <a:pt x="0" y="0"/>
                </a:moveTo>
                <a:lnTo>
                  <a:pt x="9741501" y="0"/>
                </a:lnTo>
                <a:lnTo>
                  <a:pt x="9741501" y="5437716"/>
                </a:lnTo>
                <a:lnTo>
                  <a:pt x="0" y="54377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879" t="-4516" r="-551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2413327">
            <a:off x="17006526" y="8743950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413327">
            <a:off x="4550839" y="10484892"/>
            <a:ext cx="3976634" cy="2671461"/>
            <a:chOff x="0" y="0"/>
            <a:chExt cx="1047344" cy="70359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47344" cy="703595"/>
            </a:xfrm>
            <a:custGeom>
              <a:avLst/>
              <a:gdLst/>
              <a:ahLst/>
              <a:cxnLst/>
              <a:rect r="r" b="b" t="t" l="l"/>
              <a:pathLst>
                <a:path h="703595" w="1047344">
                  <a:moveTo>
                    <a:pt x="0" y="0"/>
                  </a:moveTo>
                  <a:lnTo>
                    <a:pt x="1047344" y="0"/>
                  </a:lnTo>
                  <a:lnTo>
                    <a:pt x="1047344" y="703595"/>
                  </a:lnTo>
                  <a:lnTo>
                    <a:pt x="0" y="70359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47344" cy="751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2413327">
            <a:off x="10361431" y="-3004673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2413327">
            <a:off x="-2861282" y="6047286"/>
            <a:ext cx="3086100" cy="308610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2413327">
            <a:off x="18201032" y="89917"/>
            <a:ext cx="3086100" cy="30861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28700" y="3507087"/>
            <a:ext cx="7666982" cy="5111321"/>
          </a:xfrm>
          <a:custGeom>
            <a:avLst/>
            <a:gdLst/>
            <a:ahLst/>
            <a:cxnLst/>
            <a:rect r="r" b="b" t="t" l="l"/>
            <a:pathLst>
              <a:path h="5111321" w="7666982">
                <a:moveTo>
                  <a:pt x="0" y="0"/>
                </a:moveTo>
                <a:lnTo>
                  <a:pt x="7666982" y="0"/>
                </a:lnTo>
                <a:lnTo>
                  <a:pt x="7666982" y="5111321"/>
                </a:lnTo>
                <a:lnTo>
                  <a:pt x="0" y="51113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190077" y="915835"/>
            <a:ext cx="9907847" cy="71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8"/>
              </a:lnSpc>
              <a:spcBef>
                <a:spcPct val="0"/>
              </a:spcBef>
            </a:pPr>
            <a:r>
              <a:rPr lang="en-US" sz="4205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Retrasos por avería y estación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1945622"/>
            <a:ext cx="1640979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PDQ y PIQ a pesar de ser las estaciones mayor cantidad de número de retrasos son de los que se solventan en menor tiempo.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413327">
            <a:off x="-1790076" y="-1431072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413327">
            <a:off x="17006526" y="8743950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413327">
            <a:off x="4550839" y="10484892"/>
            <a:ext cx="3976634" cy="2671461"/>
            <a:chOff x="0" y="0"/>
            <a:chExt cx="1047344" cy="7035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7344" cy="703595"/>
            </a:xfrm>
            <a:custGeom>
              <a:avLst/>
              <a:gdLst/>
              <a:ahLst/>
              <a:cxnLst/>
              <a:rect r="r" b="b" t="t" l="l"/>
              <a:pathLst>
                <a:path h="703595" w="1047344">
                  <a:moveTo>
                    <a:pt x="0" y="0"/>
                  </a:moveTo>
                  <a:lnTo>
                    <a:pt x="1047344" y="0"/>
                  </a:lnTo>
                  <a:lnTo>
                    <a:pt x="1047344" y="703595"/>
                  </a:lnTo>
                  <a:lnTo>
                    <a:pt x="0" y="70359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47344" cy="751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413327">
            <a:off x="10361431" y="-3004673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2413327">
            <a:off x="-2861282" y="6047286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2413327">
            <a:off x="18201032" y="89917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856388" y="3464391"/>
            <a:ext cx="10370436" cy="5925963"/>
          </a:xfrm>
          <a:custGeom>
            <a:avLst/>
            <a:gdLst/>
            <a:ahLst/>
            <a:cxnLst/>
            <a:rect r="r" b="b" t="t" l="l"/>
            <a:pathLst>
              <a:path h="5925963" w="10370436">
                <a:moveTo>
                  <a:pt x="0" y="0"/>
                </a:moveTo>
                <a:lnTo>
                  <a:pt x="10370435" y="0"/>
                </a:lnTo>
                <a:lnTo>
                  <a:pt x="10370435" y="5925963"/>
                </a:lnTo>
                <a:lnTo>
                  <a:pt x="0" y="59259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aphicFrame>
        <p:nvGraphicFramePr>
          <p:cNvPr name="Table 21" id="21"/>
          <p:cNvGraphicFramePr>
            <a:graphicFrameLocks noGrp="true"/>
          </p:cNvGraphicFramePr>
          <p:nvPr/>
        </p:nvGraphicFramePr>
        <p:xfrm>
          <a:off x="11904481" y="4437408"/>
          <a:ext cx="5889089" cy="3409950"/>
        </p:xfrm>
        <a:graphic>
          <a:graphicData uri="http://schemas.openxmlformats.org/drawingml/2006/table">
            <a:tbl>
              <a:tblPr/>
              <a:tblGrid>
                <a:gridCol w="1067100"/>
                <a:gridCol w="1555825"/>
                <a:gridCol w="1632567"/>
                <a:gridCol w="1633597"/>
              </a:tblGrid>
              <a:tr h="10692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76"/>
                        </a:lnSpc>
                        <a:defRPr/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Año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76"/>
                        </a:lnSpc>
                        <a:defRPr/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Vuelos </a:t>
                      </a:r>
                      <a:endParaRPr lang="en-US" sz="1100"/>
                    </a:p>
                    <a:p>
                      <a:pPr algn="ctr">
                        <a:lnSpc>
                          <a:spcPts val="2276"/>
                        </a:lnSpc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totales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76"/>
                        </a:lnSpc>
                        <a:defRPr/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Vuelos </a:t>
                      </a:r>
                      <a:endParaRPr lang="en-US" sz="1100"/>
                    </a:p>
                    <a:p>
                      <a:pPr algn="ctr">
                        <a:lnSpc>
                          <a:spcPts val="2276"/>
                        </a:lnSpc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con retraso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76"/>
                        </a:lnSpc>
                        <a:defRPr/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Porcentaje </a:t>
                      </a:r>
                      <a:endParaRPr lang="en-US" sz="1100"/>
                    </a:p>
                    <a:p>
                      <a:pPr algn="ctr">
                        <a:lnSpc>
                          <a:spcPts val="2276"/>
                        </a:lnSpc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de retraso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2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76"/>
                        </a:lnSpc>
                        <a:defRPr/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2021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76"/>
                        </a:lnSpc>
                        <a:defRPr/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59.714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76"/>
                        </a:lnSpc>
                        <a:defRPr/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966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76"/>
                        </a:lnSpc>
                        <a:defRPr/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0.0161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2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76"/>
                        </a:lnSpc>
                        <a:defRPr/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2022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76"/>
                        </a:lnSpc>
                        <a:defRPr/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77.279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76"/>
                        </a:lnSpc>
                        <a:defRPr/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2.281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76"/>
                        </a:lnSpc>
                        <a:defRPr/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0.029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2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76"/>
                        </a:lnSpc>
                        <a:defRPr/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2023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76"/>
                        </a:lnSpc>
                        <a:defRPr/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62.997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76"/>
                        </a:lnSpc>
                        <a:defRPr/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1.613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76"/>
                        </a:lnSpc>
                        <a:defRPr/>
                      </a:pPr>
                      <a:r>
                        <a:rPr lang="en-US" sz="1626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0.025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22" id="22"/>
          <p:cNvSpPr txBox="true"/>
          <p:nvPr/>
        </p:nvSpPr>
        <p:spPr>
          <a:xfrm rot="0">
            <a:off x="4190077" y="915835"/>
            <a:ext cx="9907847" cy="71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8"/>
              </a:lnSpc>
              <a:spcBef>
                <a:spcPct val="0"/>
              </a:spcBef>
            </a:pPr>
            <a:r>
              <a:rPr lang="en-US" sz="4205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Vuelos totales vs vuelos con averías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1955147"/>
            <a:ext cx="16409795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El número de retrasos totales por año no llega  superar el 3 %.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En 2022 hubo un incremento de casi el 100% en el número de retrasos, pasando del 1,5 hasta casi el 3%.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3550" y="792702"/>
            <a:ext cx="16230600" cy="7080599"/>
          </a:xfrm>
          <a:custGeom>
            <a:avLst/>
            <a:gdLst/>
            <a:ahLst/>
            <a:cxnLst/>
            <a:rect r="r" b="b" t="t" l="l"/>
            <a:pathLst>
              <a:path h="7080599" w="16230600">
                <a:moveTo>
                  <a:pt x="0" y="0"/>
                </a:moveTo>
                <a:lnTo>
                  <a:pt x="16230600" y="0"/>
                </a:lnTo>
                <a:lnTo>
                  <a:pt x="16230600" y="7080599"/>
                </a:lnTo>
                <a:lnTo>
                  <a:pt x="0" y="7080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2413327">
            <a:off x="-1790076" y="-1431072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2413327">
            <a:off x="17006526" y="8743950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413327">
            <a:off x="4550839" y="10484892"/>
            <a:ext cx="3976634" cy="2671461"/>
            <a:chOff x="0" y="0"/>
            <a:chExt cx="1047344" cy="70359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47344" cy="703595"/>
            </a:xfrm>
            <a:custGeom>
              <a:avLst/>
              <a:gdLst/>
              <a:ahLst/>
              <a:cxnLst/>
              <a:rect r="r" b="b" t="t" l="l"/>
              <a:pathLst>
                <a:path h="703595" w="1047344">
                  <a:moveTo>
                    <a:pt x="0" y="0"/>
                  </a:moveTo>
                  <a:lnTo>
                    <a:pt x="1047344" y="0"/>
                  </a:lnTo>
                  <a:lnTo>
                    <a:pt x="1047344" y="703595"/>
                  </a:lnTo>
                  <a:lnTo>
                    <a:pt x="0" y="70359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47344" cy="751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2413327">
            <a:off x="10361431" y="-3004673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2413327">
            <a:off x="-2861282" y="6047286"/>
            <a:ext cx="3086100" cy="308610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2413327">
            <a:off x="18201032" y="89917"/>
            <a:ext cx="3086100" cy="30861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965957" y="627272"/>
            <a:ext cx="9907847" cy="71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8"/>
              </a:lnSpc>
              <a:spcBef>
                <a:spcPct val="0"/>
              </a:spcBef>
            </a:pPr>
            <a:r>
              <a:rPr lang="en-US" sz="4205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Conclusiones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772941" y="2926477"/>
            <a:ext cx="494898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1B1B1B"/>
                </a:solidFill>
                <a:latin typeface="Open Sauce"/>
                <a:ea typeface="Open Sauce"/>
                <a:cs typeface="Open Sauce"/>
                <a:sym typeface="Open Sauce"/>
              </a:rPr>
              <a:t>5 averías suponen casi el 40 % del total.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47305" y="2936002"/>
            <a:ext cx="4980414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En aspectos generales hay bastante variabilidad en los retrasos por año, unos más consistes y otros con un volumen mayor de dispersión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911639" y="4487534"/>
            <a:ext cx="4980414" cy="105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Outliers, están presentes en todo el top 5 de averías. Llegando en algunos casos a acumular casi 1600 minutos.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47305" y="5493992"/>
            <a:ext cx="4980414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Hay 2 estaciones que predominan frente al resto con el  92.9 % del los vuelos con retrasos. Siendo las 2 bases principales de mantenimiento.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911639" y="6852892"/>
            <a:ext cx="498041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El 77 % de los casos en 50 minutos.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" r="0" b="-793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413327">
            <a:off x="-1790076" y="-1431072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413327">
            <a:off x="17006526" y="8743950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413327">
            <a:off x="4550839" y="10484892"/>
            <a:ext cx="3976634" cy="2671461"/>
            <a:chOff x="0" y="0"/>
            <a:chExt cx="1047344" cy="7035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7344" cy="703595"/>
            </a:xfrm>
            <a:custGeom>
              <a:avLst/>
              <a:gdLst/>
              <a:ahLst/>
              <a:cxnLst/>
              <a:rect r="r" b="b" t="t" l="l"/>
              <a:pathLst>
                <a:path h="703595" w="1047344">
                  <a:moveTo>
                    <a:pt x="0" y="0"/>
                  </a:moveTo>
                  <a:lnTo>
                    <a:pt x="1047344" y="0"/>
                  </a:lnTo>
                  <a:lnTo>
                    <a:pt x="1047344" y="703595"/>
                  </a:lnTo>
                  <a:lnTo>
                    <a:pt x="0" y="70359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47344" cy="751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413327">
            <a:off x="10361431" y="-3004673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2413327">
            <a:off x="-2861282" y="6047286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2413327">
            <a:off x="18201032" y="89917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683550" y="792702"/>
            <a:ext cx="16230600" cy="7080599"/>
          </a:xfrm>
          <a:custGeom>
            <a:avLst/>
            <a:gdLst/>
            <a:ahLst/>
            <a:cxnLst/>
            <a:rect r="r" b="b" t="t" l="l"/>
            <a:pathLst>
              <a:path h="7080599" w="16230600">
                <a:moveTo>
                  <a:pt x="0" y="0"/>
                </a:moveTo>
                <a:lnTo>
                  <a:pt x="16230600" y="0"/>
                </a:lnTo>
                <a:lnTo>
                  <a:pt x="16230600" y="7080599"/>
                </a:lnTo>
                <a:lnTo>
                  <a:pt x="0" y="7080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965957" y="627272"/>
            <a:ext cx="9907847" cy="71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8"/>
              </a:lnSpc>
              <a:spcBef>
                <a:spcPct val="0"/>
              </a:spcBef>
            </a:pPr>
            <a:r>
              <a:rPr lang="en-US" sz="4205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Mejoras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692072" y="2317591"/>
            <a:ext cx="445561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1B1B1B"/>
                </a:solidFill>
                <a:latin typeface="Open Sauce"/>
                <a:ea typeface="Open Sauce"/>
                <a:cs typeface="Open Sauce"/>
                <a:sym typeface="Open Sauce"/>
              </a:rPr>
              <a:t>Reforzar las estaciones más críticas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43008" y="3866716"/>
            <a:ext cx="4980414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Destinar recursos a los ATA que representar un mayor tiempo de retraso.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909491" y="3857191"/>
            <a:ext cx="4980414" cy="105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Optimizar los procesos de trabajos de mantenimiento en las estaciones principales.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43008" y="6101641"/>
            <a:ext cx="4980414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Establecer un sistema de mejora continua y monitoreo de los retrasos ocurridos por causas técnicas.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909491" y="6225340"/>
            <a:ext cx="498041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Analizar con profundidad los retrasos más extremos u outliers.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" r="0" b="-793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" r="0" b="-79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34738" y="0"/>
            <a:ext cx="5025336" cy="3297876"/>
            <a:chOff x="0" y="0"/>
            <a:chExt cx="812800" cy="533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FFFFFF">
                <a:alpha val="8470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674374" y="655686"/>
            <a:ext cx="585716" cy="58571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30478" y="515228"/>
            <a:ext cx="342315" cy="34231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84706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383257" y="515228"/>
            <a:ext cx="433316" cy="43331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30267" y="881868"/>
            <a:ext cx="3641884" cy="1459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0"/>
              </a:lnSpc>
              <a:spcBef>
                <a:spcPct val="0"/>
              </a:spcBef>
            </a:pPr>
            <a:r>
              <a:rPr lang="en-US" sz="2792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¿Qué causa técnica ha podido causar el retraso de mi vuelo?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413327">
            <a:off x="-1790076" y="-1431072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739245" y="2286597"/>
            <a:ext cx="13225506" cy="7053603"/>
          </a:xfrm>
          <a:custGeom>
            <a:avLst/>
            <a:gdLst/>
            <a:ahLst/>
            <a:cxnLst/>
            <a:rect r="r" b="b" t="t" l="l"/>
            <a:pathLst>
              <a:path h="7053603" w="13225506">
                <a:moveTo>
                  <a:pt x="0" y="0"/>
                </a:moveTo>
                <a:lnTo>
                  <a:pt x="13225506" y="0"/>
                </a:lnTo>
                <a:lnTo>
                  <a:pt x="13225506" y="7053603"/>
                </a:lnTo>
                <a:lnTo>
                  <a:pt x="0" y="70536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2413327">
            <a:off x="17523463" y="9191962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413327">
            <a:off x="4499145" y="10226423"/>
            <a:ext cx="3976634" cy="2671461"/>
            <a:chOff x="0" y="0"/>
            <a:chExt cx="1047344" cy="70359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47344" cy="703595"/>
            </a:xfrm>
            <a:custGeom>
              <a:avLst/>
              <a:gdLst/>
              <a:ahLst/>
              <a:cxnLst/>
              <a:rect r="r" b="b" t="t" l="l"/>
              <a:pathLst>
                <a:path h="703595" w="1047344">
                  <a:moveTo>
                    <a:pt x="0" y="0"/>
                  </a:moveTo>
                  <a:lnTo>
                    <a:pt x="1047344" y="0"/>
                  </a:lnTo>
                  <a:lnTo>
                    <a:pt x="1047344" y="703595"/>
                  </a:lnTo>
                  <a:lnTo>
                    <a:pt x="0" y="70359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47344" cy="751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2413327">
            <a:off x="10361431" y="-3004673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2413327">
            <a:off x="-2688969" y="5978361"/>
            <a:ext cx="3086100" cy="308610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2413327">
            <a:off x="17890869" y="55454"/>
            <a:ext cx="3086100" cy="30861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829370" y="1039391"/>
            <a:ext cx="8077632" cy="994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8"/>
              </a:lnSpc>
              <a:spcBef>
                <a:spcPct val="0"/>
              </a:spcBef>
            </a:pPr>
            <a:r>
              <a:rPr lang="en-US" sz="5798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Primeras impresiones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8688" y="4744589"/>
            <a:ext cx="6178263" cy="4752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2"/>
              </a:lnSpc>
            </a:pPr>
          </a:p>
          <a:p>
            <a:pPr algn="ctr">
              <a:lnSpc>
                <a:spcPts val="4222"/>
              </a:lnSpc>
            </a:pPr>
          </a:p>
          <a:p>
            <a:pPr algn="l" marL="393302" indent="-196651" lvl="1">
              <a:lnSpc>
                <a:spcPts val="2550"/>
              </a:lnSpc>
              <a:buFont typeface="Arial"/>
              <a:buChar char="•"/>
            </a:pPr>
            <a:r>
              <a:rPr lang="en-US" sz="18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gran variedad sugiere múltiples causas de retrasos. </a:t>
            </a:r>
            <a:r>
              <a:rPr lang="en-US" sz="18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18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total de 52 tipos de averías.</a:t>
            </a:r>
          </a:p>
          <a:p>
            <a:pPr algn="l" marL="393302" indent="-196651" lvl="1">
              <a:lnSpc>
                <a:spcPts val="2550"/>
              </a:lnSpc>
              <a:buFont typeface="Arial"/>
              <a:buChar char="•"/>
            </a:pPr>
            <a:r>
              <a:rPr lang="en-US" sz="18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 c</a:t>
            </a:r>
            <a:r>
              <a:rPr lang="en-US" sz="18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olores van desde el azul oscuro, donde destacan las averías con mayor concentración de retrasos, hasta el amarillo las que tienen una menor frecuencia.</a:t>
            </a:r>
          </a:p>
          <a:p>
            <a:pPr algn="l" marL="393302" indent="-196651" lvl="1">
              <a:lnSpc>
                <a:spcPts val="2550"/>
              </a:lnSpc>
              <a:buFont typeface="Arial"/>
              <a:buChar char="•"/>
            </a:pPr>
            <a:r>
              <a:rPr lang="en-US" sz="18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Valores Predominantes:" 25", "12", "05", “24” y “52”.</a:t>
            </a:r>
          </a:p>
          <a:p>
            <a:pPr algn="l">
              <a:lnSpc>
                <a:spcPts val="2550"/>
              </a:lnSpc>
            </a:pPr>
          </a:p>
          <a:p>
            <a:pPr algn="l">
              <a:lnSpc>
                <a:spcPts val="2550"/>
              </a:lnSpc>
            </a:pPr>
          </a:p>
          <a:p>
            <a:pPr algn="l">
              <a:lnSpc>
                <a:spcPts val="2550"/>
              </a:lnSpc>
            </a:pPr>
          </a:p>
          <a:p>
            <a:pPr algn="ctr">
              <a:lnSpc>
                <a:spcPts val="4222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747095" y="5095875"/>
            <a:ext cx="471928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Datos desde el 2021 hasta 2024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62344" y="3247767"/>
            <a:ext cx="6255250" cy="1239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8"/>
              </a:lnSpc>
            </a:pPr>
            <a:r>
              <a:rPr lang="en-US" sz="18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¿Qué es ATA?</a:t>
            </a:r>
          </a:p>
          <a:p>
            <a:pPr algn="ctr">
              <a:lnSpc>
                <a:spcPts val="2548"/>
              </a:lnSpc>
            </a:pPr>
            <a:r>
              <a:rPr lang="en-US" sz="18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un sistema de estandarización de las distintas partes de un avión comercial, hay un total de 100 ATA. </a:t>
            </a:r>
          </a:p>
          <a:p>
            <a:pPr algn="ctr">
              <a:lnSpc>
                <a:spcPts val="2548"/>
              </a:lnSpc>
            </a:pPr>
            <a:r>
              <a:rPr lang="en-US" sz="18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18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 el diminutivo de Asocación del Transporte Aéreo.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413327">
            <a:off x="-1790076" y="-1431072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385075" y="2286597"/>
            <a:ext cx="11526357" cy="6915814"/>
          </a:xfrm>
          <a:custGeom>
            <a:avLst/>
            <a:gdLst/>
            <a:ahLst/>
            <a:cxnLst/>
            <a:rect r="r" b="b" t="t" l="l"/>
            <a:pathLst>
              <a:path h="6915814" w="11526357">
                <a:moveTo>
                  <a:pt x="0" y="0"/>
                </a:moveTo>
                <a:lnTo>
                  <a:pt x="11526357" y="0"/>
                </a:lnTo>
                <a:lnTo>
                  <a:pt x="11526357" y="6915814"/>
                </a:lnTo>
                <a:lnTo>
                  <a:pt x="0" y="6915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2413327">
            <a:off x="17196070" y="8916262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413327">
            <a:off x="4499145" y="10226423"/>
            <a:ext cx="3976634" cy="2671461"/>
            <a:chOff x="0" y="0"/>
            <a:chExt cx="1047344" cy="70359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47344" cy="703595"/>
            </a:xfrm>
            <a:custGeom>
              <a:avLst/>
              <a:gdLst/>
              <a:ahLst/>
              <a:cxnLst/>
              <a:rect r="r" b="b" t="t" l="l"/>
              <a:pathLst>
                <a:path h="703595" w="1047344">
                  <a:moveTo>
                    <a:pt x="0" y="0"/>
                  </a:moveTo>
                  <a:lnTo>
                    <a:pt x="1047344" y="0"/>
                  </a:lnTo>
                  <a:lnTo>
                    <a:pt x="1047344" y="703595"/>
                  </a:lnTo>
                  <a:lnTo>
                    <a:pt x="0" y="70359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47344" cy="751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2413327">
            <a:off x="10361431" y="-3004673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2413327">
            <a:off x="-2688969" y="5978361"/>
            <a:ext cx="3086100" cy="308610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2413327">
            <a:off x="17890869" y="55454"/>
            <a:ext cx="3086100" cy="30861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335366" y="501224"/>
            <a:ext cx="4790169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Top 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3462337"/>
            <a:ext cx="6582504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ATA "25" interiores: 448 averías.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ATA "12" servicing : 414 averías.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ATA "05" mtto: 365 averías.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ATA  "24" eléctricos: 255 averías.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ATA "52" puertas: 248 averías.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Top 5: 1730 averías.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Total: 6464 averías.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3001121" y="1237189"/>
            <a:ext cx="11458659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1B1B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Principales Causas de Averías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413327">
            <a:off x="-1790076" y="-1431072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413327">
            <a:off x="17006526" y="8743950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413327">
            <a:off x="4550839" y="10484892"/>
            <a:ext cx="3976634" cy="2671461"/>
            <a:chOff x="0" y="0"/>
            <a:chExt cx="1047344" cy="7035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7344" cy="703595"/>
            </a:xfrm>
            <a:custGeom>
              <a:avLst/>
              <a:gdLst/>
              <a:ahLst/>
              <a:cxnLst/>
              <a:rect r="r" b="b" t="t" l="l"/>
              <a:pathLst>
                <a:path h="703595" w="1047344">
                  <a:moveTo>
                    <a:pt x="0" y="0"/>
                  </a:moveTo>
                  <a:lnTo>
                    <a:pt x="1047344" y="0"/>
                  </a:lnTo>
                  <a:lnTo>
                    <a:pt x="1047344" y="703595"/>
                  </a:lnTo>
                  <a:lnTo>
                    <a:pt x="0" y="70359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47344" cy="751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413327">
            <a:off x="10361431" y="-3004673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00781" y="2545066"/>
            <a:ext cx="8643219" cy="6971703"/>
          </a:xfrm>
          <a:custGeom>
            <a:avLst/>
            <a:gdLst/>
            <a:ahLst/>
            <a:cxnLst/>
            <a:rect r="r" b="b" t="t" l="l"/>
            <a:pathLst>
              <a:path h="6971703" w="8643219">
                <a:moveTo>
                  <a:pt x="0" y="0"/>
                </a:moveTo>
                <a:lnTo>
                  <a:pt x="8643219" y="0"/>
                </a:lnTo>
                <a:lnTo>
                  <a:pt x="8643219" y="6971703"/>
                </a:lnTo>
                <a:lnTo>
                  <a:pt x="0" y="6971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2413327">
            <a:off x="-2861282" y="6047286"/>
            <a:ext cx="3086100" cy="308610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2413327">
            <a:off x="18201032" y="89917"/>
            <a:ext cx="3086100" cy="30861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4780912" y="4724752"/>
            <a:ext cx="1276385" cy="1061180"/>
          </a:xfrm>
          <a:custGeom>
            <a:avLst/>
            <a:gdLst/>
            <a:ahLst/>
            <a:cxnLst/>
            <a:rect r="r" b="b" t="t" l="l"/>
            <a:pathLst>
              <a:path h="1061180" w="1276385">
                <a:moveTo>
                  <a:pt x="0" y="0"/>
                </a:moveTo>
                <a:lnTo>
                  <a:pt x="1276384" y="0"/>
                </a:lnTo>
                <a:lnTo>
                  <a:pt x="1276384" y="1061180"/>
                </a:lnTo>
                <a:lnTo>
                  <a:pt x="0" y="10611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190077" y="915835"/>
            <a:ext cx="9907847" cy="71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8"/>
              </a:lnSpc>
              <a:spcBef>
                <a:spcPct val="0"/>
              </a:spcBef>
            </a:pPr>
            <a:r>
              <a:rPr lang="en-US" sz="4205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Datos en porcentajes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793281" y="3204710"/>
            <a:ext cx="898991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Ninguna de las averías más frecuentes llegan a representar el 10%.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La dominancia está en las 47 ATA restantes suponen el 61,8%.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La gran proporción que suponen “otros” sugiere una gran variedad de averías que ocurren con una menor frecuencia.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52825" y="5124450"/>
            <a:ext cx="8643219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9"/>
              </a:lnSpc>
            </a:pPr>
            <a:r>
              <a:rPr lang="en-US" sz="1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61,8 %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413327">
            <a:off x="-1790076" y="-1431072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413327">
            <a:off x="17006526" y="8743950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413327">
            <a:off x="4550839" y="10484892"/>
            <a:ext cx="3976634" cy="2671461"/>
            <a:chOff x="0" y="0"/>
            <a:chExt cx="1047344" cy="7035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7344" cy="703595"/>
            </a:xfrm>
            <a:custGeom>
              <a:avLst/>
              <a:gdLst/>
              <a:ahLst/>
              <a:cxnLst/>
              <a:rect r="r" b="b" t="t" l="l"/>
              <a:pathLst>
                <a:path h="703595" w="1047344">
                  <a:moveTo>
                    <a:pt x="0" y="0"/>
                  </a:moveTo>
                  <a:lnTo>
                    <a:pt x="1047344" y="0"/>
                  </a:lnTo>
                  <a:lnTo>
                    <a:pt x="1047344" y="703595"/>
                  </a:lnTo>
                  <a:lnTo>
                    <a:pt x="0" y="70359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47344" cy="751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413327">
            <a:off x="10361431" y="-3004673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2413327">
            <a:off x="-2861282" y="6047286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2413327">
            <a:off x="18201032" y="89917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838087">
            <a:off x="3238863" y="-761637"/>
            <a:ext cx="11810274" cy="11810274"/>
          </a:xfrm>
          <a:custGeom>
            <a:avLst/>
            <a:gdLst/>
            <a:ahLst/>
            <a:cxnLst/>
            <a:rect r="r" b="b" t="t" l="l"/>
            <a:pathLst>
              <a:path h="11810274" w="11810274">
                <a:moveTo>
                  <a:pt x="0" y="0"/>
                </a:moveTo>
                <a:lnTo>
                  <a:pt x="11810274" y="0"/>
                </a:lnTo>
                <a:lnTo>
                  <a:pt x="11810274" y="11810274"/>
                </a:lnTo>
                <a:lnTo>
                  <a:pt x="0" y="11810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453090" y="2645728"/>
            <a:ext cx="15381820" cy="482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Minutos de retraso asociados a cada una de las averías más repetitiva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413327">
            <a:off x="-1790076" y="-1431072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13938" y="4005008"/>
            <a:ext cx="8305942" cy="5133764"/>
          </a:xfrm>
          <a:custGeom>
            <a:avLst/>
            <a:gdLst/>
            <a:ahLst/>
            <a:cxnLst/>
            <a:rect r="r" b="b" t="t" l="l"/>
            <a:pathLst>
              <a:path h="5133764" w="8305942">
                <a:moveTo>
                  <a:pt x="0" y="0"/>
                </a:moveTo>
                <a:lnTo>
                  <a:pt x="8305942" y="0"/>
                </a:lnTo>
                <a:lnTo>
                  <a:pt x="8305942" y="5133764"/>
                </a:lnTo>
                <a:lnTo>
                  <a:pt x="0" y="51337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116"/>
            </a:stretch>
          </a:blipFill>
        </p:spPr>
      </p:sp>
      <p:grpSp>
        <p:nvGrpSpPr>
          <p:cNvPr name="Group 6" id="6"/>
          <p:cNvGrpSpPr/>
          <p:nvPr/>
        </p:nvGrpSpPr>
        <p:grpSpPr>
          <a:xfrm rot="2413327">
            <a:off x="17006526" y="8743950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413327">
            <a:off x="4550839" y="10484892"/>
            <a:ext cx="3976634" cy="2671461"/>
            <a:chOff x="0" y="0"/>
            <a:chExt cx="1047344" cy="70359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47344" cy="703595"/>
            </a:xfrm>
            <a:custGeom>
              <a:avLst/>
              <a:gdLst/>
              <a:ahLst/>
              <a:cxnLst/>
              <a:rect r="r" b="b" t="t" l="l"/>
              <a:pathLst>
                <a:path h="703595" w="1047344">
                  <a:moveTo>
                    <a:pt x="0" y="0"/>
                  </a:moveTo>
                  <a:lnTo>
                    <a:pt x="1047344" y="0"/>
                  </a:lnTo>
                  <a:lnTo>
                    <a:pt x="1047344" y="703595"/>
                  </a:lnTo>
                  <a:lnTo>
                    <a:pt x="0" y="70359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47344" cy="751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2413327">
            <a:off x="10361431" y="-3004673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2413327">
            <a:off x="-3292719" y="6119192"/>
            <a:ext cx="3086100" cy="308610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2413327">
            <a:off x="18201032" y="89917"/>
            <a:ext cx="3086100" cy="30861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6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378040" y="881293"/>
            <a:ext cx="13531921" cy="71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8"/>
              </a:lnSpc>
              <a:spcBef>
                <a:spcPct val="0"/>
              </a:spcBef>
            </a:pPr>
            <a:r>
              <a:rPr lang="en-US" sz="4205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Distribución eventos con retraso por ATA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13395" y="1804821"/>
            <a:ext cx="15248518" cy="2200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8142" indent="-269071" lvl="1">
              <a:lnSpc>
                <a:spcPts val="3489"/>
              </a:lnSpc>
              <a:buFont typeface="Arial"/>
              <a:buChar char="•"/>
            </a:pPr>
            <a:r>
              <a:rPr lang="en-US" sz="2492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La mediana de los retrasos se mantiene constante a lo largo de los años.</a:t>
            </a:r>
          </a:p>
          <a:p>
            <a:pPr algn="just" marL="538142" indent="-269071" lvl="1">
              <a:lnSpc>
                <a:spcPts val="3489"/>
              </a:lnSpc>
              <a:buFont typeface="Arial"/>
              <a:buChar char="•"/>
            </a:pPr>
            <a:r>
              <a:rPr lang="en-US" sz="2492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La dispersión de los datos varía de un año a otro. </a:t>
            </a:r>
          </a:p>
          <a:p>
            <a:pPr algn="just" marL="538142" indent="-269071" lvl="1">
              <a:lnSpc>
                <a:spcPts val="3489"/>
              </a:lnSpc>
              <a:buFont typeface="Arial"/>
              <a:buChar char="•"/>
            </a:pPr>
            <a:r>
              <a:rPr lang="en-US" sz="2492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Hay años que tienen una dispersión mayor, indican una mayor duración de los retrasos. Identificando así, algunos outliers o eventos atípicos.</a:t>
            </a:r>
          </a:p>
          <a:p>
            <a:pPr algn="just" marL="538142" indent="-269071" lvl="1">
              <a:lnSpc>
                <a:spcPts val="3489"/>
              </a:lnSpc>
              <a:buFont typeface="Arial"/>
              <a:buChar char="•"/>
            </a:pPr>
            <a:r>
              <a:rPr lang="en-US" sz="2492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No hay una clara tendencia de aumento o disminución.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004077" y="4005008"/>
            <a:ext cx="8411565" cy="5356375"/>
          </a:xfrm>
          <a:custGeom>
            <a:avLst/>
            <a:gdLst/>
            <a:ahLst/>
            <a:cxnLst/>
            <a:rect r="r" b="b" t="t" l="l"/>
            <a:pathLst>
              <a:path h="5356375" w="8411565">
                <a:moveTo>
                  <a:pt x="0" y="0"/>
                </a:moveTo>
                <a:lnTo>
                  <a:pt x="8411565" y="0"/>
                </a:lnTo>
                <a:lnTo>
                  <a:pt x="8411565" y="5356375"/>
                </a:lnTo>
                <a:lnTo>
                  <a:pt x="0" y="5356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DAGMiWNJ60Y</dc:identifier>
  <dcterms:modified xsi:type="dcterms:W3CDTF">2011-08-01T06:04:30Z</dcterms:modified>
  <cp:revision>1</cp:revision>
  <dc:title>Análisis vuelos aerolínea</dc:title>
</cp:coreProperties>
</file>