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6" r:id="rId2"/>
    <p:sldId id="457" r:id="rId3"/>
    <p:sldId id="256" r:id="rId4"/>
    <p:sldId id="458" r:id="rId5"/>
    <p:sldId id="459" r:id="rId6"/>
    <p:sldId id="460" r:id="rId7"/>
    <p:sldId id="462" r:id="rId8"/>
    <p:sldId id="463" r:id="rId9"/>
    <p:sldId id="4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ri\Google%20Drive\PR4_WG_Lacustre\Teste%20Equa&#231;&#245;es\Equa&#231;&#245;es_emp&#237;ric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ri\Google%20Drive\PR4_WG_Lacustre\Teste%20Equa&#231;&#245;es\Equa&#231;&#245;es_emp&#237;ric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ri\Google%20Drive\PR4_WG_Lacustre\Teste%20Equa&#231;&#245;es\Equa&#231;&#245;es_emp&#237;rica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ri\Google%20Drive\PR4_WG_Lacustre\Teste%20Equa&#231;&#245;es\Equa&#231;&#245;es_emp&#237;rica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ri\Google%20Drive\PR4_WG_Lacustre\Teste%20Equa&#231;&#245;es\Equa&#231;&#245;es_emp&#237;rica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Equation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Equation 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(USAR!$A$3:$A$5,USAR!$A$7:$A$8)</c:f>
              <c:strCache>
                <c:ptCount val="5"/>
                <c:pt idx="0">
                  <c:v>Tanganiyka</c:v>
                </c:pt>
                <c:pt idx="1">
                  <c:v>Edward</c:v>
                </c:pt>
                <c:pt idx="2">
                  <c:v>Kivu</c:v>
                </c:pt>
                <c:pt idx="3">
                  <c:v>Victoria</c:v>
                </c:pt>
                <c:pt idx="4">
                  <c:v>Malawi</c:v>
                </c:pt>
              </c:strCache>
              <c:extLst/>
            </c:strRef>
          </c:cat>
          <c:val>
            <c:numRef>
              <c:f>(USAR!$K$3:$K$5,USAR!$K$7:$K$8)</c:f>
              <c:numCache>
                <c:formatCode>0.00</c:formatCode>
                <c:ptCount val="5"/>
                <c:pt idx="0">
                  <c:v>9.4643601672028979</c:v>
                </c:pt>
                <c:pt idx="1">
                  <c:v>13.025939387441891</c:v>
                </c:pt>
                <c:pt idx="2">
                  <c:v>2.704403386808075</c:v>
                </c:pt>
                <c:pt idx="3">
                  <c:v>2.6154726762402718</c:v>
                </c:pt>
                <c:pt idx="4">
                  <c:v>8.2024454782425131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815-403F-834D-667A2DC110A7}"/>
            </c:ext>
          </c:extLst>
        </c:ser>
        <c:ser>
          <c:idx val="1"/>
          <c:order val="1"/>
          <c:tx>
            <c:v>COT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Tanganiyka</c:v>
              </c:pt>
              <c:pt idx="1">
                <c:v>Edward</c:v>
              </c:pt>
              <c:pt idx="2">
                <c:v>Kivu</c:v>
              </c:pt>
              <c:pt idx="3">
                <c:v>Victoria</c:v>
              </c:pt>
              <c:pt idx="4">
                <c:v>Malawi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(USAR!$I$3:$I$5,USAR!$I$7:$I$8)</c:f>
              <c:numCache>
                <c:formatCode>General</c:formatCode>
                <c:ptCount val="5"/>
                <c:pt idx="0">
                  <c:v>6.4</c:v>
                </c:pt>
                <c:pt idx="1">
                  <c:v>12.1</c:v>
                </c:pt>
                <c:pt idx="2">
                  <c:v>5</c:v>
                </c:pt>
                <c:pt idx="3">
                  <c:v>18</c:v>
                </c:pt>
                <c:pt idx="4">
                  <c:v>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2815-403F-834D-667A2DC110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6830607"/>
        <c:axId val="1834088351"/>
      </c:barChart>
      <c:catAx>
        <c:axId val="82683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4088351"/>
        <c:crosses val="autoZero"/>
        <c:auto val="1"/>
        <c:lblAlgn val="ctr"/>
        <c:lblOffset val="100"/>
        <c:noMultiLvlLbl val="0"/>
      </c:catAx>
      <c:valAx>
        <c:axId val="1834088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COT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830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Equation 1.1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USAR!$L$2</c:f>
              <c:strCache>
                <c:ptCount val="1"/>
                <c:pt idx="0">
                  <c:v>Equação 1.1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(USAR!$A$3:$A$5,USAR!$A$7:$A$8)</c:f>
              <c:strCache>
                <c:ptCount val="5"/>
                <c:pt idx="0">
                  <c:v>Tanganiyka</c:v>
                </c:pt>
                <c:pt idx="1">
                  <c:v>Edward</c:v>
                </c:pt>
                <c:pt idx="2">
                  <c:v>Kivu</c:v>
                </c:pt>
                <c:pt idx="3">
                  <c:v>Victoria</c:v>
                </c:pt>
                <c:pt idx="4">
                  <c:v>Malawi</c:v>
                </c:pt>
              </c:strCache>
              <c:extLst/>
            </c:strRef>
          </c:cat>
          <c:val>
            <c:numRef>
              <c:f>(USAR!$L$3:$L$5,USAR!$L$7:$L$8)</c:f>
              <c:numCache>
                <c:formatCode>0.00</c:formatCode>
                <c:ptCount val="5"/>
                <c:pt idx="0">
                  <c:v>15.069236854175928</c:v>
                </c:pt>
                <c:pt idx="1">
                  <c:v>23.537477910887329</c:v>
                </c:pt>
                <c:pt idx="2">
                  <c:v>3.8129465544632559</c:v>
                </c:pt>
                <c:pt idx="3">
                  <c:v>4.0170301315689292</c:v>
                </c:pt>
                <c:pt idx="4">
                  <c:v>13.06000527361914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AB1-4295-8C0E-72C2B8E7478D}"/>
            </c:ext>
          </c:extLst>
        </c:ser>
        <c:ser>
          <c:idx val="1"/>
          <c:order val="1"/>
          <c:tx>
            <c:v>COT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Tanganiyka</c:v>
              </c:pt>
              <c:pt idx="1">
                <c:v>Edward</c:v>
              </c:pt>
              <c:pt idx="2">
                <c:v>Kivu</c:v>
              </c:pt>
              <c:pt idx="3">
                <c:v>Victoria</c:v>
              </c:pt>
              <c:pt idx="4">
                <c:v>Malawi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(USAR!$I$3:$I$5,USAR!$I$7:$I$8)</c:f>
              <c:numCache>
                <c:formatCode>General</c:formatCode>
                <c:ptCount val="5"/>
                <c:pt idx="0">
                  <c:v>6.4</c:v>
                </c:pt>
                <c:pt idx="1">
                  <c:v>12.1</c:v>
                </c:pt>
                <c:pt idx="2">
                  <c:v>5</c:v>
                </c:pt>
                <c:pt idx="3">
                  <c:v>18</c:v>
                </c:pt>
                <c:pt idx="4">
                  <c:v>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AB1-4295-8C0E-72C2B8E747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3"/>
        <c:axId val="1231351023"/>
        <c:axId val="657525759"/>
      </c:barChart>
      <c:catAx>
        <c:axId val="1231351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7525759"/>
        <c:crosses val="autoZero"/>
        <c:auto val="1"/>
        <c:lblAlgn val="ctr"/>
        <c:lblOffset val="100"/>
        <c:noMultiLvlLbl val="0"/>
      </c:catAx>
      <c:valAx>
        <c:axId val="65752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COT</a:t>
                </a:r>
                <a:r>
                  <a:rPr lang="pt-BR" baseline="0" dirty="0"/>
                  <a:t> (%)</a:t>
                </a:r>
                <a:endParaRPr lang="pt-B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31351023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Equation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USAR!$M$2</c:f>
              <c:strCache>
                <c:ptCount val="1"/>
                <c:pt idx="0">
                  <c:v>Equação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(USAR!$A$3:$A$5,USAR!$A$7:$A$8)</c:f>
              <c:strCache>
                <c:ptCount val="5"/>
                <c:pt idx="0">
                  <c:v>Tanganiyka</c:v>
                </c:pt>
                <c:pt idx="1">
                  <c:v>Edward</c:v>
                </c:pt>
                <c:pt idx="2">
                  <c:v>Kivu</c:v>
                </c:pt>
                <c:pt idx="3">
                  <c:v>Victoria</c:v>
                </c:pt>
                <c:pt idx="4">
                  <c:v>Malawi</c:v>
                </c:pt>
              </c:strCache>
              <c:extLst/>
            </c:strRef>
          </c:cat>
          <c:val>
            <c:numRef>
              <c:f>(USAR!$M$3:$M$5,USAR!$M$7:$M$8)</c:f>
              <c:numCache>
                <c:formatCode>0.00</c:formatCode>
                <c:ptCount val="5"/>
                <c:pt idx="0">
                  <c:v>9.4643601672028979</c:v>
                </c:pt>
                <c:pt idx="1">
                  <c:v>13.025939387441891</c:v>
                </c:pt>
                <c:pt idx="2">
                  <c:v>2.704403386808075</c:v>
                </c:pt>
                <c:pt idx="3">
                  <c:v>2.6154726762402718</c:v>
                </c:pt>
                <c:pt idx="4">
                  <c:v>8.2024454782425131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725-4EBC-AFC0-943C67007047}"/>
            </c:ext>
          </c:extLst>
        </c:ser>
        <c:ser>
          <c:idx val="1"/>
          <c:order val="1"/>
          <c:tx>
            <c:v>COT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Tanganiyka</c:v>
              </c:pt>
              <c:pt idx="1">
                <c:v>Edward</c:v>
              </c:pt>
              <c:pt idx="2">
                <c:v>Kivu</c:v>
              </c:pt>
              <c:pt idx="3">
                <c:v>Victoria</c:v>
              </c:pt>
              <c:pt idx="4">
                <c:v>Malawi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(USAR!$I$3:$I$5,USAR!$I$7:$I$8)</c:f>
              <c:numCache>
                <c:formatCode>General</c:formatCode>
                <c:ptCount val="5"/>
                <c:pt idx="0">
                  <c:v>6.4</c:v>
                </c:pt>
                <c:pt idx="1">
                  <c:v>12.1</c:v>
                </c:pt>
                <c:pt idx="2">
                  <c:v>5</c:v>
                </c:pt>
                <c:pt idx="3">
                  <c:v>18</c:v>
                </c:pt>
                <c:pt idx="4">
                  <c:v>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725-4EBC-AFC0-943C67007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2"/>
        <c:overlap val="-1"/>
        <c:axId val="1220419935"/>
        <c:axId val="1517015999"/>
      </c:barChart>
      <c:catAx>
        <c:axId val="1220419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17015999"/>
        <c:crosses val="autoZero"/>
        <c:auto val="1"/>
        <c:lblAlgn val="ctr"/>
        <c:lblOffset val="100"/>
        <c:noMultiLvlLbl val="0"/>
      </c:catAx>
      <c:valAx>
        <c:axId val="1517015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COT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20419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Müller and Suess (1979)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USAR!$O$2</c:f>
              <c:strCache>
                <c:ptCount val="1"/>
                <c:pt idx="0">
                  <c:v>Müller and Suess (1979)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(USAR!$A$3:$A$5,USAR!$A$7:$A$8)</c:f>
              <c:strCache>
                <c:ptCount val="5"/>
                <c:pt idx="0">
                  <c:v>Tanganiyka</c:v>
                </c:pt>
                <c:pt idx="1">
                  <c:v>Edward</c:v>
                </c:pt>
                <c:pt idx="2">
                  <c:v>Kivu</c:v>
                </c:pt>
                <c:pt idx="3">
                  <c:v>Victoria</c:v>
                </c:pt>
                <c:pt idx="4">
                  <c:v>Malawi</c:v>
                </c:pt>
              </c:strCache>
              <c:extLst/>
            </c:strRef>
          </c:cat>
          <c:val>
            <c:numRef>
              <c:f>(USAR!$O$3:$O$5,USAR!$O$7:$O$8)</c:f>
              <c:numCache>
                <c:formatCode>0.0</c:formatCode>
                <c:ptCount val="5"/>
                <c:pt idx="0">
                  <c:v>3.5829645349814756</c:v>
                </c:pt>
                <c:pt idx="1">
                  <c:v>32.818110138922201</c:v>
                </c:pt>
                <c:pt idx="2">
                  <c:v>3.1209650040062038</c:v>
                </c:pt>
                <c:pt idx="3">
                  <c:v>10.731258752617848</c:v>
                </c:pt>
                <c:pt idx="4">
                  <c:v>3.5829645349814756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CEDD-4270-A23D-1AC64427CA5D}"/>
            </c:ext>
          </c:extLst>
        </c:ser>
        <c:ser>
          <c:idx val="1"/>
          <c:order val="1"/>
          <c:tx>
            <c:v>COT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Tanganiyka</c:v>
              </c:pt>
              <c:pt idx="1">
                <c:v>Edward</c:v>
              </c:pt>
              <c:pt idx="2">
                <c:v>Kivu</c:v>
              </c:pt>
              <c:pt idx="3">
                <c:v>Victoria</c:v>
              </c:pt>
              <c:pt idx="4">
                <c:v>Malawi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(USAR!$I$3:$I$5,USAR!$I$7:$I$8)</c:f>
              <c:numCache>
                <c:formatCode>General</c:formatCode>
                <c:ptCount val="5"/>
                <c:pt idx="0">
                  <c:v>6.4</c:v>
                </c:pt>
                <c:pt idx="1">
                  <c:v>12.1</c:v>
                </c:pt>
                <c:pt idx="2">
                  <c:v>5</c:v>
                </c:pt>
                <c:pt idx="3">
                  <c:v>18</c:v>
                </c:pt>
                <c:pt idx="4">
                  <c:v>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CEDD-4270-A23D-1AC64427CA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9690047"/>
        <c:axId val="1227870879"/>
      </c:barChart>
      <c:catAx>
        <c:axId val="144969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27870879"/>
        <c:crosses val="autoZero"/>
        <c:auto val="1"/>
        <c:lblAlgn val="ctr"/>
        <c:lblOffset val="100"/>
        <c:noMultiLvlLbl val="0"/>
      </c:catAx>
      <c:valAx>
        <c:axId val="1227870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COT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49690047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Stein, 1986 (Adapted)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Stein, 1986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(USAR!$A$3:$A$5,USAR!$A$7:$A$8)</c:f>
              <c:strCache>
                <c:ptCount val="5"/>
                <c:pt idx="0">
                  <c:v>Tanganiyka</c:v>
                </c:pt>
                <c:pt idx="1">
                  <c:v>Edward</c:v>
                </c:pt>
                <c:pt idx="2">
                  <c:v>Kivu</c:v>
                </c:pt>
                <c:pt idx="3">
                  <c:v>Victoria</c:v>
                </c:pt>
                <c:pt idx="4">
                  <c:v>Malawi</c:v>
                </c:pt>
              </c:strCache>
              <c:extLst/>
            </c:strRef>
          </c:cat>
          <c:val>
            <c:numRef>
              <c:f>(USAR!$P$3:$P$5,USAR!$P$7:$P$8)</c:f>
              <c:numCache>
                <c:formatCode>0.0</c:formatCode>
                <c:ptCount val="5"/>
                <c:pt idx="0">
                  <c:v>3.7857440668811591</c:v>
                </c:pt>
                <c:pt idx="1">
                  <c:v>11.229516800273631</c:v>
                </c:pt>
                <c:pt idx="2">
                  <c:v>9.7451496022904731</c:v>
                </c:pt>
                <c:pt idx="3">
                  <c:v>15.630438847873821</c:v>
                </c:pt>
                <c:pt idx="4">
                  <c:v>3.7857440668811591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5BB-48EE-B739-54DA1BCFB640}"/>
            </c:ext>
          </c:extLst>
        </c:ser>
        <c:ser>
          <c:idx val="1"/>
          <c:order val="1"/>
          <c:tx>
            <c:v>COT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Tanganiyka</c:v>
              </c:pt>
              <c:pt idx="1">
                <c:v>Edward</c:v>
              </c:pt>
              <c:pt idx="2">
                <c:v>Kivu</c:v>
              </c:pt>
              <c:pt idx="3">
                <c:v>Victoria</c:v>
              </c:pt>
              <c:pt idx="4">
                <c:v>Malawi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(USAR!$I$3:$I$5,USAR!$I$7:$I$8)</c:f>
              <c:numCache>
                <c:formatCode>General</c:formatCode>
                <c:ptCount val="5"/>
                <c:pt idx="0">
                  <c:v>6.4</c:v>
                </c:pt>
                <c:pt idx="1">
                  <c:v>12.1</c:v>
                </c:pt>
                <c:pt idx="2">
                  <c:v>5</c:v>
                </c:pt>
                <c:pt idx="3">
                  <c:v>18</c:v>
                </c:pt>
                <c:pt idx="4">
                  <c:v>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5BB-48EE-B739-54DA1BCFB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7650303"/>
        <c:axId val="1834093631"/>
      </c:barChart>
      <c:catAx>
        <c:axId val="183765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4093631"/>
        <c:crosses val="autoZero"/>
        <c:auto val="1"/>
        <c:lblAlgn val="ctr"/>
        <c:lblOffset val="100"/>
        <c:noMultiLvlLbl val="0"/>
      </c:catAx>
      <c:valAx>
        <c:axId val="1834093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COT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3765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5287E-A6D3-1B68-C6E2-648DEF822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C3629A-F8AC-DDEC-1163-53F39DE3D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BC324-4FE7-21DF-97A5-4B81AA57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4F93-9268-44F6-A5C3-F02D4D5CAFC3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F3F16E-ABC7-B07E-E134-36898CB5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365D88-F00D-013F-6505-F522361B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1E97-B612-433E-9246-5F007DCFF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36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34226-A3DE-542F-0F56-501990FB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D8CAB2-7F8B-CA36-D62E-ED98C436F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66869A-262A-D5EA-B94C-D854EA2A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4F93-9268-44F6-A5C3-F02D4D5CAFC3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C395A-0F94-411B-CAAE-6AE9EFCA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63838-5EC0-80B0-5B35-22EAE241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1E97-B612-433E-9246-5F007DCFF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02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8FE4D-CC89-3C67-BF4C-511B47FB7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7529D6-2433-B456-1C6C-A2CB364DB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FDB029-8969-6357-3EE1-65C34938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4F93-9268-44F6-A5C3-F02D4D5CAFC3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0DA16B-A3FA-280A-A2BB-F379D46A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9C34C-9DD8-57A1-8AD5-CE2E5833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1E97-B612-433E-9246-5F007DCFF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12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Custom Layout">
  <p:cSld name="28_Custom Layou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2"/>
          <p:cNvSpPr/>
          <p:nvPr/>
        </p:nvSpPr>
        <p:spPr>
          <a:xfrm rot="2700000">
            <a:off x="-1464780" y="3498459"/>
            <a:ext cx="3505683" cy="3505683"/>
          </a:xfrm>
          <a:prstGeom prst="rect">
            <a:avLst/>
          </a:prstGeom>
          <a:noFill/>
          <a:ln w="3810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22"/>
          <p:cNvSpPr/>
          <p:nvPr/>
        </p:nvSpPr>
        <p:spPr>
          <a:xfrm rot="4242864">
            <a:off x="347238" y="344780"/>
            <a:ext cx="690727" cy="67962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2"/>
          <p:cNvSpPr/>
          <p:nvPr/>
        </p:nvSpPr>
        <p:spPr>
          <a:xfrm>
            <a:off x="347240" y="358346"/>
            <a:ext cx="690727" cy="679622"/>
          </a:xfrm>
          <a:prstGeom prst="rect">
            <a:avLst/>
          </a:prstGeom>
          <a:solidFill>
            <a:srgbClr val="3537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22" descr="Texto, Logotipo&#10;&#10;Descrição gerada automaticamente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006" y="482042"/>
            <a:ext cx="439193" cy="43222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22"/>
          <p:cNvSpPr txBox="1">
            <a:spLocks noGrp="1"/>
          </p:cNvSpPr>
          <p:nvPr>
            <p:ph type="title"/>
          </p:nvPr>
        </p:nvSpPr>
        <p:spPr>
          <a:xfrm>
            <a:off x="1253176" y="365125"/>
            <a:ext cx="10100624" cy="67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600">
                <a:solidFill>
                  <a:srgbClr val="353766"/>
                </a:solidFill>
                <a:latin typeface="Poppins" panose="00000500000000000000" charset="0"/>
                <a:ea typeface="Poppins" panose="00000500000000000000" charset="0"/>
                <a:cs typeface="Poppins" panose="00000500000000000000" charset="0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 dirty="0"/>
          </a:p>
        </p:txBody>
      </p:sp>
      <p:pic>
        <p:nvPicPr>
          <p:cNvPr id="19" name="Google Shape;19;p122" descr="Texto, Logotipo&#10;&#10;Descrição gerada automaticamente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0976" y="6322142"/>
            <a:ext cx="1710047" cy="402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80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D73EB-DC8A-2954-5F2F-ACAB1A84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CBB56-58DE-C4C7-4764-AF2B00D78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49F9BF-7F19-C7BD-9B89-2298E723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4F93-9268-44F6-A5C3-F02D4D5CAFC3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32F9AD-FB1B-537B-6EF0-CC25AF81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876363-5698-941B-2F7F-7BD1189E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1E97-B612-433E-9246-5F007DCFF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87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F710C-F51A-A9B1-3D37-C790EDA8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D0C826-710A-94C5-25C2-DA44E193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DE79A-0252-AA21-4E43-6C9E008B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4F93-9268-44F6-A5C3-F02D4D5CAFC3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E9A9C0-9E1E-487E-365D-9854D008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A97FA6-E311-2407-0927-1ADB86BA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1E97-B612-433E-9246-5F007DCFF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29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61468-3C0B-163D-42BF-C3696F3F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F64AC-1D15-EBB7-11FB-E0C930255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20A398-A1C1-2E98-3211-75D26685E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7A5BB8-E6C9-A212-80D0-297FB60D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4F93-9268-44F6-A5C3-F02D4D5CAFC3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943CA2-BA95-F487-8D98-08598123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AD3E80-9F80-B67E-6C89-E038D65D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1E97-B612-433E-9246-5F007DCFF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80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A1563-3265-3929-11A5-6BDE451E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742D34-C97D-AF7C-3622-F35684F09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96BC4B-5771-F580-71B3-540577EE9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D57530-01BA-7093-F2BC-402AD83E8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5776D7-0EDE-A357-4138-EFF3D3E2D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CECD83-F00E-97A8-55AF-4634370E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4F93-9268-44F6-A5C3-F02D4D5CAFC3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A7E692-3B55-7561-D30F-DB7221B4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B544D6-71B7-2413-47BF-125F9EE7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1E97-B612-433E-9246-5F007DCFF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45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E7058-2F62-10AC-C701-E94F6A6F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128180-B9B0-F958-711D-1ED42E1F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4F93-9268-44F6-A5C3-F02D4D5CAFC3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DFE90C-9565-F077-E387-79525A4B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2E0A46-583C-8372-12B8-B65D0C4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1E97-B612-433E-9246-5F007DCFF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74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933927-B1EB-91A4-12AD-F63FEAA7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4F93-9268-44F6-A5C3-F02D4D5CAFC3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B93A46-6F7C-3E64-6F17-1AEBCA91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59D607-C0AE-F19E-2616-5C0D8B5A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1E97-B612-433E-9246-5F007DCFF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94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DA08C-3129-8B13-6419-E0900A93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D43C1-6E2C-E1FD-2949-DCC57725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5EDDF1-6C48-0F06-592B-6553D4BAC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3990A2-99E7-1A4D-A97B-284F1D5C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4F93-9268-44F6-A5C3-F02D4D5CAFC3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71DFC2-C57A-7727-411A-6F8D2FB0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883588-9FFB-3D31-FBFD-BF0F8F95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1E97-B612-433E-9246-5F007DCFF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99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E6375-D24A-D49B-7720-40CB3584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8526AC-7610-20B9-DC65-B551D46AA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8663C9-42F3-E309-2B0B-E86275B22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461986-FB11-4460-5122-582D1B14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4F93-9268-44F6-A5C3-F02D4D5CAFC3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140F33-65B4-EF1C-3696-CBE41AC9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19EB50-F857-6E85-9513-29E53489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1E97-B612-433E-9246-5F007DCFF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91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1D8B6B-74EF-D666-DF35-36E7A010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FB66D2-8BDF-8791-7CAD-58126593B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D29598-1AC7-1AFE-8BD5-FA43A3F09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B4F93-9268-44F6-A5C3-F02D4D5CAFC3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7ABAF5-523F-7A57-C661-87CFB3131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F68A97-04A1-70A3-DCF2-98610115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01E97-B612-433E-9246-5F007DCFF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96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053;p35">
            <a:extLst>
              <a:ext uri="{FF2B5EF4-FFF2-40B4-BE49-F238E27FC236}">
                <a16:creationId xmlns:a16="http://schemas.microsoft.com/office/drawing/2014/main" id="{3F780DF3-6B30-4BA1-8C22-18265039B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712" y="5009168"/>
            <a:ext cx="1157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000"/>
              <a:buFont typeface="PT Sans" panose="020B0503020203020204" pitchFamily="34" charset="-52"/>
              <a:buNone/>
            </a:pP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9E71BC-F9DB-4244-9969-FD35F500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687" y="2749377"/>
            <a:ext cx="10100624" cy="67962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4400" dirty="0"/>
              <a:t>Projeto Ressurgência – Fase VI</a:t>
            </a:r>
            <a:br>
              <a:rPr lang="pt-BR" sz="4400" dirty="0"/>
            </a:br>
            <a:br>
              <a:rPr lang="pt-BR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Testes preliminares de equações preditivas do teor de TOC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3BF7BC-0350-374D-8053-52F2F6F2A585}"/>
              </a:ext>
            </a:extLst>
          </p:cNvPr>
          <p:cNvSpPr txBox="1"/>
          <p:nvPr/>
        </p:nvSpPr>
        <p:spPr>
          <a:xfrm>
            <a:off x="2225053" y="4824502"/>
            <a:ext cx="774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Rodrigo Azevedo Nascimento, Victor Carreira, Igor Venancio</a:t>
            </a:r>
          </a:p>
        </p:txBody>
      </p:sp>
    </p:spTree>
    <p:extLst>
      <p:ext uri="{BB962C8B-B14F-4D97-AF65-F5344CB8AC3E}">
        <p14:creationId xmlns:p14="http://schemas.microsoft.com/office/powerpoint/2010/main" val="244302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94B48CD-7D65-C02E-53A8-9B58DD0C1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1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636FB6F-0E81-70F0-EC7E-A83BF4603903}"/>
              </a:ext>
            </a:extLst>
          </p:cNvPr>
          <p:cNvSpPr txBox="1"/>
          <p:nvPr/>
        </p:nvSpPr>
        <p:spPr>
          <a:xfrm>
            <a:off x="709716" y="1503908"/>
            <a:ext cx="8403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Equation</a:t>
            </a:r>
            <a:r>
              <a:rPr lang="pt-BR" sz="2400" dirty="0"/>
              <a:t> 1 -TOC= PF*PP/SR^0.3</a:t>
            </a:r>
          </a:p>
          <a:p>
            <a:endParaRPr lang="pt-BR" sz="2400" dirty="0"/>
          </a:p>
          <a:p>
            <a:r>
              <a:rPr lang="pt-BR" sz="2400" dirty="0" err="1"/>
              <a:t>Equation</a:t>
            </a:r>
            <a:r>
              <a:rPr lang="pt-BR" sz="2400" dirty="0"/>
              <a:t> 1.1 - TOC = PF*PP*SR^0.001</a:t>
            </a:r>
          </a:p>
          <a:p>
            <a:endParaRPr lang="pt-BR" sz="2400" dirty="0"/>
          </a:p>
          <a:p>
            <a:r>
              <a:rPr lang="pt-BR" sz="2400" dirty="0" err="1"/>
              <a:t>Equation</a:t>
            </a:r>
            <a:r>
              <a:rPr lang="pt-BR" sz="2400" dirty="0"/>
              <a:t> 2 - TOC = PF*PP/DBD*SR^0.1</a:t>
            </a:r>
          </a:p>
          <a:p>
            <a:endParaRPr lang="pt-BR" sz="2400" dirty="0"/>
          </a:p>
          <a:p>
            <a:r>
              <a:rPr lang="pt-BR" sz="2400" dirty="0" err="1"/>
              <a:t>Equation</a:t>
            </a:r>
            <a:r>
              <a:rPr lang="pt-BR" sz="2400" dirty="0"/>
              <a:t> Müller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dirty="0" err="1"/>
              <a:t>Suess</a:t>
            </a:r>
            <a:r>
              <a:rPr lang="pt-BR" sz="2400" dirty="0"/>
              <a:t> 1979 - TOC = 0.003*PP*SR^0.3/DBD</a:t>
            </a:r>
          </a:p>
          <a:p>
            <a:endParaRPr lang="pt-BR" sz="2400" dirty="0"/>
          </a:p>
          <a:p>
            <a:r>
              <a:rPr lang="pt-BR" sz="2400" dirty="0"/>
              <a:t>Stein, 1986 (</a:t>
            </a:r>
            <a:r>
              <a:rPr lang="pt-BR" sz="2400" dirty="0" err="1"/>
              <a:t>adapted</a:t>
            </a:r>
            <a:r>
              <a:rPr lang="pt-BR" sz="2400" dirty="0"/>
              <a:t>) -TOC = PP/(5*SR^0.6*DBD)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9FCC12C-6890-8CD6-8741-5F70D7F0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Equations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84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BB8B1-B2B4-BC58-9097-BC4F1F6A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sz="3600" dirty="0"/>
            </a:br>
            <a:r>
              <a:rPr lang="pt-BR" sz="3600" dirty="0" err="1"/>
              <a:t>Equation</a:t>
            </a:r>
            <a:r>
              <a:rPr lang="pt-BR" sz="3600" dirty="0"/>
              <a:t> 1 -TOC= PF*PP/SR^0.3</a:t>
            </a:r>
            <a:br>
              <a:rPr lang="pt-BR" sz="3600" dirty="0"/>
            </a:br>
            <a:endParaRPr lang="pt-BR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7E5E23EC-EA60-2919-978E-2369C83CD4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097919"/>
              </p:ext>
            </p:extLst>
          </p:nvPr>
        </p:nvGraphicFramePr>
        <p:xfrm>
          <a:off x="2202185" y="1335275"/>
          <a:ext cx="7787629" cy="4508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496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D9714-6284-8495-2A12-E3B617EB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sz="3600" dirty="0"/>
            </a:br>
            <a:r>
              <a:rPr lang="pt-BR" sz="3600" dirty="0" err="1"/>
              <a:t>Equation</a:t>
            </a:r>
            <a:r>
              <a:rPr lang="pt-BR" sz="3600" dirty="0"/>
              <a:t> 1.1 - TOC = PF*PP*SR^0.001</a:t>
            </a:r>
            <a:br>
              <a:rPr lang="pt-BR" sz="3600" dirty="0"/>
            </a:br>
            <a:endParaRPr lang="pt-BR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77F1A1B4-CA22-CAFD-DE6A-582C2B62C9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297060"/>
              </p:ext>
            </p:extLst>
          </p:nvPr>
        </p:nvGraphicFramePr>
        <p:xfrm>
          <a:off x="2250826" y="1342110"/>
          <a:ext cx="7690348" cy="444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903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09654-FC84-BBC0-3387-D953381E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sz="3600" dirty="0"/>
            </a:br>
            <a:r>
              <a:rPr lang="pt-BR" sz="3600" dirty="0" err="1"/>
              <a:t>Equation</a:t>
            </a:r>
            <a:r>
              <a:rPr lang="pt-BR" sz="3600" dirty="0"/>
              <a:t> 2 - TOC = PF*PP/DBD*SR^0.1</a:t>
            </a:r>
            <a:br>
              <a:rPr lang="pt-BR" sz="3600" dirty="0"/>
            </a:br>
            <a:endParaRPr lang="pt-BR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B7E4643D-1305-5ADF-FAE7-218CCF441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341064"/>
              </p:ext>
            </p:extLst>
          </p:nvPr>
        </p:nvGraphicFramePr>
        <p:xfrm>
          <a:off x="2643187" y="1209674"/>
          <a:ext cx="7057404" cy="4614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402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96123-5BAF-FD32-7829-D8EA682C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sz="3600" dirty="0"/>
            </a:br>
            <a:r>
              <a:rPr lang="pt-BR" sz="3600" dirty="0" err="1"/>
              <a:t>Equation</a:t>
            </a:r>
            <a:r>
              <a:rPr lang="pt-BR" sz="3600" dirty="0"/>
              <a:t> Müller </a:t>
            </a:r>
            <a:r>
              <a:rPr lang="pt-BR" sz="3600" dirty="0" err="1"/>
              <a:t>and</a:t>
            </a:r>
            <a:r>
              <a:rPr lang="pt-BR" sz="3600" dirty="0"/>
              <a:t> </a:t>
            </a:r>
            <a:r>
              <a:rPr lang="pt-BR" sz="3600" dirty="0" err="1"/>
              <a:t>Suess</a:t>
            </a:r>
            <a:r>
              <a:rPr lang="pt-BR" sz="3600" dirty="0"/>
              <a:t> 1979 - TOC = 0.003*PP*SR^0.3/DBD</a:t>
            </a:r>
            <a:br>
              <a:rPr lang="pt-BR" sz="3600" dirty="0"/>
            </a:br>
            <a:endParaRPr lang="pt-BR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CDB469C5-02EA-4F56-A869-6DAFE9C362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984511"/>
              </p:ext>
            </p:extLst>
          </p:nvPr>
        </p:nvGraphicFramePr>
        <p:xfrm>
          <a:off x="2226366" y="1387186"/>
          <a:ext cx="7832034" cy="4735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689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DA5FE-7BFF-CC78-016F-B7D92D08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sz="3600" dirty="0"/>
            </a:br>
            <a:r>
              <a:rPr lang="pt-BR" sz="3600" dirty="0"/>
              <a:t>Stein, 1986 (</a:t>
            </a:r>
            <a:r>
              <a:rPr lang="pt-BR" sz="3600" dirty="0" err="1"/>
              <a:t>adapted</a:t>
            </a:r>
            <a:r>
              <a:rPr lang="pt-BR" sz="3600" dirty="0"/>
              <a:t>) -TOC = PP/(5*SR^0.6*DBD)</a:t>
            </a:r>
            <a:br>
              <a:rPr lang="pt-BR" sz="3600" dirty="0"/>
            </a:br>
            <a:endParaRPr lang="pt-BR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C4D3A7BE-5EE8-2D51-B33B-B8647471C2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07517"/>
              </p:ext>
            </p:extLst>
          </p:nvPr>
        </p:nvGraphicFramePr>
        <p:xfrm>
          <a:off x="2266950" y="1160689"/>
          <a:ext cx="7934325" cy="4887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950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110A7-2904-210D-FA3F-9B3F32A2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7B02F4-CE4C-D3F7-2E0A-31AA29B9D067}"/>
              </a:ext>
            </a:extLst>
          </p:cNvPr>
          <p:cNvSpPr txBox="1"/>
          <p:nvPr/>
        </p:nvSpPr>
        <p:spPr>
          <a:xfrm>
            <a:off x="741680" y="1209040"/>
            <a:ext cx="10495280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Os melhores resultados foram obtidos pela equação modificada de Stein, (1986) para ambientes marinhos </a:t>
            </a:r>
            <a:r>
              <a:rPr lang="pt-BR" sz="2400" dirty="0" err="1"/>
              <a:t>anóxicos</a:t>
            </a:r>
            <a:r>
              <a:rPr lang="pt-BR" sz="2400" dirty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Objetivo: tentar criar uma equação com fator de preservação médio.</a:t>
            </a:r>
          </a:p>
        </p:txBody>
      </p:sp>
    </p:spTree>
    <p:extLst>
      <p:ext uri="{BB962C8B-B14F-4D97-AF65-F5344CB8AC3E}">
        <p14:creationId xmlns:p14="http://schemas.microsoft.com/office/powerpoint/2010/main" val="2170340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246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Poppins</vt:lpstr>
      <vt:lpstr>PT Sans</vt:lpstr>
      <vt:lpstr>Tema do Office</vt:lpstr>
      <vt:lpstr>Projeto Ressurgência – Fase VI  Testes preliminares de equações preditivas do teor de TOC  </vt:lpstr>
      <vt:lpstr>Apresentação do PowerPoint</vt:lpstr>
      <vt:lpstr>Equations</vt:lpstr>
      <vt:lpstr> Equation 1 -TOC= PF*PP/SR^0.3 </vt:lpstr>
      <vt:lpstr> Equation 1.1 - TOC = PF*PP*SR^0.001 </vt:lpstr>
      <vt:lpstr> Equation 2 - TOC = PF*PP/DBD*SR^0.1 </vt:lpstr>
      <vt:lpstr> Equation Müller and Suess 1979 - TOC = 0.003*PP*SR^0.3/DBD </vt:lpstr>
      <vt:lpstr> Stein, 1986 (adapted) -TOC = PP/(5*SR^0.6*DBD) 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Ressurgência – Fase VI  Testes preliminares de equações preditivas do teor de TOC  </dc:title>
  <dc:creator>Rodrigo Nascimento</dc:creator>
  <cp:lastModifiedBy>Rodrigo Nascimento</cp:lastModifiedBy>
  <cp:revision>8</cp:revision>
  <dcterms:created xsi:type="dcterms:W3CDTF">2023-03-14T17:49:45Z</dcterms:created>
  <dcterms:modified xsi:type="dcterms:W3CDTF">2023-03-24T19:03:32Z</dcterms:modified>
</cp:coreProperties>
</file>