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4" r:id="rId3"/>
    <p:sldId id="263" r:id="rId4"/>
    <p:sldId id="269" r:id="rId5"/>
    <p:sldId id="266" r:id="rId6"/>
    <p:sldId id="270" r:id="rId7"/>
    <p:sldId id="271" r:id="rId8"/>
    <p:sldId id="272" r:id="rId9"/>
    <p:sldId id="274" r:id="rId10"/>
    <p:sldId id="273" r:id="rId11"/>
    <p:sldId id="275" r:id="rId12"/>
    <p:sldId id="277" r:id="rId13"/>
    <p:sldId id="276" r:id="rId14"/>
    <p:sldId id="259" r:id="rId15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583"/>
    <a:srgbClr val="D5B276"/>
    <a:srgbClr val="C1A06B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7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5" y="0"/>
            <a:ext cx="2865755" cy="2256790"/>
          </a:xfrm>
          <a:custGeom>
            <a:avLst/>
            <a:gdLst/>
            <a:ahLst/>
            <a:cxnLst/>
            <a:rect l="l" t="t" r="r" b="b"/>
            <a:pathLst>
              <a:path w="2865755" h="2256790">
                <a:moveTo>
                  <a:pt x="2865755" y="0"/>
                </a:moveTo>
                <a:lnTo>
                  <a:pt x="0" y="0"/>
                </a:lnTo>
                <a:lnTo>
                  <a:pt x="0" y="2256412"/>
                </a:lnTo>
                <a:lnTo>
                  <a:pt x="2865755" y="0"/>
                </a:lnTo>
                <a:close/>
              </a:path>
            </a:pathLst>
          </a:custGeom>
          <a:solidFill>
            <a:srgbClr val="C59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671319"/>
            <a:ext cx="4548505" cy="628650"/>
          </a:xfrm>
          <a:custGeom>
            <a:avLst/>
            <a:gdLst/>
            <a:ahLst/>
            <a:cxnLst/>
            <a:rect l="l" t="t" r="r" b="b"/>
            <a:pathLst>
              <a:path w="4548505" h="628650">
                <a:moveTo>
                  <a:pt x="3749917" y="0"/>
                </a:moveTo>
                <a:lnTo>
                  <a:pt x="0" y="0"/>
                </a:lnTo>
                <a:lnTo>
                  <a:pt x="0" y="628357"/>
                </a:lnTo>
                <a:lnTo>
                  <a:pt x="4548029" y="628357"/>
                </a:lnTo>
                <a:lnTo>
                  <a:pt x="3749917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49940" y="0"/>
            <a:ext cx="7354570" cy="608965"/>
          </a:xfrm>
          <a:custGeom>
            <a:avLst/>
            <a:gdLst/>
            <a:ahLst/>
            <a:cxnLst/>
            <a:rect l="l" t="t" r="r" b="b"/>
            <a:pathLst>
              <a:path w="7354569" h="608965">
                <a:moveTo>
                  <a:pt x="7354153" y="0"/>
                </a:moveTo>
                <a:lnTo>
                  <a:pt x="0" y="0"/>
                </a:lnTo>
                <a:lnTo>
                  <a:pt x="773411" y="608902"/>
                </a:lnTo>
                <a:lnTo>
                  <a:pt x="7354153" y="608902"/>
                </a:lnTo>
                <a:lnTo>
                  <a:pt x="7354153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65363" y="6148975"/>
            <a:ext cx="7505065" cy="656590"/>
          </a:xfrm>
          <a:custGeom>
            <a:avLst/>
            <a:gdLst/>
            <a:ahLst/>
            <a:cxnLst/>
            <a:rect l="l" t="t" r="r" b="b"/>
            <a:pathLst>
              <a:path w="7505065" h="656590">
                <a:moveTo>
                  <a:pt x="0" y="656220"/>
                </a:moveTo>
                <a:lnTo>
                  <a:pt x="7504986" y="656220"/>
                </a:lnTo>
                <a:lnTo>
                  <a:pt x="7504986" y="0"/>
                </a:lnTo>
                <a:lnTo>
                  <a:pt x="0" y="0"/>
                </a:lnTo>
                <a:lnTo>
                  <a:pt x="0" y="65622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4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010153"/>
            <a:ext cx="20104100" cy="3297554"/>
          </a:xfrm>
          <a:custGeom>
            <a:avLst/>
            <a:gdLst/>
            <a:ahLst/>
            <a:cxnLst/>
            <a:rect l="l" t="t" r="r" b="b"/>
            <a:pathLst>
              <a:path w="20104100" h="3297554">
                <a:moveTo>
                  <a:pt x="20104099" y="0"/>
                </a:moveTo>
                <a:lnTo>
                  <a:pt x="0" y="0"/>
                </a:lnTo>
                <a:lnTo>
                  <a:pt x="0" y="3297292"/>
                </a:lnTo>
                <a:lnTo>
                  <a:pt x="20104099" y="3297292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274" y="0"/>
            <a:ext cx="11255824" cy="98698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745504" y="2069001"/>
            <a:ext cx="6936740" cy="7800975"/>
          </a:xfrm>
          <a:custGeom>
            <a:avLst/>
            <a:gdLst/>
            <a:ahLst/>
            <a:cxnLst/>
            <a:rect l="l" t="t" r="r" b="b"/>
            <a:pathLst>
              <a:path w="6936740" h="7800975">
                <a:moveTo>
                  <a:pt x="2513177" y="7800911"/>
                </a:moveTo>
                <a:lnTo>
                  <a:pt x="180949" y="3796919"/>
                </a:lnTo>
                <a:lnTo>
                  <a:pt x="0" y="4107548"/>
                </a:lnTo>
                <a:lnTo>
                  <a:pt x="2151291" y="7800911"/>
                </a:lnTo>
                <a:lnTo>
                  <a:pt x="2513177" y="7800911"/>
                </a:lnTo>
                <a:close/>
              </a:path>
              <a:path w="6936740" h="7800975">
                <a:moveTo>
                  <a:pt x="3397821" y="7800911"/>
                </a:moveTo>
                <a:lnTo>
                  <a:pt x="623265" y="3037535"/>
                </a:lnTo>
                <a:lnTo>
                  <a:pt x="442315" y="3348164"/>
                </a:lnTo>
                <a:lnTo>
                  <a:pt x="3035922" y="7800911"/>
                </a:lnTo>
                <a:lnTo>
                  <a:pt x="3397821" y="7800911"/>
                </a:lnTo>
                <a:close/>
              </a:path>
              <a:path w="6936740" h="7800975">
                <a:moveTo>
                  <a:pt x="4282465" y="7800911"/>
                </a:moveTo>
                <a:lnTo>
                  <a:pt x="1065593" y="2278138"/>
                </a:lnTo>
                <a:lnTo>
                  <a:pt x="884643" y="2588768"/>
                </a:lnTo>
                <a:lnTo>
                  <a:pt x="3920566" y="7800911"/>
                </a:lnTo>
                <a:lnTo>
                  <a:pt x="4282465" y="7800911"/>
                </a:lnTo>
                <a:close/>
              </a:path>
              <a:path w="6936740" h="7800975">
                <a:moveTo>
                  <a:pt x="5167096" y="7800911"/>
                </a:moveTo>
                <a:lnTo>
                  <a:pt x="1507909" y="1518767"/>
                </a:lnTo>
                <a:lnTo>
                  <a:pt x="1326959" y="1829396"/>
                </a:lnTo>
                <a:lnTo>
                  <a:pt x="4805197" y="7800911"/>
                </a:lnTo>
                <a:lnTo>
                  <a:pt x="5167096" y="7800911"/>
                </a:lnTo>
                <a:close/>
              </a:path>
              <a:path w="6936740" h="7800975">
                <a:moveTo>
                  <a:pt x="6051740" y="7800911"/>
                </a:moveTo>
                <a:lnTo>
                  <a:pt x="1950224" y="759383"/>
                </a:lnTo>
                <a:lnTo>
                  <a:pt x="1769275" y="1070013"/>
                </a:lnTo>
                <a:lnTo>
                  <a:pt x="5689841" y="7800911"/>
                </a:lnTo>
                <a:lnTo>
                  <a:pt x="6051740" y="7800911"/>
                </a:lnTo>
                <a:close/>
              </a:path>
              <a:path w="6936740" h="7800975">
                <a:moveTo>
                  <a:pt x="6936372" y="7800911"/>
                </a:moveTo>
                <a:lnTo>
                  <a:pt x="2392540" y="0"/>
                </a:lnTo>
                <a:lnTo>
                  <a:pt x="2211603" y="310629"/>
                </a:lnTo>
                <a:lnTo>
                  <a:pt x="6574485" y="7800911"/>
                </a:lnTo>
                <a:lnTo>
                  <a:pt x="6936372" y="7800911"/>
                </a:lnTo>
                <a:close/>
              </a:path>
            </a:pathLst>
          </a:custGeom>
          <a:solidFill>
            <a:srgbClr val="3E4E54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6200" y="609487"/>
            <a:ext cx="5074919" cy="116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4590" y="4016692"/>
            <a:ext cx="13214919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3E90F4CF-E077-C34F-BC83-AA5B5E7F4F0E}"/>
              </a:ext>
            </a:extLst>
          </p:cNvPr>
          <p:cNvSpPr txBox="1">
            <a:spLocks/>
          </p:cNvSpPr>
          <p:nvPr/>
        </p:nvSpPr>
        <p:spPr>
          <a:xfrm>
            <a:off x="831850" y="6264275"/>
            <a:ext cx="12268200" cy="1600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D.S.B = Desarrollo de un sistema de salud y bienestar para personas con enfermedades crónicas ( Diabetes e hipertensión )</a:t>
            </a:r>
            <a:endParaRPr lang="es-CO" sz="4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Subtítulo">
            <a:extLst>
              <a:ext uri="{FF2B5EF4-FFF2-40B4-BE49-F238E27FC236}">
                <a16:creationId xmlns:a16="http://schemas.microsoft.com/office/drawing/2014/main" id="{2D199B20-7126-4642-AF2A-60506ECA2425}"/>
              </a:ext>
            </a:extLst>
          </p:cNvPr>
          <p:cNvSpPr txBox="1">
            <a:spLocks/>
          </p:cNvSpPr>
          <p:nvPr/>
        </p:nvSpPr>
        <p:spPr>
          <a:xfrm>
            <a:off x="831850" y="8474075"/>
            <a:ext cx="7543800" cy="25908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40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Víctor José Castillo Castro.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Keyner Alfonso Reyes Tejedor.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sz="4000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Yublian David Verbel Torres.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54E6E2-317D-D445-A076-AB999ACF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50" y="6054671"/>
            <a:ext cx="6546032" cy="48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 bwMode="auto">
          <a:xfrm flipH="1">
            <a:off x="2980090" y="2835275"/>
            <a:ext cx="7071960" cy="7971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Cálculos por persona: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Yublian Verbel: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65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8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0.52 kWh / día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Víctor Castillo: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65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8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0.52 kWh / día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2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32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Keyner</a:t>
            </a: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Reyes: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Potencia: 45 W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Tiempo de uso diario: 6 horas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2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 diario: </a:t>
            </a:r>
            <a:r>
              <a:rPr lang="es-CO" sz="3200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0.27 kWh / día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BA86D2-0D7F-3DB7-AC59-0CE84549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850" y="3078516"/>
            <a:ext cx="7071959" cy="70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6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450850" y="2788365"/>
            <a:ext cx="99140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Cálculos de consumo de energía: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64482E4-B59A-C8A9-AF3C-09839A495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02692"/>
              </p:ext>
            </p:extLst>
          </p:nvPr>
        </p:nvGraphicFramePr>
        <p:xfrm>
          <a:off x="213457" y="3673475"/>
          <a:ext cx="19677185" cy="31823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395029">
                  <a:extLst>
                    <a:ext uri="{9D8B030D-6E8A-4147-A177-3AD203B41FA5}">
                      <a16:colId xmlns:a16="http://schemas.microsoft.com/office/drawing/2014/main" val="648175669"/>
                    </a:ext>
                  </a:extLst>
                </a:gridCol>
                <a:gridCol w="1987218">
                  <a:extLst>
                    <a:ext uri="{9D8B030D-6E8A-4147-A177-3AD203B41FA5}">
                      <a16:colId xmlns:a16="http://schemas.microsoft.com/office/drawing/2014/main" val="1225646800"/>
                    </a:ext>
                  </a:extLst>
                </a:gridCol>
                <a:gridCol w="3813511">
                  <a:extLst>
                    <a:ext uri="{9D8B030D-6E8A-4147-A177-3AD203B41FA5}">
                      <a16:colId xmlns:a16="http://schemas.microsoft.com/office/drawing/2014/main" val="798286787"/>
                    </a:ext>
                  </a:extLst>
                </a:gridCol>
                <a:gridCol w="3292409">
                  <a:extLst>
                    <a:ext uri="{9D8B030D-6E8A-4147-A177-3AD203B41FA5}">
                      <a16:colId xmlns:a16="http://schemas.microsoft.com/office/drawing/2014/main" val="2823165972"/>
                    </a:ext>
                  </a:extLst>
                </a:gridCol>
                <a:gridCol w="3908255">
                  <a:extLst>
                    <a:ext uri="{9D8B030D-6E8A-4147-A177-3AD203B41FA5}">
                      <a16:colId xmlns:a16="http://schemas.microsoft.com/office/drawing/2014/main" val="2601787645"/>
                    </a:ext>
                  </a:extLst>
                </a:gridCol>
                <a:gridCol w="4198160">
                  <a:extLst>
                    <a:ext uri="{9D8B030D-6E8A-4147-A177-3AD203B41FA5}">
                      <a16:colId xmlns:a16="http://schemas.microsoft.com/office/drawing/2014/main" val="4231965445"/>
                    </a:ext>
                  </a:extLst>
                </a:gridCol>
                <a:gridCol w="82603">
                  <a:extLst>
                    <a:ext uri="{9D8B030D-6E8A-4147-A177-3AD203B41FA5}">
                      <a16:colId xmlns:a16="http://schemas.microsoft.com/office/drawing/2014/main" val="306584774"/>
                    </a:ext>
                  </a:extLst>
                </a:gridCol>
              </a:tblGrid>
              <a:tr h="55868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Cálculo del consumo de energía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81606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Integrantes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Potencia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de uso diario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diario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Semanal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mensual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889127744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Yublian Verbel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 Horas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0.52 kWh / día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3.64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3586450900"/>
                  </a:ext>
                </a:extLst>
              </a:tr>
              <a:tr h="558686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Víctor Castillo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65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8 Horas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0.52 kWh / día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3.64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1997090711"/>
                  </a:ext>
                </a:extLst>
              </a:tr>
              <a:tr h="521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Keyner Reyes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>
                          <a:solidFill>
                            <a:schemeClr val="tx1"/>
                          </a:solidFill>
                          <a:effectLst/>
                        </a:rPr>
                        <a:t>45 W</a:t>
                      </a:r>
                      <a:endParaRPr lang="es-CO" sz="32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 Horas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0.27 kWh / día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1.89 kWh / semana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8.10 kWh / mes</a:t>
                      </a:r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CO" sz="3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45" marR="9445" marT="9445" marB="0" anchor="ctr"/>
                </a:tc>
                <a:extLst>
                  <a:ext uri="{0D108BD9-81ED-4DB2-BD59-A6C34878D82A}">
                    <a16:rowId xmlns:a16="http://schemas.microsoft.com/office/drawing/2014/main" val="198559341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5782F60F-A334-FB8E-B4DC-8AF5AE93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450" y="7002016"/>
            <a:ext cx="3109057" cy="31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450850" y="2788365"/>
            <a:ext cx="991405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Pasamos los kWh / mes a Pesos Colombianos: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782F60F-A334-FB8E-B4DC-8AF5AE93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450" y="7002016"/>
            <a:ext cx="3109057" cy="3109057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BEC08B88-2808-1BA2-37B3-7D48EF97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84976"/>
              </p:ext>
            </p:extLst>
          </p:nvPr>
        </p:nvGraphicFramePr>
        <p:xfrm>
          <a:off x="1136650" y="3825875"/>
          <a:ext cx="17678399" cy="2514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48531">
                  <a:extLst>
                    <a:ext uri="{9D8B030D-6E8A-4147-A177-3AD203B41FA5}">
                      <a16:colId xmlns:a16="http://schemas.microsoft.com/office/drawing/2014/main" val="3794078901"/>
                    </a:ext>
                  </a:extLst>
                </a:gridCol>
                <a:gridCol w="7354214">
                  <a:extLst>
                    <a:ext uri="{9D8B030D-6E8A-4147-A177-3AD203B41FA5}">
                      <a16:colId xmlns:a16="http://schemas.microsoft.com/office/drawing/2014/main" val="1901571952"/>
                    </a:ext>
                  </a:extLst>
                </a:gridCol>
                <a:gridCol w="2168550">
                  <a:extLst>
                    <a:ext uri="{9D8B030D-6E8A-4147-A177-3AD203B41FA5}">
                      <a16:colId xmlns:a16="http://schemas.microsoft.com/office/drawing/2014/main" val="1918108724"/>
                    </a:ext>
                  </a:extLst>
                </a:gridCol>
                <a:gridCol w="4007104">
                  <a:extLst>
                    <a:ext uri="{9D8B030D-6E8A-4147-A177-3AD203B41FA5}">
                      <a16:colId xmlns:a16="http://schemas.microsoft.com/office/drawing/2014/main" val="238351760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mensual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mensual de los 4 meses</a:t>
                      </a:r>
                      <a:endParaRPr lang="es-ES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Consumo por mes</a:t>
                      </a:r>
                      <a:endParaRPr lang="es-CO" sz="3200" b="1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493777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62.40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 3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$ 218275.20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93331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62.40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 2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$ 218275.20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0764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32.40 kWh / mes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 1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$ 113335.20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522965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A7C5E7B-53E5-B2D0-F33B-1442D8082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07784"/>
              </p:ext>
            </p:extLst>
          </p:nvPr>
        </p:nvGraphicFramePr>
        <p:xfrm>
          <a:off x="1136650" y="6873875"/>
          <a:ext cx="14478000" cy="294513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4478000">
                  <a:extLst>
                    <a:ext uri="{9D8B030D-6E8A-4147-A177-3AD203B41FA5}">
                      <a16:colId xmlns:a16="http://schemas.microsoft.com/office/drawing/2014/main" val="729339689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1: </a:t>
                      </a:r>
                      <a:r>
                        <a:rPr lang="es-E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costo es de 349,8 pesos colombianos por kilovatio hora (kWh) para el consumo de subsistencia.</a:t>
                      </a:r>
                      <a:endParaRPr lang="es-E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17774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2: </a:t>
                      </a:r>
                      <a:r>
                        <a:rPr lang="es-E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costo es de 867,8 pesos colombianos por kilovatio hora (kWh) para el consumo de subsistencia.</a:t>
                      </a:r>
                      <a:endParaRPr lang="es-E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9033136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3200" b="1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Estrato 3: </a:t>
                      </a:r>
                      <a:r>
                        <a:rPr lang="es-ES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 costo es de 737,6 pesos colombianos por kilovatio hora (kWh) para el consumo de subsistencia.</a:t>
                      </a:r>
                      <a:endParaRPr lang="es-ES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391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2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Referencias Bibliográficas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849128" y="2562599"/>
            <a:ext cx="18405843" cy="492087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Smith, A, Jones, B y Thomas, C. (2018). El papel de las herramientas digitales en la gestión de enfermedades crónicas. Revista de informática en salud, 24(3), 186-192.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3600" ker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Patel, S., Park, H, Bonato, P. Chan, L y Rodgers, M. (2020). Una revisión de sensores y sistemas portátiles con aplicación en rehabilitación. Revista de NeuroIngeniería y Rehabilitación, 9(1), 21.</a:t>
            </a:r>
            <a:endParaRPr lang="es-ES" sz="3600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6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:a16="http://schemas.microsoft.com/office/drawing/2014/main" id="{530BFB98-CDEF-4E1B-B7CD-59083F3C5956}"/>
              </a:ext>
            </a:extLst>
          </p:cNvPr>
          <p:cNvSpPr txBox="1">
            <a:spLocks/>
          </p:cNvSpPr>
          <p:nvPr/>
        </p:nvSpPr>
        <p:spPr>
          <a:xfrm>
            <a:off x="6164734" y="4359275"/>
            <a:ext cx="7774631" cy="2085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0" b="1" kern="0" dirty="0">
                <a:solidFill>
                  <a:schemeClr val="bg1"/>
                </a:solidFill>
                <a:latin typeface="Helvetica Black" pitchFamily="2" charset="0"/>
              </a:rPr>
              <a:t>¡Gracias!</a:t>
            </a:r>
            <a:endParaRPr lang="es-CO" sz="12000" b="1" kern="0" dirty="0">
              <a:solidFill>
                <a:schemeClr val="bg1"/>
              </a:solidFill>
              <a:latin typeface="Helvetica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1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Subtítulo">
            <a:extLst>
              <a:ext uri="{FF2B5EF4-FFF2-40B4-BE49-F238E27FC236}">
                <a16:creationId xmlns:a16="http://schemas.microsoft.com/office/drawing/2014/main" id="{2D199B20-7126-4642-AF2A-60506ECA2425}"/>
              </a:ext>
            </a:extLst>
          </p:cNvPr>
          <p:cNvSpPr txBox="1">
            <a:spLocks/>
          </p:cNvSpPr>
          <p:nvPr/>
        </p:nvSpPr>
        <p:spPr>
          <a:xfrm>
            <a:off x="984250" y="2835275"/>
            <a:ext cx="18135600" cy="31242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s-ES" sz="4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D.S.B, un sistema para combatir la hipertensión y diabetes, ofrece un sistema personalizado de seguimiento de actividad física. Su objetivo es mejorar el control de la salud, prevenir enfermedades y aumentar la calidad de vida de personas con enfermedades crónicas y malos hábitos alimenticios.</a:t>
            </a:r>
            <a:endParaRPr lang="es-CO" sz="4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3E90F4CF-E077-C34F-BC83-AA5B5E7F4F0E}"/>
              </a:ext>
            </a:extLst>
          </p:cNvPr>
          <p:cNvSpPr txBox="1">
            <a:spLocks/>
          </p:cNvSpPr>
          <p:nvPr/>
        </p:nvSpPr>
        <p:spPr>
          <a:xfrm>
            <a:off x="7766050" y="1748155"/>
            <a:ext cx="7059498" cy="858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8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DC2BCC-6E79-1FAC-0BC3-7A7AC4A10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99" y="6188075"/>
            <a:ext cx="5943600" cy="4266218"/>
          </a:xfrm>
          <a:prstGeom prst="roundRect">
            <a:avLst>
              <a:gd name="adj" fmla="val 388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5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problema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1653602" y="2400185"/>
            <a:ext cx="17390048" cy="5007086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proyecto propone abordar la incertidumbre de las personas con enfermedades crónicas como la diabetes tipo 1, diabetes tipo 2 e hipertensión al proporcionar una aplicación integral de salud y bienestar. Esta aplicación, llamada "Desarrollo de un sistema de salud y bienestar para personas con enfermedades crónicas" (D.S.B), permitirá a los usuarios realizar un seguimiento personalizado de su salud, integrando actividades físicas y dieta en una sola plataforma. La solución busca mejorar el cumplimiento de los tratamientos médicos y la calidad de vida de los usuarios.</a:t>
            </a:r>
            <a:endParaRPr lang="es-CO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8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4783F601-227F-6349-84F2-0FB3A581F2FE}"/>
              </a:ext>
            </a:extLst>
          </p:cNvPr>
          <p:cNvSpPr txBox="1">
            <a:spLocks/>
          </p:cNvSpPr>
          <p:nvPr/>
        </p:nvSpPr>
        <p:spPr>
          <a:xfrm>
            <a:off x="6394450" y="701675"/>
            <a:ext cx="7696201" cy="739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Generales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2329AF-42E4-0F48-8F4F-F1D6A4745092}"/>
              </a:ext>
            </a:extLst>
          </p:cNvPr>
          <p:cNvCxnSpPr>
            <a:cxnSpLocks/>
          </p:cNvCxnSpPr>
          <p:nvPr/>
        </p:nvCxnSpPr>
        <p:spPr>
          <a:xfrm>
            <a:off x="1401209" y="1920875"/>
            <a:ext cx="176424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ubtítulo 2">
            <a:extLst>
              <a:ext uri="{FF2B5EF4-FFF2-40B4-BE49-F238E27FC236}">
                <a16:creationId xmlns:a16="http://schemas.microsoft.com/office/drawing/2014/main" id="{6DA374C2-F31D-D946-9D54-82E2E7D6B02B}"/>
              </a:ext>
            </a:extLst>
          </p:cNvPr>
          <p:cNvSpPr txBox="1">
            <a:spLocks/>
          </p:cNvSpPr>
          <p:nvPr/>
        </p:nvSpPr>
        <p:spPr>
          <a:xfrm>
            <a:off x="1388997" y="2400185"/>
            <a:ext cx="15825853" cy="3684103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3600" kern="0">
                <a:solidFill>
                  <a:srgbClr val="000000"/>
                </a:solidFill>
                <a:latin typeface="Times New Roman" panose="02020603050405020304" pitchFamily="18" charset="0"/>
              </a:rPr>
              <a:t>Desarrollar una aplicación en Java para ayudar a todas las personas a gestionar sus enfermedades crónicas (diabetes e hipertensión) en toda la ciudad de Cartagena de Indias de manera personalizada, accesible y basada en evidencia científica.</a:t>
            </a:r>
            <a:endParaRPr lang="es-CO" sz="3600" kern="0" dirty="0">
              <a:solidFill>
                <a:sysClr val="windowText" lastClr="000000"/>
              </a:solidFill>
              <a:latin typeface="Helvetica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D34358-6F5E-C63F-007E-C5928A78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0" y="4685519"/>
            <a:ext cx="6276731" cy="62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3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Objetivos Específicos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1289050" y="2682875"/>
            <a:ext cx="17526000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plataforma integral para el seguimiento y manejo de enfermedades crónicas.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de seguimiento personalizado para usuarios con diferentes condiciones de salud.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Incorporar elementos de gamificación para motivar los hábitos saludables.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ES" sz="36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36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el impacto del sistema D.S.B. en la mejora de la salud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31436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JUSTIFICACIÓN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3051007"/>
            <a:ext cx="19202400" cy="497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proyecto D.B.S (Desarrollo de un sistema de salud y bienestar) aborda la problemática de enfermedades crónicas como la diabetes e hipertensión en Cartagena de Indias, impactando negativamente en la calidad de vida individual y comunitaria. Su enfoque integral se basa en la evaluación, la promoción de hábitos saludables y el empoderamiento del usuario mediante herramientas que permiten la autogestión de la salud, contribuyendo así a la prevención y control de estas enfermedades y mejorando la calidad de vida.</a:t>
            </a:r>
            <a:endParaRPr kumimoji="0" 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85250" y="1158875"/>
            <a:ext cx="62484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1"/>
          <p:cNvSpPr txBox="1">
            <a:spLocks noChangeArrowheads="1"/>
          </p:cNvSpPr>
          <p:nvPr/>
        </p:nvSpPr>
        <p:spPr bwMode="auto">
          <a:xfrm flipH="1">
            <a:off x="222250" y="3051007"/>
            <a:ext cx="19202400" cy="497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abandono de tratamientos médicos en Cartagena, atribuido a factores económicos y la falta de medicamentos, tiene graves repercusiones en pacientes con enfermedades crónicas, reflejado en alarmantes estadísticas como el 45% de falta de adherencia al tratamiento. Para abordar esta problemática, es imperativo mejorar el acceso a la atención médica, garantizar la disponibilidad de mejorar la salud y educar a los pacientes sobre la importancia del cumplimiento del tratamiento, con el fin de prevenir muertes evitables y mejorar la calidad de vida de la población colombiana.</a:t>
            </a:r>
            <a:endParaRPr kumimoji="0" 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0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07C075AA-F7C1-4D2E-8407-2D8F64786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60450" y="2759075"/>
                <a:ext cx="15011400" cy="5173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el consumo de energía: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𝑑𝑖𝑎𝑟𝑖𝑜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𝑃𝑜𝑡𝑒𝑛𝑐𝑖𝑎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” </m:t>
                              </m:r>
                              <m:d>
                                <m:d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  <m:r>
                                <a:rPr lang="es-CO" sz="3000" i="1" kern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𝑇𝑖𝑒𝑚𝑝𝑜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𝑢𝑠𝑜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𝑑𝑖𝑎𝑟𝑖𝑜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“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” </m:t>
                              </m:r>
                              <m:d>
                                <m:d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h𝑜𝑟𝑎𝑠</m:t>
                                      </m:r>
                                    </m:num>
                                    <m:den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í</m:t>
                                      </m:r>
                                      <m:r>
                                        <a:rPr lang="es-ES" sz="3000" i="1" ker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d>
                            <m:dPr>
                              <m:ctrlPr>
                                <a:rPr lang="es-ES" sz="3000" i="1" ker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es-ES" sz="3000" i="1" ker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𝑘𝑊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CO" sz="3000" i="1" kern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𝐾𝑊h</m:t>
                          </m:r>
                        </m:num>
                        <m:den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3000" i="1" ker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sz="30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0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𝑠𝑒𝑚𝑎𝑛𝑎𝑙</m:t>
                    </m:r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𝑠𝑒𝑚𝑎𝑛𝑎𝑙</m:t>
                    </m:r>
                    <m:r>
                      <a:rPr lang="es-ES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0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0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∗7 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30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endParaRPr lang="es-ES" sz="30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1">
                <a:extLst>
                  <a:ext uri="{FF2B5EF4-FFF2-40B4-BE49-F238E27FC236}">
                    <a16:creationId xmlns:a16="http://schemas.microsoft.com/office/drawing/2014/main" id="{07C075AA-F7C1-4D2E-8407-2D8F6478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60450" y="2759075"/>
                <a:ext cx="15011400" cy="5173276"/>
              </a:xfrm>
              <a:prstGeom prst="rect">
                <a:avLst/>
              </a:prstGeom>
              <a:blipFill>
                <a:blip r:embed="rId3"/>
                <a:stretch>
                  <a:fillRect l="-853" t="-176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4D25883-30B2-1220-945E-D3F656757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850" y="5654675"/>
            <a:ext cx="4315326" cy="43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005053-E470-0443-B920-D86C281FDA1C}"/>
              </a:ext>
            </a:extLst>
          </p:cNvPr>
          <p:cNvSpPr txBox="1">
            <a:spLocks/>
          </p:cNvSpPr>
          <p:nvPr/>
        </p:nvSpPr>
        <p:spPr>
          <a:xfrm>
            <a:off x="8909050" y="1158875"/>
            <a:ext cx="8382000" cy="957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del consumo de energía</a:t>
            </a:r>
            <a:endParaRPr lang="es-CO" sz="4400" b="1" kern="0" dirty="0">
              <a:solidFill>
                <a:srgbClr val="00206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D25883-30B2-1220-945E-D3F65675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387" y="5426075"/>
            <a:ext cx="4315326" cy="43153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1"/>
              <p:cNvSpPr txBox="1">
                <a:spLocks noChangeArrowheads="1"/>
              </p:cNvSpPr>
              <p:nvPr/>
            </p:nvSpPr>
            <p:spPr bwMode="auto">
              <a:xfrm flipH="1">
                <a:off x="984250" y="3115518"/>
                <a:ext cx="13800250" cy="50783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 para calcular el consumo de energía:</a:t>
                </a: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AutoNum type="arabicPeriod"/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𝑚𝑒𝑛𝑠𝑢𝑎𝑙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𝑚𝑒𝑠</m:t>
                    </m:r>
                  </m:oMath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𝑚𝑒𝑛𝑠𝑢𝑎𝑙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 30 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í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s-CO" sz="36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CO" sz="3600" i="1" kern="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𝑎𝑛𝑢𝑎𝑙</m:t>
                    </m:r>
                    <m:r>
                      <a:rPr lang="es-ES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3600" kern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𝐶𝑜𝑛𝑠𝑢𝑚𝑜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𝑑𝑖𝑎𝑟𝑖𝑜</m:t>
                    </m:r>
                    <m:r>
                      <a:rPr lang="es-CO" sz="360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ú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𝑚𝑒𝑟𝑜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𝑢𝑛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ñ</m:t>
                    </m:r>
                    <m:r>
                      <a:rPr lang="es-ES" sz="3600" i="1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ES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𝑎𝑛𝑢𝑎𝑙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𝐶𝑜𝑛𝑠𝑢𝑚𝑜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600" i="1" ker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𝑚𝑒𝑛𝑠𝑢𝑎𝑙</m:t>
                      </m:r>
                      <m:r>
                        <a:rPr lang="es-CO" sz="3600" i="1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s-CO" sz="3600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s-CO" sz="3600" kern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meses</m:t>
                      </m:r>
                    </m:oMath>
                  </m:oMathPara>
                </a14:m>
                <a:endParaRPr lang="es-ES" sz="3600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984250" y="3115518"/>
                <a:ext cx="13800250" cy="5078313"/>
              </a:xfrm>
              <a:prstGeom prst="rect">
                <a:avLst/>
              </a:prstGeom>
              <a:blipFill>
                <a:blip r:embed="rId4"/>
                <a:stretch>
                  <a:fillRect l="-1193" t="-144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2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970</Words>
  <Application>Microsoft Office PowerPoint</Application>
  <PresentationFormat>Personalizado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Helvetica</vt:lpstr>
      <vt:lpstr>Helvetica Black</vt:lpstr>
      <vt:lpstr>Tahoma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guajira Alejandro</dc:title>
  <dc:creator>SANCHEZ MONTERO EDGARDO RAFAEL</dc:creator>
  <cp:lastModifiedBy>Víctor José Castillo Castro</cp:lastModifiedBy>
  <cp:revision>32</cp:revision>
  <dcterms:created xsi:type="dcterms:W3CDTF">2024-01-22T20:13:59Z</dcterms:created>
  <dcterms:modified xsi:type="dcterms:W3CDTF">2024-08-15T21:19:46Z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2024-01-22T00:00:00Z</vt:filetime>
  </property>
</Properties>
</file>