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4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325" r:id="rId18"/>
    <p:sldId id="276" r:id="rId19"/>
    <p:sldId id="278" r:id="rId20"/>
    <p:sldId id="279" r:id="rId21"/>
    <p:sldId id="326" r:id="rId22"/>
    <p:sldId id="327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328" r:id="rId35"/>
    <p:sldId id="296" r:id="rId36"/>
    <p:sldId id="299" r:id="rId37"/>
    <p:sldId id="329" r:id="rId38"/>
    <p:sldId id="301" r:id="rId39"/>
    <p:sldId id="302" r:id="rId40"/>
    <p:sldId id="330" r:id="rId41"/>
    <p:sldId id="331" r:id="rId42"/>
    <p:sldId id="310" r:id="rId43"/>
    <p:sldId id="311" r:id="rId44"/>
    <p:sldId id="312" r:id="rId45"/>
    <p:sldId id="332" r:id="rId46"/>
    <p:sldId id="315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84" r:id="rId55"/>
    <p:sldId id="485" r:id="rId56"/>
    <p:sldId id="486" r:id="rId57"/>
    <p:sldId id="487" r:id="rId58"/>
    <p:sldId id="488" r:id="rId59"/>
    <p:sldId id="489" r:id="rId60"/>
    <p:sldId id="490" r:id="rId61"/>
    <p:sldId id="491" r:id="rId62"/>
    <p:sldId id="423" r:id="rId63"/>
    <p:sldId id="424" r:id="rId64"/>
    <p:sldId id="492" r:id="rId65"/>
    <p:sldId id="493" r:id="rId66"/>
    <p:sldId id="494" r:id="rId67"/>
    <p:sldId id="495" r:id="rId68"/>
    <p:sldId id="432" r:id="rId69"/>
    <p:sldId id="496" r:id="rId70"/>
    <p:sldId id="497" r:id="rId71"/>
    <p:sldId id="434" r:id="rId72"/>
    <p:sldId id="437" r:id="rId73"/>
    <p:sldId id="439" r:id="rId74"/>
    <p:sldId id="498" r:id="rId75"/>
    <p:sldId id="499" r:id="rId76"/>
    <p:sldId id="442" r:id="rId77"/>
    <p:sldId id="443" r:id="rId78"/>
    <p:sldId id="444" r:id="rId79"/>
    <p:sldId id="445" r:id="rId80"/>
    <p:sldId id="500" r:id="rId81"/>
    <p:sldId id="446" r:id="rId82"/>
    <p:sldId id="449" r:id="rId83"/>
    <p:sldId id="450" r:id="rId84"/>
    <p:sldId id="451" r:id="rId85"/>
    <p:sldId id="501" r:id="rId86"/>
    <p:sldId id="454" r:id="rId87"/>
    <p:sldId id="455" r:id="rId88"/>
    <p:sldId id="456" r:id="rId89"/>
    <p:sldId id="502" r:id="rId90"/>
    <p:sldId id="458" r:id="rId91"/>
    <p:sldId id="461" r:id="rId92"/>
    <p:sldId id="503" r:id="rId93"/>
    <p:sldId id="504" r:id="rId94"/>
    <p:sldId id="505" r:id="rId95"/>
    <p:sldId id="467" r:id="rId96"/>
    <p:sldId id="506" r:id="rId97"/>
    <p:sldId id="468" r:id="rId98"/>
    <p:sldId id="469" r:id="rId99"/>
    <p:sldId id="507" r:id="rId100"/>
    <p:sldId id="473" r:id="rId101"/>
    <p:sldId id="474" r:id="rId102"/>
    <p:sldId id="475" r:id="rId103"/>
    <p:sldId id="476" r:id="rId104"/>
    <p:sldId id="508" r:id="rId105"/>
    <p:sldId id="479" r:id="rId106"/>
    <p:sldId id="480" r:id="rId107"/>
    <p:sldId id="481" r:id="rId108"/>
    <p:sldId id="482" r:id="rId109"/>
    <p:sldId id="483" r:id="rId110"/>
    <p:sldId id="410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FBC-9366-4713-B8F6-8CE6EDB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A59-2657-A3D6-E377-E342B1ED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956B-E274-E7A8-79B0-8D15170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195E-8D52-87EF-D790-ABFB29E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C850-E99A-F1D0-A417-3964B0B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BE83E37-BA91-6BEA-9F54-38E4CB18006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DD0F9F7F-3037-A6F8-BDD9-AEB295D3109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C466AA-A878-6E50-3E8E-42EE87A899E7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54D3F-98A6-11F8-E1DC-2D6647A62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29C8-1949-85B0-B306-C1C829D8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5A81-6495-8316-EFDF-A9BF919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E347-FE45-30E8-F63C-68A4A2F5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C4C97C2-4F35-874A-6539-6F467C95854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E7E4875F-C3E3-9B9E-3364-413C4BE37B8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C0E47-26B8-5F25-64B9-B506D8315F6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147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B7DD36-AD9E-1626-97B0-99DAB2DF0565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13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0505" y="541477"/>
            <a:ext cx="4096384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C85C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8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B1CC-9C3C-B542-4272-F81A7FEB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77F0-C776-EC2E-6467-E466E845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EB9A-8C92-9006-EBD5-6B6D027B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D36-5115-42AF-5EC4-22F20EFF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4A88-A28A-941A-EFB9-FD1DB89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58921FBA-9CB2-E66B-89B9-7D43154A558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448EF96C-317B-2036-2DBF-A7CDEB39DDE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5012F0-4CC3-3A6B-6401-1A51733AC53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3823-7273-9702-EDA3-B87443C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1489-9CE0-3592-0DB9-A0900B356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7C0F-1770-4E9C-4EBB-CDA899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B1A2-0A09-9F41-584F-E2393ED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DBC3-9A6D-0F3A-0A3D-98C4FC1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3D67-6F6C-C974-FB10-DA2E0944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2908BB1C-1127-29E5-537A-76D2F147477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203D23-CB50-FF5E-52E9-808CA9B131A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9DE6F4-40B5-DC70-94FB-4A5DB3390A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26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B1E-FF2F-75BF-941C-3FB6E531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AC2C-689E-2F0E-472F-B277F5F4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4E06-4B13-1108-73C0-D33BED6C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E5606-BBD5-D23E-9533-1D5FCAA5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A757-4913-F58D-816D-E46E8680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5DFC9-E3CC-39D2-AF4C-F78CA580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F21A0-83A5-019A-C5C7-04BC268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972A-257A-2CB8-2BE3-E885E64C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g object 31">
            <a:extLst>
              <a:ext uri="{FF2B5EF4-FFF2-40B4-BE49-F238E27FC236}">
                <a16:creationId xmlns:a16="http://schemas.microsoft.com/office/drawing/2014/main" id="{BA518987-AA04-CD92-6ECB-F97DF66DE2DA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bg object 32">
            <a:extLst>
              <a:ext uri="{FF2B5EF4-FFF2-40B4-BE49-F238E27FC236}">
                <a16:creationId xmlns:a16="http://schemas.microsoft.com/office/drawing/2014/main" id="{BBC80799-F6E6-BEBD-86F4-049DBB1B632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10F121-960E-6153-82EE-2BDAC44633FA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2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E8-2B52-8308-38BF-22BEBED3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0C9A1-0470-FC7A-D1CD-C4A2195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C786-4FFB-3EBA-556D-1B50839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5A98-4376-B19E-30FC-A5E7DD4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bg object 31">
            <a:extLst>
              <a:ext uri="{FF2B5EF4-FFF2-40B4-BE49-F238E27FC236}">
                <a16:creationId xmlns:a16="http://schemas.microsoft.com/office/drawing/2014/main" id="{CA18FE7A-8D23-A6A5-472C-722D2F8A246B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bg object 32">
            <a:extLst>
              <a:ext uri="{FF2B5EF4-FFF2-40B4-BE49-F238E27FC236}">
                <a16:creationId xmlns:a16="http://schemas.microsoft.com/office/drawing/2014/main" id="{EE4C1D7B-78D2-67C7-C6FB-E9E8BEDAA9F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C9CDFA-7CBE-C2E9-AD8D-549F2461CDD6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85F1-6CB8-9C93-0277-089A7FC7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69C80-723F-34AA-B71F-30A04AD6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492C-948E-EDF6-EB94-B8EEEDB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g object 31">
            <a:extLst>
              <a:ext uri="{FF2B5EF4-FFF2-40B4-BE49-F238E27FC236}">
                <a16:creationId xmlns:a16="http://schemas.microsoft.com/office/drawing/2014/main" id="{7ED5CB5E-EC03-9B8C-7207-3E0064C3527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77D3F2E8-9130-9928-77F8-67E5E43229B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060249-B508-FE15-8819-B4EED284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24F1-C1A6-1697-5975-F1A660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6F3A-195A-8BC5-D6AA-06461B45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1DD8-E11F-1B0C-ADEA-BEF70389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47AD-BA2C-EC2E-D54E-6D9F204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0265-5887-867A-A1B6-7C01B94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FC15-76AB-20FA-1327-BF73699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D7118F2A-78F3-41C0-5C4C-B519F0F860FC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4EA3E7-D7C2-DBF5-3E4D-EC7874C512A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2C7B62-F45B-194D-EE22-777300651E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A114-E5F0-03F4-FD1C-7E51A55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FF4E-D5B1-1EFD-489B-DF35359F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AAC06-7332-EBE8-D861-D4644BF6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8C81-095B-3F3F-B279-27F669E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BDB-58B1-344A-67CD-5ABDCB3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76C2-2B1A-5CB5-0F2B-35B8CCB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3520EE48-DDF9-0733-10DD-A527B6DE2DC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ED525AF5-CC9C-E980-A3EE-86AD2E4874D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21BDBB-1F63-ABCA-9C20-20A714015B8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rielpro/15381f16/slides/NLP_guest_lecture.pdf" TargetMode="External"/><Relationship Id="rId2" Type="http://schemas.openxmlformats.org/officeDocument/2006/relationships/hyperlink" Target="https://www.deeplearning.ai/courses/natural-language-processing-specializ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24.png"/><Relationship Id="rId4" Type="http://schemas.openxmlformats.org/officeDocument/2006/relationships/image" Target="../media/image13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58.png"/><Relationship Id="rId7" Type="http://schemas.openxmlformats.org/officeDocument/2006/relationships/image" Target="../media/image14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52.png"/><Relationship Id="rId7" Type="http://schemas.openxmlformats.org/officeDocument/2006/relationships/image" Target="../media/image143.png"/><Relationship Id="rId12" Type="http://schemas.openxmlformats.org/officeDocument/2006/relationships/image" Target="../media/image155.png"/><Relationship Id="rId2" Type="http://schemas.openxmlformats.org/officeDocument/2006/relationships/image" Target="../media/image51.png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54.png"/><Relationship Id="rId5" Type="http://schemas.openxmlformats.org/officeDocument/2006/relationships/image" Target="../media/image150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9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51.png"/><Relationship Id="rId3" Type="http://schemas.openxmlformats.org/officeDocument/2006/relationships/image" Target="../media/image66.png"/><Relationship Id="rId7" Type="http://schemas.openxmlformats.org/officeDocument/2006/relationships/image" Target="../media/image51.png"/><Relationship Id="rId12" Type="http://schemas.openxmlformats.org/officeDocument/2006/relationships/image" Target="../media/image143.png"/><Relationship Id="rId17" Type="http://schemas.openxmlformats.org/officeDocument/2006/relationships/image" Target="../media/image154.png"/><Relationship Id="rId2" Type="http://schemas.openxmlformats.org/officeDocument/2006/relationships/image" Target="../media/image160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67.png"/><Relationship Id="rId9" Type="http://schemas.openxmlformats.org/officeDocument/2006/relationships/image" Target="../media/image149.png"/><Relationship Id="rId14" Type="http://schemas.openxmlformats.org/officeDocument/2006/relationships/image" Target="../media/image15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6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1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jpg"/><Relationship Id="rId7" Type="http://schemas.openxmlformats.org/officeDocument/2006/relationships/hyperlink" Target="http://www.flaticon.com/" TargetMode="External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vectors-market" TargetMode="External"/><Relationship Id="rId5" Type="http://schemas.openxmlformats.org/officeDocument/2006/relationships/image" Target="../media/image169.png"/><Relationship Id="rId4" Type="http://schemas.openxmlformats.org/officeDocument/2006/relationships/image" Target="../media/image168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jpg"/><Relationship Id="rId2" Type="http://schemas.openxmlformats.org/officeDocument/2006/relationships/hyperlink" Target="https://ccsearch.creativecommon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jp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ccsearch.creativecommon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Natural Language Processing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6154" y="2107183"/>
            <a:ext cx="1071880" cy="76200"/>
          </a:xfrm>
          <a:custGeom>
            <a:avLst/>
            <a:gdLst/>
            <a:ahLst/>
            <a:cxnLst/>
            <a:rect l="l" t="t" r="r" b="b"/>
            <a:pathLst>
              <a:path w="1071879" h="76200">
                <a:moveTo>
                  <a:pt x="1052672" y="28448"/>
                </a:moveTo>
                <a:lnTo>
                  <a:pt x="1020825" y="28448"/>
                </a:lnTo>
                <a:lnTo>
                  <a:pt x="1020825" y="47498"/>
                </a:lnTo>
                <a:lnTo>
                  <a:pt x="1014515" y="47517"/>
                </a:lnTo>
                <a:lnTo>
                  <a:pt x="995553" y="76200"/>
                </a:lnTo>
                <a:lnTo>
                  <a:pt x="1071625" y="37846"/>
                </a:lnTo>
                <a:lnTo>
                  <a:pt x="1052672" y="28448"/>
                </a:lnTo>
                <a:close/>
              </a:path>
              <a:path w="1071879" h="76200">
                <a:moveTo>
                  <a:pt x="1014436" y="28467"/>
                </a:moveTo>
                <a:lnTo>
                  <a:pt x="0" y="31623"/>
                </a:lnTo>
                <a:lnTo>
                  <a:pt x="0" y="50673"/>
                </a:lnTo>
                <a:lnTo>
                  <a:pt x="1014515" y="47517"/>
                </a:lnTo>
                <a:lnTo>
                  <a:pt x="1020825" y="37973"/>
                </a:lnTo>
                <a:lnTo>
                  <a:pt x="1014436" y="28467"/>
                </a:lnTo>
                <a:close/>
              </a:path>
              <a:path w="1071879" h="76200">
                <a:moveTo>
                  <a:pt x="1020825" y="37973"/>
                </a:moveTo>
                <a:lnTo>
                  <a:pt x="1014515" y="47517"/>
                </a:lnTo>
                <a:lnTo>
                  <a:pt x="1020825" y="47498"/>
                </a:lnTo>
                <a:lnTo>
                  <a:pt x="1020825" y="37973"/>
                </a:lnTo>
                <a:close/>
              </a:path>
              <a:path w="1071879" h="76200">
                <a:moveTo>
                  <a:pt x="1020825" y="28448"/>
                </a:moveTo>
                <a:lnTo>
                  <a:pt x="1014436" y="28467"/>
                </a:lnTo>
                <a:lnTo>
                  <a:pt x="1020825" y="37973"/>
                </a:lnTo>
                <a:lnTo>
                  <a:pt x="1020825" y="28448"/>
                </a:lnTo>
                <a:close/>
              </a:path>
              <a:path w="1071879" h="76200">
                <a:moveTo>
                  <a:pt x="995298" y="0"/>
                </a:moveTo>
                <a:lnTo>
                  <a:pt x="1014436" y="28467"/>
                </a:lnTo>
                <a:lnTo>
                  <a:pt x="1052672" y="28448"/>
                </a:lnTo>
                <a:lnTo>
                  <a:pt x="995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1240358"/>
            <a:ext cx="7698740" cy="209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Vocabulary: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unique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Tahoma"/>
              <a:buChar char="●"/>
            </a:pP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  <a:tab pos="3795395" algn="l"/>
              </a:tabLst>
            </a:pPr>
            <a:r>
              <a:rPr sz="2000" dirty="0">
                <a:latin typeface="Tahoma"/>
                <a:cs typeface="Tahoma"/>
              </a:rPr>
              <a:t>Vocabulary,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Text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55" dirty="0">
                <a:latin typeface="Tahoma"/>
                <a:cs typeface="Tahoma"/>
              </a:rPr>
              <a:t>[1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45" dirty="0">
                <a:latin typeface="Tahoma"/>
                <a:cs typeface="Tahoma"/>
              </a:rPr>
              <a:t>…..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0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45" dirty="0">
                <a:latin typeface="Tahoma"/>
                <a:cs typeface="Tahoma"/>
              </a:rPr>
              <a:t>…..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1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40" dirty="0">
                <a:latin typeface="Tahoma"/>
                <a:cs typeface="Tahoma"/>
              </a:rPr>
              <a:t>..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0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40" dirty="0">
                <a:latin typeface="Tahoma"/>
                <a:cs typeface="Tahoma"/>
              </a:rPr>
              <a:t>..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1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40" dirty="0">
                <a:latin typeface="Tahoma"/>
                <a:cs typeface="Tahoma"/>
              </a:rPr>
              <a:t>..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0]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Tahoma"/>
              <a:buChar char="●"/>
            </a:pPr>
            <a:endParaRPr sz="2000" dirty="0">
              <a:latin typeface="Tahoma"/>
              <a:cs typeface="Tahoma"/>
            </a:endParaRPr>
          </a:p>
          <a:p>
            <a:pPr marL="354965" marR="5080" indent="-342900">
              <a:lnSpc>
                <a:spcPct val="114999"/>
              </a:lnSpc>
              <a:buSzPct val="90000"/>
              <a:buChar char="●"/>
              <a:tabLst>
                <a:tab pos="354965" algn="l"/>
              </a:tabLst>
            </a:pPr>
            <a:r>
              <a:rPr sz="2000" spc="-20" dirty="0">
                <a:latin typeface="Tahoma"/>
                <a:cs typeface="Tahoma"/>
              </a:rPr>
              <a:t>Sparse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representations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are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problematic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prediction times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1B19D19-D582-B82B-7836-BFA3F45C6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" y="136525"/>
            <a:ext cx="104298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40" dirty="0"/>
              <a:t>Summary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7929913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Naïve</a:t>
            </a:r>
            <a:r>
              <a:rPr spc="-25" dirty="0"/>
              <a:t> </a:t>
            </a:r>
            <a:r>
              <a:rPr dirty="0"/>
              <a:t>Bayes</a:t>
            </a:r>
            <a:r>
              <a:rPr spc="-35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257" y="1273886"/>
            <a:ext cx="54133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Independence</a:t>
            </a:r>
            <a:endParaRPr sz="2000">
              <a:latin typeface="Tahoma"/>
              <a:cs typeface="Tahoma"/>
            </a:endParaRPr>
          </a:p>
          <a:p>
            <a:pPr marL="824865">
              <a:lnSpc>
                <a:spcPct val="100000"/>
              </a:lnSpc>
              <a:spcBef>
                <a:spcPts val="2400"/>
              </a:spcBef>
            </a:pP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“It</a:t>
            </a:r>
            <a:r>
              <a:rPr sz="2000" spc="-1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sunny</a:t>
            </a:r>
            <a:r>
              <a:rPr sz="20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and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hot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sz="2000" spc="-1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3C85C5"/>
                </a:solidFill>
                <a:latin typeface="Tahoma"/>
                <a:cs typeface="Tahoma"/>
              </a:rPr>
              <a:t>Sahara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desert.”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8644" y="2351532"/>
            <a:ext cx="1886712" cy="1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45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Naïve</a:t>
            </a:r>
            <a:r>
              <a:rPr spc="-25" dirty="0"/>
              <a:t> </a:t>
            </a:r>
            <a:r>
              <a:rPr dirty="0"/>
              <a:t>Bayes</a:t>
            </a:r>
            <a:r>
              <a:rPr spc="-35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805686"/>
            <a:ext cx="7174230" cy="95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1585" algn="l"/>
              </a:tabLst>
            </a:pPr>
            <a:r>
              <a:rPr sz="2000" spc="-55" dirty="0">
                <a:solidFill>
                  <a:srgbClr val="3C85C5"/>
                </a:solidFill>
                <a:latin typeface="Tahoma"/>
                <a:cs typeface="Tahoma"/>
              </a:rPr>
              <a:t>“It’s</a:t>
            </a:r>
            <a:r>
              <a:rPr sz="2000" spc="-6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always</a:t>
            </a:r>
            <a:r>
              <a:rPr sz="2000" spc="-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cold</a:t>
            </a:r>
            <a:r>
              <a:rPr sz="2000" spc="-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snowy</a:t>
            </a:r>
            <a:r>
              <a:rPr sz="2000" spc="-6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3C85C5"/>
                </a:solidFill>
                <a:uFill>
                  <a:solidFill>
                    <a:srgbClr val="3B84C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.”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00">
              <a:latin typeface="Tahoma"/>
              <a:cs typeface="Tahoma"/>
            </a:endParaRPr>
          </a:p>
          <a:p>
            <a:pPr marL="3534410">
              <a:lnSpc>
                <a:spcPct val="100000"/>
              </a:lnSpc>
            </a:pP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spring??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summer?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fall??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winter??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2429255"/>
            <a:ext cx="2057399" cy="15422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470141" y="2462022"/>
            <a:ext cx="805180" cy="300355"/>
          </a:xfrm>
          <a:custGeom>
            <a:avLst/>
            <a:gdLst/>
            <a:ahLst/>
            <a:cxnLst/>
            <a:rect l="l" t="t" r="r" b="b"/>
            <a:pathLst>
              <a:path w="805179" h="300355">
                <a:moveTo>
                  <a:pt x="0" y="300227"/>
                </a:moveTo>
                <a:lnTo>
                  <a:pt x="804671" y="300227"/>
                </a:lnTo>
                <a:lnTo>
                  <a:pt x="804671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19049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2735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Naïve</a:t>
            </a:r>
            <a:r>
              <a:rPr spc="-25" dirty="0"/>
              <a:t> </a:t>
            </a:r>
            <a:r>
              <a:rPr dirty="0"/>
              <a:t>Bayes</a:t>
            </a:r>
            <a:r>
              <a:rPr spc="-35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658" y="1554226"/>
            <a:ext cx="3724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Relative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frequencies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211" y="205130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364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4481" y="1335735"/>
            <a:ext cx="5499100" cy="1029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spc="-35" dirty="0">
                <a:latin typeface="Tahoma"/>
                <a:cs typeface="Tahoma"/>
              </a:rPr>
              <a:t>Independence: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Not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true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Relative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frequency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classes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affect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764781-B1F9-1D81-4740-B888B95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32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764781-B1F9-1D81-4740-B888B95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en-GB" dirty="0"/>
          </a:p>
        </p:txBody>
      </p:sp>
      <p:sp>
        <p:nvSpPr>
          <p:cNvPr id="8" name="object 8"/>
          <p:cNvSpPr txBox="1"/>
          <p:nvPr/>
        </p:nvSpPr>
        <p:spPr>
          <a:xfrm>
            <a:off x="492658" y="1448257"/>
            <a:ext cx="4683760" cy="157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Removing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punctuation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stop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ahoma"/>
              <a:buChar char="●"/>
            </a:pPr>
            <a:endParaRPr sz="20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Char char="●"/>
              <a:tabLst>
                <a:tab pos="367665" algn="l"/>
              </a:tabLst>
            </a:pPr>
            <a:r>
              <a:rPr sz="2000" spc="85" dirty="0">
                <a:latin typeface="Tahoma"/>
                <a:cs typeface="Tahoma"/>
              </a:rPr>
              <a:t>Word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order</a:t>
            </a:r>
            <a:endParaRPr sz="20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2400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Adversarial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attacks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977322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Processing</a:t>
            </a:r>
            <a:r>
              <a:rPr spc="-170" dirty="0"/>
              <a:t> </a:t>
            </a:r>
            <a:r>
              <a:rPr spc="-75" dirty="0"/>
              <a:t>as</a:t>
            </a:r>
            <a:r>
              <a:rPr spc="-160" dirty="0"/>
              <a:t> </a:t>
            </a:r>
            <a:r>
              <a:rPr spc="-90" dirty="0"/>
              <a:t>a</a:t>
            </a:r>
            <a:r>
              <a:rPr spc="-155" dirty="0"/>
              <a:t> </a:t>
            </a:r>
            <a:r>
              <a:rPr dirty="0"/>
              <a:t>Source</a:t>
            </a:r>
            <a:r>
              <a:rPr spc="-160" dirty="0"/>
              <a:t> </a:t>
            </a:r>
            <a:r>
              <a:rPr spc="70" dirty="0"/>
              <a:t>of</a:t>
            </a:r>
            <a:r>
              <a:rPr spc="-165" dirty="0"/>
              <a:t> </a:t>
            </a:r>
            <a:r>
              <a:rPr spc="-25" dirty="0"/>
              <a:t>Errors:</a:t>
            </a:r>
            <a:r>
              <a:rPr spc="-125" dirty="0"/>
              <a:t> </a:t>
            </a:r>
            <a:r>
              <a:rPr spc="-10" dirty="0">
                <a:solidFill>
                  <a:srgbClr val="999999"/>
                </a:solidFill>
              </a:rPr>
              <a:t>Punctuation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712417"/>
            <a:ext cx="4788668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/>
                <a:cs typeface="Tahoma"/>
              </a:rPr>
              <a:t>Tweet</a:t>
            </a:r>
            <a:r>
              <a:rPr sz="2000" spc="-140" dirty="0">
                <a:latin typeface="Tahoma"/>
                <a:cs typeface="Tahoma"/>
              </a:rPr>
              <a:t>: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C85C5"/>
                </a:solidFill>
                <a:latin typeface="Tahoma"/>
                <a:cs typeface="Tahoma"/>
              </a:rPr>
              <a:t>My</a:t>
            </a:r>
            <a:r>
              <a:rPr sz="2000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beloved</a:t>
            </a:r>
            <a:r>
              <a:rPr sz="2000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45" dirty="0" err="1">
                <a:solidFill>
                  <a:srgbClr val="3C85C5"/>
                </a:solidFill>
                <a:latin typeface="Tahoma"/>
                <a:cs typeface="Tahoma"/>
              </a:rPr>
              <a:t>grandmot</a:t>
            </a:r>
            <a:r>
              <a:rPr sz="2000" spc="35" dirty="0" err="1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2000" spc="45" dirty="0" err="1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000" spc="15" dirty="0" err="1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2000" spc="-685" dirty="0" err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lang="en-GB" sz="2000" spc="45" dirty="0">
                <a:solidFill>
                  <a:srgbClr val="3C85C5"/>
                </a:solidFill>
                <a:latin typeface="Tahoma"/>
                <a:cs typeface="Tahoma"/>
              </a:rPr>
              <a:t>:</a:t>
            </a:r>
            <a:r>
              <a:rPr sz="2000" spc="45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0" dirty="0">
                <a:solidFill>
                  <a:srgbClr val="A64D79"/>
                </a:solidFill>
                <a:latin typeface="Tahoma"/>
                <a:cs typeface="Tahoma"/>
              </a:rPr>
              <a:t>processed_tweet</a:t>
            </a:r>
            <a:r>
              <a:rPr sz="2000" spc="-150" dirty="0">
                <a:latin typeface="Tahoma"/>
                <a:cs typeface="Tahoma"/>
              </a:rPr>
              <a:t>: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[</a:t>
            </a:r>
            <a:r>
              <a:rPr sz="2000" spc="-30" dirty="0" err="1">
                <a:latin typeface="Tahoma"/>
                <a:cs typeface="Tahoma"/>
              </a:rPr>
              <a:t>belov</a:t>
            </a:r>
            <a:r>
              <a:rPr sz="2000" spc="-30" dirty="0">
                <a:latin typeface="Tahoma"/>
                <a:cs typeface="Tahoma"/>
              </a:rPr>
              <a:t>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 err="1">
                <a:latin typeface="Tahoma"/>
                <a:cs typeface="Tahoma"/>
              </a:rPr>
              <a:t>grandmoth</a:t>
            </a:r>
            <a:r>
              <a:rPr sz="2000" spc="-10" dirty="0">
                <a:latin typeface="Tahoma"/>
                <a:cs typeface="Tahoma"/>
              </a:rPr>
              <a:t>]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11061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225" y="1646047"/>
            <a:ext cx="8093709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 marR="508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latin typeface="Tahoma"/>
                <a:cs typeface="Tahoma"/>
              </a:rPr>
              <a:t>Tweet: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This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good,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your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attitude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even</a:t>
            </a:r>
            <a:r>
              <a:rPr sz="20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close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to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being nice.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50" dirty="0">
                <a:solidFill>
                  <a:srgbClr val="A64D79"/>
                </a:solidFill>
                <a:latin typeface="Tahoma"/>
                <a:cs typeface="Tahoma"/>
              </a:rPr>
              <a:t>processed_tweet:</a:t>
            </a:r>
            <a:r>
              <a:rPr sz="2000" b="1" spc="-1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[good,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attitude,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close,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nice]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19A1A0-A911-85AA-55E1-901A90556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" y="136525"/>
            <a:ext cx="10429875" cy="566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Processing</a:t>
            </a:r>
            <a:r>
              <a:rPr lang="en-US" spc="-165" dirty="0"/>
              <a:t> </a:t>
            </a:r>
            <a:r>
              <a:rPr lang="en-US" spc="-75" dirty="0"/>
              <a:t>as</a:t>
            </a:r>
            <a:r>
              <a:rPr lang="en-US" spc="-160" dirty="0"/>
              <a:t> </a:t>
            </a:r>
            <a:r>
              <a:rPr lang="en-US" spc="-90" dirty="0"/>
              <a:t>a</a:t>
            </a:r>
            <a:r>
              <a:rPr lang="en-US" spc="-155" dirty="0"/>
              <a:t> </a:t>
            </a:r>
            <a:r>
              <a:rPr lang="en-US" dirty="0"/>
              <a:t>Source</a:t>
            </a:r>
            <a:r>
              <a:rPr lang="en-US" spc="-160" dirty="0"/>
              <a:t> </a:t>
            </a:r>
            <a:r>
              <a:rPr lang="en-US" spc="70" dirty="0"/>
              <a:t>of</a:t>
            </a:r>
            <a:r>
              <a:rPr lang="en-US" spc="-165" dirty="0"/>
              <a:t> </a:t>
            </a:r>
            <a:r>
              <a:rPr lang="en-US" spc="-25" dirty="0"/>
              <a:t>Errors:</a:t>
            </a:r>
            <a:r>
              <a:rPr lang="en-US" spc="-125" dirty="0"/>
              <a:t> </a:t>
            </a:r>
            <a:r>
              <a:rPr lang="en-US" dirty="0">
                <a:solidFill>
                  <a:srgbClr val="999999"/>
                </a:solidFill>
              </a:rPr>
              <a:t>Removing</a:t>
            </a:r>
            <a:r>
              <a:rPr lang="en-US" spc="-165" dirty="0">
                <a:solidFill>
                  <a:srgbClr val="999999"/>
                </a:solidFill>
              </a:rPr>
              <a:t> </a:t>
            </a:r>
            <a:r>
              <a:rPr lang="en-US" spc="65" dirty="0">
                <a:solidFill>
                  <a:srgbClr val="999999"/>
                </a:solidFill>
              </a:rPr>
              <a:t>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7715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Processing</a:t>
            </a:r>
            <a:r>
              <a:rPr spc="-160" dirty="0"/>
              <a:t> </a:t>
            </a:r>
            <a:r>
              <a:rPr spc="-75" dirty="0"/>
              <a:t>as</a:t>
            </a:r>
            <a:r>
              <a:rPr spc="-160" dirty="0"/>
              <a:t> </a:t>
            </a:r>
            <a:r>
              <a:rPr spc="-90" dirty="0"/>
              <a:t>a</a:t>
            </a:r>
            <a:r>
              <a:rPr spc="-155" dirty="0"/>
              <a:t> </a:t>
            </a:r>
            <a:r>
              <a:rPr dirty="0"/>
              <a:t>Source</a:t>
            </a:r>
            <a:r>
              <a:rPr spc="-155" dirty="0"/>
              <a:t> </a:t>
            </a:r>
            <a:r>
              <a:rPr spc="70" dirty="0"/>
              <a:t>of</a:t>
            </a:r>
            <a:r>
              <a:rPr spc="-165" dirty="0"/>
              <a:t> </a:t>
            </a:r>
            <a:r>
              <a:rPr spc="-25" dirty="0"/>
              <a:t>Errors:</a:t>
            </a:r>
            <a:r>
              <a:rPr spc="-120" dirty="0"/>
              <a:t> </a:t>
            </a:r>
            <a:r>
              <a:rPr spc="95" dirty="0">
                <a:solidFill>
                  <a:srgbClr val="999999"/>
                </a:solidFill>
              </a:rPr>
              <a:t>Word</a:t>
            </a:r>
            <a:r>
              <a:rPr spc="-160" dirty="0">
                <a:solidFill>
                  <a:srgbClr val="999999"/>
                </a:solidFill>
              </a:rPr>
              <a:t> </a:t>
            </a:r>
            <a:r>
              <a:rPr spc="45" dirty="0">
                <a:solidFill>
                  <a:srgbClr val="999999"/>
                </a:solidFill>
              </a:rPr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1646047"/>
            <a:ext cx="440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latin typeface="Tahoma"/>
                <a:cs typeface="Tahoma"/>
              </a:rPr>
              <a:t>Tweet: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do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go.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80" y="2881376"/>
            <a:ext cx="4464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0" dirty="0">
                <a:latin typeface="Tahoma"/>
                <a:cs typeface="Tahoma"/>
              </a:rPr>
              <a:t>Tweet: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did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go.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464" y="1534667"/>
            <a:ext cx="637032" cy="6370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8464" y="2688335"/>
            <a:ext cx="637032" cy="6370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922145" y="1564005"/>
            <a:ext cx="2628265" cy="1755139"/>
            <a:chOff x="1922145" y="1564005"/>
            <a:chExt cx="2628265" cy="1755139"/>
          </a:xfrm>
        </p:grpSpPr>
        <p:sp>
          <p:nvSpPr>
            <p:cNvPr id="8" name="object 8"/>
            <p:cNvSpPr/>
            <p:nvPr/>
          </p:nvSpPr>
          <p:spPr>
            <a:xfrm>
              <a:off x="1931670" y="1573530"/>
              <a:ext cx="2609215" cy="1736089"/>
            </a:xfrm>
            <a:custGeom>
              <a:avLst/>
              <a:gdLst/>
              <a:ahLst/>
              <a:cxnLst/>
              <a:rect l="l" t="t" r="r" b="b"/>
              <a:pathLst>
                <a:path w="2609215" h="1736089">
                  <a:moveTo>
                    <a:pt x="2136647" y="228600"/>
                  </a:moveTo>
                  <a:lnTo>
                    <a:pt x="2141448" y="182533"/>
                  </a:lnTo>
                  <a:lnTo>
                    <a:pt x="2155215" y="139624"/>
                  </a:lnTo>
                  <a:lnTo>
                    <a:pt x="2176999" y="100793"/>
                  </a:lnTo>
                  <a:lnTo>
                    <a:pt x="2205847" y="66960"/>
                  </a:lnTo>
                  <a:lnTo>
                    <a:pt x="2240809" y="39045"/>
                  </a:lnTo>
                  <a:lnTo>
                    <a:pt x="2280933" y="17966"/>
                  </a:lnTo>
                  <a:lnTo>
                    <a:pt x="2325270" y="4644"/>
                  </a:lnTo>
                  <a:lnTo>
                    <a:pt x="2372868" y="0"/>
                  </a:lnTo>
                  <a:lnTo>
                    <a:pt x="2420465" y="4644"/>
                  </a:lnTo>
                  <a:lnTo>
                    <a:pt x="2464802" y="17966"/>
                  </a:lnTo>
                  <a:lnTo>
                    <a:pt x="2504926" y="39045"/>
                  </a:lnTo>
                  <a:lnTo>
                    <a:pt x="2539888" y="66960"/>
                  </a:lnTo>
                  <a:lnTo>
                    <a:pt x="2568736" y="100793"/>
                  </a:lnTo>
                  <a:lnTo>
                    <a:pt x="2590520" y="139624"/>
                  </a:lnTo>
                  <a:lnTo>
                    <a:pt x="2604287" y="182533"/>
                  </a:lnTo>
                  <a:lnTo>
                    <a:pt x="2609088" y="228600"/>
                  </a:lnTo>
                  <a:lnTo>
                    <a:pt x="2604287" y="274666"/>
                  </a:lnTo>
                  <a:lnTo>
                    <a:pt x="2590520" y="317575"/>
                  </a:lnTo>
                  <a:lnTo>
                    <a:pt x="2568736" y="356406"/>
                  </a:lnTo>
                  <a:lnTo>
                    <a:pt x="2539888" y="390239"/>
                  </a:lnTo>
                  <a:lnTo>
                    <a:pt x="2504926" y="418154"/>
                  </a:lnTo>
                  <a:lnTo>
                    <a:pt x="2464802" y="439233"/>
                  </a:lnTo>
                  <a:lnTo>
                    <a:pt x="2420465" y="452555"/>
                  </a:lnTo>
                  <a:lnTo>
                    <a:pt x="2372868" y="457200"/>
                  </a:lnTo>
                  <a:lnTo>
                    <a:pt x="2325270" y="452555"/>
                  </a:lnTo>
                  <a:lnTo>
                    <a:pt x="2280933" y="439233"/>
                  </a:lnTo>
                  <a:lnTo>
                    <a:pt x="2240809" y="418154"/>
                  </a:lnTo>
                  <a:lnTo>
                    <a:pt x="2205847" y="390239"/>
                  </a:lnTo>
                  <a:lnTo>
                    <a:pt x="2176999" y="356406"/>
                  </a:lnTo>
                  <a:lnTo>
                    <a:pt x="2155215" y="317575"/>
                  </a:lnTo>
                  <a:lnTo>
                    <a:pt x="2141448" y="274666"/>
                  </a:lnTo>
                  <a:lnTo>
                    <a:pt x="2136647" y="228600"/>
                  </a:lnTo>
                  <a:close/>
                </a:path>
                <a:path w="2609215" h="1736089">
                  <a:moveTo>
                    <a:pt x="0" y="1506474"/>
                  </a:moveTo>
                  <a:lnTo>
                    <a:pt x="4800" y="1460265"/>
                  </a:lnTo>
                  <a:lnTo>
                    <a:pt x="18567" y="1417218"/>
                  </a:lnTo>
                  <a:lnTo>
                    <a:pt x="40351" y="1378259"/>
                  </a:lnTo>
                  <a:lnTo>
                    <a:pt x="69199" y="1344310"/>
                  </a:lnTo>
                  <a:lnTo>
                    <a:pt x="104161" y="1316297"/>
                  </a:lnTo>
                  <a:lnTo>
                    <a:pt x="144285" y="1295144"/>
                  </a:lnTo>
                  <a:lnTo>
                    <a:pt x="188622" y="1281774"/>
                  </a:lnTo>
                  <a:lnTo>
                    <a:pt x="236219" y="1277112"/>
                  </a:lnTo>
                  <a:lnTo>
                    <a:pt x="283817" y="1281774"/>
                  </a:lnTo>
                  <a:lnTo>
                    <a:pt x="328154" y="1295144"/>
                  </a:lnTo>
                  <a:lnTo>
                    <a:pt x="368278" y="1316297"/>
                  </a:lnTo>
                  <a:lnTo>
                    <a:pt x="403240" y="1344310"/>
                  </a:lnTo>
                  <a:lnTo>
                    <a:pt x="432088" y="1378259"/>
                  </a:lnTo>
                  <a:lnTo>
                    <a:pt x="453872" y="1417218"/>
                  </a:lnTo>
                  <a:lnTo>
                    <a:pt x="467639" y="1460265"/>
                  </a:lnTo>
                  <a:lnTo>
                    <a:pt x="472440" y="1506474"/>
                  </a:lnTo>
                  <a:lnTo>
                    <a:pt x="467639" y="1552682"/>
                  </a:lnTo>
                  <a:lnTo>
                    <a:pt x="453872" y="1595729"/>
                  </a:lnTo>
                  <a:lnTo>
                    <a:pt x="432088" y="1634688"/>
                  </a:lnTo>
                  <a:lnTo>
                    <a:pt x="403240" y="1668637"/>
                  </a:lnTo>
                  <a:lnTo>
                    <a:pt x="368278" y="1696650"/>
                  </a:lnTo>
                  <a:lnTo>
                    <a:pt x="328154" y="1717803"/>
                  </a:lnTo>
                  <a:lnTo>
                    <a:pt x="283817" y="1731173"/>
                  </a:lnTo>
                  <a:lnTo>
                    <a:pt x="236219" y="1735836"/>
                  </a:lnTo>
                  <a:lnTo>
                    <a:pt x="188622" y="1731173"/>
                  </a:lnTo>
                  <a:lnTo>
                    <a:pt x="144285" y="1717803"/>
                  </a:lnTo>
                  <a:lnTo>
                    <a:pt x="104161" y="1696650"/>
                  </a:lnTo>
                  <a:lnTo>
                    <a:pt x="69199" y="1668637"/>
                  </a:lnTo>
                  <a:lnTo>
                    <a:pt x="40351" y="1634688"/>
                  </a:lnTo>
                  <a:lnTo>
                    <a:pt x="18567" y="1595729"/>
                  </a:lnTo>
                  <a:lnTo>
                    <a:pt x="4800" y="1552682"/>
                  </a:lnTo>
                  <a:lnTo>
                    <a:pt x="0" y="150647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768" y="1957324"/>
              <a:ext cx="1805939" cy="960755"/>
            </a:xfrm>
            <a:custGeom>
              <a:avLst/>
              <a:gdLst/>
              <a:ahLst/>
              <a:cxnLst/>
              <a:rect l="l" t="t" r="r" b="b"/>
              <a:pathLst>
                <a:path w="1805939" h="960755">
                  <a:moveTo>
                    <a:pt x="49530" y="890905"/>
                  </a:moveTo>
                  <a:lnTo>
                    <a:pt x="0" y="960246"/>
                  </a:lnTo>
                  <a:lnTo>
                    <a:pt x="85217" y="958214"/>
                  </a:lnTo>
                  <a:lnTo>
                    <a:pt x="73500" y="936117"/>
                  </a:lnTo>
                  <a:lnTo>
                    <a:pt x="59055" y="936117"/>
                  </a:lnTo>
                  <a:lnTo>
                    <a:pt x="53086" y="924813"/>
                  </a:lnTo>
                  <a:lnTo>
                    <a:pt x="64346" y="918850"/>
                  </a:lnTo>
                  <a:lnTo>
                    <a:pt x="49530" y="890905"/>
                  </a:lnTo>
                  <a:close/>
                </a:path>
                <a:path w="1805939" h="960755">
                  <a:moveTo>
                    <a:pt x="64346" y="918850"/>
                  </a:moveTo>
                  <a:lnTo>
                    <a:pt x="53086" y="924813"/>
                  </a:lnTo>
                  <a:lnTo>
                    <a:pt x="59055" y="936117"/>
                  </a:lnTo>
                  <a:lnTo>
                    <a:pt x="70333" y="930143"/>
                  </a:lnTo>
                  <a:lnTo>
                    <a:pt x="64346" y="918850"/>
                  </a:lnTo>
                  <a:close/>
                </a:path>
                <a:path w="1805939" h="960755">
                  <a:moveTo>
                    <a:pt x="70333" y="930143"/>
                  </a:moveTo>
                  <a:lnTo>
                    <a:pt x="59055" y="936117"/>
                  </a:lnTo>
                  <a:lnTo>
                    <a:pt x="73500" y="936117"/>
                  </a:lnTo>
                  <a:lnTo>
                    <a:pt x="70333" y="930143"/>
                  </a:lnTo>
                  <a:close/>
                </a:path>
                <a:path w="1805939" h="960755">
                  <a:moveTo>
                    <a:pt x="1799462" y="0"/>
                  </a:moveTo>
                  <a:lnTo>
                    <a:pt x="64346" y="918850"/>
                  </a:lnTo>
                  <a:lnTo>
                    <a:pt x="70333" y="930143"/>
                  </a:lnTo>
                  <a:lnTo>
                    <a:pt x="1805432" y="11175"/>
                  </a:lnTo>
                  <a:lnTo>
                    <a:pt x="1799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47795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Adversarial</a:t>
            </a:r>
            <a:r>
              <a:rPr spc="-140" dirty="0"/>
              <a:t> </a:t>
            </a:r>
            <a:r>
              <a:rPr spc="-1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1298194"/>
            <a:ext cx="8035925" cy="205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latin typeface="Tahoma"/>
                <a:cs typeface="Tahoma"/>
              </a:rPr>
              <a:t>Sarcasm,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Irony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and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Euphemisms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25" dirty="0">
                <a:latin typeface="Tahoma"/>
                <a:cs typeface="Tahoma"/>
              </a:rPr>
              <a:t>Tweet: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This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ridiculously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powerful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movie.</a:t>
            </a:r>
            <a:r>
              <a:rPr sz="20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plot</a:t>
            </a:r>
            <a:r>
              <a:rPr sz="20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was</a:t>
            </a:r>
            <a:r>
              <a:rPr sz="2000" spc="-6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gripping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and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I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cried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right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through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until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ending!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000" b="1" spc="-150" dirty="0">
                <a:solidFill>
                  <a:srgbClr val="A64D79"/>
                </a:solidFill>
                <a:latin typeface="Tahoma"/>
                <a:cs typeface="Tahoma"/>
              </a:rPr>
              <a:t>processed_tweet</a:t>
            </a:r>
            <a:r>
              <a:rPr sz="2000" b="1" spc="-150" dirty="0">
                <a:latin typeface="Tahoma"/>
                <a:cs typeface="Tahoma"/>
              </a:rPr>
              <a:t>: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[ridicul,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power,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movi,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plot,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grip,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cry,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end]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69509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6803" y="1335735"/>
            <a:ext cx="2921635" cy="1965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810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84810" algn="l"/>
              </a:tabLst>
            </a:pPr>
            <a:r>
              <a:rPr sz="2000" dirty="0">
                <a:latin typeface="Tahoma"/>
                <a:cs typeface="Tahoma"/>
              </a:rPr>
              <a:t>Removing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punctuation</a:t>
            </a:r>
            <a:endParaRPr sz="2000">
              <a:latin typeface="Tahoma"/>
              <a:cs typeface="Tahoma"/>
            </a:endParaRPr>
          </a:p>
          <a:p>
            <a:pPr marL="384810" indent="-354965">
              <a:lnSpc>
                <a:spcPct val="100000"/>
              </a:lnSpc>
              <a:spcBef>
                <a:spcPts val="1900"/>
              </a:spcBef>
              <a:buChar char="●"/>
              <a:tabLst>
                <a:tab pos="384810" algn="l"/>
              </a:tabLst>
            </a:pPr>
            <a:r>
              <a:rPr sz="2000" dirty="0">
                <a:latin typeface="Tahoma"/>
                <a:cs typeface="Tahoma"/>
              </a:rPr>
              <a:t>Removing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384810" indent="-354965">
              <a:lnSpc>
                <a:spcPct val="100000"/>
              </a:lnSpc>
              <a:spcBef>
                <a:spcPts val="1880"/>
              </a:spcBef>
              <a:buChar char="●"/>
              <a:tabLst>
                <a:tab pos="384810" algn="l"/>
              </a:tabLst>
            </a:pPr>
            <a:r>
              <a:rPr sz="2000" spc="85" dirty="0">
                <a:latin typeface="Tahoma"/>
                <a:cs typeface="Tahoma"/>
              </a:rPr>
              <a:t>Word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order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188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Adversarial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attacks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AEB291-D3F9-712D-3FD6-1B073905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9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64299" y="2883410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1599" y="1978281"/>
            <a:ext cx="164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512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2800" dirty="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86819"/>
              </p:ext>
            </p:extLst>
          </p:nvPr>
        </p:nvGraphicFramePr>
        <p:xfrm>
          <a:off x="6564299" y="2483050"/>
          <a:ext cx="1535430" cy="306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635" algn="ctr">
                        <a:lnSpc>
                          <a:spcPts val="2380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70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5586" y="2908176"/>
            <a:ext cx="4259580" cy="228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lang="en-US" sz="2000" spc="-10" dirty="0">
              <a:solidFill>
                <a:srgbClr val="3C85C5"/>
              </a:solidFill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GB" sz="2000" spc="-10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 dirty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lang="en-GB"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lang="en-GB"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lang="en-GB"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lang="en-GB"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lang="en-GB" sz="2000" dirty="0">
                <a:solidFill>
                  <a:srgbClr val="3C85C5"/>
                </a:solidFill>
                <a:latin typeface="Tahoma"/>
                <a:cs typeface="Tahoma"/>
              </a:rPr>
              <a:t>happy </a:t>
            </a: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3C85C5"/>
                </a:solidFill>
                <a:latin typeface="Tahoma"/>
                <a:cs typeface="Tahoma"/>
              </a:rPr>
              <a:t>sad,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 </a:t>
            </a:r>
            <a:endParaRPr lang="en-US" sz="2000" spc="75" dirty="0">
              <a:solidFill>
                <a:srgbClr val="3C85C5"/>
              </a:solidFill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sad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249" y="2564463"/>
            <a:ext cx="828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E2109C0-BB65-D228-E133-D31D0851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</a:t>
            </a:r>
            <a:r>
              <a:rPr lang="en-GB" spc="-65" dirty="0"/>
              <a:t> </a:t>
            </a:r>
            <a:r>
              <a:rPr lang="en-GB" spc="-25" dirty="0"/>
              <a:t>and</a:t>
            </a:r>
            <a:r>
              <a:rPr lang="en-GB" spc="-95" dirty="0"/>
              <a:t> </a:t>
            </a:r>
            <a:r>
              <a:rPr lang="en-GB" spc="-10" dirty="0"/>
              <a:t>Negative Frequencies</a:t>
            </a:r>
            <a:endParaRPr lang="en-GB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8DE41DD-1AE2-3F7F-F502-B985AC91A35F}"/>
              </a:ext>
            </a:extLst>
          </p:cNvPr>
          <p:cNvSpPr txBox="1"/>
          <p:nvPr/>
        </p:nvSpPr>
        <p:spPr>
          <a:xfrm>
            <a:off x="504850" y="1240358"/>
            <a:ext cx="7426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Populate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vocabulary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frequency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count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each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46645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Younes </a:t>
            </a:r>
            <a:r>
              <a:rPr lang="en-US" dirty="0" err="1"/>
              <a:t>Mourri</a:t>
            </a:r>
            <a:r>
              <a:rPr lang="en-US" dirty="0"/>
              <a:t> &amp; Lukasz Kaiser, </a:t>
            </a:r>
            <a:r>
              <a:rPr lang="en-US" dirty="0">
                <a:hlinkClick r:id="rId2"/>
              </a:rPr>
              <a:t>Natural Language </a:t>
            </a:r>
            <a:r>
              <a:rPr lang="en-US" dirty="0" err="1">
                <a:hlinkClick r:id="rId2"/>
              </a:rPr>
              <a:t>Processcing</a:t>
            </a:r>
            <a:r>
              <a:rPr lang="en-US" dirty="0">
                <a:hlinkClick r:id="rId2"/>
              </a:rPr>
              <a:t> Specialization, </a:t>
            </a:r>
            <a:r>
              <a:rPr lang="en-US" dirty="0" err="1">
                <a:hlinkClick r:id="rId2"/>
              </a:rPr>
              <a:t>DeepLearning.Ai</a:t>
            </a:r>
            <a:endParaRPr lang="en-US" dirty="0"/>
          </a:p>
          <a:p>
            <a:r>
              <a:rPr lang="en-US" dirty="0"/>
              <a:t>Dan Klein, </a:t>
            </a:r>
            <a:r>
              <a:rPr lang="en-US" dirty="0">
                <a:hlinkClick r:id="rId3"/>
              </a:rPr>
              <a:t>Natural Language Processing, UC Berkeley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Positive</a:t>
            </a:r>
            <a:r>
              <a:rPr spc="-65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10" dirty="0"/>
              <a:t>negative</a:t>
            </a:r>
            <a:r>
              <a:rPr spc="-80" dirty="0"/>
              <a:t> </a:t>
            </a:r>
            <a:r>
              <a:rPr spc="-10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420" y="1714500"/>
            <a:ext cx="4259580" cy="12304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000" spc="-19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happy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because</a:t>
            </a:r>
            <a:r>
              <a:rPr sz="2000" spc="-14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learning</a:t>
            </a:r>
            <a:endParaRPr lang="en-US" sz="2000" spc="-10" dirty="0">
              <a:solidFill>
                <a:srgbClr val="6AA84F"/>
              </a:solidFill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GB" sz="2000" spc="-10" dirty="0">
                <a:solidFill>
                  <a:srgbClr val="6AA84F"/>
                </a:solidFill>
                <a:latin typeface="Tahoma"/>
                <a:cs typeface="Tahoma"/>
              </a:rPr>
              <a:t>NLP</a:t>
            </a: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GB" sz="2000" spc="-10" dirty="0">
                <a:solidFill>
                  <a:srgbClr val="6AA84F"/>
                </a:solidFill>
                <a:latin typeface="Tahoma"/>
                <a:cs typeface="Tahoma"/>
              </a:rPr>
              <a:t>I am happy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1411605"/>
            <a:ext cx="1733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9347" y="1714500"/>
            <a:ext cx="4142740" cy="1018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R="74930" algn="r">
              <a:lnSpc>
                <a:spcPct val="100000"/>
              </a:lnSpc>
              <a:spcBef>
                <a:spcPts val="795"/>
              </a:spcBef>
            </a:pP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20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A64D79"/>
                </a:solidFill>
                <a:latin typeface="Tahoma"/>
                <a:cs typeface="Tahoma"/>
              </a:rPr>
              <a:t>sad,</a:t>
            </a:r>
            <a:r>
              <a:rPr sz="20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20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20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learning</a:t>
            </a:r>
            <a:r>
              <a:rPr sz="2000" spc="-10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A64D79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  <a:p>
            <a:pPr marR="83185" algn="r">
              <a:lnSpc>
                <a:spcPct val="100000"/>
              </a:lnSpc>
              <a:spcBef>
                <a:spcPts val="1105"/>
              </a:spcBef>
            </a:pP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sad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267" y="1390650"/>
            <a:ext cx="1918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Negative</a:t>
            </a:r>
            <a:r>
              <a:rPr sz="2000" spc="-55" dirty="0">
                <a:latin typeface="Tahoma"/>
                <a:cs typeface="Tahoma"/>
              </a:rPr>
              <a:t> 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015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Positive</a:t>
            </a:r>
            <a:r>
              <a:rPr spc="-65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10" dirty="0"/>
              <a:t>negative</a:t>
            </a:r>
            <a:r>
              <a:rPr spc="-80" dirty="0"/>
              <a:t> </a:t>
            </a:r>
            <a:r>
              <a:rPr spc="-10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1" y="2279893"/>
            <a:ext cx="4259580" cy="12304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000" spc="-19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6AA84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happy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because</a:t>
            </a:r>
            <a:r>
              <a:rPr sz="2000" spc="-14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learning</a:t>
            </a:r>
            <a:endParaRPr lang="en-US" sz="2000" spc="-10" dirty="0">
              <a:solidFill>
                <a:srgbClr val="6AA84F"/>
              </a:solidFill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GB" sz="2000" spc="-10" dirty="0">
                <a:solidFill>
                  <a:srgbClr val="6AA84F"/>
                </a:solidFill>
                <a:latin typeface="Tahoma"/>
                <a:cs typeface="Tahoma"/>
              </a:rPr>
              <a:t>NLP</a:t>
            </a: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GB" sz="2000" spc="-10" dirty="0">
                <a:solidFill>
                  <a:srgbClr val="6AA84F"/>
                </a:solidFill>
                <a:latin typeface="Tahoma"/>
                <a:cs typeface="Tahoma"/>
              </a:rPr>
              <a:t>I am happy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75" y="1976998"/>
            <a:ext cx="1733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2157" y="2116190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2157" y="1628509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1535429" y="0"/>
                </a:lnTo>
              </a:path>
              <a:path w="3061334">
                <a:moveTo>
                  <a:pt x="1525904" y="0"/>
                </a:moveTo>
                <a:lnTo>
                  <a:pt x="3061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2157" y="4791559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1535429" y="0"/>
                </a:lnTo>
              </a:path>
              <a:path w="3061334">
                <a:moveTo>
                  <a:pt x="1525904" y="0"/>
                </a:moveTo>
                <a:lnTo>
                  <a:pt x="3061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17507" y="1637820"/>
            <a:ext cx="1287780" cy="7327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000" spc="-10" dirty="0">
                <a:latin typeface="Tahoma"/>
                <a:cs typeface="Tahoma"/>
              </a:rPr>
              <a:t>Vocabulary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6296" y="2404988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9325" y="2739074"/>
            <a:ext cx="64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happy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7216" y="3014337"/>
            <a:ext cx="845185" cy="1697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1900"/>
              </a:lnSpc>
              <a:spcBef>
                <a:spcPts val="95"/>
              </a:spcBef>
            </a:pPr>
            <a:r>
              <a:rPr sz="1800" spc="-10" dirty="0">
                <a:latin typeface="Tahoma"/>
                <a:cs typeface="Tahoma"/>
              </a:rPr>
              <a:t>because learning </a:t>
            </a:r>
            <a:r>
              <a:rPr sz="1800" spc="65" dirty="0">
                <a:latin typeface="Tahoma"/>
                <a:cs typeface="Tahoma"/>
              </a:rPr>
              <a:t>NLP</a:t>
            </a: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25" dirty="0">
                <a:latin typeface="Tahoma"/>
                <a:cs typeface="Tahoma"/>
              </a:rPr>
              <a:t>sad</a:t>
            </a:r>
            <a:endParaRPr sz="1800" dirty="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1800" spc="-25" dirty="0">
                <a:latin typeface="Tahoma"/>
                <a:cs typeface="Tahoma"/>
              </a:rPr>
              <a:t>not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18063" y="2116190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8967" y="1704582"/>
            <a:ext cx="129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PosFreq</a:t>
            </a:r>
            <a:r>
              <a:rPr sz="2000" spc="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6AA84F"/>
                </a:solidFill>
                <a:latin typeface="Tahoma"/>
                <a:cs typeface="Tahoma"/>
              </a:rPr>
              <a:t>(1)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0500" y="2085713"/>
            <a:ext cx="1333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0500" y="2754749"/>
            <a:ext cx="13335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0500" y="3089695"/>
            <a:ext cx="133350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7800" y="441207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69335" y="2139684"/>
            <a:ext cx="2345690" cy="2400300"/>
            <a:chOff x="5320474" y="1574291"/>
            <a:chExt cx="2345690" cy="2400300"/>
          </a:xfrm>
        </p:grpSpPr>
        <p:sp>
          <p:nvSpPr>
            <p:cNvPr id="19" name="object 19"/>
            <p:cNvSpPr/>
            <p:nvPr/>
          </p:nvSpPr>
          <p:spPr>
            <a:xfrm>
              <a:off x="7010400" y="1574291"/>
              <a:ext cx="647700" cy="510540"/>
            </a:xfrm>
            <a:custGeom>
              <a:avLst/>
              <a:gdLst/>
              <a:ahLst/>
              <a:cxnLst/>
              <a:rect l="l" t="t" r="r" b="b"/>
              <a:pathLst>
                <a:path w="647700" h="510539">
                  <a:moveTo>
                    <a:pt x="647700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647700" y="51054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3448" y="2089403"/>
              <a:ext cx="647700" cy="1885314"/>
            </a:xfrm>
            <a:custGeom>
              <a:avLst/>
              <a:gdLst/>
              <a:ahLst/>
              <a:cxnLst/>
              <a:rect l="l" t="t" r="r" b="b"/>
              <a:pathLst>
                <a:path w="647700" h="1885314">
                  <a:moveTo>
                    <a:pt x="647700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0" y="509016"/>
                  </a:lnTo>
                  <a:lnTo>
                    <a:pt x="0" y="1885188"/>
                  </a:lnTo>
                  <a:lnTo>
                    <a:pt x="647700" y="1885188"/>
                  </a:lnTo>
                  <a:lnTo>
                    <a:pt x="647700" y="509016"/>
                  </a:lnTo>
                  <a:lnTo>
                    <a:pt x="647700" y="40995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3447" y="2089404"/>
              <a:ext cx="647700" cy="509270"/>
            </a:xfrm>
            <a:custGeom>
              <a:avLst/>
              <a:gdLst/>
              <a:ahLst/>
              <a:cxnLst/>
              <a:rect l="l" t="t" r="r" b="b"/>
              <a:pathLst>
                <a:path w="647700" h="509269">
                  <a:moveTo>
                    <a:pt x="0" y="509016"/>
                  </a:moveTo>
                  <a:lnTo>
                    <a:pt x="647700" y="509016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0901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761" y="2184654"/>
              <a:ext cx="993775" cy="259079"/>
            </a:xfrm>
            <a:custGeom>
              <a:avLst/>
              <a:gdLst/>
              <a:ahLst/>
              <a:cxnLst/>
              <a:rect l="l" t="t" r="r" b="b"/>
              <a:pathLst>
                <a:path w="993775" h="259080">
                  <a:moveTo>
                    <a:pt x="0" y="259080"/>
                  </a:moveTo>
                  <a:lnTo>
                    <a:pt x="993648" y="259080"/>
                  </a:lnTo>
                  <a:lnTo>
                    <a:pt x="993648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102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Positive</a:t>
            </a:r>
            <a:r>
              <a:rPr spc="-65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10" dirty="0"/>
              <a:t>negative</a:t>
            </a:r>
            <a:r>
              <a:rPr spc="-80" dirty="0"/>
              <a:t> </a:t>
            </a:r>
            <a:r>
              <a:rPr spc="-10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8406" y="2504631"/>
            <a:ext cx="4142740" cy="1018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795"/>
              </a:spcBef>
            </a:pP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a</a:t>
            </a:r>
            <a:r>
              <a:rPr sz="2000" u="heavy" spc="-50" dirty="0">
                <a:solidFill>
                  <a:srgbClr val="A64D79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0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A64D79"/>
                </a:solidFill>
                <a:latin typeface="Tahoma"/>
                <a:cs typeface="Tahoma"/>
              </a:rPr>
              <a:t>sad,</a:t>
            </a:r>
            <a:r>
              <a:rPr sz="20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a</a:t>
            </a:r>
            <a:r>
              <a:rPr sz="2000" u="heavy" spc="-50" dirty="0">
                <a:solidFill>
                  <a:srgbClr val="A64D79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0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20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learning</a:t>
            </a:r>
            <a:r>
              <a:rPr sz="20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A64D79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  <a:p>
            <a:pPr marR="83185" algn="r">
              <a:lnSpc>
                <a:spcPct val="100000"/>
              </a:lnSpc>
              <a:spcBef>
                <a:spcPts val="1105"/>
              </a:spcBef>
            </a:pPr>
            <a:r>
              <a:rPr sz="2000" spc="-19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u="heavy" spc="-50" dirty="0">
                <a:solidFill>
                  <a:srgbClr val="A64D79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sad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326" y="2180781"/>
            <a:ext cx="1918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Negative</a:t>
            </a:r>
            <a:r>
              <a:rPr sz="2000" spc="-55" dirty="0">
                <a:latin typeface="Tahoma"/>
                <a:cs typeface="Tahoma"/>
              </a:rPr>
              <a:t> 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0403" y="2340928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5">
                <a:moveTo>
                  <a:pt x="0" y="0"/>
                </a:moveTo>
                <a:lnTo>
                  <a:pt x="1535391" y="0"/>
                </a:lnTo>
              </a:path>
              <a:path w="3061335">
                <a:moveTo>
                  <a:pt x="1525866" y="0"/>
                </a:moveTo>
                <a:lnTo>
                  <a:pt x="30612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8072" y="2310451"/>
            <a:ext cx="13335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8072" y="2645397"/>
            <a:ext cx="13271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8072" y="2979487"/>
            <a:ext cx="133350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6856"/>
              </p:ext>
            </p:extLst>
          </p:nvPr>
        </p:nvGraphicFramePr>
        <p:xfrm>
          <a:off x="1030403" y="1848485"/>
          <a:ext cx="3061335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633220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NegFreq</a:t>
                      </a:r>
                      <a:r>
                        <a:rPr sz="2000" spc="6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(0)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734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615950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22758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288365" y="2362898"/>
            <a:ext cx="2359025" cy="2417445"/>
            <a:chOff x="1309306" y="1572767"/>
            <a:chExt cx="2359025" cy="2417445"/>
          </a:xfrm>
        </p:grpSpPr>
        <p:sp>
          <p:nvSpPr>
            <p:cNvPr id="11" name="object 11"/>
            <p:cNvSpPr/>
            <p:nvPr/>
          </p:nvSpPr>
          <p:spPr>
            <a:xfrm>
              <a:off x="3020568" y="1572780"/>
              <a:ext cx="647700" cy="2417445"/>
            </a:xfrm>
            <a:custGeom>
              <a:avLst/>
              <a:gdLst/>
              <a:ahLst/>
              <a:cxnLst/>
              <a:rect l="l" t="t" r="r" b="b"/>
              <a:pathLst>
                <a:path w="647700" h="2417445">
                  <a:moveTo>
                    <a:pt x="647700" y="611111"/>
                  </a:moveTo>
                  <a:lnTo>
                    <a:pt x="0" y="611111"/>
                  </a:lnTo>
                  <a:lnTo>
                    <a:pt x="0" y="2417051"/>
                  </a:lnTo>
                  <a:lnTo>
                    <a:pt x="647700" y="2417051"/>
                  </a:lnTo>
                  <a:lnTo>
                    <a:pt x="647700" y="611111"/>
                  </a:lnTo>
                  <a:close/>
                </a:path>
                <a:path w="647700" h="2417445">
                  <a:moveTo>
                    <a:pt x="647700" y="281940"/>
                  </a:moveTo>
                  <a:lnTo>
                    <a:pt x="0" y="281940"/>
                  </a:lnTo>
                  <a:lnTo>
                    <a:pt x="0" y="606539"/>
                  </a:lnTo>
                  <a:lnTo>
                    <a:pt x="647700" y="606539"/>
                  </a:lnTo>
                  <a:lnTo>
                    <a:pt x="647700" y="281940"/>
                  </a:lnTo>
                  <a:close/>
                </a:path>
                <a:path w="647700" h="2417445">
                  <a:moveTo>
                    <a:pt x="647700" y="0"/>
                  </a:moveTo>
                  <a:lnTo>
                    <a:pt x="0" y="0"/>
                  </a:lnTo>
                  <a:lnTo>
                    <a:pt x="0" y="259067"/>
                  </a:lnTo>
                  <a:lnTo>
                    <a:pt x="647700" y="25906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3594" y="1887473"/>
              <a:ext cx="993775" cy="260985"/>
            </a:xfrm>
            <a:custGeom>
              <a:avLst/>
              <a:gdLst/>
              <a:ahLst/>
              <a:cxnLst/>
              <a:rect l="l" t="t" r="r" b="b"/>
              <a:pathLst>
                <a:path w="993775" h="260985">
                  <a:moveTo>
                    <a:pt x="0" y="260603"/>
                  </a:moveTo>
                  <a:lnTo>
                    <a:pt x="993647" y="260603"/>
                  </a:lnTo>
                  <a:lnTo>
                    <a:pt x="993647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047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Word</a:t>
            </a:r>
            <a:r>
              <a:rPr spc="-105" dirty="0"/>
              <a:t> </a:t>
            </a:r>
            <a:r>
              <a:rPr dirty="0"/>
              <a:t>frequency</a:t>
            </a:r>
            <a:r>
              <a:rPr spc="-10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578161" y="2206931"/>
            <a:ext cx="4587240" cy="0"/>
          </a:xfrm>
          <a:custGeom>
            <a:avLst/>
            <a:gdLst/>
            <a:ahLst/>
            <a:cxnLst/>
            <a:rect l="l" t="t" r="r" b="b"/>
            <a:pathLst>
              <a:path w="4587240">
                <a:moveTo>
                  <a:pt x="0" y="0"/>
                </a:moveTo>
                <a:lnTo>
                  <a:pt x="1535391" y="0"/>
                </a:lnTo>
              </a:path>
              <a:path w="4587240">
                <a:moveTo>
                  <a:pt x="1525866" y="0"/>
                </a:moveTo>
                <a:lnTo>
                  <a:pt x="3061296" y="0"/>
                </a:lnTo>
              </a:path>
              <a:path w="4587240">
                <a:moveTo>
                  <a:pt x="3051771" y="0"/>
                </a:moveTo>
                <a:lnTo>
                  <a:pt x="45872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64271"/>
              </p:ext>
            </p:extLst>
          </p:nvPr>
        </p:nvGraphicFramePr>
        <p:xfrm>
          <a:off x="578161" y="1719250"/>
          <a:ext cx="4587239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PosFreq</a:t>
                      </a:r>
                      <a:r>
                        <a:rPr sz="2000" spc="8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(1)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NegFreq</a:t>
                      </a:r>
                      <a:r>
                        <a:rPr sz="2000" spc="6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(0)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40038" y="2599056"/>
            <a:ext cx="34099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E69138"/>
                </a:solidFill>
                <a:latin typeface="Calibri"/>
                <a:cs typeface="Calibri"/>
              </a:rPr>
              <a:t>freqs</a:t>
            </a:r>
            <a:r>
              <a:rPr sz="2000" spc="-30" dirty="0">
                <a:latin typeface="Tahoma"/>
                <a:cs typeface="Tahoma"/>
              </a:rPr>
              <a:t>: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dictionary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mapping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from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Tahoma"/>
                <a:cs typeface="Tahoma"/>
              </a:rPr>
              <a:t>(word,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class)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8763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2658" y="1240358"/>
            <a:ext cx="6964680" cy="174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Divide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tweet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two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classes: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  <a:p>
            <a:pPr marL="367665" indent="-342900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Count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each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each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appears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either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2000">
              <a:latin typeface="Tahoma"/>
              <a:cs typeface="Tahoma"/>
            </a:endParaRPr>
          </a:p>
          <a:p>
            <a:pPr marL="367030" indent="-354330">
              <a:lnSpc>
                <a:spcPct val="100000"/>
              </a:lnSpc>
              <a:buClr>
                <a:srgbClr val="6AA84F"/>
              </a:buClr>
              <a:buFont typeface="Segoe UI Symbol"/>
              <a:buChar char="➔"/>
              <a:tabLst>
                <a:tab pos="367030" algn="l"/>
              </a:tabLst>
            </a:pPr>
            <a:r>
              <a:rPr sz="2000" dirty="0">
                <a:latin typeface="Tahoma"/>
                <a:cs typeface="Tahoma"/>
              </a:rPr>
              <a:t>Feature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extraction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prediction!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AD9DDE4-FB53-0848-3FB9-2CE609040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95" dirty="0"/>
              <a:t>Summary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4216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Word</a:t>
            </a:r>
            <a:r>
              <a:rPr spc="-105" dirty="0"/>
              <a:t> </a:t>
            </a:r>
            <a:r>
              <a:rPr dirty="0"/>
              <a:t>frequency</a:t>
            </a:r>
            <a:r>
              <a:rPr spc="-10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578161" y="2206931"/>
            <a:ext cx="4587240" cy="0"/>
          </a:xfrm>
          <a:custGeom>
            <a:avLst/>
            <a:gdLst/>
            <a:ahLst/>
            <a:cxnLst/>
            <a:rect l="l" t="t" r="r" b="b"/>
            <a:pathLst>
              <a:path w="4587240">
                <a:moveTo>
                  <a:pt x="0" y="0"/>
                </a:moveTo>
                <a:lnTo>
                  <a:pt x="1535391" y="0"/>
                </a:lnTo>
              </a:path>
              <a:path w="4587240">
                <a:moveTo>
                  <a:pt x="1525866" y="0"/>
                </a:moveTo>
                <a:lnTo>
                  <a:pt x="3061296" y="0"/>
                </a:lnTo>
              </a:path>
              <a:path w="4587240">
                <a:moveTo>
                  <a:pt x="3051771" y="0"/>
                </a:moveTo>
                <a:lnTo>
                  <a:pt x="45872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8161" y="1719250"/>
          <a:ext cx="4587239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PosFreq</a:t>
                      </a:r>
                      <a:r>
                        <a:rPr sz="2000" spc="8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(1)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NegFreq</a:t>
                      </a:r>
                      <a:r>
                        <a:rPr sz="2000" spc="6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(0)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40038" y="2599056"/>
            <a:ext cx="34099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E69138"/>
                </a:solidFill>
                <a:latin typeface="Calibri"/>
                <a:cs typeface="Calibri"/>
              </a:rPr>
              <a:t>freqs</a:t>
            </a:r>
            <a:r>
              <a:rPr sz="2000" spc="-30" dirty="0">
                <a:latin typeface="Tahoma"/>
                <a:cs typeface="Tahoma"/>
              </a:rPr>
              <a:t>: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dictionary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mapping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from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Tahoma"/>
                <a:cs typeface="Tahoma"/>
              </a:rPr>
              <a:t>(word,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class)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85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Feature extraction with frequencies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809434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Extract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features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frequencies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dictionary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create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features</a:t>
            </a:r>
            <a:endParaRPr sz="20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latin typeface="Tahoma"/>
                <a:cs typeface="Tahoma"/>
              </a:rPr>
              <a:t>vector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195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Feature extraction with frequencies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378457"/>
            <a:ext cx="6330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E69138"/>
                </a:solidFill>
                <a:latin typeface="Calibri"/>
                <a:cs typeface="Calibri"/>
              </a:rPr>
              <a:t>freqs</a:t>
            </a:r>
            <a:r>
              <a:rPr sz="2000" spc="-30" dirty="0">
                <a:latin typeface="Tahoma"/>
                <a:cs typeface="Tahoma"/>
              </a:rPr>
              <a:t>: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dictionary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mapping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(word,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class)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3121" y="4578587"/>
            <a:ext cx="12947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Features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of</a:t>
            </a:r>
            <a:endParaRPr sz="2000" dirty="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tweet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m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1336" y="4731305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ahoma"/>
                <a:cs typeface="Tahoma"/>
              </a:rPr>
              <a:t>Bias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9848" y="4578588"/>
            <a:ext cx="13823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6AA84F"/>
                </a:solidFill>
                <a:latin typeface="Tahoma"/>
                <a:cs typeface="Tahoma"/>
              </a:rPr>
              <a:t>Sum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Pos.</a:t>
            </a:r>
            <a:endParaRPr sz="2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Frequencies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1832" y="4578588"/>
            <a:ext cx="13823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A64D79"/>
                </a:solidFill>
                <a:latin typeface="Tahoma"/>
                <a:cs typeface="Tahoma"/>
              </a:rPr>
              <a:t>Sum</a:t>
            </a:r>
            <a:r>
              <a:rPr sz="20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Neg.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Frequencies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ABE9AC-CF98-26D3-CB7F-DACB22DB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91" y="2385043"/>
            <a:ext cx="6363027" cy="92714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DC0C1-9D66-1865-4327-00201D8B0046}"/>
              </a:ext>
            </a:extLst>
          </p:cNvPr>
          <p:cNvCxnSpPr>
            <a:cxnSpLocks/>
          </p:cNvCxnSpPr>
          <p:nvPr/>
        </p:nvCxnSpPr>
        <p:spPr>
          <a:xfrm>
            <a:off x="3455176" y="3594779"/>
            <a:ext cx="0" cy="70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D0977-1EE0-B65C-F958-B3693015E112}"/>
              </a:ext>
            </a:extLst>
          </p:cNvPr>
          <p:cNvCxnSpPr>
            <a:cxnSpLocks/>
          </p:cNvCxnSpPr>
          <p:nvPr/>
        </p:nvCxnSpPr>
        <p:spPr>
          <a:xfrm>
            <a:off x="4961726" y="3612184"/>
            <a:ext cx="0" cy="70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1F590A-75F7-4B0B-2F65-69C2C8F49C0E}"/>
              </a:ext>
            </a:extLst>
          </p:cNvPr>
          <p:cNvCxnSpPr>
            <a:cxnSpLocks/>
          </p:cNvCxnSpPr>
          <p:nvPr/>
        </p:nvCxnSpPr>
        <p:spPr>
          <a:xfrm>
            <a:off x="7663045" y="3594777"/>
            <a:ext cx="0" cy="70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B95C7-3D5E-7CB4-1691-C57EAF323CB6}"/>
              </a:ext>
            </a:extLst>
          </p:cNvPr>
          <p:cNvCxnSpPr>
            <a:cxnSpLocks/>
          </p:cNvCxnSpPr>
          <p:nvPr/>
        </p:nvCxnSpPr>
        <p:spPr>
          <a:xfrm>
            <a:off x="2476791" y="3594777"/>
            <a:ext cx="0" cy="70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3AA-F162-CC99-FA47-83E81CB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A04E-CA61-19E2-E575-B249CA6C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computational approaches for processing natural languages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acquire, represent, store, understand, characterize, generate,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lvl="1"/>
            <a:r>
              <a:rPr lang="en-US" dirty="0"/>
              <a:t>Natural languages </a:t>
            </a:r>
            <a:r>
              <a:rPr lang="en-US" dirty="0">
                <a:sym typeface="Wingdings" panose="05000000000000000000" pitchFamily="2" charset="2"/>
              </a:rPr>
              <a:t> human languages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6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Feature</a:t>
            </a:r>
            <a:r>
              <a:rPr spc="-80" dirty="0"/>
              <a:t> </a:t>
            </a:r>
            <a:r>
              <a:rPr spc="-10" dirty="0"/>
              <a:t>extraction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27022" y="2172030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5">
                <a:moveTo>
                  <a:pt x="0" y="0"/>
                </a:moveTo>
                <a:lnTo>
                  <a:pt x="1535391" y="0"/>
                </a:lnTo>
              </a:path>
              <a:path w="3061335">
                <a:moveTo>
                  <a:pt x="1525866" y="0"/>
                </a:moveTo>
                <a:lnTo>
                  <a:pt x="30612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12517"/>
              </p:ext>
            </p:extLst>
          </p:nvPr>
        </p:nvGraphicFramePr>
        <p:xfrm>
          <a:off x="627022" y="1684349"/>
          <a:ext cx="3061335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PosFreq</a:t>
                      </a:r>
                      <a:r>
                        <a:rPr sz="2000" spc="8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(1)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r>
                        <a:rPr sz="1800" u="heavy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r>
                        <a:rPr sz="1800" u="heavy" spc="22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GB" sz="1800" u="sng" spc="-50" dirty="0">
                          <a:latin typeface="Tahoma"/>
                          <a:cs typeface="Tahoma"/>
                        </a:rPr>
                        <a:t>1</a:t>
                      </a:r>
                      <a:endParaRPr sz="1800" u="sng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u="sng" strike="noStrike" spc="-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800" u="sng" strike="noStrike" spc="22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66930" y="1772615"/>
            <a:ext cx="3475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3C85C5"/>
                </a:solidFill>
                <a:latin typeface="Tahoma"/>
                <a:cs typeface="Tahoma"/>
              </a:rPr>
              <a:t>sad,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41251" y="2553665"/>
            <a:ext cx="5027930" cy="1279525"/>
            <a:chOff x="4020311" y="1932432"/>
            <a:chExt cx="5027930" cy="1279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007" y="2101646"/>
              <a:ext cx="4584192" cy="5729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9847" y="2526030"/>
              <a:ext cx="85725" cy="685800"/>
            </a:xfrm>
            <a:custGeom>
              <a:avLst/>
              <a:gdLst/>
              <a:ahLst/>
              <a:cxnLst/>
              <a:rect l="l" t="t" r="r" b="b"/>
              <a:pathLst>
                <a:path w="85725" h="685800">
                  <a:moveTo>
                    <a:pt x="0" y="600075"/>
                  </a:moveTo>
                  <a:lnTo>
                    <a:pt x="42925" y="685800"/>
                  </a:lnTo>
                  <a:lnTo>
                    <a:pt x="71458" y="628650"/>
                  </a:lnTo>
                  <a:lnTo>
                    <a:pt x="28575" y="628650"/>
                  </a:lnTo>
                  <a:lnTo>
                    <a:pt x="28575" y="619096"/>
                  </a:lnTo>
                  <a:lnTo>
                    <a:pt x="0" y="600075"/>
                  </a:lnTo>
                  <a:close/>
                </a:path>
                <a:path w="85725" h="685800">
                  <a:moveTo>
                    <a:pt x="28575" y="619096"/>
                  </a:moveTo>
                  <a:lnTo>
                    <a:pt x="28575" y="628650"/>
                  </a:lnTo>
                  <a:lnTo>
                    <a:pt x="42925" y="628650"/>
                  </a:lnTo>
                  <a:lnTo>
                    <a:pt x="28575" y="619096"/>
                  </a:lnTo>
                  <a:close/>
                </a:path>
                <a:path w="85725" h="685800">
                  <a:moveTo>
                    <a:pt x="57150" y="0"/>
                  </a:moveTo>
                  <a:lnTo>
                    <a:pt x="28575" y="0"/>
                  </a:lnTo>
                  <a:lnTo>
                    <a:pt x="28659" y="619153"/>
                  </a:lnTo>
                  <a:lnTo>
                    <a:pt x="42925" y="628650"/>
                  </a:lnTo>
                  <a:lnTo>
                    <a:pt x="57150" y="619153"/>
                  </a:lnTo>
                  <a:lnTo>
                    <a:pt x="57150" y="0"/>
                  </a:lnTo>
                  <a:close/>
                </a:path>
                <a:path w="85725" h="685800">
                  <a:moveTo>
                    <a:pt x="57150" y="619153"/>
                  </a:moveTo>
                  <a:lnTo>
                    <a:pt x="42925" y="628650"/>
                  </a:lnTo>
                  <a:lnTo>
                    <a:pt x="57150" y="628650"/>
                  </a:lnTo>
                  <a:lnTo>
                    <a:pt x="57150" y="619153"/>
                  </a:lnTo>
                  <a:close/>
                </a:path>
                <a:path w="85725" h="685800">
                  <a:moveTo>
                    <a:pt x="85725" y="600075"/>
                  </a:moveTo>
                  <a:lnTo>
                    <a:pt x="57234" y="619096"/>
                  </a:lnTo>
                  <a:lnTo>
                    <a:pt x="57150" y="628650"/>
                  </a:lnTo>
                  <a:lnTo>
                    <a:pt x="71458" y="628650"/>
                  </a:lnTo>
                  <a:lnTo>
                    <a:pt x="85725" y="600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0312" y="1932431"/>
              <a:ext cx="5027930" cy="911860"/>
            </a:xfrm>
            <a:custGeom>
              <a:avLst/>
              <a:gdLst/>
              <a:ahLst/>
              <a:cxnLst/>
              <a:rect l="l" t="t" r="r" b="b"/>
              <a:pathLst>
                <a:path w="5027930" h="911860">
                  <a:moveTo>
                    <a:pt x="1266444" y="28956"/>
                  </a:moveTo>
                  <a:lnTo>
                    <a:pt x="0" y="28956"/>
                  </a:lnTo>
                  <a:lnTo>
                    <a:pt x="0" y="911352"/>
                  </a:lnTo>
                  <a:lnTo>
                    <a:pt x="1266444" y="911352"/>
                  </a:lnTo>
                  <a:lnTo>
                    <a:pt x="1266444" y="28956"/>
                  </a:lnTo>
                  <a:close/>
                </a:path>
                <a:path w="5027930" h="911860">
                  <a:moveTo>
                    <a:pt x="5027676" y="0"/>
                  </a:moveTo>
                  <a:lnTo>
                    <a:pt x="2990088" y="0"/>
                  </a:lnTo>
                  <a:lnTo>
                    <a:pt x="2990088" y="882396"/>
                  </a:lnTo>
                  <a:lnTo>
                    <a:pt x="5027676" y="882396"/>
                  </a:lnTo>
                  <a:lnTo>
                    <a:pt x="5027676" y="0"/>
                  </a:lnTo>
                  <a:close/>
                </a:path>
              </a:pathLst>
            </a:custGeom>
            <a:solidFill>
              <a:srgbClr val="FFFFFF">
                <a:alpha val="592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56157" y="3875735"/>
            <a:ext cx="513715" cy="57340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8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137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Feature</a:t>
            </a:r>
            <a:r>
              <a:rPr spc="-80" dirty="0"/>
              <a:t> </a:t>
            </a:r>
            <a:r>
              <a:rPr spc="-10" dirty="0"/>
              <a:t>extraction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4400" y="2151090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5">
                <a:moveTo>
                  <a:pt x="0" y="0"/>
                </a:moveTo>
                <a:lnTo>
                  <a:pt x="1535391" y="0"/>
                </a:lnTo>
              </a:path>
              <a:path w="3061335">
                <a:moveTo>
                  <a:pt x="1525866" y="0"/>
                </a:moveTo>
                <a:lnTo>
                  <a:pt x="30612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0911"/>
              </p:ext>
            </p:extLst>
          </p:nvPr>
        </p:nvGraphicFramePr>
        <p:xfrm>
          <a:off x="494400" y="1663409"/>
          <a:ext cx="3061335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Vocabulary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NegFreq</a:t>
                      </a:r>
                      <a:r>
                        <a:rPr sz="2000" spc="6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(0)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r>
                        <a:rPr sz="1800" u="heavy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r>
                        <a:rPr sz="1800" u="heavy" spc="22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u="sng" spc="-50" dirty="0">
                          <a:latin typeface="Tahoma"/>
                          <a:cs typeface="Tahoma"/>
                        </a:rPr>
                        <a:t>1</a:t>
                      </a:r>
                      <a:endParaRPr sz="1800" u="sng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u="sng" strike="noStrike" spc="-5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800" u="sng" strike="noStrike" spc="22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trike="sngStrike" spc="500" dirty="0">
                          <a:latin typeface="Tahoma"/>
                          <a:cs typeface="Tahoma"/>
                        </a:rPr>
                        <a:t> 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34308" y="1751675"/>
            <a:ext cx="3475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3C85C5"/>
                </a:solidFill>
                <a:latin typeface="Tahoma"/>
                <a:cs typeface="Tahoma"/>
              </a:rPr>
              <a:t>sad,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08629" y="2547965"/>
            <a:ext cx="4819015" cy="1348105"/>
            <a:chOff x="4020311" y="1947672"/>
            <a:chExt cx="4819015" cy="13481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007" y="2101646"/>
              <a:ext cx="4584192" cy="5729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92947" y="2609850"/>
              <a:ext cx="85725" cy="685800"/>
            </a:xfrm>
            <a:custGeom>
              <a:avLst/>
              <a:gdLst/>
              <a:ahLst/>
              <a:cxnLst/>
              <a:rect l="l" t="t" r="r" b="b"/>
              <a:pathLst>
                <a:path w="85725" h="685800">
                  <a:moveTo>
                    <a:pt x="0" y="600075"/>
                  </a:moveTo>
                  <a:lnTo>
                    <a:pt x="42925" y="685800"/>
                  </a:lnTo>
                  <a:lnTo>
                    <a:pt x="71458" y="628650"/>
                  </a:lnTo>
                  <a:lnTo>
                    <a:pt x="28575" y="628650"/>
                  </a:lnTo>
                  <a:lnTo>
                    <a:pt x="28575" y="619096"/>
                  </a:lnTo>
                  <a:lnTo>
                    <a:pt x="0" y="600075"/>
                  </a:lnTo>
                  <a:close/>
                </a:path>
                <a:path w="85725" h="685800">
                  <a:moveTo>
                    <a:pt x="28575" y="619096"/>
                  </a:moveTo>
                  <a:lnTo>
                    <a:pt x="28575" y="628650"/>
                  </a:lnTo>
                  <a:lnTo>
                    <a:pt x="42925" y="628650"/>
                  </a:lnTo>
                  <a:lnTo>
                    <a:pt x="28575" y="619096"/>
                  </a:lnTo>
                  <a:close/>
                </a:path>
                <a:path w="85725" h="685800">
                  <a:moveTo>
                    <a:pt x="57150" y="0"/>
                  </a:moveTo>
                  <a:lnTo>
                    <a:pt x="28575" y="0"/>
                  </a:lnTo>
                  <a:lnTo>
                    <a:pt x="28659" y="619153"/>
                  </a:lnTo>
                  <a:lnTo>
                    <a:pt x="42925" y="628650"/>
                  </a:lnTo>
                  <a:lnTo>
                    <a:pt x="57150" y="619153"/>
                  </a:lnTo>
                  <a:lnTo>
                    <a:pt x="57150" y="0"/>
                  </a:lnTo>
                  <a:close/>
                </a:path>
                <a:path w="85725" h="685800">
                  <a:moveTo>
                    <a:pt x="57150" y="619153"/>
                  </a:moveTo>
                  <a:lnTo>
                    <a:pt x="42925" y="628650"/>
                  </a:lnTo>
                  <a:lnTo>
                    <a:pt x="57150" y="628650"/>
                  </a:lnTo>
                  <a:lnTo>
                    <a:pt x="57150" y="619153"/>
                  </a:lnTo>
                  <a:close/>
                </a:path>
                <a:path w="85725" h="685800">
                  <a:moveTo>
                    <a:pt x="85725" y="600075"/>
                  </a:moveTo>
                  <a:lnTo>
                    <a:pt x="57234" y="619096"/>
                  </a:lnTo>
                  <a:lnTo>
                    <a:pt x="57150" y="628650"/>
                  </a:lnTo>
                  <a:lnTo>
                    <a:pt x="71458" y="628650"/>
                  </a:lnTo>
                  <a:lnTo>
                    <a:pt x="85725" y="600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0312" y="1947671"/>
              <a:ext cx="3095625" cy="896619"/>
            </a:xfrm>
            <a:custGeom>
              <a:avLst/>
              <a:gdLst/>
              <a:ahLst/>
              <a:cxnLst/>
              <a:rect l="l" t="t" r="r" b="b"/>
              <a:pathLst>
                <a:path w="3095625" h="896619">
                  <a:moveTo>
                    <a:pt x="3095244" y="0"/>
                  </a:moveTo>
                  <a:lnTo>
                    <a:pt x="1266444" y="0"/>
                  </a:lnTo>
                  <a:lnTo>
                    <a:pt x="1266444" y="13716"/>
                  </a:lnTo>
                  <a:lnTo>
                    <a:pt x="0" y="13716"/>
                  </a:lnTo>
                  <a:lnTo>
                    <a:pt x="0" y="896112"/>
                  </a:lnTo>
                  <a:lnTo>
                    <a:pt x="1266444" y="896112"/>
                  </a:lnTo>
                  <a:lnTo>
                    <a:pt x="1266444" y="882396"/>
                  </a:lnTo>
                  <a:lnTo>
                    <a:pt x="3095244" y="882396"/>
                  </a:lnTo>
                  <a:lnTo>
                    <a:pt x="3095244" y="0"/>
                  </a:lnTo>
                  <a:close/>
                </a:path>
              </a:pathLst>
            </a:custGeom>
            <a:solidFill>
              <a:srgbClr val="FFFFFF">
                <a:alpha val="592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66636" y="3937090"/>
            <a:ext cx="513715" cy="573405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705"/>
              </a:spcBef>
            </a:pPr>
            <a:r>
              <a:rPr sz="2000" spc="40" dirty="0">
                <a:solidFill>
                  <a:srgbClr val="A64D79"/>
                </a:solidFill>
                <a:latin typeface="Tahoma"/>
                <a:cs typeface="Tahoma"/>
              </a:rPr>
              <a:t>11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0256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B7C0-59C6-2D20-C24C-D56D111A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  <a:br>
              <a:rPr lang="en-GB" dirty="0"/>
            </a:br>
            <a:endParaRPr lang="en-GB" dirty="0"/>
          </a:p>
        </p:txBody>
      </p:sp>
      <p:sp>
        <p:nvSpPr>
          <p:cNvPr id="8" name="object 8"/>
          <p:cNvSpPr txBox="1"/>
          <p:nvPr/>
        </p:nvSpPr>
        <p:spPr>
          <a:xfrm>
            <a:off x="4131864" y="2271297"/>
            <a:ext cx="3477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3C85C5"/>
                </a:solidFill>
                <a:latin typeface="Tahoma"/>
                <a:cs typeface="Tahoma"/>
              </a:rPr>
              <a:t>sad,</a:t>
            </a:r>
            <a:r>
              <a:rPr sz="20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not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45226" y="3143837"/>
            <a:ext cx="6049010" cy="1068070"/>
            <a:chOff x="1630679" y="1978151"/>
            <a:chExt cx="6049010" cy="10680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9" y="1978151"/>
              <a:ext cx="6048756" cy="7559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12131" y="2573273"/>
              <a:ext cx="85725" cy="472440"/>
            </a:xfrm>
            <a:custGeom>
              <a:avLst/>
              <a:gdLst/>
              <a:ahLst/>
              <a:cxnLst/>
              <a:rect l="l" t="t" r="r" b="b"/>
              <a:pathLst>
                <a:path w="85725" h="472439">
                  <a:moveTo>
                    <a:pt x="0" y="386714"/>
                  </a:moveTo>
                  <a:lnTo>
                    <a:pt x="42925" y="472439"/>
                  </a:lnTo>
                  <a:lnTo>
                    <a:pt x="71458" y="415289"/>
                  </a:lnTo>
                  <a:lnTo>
                    <a:pt x="28575" y="415289"/>
                  </a:lnTo>
                  <a:lnTo>
                    <a:pt x="28575" y="405736"/>
                  </a:lnTo>
                  <a:lnTo>
                    <a:pt x="0" y="386714"/>
                  </a:lnTo>
                  <a:close/>
                </a:path>
                <a:path w="85725" h="472439">
                  <a:moveTo>
                    <a:pt x="28575" y="405736"/>
                  </a:moveTo>
                  <a:lnTo>
                    <a:pt x="28575" y="415289"/>
                  </a:lnTo>
                  <a:lnTo>
                    <a:pt x="42925" y="415289"/>
                  </a:lnTo>
                  <a:lnTo>
                    <a:pt x="28575" y="405736"/>
                  </a:lnTo>
                  <a:close/>
                </a:path>
                <a:path w="85725" h="472439">
                  <a:moveTo>
                    <a:pt x="57150" y="0"/>
                  </a:moveTo>
                  <a:lnTo>
                    <a:pt x="28575" y="0"/>
                  </a:lnTo>
                  <a:lnTo>
                    <a:pt x="28659" y="405793"/>
                  </a:lnTo>
                  <a:lnTo>
                    <a:pt x="42925" y="415289"/>
                  </a:lnTo>
                  <a:lnTo>
                    <a:pt x="57150" y="405793"/>
                  </a:lnTo>
                  <a:lnTo>
                    <a:pt x="57150" y="0"/>
                  </a:lnTo>
                  <a:close/>
                </a:path>
                <a:path w="85725" h="472439">
                  <a:moveTo>
                    <a:pt x="57150" y="405793"/>
                  </a:moveTo>
                  <a:lnTo>
                    <a:pt x="42925" y="415289"/>
                  </a:lnTo>
                  <a:lnTo>
                    <a:pt x="57150" y="415289"/>
                  </a:lnTo>
                  <a:lnTo>
                    <a:pt x="57150" y="405793"/>
                  </a:lnTo>
                  <a:close/>
                </a:path>
                <a:path w="85725" h="472439">
                  <a:moveTo>
                    <a:pt x="85725" y="386714"/>
                  </a:moveTo>
                  <a:lnTo>
                    <a:pt x="57234" y="405736"/>
                  </a:lnTo>
                  <a:lnTo>
                    <a:pt x="57150" y="415289"/>
                  </a:lnTo>
                  <a:lnTo>
                    <a:pt x="71458" y="415289"/>
                  </a:lnTo>
                  <a:lnTo>
                    <a:pt x="85725" y="386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1355" y="4372181"/>
            <a:ext cx="2310384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850" y="1240358"/>
            <a:ext cx="5581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Dictionary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mapping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(word,class)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frequencies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" y="1725167"/>
            <a:ext cx="6048756" cy="7559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2658" y="2769870"/>
            <a:ext cx="6155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100"/>
              </a:spcBef>
              <a:buClr>
                <a:srgbClr val="6AA84F"/>
              </a:buClr>
              <a:buFont typeface="Segoe UI Symbol"/>
              <a:buChar char="➔"/>
              <a:tabLst>
                <a:tab pos="367030" algn="l"/>
              </a:tabLst>
            </a:pPr>
            <a:r>
              <a:rPr sz="2000" dirty="0">
                <a:latin typeface="Tahoma"/>
                <a:cs typeface="Tahoma"/>
              </a:rPr>
              <a:t>Cleaning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unimportant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information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1C0B23-C4FA-8AD9-1488-CAA9749F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9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40" dirty="0"/>
              <a:t>Preprocessing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6292215" cy="147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Removing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stopwords,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punctuation,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handles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URLs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Stemming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Lowercasing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549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Preprocessing:</a:t>
            </a:r>
            <a:r>
              <a:rPr spc="-105" dirty="0"/>
              <a:t> </a:t>
            </a:r>
            <a:r>
              <a:rPr dirty="0"/>
              <a:t>stop</a:t>
            </a:r>
            <a:r>
              <a:rPr spc="-120" dirty="0"/>
              <a:t> </a:t>
            </a:r>
            <a:r>
              <a:rPr dirty="0"/>
              <a:t>words</a:t>
            </a:r>
            <a:r>
              <a:rPr spc="-125" dirty="0"/>
              <a:t> </a:t>
            </a:r>
            <a:r>
              <a:rPr spc="-20" dirty="0"/>
              <a:t>and</a:t>
            </a:r>
            <a:r>
              <a:rPr spc="-130" dirty="0"/>
              <a:t> </a:t>
            </a:r>
            <a:r>
              <a:rPr spc="-10" dirty="0"/>
              <a:t>punctuation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435430"/>
            <a:ext cx="37026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2000" spc="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are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at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https://deeplearning.ai!!!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1708" y="1354899"/>
          <a:ext cx="1635125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484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Punctuation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,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!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“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85"/>
                        </a:lnSpc>
                        <a:tabLst>
                          <a:tab pos="793115" algn="l"/>
                          <a:tab pos="1635125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‘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78782" y="1354899"/>
          <a:ext cx="1635125" cy="2418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12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 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Stop</a:t>
                      </a:r>
                      <a:r>
                        <a:rPr sz="2000" u="sng" spc="-1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words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has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for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85"/>
                        </a:lnSpc>
                        <a:tabLst>
                          <a:tab pos="760730" algn="l"/>
                          <a:tab pos="1635125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r>
                        <a:rPr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8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Preprocessing:</a:t>
            </a:r>
            <a:r>
              <a:rPr spc="-105" dirty="0"/>
              <a:t> </a:t>
            </a:r>
            <a:r>
              <a:rPr dirty="0"/>
              <a:t>stop</a:t>
            </a:r>
            <a:r>
              <a:rPr spc="-120" dirty="0"/>
              <a:t> </a:t>
            </a:r>
            <a:r>
              <a:rPr dirty="0"/>
              <a:t>words</a:t>
            </a:r>
            <a:r>
              <a:rPr spc="-125" dirty="0"/>
              <a:t> </a:t>
            </a:r>
            <a:r>
              <a:rPr spc="-20" dirty="0"/>
              <a:t>and</a:t>
            </a:r>
            <a:r>
              <a:rPr spc="-130" dirty="0"/>
              <a:t> </a:t>
            </a:r>
            <a:r>
              <a:rPr spc="-10" dirty="0"/>
              <a:t>punctuation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435430"/>
            <a:ext cx="3702685" cy="219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2000" spc="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are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at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https://deeplearning.ai!!!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000">
              <a:latin typeface="Tahoma"/>
              <a:cs typeface="Tahoma"/>
            </a:endParaRPr>
          </a:p>
          <a:p>
            <a:pPr marL="12700" marR="12573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 https://deeplearning.ai!!!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8782" y="1354899"/>
          <a:ext cx="1635125" cy="2418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12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 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Stop</a:t>
                      </a:r>
                      <a:r>
                        <a:rPr sz="2000" u="sng" spc="-1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words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u="heavy" spc="-25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u="heavy" spc="-330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-25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are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u="heavy" spc="80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spc="-35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at</a:t>
                      </a:r>
                      <a:r>
                        <a:rPr sz="1800" u="heavy" spc="500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has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for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2540" algn="ctr">
                        <a:lnSpc>
                          <a:spcPts val="2085"/>
                        </a:lnSpc>
                        <a:tabLst>
                          <a:tab pos="382905" algn="l"/>
                        </a:tabLst>
                      </a:pPr>
                      <a:r>
                        <a:rPr sz="1800" u="dbl" spc="475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dbl" spc="-50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u="dbl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61708" y="1354899"/>
          <a:ext cx="1635125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484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Punctuation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,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!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“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85"/>
                        </a:lnSpc>
                        <a:tabLst>
                          <a:tab pos="793115" algn="l"/>
                          <a:tab pos="1635125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‘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440423" y="1251203"/>
            <a:ext cx="2113915" cy="2799715"/>
          </a:xfrm>
          <a:custGeom>
            <a:avLst/>
            <a:gdLst/>
            <a:ahLst/>
            <a:cxnLst/>
            <a:rect l="l" t="t" r="r" b="b"/>
            <a:pathLst>
              <a:path w="2113915" h="2799715">
                <a:moveTo>
                  <a:pt x="2113787" y="0"/>
                </a:moveTo>
                <a:lnTo>
                  <a:pt x="0" y="0"/>
                </a:lnTo>
                <a:lnTo>
                  <a:pt x="0" y="2799588"/>
                </a:lnTo>
                <a:lnTo>
                  <a:pt x="2113787" y="2799588"/>
                </a:lnTo>
                <a:lnTo>
                  <a:pt x="2113787" y="0"/>
                </a:lnTo>
                <a:close/>
              </a:path>
            </a:pathLst>
          </a:custGeom>
          <a:solidFill>
            <a:srgbClr val="FFFFFF">
              <a:alpha val="7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90500" y="1251203"/>
            <a:ext cx="3962400" cy="1321435"/>
            <a:chOff x="190500" y="1251203"/>
            <a:chExt cx="3962400" cy="1321435"/>
          </a:xfrm>
        </p:grpSpPr>
        <p:sp>
          <p:nvSpPr>
            <p:cNvPr id="8" name="object 8"/>
            <p:cNvSpPr/>
            <p:nvPr/>
          </p:nvSpPr>
          <p:spPr>
            <a:xfrm>
              <a:off x="1029461" y="1594865"/>
              <a:ext cx="2997835" cy="414655"/>
            </a:xfrm>
            <a:custGeom>
              <a:avLst/>
              <a:gdLst/>
              <a:ahLst/>
              <a:cxnLst/>
              <a:rect l="l" t="t" r="r" b="b"/>
              <a:pathLst>
                <a:path w="2997835" h="414655">
                  <a:moveTo>
                    <a:pt x="591312" y="76200"/>
                  </a:moveTo>
                  <a:lnTo>
                    <a:pt x="934212" y="0"/>
                  </a:lnTo>
                </a:path>
                <a:path w="2997835" h="414655">
                  <a:moveTo>
                    <a:pt x="2654808" y="76200"/>
                  </a:moveTo>
                  <a:lnTo>
                    <a:pt x="2997708" y="0"/>
                  </a:lnTo>
                </a:path>
                <a:path w="2997835" h="414655">
                  <a:moveTo>
                    <a:pt x="2153412" y="414528"/>
                  </a:moveTo>
                  <a:lnTo>
                    <a:pt x="2496312" y="338328"/>
                  </a:lnTo>
                </a:path>
                <a:path w="2997835" h="414655">
                  <a:moveTo>
                    <a:pt x="0" y="414528"/>
                  </a:moveTo>
                  <a:lnTo>
                    <a:pt x="342900" y="338328"/>
                  </a:lnTo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" y="1251203"/>
              <a:ext cx="3962400" cy="1321435"/>
            </a:xfrm>
            <a:custGeom>
              <a:avLst/>
              <a:gdLst/>
              <a:ahLst/>
              <a:cxnLst/>
              <a:rect l="l" t="t" r="r" b="b"/>
              <a:pathLst>
                <a:path w="3962400" h="1321435">
                  <a:moveTo>
                    <a:pt x="3962400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3962400" y="1321308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FF">
                <a:alpha val="7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4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Preprocessing:</a:t>
            </a:r>
            <a:r>
              <a:rPr spc="-105" dirty="0"/>
              <a:t> </a:t>
            </a:r>
            <a:r>
              <a:rPr dirty="0"/>
              <a:t>stop</a:t>
            </a:r>
            <a:r>
              <a:rPr spc="-120" dirty="0"/>
              <a:t> </a:t>
            </a:r>
            <a:r>
              <a:rPr dirty="0"/>
              <a:t>words</a:t>
            </a:r>
            <a:r>
              <a:rPr spc="-125" dirty="0"/>
              <a:t> </a:t>
            </a:r>
            <a:r>
              <a:rPr spc="-20" dirty="0"/>
              <a:t>and</a:t>
            </a:r>
            <a:r>
              <a:rPr spc="-130" dirty="0"/>
              <a:t> </a:t>
            </a:r>
            <a:r>
              <a:rPr spc="-10" dirty="0"/>
              <a:t>punctuation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8782" y="1354899"/>
          <a:ext cx="1635125" cy="2418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12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 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Stop</a:t>
                      </a:r>
                      <a:r>
                        <a:rPr sz="2000" u="sng" spc="-1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words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has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for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85"/>
                        </a:lnSpc>
                        <a:tabLst>
                          <a:tab pos="712470" algn="l"/>
                          <a:tab pos="1635125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r>
                        <a:rPr sz="18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of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solidFill>
                      <a:srgbClr val="FFFFFF">
                        <a:alpha val="737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1708" y="1354899"/>
          <a:ext cx="1635125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35125" algn="l"/>
                        </a:tabLst>
                      </a:pPr>
                      <a:r>
                        <a:rPr sz="2000" u="sng" spc="484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Punctuation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,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25400" algn="ctr">
                        <a:lnSpc>
                          <a:spcPts val="2150"/>
                        </a:lnSpc>
                        <a:spcBef>
                          <a:spcPts val="105"/>
                        </a:spcBef>
                        <a:tabLst>
                          <a:tab pos="380365" algn="l"/>
                        </a:tabLst>
                      </a:pPr>
                      <a:r>
                        <a:rPr sz="1800" u="heavy" spc="125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  </a:t>
                      </a:r>
                      <a:r>
                        <a:rPr sz="1800" u="heavy" spc="-50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!</a:t>
                      </a:r>
                      <a:r>
                        <a:rPr sz="1800" u="heavy" dirty="0">
                          <a:uFill>
                            <a:solidFill>
                              <a:srgbClr val="A64D79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“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85"/>
                        </a:lnSpc>
                        <a:tabLst>
                          <a:tab pos="793115" algn="l"/>
                          <a:tab pos="1635125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‘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1435430"/>
            <a:ext cx="3583304" cy="215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 https://deeplearning.ai!!!</a:t>
            </a:r>
            <a:endParaRPr sz="2000">
              <a:latin typeface="Tahoma"/>
              <a:cs typeface="Tahoma"/>
            </a:endParaRPr>
          </a:p>
          <a:p>
            <a:pPr marL="12700" marR="6985">
              <a:lnSpc>
                <a:spcPct val="100000"/>
              </a:lnSpc>
              <a:spcBef>
                <a:spcPts val="234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 https://deeplearning.ai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9767" y="1171955"/>
            <a:ext cx="2113915" cy="2799715"/>
          </a:xfrm>
          <a:custGeom>
            <a:avLst/>
            <a:gdLst/>
            <a:ahLst/>
            <a:cxnLst/>
            <a:rect l="l" t="t" r="r" b="b"/>
            <a:pathLst>
              <a:path w="2113915" h="2799715">
                <a:moveTo>
                  <a:pt x="2113788" y="0"/>
                </a:moveTo>
                <a:lnTo>
                  <a:pt x="0" y="0"/>
                </a:lnTo>
                <a:lnTo>
                  <a:pt x="0" y="2799588"/>
                </a:lnTo>
                <a:lnTo>
                  <a:pt x="2113788" y="2799588"/>
                </a:lnTo>
                <a:lnTo>
                  <a:pt x="2113788" y="0"/>
                </a:lnTo>
                <a:close/>
              </a:path>
            </a:pathLst>
          </a:custGeom>
          <a:solidFill>
            <a:srgbClr val="FFFFFF">
              <a:alpha val="7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2420" y="1359408"/>
            <a:ext cx="3714115" cy="1211580"/>
            <a:chOff x="312420" y="1359408"/>
            <a:chExt cx="3714115" cy="1211580"/>
          </a:xfrm>
        </p:grpSpPr>
        <p:sp>
          <p:nvSpPr>
            <p:cNvPr id="8" name="object 8"/>
            <p:cNvSpPr/>
            <p:nvPr/>
          </p:nvSpPr>
          <p:spPr>
            <a:xfrm>
              <a:off x="2839974" y="2215133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0" y="76200"/>
                  </a:moveTo>
                  <a:lnTo>
                    <a:pt x="342900" y="0"/>
                  </a:lnTo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420" y="1359408"/>
              <a:ext cx="3714115" cy="1211580"/>
            </a:xfrm>
            <a:custGeom>
              <a:avLst/>
              <a:gdLst/>
              <a:ahLst/>
              <a:cxnLst/>
              <a:rect l="l" t="t" r="r" b="b"/>
              <a:pathLst>
                <a:path w="3714115" h="1211580">
                  <a:moveTo>
                    <a:pt x="3713988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3713988" y="1211580"/>
                  </a:lnTo>
                  <a:lnTo>
                    <a:pt x="3713988" y="0"/>
                  </a:lnTo>
                  <a:close/>
                </a:path>
              </a:pathLst>
            </a:custGeom>
            <a:solidFill>
              <a:srgbClr val="FFFFFF">
                <a:alpha val="7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736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Preprocessing:</a:t>
            </a:r>
            <a:r>
              <a:rPr spc="-130" dirty="0"/>
              <a:t> </a:t>
            </a:r>
            <a:r>
              <a:rPr dirty="0"/>
              <a:t>Handles</a:t>
            </a:r>
            <a:r>
              <a:rPr spc="-150" dirty="0"/>
              <a:t> </a:t>
            </a:r>
            <a:r>
              <a:rPr spc="-20" dirty="0"/>
              <a:t>and</a:t>
            </a:r>
            <a:r>
              <a:rPr spc="-150" dirty="0"/>
              <a:t> </a:t>
            </a:r>
            <a:r>
              <a:rPr spc="-2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594" y="1352550"/>
            <a:ext cx="47625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https://deeplearning.ai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5817" y="2724150"/>
            <a:ext cx="2914015" cy="45910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3361" y="1556766"/>
            <a:ext cx="1276350" cy="6985"/>
          </a:xfrm>
          <a:custGeom>
            <a:avLst/>
            <a:gdLst/>
            <a:ahLst/>
            <a:cxnLst/>
            <a:rect l="l" t="t" r="r" b="b"/>
            <a:pathLst>
              <a:path w="1276350" h="6984">
                <a:moveTo>
                  <a:pt x="0" y="6858"/>
                </a:moveTo>
                <a:lnTo>
                  <a:pt x="1276223" y="0"/>
                </a:lnTo>
              </a:path>
            </a:pathLst>
          </a:custGeom>
          <a:ln w="3810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2873" y="1556766"/>
            <a:ext cx="1391285" cy="635"/>
          </a:xfrm>
          <a:custGeom>
            <a:avLst/>
            <a:gdLst/>
            <a:ahLst/>
            <a:cxnLst/>
            <a:rect l="l" t="t" r="r" b="b"/>
            <a:pathLst>
              <a:path w="1391285" h="634">
                <a:moveTo>
                  <a:pt x="0" y="254"/>
                </a:moveTo>
                <a:lnTo>
                  <a:pt x="1390777" y="0"/>
                </a:lnTo>
              </a:path>
            </a:pathLst>
          </a:custGeom>
          <a:ln w="38099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34311" y="1830323"/>
            <a:ext cx="2881630" cy="894080"/>
            <a:chOff x="1734311" y="1830323"/>
            <a:chExt cx="2881630" cy="894080"/>
          </a:xfrm>
        </p:grpSpPr>
        <p:sp>
          <p:nvSpPr>
            <p:cNvPr id="8" name="object 8"/>
            <p:cNvSpPr/>
            <p:nvPr/>
          </p:nvSpPr>
          <p:spPr>
            <a:xfrm>
              <a:off x="1753361" y="1849373"/>
              <a:ext cx="2819400" cy="6985"/>
            </a:xfrm>
            <a:custGeom>
              <a:avLst/>
              <a:gdLst/>
              <a:ahLst/>
              <a:cxnLst/>
              <a:rect l="l" t="t" r="r" b="b"/>
              <a:pathLst>
                <a:path w="2819400" h="6985">
                  <a:moveTo>
                    <a:pt x="0" y="6858"/>
                  </a:moveTo>
                  <a:lnTo>
                    <a:pt x="2819400" y="0"/>
                  </a:lnTo>
                </a:path>
              </a:pathLst>
            </a:custGeom>
            <a:ln w="3810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9835" y="1849373"/>
              <a:ext cx="85725" cy="875030"/>
            </a:xfrm>
            <a:custGeom>
              <a:avLst/>
              <a:gdLst/>
              <a:ahLst/>
              <a:cxnLst/>
              <a:rect l="l" t="t" r="r" b="b"/>
              <a:pathLst>
                <a:path w="85725" h="875030">
                  <a:moveTo>
                    <a:pt x="0" y="789051"/>
                  </a:moveTo>
                  <a:lnTo>
                    <a:pt x="42925" y="874776"/>
                  </a:lnTo>
                  <a:lnTo>
                    <a:pt x="71458" y="817626"/>
                  </a:lnTo>
                  <a:lnTo>
                    <a:pt x="28575" y="817626"/>
                  </a:lnTo>
                  <a:lnTo>
                    <a:pt x="28575" y="808072"/>
                  </a:lnTo>
                  <a:lnTo>
                    <a:pt x="0" y="789051"/>
                  </a:lnTo>
                  <a:close/>
                </a:path>
                <a:path w="85725" h="875030">
                  <a:moveTo>
                    <a:pt x="28575" y="808072"/>
                  </a:moveTo>
                  <a:lnTo>
                    <a:pt x="28575" y="817626"/>
                  </a:lnTo>
                  <a:lnTo>
                    <a:pt x="42925" y="817626"/>
                  </a:lnTo>
                  <a:lnTo>
                    <a:pt x="28575" y="808072"/>
                  </a:lnTo>
                  <a:close/>
                </a:path>
                <a:path w="85725" h="875030">
                  <a:moveTo>
                    <a:pt x="57150" y="0"/>
                  </a:moveTo>
                  <a:lnTo>
                    <a:pt x="28575" y="0"/>
                  </a:lnTo>
                  <a:lnTo>
                    <a:pt x="28659" y="808129"/>
                  </a:lnTo>
                  <a:lnTo>
                    <a:pt x="42925" y="817626"/>
                  </a:lnTo>
                  <a:lnTo>
                    <a:pt x="57150" y="808129"/>
                  </a:lnTo>
                  <a:lnTo>
                    <a:pt x="57150" y="0"/>
                  </a:lnTo>
                  <a:close/>
                </a:path>
                <a:path w="85725" h="875030">
                  <a:moveTo>
                    <a:pt x="57150" y="808129"/>
                  </a:moveTo>
                  <a:lnTo>
                    <a:pt x="42925" y="817626"/>
                  </a:lnTo>
                  <a:lnTo>
                    <a:pt x="57150" y="817626"/>
                  </a:lnTo>
                  <a:lnTo>
                    <a:pt x="57150" y="808129"/>
                  </a:lnTo>
                  <a:close/>
                </a:path>
                <a:path w="85725" h="875030">
                  <a:moveTo>
                    <a:pt x="85725" y="789051"/>
                  </a:moveTo>
                  <a:lnTo>
                    <a:pt x="57234" y="808072"/>
                  </a:lnTo>
                  <a:lnTo>
                    <a:pt x="57150" y="817626"/>
                  </a:lnTo>
                  <a:lnTo>
                    <a:pt x="71458" y="817626"/>
                  </a:lnTo>
                  <a:lnTo>
                    <a:pt x="85725" y="78905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072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Preprocessing:</a:t>
            </a:r>
            <a:r>
              <a:rPr spc="-165" dirty="0"/>
              <a:t> </a:t>
            </a:r>
            <a:r>
              <a:rPr spc="-30" dirty="0"/>
              <a:t>Stemming</a:t>
            </a:r>
            <a:r>
              <a:rPr spc="-180" dirty="0"/>
              <a:t> </a:t>
            </a:r>
            <a:r>
              <a:rPr spc="-20" dirty="0"/>
              <a:t>and</a:t>
            </a:r>
            <a:r>
              <a:rPr spc="-200" dirty="0"/>
              <a:t> </a:t>
            </a:r>
            <a:r>
              <a:rPr spc="-10" dirty="0"/>
              <a:t>lowercasing</a:t>
            </a:r>
          </a:p>
        </p:txBody>
      </p:sp>
      <p:sp>
        <p:nvSpPr>
          <p:cNvPr id="3" name="object 3"/>
          <p:cNvSpPr/>
          <p:nvPr/>
        </p:nvSpPr>
        <p:spPr>
          <a:xfrm>
            <a:off x="390906" y="1123950"/>
            <a:ext cx="2915920" cy="459105"/>
          </a:xfrm>
          <a:custGeom>
            <a:avLst/>
            <a:gdLst/>
            <a:ahLst/>
            <a:cxnLst/>
            <a:rect l="l" t="t" r="r" b="b"/>
            <a:pathLst>
              <a:path w="2915920" h="459105">
                <a:moveTo>
                  <a:pt x="0" y="458724"/>
                </a:moveTo>
                <a:lnTo>
                  <a:pt x="2915412" y="458724"/>
                </a:lnTo>
                <a:lnTo>
                  <a:pt x="2915412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193" y="1215777"/>
            <a:ext cx="2934970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000">
              <a:latin typeface="Tahoma"/>
              <a:cs typeface="Tahoma"/>
            </a:endParaRPr>
          </a:p>
          <a:p>
            <a:pPr marL="2224405">
              <a:lnSpc>
                <a:spcPct val="100000"/>
              </a:lnSpc>
            </a:pPr>
            <a:r>
              <a:rPr sz="2000" spc="-20" dirty="0">
                <a:latin typeface="Tahoma"/>
                <a:cs typeface="Tahoma"/>
              </a:rPr>
              <a:t>tun</a:t>
            </a:r>
            <a:r>
              <a:rPr sz="2000" spc="-20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2224405" indent="-1067435">
              <a:lnSpc>
                <a:spcPts val="3610"/>
              </a:lnSpc>
              <a:spcBef>
                <a:spcPts val="114"/>
              </a:spcBef>
              <a:tabLst>
                <a:tab pos="2223770" algn="l"/>
              </a:tabLst>
            </a:pPr>
            <a:r>
              <a:rPr sz="2000" spc="-25" dirty="0">
                <a:latin typeface="Tahoma"/>
                <a:cs typeface="Tahoma"/>
              </a:rPr>
              <a:t>tun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tun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ed </a:t>
            </a:r>
            <a:r>
              <a:rPr sz="2000" spc="-10" dirty="0">
                <a:latin typeface="Tahoma"/>
                <a:cs typeface="Tahoma"/>
              </a:rPr>
              <a:t>tun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9901" y="1396879"/>
            <a:ext cx="2287905" cy="137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spc="50" dirty="0">
                <a:latin typeface="Tahoma"/>
                <a:cs typeface="Tahoma"/>
              </a:rPr>
              <a:t>GREAT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75000"/>
              </a:lnSpc>
              <a:tabLst>
                <a:tab pos="1709420" algn="l"/>
              </a:tabLst>
            </a:pPr>
            <a:r>
              <a:rPr sz="2000" spc="-10" dirty="0">
                <a:latin typeface="Tahoma"/>
                <a:cs typeface="Tahoma"/>
              </a:rPr>
              <a:t>Great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great </a:t>
            </a:r>
            <a:r>
              <a:rPr sz="2000" spc="-10" dirty="0">
                <a:latin typeface="Tahoma"/>
                <a:cs typeface="Tahoma"/>
              </a:rPr>
              <a:t>great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02286" y="1519618"/>
            <a:ext cx="1438275" cy="1095375"/>
            <a:chOff x="6102286" y="1519618"/>
            <a:chExt cx="1438275" cy="1095375"/>
          </a:xfrm>
        </p:grpSpPr>
        <p:sp>
          <p:nvSpPr>
            <p:cNvPr id="11" name="object 11"/>
            <p:cNvSpPr/>
            <p:nvPr/>
          </p:nvSpPr>
          <p:spPr>
            <a:xfrm>
              <a:off x="6116573" y="15339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4922" y="2025268"/>
              <a:ext cx="553085" cy="85725"/>
            </a:xfrm>
            <a:custGeom>
              <a:avLst/>
              <a:gdLst/>
              <a:ahLst/>
              <a:cxnLst/>
              <a:rect l="l" t="t" r="r" b="b"/>
              <a:pathLst>
                <a:path w="553084" h="85725">
                  <a:moveTo>
                    <a:pt x="524608" y="28320"/>
                  </a:moveTo>
                  <a:lnTo>
                    <a:pt x="495426" y="28320"/>
                  </a:lnTo>
                  <a:lnTo>
                    <a:pt x="495680" y="56895"/>
                  </a:lnTo>
                  <a:lnTo>
                    <a:pt x="486122" y="56989"/>
                  </a:lnTo>
                  <a:lnTo>
                    <a:pt x="467359" y="85725"/>
                  </a:lnTo>
                  <a:lnTo>
                    <a:pt x="552703" y="42037"/>
                  </a:lnTo>
                  <a:lnTo>
                    <a:pt x="524608" y="28320"/>
                  </a:lnTo>
                  <a:close/>
                </a:path>
                <a:path w="553084" h="85725">
                  <a:moveTo>
                    <a:pt x="485936" y="28413"/>
                  </a:moveTo>
                  <a:lnTo>
                    <a:pt x="0" y="33147"/>
                  </a:lnTo>
                  <a:lnTo>
                    <a:pt x="253" y="61722"/>
                  </a:lnTo>
                  <a:lnTo>
                    <a:pt x="486122" y="56989"/>
                  </a:lnTo>
                  <a:lnTo>
                    <a:pt x="495553" y="42544"/>
                  </a:lnTo>
                  <a:lnTo>
                    <a:pt x="485936" y="28413"/>
                  </a:lnTo>
                  <a:close/>
                </a:path>
                <a:path w="553084" h="85725">
                  <a:moveTo>
                    <a:pt x="495553" y="42545"/>
                  </a:moveTo>
                  <a:lnTo>
                    <a:pt x="486122" y="56989"/>
                  </a:lnTo>
                  <a:lnTo>
                    <a:pt x="495680" y="56895"/>
                  </a:lnTo>
                  <a:lnTo>
                    <a:pt x="495553" y="42545"/>
                  </a:lnTo>
                  <a:close/>
                </a:path>
                <a:path w="553084" h="85725">
                  <a:moveTo>
                    <a:pt x="495426" y="28320"/>
                  </a:moveTo>
                  <a:lnTo>
                    <a:pt x="485936" y="28413"/>
                  </a:lnTo>
                  <a:lnTo>
                    <a:pt x="495553" y="42544"/>
                  </a:lnTo>
                  <a:lnTo>
                    <a:pt x="495426" y="28320"/>
                  </a:lnTo>
                  <a:close/>
                </a:path>
                <a:path w="553084" h="85725">
                  <a:moveTo>
                    <a:pt x="466598" y="0"/>
                  </a:moveTo>
                  <a:lnTo>
                    <a:pt x="485936" y="28413"/>
                  </a:lnTo>
                  <a:lnTo>
                    <a:pt x="524608" y="28320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8261" y="1838705"/>
              <a:ext cx="858519" cy="457200"/>
            </a:xfrm>
            <a:custGeom>
              <a:avLst/>
              <a:gdLst/>
              <a:ahLst/>
              <a:cxnLst/>
              <a:rect l="l" t="t" r="r" b="b"/>
              <a:pathLst>
                <a:path w="858520" h="457200">
                  <a:moveTo>
                    <a:pt x="0" y="457200"/>
                  </a:moveTo>
                  <a:lnTo>
                    <a:pt x="858011" y="457200"/>
                  </a:lnTo>
                  <a:lnTo>
                    <a:pt x="8580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239767" y="1171955"/>
            <a:ext cx="3952240" cy="1771014"/>
          </a:xfrm>
          <a:custGeom>
            <a:avLst/>
            <a:gdLst/>
            <a:ahLst/>
            <a:cxnLst/>
            <a:rect l="l" t="t" r="r" b="b"/>
            <a:pathLst>
              <a:path w="3952240" h="1771014">
                <a:moveTo>
                  <a:pt x="3951732" y="0"/>
                </a:moveTo>
                <a:lnTo>
                  <a:pt x="0" y="0"/>
                </a:lnTo>
                <a:lnTo>
                  <a:pt x="0" y="1770888"/>
                </a:lnTo>
                <a:lnTo>
                  <a:pt x="3951732" y="1770888"/>
                </a:lnTo>
                <a:lnTo>
                  <a:pt x="3951732" y="0"/>
                </a:lnTo>
                <a:close/>
              </a:path>
            </a:pathLst>
          </a:custGeom>
          <a:solidFill>
            <a:srgbClr val="FFFFFF">
              <a:alpha val="7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34890" y="3170631"/>
            <a:ext cx="3079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Preprocessed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tweet: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9780" algn="l"/>
                <a:tab pos="1695450" algn="l"/>
                <a:tab pos="2144395" algn="l"/>
              </a:tabLst>
            </a:pP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[tun,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great,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006FC0"/>
                </a:solidFill>
                <a:latin typeface="Tahoma"/>
                <a:cs typeface="Tahoma"/>
              </a:rPr>
              <a:t>ai,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400" spc="-20" dirty="0">
                <a:solidFill>
                  <a:srgbClr val="006FC0"/>
                </a:solidFill>
                <a:latin typeface="Tahoma"/>
                <a:cs typeface="Tahoma"/>
              </a:rPr>
              <a:t>model]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2374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CD9-8768-C7FD-BF04-CF125898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7939A-308F-6615-8000-417F28CD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4" y="1295258"/>
            <a:ext cx="10005771" cy="3095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6B4AF-D21C-B216-FA9A-2494BB8E67D2}"/>
              </a:ext>
            </a:extLst>
          </p:cNvPr>
          <p:cNvSpPr txBox="1"/>
          <p:nvPr/>
        </p:nvSpPr>
        <p:spPr>
          <a:xfrm>
            <a:off x="1397775" y="4514684"/>
            <a:ext cx="386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Deep Understanding</a:t>
            </a:r>
          </a:p>
          <a:p>
            <a:r>
              <a:rPr lang="en-GB" dirty="0"/>
              <a:t>Requires context, linguistic structure, meanings…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30427-A3C2-3E99-53DF-481194B95245}"/>
              </a:ext>
            </a:extLst>
          </p:cNvPr>
          <p:cNvSpPr txBox="1"/>
          <p:nvPr/>
        </p:nvSpPr>
        <p:spPr>
          <a:xfrm>
            <a:off x="6582865" y="4514683"/>
            <a:ext cx="386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Avoid: Shallow Matching</a:t>
            </a:r>
          </a:p>
          <a:p>
            <a:r>
              <a:rPr lang="en-GB" dirty="0"/>
              <a:t>Could be useful also though depending on use case</a:t>
            </a:r>
          </a:p>
        </p:txBody>
      </p:sp>
    </p:spTree>
    <p:extLst>
      <p:ext uri="{BB962C8B-B14F-4D97-AF65-F5344CB8AC3E}">
        <p14:creationId xmlns:p14="http://schemas.microsoft.com/office/powerpoint/2010/main" val="35064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850" y="1240358"/>
            <a:ext cx="5209540" cy="146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Stop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words,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punctuation,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handles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URLs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Stemming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01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Lowercasing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946908"/>
            <a:ext cx="279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Less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unnecessary</a:t>
            </a:r>
            <a:r>
              <a:rPr sz="2000" spc="-13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info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6038" y="2946908"/>
            <a:ext cx="1398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Better</a:t>
            </a:r>
            <a:r>
              <a:rPr sz="2000" spc="5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times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6378" y="3079495"/>
            <a:ext cx="934085" cy="85725"/>
          </a:xfrm>
          <a:custGeom>
            <a:avLst/>
            <a:gdLst/>
            <a:ahLst/>
            <a:cxnLst/>
            <a:rect l="l" t="t" r="r" b="b"/>
            <a:pathLst>
              <a:path w="934085" h="85725">
                <a:moveTo>
                  <a:pt x="905768" y="28448"/>
                </a:moveTo>
                <a:lnTo>
                  <a:pt x="876808" y="28448"/>
                </a:lnTo>
                <a:lnTo>
                  <a:pt x="876935" y="57023"/>
                </a:lnTo>
                <a:lnTo>
                  <a:pt x="867420" y="57071"/>
                </a:lnTo>
                <a:lnTo>
                  <a:pt x="848487" y="85725"/>
                </a:lnTo>
                <a:lnTo>
                  <a:pt x="934085" y="42418"/>
                </a:lnTo>
                <a:lnTo>
                  <a:pt x="905768" y="28448"/>
                </a:lnTo>
                <a:close/>
              </a:path>
              <a:path w="934085" h="85725">
                <a:moveTo>
                  <a:pt x="867357" y="28495"/>
                </a:moveTo>
                <a:lnTo>
                  <a:pt x="0" y="32893"/>
                </a:lnTo>
                <a:lnTo>
                  <a:pt x="254" y="61468"/>
                </a:lnTo>
                <a:lnTo>
                  <a:pt x="867420" y="57071"/>
                </a:lnTo>
                <a:lnTo>
                  <a:pt x="876871" y="42767"/>
                </a:lnTo>
                <a:lnTo>
                  <a:pt x="876763" y="42418"/>
                </a:lnTo>
                <a:lnTo>
                  <a:pt x="867357" y="28495"/>
                </a:lnTo>
                <a:close/>
              </a:path>
              <a:path w="934085" h="85725">
                <a:moveTo>
                  <a:pt x="876871" y="42767"/>
                </a:moveTo>
                <a:lnTo>
                  <a:pt x="867420" y="57071"/>
                </a:lnTo>
                <a:lnTo>
                  <a:pt x="876935" y="57023"/>
                </a:lnTo>
                <a:lnTo>
                  <a:pt x="876871" y="42767"/>
                </a:lnTo>
                <a:close/>
              </a:path>
              <a:path w="934085" h="85725">
                <a:moveTo>
                  <a:pt x="876808" y="28448"/>
                </a:moveTo>
                <a:lnTo>
                  <a:pt x="867357" y="28495"/>
                </a:lnTo>
                <a:lnTo>
                  <a:pt x="876870" y="42576"/>
                </a:lnTo>
                <a:lnTo>
                  <a:pt x="876808" y="28448"/>
                </a:lnTo>
                <a:close/>
              </a:path>
              <a:path w="934085" h="85725">
                <a:moveTo>
                  <a:pt x="848106" y="0"/>
                </a:moveTo>
                <a:lnTo>
                  <a:pt x="867357" y="28495"/>
                </a:lnTo>
                <a:lnTo>
                  <a:pt x="905768" y="28448"/>
                </a:lnTo>
                <a:lnTo>
                  <a:pt x="848106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82EE452-96A6-4087-E7CB-FA498F3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63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40" dirty="0"/>
              <a:t>Putting it all Together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901315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Generalize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process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95" dirty="0">
                <a:latin typeface="Tahoma"/>
                <a:cs typeface="Tahoma"/>
              </a:rPr>
              <a:t>How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code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it!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68261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7476" y="2909316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643254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643254" h="76200">
                <a:moveTo>
                  <a:pt x="642874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642874" y="44450"/>
                </a:lnTo>
                <a:lnTo>
                  <a:pt x="642874" y="31750"/>
                </a:lnTo>
                <a:close/>
              </a:path>
              <a:path w="643254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7418" y="2848354"/>
            <a:ext cx="773430" cy="98425"/>
          </a:xfrm>
          <a:custGeom>
            <a:avLst/>
            <a:gdLst/>
            <a:ahLst/>
            <a:cxnLst/>
            <a:rect l="l" t="t" r="r" b="b"/>
            <a:pathLst>
              <a:path w="773429" h="98425">
                <a:moveTo>
                  <a:pt x="717647" y="30046"/>
                </a:moveTo>
                <a:lnTo>
                  <a:pt x="0" y="85852"/>
                </a:lnTo>
                <a:lnTo>
                  <a:pt x="1015" y="98425"/>
                </a:lnTo>
                <a:lnTo>
                  <a:pt x="718644" y="42746"/>
                </a:lnTo>
                <a:lnTo>
                  <a:pt x="722376" y="36068"/>
                </a:lnTo>
                <a:lnTo>
                  <a:pt x="717647" y="30046"/>
                </a:lnTo>
                <a:close/>
              </a:path>
              <a:path w="773429" h="98425">
                <a:moveTo>
                  <a:pt x="767116" y="29718"/>
                </a:moveTo>
                <a:lnTo>
                  <a:pt x="721868" y="29718"/>
                </a:lnTo>
                <a:lnTo>
                  <a:pt x="722884" y="42418"/>
                </a:lnTo>
                <a:lnTo>
                  <a:pt x="718644" y="42746"/>
                </a:lnTo>
                <a:lnTo>
                  <a:pt x="700024" y="76073"/>
                </a:lnTo>
                <a:lnTo>
                  <a:pt x="773049" y="32131"/>
                </a:lnTo>
                <a:lnTo>
                  <a:pt x="767116" y="29718"/>
                </a:lnTo>
                <a:close/>
              </a:path>
              <a:path w="773429" h="98425">
                <a:moveTo>
                  <a:pt x="722376" y="36068"/>
                </a:moveTo>
                <a:lnTo>
                  <a:pt x="718644" y="42746"/>
                </a:lnTo>
                <a:lnTo>
                  <a:pt x="722884" y="42418"/>
                </a:lnTo>
                <a:lnTo>
                  <a:pt x="722376" y="36068"/>
                </a:lnTo>
                <a:close/>
              </a:path>
              <a:path w="773429" h="98425">
                <a:moveTo>
                  <a:pt x="721868" y="29718"/>
                </a:moveTo>
                <a:lnTo>
                  <a:pt x="717647" y="30046"/>
                </a:lnTo>
                <a:lnTo>
                  <a:pt x="722376" y="36068"/>
                </a:lnTo>
                <a:lnTo>
                  <a:pt x="721868" y="29718"/>
                </a:lnTo>
                <a:close/>
              </a:path>
              <a:path w="773429" h="98425">
                <a:moveTo>
                  <a:pt x="694055" y="0"/>
                </a:moveTo>
                <a:lnTo>
                  <a:pt x="717647" y="30046"/>
                </a:lnTo>
                <a:lnTo>
                  <a:pt x="721868" y="29718"/>
                </a:lnTo>
                <a:lnTo>
                  <a:pt x="767116" y="29718"/>
                </a:lnTo>
                <a:lnTo>
                  <a:pt x="694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2301" y="2708861"/>
            <a:ext cx="1204721" cy="36612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80" dirty="0">
                <a:latin typeface="Tahoma"/>
                <a:cs typeface="Tahoma"/>
              </a:rPr>
              <a:t>[1,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4</a:t>
            </a:r>
            <a:r>
              <a:rPr sz="2000" spc="-25" dirty="0">
                <a:latin typeface="Tahoma"/>
                <a:cs typeface="Tahoma"/>
              </a:rPr>
              <a:t>,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2</a:t>
            </a:r>
            <a:r>
              <a:rPr sz="2000" spc="-25" dirty="0">
                <a:latin typeface="Tahoma"/>
                <a:cs typeface="Tahoma"/>
              </a:rPr>
              <a:t>]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310" y="3636512"/>
            <a:ext cx="2818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Sum</a:t>
            </a:r>
            <a:r>
              <a:rPr sz="2000" spc="-6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r>
              <a:rPr sz="20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frequencies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General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7457" y="1172851"/>
            <a:ext cx="601281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@deeplearning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ahoma"/>
              <a:cs typeface="Tahoma"/>
            </a:endParaRPr>
          </a:p>
          <a:p>
            <a:pPr marR="366395" algn="ctr">
              <a:lnSpc>
                <a:spcPct val="100000"/>
              </a:lnSpc>
            </a:pPr>
            <a:r>
              <a:rPr sz="2000" spc="-40" dirty="0">
                <a:latin typeface="Tahoma"/>
                <a:cs typeface="Tahoma"/>
              </a:rPr>
              <a:t>[happy,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learn,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nlp]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2103" y="3111493"/>
            <a:ext cx="76200" cy="505459"/>
          </a:xfrm>
          <a:custGeom>
            <a:avLst/>
            <a:gdLst/>
            <a:ahLst/>
            <a:cxnLst/>
            <a:rect l="l" t="t" r="r" b="b"/>
            <a:pathLst>
              <a:path w="76200" h="505460">
                <a:moveTo>
                  <a:pt x="0" y="428752"/>
                </a:moveTo>
                <a:lnTo>
                  <a:pt x="38100" y="504952"/>
                </a:lnTo>
                <a:lnTo>
                  <a:pt x="63500" y="454152"/>
                </a:lnTo>
                <a:lnTo>
                  <a:pt x="31750" y="454152"/>
                </a:lnTo>
                <a:lnTo>
                  <a:pt x="31750" y="449918"/>
                </a:lnTo>
                <a:lnTo>
                  <a:pt x="0" y="428752"/>
                </a:lnTo>
                <a:close/>
              </a:path>
              <a:path w="76200" h="505460">
                <a:moveTo>
                  <a:pt x="31750" y="449918"/>
                </a:moveTo>
                <a:lnTo>
                  <a:pt x="31750" y="454152"/>
                </a:lnTo>
                <a:lnTo>
                  <a:pt x="38100" y="454152"/>
                </a:lnTo>
                <a:lnTo>
                  <a:pt x="31750" y="449918"/>
                </a:lnTo>
                <a:close/>
              </a:path>
              <a:path w="76200" h="505460">
                <a:moveTo>
                  <a:pt x="44450" y="0"/>
                </a:moveTo>
                <a:lnTo>
                  <a:pt x="31750" y="0"/>
                </a:lnTo>
                <a:lnTo>
                  <a:pt x="31750" y="449918"/>
                </a:lnTo>
                <a:lnTo>
                  <a:pt x="38100" y="454152"/>
                </a:lnTo>
                <a:lnTo>
                  <a:pt x="44449" y="449918"/>
                </a:lnTo>
                <a:lnTo>
                  <a:pt x="44450" y="0"/>
                </a:lnTo>
                <a:close/>
              </a:path>
              <a:path w="76200" h="505460">
                <a:moveTo>
                  <a:pt x="44450" y="449918"/>
                </a:moveTo>
                <a:lnTo>
                  <a:pt x="38100" y="454152"/>
                </a:lnTo>
                <a:lnTo>
                  <a:pt x="44450" y="454152"/>
                </a:lnTo>
                <a:lnTo>
                  <a:pt x="44450" y="449918"/>
                </a:lnTo>
                <a:close/>
              </a:path>
              <a:path w="76200" h="505460">
                <a:moveTo>
                  <a:pt x="76200" y="428752"/>
                </a:moveTo>
                <a:lnTo>
                  <a:pt x="44450" y="449918"/>
                </a:lnTo>
                <a:lnTo>
                  <a:pt x="44450" y="454152"/>
                </a:lnTo>
                <a:lnTo>
                  <a:pt x="63500" y="454152"/>
                </a:lnTo>
                <a:lnTo>
                  <a:pt x="76200" y="428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61310" y="2753614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ahoma"/>
                <a:cs typeface="Tahoma"/>
              </a:rPr>
              <a:t>Bias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9333" y="2638629"/>
            <a:ext cx="1533525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Sum</a:t>
            </a:r>
            <a:r>
              <a:rPr sz="2000" spc="-13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negative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frequencies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5376" y="1504950"/>
            <a:ext cx="1125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B7B7B7"/>
                </a:solidFill>
                <a:latin typeface="Tahoma"/>
                <a:cs typeface="Tahoma"/>
              </a:rPr>
              <a:t>Preprocessing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5376" y="2275408"/>
            <a:ext cx="14763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B7B7B7"/>
                </a:solidFill>
                <a:latin typeface="Tahoma"/>
                <a:cs typeface="Tahoma"/>
              </a:rPr>
              <a:t>Feature</a:t>
            </a:r>
            <a:r>
              <a:rPr sz="1400" spc="-3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B7B7B7"/>
                </a:solidFill>
                <a:latin typeface="Tahoma"/>
                <a:cs typeface="Tahoma"/>
              </a:rPr>
              <a:t>Extraction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2739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38525" y="1833308"/>
            <a:ext cx="7599045" cy="3009900"/>
            <a:chOff x="210311" y="1104900"/>
            <a:chExt cx="7599045" cy="3009900"/>
          </a:xfrm>
        </p:grpSpPr>
        <p:sp>
          <p:nvSpPr>
            <p:cNvPr id="9" name="object 9"/>
            <p:cNvSpPr/>
            <p:nvPr/>
          </p:nvSpPr>
          <p:spPr>
            <a:xfrm>
              <a:off x="210311" y="1104900"/>
              <a:ext cx="6399530" cy="3009900"/>
            </a:xfrm>
            <a:custGeom>
              <a:avLst/>
              <a:gdLst/>
              <a:ahLst/>
              <a:cxnLst/>
              <a:rect l="l" t="t" r="r" b="b"/>
              <a:pathLst>
                <a:path w="6399530" h="3009900">
                  <a:moveTo>
                    <a:pt x="6399275" y="0"/>
                  </a:moveTo>
                  <a:lnTo>
                    <a:pt x="0" y="0"/>
                  </a:lnTo>
                  <a:lnTo>
                    <a:pt x="0" y="3009900"/>
                  </a:lnTo>
                  <a:lnTo>
                    <a:pt x="6399275" y="3009900"/>
                  </a:lnTo>
                  <a:lnTo>
                    <a:pt x="6399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7373" y="2472436"/>
              <a:ext cx="1295400" cy="86360"/>
            </a:xfrm>
            <a:custGeom>
              <a:avLst/>
              <a:gdLst/>
              <a:ahLst/>
              <a:cxnLst/>
              <a:rect l="l" t="t" r="r" b="b"/>
              <a:pathLst>
                <a:path w="1295400" h="86360">
                  <a:moveTo>
                    <a:pt x="1209675" y="126"/>
                  </a:moveTo>
                  <a:lnTo>
                    <a:pt x="1228752" y="28700"/>
                  </a:lnTo>
                  <a:lnTo>
                    <a:pt x="1238250" y="28701"/>
                  </a:lnTo>
                  <a:lnTo>
                    <a:pt x="1238250" y="57276"/>
                  </a:lnTo>
                  <a:lnTo>
                    <a:pt x="1228696" y="57276"/>
                  </a:lnTo>
                  <a:lnTo>
                    <a:pt x="1209675" y="85851"/>
                  </a:lnTo>
                  <a:lnTo>
                    <a:pt x="1266740" y="57276"/>
                  </a:lnTo>
                  <a:lnTo>
                    <a:pt x="1238250" y="57276"/>
                  </a:lnTo>
                  <a:lnTo>
                    <a:pt x="1266742" y="57275"/>
                  </a:lnTo>
                  <a:lnTo>
                    <a:pt x="1295400" y="42925"/>
                  </a:lnTo>
                  <a:lnTo>
                    <a:pt x="1209675" y="126"/>
                  </a:lnTo>
                  <a:close/>
                </a:path>
                <a:path w="1295400" h="86360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66647" y="57151"/>
                  </a:lnTo>
                  <a:lnTo>
                    <a:pt x="57150" y="57150"/>
                  </a:lnTo>
                  <a:lnTo>
                    <a:pt x="57150" y="28575"/>
                  </a:lnTo>
                  <a:lnTo>
                    <a:pt x="66703" y="28575"/>
                  </a:lnTo>
                  <a:lnTo>
                    <a:pt x="85725" y="0"/>
                  </a:lnTo>
                  <a:close/>
                </a:path>
                <a:path w="1295400" h="86360">
                  <a:moveTo>
                    <a:pt x="1238250" y="42925"/>
                  </a:moveTo>
                  <a:lnTo>
                    <a:pt x="1228697" y="57275"/>
                  </a:lnTo>
                  <a:lnTo>
                    <a:pt x="1238250" y="57276"/>
                  </a:lnTo>
                  <a:lnTo>
                    <a:pt x="1238250" y="42925"/>
                  </a:lnTo>
                  <a:close/>
                </a:path>
                <a:path w="1295400" h="86360">
                  <a:moveTo>
                    <a:pt x="66702" y="28576"/>
                  </a:moveTo>
                  <a:lnTo>
                    <a:pt x="57150" y="42925"/>
                  </a:lnTo>
                  <a:lnTo>
                    <a:pt x="66647" y="57151"/>
                  </a:lnTo>
                  <a:lnTo>
                    <a:pt x="1228697" y="57275"/>
                  </a:lnTo>
                  <a:lnTo>
                    <a:pt x="1238250" y="42925"/>
                  </a:lnTo>
                  <a:lnTo>
                    <a:pt x="1228752" y="28700"/>
                  </a:lnTo>
                  <a:lnTo>
                    <a:pt x="66702" y="28576"/>
                  </a:lnTo>
                  <a:close/>
                </a:path>
                <a:path w="1295400" h="86360">
                  <a:moveTo>
                    <a:pt x="57150" y="42925"/>
                  </a:moveTo>
                  <a:lnTo>
                    <a:pt x="57150" y="57150"/>
                  </a:lnTo>
                  <a:lnTo>
                    <a:pt x="66647" y="57151"/>
                  </a:lnTo>
                  <a:lnTo>
                    <a:pt x="57150" y="42925"/>
                  </a:lnTo>
                  <a:close/>
                </a:path>
                <a:path w="1295400" h="86360">
                  <a:moveTo>
                    <a:pt x="57150" y="28575"/>
                  </a:moveTo>
                  <a:lnTo>
                    <a:pt x="57150" y="42925"/>
                  </a:lnTo>
                  <a:lnTo>
                    <a:pt x="66702" y="28576"/>
                  </a:lnTo>
                  <a:lnTo>
                    <a:pt x="57150" y="28575"/>
                  </a:lnTo>
                  <a:close/>
                </a:path>
                <a:path w="1295400" h="86360">
                  <a:moveTo>
                    <a:pt x="1228752" y="28700"/>
                  </a:moveTo>
                  <a:lnTo>
                    <a:pt x="1238250" y="42925"/>
                  </a:lnTo>
                  <a:lnTo>
                    <a:pt x="1238250" y="28701"/>
                  </a:lnTo>
                  <a:lnTo>
                    <a:pt x="1228752" y="28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56070" y="1847850"/>
              <a:ext cx="1134110" cy="335280"/>
            </a:xfrm>
            <a:custGeom>
              <a:avLst/>
              <a:gdLst/>
              <a:ahLst/>
              <a:cxnLst/>
              <a:rect l="l" t="t" r="r" b="b"/>
              <a:pathLst>
                <a:path w="1134109" h="335280">
                  <a:moveTo>
                    <a:pt x="0" y="335280"/>
                  </a:moveTo>
                  <a:lnTo>
                    <a:pt x="1133855" y="335280"/>
                  </a:lnTo>
                  <a:lnTo>
                    <a:pt x="1133855" y="0"/>
                  </a:lnTo>
                  <a:lnTo>
                    <a:pt x="0" y="0"/>
                  </a:lnTo>
                  <a:lnTo>
                    <a:pt x="0" y="335280"/>
                  </a:lnTo>
                  <a:close/>
                </a:path>
              </a:pathLst>
            </a:custGeom>
            <a:ln w="38099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General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0750" y="2544101"/>
            <a:ext cx="1329055" cy="1772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05" dirty="0">
                <a:solidFill>
                  <a:srgbClr val="6AA84F"/>
                </a:solidFill>
                <a:latin typeface="Tahoma"/>
                <a:cs typeface="Tahoma"/>
              </a:rPr>
              <a:t>[[1,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40,</a:t>
            </a:r>
            <a:r>
              <a:rPr sz="20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20],</a:t>
            </a:r>
            <a:endParaRPr sz="2000">
              <a:latin typeface="Tahoma"/>
              <a:cs typeface="Tahoma"/>
            </a:endParaRPr>
          </a:p>
          <a:p>
            <a:pPr marL="119380">
              <a:lnSpc>
                <a:spcPts val="2335"/>
              </a:lnSpc>
              <a:spcBef>
                <a:spcPts val="245"/>
              </a:spcBef>
            </a:pPr>
            <a:r>
              <a:rPr sz="2000" spc="-80" dirty="0">
                <a:solidFill>
                  <a:srgbClr val="6AA84F"/>
                </a:solidFill>
                <a:latin typeface="Tahoma"/>
                <a:cs typeface="Tahoma"/>
              </a:rPr>
              <a:t>[1,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20,</a:t>
            </a:r>
            <a:r>
              <a:rPr sz="20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AA84F"/>
                </a:solidFill>
                <a:latin typeface="Tahoma"/>
                <a:cs typeface="Tahoma"/>
              </a:rPr>
              <a:t>50],</a:t>
            </a:r>
            <a:endParaRPr sz="2000">
              <a:latin typeface="Tahoma"/>
              <a:cs typeface="Tahoma"/>
            </a:endParaRPr>
          </a:p>
          <a:p>
            <a:pPr marL="581660">
              <a:lnSpc>
                <a:spcPts val="2335"/>
              </a:lnSpc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040"/>
              </a:spcBef>
            </a:pPr>
            <a:r>
              <a:rPr sz="2000" spc="-80" dirty="0">
                <a:solidFill>
                  <a:srgbClr val="6AA84F"/>
                </a:solidFill>
                <a:latin typeface="Tahoma"/>
                <a:cs typeface="Tahoma"/>
              </a:rPr>
              <a:t>[1,</a:t>
            </a:r>
            <a:r>
              <a:rPr sz="20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5,</a:t>
            </a:r>
            <a:endParaRPr sz="20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360"/>
              </a:spcBef>
            </a:pP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35]]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1838" y="2157919"/>
            <a:ext cx="3028315" cy="2255520"/>
            <a:chOff x="1563624" y="1429511"/>
            <a:chExt cx="3028315" cy="2255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404" y="1458467"/>
              <a:ext cx="2769108" cy="22265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2674" y="1448561"/>
              <a:ext cx="2990215" cy="573405"/>
            </a:xfrm>
            <a:custGeom>
              <a:avLst/>
              <a:gdLst/>
              <a:ahLst/>
              <a:cxnLst/>
              <a:rect l="l" t="t" r="r" b="b"/>
              <a:pathLst>
                <a:path w="2990215" h="573405">
                  <a:moveTo>
                    <a:pt x="0" y="573024"/>
                  </a:moveTo>
                  <a:lnTo>
                    <a:pt x="2990088" y="573024"/>
                  </a:lnTo>
                  <a:lnTo>
                    <a:pt x="2990088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38099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30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215B-EEC3-6069-5B14-01A15816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83CC50B-0F0D-AC85-4BB2-0D8D461C9400}"/>
              </a:ext>
            </a:extLst>
          </p:cNvPr>
          <p:cNvSpPr/>
          <p:nvPr/>
        </p:nvSpPr>
        <p:spPr>
          <a:xfrm>
            <a:off x="533382" y="1867341"/>
            <a:ext cx="6602095" cy="1902460"/>
          </a:xfrm>
          <a:custGeom>
            <a:avLst/>
            <a:gdLst/>
            <a:ahLst/>
            <a:cxnLst/>
            <a:rect l="l" t="t" r="r" b="b"/>
            <a:pathLst>
              <a:path w="6602095" h="1902460">
                <a:moveTo>
                  <a:pt x="6601968" y="1513344"/>
                </a:moveTo>
                <a:lnTo>
                  <a:pt x="0" y="1513344"/>
                </a:lnTo>
                <a:lnTo>
                  <a:pt x="0" y="1901952"/>
                </a:lnTo>
                <a:lnTo>
                  <a:pt x="6601968" y="1901952"/>
                </a:lnTo>
                <a:lnTo>
                  <a:pt x="6601968" y="1513344"/>
                </a:lnTo>
                <a:close/>
              </a:path>
              <a:path w="6602095" h="1902460">
                <a:moveTo>
                  <a:pt x="6601968" y="0"/>
                </a:moveTo>
                <a:lnTo>
                  <a:pt x="0" y="0"/>
                </a:lnTo>
                <a:lnTo>
                  <a:pt x="0" y="388620"/>
                </a:lnTo>
                <a:lnTo>
                  <a:pt x="0" y="777240"/>
                </a:lnTo>
                <a:lnTo>
                  <a:pt x="0" y="1124712"/>
                </a:lnTo>
                <a:lnTo>
                  <a:pt x="0" y="1165860"/>
                </a:lnTo>
                <a:lnTo>
                  <a:pt x="0" y="1513332"/>
                </a:lnTo>
                <a:lnTo>
                  <a:pt x="6601968" y="1513332"/>
                </a:lnTo>
                <a:lnTo>
                  <a:pt x="6601968" y="1165860"/>
                </a:lnTo>
                <a:lnTo>
                  <a:pt x="6601968" y="1124712"/>
                </a:lnTo>
                <a:lnTo>
                  <a:pt x="6601968" y="777240"/>
                </a:lnTo>
                <a:lnTo>
                  <a:pt x="6601968" y="388620"/>
                </a:lnTo>
                <a:lnTo>
                  <a:pt x="66019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7130C4-2C86-424F-9F3A-FF26576FD7ED}"/>
              </a:ext>
            </a:extLst>
          </p:cNvPr>
          <p:cNvSpPr txBox="1"/>
          <p:nvPr/>
        </p:nvSpPr>
        <p:spPr>
          <a:xfrm>
            <a:off x="533382" y="1867342"/>
            <a:ext cx="6602095" cy="190246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400" dirty="0">
                <a:latin typeface="Consolas"/>
                <a:cs typeface="Consolas"/>
              </a:rPr>
              <a:t>freqs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900FF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99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build_freqs(tweets,labels)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#Build</a:t>
            </a:r>
            <a:r>
              <a:rPr sz="1400" spc="-4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frequencies</a:t>
            </a:r>
            <a:r>
              <a:rPr sz="1400" spc="-5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408080"/>
                </a:solidFill>
                <a:latin typeface="Consolas"/>
                <a:cs typeface="Consolas"/>
              </a:rPr>
              <a:t>dictionary</a:t>
            </a:r>
            <a:endParaRPr sz="1400" dirty="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380"/>
              </a:spcBef>
            </a:pPr>
            <a:r>
              <a:rPr sz="1400" dirty="0">
                <a:latin typeface="Consolas"/>
                <a:cs typeface="Consolas"/>
              </a:rPr>
              <a:t>X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900FF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99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np.zeros((m,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r>
              <a:rPr sz="1400" dirty="0">
                <a:latin typeface="Consolas"/>
                <a:cs typeface="Consolas"/>
              </a:rPr>
              <a:t>))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#Initialize</a:t>
            </a:r>
            <a:r>
              <a:rPr sz="1400" spc="-3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matrix</a:t>
            </a:r>
            <a:r>
              <a:rPr sz="1400" spc="-3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408080"/>
                </a:solidFill>
                <a:latin typeface="Consolas"/>
                <a:cs typeface="Consolas"/>
              </a:rPr>
              <a:t>X</a:t>
            </a:r>
            <a:endParaRPr sz="1400" dirty="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380"/>
              </a:spcBef>
            </a:pPr>
            <a:r>
              <a:rPr sz="140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4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4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400" dirty="0">
                <a:latin typeface="Consolas"/>
                <a:cs typeface="Consolas"/>
              </a:rPr>
              <a:t>(m):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#For</a:t>
            </a:r>
            <a:r>
              <a:rPr sz="1400" spc="-2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every</a:t>
            </a:r>
            <a:r>
              <a:rPr sz="1400" spc="-1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408080"/>
                </a:solidFill>
                <a:latin typeface="Consolas"/>
                <a:cs typeface="Consolas"/>
              </a:rPr>
              <a:t>tweet</a:t>
            </a:r>
            <a:endParaRPr sz="1400" dirty="0">
              <a:latin typeface="Consolas"/>
              <a:cs typeface="Consolas"/>
            </a:endParaRPr>
          </a:p>
          <a:p>
            <a:pPr marL="549275" marR="335280" indent="457200">
              <a:lnSpc>
                <a:spcPts val="306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p_tweet</a:t>
            </a:r>
            <a:r>
              <a:rPr sz="1400" spc="-9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900FF"/>
                </a:solidFill>
                <a:latin typeface="Consolas"/>
                <a:cs typeface="Consolas"/>
              </a:rPr>
              <a:t>=</a:t>
            </a:r>
            <a:r>
              <a:rPr sz="1400" spc="-75" dirty="0">
                <a:solidFill>
                  <a:srgbClr val="99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process_tweet(tweets[i])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#Process</a:t>
            </a:r>
            <a:r>
              <a:rPr sz="1400" spc="-8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408080"/>
                </a:solidFill>
                <a:latin typeface="Consolas"/>
                <a:cs typeface="Consolas"/>
              </a:rPr>
              <a:t>tweet </a:t>
            </a:r>
            <a:r>
              <a:rPr sz="1400" dirty="0">
                <a:latin typeface="Consolas"/>
                <a:cs typeface="Consolas"/>
              </a:rPr>
              <a:t>X[i,:]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900FF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99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extract_features(p_tweet,freqs) </a:t>
            </a:r>
            <a:r>
              <a:rPr sz="1400" dirty="0">
                <a:solidFill>
                  <a:srgbClr val="408080"/>
                </a:solidFill>
                <a:latin typeface="Consolas"/>
                <a:cs typeface="Consolas"/>
              </a:rPr>
              <a:t>#Extract</a:t>
            </a:r>
            <a:r>
              <a:rPr sz="1400" spc="-2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408080"/>
                </a:solidFill>
                <a:latin typeface="Consolas"/>
                <a:cs typeface="Consolas"/>
              </a:rPr>
              <a:t>Features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AF347E71-3128-FCF9-7A04-CC70A73289BD}"/>
              </a:ext>
            </a:extLst>
          </p:cNvPr>
          <p:cNvGrpSpPr/>
          <p:nvPr/>
        </p:nvGrpSpPr>
        <p:grpSpPr>
          <a:xfrm>
            <a:off x="1407014" y="1919539"/>
            <a:ext cx="2132965" cy="1788795"/>
            <a:chOff x="2144648" y="1458849"/>
            <a:chExt cx="2132965" cy="178879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CB2F413-C1E3-FCAC-14F7-F812865510F7}"/>
                </a:ext>
              </a:extLst>
            </p:cNvPr>
            <p:cNvSpPr/>
            <p:nvPr/>
          </p:nvSpPr>
          <p:spPr>
            <a:xfrm>
              <a:off x="2154173" y="1468374"/>
              <a:ext cx="1943100" cy="1402080"/>
            </a:xfrm>
            <a:custGeom>
              <a:avLst/>
              <a:gdLst/>
              <a:ahLst/>
              <a:cxnLst/>
              <a:rect l="l" t="t" r="r" b="b"/>
              <a:pathLst>
                <a:path w="1943100" h="1402080">
                  <a:moveTo>
                    <a:pt x="0" y="246887"/>
                  </a:moveTo>
                  <a:lnTo>
                    <a:pt x="1104900" y="246887"/>
                  </a:lnTo>
                  <a:lnTo>
                    <a:pt x="110490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  <a:path w="1943100" h="1402080">
                  <a:moveTo>
                    <a:pt x="609600" y="1402080"/>
                  </a:moveTo>
                  <a:lnTo>
                    <a:pt x="1943100" y="1402080"/>
                  </a:lnTo>
                  <a:lnTo>
                    <a:pt x="1943100" y="1153668"/>
                  </a:lnTo>
                  <a:lnTo>
                    <a:pt x="609600" y="1153668"/>
                  </a:lnTo>
                  <a:lnTo>
                    <a:pt x="609600" y="1402080"/>
                  </a:lnTo>
                  <a:close/>
                </a:path>
              </a:pathLst>
            </a:custGeom>
            <a:ln w="1905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D217CAB-90E9-B98B-6929-656131043F80}"/>
                </a:ext>
              </a:extLst>
            </p:cNvPr>
            <p:cNvSpPr/>
            <p:nvPr/>
          </p:nvSpPr>
          <p:spPr>
            <a:xfrm>
              <a:off x="2649473" y="2990850"/>
              <a:ext cx="1618615" cy="247015"/>
            </a:xfrm>
            <a:custGeom>
              <a:avLst/>
              <a:gdLst/>
              <a:ahLst/>
              <a:cxnLst/>
              <a:rect l="l" t="t" r="r" b="b"/>
              <a:pathLst>
                <a:path w="1618614" h="247014">
                  <a:moveTo>
                    <a:pt x="0" y="246887"/>
                  </a:moveTo>
                  <a:lnTo>
                    <a:pt x="1618488" y="246887"/>
                  </a:lnTo>
                  <a:lnTo>
                    <a:pt x="1618488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4002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850" y="1195000"/>
            <a:ext cx="7552690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30" dirty="0">
                <a:latin typeface="Tahoma"/>
                <a:cs typeface="Tahoma"/>
              </a:rPr>
              <a:t>Implement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feature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extraction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algorithm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entire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Almost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ready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E32909-1CE1-7326-1155-6F959CB7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38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5073" y="1885806"/>
            <a:ext cx="129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Parameters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348" y="2926191"/>
            <a:ext cx="838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A64D79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726" y="3081512"/>
            <a:ext cx="781685" cy="85725"/>
          </a:xfrm>
          <a:custGeom>
            <a:avLst/>
            <a:gdLst/>
            <a:ahLst/>
            <a:cxnLst/>
            <a:rect l="l" t="t" r="r" b="b"/>
            <a:pathLst>
              <a:path w="781685" h="85725">
                <a:moveTo>
                  <a:pt x="695832" y="0"/>
                </a:moveTo>
                <a:lnTo>
                  <a:pt x="714910" y="28573"/>
                </a:lnTo>
                <a:lnTo>
                  <a:pt x="724407" y="28575"/>
                </a:lnTo>
                <a:lnTo>
                  <a:pt x="724407" y="57150"/>
                </a:lnTo>
                <a:lnTo>
                  <a:pt x="714854" y="57150"/>
                </a:lnTo>
                <a:lnTo>
                  <a:pt x="695832" y="85725"/>
                </a:lnTo>
                <a:lnTo>
                  <a:pt x="752898" y="57150"/>
                </a:lnTo>
                <a:lnTo>
                  <a:pt x="724407" y="57150"/>
                </a:lnTo>
                <a:lnTo>
                  <a:pt x="752901" y="57148"/>
                </a:lnTo>
                <a:lnTo>
                  <a:pt x="781557" y="42799"/>
                </a:lnTo>
                <a:lnTo>
                  <a:pt x="695832" y="0"/>
                </a:lnTo>
                <a:close/>
              </a:path>
              <a:path w="781685" h="85725">
                <a:moveTo>
                  <a:pt x="724407" y="42799"/>
                </a:moveTo>
                <a:lnTo>
                  <a:pt x="714855" y="57148"/>
                </a:lnTo>
                <a:lnTo>
                  <a:pt x="724407" y="57150"/>
                </a:lnTo>
                <a:lnTo>
                  <a:pt x="724407" y="42799"/>
                </a:lnTo>
                <a:close/>
              </a:path>
              <a:path w="781685" h="85725">
                <a:moveTo>
                  <a:pt x="0" y="28448"/>
                </a:moveTo>
                <a:lnTo>
                  <a:pt x="0" y="57023"/>
                </a:lnTo>
                <a:lnTo>
                  <a:pt x="714855" y="57148"/>
                </a:lnTo>
                <a:lnTo>
                  <a:pt x="724407" y="42799"/>
                </a:lnTo>
                <a:lnTo>
                  <a:pt x="714910" y="28573"/>
                </a:lnTo>
                <a:lnTo>
                  <a:pt x="0" y="28448"/>
                </a:lnTo>
                <a:close/>
              </a:path>
              <a:path w="781685" h="85725">
                <a:moveTo>
                  <a:pt x="714910" y="28573"/>
                </a:moveTo>
                <a:lnTo>
                  <a:pt x="724407" y="42799"/>
                </a:lnTo>
                <a:lnTo>
                  <a:pt x="724407" y="28575"/>
                </a:lnTo>
                <a:lnTo>
                  <a:pt x="714910" y="2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402" y="3081512"/>
            <a:ext cx="698500" cy="85725"/>
          </a:xfrm>
          <a:custGeom>
            <a:avLst/>
            <a:gdLst/>
            <a:ahLst/>
            <a:cxnLst/>
            <a:rect l="l" t="t" r="r" b="b"/>
            <a:pathLst>
              <a:path w="698500" h="85725">
                <a:moveTo>
                  <a:pt x="612648" y="0"/>
                </a:moveTo>
                <a:lnTo>
                  <a:pt x="631725" y="28573"/>
                </a:lnTo>
                <a:lnTo>
                  <a:pt x="641223" y="28575"/>
                </a:lnTo>
                <a:lnTo>
                  <a:pt x="641223" y="57150"/>
                </a:lnTo>
                <a:lnTo>
                  <a:pt x="631669" y="57150"/>
                </a:lnTo>
                <a:lnTo>
                  <a:pt x="612648" y="85725"/>
                </a:lnTo>
                <a:lnTo>
                  <a:pt x="669713" y="57150"/>
                </a:lnTo>
                <a:lnTo>
                  <a:pt x="641223" y="57150"/>
                </a:lnTo>
                <a:lnTo>
                  <a:pt x="669717" y="57148"/>
                </a:lnTo>
                <a:lnTo>
                  <a:pt x="698373" y="42799"/>
                </a:lnTo>
                <a:lnTo>
                  <a:pt x="612648" y="0"/>
                </a:lnTo>
                <a:close/>
              </a:path>
              <a:path w="698500" h="85725">
                <a:moveTo>
                  <a:pt x="641223" y="42799"/>
                </a:moveTo>
                <a:lnTo>
                  <a:pt x="631671" y="57148"/>
                </a:lnTo>
                <a:lnTo>
                  <a:pt x="641223" y="57150"/>
                </a:lnTo>
                <a:lnTo>
                  <a:pt x="641223" y="42799"/>
                </a:lnTo>
                <a:close/>
              </a:path>
              <a:path w="698500" h="85725">
                <a:moveTo>
                  <a:pt x="0" y="28448"/>
                </a:moveTo>
                <a:lnTo>
                  <a:pt x="0" y="57023"/>
                </a:lnTo>
                <a:lnTo>
                  <a:pt x="631671" y="57148"/>
                </a:lnTo>
                <a:lnTo>
                  <a:pt x="641223" y="42799"/>
                </a:lnTo>
                <a:lnTo>
                  <a:pt x="631725" y="28573"/>
                </a:lnTo>
                <a:lnTo>
                  <a:pt x="0" y="28448"/>
                </a:lnTo>
                <a:close/>
              </a:path>
              <a:path w="698500" h="85725">
                <a:moveTo>
                  <a:pt x="631725" y="28573"/>
                </a:moveTo>
                <a:lnTo>
                  <a:pt x="641223" y="42799"/>
                </a:lnTo>
                <a:lnTo>
                  <a:pt x="641223" y="28575"/>
                </a:lnTo>
                <a:lnTo>
                  <a:pt x="631725" y="2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8050" y="4167234"/>
            <a:ext cx="729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Labels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719" y="2926191"/>
            <a:ext cx="1000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Features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9593" y="2199243"/>
            <a:ext cx="85725" cy="401320"/>
          </a:xfrm>
          <a:custGeom>
            <a:avLst/>
            <a:gdLst/>
            <a:ahLst/>
            <a:cxnLst/>
            <a:rect l="l" t="t" r="r" b="b"/>
            <a:pathLst>
              <a:path w="85725" h="401319">
                <a:moveTo>
                  <a:pt x="0" y="315340"/>
                </a:moveTo>
                <a:lnTo>
                  <a:pt x="42925" y="401065"/>
                </a:lnTo>
                <a:lnTo>
                  <a:pt x="71458" y="343915"/>
                </a:lnTo>
                <a:lnTo>
                  <a:pt x="28701" y="343915"/>
                </a:lnTo>
                <a:lnTo>
                  <a:pt x="28698" y="334445"/>
                </a:lnTo>
                <a:lnTo>
                  <a:pt x="0" y="315340"/>
                </a:lnTo>
                <a:close/>
              </a:path>
              <a:path w="85725" h="401319">
                <a:moveTo>
                  <a:pt x="28698" y="334445"/>
                </a:moveTo>
                <a:lnTo>
                  <a:pt x="28701" y="343915"/>
                </a:lnTo>
                <a:lnTo>
                  <a:pt x="42925" y="343915"/>
                </a:lnTo>
                <a:lnTo>
                  <a:pt x="28698" y="334445"/>
                </a:lnTo>
                <a:close/>
              </a:path>
              <a:path w="85725" h="401319">
                <a:moveTo>
                  <a:pt x="57150" y="0"/>
                </a:moveTo>
                <a:lnTo>
                  <a:pt x="28575" y="0"/>
                </a:lnTo>
                <a:lnTo>
                  <a:pt x="28698" y="334445"/>
                </a:lnTo>
                <a:lnTo>
                  <a:pt x="42925" y="343915"/>
                </a:lnTo>
                <a:lnTo>
                  <a:pt x="57273" y="334336"/>
                </a:lnTo>
                <a:lnTo>
                  <a:pt x="57150" y="0"/>
                </a:lnTo>
                <a:close/>
              </a:path>
              <a:path w="85725" h="401319">
                <a:moveTo>
                  <a:pt x="57273" y="334336"/>
                </a:moveTo>
                <a:lnTo>
                  <a:pt x="42925" y="343915"/>
                </a:lnTo>
                <a:lnTo>
                  <a:pt x="57276" y="343915"/>
                </a:lnTo>
                <a:lnTo>
                  <a:pt x="57273" y="334336"/>
                </a:lnTo>
                <a:close/>
              </a:path>
              <a:path w="85725" h="401319">
                <a:moveTo>
                  <a:pt x="85725" y="315340"/>
                </a:moveTo>
                <a:lnTo>
                  <a:pt x="57273" y="334336"/>
                </a:lnTo>
                <a:lnTo>
                  <a:pt x="57276" y="343915"/>
                </a:lnTo>
                <a:lnTo>
                  <a:pt x="71458" y="343915"/>
                </a:lnTo>
                <a:lnTo>
                  <a:pt x="85725" y="315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880" y="3272900"/>
            <a:ext cx="294132" cy="2499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168" y="4498196"/>
            <a:ext cx="254121" cy="2499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7593" y="3258026"/>
            <a:ext cx="252618" cy="3379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4888" y="1596500"/>
            <a:ext cx="161544" cy="28651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058719" y="1955403"/>
            <a:ext cx="5744210" cy="2428240"/>
            <a:chOff x="2037778" y="1383030"/>
            <a:chExt cx="5744210" cy="2428240"/>
          </a:xfrm>
        </p:grpSpPr>
        <p:sp>
          <p:nvSpPr>
            <p:cNvPr id="14" name="object 14"/>
            <p:cNvSpPr/>
            <p:nvPr/>
          </p:nvSpPr>
          <p:spPr>
            <a:xfrm>
              <a:off x="5878830" y="2509138"/>
              <a:ext cx="692150" cy="85725"/>
            </a:xfrm>
            <a:custGeom>
              <a:avLst/>
              <a:gdLst/>
              <a:ahLst/>
              <a:cxnLst/>
              <a:rect l="l" t="t" r="r" b="b"/>
              <a:pathLst>
                <a:path w="692150" h="85725">
                  <a:moveTo>
                    <a:pt x="606044" y="0"/>
                  </a:moveTo>
                  <a:lnTo>
                    <a:pt x="625120" y="28573"/>
                  </a:lnTo>
                  <a:lnTo>
                    <a:pt x="634619" y="28575"/>
                  </a:lnTo>
                  <a:lnTo>
                    <a:pt x="634619" y="57150"/>
                  </a:lnTo>
                  <a:lnTo>
                    <a:pt x="625065" y="57150"/>
                  </a:lnTo>
                  <a:lnTo>
                    <a:pt x="606044" y="85725"/>
                  </a:lnTo>
                  <a:lnTo>
                    <a:pt x="663109" y="57150"/>
                  </a:lnTo>
                  <a:lnTo>
                    <a:pt x="634619" y="57150"/>
                  </a:lnTo>
                  <a:lnTo>
                    <a:pt x="663113" y="57148"/>
                  </a:lnTo>
                  <a:lnTo>
                    <a:pt x="691769" y="42799"/>
                  </a:lnTo>
                  <a:lnTo>
                    <a:pt x="606044" y="0"/>
                  </a:lnTo>
                  <a:close/>
                </a:path>
                <a:path w="692150" h="85725">
                  <a:moveTo>
                    <a:pt x="634619" y="42799"/>
                  </a:moveTo>
                  <a:lnTo>
                    <a:pt x="625067" y="57148"/>
                  </a:lnTo>
                  <a:lnTo>
                    <a:pt x="634619" y="57150"/>
                  </a:lnTo>
                  <a:lnTo>
                    <a:pt x="634619" y="42799"/>
                  </a:lnTo>
                  <a:close/>
                </a:path>
                <a:path w="692150" h="85725">
                  <a:moveTo>
                    <a:pt x="0" y="28448"/>
                  </a:moveTo>
                  <a:lnTo>
                    <a:pt x="0" y="57023"/>
                  </a:lnTo>
                  <a:lnTo>
                    <a:pt x="625067" y="57148"/>
                  </a:lnTo>
                  <a:lnTo>
                    <a:pt x="634619" y="42799"/>
                  </a:lnTo>
                  <a:lnTo>
                    <a:pt x="625120" y="28573"/>
                  </a:lnTo>
                  <a:lnTo>
                    <a:pt x="0" y="28448"/>
                  </a:lnTo>
                  <a:close/>
                </a:path>
                <a:path w="692150" h="85725">
                  <a:moveTo>
                    <a:pt x="625120" y="28573"/>
                  </a:moveTo>
                  <a:lnTo>
                    <a:pt x="634619" y="42799"/>
                  </a:lnTo>
                  <a:lnTo>
                    <a:pt x="634619" y="28575"/>
                  </a:lnTo>
                  <a:lnTo>
                    <a:pt x="62512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2066" y="3792474"/>
              <a:ext cx="5129530" cy="4445"/>
            </a:xfrm>
            <a:custGeom>
              <a:avLst/>
              <a:gdLst/>
              <a:ahLst/>
              <a:cxnLst/>
              <a:rect l="l" t="t" r="r" b="b"/>
              <a:pathLst>
                <a:path w="5129530" h="4445">
                  <a:moveTo>
                    <a:pt x="0" y="0"/>
                  </a:moveTo>
                  <a:lnTo>
                    <a:pt x="5129149" y="41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6250" y="1383029"/>
              <a:ext cx="2928620" cy="2414270"/>
            </a:xfrm>
            <a:custGeom>
              <a:avLst/>
              <a:gdLst/>
              <a:ahLst/>
              <a:cxnLst/>
              <a:rect l="l" t="t" r="r" b="b"/>
              <a:pathLst>
                <a:path w="2928620" h="2414270">
                  <a:moveTo>
                    <a:pt x="2894457" y="34671"/>
                  </a:moveTo>
                  <a:lnTo>
                    <a:pt x="66751" y="28473"/>
                  </a:lnTo>
                  <a:lnTo>
                    <a:pt x="85852" y="0"/>
                  </a:lnTo>
                  <a:lnTo>
                    <a:pt x="0" y="42672"/>
                  </a:lnTo>
                  <a:lnTo>
                    <a:pt x="85598" y="85725"/>
                  </a:lnTo>
                  <a:lnTo>
                    <a:pt x="66586" y="57048"/>
                  </a:lnTo>
                  <a:lnTo>
                    <a:pt x="2894330" y="63246"/>
                  </a:lnTo>
                  <a:lnTo>
                    <a:pt x="2894457" y="34671"/>
                  </a:lnTo>
                  <a:close/>
                </a:path>
                <a:path w="2928620" h="2414270">
                  <a:moveTo>
                    <a:pt x="2928620" y="1779397"/>
                  </a:moveTo>
                  <a:lnTo>
                    <a:pt x="2914434" y="1750314"/>
                  </a:lnTo>
                  <a:lnTo>
                    <a:pt x="2914370" y="1750187"/>
                  </a:lnTo>
                  <a:lnTo>
                    <a:pt x="2886583" y="1693164"/>
                  </a:lnTo>
                  <a:lnTo>
                    <a:pt x="2842895" y="1778381"/>
                  </a:lnTo>
                  <a:lnTo>
                    <a:pt x="2871609" y="1759712"/>
                  </a:lnTo>
                  <a:lnTo>
                    <a:pt x="2864485" y="2413889"/>
                  </a:lnTo>
                  <a:lnTo>
                    <a:pt x="2893060" y="2414270"/>
                  </a:lnTo>
                  <a:lnTo>
                    <a:pt x="2900184" y="1759978"/>
                  </a:lnTo>
                  <a:lnTo>
                    <a:pt x="2886062" y="1750326"/>
                  </a:lnTo>
                  <a:lnTo>
                    <a:pt x="2871724" y="1750187"/>
                  </a:lnTo>
                  <a:lnTo>
                    <a:pt x="2886075" y="1750314"/>
                  </a:lnTo>
                  <a:lnTo>
                    <a:pt x="2900184" y="1759978"/>
                  </a:lnTo>
                  <a:lnTo>
                    <a:pt x="2928620" y="1779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8959" y="1402270"/>
              <a:ext cx="0" cy="624840"/>
            </a:xfrm>
            <a:custGeom>
              <a:avLst/>
              <a:gdLst/>
              <a:ahLst/>
              <a:cxnLst/>
              <a:rect l="l" t="t" r="r" b="b"/>
              <a:pathLst>
                <a:path h="624839">
                  <a:moveTo>
                    <a:pt x="0" y="0"/>
                  </a:moveTo>
                  <a:lnTo>
                    <a:pt x="0" y="624649"/>
                  </a:lnTo>
                </a:path>
              </a:pathLst>
            </a:custGeom>
            <a:ln w="36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7583" y="2026920"/>
              <a:ext cx="1203960" cy="1049020"/>
            </a:xfrm>
            <a:custGeom>
              <a:avLst/>
              <a:gdLst/>
              <a:ahLst/>
              <a:cxnLst/>
              <a:rect l="l" t="t" r="r" b="b"/>
              <a:pathLst>
                <a:path w="1203959" h="1049020">
                  <a:moveTo>
                    <a:pt x="1203959" y="0"/>
                  </a:moveTo>
                  <a:lnTo>
                    <a:pt x="0" y="0"/>
                  </a:lnTo>
                  <a:lnTo>
                    <a:pt x="0" y="1048512"/>
                  </a:lnTo>
                  <a:lnTo>
                    <a:pt x="1203959" y="1048512"/>
                  </a:lnTo>
                  <a:lnTo>
                    <a:pt x="12039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Overview</a:t>
            </a:r>
            <a:r>
              <a:rPr spc="-110" dirty="0"/>
              <a:t> </a:t>
            </a:r>
            <a:r>
              <a:rPr spc="70" dirty="0"/>
              <a:t>of</a:t>
            </a:r>
            <a:r>
              <a:rPr spc="-125" dirty="0"/>
              <a:t> </a:t>
            </a:r>
            <a:r>
              <a:rPr dirty="0"/>
              <a:t>logistic</a:t>
            </a:r>
            <a:r>
              <a:rPr spc="-130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98524" y="2599293"/>
            <a:ext cx="1203960" cy="10490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15"/>
              </a:spcBef>
            </a:pPr>
            <a:r>
              <a:rPr sz="2000" spc="30" dirty="0">
                <a:latin typeface="Tahoma"/>
                <a:cs typeface="Tahoma"/>
              </a:rPr>
              <a:t>Cost</a:t>
            </a:r>
            <a:endParaRPr sz="2000">
              <a:latin typeface="Tahoma"/>
              <a:cs typeface="Tahoma"/>
            </a:endParaRPr>
          </a:p>
          <a:p>
            <a:pPr marL="353695" marR="354330" algn="ctr">
              <a:lnSpc>
                <a:spcPct val="100000"/>
              </a:lnSpc>
              <a:spcBef>
                <a:spcPts val="580"/>
              </a:spcBef>
            </a:pPr>
            <a:r>
              <a:rPr sz="1200" spc="-10" dirty="0">
                <a:latin typeface="Tahoma"/>
                <a:cs typeface="Tahoma"/>
              </a:rPr>
              <a:t>Output </a:t>
            </a:r>
            <a:r>
              <a:rPr sz="1200" spc="-25" dirty="0">
                <a:latin typeface="Tahoma"/>
                <a:cs typeface="Tahoma"/>
              </a:rPr>
              <a:t>vs </a:t>
            </a:r>
            <a:r>
              <a:rPr sz="1200" spc="-10" dirty="0">
                <a:latin typeface="Tahoma"/>
                <a:cs typeface="Tahoma"/>
              </a:rPr>
              <a:t>Label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2821" y="3015345"/>
            <a:ext cx="262255" cy="553720"/>
            <a:chOff x="7421880" y="2442972"/>
            <a:chExt cx="262255" cy="55372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0940" y="2442972"/>
              <a:ext cx="163068" cy="2164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1880" y="2837688"/>
              <a:ext cx="163068" cy="15849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893680" y="2599293"/>
            <a:ext cx="1203960" cy="10490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endParaRPr sz="20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000" spc="40" dirty="0">
                <a:latin typeface="Tahoma"/>
                <a:cs typeface="Tahoma"/>
              </a:rPr>
              <a:t>F</a:t>
            </a:r>
            <a:endParaRPr sz="2000">
              <a:latin typeface="Tahoma"/>
              <a:cs typeface="Tahoma"/>
            </a:endParaRPr>
          </a:p>
          <a:p>
            <a:pPr marR="19685" algn="ctr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latin typeface="Tahoma"/>
                <a:cs typeface="Tahoma"/>
              </a:rPr>
              <a:t>Sigmoid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35368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5DF7-B5C2-3A4A-445B-55C6AED9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logistic regression</a:t>
            </a: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823" y="3009582"/>
            <a:ext cx="3229356" cy="783336"/>
          </a:xfrm>
          <a:prstGeom prst="rect">
            <a:avLst/>
          </a:prstGeom>
        </p:spPr>
      </p:pic>
      <p:grpSp>
        <p:nvGrpSpPr>
          <p:cNvPr id="5" name="object 4"/>
          <p:cNvGrpSpPr/>
          <p:nvPr/>
        </p:nvGrpSpPr>
        <p:grpSpPr>
          <a:xfrm>
            <a:off x="4454058" y="1825625"/>
            <a:ext cx="4285615" cy="3466465"/>
            <a:chOff x="3965447" y="913066"/>
            <a:chExt cx="4285615" cy="3466465"/>
          </a:xfrm>
        </p:grpSpPr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447" y="926617"/>
              <a:ext cx="4285488" cy="3452495"/>
            </a:xfrm>
            <a:prstGeom prst="rect">
              <a:avLst/>
            </a:prstGeom>
          </p:spPr>
        </p:pic>
        <p:sp>
          <p:nvSpPr>
            <p:cNvPr id="7" name="object 6"/>
            <p:cNvSpPr/>
            <p:nvPr/>
          </p:nvSpPr>
          <p:spPr>
            <a:xfrm>
              <a:off x="4592573" y="927353"/>
              <a:ext cx="3529329" cy="3056255"/>
            </a:xfrm>
            <a:custGeom>
              <a:avLst/>
              <a:gdLst/>
              <a:ahLst/>
              <a:cxnLst/>
              <a:rect l="l" t="t" r="r" b="b"/>
              <a:pathLst>
                <a:path w="3529329" h="3056254">
                  <a:moveTo>
                    <a:pt x="0" y="1563878"/>
                  </a:moveTo>
                  <a:lnTo>
                    <a:pt x="3528949" y="1559052"/>
                  </a:lnTo>
                </a:path>
                <a:path w="3529329" h="3056254">
                  <a:moveTo>
                    <a:pt x="1775460" y="0"/>
                  </a:moveTo>
                  <a:lnTo>
                    <a:pt x="1776349" y="3055797"/>
                  </a:lnTo>
                </a:path>
              </a:pathLst>
            </a:custGeom>
            <a:ln w="28575">
              <a:solidFill>
                <a:srgbClr val="A64D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6356603" y="1018031"/>
              <a:ext cx="1763395" cy="1468120"/>
            </a:xfrm>
            <a:custGeom>
              <a:avLst/>
              <a:gdLst/>
              <a:ahLst/>
              <a:cxnLst/>
              <a:rect l="l" t="t" r="r" b="b"/>
              <a:pathLst>
                <a:path w="1763395" h="1468120">
                  <a:moveTo>
                    <a:pt x="176326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1763268" y="1467612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6AA84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4591811" y="2485643"/>
              <a:ext cx="1763395" cy="1496695"/>
            </a:xfrm>
            <a:custGeom>
              <a:avLst/>
              <a:gdLst/>
              <a:ahLst/>
              <a:cxnLst/>
              <a:rect l="l" t="t" r="r" b="b"/>
              <a:pathLst>
                <a:path w="1763395" h="1496695">
                  <a:moveTo>
                    <a:pt x="1763267" y="0"/>
                  </a:moveTo>
                  <a:lnTo>
                    <a:pt x="0" y="0"/>
                  </a:lnTo>
                  <a:lnTo>
                    <a:pt x="0" y="1496568"/>
                  </a:lnTo>
                  <a:lnTo>
                    <a:pt x="1763267" y="1496568"/>
                  </a:lnTo>
                  <a:lnTo>
                    <a:pt x="1763267" y="0"/>
                  </a:lnTo>
                  <a:close/>
                </a:path>
              </a:pathLst>
            </a:custGeom>
            <a:solidFill>
              <a:srgbClr val="E69138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035" y="1588007"/>
              <a:ext cx="946403" cy="262127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9951" y="3102863"/>
              <a:ext cx="947927" cy="237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32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Overview</a:t>
            </a:r>
            <a:r>
              <a:rPr spc="-110" dirty="0"/>
              <a:t> </a:t>
            </a:r>
            <a:r>
              <a:rPr spc="70" dirty="0"/>
              <a:t>of</a:t>
            </a:r>
            <a:r>
              <a:rPr spc="-125" dirty="0"/>
              <a:t> </a:t>
            </a:r>
            <a:r>
              <a:rPr dirty="0"/>
              <a:t>logistic</a:t>
            </a:r>
            <a:r>
              <a:rPr spc="-130" dirty="0"/>
              <a:t> </a:t>
            </a:r>
            <a:r>
              <a:rPr spc="-10" dirty="0"/>
              <a:t>regression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65447" y="913066"/>
            <a:ext cx="4285615" cy="3466465"/>
            <a:chOff x="3965447" y="913066"/>
            <a:chExt cx="4285615" cy="34664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447" y="926617"/>
              <a:ext cx="4285488" cy="34524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63461" y="927353"/>
              <a:ext cx="1757045" cy="1559560"/>
            </a:xfrm>
            <a:custGeom>
              <a:avLst/>
              <a:gdLst/>
              <a:ahLst/>
              <a:cxnLst/>
              <a:rect l="l" t="t" r="r" b="b"/>
              <a:pathLst>
                <a:path w="1757045" h="1559560">
                  <a:moveTo>
                    <a:pt x="0" y="1549908"/>
                  </a:moveTo>
                  <a:lnTo>
                    <a:pt x="1757044" y="1559560"/>
                  </a:lnTo>
                </a:path>
                <a:path w="1757045" h="1559560">
                  <a:moveTo>
                    <a:pt x="4190" y="0"/>
                  </a:moveTo>
                  <a:lnTo>
                    <a:pt x="0" y="1550670"/>
                  </a:lnTo>
                </a:path>
              </a:pathLst>
            </a:custGeom>
            <a:ln w="28575">
              <a:solidFill>
                <a:srgbClr val="A64D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6603" y="1018031"/>
              <a:ext cx="1763395" cy="1468120"/>
            </a:xfrm>
            <a:custGeom>
              <a:avLst/>
              <a:gdLst/>
              <a:ahLst/>
              <a:cxnLst/>
              <a:rect l="l" t="t" r="r" b="b"/>
              <a:pathLst>
                <a:path w="1763395" h="1468120">
                  <a:moveTo>
                    <a:pt x="176326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1763268" y="1467612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6AA84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035" y="1588007"/>
              <a:ext cx="946403" cy="2621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6677" y="982789"/>
              <a:ext cx="140588" cy="12839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9240" y="1120597"/>
            <a:ext cx="29825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@YMourri</a:t>
            </a:r>
            <a:r>
              <a:rPr sz="2000" spc="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and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@AndrewYNg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are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tuning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2000" spc="6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r>
              <a:rPr sz="2000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AI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240" y="2305558"/>
            <a:ext cx="1542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E69138"/>
                </a:solidFill>
                <a:latin typeface="Tahoma"/>
                <a:cs typeface="Tahoma"/>
              </a:rPr>
              <a:t>[tun,</a:t>
            </a:r>
            <a:r>
              <a:rPr sz="20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E69138"/>
                </a:solidFill>
                <a:latin typeface="Tahoma"/>
                <a:cs typeface="Tahoma"/>
              </a:rPr>
              <a:t>ai,</a:t>
            </a:r>
            <a:r>
              <a:rPr sz="20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E69138"/>
                </a:solidFill>
                <a:latin typeface="Tahoma"/>
                <a:cs typeface="Tahoma"/>
              </a:rPr>
              <a:t>great, </a:t>
            </a: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model]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1940" y="1183005"/>
            <a:ext cx="1737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5100" algn="r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Tahoma"/>
                <a:cs typeface="Tahoma"/>
              </a:rPr>
              <a:t>4.92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0655" y="3011423"/>
            <a:ext cx="1764792" cy="97383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3011423"/>
            <a:ext cx="1496568" cy="97383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14577" y="2033777"/>
            <a:ext cx="76200" cy="328930"/>
          </a:xfrm>
          <a:custGeom>
            <a:avLst/>
            <a:gdLst/>
            <a:ahLst/>
            <a:cxnLst/>
            <a:rect l="l" t="t" r="r" b="b"/>
            <a:pathLst>
              <a:path w="76200" h="328930">
                <a:moveTo>
                  <a:pt x="0" y="252603"/>
                </a:moveTo>
                <a:lnTo>
                  <a:pt x="37972" y="328803"/>
                </a:lnTo>
                <a:lnTo>
                  <a:pt x="63457" y="278003"/>
                </a:lnTo>
                <a:lnTo>
                  <a:pt x="28447" y="278003"/>
                </a:lnTo>
                <a:lnTo>
                  <a:pt x="28453" y="271635"/>
                </a:lnTo>
                <a:lnTo>
                  <a:pt x="0" y="252603"/>
                </a:lnTo>
                <a:close/>
              </a:path>
              <a:path w="76200" h="328930">
                <a:moveTo>
                  <a:pt x="28453" y="271635"/>
                </a:moveTo>
                <a:lnTo>
                  <a:pt x="28447" y="278003"/>
                </a:lnTo>
                <a:lnTo>
                  <a:pt x="37972" y="278003"/>
                </a:lnTo>
                <a:lnTo>
                  <a:pt x="28453" y="271635"/>
                </a:lnTo>
                <a:close/>
              </a:path>
              <a:path w="76200" h="328930">
                <a:moveTo>
                  <a:pt x="47751" y="0"/>
                </a:moveTo>
                <a:lnTo>
                  <a:pt x="28701" y="0"/>
                </a:lnTo>
                <a:lnTo>
                  <a:pt x="28471" y="252603"/>
                </a:lnTo>
                <a:lnTo>
                  <a:pt x="28505" y="271670"/>
                </a:lnTo>
                <a:lnTo>
                  <a:pt x="37972" y="278003"/>
                </a:lnTo>
                <a:lnTo>
                  <a:pt x="47503" y="271670"/>
                </a:lnTo>
                <a:lnTo>
                  <a:pt x="47751" y="0"/>
                </a:lnTo>
                <a:close/>
              </a:path>
              <a:path w="76200" h="328930">
                <a:moveTo>
                  <a:pt x="47503" y="271670"/>
                </a:moveTo>
                <a:lnTo>
                  <a:pt x="37972" y="278003"/>
                </a:lnTo>
                <a:lnTo>
                  <a:pt x="47497" y="278003"/>
                </a:lnTo>
                <a:lnTo>
                  <a:pt x="47503" y="271670"/>
                </a:lnTo>
                <a:close/>
              </a:path>
              <a:path w="76200" h="328930">
                <a:moveTo>
                  <a:pt x="76200" y="252603"/>
                </a:moveTo>
                <a:lnTo>
                  <a:pt x="47555" y="271635"/>
                </a:lnTo>
                <a:lnTo>
                  <a:pt x="47497" y="278003"/>
                </a:lnTo>
                <a:lnTo>
                  <a:pt x="63457" y="278003"/>
                </a:lnTo>
                <a:lnTo>
                  <a:pt x="76200" y="252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4577" y="2596133"/>
            <a:ext cx="76200" cy="328930"/>
          </a:xfrm>
          <a:custGeom>
            <a:avLst/>
            <a:gdLst/>
            <a:ahLst/>
            <a:cxnLst/>
            <a:rect l="l" t="t" r="r" b="b"/>
            <a:pathLst>
              <a:path w="76200" h="328930">
                <a:moveTo>
                  <a:pt x="0" y="252603"/>
                </a:moveTo>
                <a:lnTo>
                  <a:pt x="37972" y="328803"/>
                </a:lnTo>
                <a:lnTo>
                  <a:pt x="63457" y="278003"/>
                </a:lnTo>
                <a:lnTo>
                  <a:pt x="28447" y="278003"/>
                </a:lnTo>
                <a:lnTo>
                  <a:pt x="28453" y="271635"/>
                </a:lnTo>
                <a:lnTo>
                  <a:pt x="0" y="252603"/>
                </a:lnTo>
                <a:close/>
              </a:path>
              <a:path w="76200" h="328930">
                <a:moveTo>
                  <a:pt x="28453" y="271635"/>
                </a:moveTo>
                <a:lnTo>
                  <a:pt x="28447" y="278003"/>
                </a:lnTo>
                <a:lnTo>
                  <a:pt x="37972" y="278003"/>
                </a:lnTo>
                <a:lnTo>
                  <a:pt x="28453" y="271635"/>
                </a:lnTo>
                <a:close/>
              </a:path>
              <a:path w="76200" h="328930">
                <a:moveTo>
                  <a:pt x="47751" y="0"/>
                </a:moveTo>
                <a:lnTo>
                  <a:pt x="28701" y="0"/>
                </a:lnTo>
                <a:lnTo>
                  <a:pt x="28471" y="252603"/>
                </a:lnTo>
                <a:lnTo>
                  <a:pt x="28505" y="271670"/>
                </a:lnTo>
                <a:lnTo>
                  <a:pt x="37972" y="278003"/>
                </a:lnTo>
                <a:lnTo>
                  <a:pt x="47503" y="271670"/>
                </a:lnTo>
                <a:lnTo>
                  <a:pt x="47751" y="0"/>
                </a:lnTo>
                <a:close/>
              </a:path>
              <a:path w="76200" h="328930">
                <a:moveTo>
                  <a:pt x="47503" y="271670"/>
                </a:moveTo>
                <a:lnTo>
                  <a:pt x="37972" y="278003"/>
                </a:lnTo>
                <a:lnTo>
                  <a:pt x="47497" y="278003"/>
                </a:lnTo>
                <a:lnTo>
                  <a:pt x="47503" y="271670"/>
                </a:lnTo>
                <a:close/>
              </a:path>
              <a:path w="76200" h="328930">
                <a:moveTo>
                  <a:pt x="76200" y="252603"/>
                </a:moveTo>
                <a:lnTo>
                  <a:pt x="47555" y="271635"/>
                </a:lnTo>
                <a:lnTo>
                  <a:pt x="47497" y="278003"/>
                </a:lnTo>
                <a:lnTo>
                  <a:pt x="63457" y="278003"/>
                </a:lnTo>
                <a:lnTo>
                  <a:pt x="76200" y="252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93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2518917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8379" y="2493010"/>
            <a:ext cx="1101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183959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8379" y="1813687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positive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6780" y="1827276"/>
            <a:ext cx="2915920" cy="262255"/>
            <a:chOff x="906780" y="1827276"/>
            <a:chExt cx="2915920" cy="2622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" y="1827276"/>
              <a:ext cx="947928" cy="2621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9444" y="1827276"/>
              <a:ext cx="1412747" cy="2621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55469" y="1921002"/>
              <a:ext cx="554355" cy="76200"/>
            </a:xfrm>
            <a:custGeom>
              <a:avLst/>
              <a:gdLst/>
              <a:ahLst/>
              <a:cxnLst/>
              <a:rect l="l" t="t" r="r" b="b"/>
              <a:pathLst>
                <a:path w="554355" h="76200">
                  <a:moveTo>
                    <a:pt x="503555" y="38100"/>
                  </a:moveTo>
                  <a:lnTo>
                    <a:pt x="478155" y="76200"/>
                  </a:lnTo>
                  <a:lnTo>
                    <a:pt x="535305" y="47625"/>
                  </a:lnTo>
                  <a:lnTo>
                    <a:pt x="503555" y="47625"/>
                  </a:lnTo>
                  <a:lnTo>
                    <a:pt x="503555" y="38100"/>
                  </a:lnTo>
                  <a:close/>
                </a:path>
                <a:path w="554355" h="76200">
                  <a:moveTo>
                    <a:pt x="497205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497205" y="47625"/>
                  </a:lnTo>
                  <a:lnTo>
                    <a:pt x="503555" y="38100"/>
                  </a:lnTo>
                  <a:lnTo>
                    <a:pt x="497205" y="28575"/>
                  </a:lnTo>
                  <a:close/>
                </a:path>
                <a:path w="554355" h="76200">
                  <a:moveTo>
                    <a:pt x="535305" y="28575"/>
                  </a:moveTo>
                  <a:lnTo>
                    <a:pt x="503555" y="28575"/>
                  </a:lnTo>
                  <a:lnTo>
                    <a:pt x="503555" y="47625"/>
                  </a:lnTo>
                  <a:lnTo>
                    <a:pt x="535305" y="47625"/>
                  </a:lnTo>
                  <a:lnTo>
                    <a:pt x="554355" y="38100"/>
                  </a:lnTo>
                  <a:lnTo>
                    <a:pt x="535305" y="28575"/>
                  </a:lnTo>
                  <a:close/>
                </a:path>
                <a:path w="554355" h="76200">
                  <a:moveTo>
                    <a:pt x="478155" y="0"/>
                  </a:moveTo>
                  <a:lnTo>
                    <a:pt x="503555" y="38100"/>
                  </a:lnTo>
                  <a:lnTo>
                    <a:pt x="503555" y="28575"/>
                  </a:lnTo>
                  <a:lnTo>
                    <a:pt x="535305" y="28575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06780" y="2511551"/>
            <a:ext cx="2915920" cy="264160"/>
            <a:chOff x="906780" y="2511551"/>
            <a:chExt cx="2915920" cy="2641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780" y="2523743"/>
              <a:ext cx="947928" cy="237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9444" y="2511551"/>
              <a:ext cx="1412747" cy="2636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55469" y="2605277"/>
              <a:ext cx="554355" cy="76200"/>
            </a:xfrm>
            <a:custGeom>
              <a:avLst/>
              <a:gdLst/>
              <a:ahLst/>
              <a:cxnLst/>
              <a:rect l="l" t="t" r="r" b="b"/>
              <a:pathLst>
                <a:path w="554355" h="76200">
                  <a:moveTo>
                    <a:pt x="503555" y="38100"/>
                  </a:moveTo>
                  <a:lnTo>
                    <a:pt x="478155" y="76200"/>
                  </a:lnTo>
                  <a:lnTo>
                    <a:pt x="535305" y="47625"/>
                  </a:lnTo>
                  <a:lnTo>
                    <a:pt x="503555" y="47625"/>
                  </a:lnTo>
                  <a:lnTo>
                    <a:pt x="503555" y="38100"/>
                  </a:lnTo>
                  <a:close/>
                </a:path>
                <a:path w="554355" h="76200">
                  <a:moveTo>
                    <a:pt x="497205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497205" y="47625"/>
                  </a:lnTo>
                  <a:lnTo>
                    <a:pt x="503555" y="38100"/>
                  </a:lnTo>
                  <a:lnTo>
                    <a:pt x="497205" y="28575"/>
                  </a:lnTo>
                  <a:close/>
                </a:path>
                <a:path w="554355" h="76200">
                  <a:moveTo>
                    <a:pt x="535305" y="28575"/>
                  </a:moveTo>
                  <a:lnTo>
                    <a:pt x="503555" y="28575"/>
                  </a:lnTo>
                  <a:lnTo>
                    <a:pt x="503555" y="47625"/>
                  </a:lnTo>
                  <a:lnTo>
                    <a:pt x="535305" y="47625"/>
                  </a:lnTo>
                  <a:lnTo>
                    <a:pt x="554355" y="38100"/>
                  </a:lnTo>
                  <a:lnTo>
                    <a:pt x="535305" y="28575"/>
                  </a:lnTo>
                  <a:close/>
                </a:path>
                <a:path w="554355" h="76200">
                  <a:moveTo>
                    <a:pt x="478155" y="0"/>
                  </a:moveTo>
                  <a:lnTo>
                    <a:pt x="503555" y="38100"/>
                  </a:lnTo>
                  <a:lnTo>
                    <a:pt x="503555" y="28575"/>
                  </a:lnTo>
                  <a:lnTo>
                    <a:pt x="535305" y="28575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B9C37223-3319-86BC-BA77-F266EE9B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697-A18B-5A2B-742B-66F531D9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is Superficial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1A91-A2F0-7A7A-BE4B-8EF123E1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31" y="1376783"/>
            <a:ext cx="10515600" cy="4351338"/>
          </a:xfrm>
        </p:spPr>
        <p:txBody>
          <a:bodyPr/>
          <a:lstStyle/>
          <a:p>
            <a:r>
              <a:rPr lang="en-US" dirty="0"/>
              <a:t>An iceberg is a large piece of freshwater ice that has broken off from a snow-formed glacier or ice shelf and is floating in open water.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B6C41-E756-D1A0-E961-56175C25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8" y="2667081"/>
            <a:ext cx="10356283" cy="33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3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5E2E-4D41-8218-F818-2CC04CF2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LR</a:t>
            </a:r>
            <a:endParaRPr lang="en-GB" dirty="0"/>
          </a:p>
        </p:txBody>
      </p:sp>
      <p:grpSp>
        <p:nvGrpSpPr>
          <p:cNvPr id="6" name="object 6"/>
          <p:cNvGrpSpPr/>
          <p:nvPr/>
        </p:nvGrpSpPr>
        <p:grpSpPr>
          <a:xfrm>
            <a:off x="6129240" y="2231858"/>
            <a:ext cx="2927985" cy="2773680"/>
            <a:chOff x="5015484" y="1205584"/>
            <a:chExt cx="2927985" cy="2773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484" y="1205584"/>
              <a:ext cx="2927489" cy="27735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177" y="3661981"/>
              <a:ext cx="114680" cy="1101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5385" y="3634549"/>
              <a:ext cx="113156" cy="108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9165" y="3602545"/>
              <a:ext cx="114680" cy="1101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137" y="3562921"/>
              <a:ext cx="114680" cy="108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8249" y="3491293"/>
              <a:ext cx="113157" cy="108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9837" y="3352609"/>
              <a:ext cx="114680" cy="1101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2949" y="3143821"/>
              <a:ext cx="113157" cy="1085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1301" y="2802445"/>
              <a:ext cx="114681" cy="1101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2221" y="2177605"/>
              <a:ext cx="113156" cy="1085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5145" y="1278445"/>
              <a:ext cx="114680" cy="110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8493" y="3661981"/>
              <a:ext cx="114680" cy="11010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91191" y="2252593"/>
            <a:ext cx="3482975" cy="3126105"/>
            <a:chOff x="707429" y="1205571"/>
            <a:chExt cx="3482975" cy="312610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429" y="1205571"/>
              <a:ext cx="3482842" cy="31255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28544" y="2572511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52578" y="0"/>
                  </a:moveTo>
                  <a:lnTo>
                    <a:pt x="32093" y="3899"/>
                  </a:lnTo>
                  <a:lnTo>
                    <a:pt x="15382" y="14525"/>
                  </a:lnTo>
                  <a:lnTo>
                    <a:pt x="4125" y="30271"/>
                  </a:lnTo>
                  <a:lnTo>
                    <a:pt x="0" y="49530"/>
                  </a:lnTo>
                  <a:lnTo>
                    <a:pt x="4125" y="68788"/>
                  </a:lnTo>
                  <a:lnTo>
                    <a:pt x="15382" y="84534"/>
                  </a:lnTo>
                  <a:lnTo>
                    <a:pt x="32093" y="95160"/>
                  </a:lnTo>
                  <a:lnTo>
                    <a:pt x="52578" y="99060"/>
                  </a:lnTo>
                  <a:lnTo>
                    <a:pt x="73062" y="95160"/>
                  </a:lnTo>
                  <a:lnTo>
                    <a:pt x="89773" y="84534"/>
                  </a:lnTo>
                  <a:lnTo>
                    <a:pt x="101030" y="68788"/>
                  </a:lnTo>
                  <a:lnTo>
                    <a:pt x="105156" y="49530"/>
                  </a:lnTo>
                  <a:lnTo>
                    <a:pt x="101030" y="30271"/>
                  </a:lnTo>
                  <a:lnTo>
                    <a:pt x="89773" y="14525"/>
                  </a:lnTo>
                  <a:lnTo>
                    <a:pt x="73062" y="3899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8544" y="2572511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0" y="49530"/>
                  </a:moveTo>
                  <a:lnTo>
                    <a:pt x="4125" y="30271"/>
                  </a:lnTo>
                  <a:lnTo>
                    <a:pt x="15382" y="14525"/>
                  </a:lnTo>
                  <a:lnTo>
                    <a:pt x="32093" y="3899"/>
                  </a:lnTo>
                  <a:lnTo>
                    <a:pt x="52578" y="0"/>
                  </a:lnTo>
                  <a:lnTo>
                    <a:pt x="73062" y="3899"/>
                  </a:lnTo>
                  <a:lnTo>
                    <a:pt x="89773" y="14525"/>
                  </a:lnTo>
                  <a:lnTo>
                    <a:pt x="101030" y="30271"/>
                  </a:lnTo>
                  <a:lnTo>
                    <a:pt x="105156" y="49530"/>
                  </a:lnTo>
                  <a:lnTo>
                    <a:pt x="101030" y="68788"/>
                  </a:lnTo>
                  <a:lnTo>
                    <a:pt x="89773" y="84534"/>
                  </a:lnTo>
                  <a:lnTo>
                    <a:pt x="73062" y="95160"/>
                  </a:lnTo>
                  <a:lnTo>
                    <a:pt x="52578" y="99060"/>
                  </a:lnTo>
                  <a:lnTo>
                    <a:pt x="32093" y="95160"/>
                  </a:lnTo>
                  <a:lnTo>
                    <a:pt x="15382" y="84534"/>
                  </a:lnTo>
                  <a:lnTo>
                    <a:pt x="4125" y="68788"/>
                  </a:lnTo>
                  <a:lnTo>
                    <a:pt x="0" y="49530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4744" y="2676144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52578" y="0"/>
                  </a:moveTo>
                  <a:lnTo>
                    <a:pt x="32093" y="3899"/>
                  </a:lnTo>
                  <a:lnTo>
                    <a:pt x="15382" y="14525"/>
                  </a:lnTo>
                  <a:lnTo>
                    <a:pt x="4125" y="30271"/>
                  </a:lnTo>
                  <a:lnTo>
                    <a:pt x="0" y="49530"/>
                  </a:lnTo>
                  <a:lnTo>
                    <a:pt x="4125" y="68788"/>
                  </a:lnTo>
                  <a:lnTo>
                    <a:pt x="15382" y="84534"/>
                  </a:lnTo>
                  <a:lnTo>
                    <a:pt x="32093" y="95160"/>
                  </a:lnTo>
                  <a:lnTo>
                    <a:pt x="52578" y="99060"/>
                  </a:lnTo>
                  <a:lnTo>
                    <a:pt x="73062" y="95160"/>
                  </a:lnTo>
                  <a:lnTo>
                    <a:pt x="89773" y="84534"/>
                  </a:lnTo>
                  <a:lnTo>
                    <a:pt x="101030" y="68788"/>
                  </a:lnTo>
                  <a:lnTo>
                    <a:pt x="105156" y="49530"/>
                  </a:lnTo>
                  <a:lnTo>
                    <a:pt x="101030" y="30271"/>
                  </a:lnTo>
                  <a:lnTo>
                    <a:pt x="89773" y="14525"/>
                  </a:lnTo>
                  <a:lnTo>
                    <a:pt x="73062" y="3899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4744" y="2676144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0" y="49530"/>
                  </a:moveTo>
                  <a:lnTo>
                    <a:pt x="4125" y="30271"/>
                  </a:lnTo>
                  <a:lnTo>
                    <a:pt x="15382" y="14525"/>
                  </a:lnTo>
                  <a:lnTo>
                    <a:pt x="32093" y="3899"/>
                  </a:lnTo>
                  <a:lnTo>
                    <a:pt x="52578" y="0"/>
                  </a:lnTo>
                  <a:lnTo>
                    <a:pt x="73062" y="3899"/>
                  </a:lnTo>
                  <a:lnTo>
                    <a:pt x="89773" y="14525"/>
                  </a:lnTo>
                  <a:lnTo>
                    <a:pt x="101030" y="30271"/>
                  </a:lnTo>
                  <a:lnTo>
                    <a:pt x="105156" y="49530"/>
                  </a:lnTo>
                  <a:lnTo>
                    <a:pt x="101030" y="68788"/>
                  </a:lnTo>
                  <a:lnTo>
                    <a:pt x="89773" y="84534"/>
                  </a:lnTo>
                  <a:lnTo>
                    <a:pt x="73062" y="95160"/>
                  </a:lnTo>
                  <a:lnTo>
                    <a:pt x="52578" y="99060"/>
                  </a:lnTo>
                  <a:lnTo>
                    <a:pt x="32093" y="95160"/>
                  </a:lnTo>
                  <a:lnTo>
                    <a:pt x="15382" y="84534"/>
                  </a:lnTo>
                  <a:lnTo>
                    <a:pt x="4125" y="68788"/>
                  </a:lnTo>
                  <a:lnTo>
                    <a:pt x="0" y="49530"/>
                  </a:lnTo>
                  <a:close/>
                </a:path>
              </a:pathLst>
            </a:custGeom>
            <a:ln w="952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8084" y="2775203"/>
              <a:ext cx="104139" cy="100965"/>
            </a:xfrm>
            <a:custGeom>
              <a:avLst/>
              <a:gdLst/>
              <a:ahLst/>
              <a:cxnLst/>
              <a:rect l="l" t="t" r="r" b="b"/>
              <a:pathLst>
                <a:path w="104139" h="100964">
                  <a:moveTo>
                    <a:pt x="51816" y="0"/>
                  </a:moveTo>
                  <a:lnTo>
                    <a:pt x="31664" y="3946"/>
                  </a:lnTo>
                  <a:lnTo>
                    <a:pt x="15192" y="14716"/>
                  </a:lnTo>
                  <a:lnTo>
                    <a:pt x="4077" y="30700"/>
                  </a:lnTo>
                  <a:lnTo>
                    <a:pt x="0" y="50291"/>
                  </a:lnTo>
                  <a:lnTo>
                    <a:pt x="4077" y="69883"/>
                  </a:lnTo>
                  <a:lnTo>
                    <a:pt x="15192" y="85867"/>
                  </a:lnTo>
                  <a:lnTo>
                    <a:pt x="31664" y="96637"/>
                  </a:lnTo>
                  <a:lnTo>
                    <a:pt x="51816" y="100583"/>
                  </a:lnTo>
                  <a:lnTo>
                    <a:pt x="71967" y="96637"/>
                  </a:lnTo>
                  <a:lnTo>
                    <a:pt x="88439" y="85867"/>
                  </a:lnTo>
                  <a:lnTo>
                    <a:pt x="99554" y="69883"/>
                  </a:lnTo>
                  <a:lnTo>
                    <a:pt x="103632" y="50291"/>
                  </a:lnTo>
                  <a:lnTo>
                    <a:pt x="99554" y="30700"/>
                  </a:lnTo>
                  <a:lnTo>
                    <a:pt x="88439" y="14716"/>
                  </a:lnTo>
                  <a:lnTo>
                    <a:pt x="71967" y="3946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58084" y="2775203"/>
              <a:ext cx="104139" cy="100965"/>
            </a:xfrm>
            <a:custGeom>
              <a:avLst/>
              <a:gdLst/>
              <a:ahLst/>
              <a:cxnLst/>
              <a:rect l="l" t="t" r="r" b="b"/>
              <a:pathLst>
                <a:path w="104139" h="100964">
                  <a:moveTo>
                    <a:pt x="0" y="50291"/>
                  </a:moveTo>
                  <a:lnTo>
                    <a:pt x="4077" y="30700"/>
                  </a:lnTo>
                  <a:lnTo>
                    <a:pt x="15192" y="14716"/>
                  </a:lnTo>
                  <a:lnTo>
                    <a:pt x="31664" y="3946"/>
                  </a:lnTo>
                  <a:lnTo>
                    <a:pt x="51816" y="0"/>
                  </a:lnTo>
                  <a:lnTo>
                    <a:pt x="71967" y="3946"/>
                  </a:lnTo>
                  <a:lnTo>
                    <a:pt x="88439" y="14716"/>
                  </a:lnTo>
                  <a:lnTo>
                    <a:pt x="99554" y="30700"/>
                  </a:lnTo>
                  <a:lnTo>
                    <a:pt x="103632" y="50291"/>
                  </a:lnTo>
                  <a:lnTo>
                    <a:pt x="99554" y="69883"/>
                  </a:lnTo>
                  <a:lnTo>
                    <a:pt x="88439" y="85867"/>
                  </a:lnTo>
                  <a:lnTo>
                    <a:pt x="71967" y="96637"/>
                  </a:lnTo>
                  <a:lnTo>
                    <a:pt x="51816" y="100583"/>
                  </a:lnTo>
                  <a:lnTo>
                    <a:pt x="31664" y="96637"/>
                  </a:lnTo>
                  <a:lnTo>
                    <a:pt x="15192" y="85867"/>
                  </a:lnTo>
                  <a:lnTo>
                    <a:pt x="4077" y="69883"/>
                  </a:lnTo>
                  <a:lnTo>
                    <a:pt x="0" y="50291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8856" y="2880359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52577" y="0"/>
                  </a:moveTo>
                  <a:lnTo>
                    <a:pt x="32093" y="3899"/>
                  </a:lnTo>
                  <a:lnTo>
                    <a:pt x="15382" y="14525"/>
                  </a:lnTo>
                  <a:lnTo>
                    <a:pt x="4125" y="30271"/>
                  </a:lnTo>
                  <a:lnTo>
                    <a:pt x="0" y="49529"/>
                  </a:lnTo>
                  <a:lnTo>
                    <a:pt x="4125" y="68788"/>
                  </a:lnTo>
                  <a:lnTo>
                    <a:pt x="15382" y="84534"/>
                  </a:lnTo>
                  <a:lnTo>
                    <a:pt x="32093" y="95160"/>
                  </a:lnTo>
                  <a:lnTo>
                    <a:pt x="52577" y="99059"/>
                  </a:lnTo>
                  <a:lnTo>
                    <a:pt x="73062" y="95160"/>
                  </a:lnTo>
                  <a:lnTo>
                    <a:pt x="89773" y="84534"/>
                  </a:lnTo>
                  <a:lnTo>
                    <a:pt x="101030" y="68788"/>
                  </a:lnTo>
                  <a:lnTo>
                    <a:pt x="105156" y="49529"/>
                  </a:lnTo>
                  <a:lnTo>
                    <a:pt x="101030" y="30271"/>
                  </a:lnTo>
                  <a:lnTo>
                    <a:pt x="89773" y="14525"/>
                  </a:lnTo>
                  <a:lnTo>
                    <a:pt x="73062" y="3899"/>
                  </a:lnTo>
                  <a:lnTo>
                    <a:pt x="52577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8856" y="2880359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0" y="49529"/>
                  </a:moveTo>
                  <a:lnTo>
                    <a:pt x="4125" y="30271"/>
                  </a:lnTo>
                  <a:lnTo>
                    <a:pt x="15382" y="14525"/>
                  </a:lnTo>
                  <a:lnTo>
                    <a:pt x="32093" y="3899"/>
                  </a:lnTo>
                  <a:lnTo>
                    <a:pt x="52577" y="0"/>
                  </a:lnTo>
                  <a:lnTo>
                    <a:pt x="73062" y="3899"/>
                  </a:lnTo>
                  <a:lnTo>
                    <a:pt x="89773" y="14525"/>
                  </a:lnTo>
                  <a:lnTo>
                    <a:pt x="101030" y="30271"/>
                  </a:lnTo>
                  <a:lnTo>
                    <a:pt x="105156" y="49529"/>
                  </a:lnTo>
                  <a:lnTo>
                    <a:pt x="101030" y="68788"/>
                  </a:lnTo>
                  <a:lnTo>
                    <a:pt x="89773" y="84534"/>
                  </a:lnTo>
                  <a:lnTo>
                    <a:pt x="73062" y="95160"/>
                  </a:lnTo>
                  <a:lnTo>
                    <a:pt x="52577" y="99059"/>
                  </a:lnTo>
                  <a:lnTo>
                    <a:pt x="32093" y="95160"/>
                  </a:lnTo>
                  <a:lnTo>
                    <a:pt x="15382" y="84534"/>
                  </a:lnTo>
                  <a:lnTo>
                    <a:pt x="4125" y="68788"/>
                  </a:lnTo>
                  <a:lnTo>
                    <a:pt x="0" y="49529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4012" y="3005328"/>
              <a:ext cx="104139" cy="99060"/>
            </a:xfrm>
            <a:custGeom>
              <a:avLst/>
              <a:gdLst/>
              <a:ahLst/>
              <a:cxnLst/>
              <a:rect l="l" t="t" r="r" b="b"/>
              <a:pathLst>
                <a:path w="104139" h="99060">
                  <a:moveTo>
                    <a:pt x="51815" y="0"/>
                  </a:moveTo>
                  <a:lnTo>
                    <a:pt x="31664" y="3899"/>
                  </a:lnTo>
                  <a:lnTo>
                    <a:pt x="15192" y="14525"/>
                  </a:lnTo>
                  <a:lnTo>
                    <a:pt x="4077" y="30271"/>
                  </a:lnTo>
                  <a:lnTo>
                    <a:pt x="0" y="49530"/>
                  </a:lnTo>
                  <a:lnTo>
                    <a:pt x="4077" y="68788"/>
                  </a:lnTo>
                  <a:lnTo>
                    <a:pt x="15192" y="84534"/>
                  </a:lnTo>
                  <a:lnTo>
                    <a:pt x="31664" y="95160"/>
                  </a:lnTo>
                  <a:lnTo>
                    <a:pt x="51815" y="99060"/>
                  </a:lnTo>
                  <a:lnTo>
                    <a:pt x="71967" y="95160"/>
                  </a:lnTo>
                  <a:lnTo>
                    <a:pt x="88439" y="84534"/>
                  </a:lnTo>
                  <a:lnTo>
                    <a:pt x="99554" y="68788"/>
                  </a:lnTo>
                  <a:lnTo>
                    <a:pt x="103631" y="49530"/>
                  </a:lnTo>
                  <a:lnTo>
                    <a:pt x="99554" y="30271"/>
                  </a:lnTo>
                  <a:lnTo>
                    <a:pt x="88439" y="14525"/>
                  </a:lnTo>
                  <a:lnTo>
                    <a:pt x="71967" y="389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44012" y="3005328"/>
              <a:ext cx="104139" cy="99060"/>
            </a:xfrm>
            <a:custGeom>
              <a:avLst/>
              <a:gdLst/>
              <a:ahLst/>
              <a:cxnLst/>
              <a:rect l="l" t="t" r="r" b="b"/>
              <a:pathLst>
                <a:path w="104139" h="99060">
                  <a:moveTo>
                    <a:pt x="0" y="49530"/>
                  </a:moveTo>
                  <a:lnTo>
                    <a:pt x="4077" y="30271"/>
                  </a:lnTo>
                  <a:lnTo>
                    <a:pt x="15192" y="14525"/>
                  </a:lnTo>
                  <a:lnTo>
                    <a:pt x="31664" y="3899"/>
                  </a:lnTo>
                  <a:lnTo>
                    <a:pt x="51815" y="0"/>
                  </a:lnTo>
                  <a:lnTo>
                    <a:pt x="71967" y="3899"/>
                  </a:lnTo>
                  <a:lnTo>
                    <a:pt x="88439" y="14525"/>
                  </a:lnTo>
                  <a:lnTo>
                    <a:pt x="99554" y="30271"/>
                  </a:lnTo>
                  <a:lnTo>
                    <a:pt x="103631" y="49530"/>
                  </a:lnTo>
                  <a:lnTo>
                    <a:pt x="99554" y="68788"/>
                  </a:lnTo>
                  <a:lnTo>
                    <a:pt x="88439" y="84534"/>
                  </a:lnTo>
                  <a:lnTo>
                    <a:pt x="71967" y="95160"/>
                  </a:lnTo>
                  <a:lnTo>
                    <a:pt x="51815" y="99060"/>
                  </a:lnTo>
                  <a:lnTo>
                    <a:pt x="31664" y="95160"/>
                  </a:lnTo>
                  <a:lnTo>
                    <a:pt x="15192" y="84534"/>
                  </a:lnTo>
                  <a:lnTo>
                    <a:pt x="4077" y="68788"/>
                  </a:lnTo>
                  <a:lnTo>
                    <a:pt x="0" y="49530"/>
                  </a:lnTo>
                  <a:close/>
                </a:path>
              </a:pathLst>
            </a:custGeom>
            <a:ln w="952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7265" y="3143821"/>
              <a:ext cx="114681" cy="1085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3381" y="3305365"/>
              <a:ext cx="114680" cy="1085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3881" y="3491293"/>
              <a:ext cx="114680" cy="1085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8953" y="3686365"/>
              <a:ext cx="114681" cy="10858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799588" y="2522219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52578" y="0"/>
                  </a:moveTo>
                  <a:lnTo>
                    <a:pt x="32093" y="3899"/>
                  </a:lnTo>
                  <a:lnTo>
                    <a:pt x="15382" y="14525"/>
                  </a:lnTo>
                  <a:lnTo>
                    <a:pt x="4125" y="30271"/>
                  </a:lnTo>
                  <a:lnTo>
                    <a:pt x="0" y="49530"/>
                  </a:lnTo>
                  <a:lnTo>
                    <a:pt x="4125" y="68788"/>
                  </a:lnTo>
                  <a:lnTo>
                    <a:pt x="15382" y="84534"/>
                  </a:lnTo>
                  <a:lnTo>
                    <a:pt x="32093" y="95160"/>
                  </a:lnTo>
                  <a:lnTo>
                    <a:pt x="52578" y="99060"/>
                  </a:lnTo>
                  <a:lnTo>
                    <a:pt x="73062" y="95160"/>
                  </a:lnTo>
                  <a:lnTo>
                    <a:pt x="89773" y="84534"/>
                  </a:lnTo>
                  <a:lnTo>
                    <a:pt x="101030" y="68788"/>
                  </a:lnTo>
                  <a:lnTo>
                    <a:pt x="105156" y="49530"/>
                  </a:lnTo>
                  <a:lnTo>
                    <a:pt x="101030" y="30271"/>
                  </a:lnTo>
                  <a:lnTo>
                    <a:pt x="89773" y="14525"/>
                  </a:lnTo>
                  <a:lnTo>
                    <a:pt x="73062" y="3899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9588" y="2522219"/>
              <a:ext cx="105410" cy="99060"/>
            </a:xfrm>
            <a:custGeom>
              <a:avLst/>
              <a:gdLst/>
              <a:ahLst/>
              <a:cxnLst/>
              <a:rect l="l" t="t" r="r" b="b"/>
              <a:pathLst>
                <a:path w="105410" h="99060">
                  <a:moveTo>
                    <a:pt x="0" y="49530"/>
                  </a:moveTo>
                  <a:lnTo>
                    <a:pt x="4125" y="30271"/>
                  </a:lnTo>
                  <a:lnTo>
                    <a:pt x="15382" y="14525"/>
                  </a:lnTo>
                  <a:lnTo>
                    <a:pt x="32093" y="3899"/>
                  </a:lnTo>
                  <a:lnTo>
                    <a:pt x="52578" y="0"/>
                  </a:lnTo>
                  <a:lnTo>
                    <a:pt x="73062" y="3899"/>
                  </a:lnTo>
                  <a:lnTo>
                    <a:pt x="89773" y="14525"/>
                  </a:lnTo>
                  <a:lnTo>
                    <a:pt x="101030" y="30271"/>
                  </a:lnTo>
                  <a:lnTo>
                    <a:pt x="105156" y="49530"/>
                  </a:lnTo>
                  <a:lnTo>
                    <a:pt x="101030" y="68788"/>
                  </a:lnTo>
                  <a:lnTo>
                    <a:pt x="89773" y="84534"/>
                  </a:lnTo>
                  <a:lnTo>
                    <a:pt x="73062" y="95160"/>
                  </a:lnTo>
                  <a:lnTo>
                    <a:pt x="52578" y="99060"/>
                  </a:lnTo>
                  <a:lnTo>
                    <a:pt x="32093" y="95160"/>
                  </a:lnTo>
                  <a:lnTo>
                    <a:pt x="15382" y="84534"/>
                  </a:lnTo>
                  <a:lnTo>
                    <a:pt x="4125" y="68788"/>
                  </a:lnTo>
                  <a:lnTo>
                    <a:pt x="0" y="49530"/>
                  </a:lnTo>
                  <a:close/>
                </a:path>
              </a:pathLst>
            </a:custGeom>
            <a:ln w="952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03406" y="5021084"/>
            <a:ext cx="101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Segoe UI"/>
                <a:cs typeface="Segoe UI"/>
              </a:rPr>
              <a:t>Iteration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99738" y="3399180"/>
            <a:ext cx="349885" cy="53721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00" spc="-20" dirty="0">
                <a:latin typeface="Tahoma"/>
                <a:cs typeface="Tahoma"/>
              </a:rPr>
              <a:t>Cost</a:t>
            </a:r>
            <a:endParaRPr sz="21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9459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5E2E-4D41-8218-F818-2CC04CF2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LR</a:t>
            </a:r>
            <a:endParaRPr lang="en-GB" dirty="0"/>
          </a:p>
        </p:txBody>
      </p:sp>
      <p:grpSp>
        <p:nvGrpSpPr>
          <p:cNvPr id="3" name="object 7">
            <a:extLst>
              <a:ext uri="{FF2B5EF4-FFF2-40B4-BE49-F238E27FC236}">
                <a16:creationId xmlns:a16="http://schemas.microsoft.com/office/drawing/2014/main" id="{AAF566DC-4274-6334-C19E-6470FD53D7E3}"/>
              </a:ext>
            </a:extLst>
          </p:cNvPr>
          <p:cNvGrpSpPr/>
          <p:nvPr/>
        </p:nvGrpSpPr>
        <p:grpSpPr>
          <a:xfrm>
            <a:off x="3184873" y="2009195"/>
            <a:ext cx="2073275" cy="3346450"/>
            <a:chOff x="1949386" y="899350"/>
            <a:chExt cx="2073275" cy="3346450"/>
          </a:xfrm>
        </p:grpSpPr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BB6B4001-D486-3AAE-144A-1647FE19D76C}"/>
                </a:ext>
              </a:extLst>
            </p:cNvPr>
            <p:cNvSpPr/>
            <p:nvPr/>
          </p:nvSpPr>
          <p:spPr>
            <a:xfrm>
              <a:off x="2178557" y="913638"/>
              <a:ext cx="1263650" cy="516890"/>
            </a:xfrm>
            <a:custGeom>
              <a:avLst/>
              <a:gdLst/>
              <a:ahLst/>
              <a:cxnLst/>
              <a:rect l="l" t="t" r="r" b="b"/>
              <a:pathLst>
                <a:path w="1263650" h="516890">
                  <a:moveTo>
                    <a:pt x="0" y="516636"/>
                  </a:moveTo>
                  <a:lnTo>
                    <a:pt x="1263395" y="516636"/>
                  </a:lnTo>
                  <a:lnTo>
                    <a:pt x="1263395" y="0"/>
                  </a:lnTo>
                  <a:lnTo>
                    <a:pt x="0" y="0"/>
                  </a:lnTo>
                  <a:lnTo>
                    <a:pt x="0" y="516636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AC0E1523-756F-DA1A-E5A8-0958B10B3D3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963" y="1059180"/>
              <a:ext cx="99060" cy="224027"/>
            </a:xfrm>
            <a:prstGeom prst="rect">
              <a:avLst/>
            </a:prstGeom>
          </p:spPr>
        </p:pic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D623B115-C208-BDC3-22D8-A451B9A4ED5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135" y="1985772"/>
              <a:ext cx="1141476" cy="278892"/>
            </a:xfrm>
            <a:prstGeom prst="rect">
              <a:avLst/>
            </a:prstGeom>
          </p:spPr>
        </p:pic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9E3FE461-896A-48F4-EADE-7FD202DF7E18}"/>
                </a:ext>
              </a:extLst>
            </p:cNvPr>
            <p:cNvSpPr/>
            <p:nvPr/>
          </p:nvSpPr>
          <p:spPr>
            <a:xfrm>
              <a:off x="2170937" y="1860041"/>
              <a:ext cx="1263650" cy="516890"/>
            </a:xfrm>
            <a:custGeom>
              <a:avLst/>
              <a:gdLst/>
              <a:ahLst/>
              <a:cxnLst/>
              <a:rect l="l" t="t" r="r" b="b"/>
              <a:pathLst>
                <a:path w="1263650" h="516889">
                  <a:moveTo>
                    <a:pt x="0" y="516636"/>
                  </a:moveTo>
                  <a:lnTo>
                    <a:pt x="1263396" y="516636"/>
                  </a:lnTo>
                  <a:lnTo>
                    <a:pt x="1263396" y="0"/>
                  </a:lnTo>
                  <a:lnTo>
                    <a:pt x="0" y="0"/>
                  </a:lnTo>
                  <a:lnTo>
                    <a:pt x="0" y="516636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12">
              <a:extLst>
                <a:ext uri="{FF2B5EF4-FFF2-40B4-BE49-F238E27FC236}">
                  <a16:creationId xmlns:a16="http://schemas.microsoft.com/office/drawing/2014/main" id="{3C6D0917-57AC-6C87-6837-123C0B7E67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399" y="2558795"/>
              <a:ext cx="1488948" cy="516636"/>
            </a:xfrm>
            <a:prstGeom prst="rect">
              <a:avLst/>
            </a:prstGeom>
          </p:spPr>
        </p:pic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178C5D70-EF5C-19D9-A148-FDE9E656EBDB}"/>
                </a:ext>
              </a:extLst>
            </p:cNvPr>
            <p:cNvSpPr/>
            <p:nvPr/>
          </p:nvSpPr>
          <p:spPr>
            <a:xfrm>
              <a:off x="1963673" y="2495550"/>
              <a:ext cx="1693545" cy="657225"/>
            </a:xfrm>
            <a:custGeom>
              <a:avLst/>
              <a:gdLst/>
              <a:ahLst/>
              <a:cxnLst/>
              <a:rect l="l" t="t" r="r" b="b"/>
              <a:pathLst>
                <a:path w="1693545" h="657225">
                  <a:moveTo>
                    <a:pt x="0" y="656844"/>
                  </a:moveTo>
                  <a:lnTo>
                    <a:pt x="1693164" y="656844"/>
                  </a:lnTo>
                  <a:lnTo>
                    <a:pt x="1693164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14">
              <a:extLst>
                <a:ext uri="{FF2B5EF4-FFF2-40B4-BE49-F238E27FC236}">
                  <a16:creationId xmlns:a16="http://schemas.microsoft.com/office/drawing/2014/main" id="{C1C561E5-6F89-B0D4-63B4-2B857AC8519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3515" y="3316223"/>
              <a:ext cx="1139952" cy="224028"/>
            </a:xfrm>
            <a:prstGeom prst="rect">
              <a:avLst/>
            </a:prstGeom>
          </p:spPr>
        </p:pic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2333F1F9-2E6B-89D2-5421-CB9EE58CE2F1}"/>
                </a:ext>
              </a:extLst>
            </p:cNvPr>
            <p:cNvSpPr/>
            <p:nvPr/>
          </p:nvSpPr>
          <p:spPr>
            <a:xfrm>
              <a:off x="2170937" y="3269742"/>
              <a:ext cx="1263650" cy="363220"/>
            </a:xfrm>
            <a:custGeom>
              <a:avLst/>
              <a:gdLst/>
              <a:ahLst/>
              <a:cxnLst/>
              <a:rect l="l" t="t" r="r" b="b"/>
              <a:pathLst>
                <a:path w="1263650" h="363220">
                  <a:moveTo>
                    <a:pt x="0" y="362711"/>
                  </a:moveTo>
                  <a:lnTo>
                    <a:pt x="1263396" y="362711"/>
                  </a:lnTo>
                  <a:lnTo>
                    <a:pt x="1263396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16">
              <a:extLst>
                <a:ext uri="{FF2B5EF4-FFF2-40B4-BE49-F238E27FC236}">
                  <a16:creationId xmlns:a16="http://schemas.microsoft.com/office/drawing/2014/main" id="{4A85C201-AE9A-9BD6-FF83-35AABAD6E9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3847" y="3867911"/>
              <a:ext cx="416051" cy="289559"/>
            </a:xfrm>
            <a:prstGeom prst="rect">
              <a:avLst/>
            </a:prstGeom>
          </p:spPr>
        </p:pic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1E00E225-0710-65AB-35DB-CD855D9932EA}"/>
                </a:ext>
              </a:extLst>
            </p:cNvPr>
            <p:cNvSpPr/>
            <p:nvPr/>
          </p:nvSpPr>
          <p:spPr>
            <a:xfrm>
              <a:off x="2431541" y="3751326"/>
              <a:ext cx="759460" cy="480059"/>
            </a:xfrm>
            <a:custGeom>
              <a:avLst/>
              <a:gdLst/>
              <a:ahLst/>
              <a:cxnLst/>
              <a:rect l="l" t="t" r="r" b="b"/>
              <a:pathLst>
                <a:path w="759460" h="480060">
                  <a:moveTo>
                    <a:pt x="0" y="480060"/>
                  </a:moveTo>
                  <a:lnTo>
                    <a:pt x="758951" y="480060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0E75A9C2-2386-BE06-C114-71A8F8D6DBDE}"/>
                </a:ext>
              </a:extLst>
            </p:cNvPr>
            <p:cNvSpPr/>
            <p:nvPr/>
          </p:nvSpPr>
          <p:spPr>
            <a:xfrm>
              <a:off x="2765170" y="1430147"/>
              <a:ext cx="76200" cy="430530"/>
            </a:xfrm>
            <a:custGeom>
              <a:avLst/>
              <a:gdLst/>
              <a:ahLst/>
              <a:cxnLst/>
              <a:rect l="l" t="t" r="r" b="b"/>
              <a:pathLst>
                <a:path w="76200" h="430530">
                  <a:moveTo>
                    <a:pt x="0" y="353060"/>
                  </a:moveTo>
                  <a:lnTo>
                    <a:pt x="36703" y="430022"/>
                  </a:lnTo>
                  <a:lnTo>
                    <a:pt x="63167" y="379475"/>
                  </a:lnTo>
                  <a:lnTo>
                    <a:pt x="47243" y="379475"/>
                  </a:lnTo>
                  <a:lnTo>
                    <a:pt x="28193" y="379094"/>
                  </a:lnTo>
                  <a:lnTo>
                    <a:pt x="28313" y="372698"/>
                  </a:lnTo>
                  <a:lnTo>
                    <a:pt x="0" y="353060"/>
                  </a:lnTo>
                  <a:close/>
                </a:path>
                <a:path w="76200" h="430530">
                  <a:moveTo>
                    <a:pt x="28313" y="372698"/>
                  </a:moveTo>
                  <a:lnTo>
                    <a:pt x="28193" y="379094"/>
                  </a:lnTo>
                  <a:lnTo>
                    <a:pt x="47243" y="379475"/>
                  </a:lnTo>
                  <a:lnTo>
                    <a:pt x="47248" y="379222"/>
                  </a:lnTo>
                  <a:lnTo>
                    <a:pt x="37718" y="379222"/>
                  </a:lnTo>
                  <a:lnTo>
                    <a:pt x="28313" y="372698"/>
                  </a:lnTo>
                  <a:close/>
                </a:path>
                <a:path w="76200" h="430530">
                  <a:moveTo>
                    <a:pt x="76200" y="354583"/>
                  </a:moveTo>
                  <a:lnTo>
                    <a:pt x="47364" y="373046"/>
                  </a:lnTo>
                  <a:lnTo>
                    <a:pt x="47243" y="379475"/>
                  </a:lnTo>
                  <a:lnTo>
                    <a:pt x="63167" y="379475"/>
                  </a:lnTo>
                  <a:lnTo>
                    <a:pt x="76200" y="354583"/>
                  </a:lnTo>
                  <a:close/>
                </a:path>
                <a:path w="76200" h="430530">
                  <a:moveTo>
                    <a:pt x="35306" y="0"/>
                  </a:moveTo>
                  <a:lnTo>
                    <a:pt x="28313" y="372698"/>
                  </a:lnTo>
                  <a:lnTo>
                    <a:pt x="37718" y="379222"/>
                  </a:lnTo>
                  <a:lnTo>
                    <a:pt x="47364" y="373046"/>
                  </a:lnTo>
                  <a:lnTo>
                    <a:pt x="54356" y="253"/>
                  </a:lnTo>
                  <a:lnTo>
                    <a:pt x="35306" y="0"/>
                  </a:lnTo>
                  <a:close/>
                </a:path>
                <a:path w="76200" h="430530">
                  <a:moveTo>
                    <a:pt x="47364" y="373046"/>
                  </a:moveTo>
                  <a:lnTo>
                    <a:pt x="37718" y="379222"/>
                  </a:lnTo>
                  <a:lnTo>
                    <a:pt x="47248" y="379222"/>
                  </a:lnTo>
                  <a:lnTo>
                    <a:pt x="47364" y="373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19">
              <a:extLst>
                <a:ext uri="{FF2B5EF4-FFF2-40B4-BE49-F238E27FC236}">
                  <a16:creationId xmlns:a16="http://schemas.microsoft.com/office/drawing/2014/main" id="{C19729C5-53EC-BF3A-BE91-3195137135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2917" y="2390394"/>
              <a:ext cx="76200" cy="105029"/>
            </a:xfrm>
            <a:prstGeom prst="rect">
              <a:avLst/>
            </a:prstGeom>
          </p:spPr>
        </p:pic>
        <p:pic>
          <p:nvPicPr>
            <p:cNvPr id="76" name="object 20">
              <a:extLst>
                <a:ext uri="{FF2B5EF4-FFF2-40B4-BE49-F238E27FC236}">
                  <a16:creationId xmlns:a16="http://schemas.microsoft.com/office/drawing/2014/main" id="{5BA54C3A-B9CF-D756-6984-F07519313BC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9107" y="3151758"/>
              <a:ext cx="75946" cy="118872"/>
            </a:xfrm>
            <a:prstGeom prst="rect">
              <a:avLst/>
            </a:prstGeom>
          </p:spPr>
        </p:pic>
        <p:pic>
          <p:nvPicPr>
            <p:cNvPr id="77" name="object 21">
              <a:extLst>
                <a:ext uri="{FF2B5EF4-FFF2-40B4-BE49-F238E27FC236}">
                  <a16:creationId xmlns:a16="http://schemas.microsoft.com/office/drawing/2014/main" id="{36B4F706-EC4C-E0FB-8B3C-D26CFC88FD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5457" y="3632200"/>
              <a:ext cx="76200" cy="118490"/>
            </a:xfrm>
            <a:prstGeom prst="rect">
              <a:avLst/>
            </a:prstGeom>
          </p:spPr>
        </p:pic>
        <p:sp>
          <p:nvSpPr>
            <p:cNvPr id="78" name="object 22">
              <a:extLst>
                <a:ext uri="{FF2B5EF4-FFF2-40B4-BE49-F238E27FC236}">
                  <a16:creationId xmlns:a16="http://schemas.microsoft.com/office/drawing/2014/main" id="{98A779BF-2027-CD18-0A5F-BBDFEF691303}"/>
                </a:ext>
              </a:extLst>
            </p:cNvPr>
            <p:cNvSpPr/>
            <p:nvPr/>
          </p:nvSpPr>
          <p:spPr>
            <a:xfrm>
              <a:off x="3190493" y="2117598"/>
              <a:ext cx="822325" cy="1877060"/>
            </a:xfrm>
            <a:custGeom>
              <a:avLst/>
              <a:gdLst/>
              <a:ahLst/>
              <a:cxnLst/>
              <a:rect l="l" t="t" r="r" b="b"/>
              <a:pathLst>
                <a:path w="822325" h="1877060">
                  <a:moveTo>
                    <a:pt x="0" y="1872995"/>
                  </a:moveTo>
                  <a:lnTo>
                    <a:pt x="816356" y="1876894"/>
                  </a:lnTo>
                </a:path>
                <a:path w="822325" h="1877060">
                  <a:moveTo>
                    <a:pt x="807719" y="1876793"/>
                  </a:moveTo>
                  <a:lnTo>
                    <a:pt x="82207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3">
              <a:extLst>
                <a:ext uri="{FF2B5EF4-FFF2-40B4-BE49-F238E27FC236}">
                  <a16:creationId xmlns:a16="http://schemas.microsoft.com/office/drawing/2014/main" id="{6C1601A3-C5ED-4705-0395-E2AFA2F15845}"/>
                </a:ext>
              </a:extLst>
            </p:cNvPr>
            <p:cNvSpPr/>
            <p:nvPr/>
          </p:nvSpPr>
          <p:spPr>
            <a:xfrm>
              <a:off x="3441953" y="2082927"/>
              <a:ext cx="573405" cy="76200"/>
            </a:xfrm>
            <a:custGeom>
              <a:avLst/>
              <a:gdLst/>
              <a:ahLst/>
              <a:cxnLst/>
              <a:rect l="l" t="t" r="r" b="b"/>
              <a:pathLst>
                <a:path w="573404" h="76200">
                  <a:moveTo>
                    <a:pt x="76454" y="0"/>
                  </a:moveTo>
                  <a:lnTo>
                    <a:pt x="0" y="37718"/>
                  </a:lnTo>
                  <a:lnTo>
                    <a:pt x="75946" y="76200"/>
                  </a:lnTo>
                  <a:lnTo>
                    <a:pt x="57087" y="47531"/>
                  </a:lnTo>
                  <a:lnTo>
                    <a:pt x="50800" y="47498"/>
                  </a:lnTo>
                  <a:lnTo>
                    <a:pt x="50800" y="28448"/>
                  </a:lnTo>
                  <a:lnTo>
                    <a:pt x="57234" y="28448"/>
                  </a:lnTo>
                  <a:lnTo>
                    <a:pt x="76454" y="0"/>
                  </a:lnTo>
                  <a:close/>
                </a:path>
                <a:path w="573404" h="76200">
                  <a:moveTo>
                    <a:pt x="57211" y="28482"/>
                  </a:moveTo>
                  <a:lnTo>
                    <a:pt x="50800" y="37973"/>
                  </a:lnTo>
                  <a:lnTo>
                    <a:pt x="57087" y="47531"/>
                  </a:lnTo>
                  <a:lnTo>
                    <a:pt x="572897" y="50292"/>
                  </a:lnTo>
                  <a:lnTo>
                    <a:pt x="573024" y="31242"/>
                  </a:lnTo>
                  <a:lnTo>
                    <a:pt x="57211" y="28482"/>
                  </a:lnTo>
                  <a:close/>
                </a:path>
                <a:path w="573404" h="76200">
                  <a:moveTo>
                    <a:pt x="50800" y="37973"/>
                  </a:moveTo>
                  <a:lnTo>
                    <a:pt x="50800" y="47498"/>
                  </a:lnTo>
                  <a:lnTo>
                    <a:pt x="57087" y="47531"/>
                  </a:lnTo>
                  <a:lnTo>
                    <a:pt x="50800" y="37973"/>
                  </a:lnTo>
                  <a:close/>
                </a:path>
                <a:path w="573404" h="76200">
                  <a:moveTo>
                    <a:pt x="50800" y="28448"/>
                  </a:moveTo>
                  <a:lnTo>
                    <a:pt x="50800" y="37973"/>
                  </a:lnTo>
                  <a:lnTo>
                    <a:pt x="57211" y="28482"/>
                  </a:lnTo>
                  <a:lnTo>
                    <a:pt x="50800" y="28448"/>
                  </a:lnTo>
                  <a:close/>
                </a:path>
                <a:path w="573404" h="76200">
                  <a:moveTo>
                    <a:pt x="57234" y="28448"/>
                  </a:moveTo>
                  <a:lnTo>
                    <a:pt x="50800" y="28448"/>
                  </a:lnTo>
                  <a:lnTo>
                    <a:pt x="57211" y="28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24">
            <a:extLst>
              <a:ext uri="{FF2B5EF4-FFF2-40B4-BE49-F238E27FC236}">
                <a16:creationId xmlns:a16="http://schemas.microsoft.com/office/drawing/2014/main" id="{C4F2207D-6E48-902D-BC29-9402CA4F816D}"/>
              </a:ext>
            </a:extLst>
          </p:cNvPr>
          <p:cNvSpPr/>
          <p:nvPr/>
        </p:nvSpPr>
        <p:spPr>
          <a:xfrm>
            <a:off x="7015257" y="2023483"/>
            <a:ext cx="1263650" cy="516890"/>
          </a:xfrm>
          <a:custGeom>
            <a:avLst/>
            <a:gdLst/>
            <a:ahLst/>
            <a:cxnLst/>
            <a:rect l="l" t="t" r="r" b="b"/>
            <a:pathLst>
              <a:path w="1263650" h="516890">
                <a:moveTo>
                  <a:pt x="0" y="516636"/>
                </a:moveTo>
                <a:lnTo>
                  <a:pt x="1263396" y="516636"/>
                </a:lnTo>
                <a:lnTo>
                  <a:pt x="1263396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5">
            <a:extLst>
              <a:ext uri="{FF2B5EF4-FFF2-40B4-BE49-F238E27FC236}">
                <a16:creationId xmlns:a16="http://schemas.microsoft.com/office/drawing/2014/main" id="{6E43EC8E-520C-5F0D-E3B8-48B9BE5BA21D}"/>
              </a:ext>
            </a:extLst>
          </p:cNvPr>
          <p:cNvSpPr txBox="1"/>
          <p:nvPr/>
        </p:nvSpPr>
        <p:spPr>
          <a:xfrm>
            <a:off x="7184040" y="2049086"/>
            <a:ext cx="925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Initialize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parameters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2" name="object 26">
            <a:extLst>
              <a:ext uri="{FF2B5EF4-FFF2-40B4-BE49-F238E27FC236}">
                <a16:creationId xmlns:a16="http://schemas.microsoft.com/office/drawing/2014/main" id="{01B5C5AD-AC76-96BB-BA08-6353441F9612}"/>
              </a:ext>
            </a:extLst>
          </p:cNvPr>
          <p:cNvGrpSpPr/>
          <p:nvPr/>
        </p:nvGrpSpPr>
        <p:grpSpPr>
          <a:xfrm>
            <a:off x="6869905" y="2963219"/>
            <a:ext cx="1562100" cy="2357755"/>
            <a:chOff x="5634418" y="1853374"/>
            <a:chExt cx="1562100" cy="2357755"/>
          </a:xfrm>
        </p:grpSpPr>
        <p:sp>
          <p:nvSpPr>
            <p:cNvPr id="83" name="object 27">
              <a:extLst>
                <a:ext uri="{FF2B5EF4-FFF2-40B4-BE49-F238E27FC236}">
                  <a16:creationId xmlns:a16="http://schemas.microsoft.com/office/drawing/2014/main" id="{B6C25F9D-88C4-08D2-2E63-8535661BB0A9}"/>
                </a:ext>
              </a:extLst>
            </p:cNvPr>
            <p:cNvSpPr/>
            <p:nvPr/>
          </p:nvSpPr>
          <p:spPr>
            <a:xfrm>
              <a:off x="5648705" y="1867661"/>
              <a:ext cx="1533525" cy="1687195"/>
            </a:xfrm>
            <a:custGeom>
              <a:avLst/>
              <a:gdLst/>
              <a:ahLst/>
              <a:cxnLst/>
              <a:rect l="l" t="t" r="r" b="b"/>
              <a:pathLst>
                <a:path w="1533525" h="1687195">
                  <a:moveTo>
                    <a:pt x="0" y="516636"/>
                  </a:moveTo>
                  <a:lnTo>
                    <a:pt x="1524000" y="516636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516636"/>
                  </a:lnTo>
                  <a:close/>
                </a:path>
                <a:path w="1533525" h="1687195">
                  <a:moveTo>
                    <a:pt x="9144" y="1179576"/>
                  </a:moveTo>
                  <a:lnTo>
                    <a:pt x="1533144" y="1179576"/>
                  </a:lnTo>
                  <a:lnTo>
                    <a:pt x="1533144" y="661415"/>
                  </a:lnTo>
                  <a:lnTo>
                    <a:pt x="9144" y="661415"/>
                  </a:lnTo>
                  <a:lnTo>
                    <a:pt x="9144" y="1179576"/>
                  </a:lnTo>
                  <a:close/>
                </a:path>
                <a:path w="1533525" h="1687195">
                  <a:moveTo>
                    <a:pt x="4572" y="1687068"/>
                  </a:moveTo>
                  <a:lnTo>
                    <a:pt x="1528572" y="1687068"/>
                  </a:lnTo>
                  <a:lnTo>
                    <a:pt x="1528572" y="1324356"/>
                  </a:lnTo>
                  <a:lnTo>
                    <a:pt x="4572" y="1324356"/>
                  </a:lnTo>
                  <a:lnTo>
                    <a:pt x="4572" y="1687068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28">
              <a:extLst>
                <a:ext uri="{FF2B5EF4-FFF2-40B4-BE49-F238E27FC236}">
                  <a16:creationId xmlns:a16="http://schemas.microsoft.com/office/drawing/2014/main" id="{FA73C3B6-835F-7E65-2D6D-1F7C42EEDB6E}"/>
                </a:ext>
              </a:extLst>
            </p:cNvPr>
            <p:cNvSpPr/>
            <p:nvPr/>
          </p:nvSpPr>
          <p:spPr>
            <a:xfrm>
              <a:off x="5913881" y="3679697"/>
              <a:ext cx="995680" cy="516890"/>
            </a:xfrm>
            <a:custGeom>
              <a:avLst/>
              <a:gdLst/>
              <a:ahLst/>
              <a:cxnLst/>
              <a:rect l="l" t="t" r="r" b="b"/>
              <a:pathLst>
                <a:path w="995679" h="516889">
                  <a:moveTo>
                    <a:pt x="0" y="516635"/>
                  </a:moveTo>
                  <a:lnTo>
                    <a:pt x="995171" y="516635"/>
                  </a:lnTo>
                  <a:lnTo>
                    <a:pt x="995171" y="0"/>
                  </a:lnTo>
                  <a:lnTo>
                    <a:pt x="0" y="0"/>
                  </a:lnTo>
                  <a:lnTo>
                    <a:pt x="0" y="516635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29">
            <a:extLst>
              <a:ext uri="{FF2B5EF4-FFF2-40B4-BE49-F238E27FC236}">
                <a16:creationId xmlns:a16="http://schemas.microsoft.com/office/drawing/2014/main" id="{119CF858-BEB1-64B1-188F-586D0179EE0B}"/>
              </a:ext>
            </a:extLst>
          </p:cNvPr>
          <p:cNvSpPr txBox="1"/>
          <p:nvPr/>
        </p:nvSpPr>
        <p:spPr>
          <a:xfrm>
            <a:off x="5359812" y="3109714"/>
            <a:ext cx="290195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87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Classify/predict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Arial MT"/>
              <a:cs typeface="Arial MT"/>
            </a:endParaRPr>
          </a:p>
          <a:p>
            <a:pPr marL="1687195" algn="ctr">
              <a:lnSpc>
                <a:spcPts val="1555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gradient</a:t>
            </a:r>
            <a:endParaRPr sz="1400">
              <a:latin typeface="Arial MT"/>
              <a:cs typeface="Arial MT"/>
            </a:endParaRPr>
          </a:p>
          <a:p>
            <a:pPr marR="2052320" algn="ctr">
              <a:lnSpc>
                <a:spcPts val="1555"/>
              </a:lnSpc>
            </a:pPr>
            <a:r>
              <a:rPr sz="1400" dirty="0">
                <a:latin typeface="Tahoma"/>
                <a:cs typeface="Tahoma"/>
              </a:rPr>
              <a:t>Until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good</a:t>
            </a:r>
            <a:endParaRPr sz="1400">
              <a:latin typeface="Tahoma"/>
              <a:cs typeface="Tahoma"/>
            </a:endParaRPr>
          </a:p>
          <a:p>
            <a:pPr marR="2051050" algn="ctr">
              <a:lnSpc>
                <a:spcPts val="1590"/>
              </a:lnSpc>
            </a:pPr>
            <a:r>
              <a:rPr sz="1400" spc="-10" dirty="0">
                <a:latin typeface="Tahoma"/>
                <a:cs typeface="Tahoma"/>
              </a:rPr>
              <a:t>enough</a:t>
            </a:r>
            <a:endParaRPr sz="1400">
              <a:latin typeface="Tahoma"/>
              <a:cs typeface="Tahoma"/>
            </a:endParaRPr>
          </a:p>
          <a:p>
            <a:pPr marL="1678939" algn="ctr">
              <a:lnSpc>
                <a:spcPts val="1590"/>
              </a:lnSpc>
            </a:pPr>
            <a:r>
              <a:rPr sz="1400" spc="-10" dirty="0">
                <a:latin typeface="Arial MT"/>
                <a:cs typeface="Arial MT"/>
              </a:rPr>
              <a:t>Update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400">
              <a:latin typeface="Arial MT"/>
              <a:cs typeface="Arial MT"/>
            </a:endParaRPr>
          </a:p>
          <a:p>
            <a:pPr marL="167195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Loss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6" name="object 30">
            <a:extLst>
              <a:ext uri="{FF2B5EF4-FFF2-40B4-BE49-F238E27FC236}">
                <a16:creationId xmlns:a16="http://schemas.microsoft.com/office/drawing/2014/main" id="{145801D5-5E5A-F567-8827-BDB673F8D9B6}"/>
              </a:ext>
            </a:extLst>
          </p:cNvPr>
          <p:cNvGrpSpPr/>
          <p:nvPr/>
        </p:nvGrpSpPr>
        <p:grpSpPr>
          <a:xfrm>
            <a:off x="7610887" y="3499984"/>
            <a:ext cx="85090" cy="1289050"/>
            <a:chOff x="6375400" y="2390139"/>
            <a:chExt cx="85090" cy="1289050"/>
          </a:xfrm>
        </p:grpSpPr>
        <p:pic>
          <p:nvPicPr>
            <p:cNvPr id="87" name="object 31">
              <a:extLst>
                <a:ext uri="{FF2B5EF4-FFF2-40B4-BE49-F238E27FC236}">
                  <a16:creationId xmlns:a16="http://schemas.microsoft.com/office/drawing/2014/main" id="{5982648F-64CB-1FF6-6949-6A18C913E9B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3909" y="2390139"/>
              <a:ext cx="76200" cy="139446"/>
            </a:xfrm>
            <a:prstGeom prst="rect">
              <a:avLst/>
            </a:prstGeom>
          </p:spPr>
        </p:pic>
        <p:pic>
          <p:nvPicPr>
            <p:cNvPr id="88" name="object 32">
              <a:extLst>
                <a:ext uri="{FF2B5EF4-FFF2-40B4-BE49-F238E27FC236}">
                  <a16:creationId xmlns:a16="http://schemas.microsoft.com/office/drawing/2014/main" id="{F8F00D3E-2B3C-53AB-4F32-6FA63D3DB3D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7305" y="3047237"/>
              <a:ext cx="76200" cy="145795"/>
            </a:xfrm>
            <a:prstGeom prst="rect">
              <a:avLst/>
            </a:prstGeom>
          </p:spPr>
        </p:pic>
        <p:pic>
          <p:nvPicPr>
            <p:cNvPr id="89" name="object 33">
              <a:extLst>
                <a:ext uri="{FF2B5EF4-FFF2-40B4-BE49-F238E27FC236}">
                  <a16:creationId xmlns:a16="http://schemas.microsoft.com/office/drawing/2014/main" id="{CED6711D-D61F-D046-DE00-5B238EFA73A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5400" y="3554348"/>
              <a:ext cx="76073" cy="124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767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54074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Testing</a:t>
            </a:r>
            <a:r>
              <a:rPr sz="3000" spc="-145" dirty="0"/>
              <a:t> </a:t>
            </a:r>
            <a:r>
              <a:rPr lang="en-US" sz="3000" spc="-145" dirty="0"/>
              <a:t>L</a:t>
            </a:r>
            <a:r>
              <a:rPr sz="3000" dirty="0"/>
              <a:t>ogistic</a:t>
            </a:r>
            <a:r>
              <a:rPr sz="3000" spc="-135" dirty="0"/>
              <a:t> </a:t>
            </a:r>
            <a:r>
              <a:rPr lang="en-US" sz="3000" spc="-10" dirty="0"/>
              <a:t>R</a:t>
            </a:r>
            <a:r>
              <a:rPr sz="3000" spc="-10" dirty="0"/>
              <a:t>egression</a:t>
            </a:r>
            <a:endParaRPr sz="3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7" y="1310639"/>
            <a:ext cx="783335" cy="350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20" y="1310639"/>
            <a:ext cx="662940" cy="350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0716" y="1310639"/>
            <a:ext cx="205739" cy="3505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65594" y="1438846"/>
            <a:ext cx="2883535" cy="2585085"/>
            <a:chOff x="5265594" y="1438846"/>
            <a:chExt cx="2883535" cy="25850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5594" y="1489887"/>
              <a:ext cx="2883310" cy="25339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65470" y="1453133"/>
              <a:ext cx="2461260" cy="2278380"/>
            </a:xfrm>
            <a:custGeom>
              <a:avLst/>
              <a:gdLst/>
              <a:ahLst/>
              <a:cxnLst/>
              <a:rect l="l" t="t" r="r" b="b"/>
              <a:pathLst>
                <a:path w="2461259" h="2278379">
                  <a:moveTo>
                    <a:pt x="0" y="1166367"/>
                  </a:moveTo>
                  <a:lnTo>
                    <a:pt x="2461005" y="1162811"/>
                  </a:lnTo>
                </a:path>
                <a:path w="2461259" h="2278379">
                  <a:moveTo>
                    <a:pt x="1237487" y="0"/>
                  </a:moveTo>
                  <a:lnTo>
                    <a:pt x="1238123" y="2278379"/>
                  </a:lnTo>
                </a:path>
              </a:pathLst>
            </a:custGeom>
            <a:ln w="28575">
              <a:solidFill>
                <a:srgbClr val="A64D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1946147"/>
              <a:ext cx="661416" cy="1965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644" y="3075432"/>
              <a:ext cx="659892" cy="17678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15867" y="2743200"/>
            <a:ext cx="783336" cy="2849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468" y="2709672"/>
            <a:ext cx="1167383" cy="3520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15667" y="2709672"/>
            <a:ext cx="1088136" cy="3520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5348" y="2709672"/>
            <a:ext cx="289560" cy="3520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31617" y="2795777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8216" y="1953767"/>
            <a:ext cx="1088136" cy="3520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7895" y="1953767"/>
            <a:ext cx="289558" cy="3520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44164" y="2039493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89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Testing</a:t>
            </a:r>
            <a:r>
              <a:rPr sz="3000" spc="-145" dirty="0"/>
              <a:t> </a:t>
            </a:r>
            <a:r>
              <a:rPr lang="en-US" sz="3000" spc="-145" dirty="0"/>
              <a:t>L</a:t>
            </a:r>
            <a:r>
              <a:rPr sz="3000" dirty="0"/>
              <a:t>ogistic</a:t>
            </a:r>
            <a:r>
              <a:rPr sz="3000" spc="-135" dirty="0"/>
              <a:t> </a:t>
            </a:r>
            <a:r>
              <a:rPr lang="en-US" sz="3000" spc="-10" dirty="0"/>
              <a:t>R</a:t>
            </a:r>
            <a:r>
              <a:rPr sz="3000" spc="-10" dirty="0"/>
              <a:t>egression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17550" y="1269749"/>
            <a:ext cx="13779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6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1310640"/>
            <a:ext cx="2090928" cy="350520"/>
            <a:chOff x="795527" y="1310640"/>
            <a:chExt cx="2090928" cy="350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1310640"/>
              <a:ext cx="783335" cy="350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20" y="1310640"/>
              <a:ext cx="662940" cy="350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0716" y="1310640"/>
              <a:ext cx="205739" cy="35052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600" y="2180844"/>
            <a:ext cx="527303" cy="140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8591" y="2781300"/>
            <a:ext cx="527303" cy="17830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347459" y="2180844"/>
            <a:ext cx="1377950" cy="1409700"/>
            <a:chOff x="6347459" y="2180844"/>
            <a:chExt cx="1377950" cy="14097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7459" y="2180844"/>
              <a:ext cx="1377695" cy="14097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20433" y="2457450"/>
              <a:ext cx="1048385" cy="0"/>
            </a:xfrm>
            <a:custGeom>
              <a:avLst/>
              <a:gdLst/>
              <a:ahLst/>
              <a:cxnLst/>
              <a:rect l="l" t="t" r="r" b="b"/>
              <a:pathLst>
                <a:path w="1048384">
                  <a:moveTo>
                    <a:pt x="0" y="0"/>
                  </a:moveTo>
                  <a:lnTo>
                    <a:pt x="1047876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2813" y="2719577"/>
              <a:ext cx="1056005" cy="262255"/>
            </a:xfrm>
            <a:custGeom>
              <a:avLst/>
              <a:gdLst/>
              <a:ahLst/>
              <a:cxnLst/>
              <a:rect l="l" t="t" r="r" b="b"/>
              <a:pathLst>
                <a:path w="1056004" h="262255">
                  <a:moveTo>
                    <a:pt x="0" y="0"/>
                  </a:moveTo>
                  <a:lnTo>
                    <a:pt x="1047876" y="0"/>
                  </a:lnTo>
                </a:path>
                <a:path w="1056004" h="262255">
                  <a:moveTo>
                    <a:pt x="7619" y="262128"/>
                  </a:moveTo>
                  <a:lnTo>
                    <a:pt x="1055496" y="262128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046719" y="2180844"/>
            <a:ext cx="784860" cy="1409700"/>
            <a:chOff x="8046719" y="2180844"/>
            <a:chExt cx="784860" cy="14097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6719" y="2180844"/>
              <a:ext cx="784859" cy="1409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63889" y="2455926"/>
              <a:ext cx="353060" cy="2540"/>
            </a:xfrm>
            <a:custGeom>
              <a:avLst/>
              <a:gdLst/>
              <a:ahLst/>
              <a:cxnLst/>
              <a:rect l="l" t="t" r="r" b="b"/>
              <a:pathLst>
                <a:path w="353059" h="2539">
                  <a:moveTo>
                    <a:pt x="0" y="0"/>
                  </a:moveTo>
                  <a:lnTo>
                    <a:pt x="352805" y="2159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3889" y="2718054"/>
              <a:ext cx="360680" cy="264795"/>
            </a:xfrm>
            <a:custGeom>
              <a:avLst/>
              <a:gdLst/>
              <a:ahLst/>
              <a:cxnLst/>
              <a:rect l="l" t="t" r="r" b="b"/>
              <a:pathLst>
                <a:path w="360679" h="264794">
                  <a:moveTo>
                    <a:pt x="0" y="0"/>
                  </a:moveTo>
                  <a:lnTo>
                    <a:pt x="352805" y="2158"/>
                  </a:lnTo>
                </a:path>
                <a:path w="360679" h="264794">
                  <a:moveTo>
                    <a:pt x="7619" y="262127"/>
                  </a:moveTo>
                  <a:lnTo>
                    <a:pt x="360425" y="264287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9047" y="2834639"/>
            <a:ext cx="175260" cy="518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8307" y="2834639"/>
            <a:ext cx="175259" cy="518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15867" y="2743200"/>
            <a:ext cx="783336" cy="2849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6468" y="2709672"/>
            <a:ext cx="1167383" cy="3520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15667" y="2709672"/>
            <a:ext cx="1088136" cy="3520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5348" y="2709672"/>
            <a:ext cx="289560" cy="35204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031617" y="2795777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8216" y="1953767"/>
            <a:ext cx="1088136" cy="35204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77895" y="1953767"/>
            <a:ext cx="289558" cy="35204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844164" y="2039493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25221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Testing</a:t>
            </a:r>
            <a:r>
              <a:rPr sz="3000" spc="-145" dirty="0"/>
              <a:t> </a:t>
            </a:r>
            <a:r>
              <a:rPr lang="en-US" sz="3000" spc="-145" dirty="0"/>
              <a:t>L</a:t>
            </a:r>
            <a:r>
              <a:rPr sz="3000" dirty="0"/>
              <a:t>ogistic</a:t>
            </a:r>
            <a:r>
              <a:rPr sz="3000" spc="-135" dirty="0"/>
              <a:t> </a:t>
            </a:r>
            <a:r>
              <a:rPr lang="en-US" sz="3000" spc="-10" dirty="0"/>
              <a:t>R</a:t>
            </a:r>
            <a:r>
              <a:rPr sz="3000" spc="-10" dirty="0"/>
              <a:t>egression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17550" y="1269749"/>
            <a:ext cx="13779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6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1310640"/>
            <a:ext cx="2090928" cy="350520"/>
            <a:chOff x="795527" y="1310640"/>
            <a:chExt cx="2090928" cy="350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1310640"/>
              <a:ext cx="783335" cy="350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20" y="1310640"/>
              <a:ext cx="662940" cy="350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0716" y="1310640"/>
              <a:ext cx="205739" cy="35052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5867" y="2743200"/>
            <a:ext cx="783336" cy="2849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6468" y="2709672"/>
            <a:ext cx="1167383" cy="3520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15667" y="2709672"/>
            <a:ext cx="1088136" cy="3520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65348" y="2709672"/>
            <a:ext cx="289560" cy="3520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31617" y="2795777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8216" y="1953767"/>
            <a:ext cx="1088136" cy="3520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7895" y="1953767"/>
            <a:ext cx="289558" cy="3520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44164" y="2039493"/>
            <a:ext cx="66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80138" y="3061716"/>
            <a:ext cx="2165985" cy="1711960"/>
            <a:chOff x="5935979" y="2301049"/>
            <a:chExt cx="2165985" cy="17119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35979" y="2305811"/>
              <a:ext cx="2165604" cy="17068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13257" y="230104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1394"/>
                  </a:lnTo>
                  <a:lnTo>
                    <a:pt x="4762" y="0"/>
                  </a:lnTo>
                  <a:lnTo>
                    <a:pt x="8130" y="1394"/>
                  </a:lnTo>
                  <a:lnTo>
                    <a:pt x="9525" y="4762"/>
                  </a:lnTo>
                  <a:lnTo>
                    <a:pt x="8130" y="8130"/>
                  </a:lnTo>
                  <a:lnTo>
                    <a:pt x="4762" y="9525"/>
                  </a:lnTo>
                  <a:lnTo>
                    <a:pt x="1394" y="813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585858">
                <a:alpha val="6666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4669" y="2590037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02957" y="2952749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96468" y="3241548"/>
            <a:ext cx="3296920" cy="1042669"/>
          </a:xfrm>
          <a:custGeom>
            <a:avLst/>
            <a:gdLst/>
            <a:ahLst/>
            <a:cxnLst/>
            <a:rect l="l" t="t" r="r" b="b"/>
            <a:pathLst>
              <a:path w="3296920" h="1042670">
                <a:moveTo>
                  <a:pt x="0" y="954023"/>
                </a:moveTo>
                <a:lnTo>
                  <a:pt x="882396" y="954023"/>
                </a:lnTo>
                <a:lnTo>
                  <a:pt x="882396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  <a:path w="3296920" h="1042670">
                <a:moveTo>
                  <a:pt x="882395" y="1042415"/>
                </a:moveTo>
                <a:lnTo>
                  <a:pt x="3296411" y="1042415"/>
                </a:lnTo>
                <a:lnTo>
                  <a:pt x="3296411" y="534923"/>
                </a:lnTo>
                <a:lnTo>
                  <a:pt x="882395" y="534923"/>
                </a:lnTo>
                <a:lnTo>
                  <a:pt x="882395" y="104241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315747" y="1460183"/>
            <a:ext cx="662940" cy="1414780"/>
            <a:chOff x="7371588" y="699516"/>
            <a:chExt cx="662940" cy="141478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1588" y="699516"/>
              <a:ext cx="662940" cy="14142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8278" y="895350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75042" y="1152906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77091" y="1460183"/>
            <a:ext cx="733425" cy="1414780"/>
            <a:chOff x="5932932" y="699516"/>
            <a:chExt cx="733425" cy="141478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2932" y="699516"/>
              <a:ext cx="733043" cy="14142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54674" y="895350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438" y="1152906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85394" y="2136839"/>
            <a:ext cx="353568" cy="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0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Testing</a:t>
            </a:r>
            <a:r>
              <a:rPr sz="3000" spc="-145" dirty="0"/>
              <a:t> </a:t>
            </a:r>
            <a:r>
              <a:rPr lang="en-US" sz="3000" spc="-145" dirty="0"/>
              <a:t>L</a:t>
            </a:r>
            <a:r>
              <a:rPr sz="3000" dirty="0"/>
              <a:t>ogistic</a:t>
            </a:r>
            <a:r>
              <a:rPr sz="3000" spc="-135" dirty="0"/>
              <a:t> </a:t>
            </a:r>
            <a:r>
              <a:rPr lang="en-US" sz="3000" spc="-10" dirty="0"/>
              <a:t>R</a:t>
            </a:r>
            <a:r>
              <a:rPr sz="3000" spc="-10" dirty="0"/>
              <a:t>egression</a:t>
            </a:r>
            <a:endParaRPr sz="3000" dirty="0"/>
          </a:p>
        </p:txBody>
      </p:sp>
      <p:grpSp>
        <p:nvGrpSpPr>
          <p:cNvPr id="8" name="object 3"/>
          <p:cNvGrpSpPr/>
          <p:nvPr/>
        </p:nvGrpSpPr>
        <p:grpSpPr>
          <a:xfrm>
            <a:off x="652957" y="2303497"/>
            <a:ext cx="4093464" cy="2449068"/>
            <a:chOff x="178307" y="1347216"/>
            <a:chExt cx="4093464" cy="2449068"/>
          </a:xfrm>
        </p:grpSpPr>
        <p:pic>
          <p:nvPicPr>
            <p:cNvPr id="2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07" y="1347216"/>
              <a:ext cx="1866900" cy="2449068"/>
            </a:xfrm>
            <a:prstGeom prst="rect">
              <a:avLst/>
            </a:prstGeom>
          </p:spPr>
        </p:pic>
        <p:pic>
          <p:nvPicPr>
            <p:cNvPr id="24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2095" y="1347216"/>
              <a:ext cx="1979676" cy="2449068"/>
            </a:xfrm>
            <a:prstGeom prst="rect">
              <a:avLst/>
            </a:prstGeom>
          </p:spPr>
        </p:pic>
        <p:sp>
          <p:nvSpPr>
            <p:cNvPr id="25" name="object 6"/>
            <p:cNvSpPr/>
            <p:nvPr/>
          </p:nvSpPr>
          <p:spPr>
            <a:xfrm>
              <a:off x="1669542" y="2724150"/>
              <a:ext cx="2488565" cy="0"/>
            </a:xfrm>
            <a:custGeom>
              <a:avLst/>
              <a:gdLst/>
              <a:ahLst/>
              <a:cxnLst/>
              <a:rect l="l" t="t" r="r" b="b"/>
              <a:pathLst>
                <a:path w="2488565">
                  <a:moveTo>
                    <a:pt x="0" y="0"/>
                  </a:moveTo>
                  <a:lnTo>
                    <a:pt x="257047" y="0"/>
                  </a:lnTo>
                </a:path>
                <a:path w="2488565">
                  <a:moveTo>
                    <a:pt x="2231135" y="0"/>
                  </a:moveTo>
                  <a:lnTo>
                    <a:pt x="2488184" y="0"/>
                  </a:lnTo>
                </a:path>
              </a:pathLst>
            </a:custGeom>
            <a:ln w="3810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8"/>
          <p:cNvGrpSpPr/>
          <p:nvPr/>
        </p:nvGrpSpPr>
        <p:grpSpPr>
          <a:xfrm>
            <a:off x="5148122" y="1654272"/>
            <a:ext cx="3946271" cy="3455607"/>
            <a:chOff x="4673472" y="697991"/>
            <a:chExt cx="3946271" cy="3455607"/>
          </a:xfrm>
        </p:grpSpPr>
        <p:pic>
          <p:nvPicPr>
            <p:cNvPr id="27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5171" y="697991"/>
              <a:ext cx="3814572" cy="2450592"/>
            </a:xfrm>
            <a:prstGeom prst="rect">
              <a:avLst/>
            </a:prstGeom>
          </p:spPr>
        </p:pic>
        <p:sp>
          <p:nvSpPr>
            <p:cNvPr id="37" name="object 10"/>
            <p:cNvSpPr/>
            <p:nvPr/>
          </p:nvSpPr>
          <p:spPr>
            <a:xfrm>
              <a:off x="8247126" y="2076450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3810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3" y="3206496"/>
              <a:ext cx="3814572" cy="932687"/>
            </a:xfrm>
            <a:prstGeom prst="rect">
              <a:avLst/>
            </a:prstGeom>
          </p:spPr>
        </p:pic>
        <p:sp>
          <p:nvSpPr>
            <p:cNvPr id="39" name="object 13"/>
            <p:cNvSpPr/>
            <p:nvPr/>
          </p:nvSpPr>
          <p:spPr>
            <a:xfrm>
              <a:off x="4673472" y="3192208"/>
              <a:ext cx="3843654" cy="961390"/>
            </a:xfrm>
            <a:custGeom>
              <a:avLst/>
              <a:gdLst/>
              <a:ahLst/>
              <a:cxnLst/>
              <a:rect l="l" t="t" r="r" b="b"/>
              <a:pathLst>
                <a:path w="3843654" h="961389">
                  <a:moveTo>
                    <a:pt x="0" y="961262"/>
                  </a:moveTo>
                  <a:lnTo>
                    <a:pt x="3843147" y="961262"/>
                  </a:lnTo>
                  <a:lnTo>
                    <a:pt x="3843147" y="0"/>
                  </a:lnTo>
                  <a:lnTo>
                    <a:pt x="0" y="0"/>
                  </a:lnTo>
                  <a:lnTo>
                    <a:pt x="0" y="961262"/>
                  </a:lnTo>
                  <a:close/>
                </a:path>
              </a:pathLst>
            </a:custGeom>
            <a:ln w="2857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9789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550" y="1266266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164" y="1240358"/>
            <a:ext cx="3227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Performance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unseen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1263396"/>
            <a:ext cx="783335" cy="350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220" y="1263396"/>
            <a:ext cx="662940" cy="3505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71166" y="1398142"/>
            <a:ext cx="902969" cy="85725"/>
          </a:xfrm>
          <a:custGeom>
            <a:avLst/>
            <a:gdLst/>
            <a:ahLst/>
            <a:cxnLst/>
            <a:rect l="l" t="t" r="r" b="b"/>
            <a:pathLst>
              <a:path w="902970" h="85725">
                <a:moveTo>
                  <a:pt x="817371" y="0"/>
                </a:moveTo>
                <a:lnTo>
                  <a:pt x="836380" y="28682"/>
                </a:lnTo>
                <a:lnTo>
                  <a:pt x="845819" y="28702"/>
                </a:lnTo>
                <a:lnTo>
                  <a:pt x="845819" y="57277"/>
                </a:lnTo>
                <a:lnTo>
                  <a:pt x="836238" y="57277"/>
                </a:lnTo>
                <a:lnTo>
                  <a:pt x="817244" y="85725"/>
                </a:lnTo>
                <a:lnTo>
                  <a:pt x="874394" y="57277"/>
                </a:lnTo>
                <a:lnTo>
                  <a:pt x="845819" y="57277"/>
                </a:lnTo>
                <a:lnTo>
                  <a:pt x="874435" y="57256"/>
                </a:lnTo>
                <a:lnTo>
                  <a:pt x="902969" y="43053"/>
                </a:lnTo>
                <a:lnTo>
                  <a:pt x="817371" y="0"/>
                </a:lnTo>
                <a:close/>
              </a:path>
              <a:path w="902970" h="85725">
                <a:moveTo>
                  <a:pt x="845819" y="42926"/>
                </a:moveTo>
                <a:lnTo>
                  <a:pt x="836251" y="57256"/>
                </a:lnTo>
                <a:lnTo>
                  <a:pt x="845819" y="57277"/>
                </a:lnTo>
                <a:lnTo>
                  <a:pt x="845819" y="42926"/>
                </a:lnTo>
                <a:close/>
              </a:path>
              <a:path w="902970" h="85725">
                <a:moveTo>
                  <a:pt x="0" y="26924"/>
                </a:moveTo>
                <a:lnTo>
                  <a:pt x="0" y="55499"/>
                </a:lnTo>
                <a:lnTo>
                  <a:pt x="836251" y="57256"/>
                </a:lnTo>
                <a:lnTo>
                  <a:pt x="845819" y="42926"/>
                </a:lnTo>
                <a:lnTo>
                  <a:pt x="836380" y="28682"/>
                </a:lnTo>
                <a:lnTo>
                  <a:pt x="0" y="26924"/>
                </a:lnTo>
                <a:close/>
              </a:path>
              <a:path w="902970" h="85725">
                <a:moveTo>
                  <a:pt x="836380" y="28682"/>
                </a:moveTo>
                <a:lnTo>
                  <a:pt x="845819" y="42926"/>
                </a:lnTo>
                <a:lnTo>
                  <a:pt x="845819" y="28702"/>
                </a:lnTo>
                <a:lnTo>
                  <a:pt x="836380" y="28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49017" y="1668779"/>
            <a:ext cx="3891915" cy="954405"/>
            <a:chOff x="2049017" y="1668779"/>
            <a:chExt cx="3891915" cy="9544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987" y="1668779"/>
              <a:ext cx="2988564" cy="9540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49017" y="2105278"/>
              <a:ext cx="902969" cy="85725"/>
            </a:xfrm>
            <a:custGeom>
              <a:avLst/>
              <a:gdLst/>
              <a:ahLst/>
              <a:cxnLst/>
              <a:rect l="l" t="t" r="r" b="b"/>
              <a:pathLst>
                <a:path w="902969" h="85725">
                  <a:moveTo>
                    <a:pt x="817371" y="0"/>
                  </a:moveTo>
                  <a:lnTo>
                    <a:pt x="836380" y="28682"/>
                  </a:lnTo>
                  <a:lnTo>
                    <a:pt x="845819" y="28701"/>
                  </a:lnTo>
                  <a:lnTo>
                    <a:pt x="845819" y="57276"/>
                  </a:lnTo>
                  <a:lnTo>
                    <a:pt x="836238" y="57276"/>
                  </a:lnTo>
                  <a:lnTo>
                    <a:pt x="817244" y="85725"/>
                  </a:lnTo>
                  <a:lnTo>
                    <a:pt x="874394" y="57276"/>
                  </a:lnTo>
                  <a:lnTo>
                    <a:pt x="845819" y="57276"/>
                  </a:lnTo>
                  <a:lnTo>
                    <a:pt x="874435" y="57256"/>
                  </a:lnTo>
                  <a:lnTo>
                    <a:pt x="902969" y="43052"/>
                  </a:lnTo>
                  <a:lnTo>
                    <a:pt x="817371" y="0"/>
                  </a:lnTo>
                  <a:close/>
                </a:path>
                <a:path w="902969" h="85725">
                  <a:moveTo>
                    <a:pt x="845819" y="42925"/>
                  </a:moveTo>
                  <a:lnTo>
                    <a:pt x="836251" y="57256"/>
                  </a:lnTo>
                  <a:lnTo>
                    <a:pt x="845819" y="57276"/>
                  </a:lnTo>
                  <a:lnTo>
                    <a:pt x="845819" y="42925"/>
                  </a:lnTo>
                  <a:close/>
                </a:path>
                <a:path w="902969" h="85725">
                  <a:moveTo>
                    <a:pt x="0" y="26923"/>
                  </a:moveTo>
                  <a:lnTo>
                    <a:pt x="0" y="55498"/>
                  </a:lnTo>
                  <a:lnTo>
                    <a:pt x="836251" y="57256"/>
                  </a:lnTo>
                  <a:lnTo>
                    <a:pt x="845819" y="42925"/>
                  </a:lnTo>
                  <a:lnTo>
                    <a:pt x="836380" y="28682"/>
                  </a:lnTo>
                  <a:lnTo>
                    <a:pt x="0" y="26923"/>
                  </a:lnTo>
                  <a:close/>
                </a:path>
                <a:path w="902969" h="85725">
                  <a:moveTo>
                    <a:pt x="836380" y="28682"/>
                  </a:moveTo>
                  <a:lnTo>
                    <a:pt x="845819" y="42925"/>
                  </a:lnTo>
                  <a:lnTo>
                    <a:pt x="845819" y="28701"/>
                  </a:lnTo>
                  <a:lnTo>
                    <a:pt x="836380" y="28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4850" y="1948434"/>
            <a:ext cx="1397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Accuracy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650" y="3050489"/>
            <a:ext cx="7458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To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improve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model: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step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size,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number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iterations,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regularization,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new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features,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etc.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8071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D41520F6-D7AA-B7B3-0F99-DF3489BB3142}"/>
              </a:ext>
            </a:extLst>
          </p:cNvPr>
          <p:cNvGrpSpPr/>
          <p:nvPr/>
        </p:nvGrpSpPr>
        <p:grpSpPr>
          <a:xfrm>
            <a:off x="655319" y="1272730"/>
            <a:ext cx="7833359" cy="1127760"/>
            <a:chOff x="655319" y="1272730"/>
            <a:chExt cx="7833359" cy="112776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E7CBC011-E9DA-B6D0-3563-AFF81CBA402C}"/>
                </a:ext>
              </a:extLst>
            </p:cNvPr>
            <p:cNvSpPr/>
            <p:nvPr/>
          </p:nvSpPr>
          <p:spPr>
            <a:xfrm>
              <a:off x="1552194" y="1287017"/>
              <a:ext cx="1186180" cy="1099185"/>
            </a:xfrm>
            <a:custGeom>
              <a:avLst/>
              <a:gdLst/>
              <a:ahLst/>
              <a:cxnLst/>
              <a:rect l="l" t="t" r="r" b="b"/>
              <a:pathLst>
                <a:path w="1186180" h="1099185">
                  <a:moveTo>
                    <a:pt x="0" y="549402"/>
                  </a:moveTo>
                  <a:lnTo>
                    <a:pt x="1965" y="504345"/>
                  </a:lnTo>
                  <a:lnTo>
                    <a:pt x="7759" y="460291"/>
                  </a:lnTo>
                  <a:lnTo>
                    <a:pt x="17229" y="417381"/>
                  </a:lnTo>
                  <a:lnTo>
                    <a:pt x="30223" y="375757"/>
                  </a:lnTo>
                  <a:lnTo>
                    <a:pt x="46589" y="335559"/>
                  </a:lnTo>
                  <a:lnTo>
                    <a:pt x="66172" y="296930"/>
                  </a:lnTo>
                  <a:lnTo>
                    <a:pt x="88822" y="260010"/>
                  </a:lnTo>
                  <a:lnTo>
                    <a:pt x="114385" y="224942"/>
                  </a:lnTo>
                  <a:lnTo>
                    <a:pt x="142708" y="191866"/>
                  </a:lnTo>
                  <a:lnTo>
                    <a:pt x="173640" y="160924"/>
                  </a:lnTo>
                  <a:lnTo>
                    <a:pt x="207028" y="132258"/>
                  </a:lnTo>
                  <a:lnTo>
                    <a:pt x="242718" y="106009"/>
                  </a:lnTo>
                  <a:lnTo>
                    <a:pt x="280558" y="82318"/>
                  </a:lnTo>
                  <a:lnTo>
                    <a:pt x="320397" y="61327"/>
                  </a:lnTo>
                  <a:lnTo>
                    <a:pt x="362080" y="43178"/>
                  </a:lnTo>
                  <a:lnTo>
                    <a:pt x="405457" y="28011"/>
                  </a:lnTo>
                  <a:lnTo>
                    <a:pt x="450373" y="15968"/>
                  </a:lnTo>
                  <a:lnTo>
                    <a:pt x="496676" y="7191"/>
                  </a:lnTo>
                  <a:lnTo>
                    <a:pt x="544215" y="1821"/>
                  </a:lnTo>
                  <a:lnTo>
                    <a:pt x="592836" y="0"/>
                  </a:lnTo>
                  <a:lnTo>
                    <a:pt x="641456" y="1821"/>
                  </a:lnTo>
                  <a:lnTo>
                    <a:pt x="688995" y="7191"/>
                  </a:lnTo>
                  <a:lnTo>
                    <a:pt x="735298" y="15968"/>
                  </a:lnTo>
                  <a:lnTo>
                    <a:pt x="780214" y="28011"/>
                  </a:lnTo>
                  <a:lnTo>
                    <a:pt x="823591" y="43178"/>
                  </a:lnTo>
                  <a:lnTo>
                    <a:pt x="865274" y="61327"/>
                  </a:lnTo>
                  <a:lnTo>
                    <a:pt x="905113" y="82318"/>
                  </a:lnTo>
                  <a:lnTo>
                    <a:pt x="942953" y="106009"/>
                  </a:lnTo>
                  <a:lnTo>
                    <a:pt x="978643" y="132258"/>
                  </a:lnTo>
                  <a:lnTo>
                    <a:pt x="1012031" y="160924"/>
                  </a:lnTo>
                  <a:lnTo>
                    <a:pt x="1042963" y="191866"/>
                  </a:lnTo>
                  <a:lnTo>
                    <a:pt x="1071286" y="224942"/>
                  </a:lnTo>
                  <a:lnTo>
                    <a:pt x="1096849" y="260010"/>
                  </a:lnTo>
                  <a:lnTo>
                    <a:pt x="1119499" y="296930"/>
                  </a:lnTo>
                  <a:lnTo>
                    <a:pt x="1139082" y="335559"/>
                  </a:lnTo>
                  <a:lnTo>
                    <a:pt x="1155448" y="375757"/>
                  </a:lnTo>
                  <a:lnTo>
                    <a:pt x="1168442" y="417381"/>
                  </a:lnTo>
                  <a:lnTo>
                    <a:pt x="1177912" y="460291"/>
                  </a:lnTo>
                  <a:lnTo>
                    <a:pt x="1183706" y="504345"/>
                  </a:lnTo>
                  <a:lnTo>
                    <a:pt x="1185672" y="549402"/>
                  </a:lnTo>
                  <a:lnTo>
                    <a:pt x="1183706" y="594458"/>
                  </a:lnTo>
                  <a:lnTo>
                    <a:pt x="1177912" y="638512"/>
                  </a:lnTo>
                  <a:lnTo>
                    <a:pt x="1168442" y="681422"/>
                  </a:lnTo>
                  <a:lnTo>
                    <a:pt x="1155448" y="723046"/>
                  </a:lnTo>
                  <a:lnTo>
                    <a:pt x="1139082" y="763244"/>
                  </a:lnTo>
                  <a:lnTo>
                    <a:pt x="1119499" y="801873"/>
                  </a:lnTo>
                  <a:lnTo>
                    <a:pt x="1096849" y="838793"/>
                  </a:lnTo>
                  <a:lnTo>
                    <a:pt x="1071286" y="873861"/>
                  </a:lnTo>
                  <a:lnTo>
                    <a:pt x="1042963" y="906937"/>
                  </a:lnTo>
                  <a:lnTo>
                    <a:pt x="1012031" y="937879"/>
                  </a:lnTo>
                  <a:lnTo>
                    <a:pt x="978643" y="966545"/>
                  </a:lnTo>
                  <a:lnTo>
                    <a:pt x="942953" y="992794"/>
                  </a:lnTo>
                  <a:lnTo>
                    <a:pt x="905113" y="1016485"/>
                  </a:lnTo>
                  <a:lnTo>
                    <a:pt x="865274" y="1037476"/>
                  </a:lnTo>
                  <a:lnTo>
                    <a:pt x="823591" y="1055625"/>
                  </a:lnTo>
                  <a:lnTo>
                    <a:pt x="780214" y="1070792"/>
                  </a:lnTo>
                  <a:lnTo>
                    <a:pt x="735298" y="1082835"/>
                  </a:lnTo>
                  <a:lnTo>
                    <a:pt x="688995" y="1091612"/>
                  </a:lnTo>
                  <a:lnTo>
                    <a:pt x="641456" y="1096982"/>
                  </a:lnTo>
                  <a:lnTo>
                    <a:pt x="592836" y="1098804"/>
                  </a:lnTo>
                  <a:lnTo>
                    <a:pt x="544215" y="1096982"/>
                  </a:lnTo>
                  <a:lnTo>
                    <a:pt x="496676" y="1091612"/>
                  </a:lnTo>
                  <a:lnTo>
                    <a:pt x="450373" y="1082835"/>
                  </a:lnTo>
                  <a:lnTo>
                    <a:pt x="405457" y="1070792"/>
                  </a:lnTo>
                  <a:lnTo>
                    <a:pt x="362080" y="1055625"/>
                  </a:lnTo>
                  <a:lnTo>
                    <a:pt x="320397" y="1037476"/>
                  </a:lnTo>
                  <a:lnTo>
                    <a:pt x="280558" y="1016485"/>
                  </a:lnTo>
                  <a:lnTo>
                    <a:pt x="242718" y="992794"/>
                  </a:lnTo>
                  <a:lnTo>
                    <a:pt x="207028" y="966545"/>
                  </a:lnTo>
                  <a:lnTo>
                    <a:pt x="173640" y="937879"/>
                  </a:lnTo>
                  <a:lnTo>
                    <a:pt x="142708" y="906937"/>
                  </a:lnTo>
                  <a:lnTo>
                    <a:pt x="114385" y="873861"/>
                  </a:lnTo>
                  <a:lnTo>
                    <a:pt x="88822" y="838793"/>
                  </a:lnTo>
                  <a:lnTo>
                    <a:pt x="66172" y="801873"/>
                  </a:lnTo>
                  <a:lnTo>
                    <a:pt x="46589" y="763244"/>
                  </a:lnTo>
                  <a:lnTo>
                    <a:pt x="30223" y="723046"/>
                  </a:lnTo>
                  <a:lnTo>
                    <a:pt x="17229" y="681422"/>
                  </a:lnTo>
                  <a:lnTo>
                    <a:pt x="7759" y="638512"/>
                  </a:lnTo>
                  <a:lnTo>
                    <a:pt x="1965" y="594458"/>
                  </a:lnTo>
                  <a:lnTo>
                    <a:pt x="0" y="549402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9A5D8B25-B944-5AA8-BE92-13D8D96196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" y="1688591"/>
              <a:ext cx="842772" cy="294132"/>
            </a:xfrm>
            <a:prstGeom prst="rect">
              <a:avLst/>
            </a:prstGeom>
          </p:spPr>
        </p:pic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E04B7B0A-D710-90D0-9C1B-005E3F5D9F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3" y="1438706"/>
              <a:ext cx="6894576" cy="793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023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688592"/>
            <a:ext cx="842772" cy="294132"/>
          </a:xfrm>
          <a:prstGeom prst="rect">
            <a:avLst/>
          </a:prstGeom>
        </p:spPr>
      </p:pic>
      <p:grpSp>
        <p:nvGrpSpPr>
          <p:cNvPr id="4" name="object 3"/>
          <p:cNvGrpSpPr/>
          <p:nvPr/>
        </p:nvGrpSpPr>
        <p:grpSpPr>
          <a:xfrm>
            <a:off x="1594103" y="1438706"/>
            <a:ext cx="6894830" cy="794385"/>
            <a:chOff x="1594103" y="1438706"/>
            <a:chExt cx="6894830" cy="794385"/>
          </a:xfrm>
        </p:grpSpPr>
        <p:pic>
          <p:nvPicPr>
            <p:cNvPr id="5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3" y="1438706"/>
              <a:ext cx="6894576" cy="793953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5031486" y="1568957"/>
              <a:ext cx="3385185" cy="536575"/>
            </a:xfrm>
            <a:custGeom>
              <a:avLst/>
              <a:gdLst/>
              <a:ahLst/>
              <a:cxnLst/>
              <a:rect l="l" t="t" r="r" b="b"/>
              <a:pathLst>
                <a:path w="3385184" h="536575">
                  <a:moveTo>
                    <a:pt x="0" y="536447"/>
                  </a:moveTo>
                  <a:lnTo>
                    <a:pt x="3384804" y="536447"/>
                  </a:lnTo>
                  <a:lnTo>
                    <a:pt x="3384804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2857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663189" y="1568957"/>
              <a:ext cx="2042160" cy="536575"/>
            </a:xfrm>
            <a:custGeom>
              <a:avLst/>
              <a:gdLst/>
              <a:ahLst/>
              <a:cxnLst/>
              <a:rect l="l" t="t" r="r" b="b"/>
              <a:pathLst>
                <a:path w="2042160" h="536575">
                  <a:moveTo>
                    <a:pt x="0" y="536447"/>
                  </a:moveTo>
                  <a:lnTo>
                    <a:pt x="2042160" y="536447"/>
                  </a:lnTo>
                  <a:lnTo>
                    <a:pt x="2042160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1116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688592"/>
            <a:ext cx="842772" cy="2941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94104" y="1438706"/>
            <a:ext cx="6894576" cy="1289253"/>
            <a:chOff x="1594104" y="1438706"/>
            <a:chExt cx="6894576" cy="1289253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4" y="1438706"/>
              <a:ext cx="6894576" cy="7939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0254" y="1568957"/>
              <a:ext cx="3314700" cy="536575"/>
            </a:xfrm>
            <a:custGeom>
              <a:avLst/>
              <a:gdLst/>
              <a:ahLst/>
              <a:cxnLst/>
              <a:rect l="l" t="t" r="r" b="b"/>
              <a:pathLst>
                <a:path w="3314700" h="536575">
                  <a:moveTo>
                    <a:pt x="0" y="536447"/>
                  </a:moveTo>
                  <a:lnTo>
                    <a:pt x="3314700" y="536447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7762" y="1568957"/>
              <a:ext cx="2028825" cy="536575"/>
            </a:xfrm>
            <a:custGeom>
              <a:avLst/>
              <a:gdLst/>
              <a:ahLst/>
              <a:cxnLst/>
              <a:rect l="l" t="t" r="r" b="b"/>
              <a:pathLst>
                <a:path w="2028825" h="536575">
                  <a:moveTo>
                    <a:pt x="0" y="536447"/>
                  </a:moveTo>
                  <a:lnTo>
                    <a:pt x="2028443" y="536447"/>
                  </a:lnTo>
                  <a:lnTo>
                    <a:pt x="2028443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7743" y="2481322"/>
              <a:ext cx="597408" cy="215865"/>
            </a:xfrm>
            <a:prstGeom prst="rect">
              <a:avLst/>
            </a:prstGeom>
          </p:spPr>
        </p:pic>
        <p:pic>
          <p:nvPicPr>
            <p:cNvPr id="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6451" y="2479602"/>
              <a:ext cx="256032" cy="248357"/>
            </a:xfrm>
            <a:prstGeom prst="rect">
              <a:avLst/>
            </a:prstGeom>
          </p:spPr>
        </p:pic>
        <p:sp>
          <p:nvSpPr>
            <p:cNvPr id="4" name="object 14"/>
            <p:cNvSpPr/>
            <p:nvPr/>
          </p:nvSpPr>
          <p:spPr>
            <a:xfrm>
              <a:off x="3721735" y="2092070"/>
              <a:ext cx="1255395" cy="514984"/>
            </a:xfrm>
            <a:custGeom>
              <a:avLst/>
              <a:gdLst/>
              <a:ahLst/>
              <a:cxnLst/>
              <a:rect l="l" t="t" r="r" b="b"/>
              <a:pathLst>
                <a:path w="1255395" h="514985">
                  <a:moveTo>
                    <a:pt x="1187658" y="495077"/>
                  </a:moveTo>
                  <a:lnTo>
                    <a:pt x="1159510" y="514604"/>
                  </a:lnTo>
                  <a:lnTo>
                    <a:pt x="1255014" y="506222"/>
                  </a:lnTo>
                  <a:lnTo>
                    <a:pt x="1248180" y="498602"/>
                  </a:lnTo>
                  <a:lnTo>
                    <a:pt x="1196593" y="498602"/>
                  </a:lnTo>
                  <a:lnTo>
                    <a:pt x="1187658" y="495077"/>
                  </a:lnTo>
                  <a:close/>
                </a:path>
                <a:path w="1255395" h="514985">
                  <a:moveTo>
                    <a:pt x="1198190" y="468404"/>
                  </a:moveTo>
                  <a:lnTo>
                    <a:pt x="1201801" y="485267"/>
                  </a:lnTo>
                  <a:lnTo>
                    <a:pt x="1187658" y="495077"/>
                  </a:lnTo>
                  <a:lnTo>
                    <a:pt x="1196593" y="498602"/>
                  </a:lnTo>
                  <a:lnTo>
                    <a:pt x="1207135" y="471931"/>
                  </a:lnTo>
                  <a:lnTo>
                    <a:pt x="1198190" y="468404"/>
                  </a:lnTo>
                  <a:close/>
                </a:path>
                <a:path w="1255395" h="514985">
                  <a:moveTo>
                    <a:pt x="1191005" y="434848"/>
                  </a:moveTo>
                  <a:lnTo>
                    <a:pt x="1198190" y="468404"/>
                  </a:lnTo>
                  <a:lnTo>
                    <a:pt x="1207135" y="471931"/>
                  </a:lnTo>
                  <a:lnTo>
                    <a:pt x="1196593" y="498602"/>
                  </a:lnTo>
                  <a:lnTo>
                    <a:pt x="1248180" y="498602"/>
                  </a:lnTo>
                  <a:lnTo>
                    <a:pt x="1191005" y="434848"/>
                  </a:lnTo>
                  <a:close/>
                </a:path>
                <a:path w="1255395" h="514985">
                  <a:moveTo>
                    <a:pt x="10413" y="0"/>
                  </a:moveTo>
                  <a:lnTo>
                    <a:pt x="0" y="26670"/>
                  </a:lnTo>
                  <a:lnTo>
                    <a:pt x="1187658" y="495077"/>
                  </a:lnTo>
                  <a:lnTo>
                    <a:pt x="1201801" y="485267"/>
                  </a:lnTo>
                  <a:lnTo>
                    <a:pt x="1198190" y="468404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16"/>
          <p:cNvSpPr/>
          <p:nvPr/>
        </p:nvSpPr>
        <p:spPr>
          <a:xfrm>
            <a:off x="3538728" y="2798064"/>
            <a:ext cx="1815464" cy="14604"/>
          </a:xfrm>
          <a:custGeom>
            <a:avLst/>
            <a:gdLst/>
            <a:ahLst/>
            <a:cxnLst/>
            <a:rect l="l" t="t" r="r" b="b"/>
            <a:pathLst>
              <a:path w="1815464" h="14605">
                <a:moveTo>
                  <a:pt x="1814957" y="143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37788" y="2953003"/>
          <a:ext cx="1523364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550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any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0.99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~0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  <a:spcBef>
                          <a:spcPts val="229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600"/>
                        </a:lnSpc>
                        <a:spcBef>
                          <a:spcPts val="30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~0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inf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0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697-A18B-5A2B-742B-66F531D9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 But Language is Complex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1A91-A2F0-7A7A-BE4B-8EF123E1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9" y="1253331"/>
            <a:ext cx="6065754" cy="4351338"/>
          </a:xfrm>
        </p:spPr>
        <p:txBody>
          <a:bodyPr/>
          <a:lstStyle/>
          <a:p>
            <a:r>
              <a:rPr lang="en-US" dirty="0"/>
              <a:t>An iceberg is a large piece of freshwater ice that has broken off from a snow-formed glacier or ice shelf and is floating in open water.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99B96-AAD1-F2A0-BF6D-10472CB1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7" y="1163740"/>
            <a:ext cx="4196202" cy="52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7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688592"/>
            <a:ext cx="842772" cy="2941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94104" y="1438706"/>
            <a:ext cx="6894576" cy="1289253"/>
            <a:chOff x="1594104" y="1438706"/>
            <a:chExt cx="6894576" cy="1289253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4" y="1438706"/>
              <a:ext cx="6894576" cy="7939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66538" y="1568957"/>
              <a:ext cx="3339465" cy="536575"/>
            </a:xfrm>
            <a:custGeom>
              <a:avLst/>
              <a:gdLst/>
              <a:ahLst/>
              <a:cxnLst/>
              <a:rect l="l" t="t" r="r" b="b"/>
              <a:pathLst>
                <a:path w="3339465" h="536575">
                  <a:moveTo>
                    <a:pt x="0" y="536447"/>
                  </a:moveTo>
                  <a:lnTo>
                    <a:pt x="3339084" y="536447"/>
                  </a:lnTo>
                  <a:lnTo>
                    <a:pt x="3339084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0997" y="1568957"/>
              <a:ext cx="2033270" cy="536575"/>
            </a:xfrm>
            <a:custGeom>
              <a:avLst/>
              <a:gdLst/>
              <a:ahLst/>
              <a:cxnLst/>
              <a:rect l="l" t="t" r="r" b="b"/>
              <a:pathLst>
                <a:path w="2033270" h="536575">
                  <a:moveTo>
                    <a:pt x="0" y="536447"/>
                  </a:moveTo>
                  <a:lnTo>
                    <a:pt x="2033016" y="536447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4450" y="2091816"/>
              <a:ext cx="1617345" cy="548005"/>
            </a:xfrm>
            <a:custGeom>
              <a:avLst/>
              <a:gdLst/>
              <a:ahLst/>
              <a:cxnLst/>
              <a:rect l="l" t="t" r="r" b="b"/>
              <a:pathLst>
                <a:path w="1617345" h="548005">
                  <a:moveTo>
                    <a:pt x="68452" y="466344"/>
                  </a:moveTo>
                  <a:lnTo>
                    <a:pt x="0" y="533526"/>
                  </a:lnTo>
                  <a:lnTo>
                    <a:pt x="94741" y="548005"/>
                  </a:lnTo>
                  <a:lnTo>
                    <a:pt x="71504" y="529589"/>
                  </a:lnTo>
                  <a:lnTo>
                    <a:pt x="58800" y="529589"/>
                  </a:lnTo>
                  <a:lnTo>
                    <a:pt x="50037" y="502412"/>
                  </a:lnTo>
                  <a:lnTo>
                    <a:pt x="59037" y="499510"/>
                  </a:lnTo>
                  <a:lnTo>
                    <a:pt x="68452" y="466344"/>
                  </a:lnTo>
                  <a:close/>
                </a:path>
                <a:path w="1617345" h="548005">
                  <a:moveTo>
                    <a:pt x="54441" y="516068"/>
                  </a:moveTo>
                  <a:lnTo>
                    <a:pt x="58800" y="529589"/>
                  </a:lnTo>
                  <a:lnTo>
                    <a:pt x="67830" y="526678"/>
                  </a:lnTo>
                  <a:lnTo>
                    <a:pt x="54441" y="516068"/>
                  </a:lnTo>
                  <a:close/>
                </a:path>
                <a:path w="1617345" h="548005">
                  <a:moveTo>
                    <a:pt x="67830" y="526678"/>
                  </a:moveTo>
                  <a:lnTo>
                    <a:pt x="58800" y="529589"/>
                  </a:lnTo>
                  <a:lnTo>
                    <a:pt x="71504" y="529589"/>
                  </a:lnTo>
                  <a:lnTo>
                    <a:pt x="67830" y="526678"/>
                  </a:lnTo>
                  <a:close/>
                </a:path>
                <a:path w="1617345" h="548005">
                  <a:moveTo>
                    <a:pt x="1608454" y="0"/>
                  </a:moveTo>
                  <a:lnTo>
                    <a:pt x="59037" y="499510"/>
                  </a:lnTo>
                  <a:lnTo>
                    <a:pt x="54385" y="515896"/>
                  </a:lnTo>
                  <a:lnTo>
                    <a:pt x="54441" y="516068"/>
                  </a:lnTo>
                  <a:lnTo>
                    <a:pt x="67830" y="526678"/>
                  </a:lnTo>
                  <a:lnTo>
                    <a:pt x="1617218" y="27177"/>
                  </a:lnTo>
                  <a:lnTo>
                    <a:pt x="1608454" y="0"/>
                  </a:lnTo>
                  <a:close/>
                </a:path>
                <a:path w="1617345" h="548005">
                  <a:moveTo>
                    <a:pt x="59037" y="499510"/>
                  </a:moveTo>
                  <a:lnTo>
                    <a:pt x="50037" y="502412"/>
                  </a:lnTo>
                  <a:lnTo>
                    <a:pt x="54385" y="515896"/>
                  </a:lnTo>
                  <a:lnTo>
                    <a:pt x="59037" y="49951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7744" y="2481322"/>
              <a:ext cx="597408" cy="215865"/>
            </a:xfrm>
            <a:prstGeom prst="rect">
              <a:avLst/>
            </a:prstGeom>
          </p:spPr>
        </p:pic>
        <p:pic>
          <p:nvPicPr>
            <p:cNvPr id="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6452" y="2479602"/>
              <a:ext cx="256032" cy="248357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538728" y="2798064"/>
            <a:ext cx="1815464" cy="14604"/>
          </a:xfrm>
          <a:custGeom>
            <a:avLst/>
            <a:gdLst/>
            <a:ahLst/>
            <a:cxnLst/>
            <a:rect l="l" t="t" r="r" b="b"/>
            <a:pathLst>
              <a:path w="1815464" h="14605">
                <a:moveTo>
                  <a:pt x="1814957" y="143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37788" y="2953003"/>
          <a:ext cx="1523364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550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any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0.01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~0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  <a:spcBef>
                          <a:spcPts val="229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600"/>
                        </a:lnSpc>
                        <a:spcBef>
                          <a:spcPts val="30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~1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inf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04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688592"/>
            <a:ext cx="842772" cy="294132"/>
          </a:xfrm>
          <a:prstGeom prst="rect">
            <a:avLst/>
          </a:prstGeom>
        </p:spPr>
      </p:pic>
      <p:grpSp>
        <p:nvGrpSpPr>
          <p:cNvPr id="4" name="object 3"/>
          <p:cNvGrpSpPr/>
          <p:nvPr/>
        </p:nvGrpSpPr>
        <p:grpSpPr>
          <a:xfrm>
            <a:off x="1520189" y="1438706"/>
            <a:ext cx="6968490" cy="793953"/>
            <a:chOff x="1520189" y="1438706"/>
            <a:chExt cx="6968490" cy="793953"/>
          </a:xfrm>
        </p:grpSpPr>
        <p:pic>
          <p:nvPicPr>
            <p:cNvPr id="5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3" y="1438706"/>
              <a:ext cx="6894576" cy="793953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5101589" y="1568957"/>
              <a:ext cx="3314700" cy="536575"/>
            </a:xfrm>
            <a:custGeom>
              <a:avLst/>
              <a:gdLst/>
              <a:ahLst/>
              <a:cxnLst/>
              <a:rect l="l" t="t" r="r" b="b"/>
              <a:pathLst>
                <a:path w="3314700" h="536575">
                  <a:moveTo>
                    <a:pt x="0" y="536447"/>
                  </a:moveTo>
                  <a:lnTo>
                    <a:pt x="3314700" y="536447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099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655570" y="1568957"/>
              <a:ext cx="2028825" cy="536575"/>
            </a:xfrm>
            <a:custGeom>
              <a:avLst/>
              <a:gdLst/>
              <a:ahLst/>
              <a:cxnLst/>
              <a:rect l="l" t="t" r="r" b="b"/>
              <a:pathLst>
                <a:path w="2028825" h="536575">
                  <a:moveTo>
                    <a:pt x="0" y="536447"/>
                  </a:moveTo>
                  <a:lnTo>
                    <a:pt x="2028444" y="536447"/>
                  </a:lnTo>
                  <a:lnTo>
                    <a:pt x="2028444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0189" y="1658873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0" y="168401"/>
                  </a:moveTo>
                  <a:lnTo>
                    <a:pt x="6018" y="123648"/>
                  </a:lnTo>
                  <a:lnTo>
                    <a:pt x="23001" y="83424"/>
                  </a:lnTo>
                  <a:lnTo>
                    <a:pt x="49339" y="49339"/>
                  </a:lnTo>
                  <a:lnTo>
                    <a:pt x="83424" y="23001"/>
                  </a:lnTo>
                  <a:lnTo>
                    <a:pt x="123648" y="6018"/>
                  </a:lnTo>
                  <a:lnTo>
                    <a:pt x="168402" y="0"/>
                  </a:lnTo>
                  <a:lnTo>
                    <a:pt x="213155" y="6018"/>
                  </a:lnTo>
                  <a:lnTo>
                    <a:pt x="253379" y="23001"/>
                  </a:lnTo>
                  <a:lnTo>
                    <a:pt x="287464" y="49339"/>
                  </a:lnTo>
                  <a:lnTo>
                    <a:pt x="313802" y="83424"/>
                  </a:lnTo>
                  <a:lnTo>
                    <a:pt x="330785" y="123648"/>
                  </a:lnTo>
                  <a:lnTo>
                    <a:pt x="336803" y="168401"/>
                  </a:lnTo>
                  <a:lnTo>
                    <a:pt x="330785" y="213155"/>
                  </a:lnTo>
                  <a:lnTo>
                    <a:pt x="313802" y="253379"/>
                  </a:lnTo>
                  <a:lnTo>
                    <a:pt x="287464" y="287464"/>
                  </a:lnTo>
                  <a:lnTo>
                    <a:pt x="253379" y="313802"/>
                  </a:lnTo>
                  <a:lnTo>
                    <a:pt x="213155" y="330785"/>
                  </a:lnTo>
                  <a:lnTo>
                    <a:pt x="168402" y="336803"/>
                  </a:lnTo>
                  <a:lnTo>
                    <a:pt x="123648" y="330785"/>
                  </a:lnTo>
                  <a:lnTo>
                    <a:pt x="83424" y="313802"/>
                  </a:lnTo>
                  <a:lnTo>
                    <a:pt x="49339" y="287464"/>
                  </a:lnTo>
                  <a:lnTo>
                    <a:pt x="23001" y="253379"/>
                  </a:lnTo>
                  <a:lnTo>
                    <a:pt x="6018" y="213155"/>
                  </a:lnTo>
                  <a:lnTo>
                    <a:pt x="0" y="168401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4741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861" y="2225082"/>
            <a:ext cx="2893842" cy="2131972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841" y="2225082"/>
            <a:ext cx="2889263" cy="2131972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19" y="1688592"/>
            <a:ext cx="842772" cy="294132"/>
          </a:xfrm>
          <a:prstGeom prst="rect">
            <a:avLst/>
          </a:prstGeom>
        </p:spPr>
      </p:pic>
      <p:grpSp>
        <p:nvGrpSpPr>
          <p:cNvPr id="6" name="object 5"/>
          <p:cNvGrpSpPr/>
          <p:nvPr/>
        </p:nvGrpSpPr>
        <p:grpSpPr>
          <a:xfrm>
            <a:off x="1594103" y="1438706"/>
            <a:ext cx="6895593" cy="1046429"/>
            <a:chOff x="1594103" y="1438706"/>
            <a:chExt cx="6895593" cy="1046429"/>
          </a:xfrm>
        </p:grpSpPr>
        <p:pic>
          <p:nvPicPr>
            <p:cNvPr id="7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4103" y="1438706"/>
              <a:ext cx="6894576" cy="793953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3115818" y="1568957"/>
              <a:ext cx="1685925" cy="536575"/>
            </a:xfrm>
            <a:custGeom>
              <a:avLst/>
              <a:gdLst/>
              <a:ahLst/>
              <a:cxnLst/>
              <a:rect l="l" t="t" r="r" b="b"/>
              <a:pathLst>
                <a:path w="1685925" h="536575">
                  <a:moveTo>
                    <a:pt x="0" y="536447"/>
                  </a:moveTo>
                  <a:lnTo>
                    <a:pt x="1685544" y="536447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099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3153" y="2105405"/>
              <a:ext cx="6182995" cy="379730"/>
            </a:xfrm>
            <a:custGeom>
              <a:avLst/>
              <a:gdLst/>
              <a:ahLst/>
              <a:cxnLst/>
              <a:rect l="l" t="t" r="r" b="b"/>
              <a:pathLst>
                <a:path w="6182995" h="379730">
                  <a:moveTo>
                    <a:pt x="0" y="189737"/>
                  </a:moveTo>
                  <a:lnTo>
                    <a:pt x="5274" y="146237"/>
                  </a:lnTo>
                  <a:lnTo>
                    <a:pt x="20296" y="106302"/>
                  </a:lnTo>
                  <a:lnTo>
                    <a:pt x="43867" y="71072"/>
                  </a:lnTo>
                  <a:lnTo>
                    <a:pt x="74787" y="41687"/>
                  </a:lnTo>
                  <a:lnTo>
                    <a:pt x="111856" y="19287"/>
                  </a:lnTo>
                  <a:lnTo>
                    <a:pt x="153875" y="5011"/>
                  </a:lnTo>
                  <a:lnTo>
                    <a:pt x="199644" y="0"/>
                  </a:lnTo>
                  <a:lnTo>
                    <a:pt x="245412" y="5011"/>
                  </a:lnTo>
                  <a:lnTo>
                    <a:pt x="287431" y="19287"/>
                  </a:lnTo>
                  <a:lnTo>
                    <a:pt x="324500" y="41687"/>
                  </a:lnTo>
                  <a:lnTo>
                    <a:pt x="355420" y="71072"/>
                  </a:lnTo>
                  <a:lnTo>
                    <a:pt x="378991" y="106302"/>
                  </a:lnTo>
                  <a:lnTo>
                    <a:pt x="394013" y="146237"/>
                  </a:lnTo>
                  <a:lnTo>
                    <a:pt x="399288" y="189737"/>
                  </a:lnTo>
                  <a:lnTo>
                    <a:pt x="394013" y="233238"/>
                  </a:lnTo>
                  <a:lnTo>
                    <a:pt x="378991" y="273173"/>
                  </a:lnTo>
                  <a:lnTo>
                    <a:pt x="355420" y="308403"/>
                  </a:lnTo>
                  <a:lnTo>
                    <a:pt x="324500" y="337788"/>
                  </a:lnTo>
                  <a:lnTo>
                    <a:pt x="287431" y="360188"/>
                  </a:lnTo>
                  <a:lnTo>
                    <a:pt x="245412" y="374464"/>
                  </a:lnTo>
                  <a:lnTo>
                    <a:pt x="199644" y="379475"/>
                  </a:lnTo>
                  <a:lnTo>
                    <a:pt x="153875" y="374464"/>
                  </a:lnTo>
                  <a:lnTo>
                    <a:pt x="111856" y="360188"/>
                  </a:lnTo>
                  <a:lnTo>
                    <a:pt x="74787" y="337788"/>
                  </a:lnTo>
                  <a:lnTo>
                    <a:pt x="43867" y="308403"/>
                  </a:lnTo>
                  <a:lnTo>
                    <a:pt x="20296" y="273173"/>
                  </a:lnTo>
                  <a:lnTo>
                    <a:pt x="5274" y="233238"/>
                  </a:lnTo>
                  <a:lnTo>
                    <a:pt x="0" y="189737"/>
                  </a:lnTo>
                  <a:close/>
                </a:path>
                <a:path w="6182995" h="379730">
                  <a:moveTo>
                    <a:pt x="5785104" y="189737"/>
                  </a:moveTo>
                  <a:lnTo>
                    <a:pt x="5790355" y="146237"/>
                  </a:lnTo>
                  <a:lnTo>
                    <a:pt x="5805315" y="106302"/>
                  </a:lnTo>
                  <a:lnTo>
                    <a:pt x="5828791" y="71072"/>
                  </a:lnTo>
                  <a:lnTo>
                    <a:pt x="5859588" y="41687"/>
                  </a:lnTo>
                  <a:lnTo>
                    <a:pt x="5896515" y="19287"/>
                  </a:lnTo>
                  <a:lnTo>
                    <a:pt x="5938379" y="5011"/>
                  </a:lnTo>
                  <a:lnTo>
                    <a:pt x="5983986" y="0"/>
                  </a:lnTo>
                  <a:lnTo>
                    <a:pt x="6029592" y="5011"/>
                  </a:lnTo>
                  <a:lnTo>
                    <a:pt x="6071456" y="19287"/>
                  </a:lnTo>
                  <a:lnTo>
                    <a:pt x="6108383" y="41687"/>
                  </a:lnTo>
                  <a:lnTo>
                    <a:pt x="6139180" y="71072"/>
                  </a:lnTo>
                  <a:lnTo>
                    <a:pt x="6162656" y="106302"/>
                  </a:lnTo>
                  <a:lnTo>
                    <a:pt x="6177616" y="146237"/>
                  </a:lnTo>
                  <a:lnTo>
                    <a:pt x="6182868" y="189737"/>
                  </a:lnTo>
                  <a:lnTo>
                    <a:pt x="6177616" y="233238"/>
                  </a:lnTo>
                  <a:lnTo>
                    <a:pt x="6162656" y="273173"/>
                  </a:lnTo>
                  <a:lnTo>
                    <a:pt x="6139180" y="308403"/>
                  </a:lnTo>
                  <a:lnTo>
                    <a:pt x="6108383" y="337788"/>
                  </a:lnTo>
                  <a:lnTo>
                    <a:pt x="6071456" y="360188"/>
                  </a:lnTo>
                  <a:lnTo>
                    <a:pt x="6029592" y="374464"/>
                  </a:lnTo>
                  <a:lnTo>
                    <a:pt x="5983986" y="379475"/>
                  </a:lnTo>
                  <a:lnTo>
                    <a:pt x="5938379" y="374464"/>
                  </a:lnTo>
                  <a:lnTo>
                    <a:pt x="5896515" y="360188"/>
                  </a:lnTo>
                  <a:lnTo>
                    <a:pt x="5859588" y="337788"/>
                  </a:lnTo>
                  <a:lnTo>
                    <a:pt x="5828791" y="308403"/>
                  </a:lnTo>
                  <a:lnTo>
                    <a:pt x="5805315" y="273173"/>
                  </a:lnTo>
                  <a:lnTo>
                    <a:pt x="5790355" y="233238"/>
                  </a:lnTo>
                  <a:lnTo>
                    <a:pt x="5785104" y="189737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3066" y="1568957"/>
              <a:ext cx="2246630" cy="536575"/>
            </a:xfrm>
            <a:custGeom>
              <a:avLst/>
              <a:gdLst/>
              <a:ahLst/>
              <a:cxnLst/>
              <a:rect l="l" t="t" r="r" b="b"/>
              <a:pathLst>
                <a:path w="2246629" h="536575">
                  <a:moveTo>
                    <a:pt x="0" y="536447"/>
                  </a:moveTo>
                  <a:lnTo>
                    <a:pt x="2246376" y="536447"/>
                  </a:lnTo>
                  <a:lnTo>
                    <a:pt x="2246376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3"/>
          <p:cNvSpPr/>
          <p:nvPr/>
        </p:nvSpPr>
        <p:spPr>
          <a:xfrm>
            <a:off x="3862578" y="3658361"/>
            <a:ext cx="399415" cy="379730"/>
          </a:xfrm>
          <a:custGeom>
            <a:avLst/>
            <a:gdLst/>
            <a:ahLst/>
            <a:cxnLst/>
            <a:rect l="l" t="t" r="r" b="b"/>
            <a:pathLst>
              <a:path w="399414" h="379729">
                <a:moveTo>
                  <a:pt x="0" y="189737"/>
                </a:moveTo>
                <a:lnTo>
                  <a:pt x="5274" y="146237"/>
                </a:lnTo>
                <a:lnTo>
                  <a:pt x="20296" y="106302"/>
                </a:lnTo>
                <a:lnTo>
                  <a:pt x="43867" y="71072"/>
                </a:lnTo>
                <a:lnTo>
                  <a:pt x="74787" y="41687"/>
                </a:lnTo>
                <a:lnTo>
                  <a:pt x="111856" y="19287"/>
                </a:lnTo>
                <a:lnTo>
                  <a:pt x="153875" y="5011"/>
                </a:lnTo>
                <a:lnTo>
                  <a:pt x="199644" y="0"/>
                </a:lnTo>
                <a:lnTo>
                  <a:pt x="245412" y="5011"/>
                </a:lnTo>
                <a:lnTo>
                  <a:pt x="287431" y="19287"/>
                </a:lnTo>
                <a:lnTo>
                  <a:pt x="324500" y="41687"/>
                </a:lnTo>
                <a:lnTo>
                  <a:pt x="355420" y="71072"/>
                </a:lnTo>
                <a:lnTo>
                  <a:pt x="378991" y="106302"/>
                </a:lnTo>
                <a:lnTo>
                  <a:pt x="394013" y="146237"/>
                </a:lnTo>
                <a:lnTo>
                  <a:pt x="399288" y="189737"/>
                </a:lnTo>
                <a:lnTo>
                  <a:pt x="394013" y="233242"/>
                </a:lnTo>
                <a:lnTo>
                  <a:pt x="378991" y="273179"/>
                </a:lnTo>
                <a:lnTo>
                  <a:pt x="355420" y="308408"/>
                </a:lnTo>
                <a:lnTo>
                  <a:pt x="324500" y="337792"/>
                </a:lnTo>
                <a:lnTo>
                  <a:pt x="287431" y="360190"/>
                </a:lnTo>
                <a:lnTo>
                  <a:pt x="245412" y="374464"/>
                </a:lnTo>
                <a:lnTo>
                  <a:pt x="199644" y="379475"/>
                </a:lnTo>
                <a:lnTo>
                  <a:pt x="153875" y="374464"/>
                </a:lnTo>
                <a:lnTo>
                  <a:pt x="111856" y="360190"/>
                </a:lnTo>
                <a:lnTo>
                  <a:pt x="74787" y="337792"/>
                </a:lnTo>
                <a:lnTo>
                  <a:pt x="43867" y="308408"/>
                </a:lnTo>
                <a:lnTo>
                  <a:pt x="20296" y="273179"/>
                </a:lnTo>
                <a:lnTo>
                  <a:pt x="5274" y="233242"/>
                </a:lnTo>
                <a:lnTo>
                  <a:pt x="0" y="189737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5212841" y="3658361"/>
            <a:ext cx="398145" cy="379730"/>
          </a:xfrm>
          <a:custGeom>
            <a:avLst/>
            <a:gdLst/>
            <a:ahLst/>
            <a:cxnLst/>
            <a:rect l="l" t="t" r="r" b="b"/>
            <a:pathLst>
              <a:path w="398145" h="379729">
                <a:moveTo>
                  <a:pt x="0" y="189737"/>
                </a:moveTo>
                <a:lnTo>
                  <a:pt x="5251" y="146237"/>
                </a:lnTo>
                <a:lnTo>
                  <a:pt x="20211" y="106302"/>
                </a:lnTo>
                <a:lnTo>
                  <a:pt x="43687" y="71072"/>
                </a:lnTo>
                <a:lnTo>
                  <a:pt x="74484" y="41687"/>
                </a:lnTo>
                <a:lnTo>
                  <a:pt x="111411" y="19287"/>
                </a:lnTo>
                <a:lnTo>
                  <a:pt x="153275" y="5011"/>
                </a:lnTo>
                <a:lnTo>
                  <a:pt x="198882" y="0"/>
                </a:lnTo>
                <a:lnTo>
                  <a:pt x="244488" y="5011"/>
                </a:lnTo>
                <a:lnTo>
                  <a:pt x="286352" y="19287"/>
                </a:lnTo>
                <a:lnTo>
                  <a:pt x="323279" y="41687"/>
                </a:lnTo>
                <a:lnTo>
                  <a:pt x="354076" y="71072"/>
                </a:lnTo>
                <a:lnTo>
                  <a:pt x="377552" y="106302"/>
                </a:lnTo>
                <a:lnTo>
                  <a:pt x="392512" y="146237"/>
                </a:lnTo>
                <a:lnTo>
                  <a:pt x="397763" y="189737"/>
                </a:lnTo>
                <a:lnTo>
                  <a:pt x="392512" y="233242"/>
                </a:lnTo>
                <a:lnTo>
                  <a:pt x="377552" y="273179"/>
                </a:lnTo>
                <a:lnTo>
                  <a:pt x="354076" y="308408"/>
                </a:lnTo>
                <a:lnTo>
                  <a:pt x="323279" y="337792"/>
                </a:lnTo>
                <a:lnTo>
                  <a:pt x="286352" y="360190"/>
                </a:lnTo>
                <a:lnTo>
                  <a:pt x="244488" y="374464"/>
                </a:lnTo>
                <a:lnTo>
                  <a:pt x="198882" y="379475"/>
                </a:lnTo>
                <a:lnTo>
                  <a:pt x="153275" y="374464"/>
                </a:lnTo>
                <a:lnTo>
                  <a:pt x="111411" y="360190"/>
                </a:lnTo>
                <a:lnTo>
                  <a:pt x="74484" y="337792"/>
                </a:lnTo>
                <a:lnTo>
                  <a:pt x="43687" y="308408"/>
                </a:lnTo>
                <a:lnTo>
                  <a:pt x="20211" y="273179"/>
                </a:lnTo>
                <a:lnTo>
                  <a:pt x="5251" y="233242"/>
                </a:lnTo>
                <a:lnTo>
                  <a:pt x="0" y="189737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033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Cost Function for Logistic Regression</a:t>
            </a:r>
            <a:endParaRPr spc="-40" dirty="0"/>
          </a:p>
        </p:txBody>
      </p:sp>
      <p:sp>
        <p:nvSpPr>
          <p:cNvPr id="13" name="object 7"/>
          <p:cNvSpPr txBox="1"/>
          <p:nvPr/>
        </p:nvSpPr>
        <p:spPr>
          <a:xfrm>
            <a:off x="492658" y="2011756"/>
            <a:ext cx="397446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Strong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disagreement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high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cost</a:t>
            </a:r>
            <a:endParaRPr sz="20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2405"/>
              </a:spcBef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Strong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agreement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low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cost</a:t>
            </a:r>
            <a:endParaRPr sz="20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2400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Aim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lowest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cost!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9436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and Bayes’ Rule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FC079AC-C2BB-E450-6CD9-73166598BE75}"/>
              </a:ext>
            </a:extLst>
          </p:cNvPr>
          <p:cNvSpPr txBox="1"/>
          <p:nvPr/>
        </p:nvSpPr>
        <p:spPr>
          <a:xfrm>
            <a:off x="504850" y="1195000"/>
            <a:ext cx="6247765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Probabilities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Bayes’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rule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(Applied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different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fields,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including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NLP)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Build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own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Naive-Bayes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tweet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classifier!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9784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3937" y="1804987"/>
          <a:ext cx="3123563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511809" marR="7620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0" dirty="0">
                          <a:latin typeface="Tahoma"/>
                          <a:cs typeface="Tahoma"/>
                        </a:rPr>
                        <a:t>P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20" dirty="0">
                          <a:latin typeface="Tahoma"/>
                          <a:cs typeface="Tahoma"/>
                        </a:rPr>
                        <a:t>ositive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470534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65" dirty="0">
                          <a:latin typeface="Tahoma"/>
                          <a:cs typeface="Tahoma"/>
                        </a:rPr>
                        <a:t>Ne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80" dirty="0">
                          <a:latin typeface="Tahoma"/>
                          <a:cs typeface="Tahoma"/>
                        </a:rPr>
                        <a:t>gative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02232" y="1310132"/>
            <a:ext cx="1950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Corpus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94236" y="1804987"/>
          <a:ext cx="3288663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75" dirty="0">
                          <a:latin typeface="Tahoma"/>
                          <a:cs typeface="Tahoma"/>
                        </a:rPr>
                        <a:t>Positive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EA8DC"/>
                      </a:solidFill>
                      <a:prstDash val="solid"/>
                    </a:lnL>
                    <a:lnR w="28575">
                      <a:solidFill>
                        <a:srgbClr val="6EA8DC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EA8DC"/>
                      </a:solidFill>
                      <a:prstDash val="solid"/>
                    </a:lnL>
                    <a:lnR w="28575">
                      <a:solidFill>
                        <a:srgbClr val="6EA8DC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2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“hap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28575">
                      <a:solidFill>
                        <a:srgbClr val="6EA8DC"/>
                      </a:solidFill>
                      <a:prstDash val="solid"/>
                    </a:lnL>
                    <a:lnR w="28575">
                      <a:solidFill>
                        <a:srgbClr val="6EA8DC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2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py”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28575">
                      <a:solidFill>
                        <a:srgbClr val="6EA8DC"/>
                      </a:solidFill>
                      <a:prstDash val="solid"/>
                    </a:lnL>
                    <a:lnR w="28575">
                      <a:solidFill>
                        <a:srgbClr val="6EA8DC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28575">
                      <a:solidFill>
                        <a:srgbClr val="6EA8DC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EA8D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25" dirty="0">
                          <a:latin typeface="Tahoma"/>
                          <a:cs typeface="Tahoma"/>
                        </a:rPr>
                        <a:t>Ne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gative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EA8DC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214620" y="1133601"/>
            <a:ext cx="31407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Tweets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“happy”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0069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47737" y="1804987"/>
            <a:ext cx="3031490" cy="2053589"/>
            <a:chOff x="947737" y="1804987"/>
            <a:chExt cx="3031490" cy="2053589"/>
          </a:xfrm>
        </p:grpSpPr>
        <p:sp>
          <p:nvSpPr>
            <p:cNvPr id="8" name="object 8"/>
            <p:cNvSpPr/>
            <p:nvPr/>
          </p:nvSpPr>
          <p:spPr>
            <a:xfrm>
              <a:off x="952500" y="1809749"/>
              <a:ext cx="3021965" cy="1532890"/>
            </a:xfrm>
            <a:custGeom>
              <a:avLst/>
              <a:gdLst/>
              <a:ahLst/>
              <a:cxnLst/>
              <a:rect l="l" t="t" r="r" b="b"/>
              <a:pathLst>
                <a:path w="3021965" h="1532889">
                  <a:moveTo>
                    <a:pt x="1208595" y="510933"/>
                  </a:moveTo>
                  <a:lnTo>
                    <a:pt x="604329" y="510933"/>
                  </a:lnTo>
                  <a:lnTo>
                    <a:pt x="0" y="510933"/>
                  </a:lnTo>
                  <a:lnTo>
                    <a:pt x="0" y="1021842"/>
                  </a:lnTo>
                  <a:lnTo>
                    <a:pt x="0" y="1532763"/>
                  </a:lnTo>
                  <a:lnTo>
                    <a:pt x="604266" y="1532763"/>
                  </a:lnTo>
                  <a:lnTo>
                    <a:pt x="1208595" y="1532763"/>
                  </a:lnTo>
                  <a:lnTo>
                    <a:pt x="1208595" y="1021842"/>
                  </a:lnTo>
                  <a:lnTo>
                    <a:pt x="1208595" y="510933"/>
                  </a:lnTo>
                  <a:close/>
                </a:path>
                <a:path w="3021965" h="1532889">
                  <a:moveTo>
                    <a:pt x="1208595" y="0"/>
                  </a:moveTo>
                  <a:lnTo>
                    <a:pt x="604329" y="0"/>
                  </a:lnTo>
                  <a:lnTo>
                    <a:pt x="0" y="0"/>
                  </a:lnTo>
                  <a:lnTo>
                    <a:pt x="0" y="510921"/>
                  </a:lnTo>
                  <a:lnTo>
                    <a:pt x="604266" y="510921"/>
                  </a:lnTo>
                  <a:lnTo>
                    <a:pt x="1208595" y="510921"/>
                  </a:lnTo>
                  <a:lnTo>
                    <a:pt x="1208595" y="0"/>
                  </a:lnTo>
                  <a:close/>
                </a:path>
                <a:path w="3021965" h="1532889">
                  <a:moveTo>
                    <a:pt x="2417254" y="510933"/>
                  </a:moveTo>
                  <a:lnTo>
                    <a:pt x="1812988" y="510933"/>
                  </a:lnTo>
                  <a:lnTo>
                    <a:pt x="1208659" y="510933"/>
                  </a:lnTo>
                  <a:lnTo>
                    <a:pt x="1208659" y="1021842"/>
                  </a:lnTo>
                  <a:lnTo>
                    <a:pt x="1208659" y="1532763"/>
                  </a:lnTo>
                  <a:lnTo>
                    <a:pt x="1812988" y="1532763"/>
                  </a:lnTo>
                  <a:lnTo>
                    <a:pt x="1812988" y="1021842"/>
                  </a:lnTo>
                  <a:lnTo>
                    <a:pt x="2417254" y="1021842"/>
                  </a:lnTo>
                  <a:lnTo>
                    <a:pt x="2417254" y="510933"/>
                  </a:lnTo>
                  <a:close/>
                </a:path>
                <a:path w="3021965" h="1532889">
                  <a:moveTo>
                    <a:pt x="2417254" y="0"/>
                  </a:moveTo>
                  <a:lnTo>
                    <a:pt x="1812988" y="0"/>
                  </a:lnTo>
                  <a:lnTo>
                    <a:pt x="1208659" y="0"/>
                  </a:lnTo>
                  <a:lnTo>
                    <a:pt x="1208659" y="510921"/>
                  </a:lnTo>
                  <a:lnTo>
                    <a:pt x="1812925" y="510921"/>
                  </a:lnTo>
                  <a:lnTo>
                    <a:pt x="2417254" y="510921"/>
                  </a:lnTo>
                  <a:lnTo>
                    <a:pt x="2417254" y="0"/>
                  </a:lnTo>
                  <a:close/>
                </a:path>
                <a:path w="3021965" h="1532889">
                  <a:moveTo>
                    <a:pt x="3021634" y="510933"/>
                  </a:moveTo>
                  <a:lnTo>
                    <a:pt x="2417318" y="510933"/>
                  </a:lnTo>
                  <a:lnTo>
                    <a:pt x="2417318" y="1021842"/>
                  </a:lnTo>
                  <a:lnTo>
                    <a:pt x="3021634" y="1021842"/>
                  </a:lnTo>
                  <a:lnTo>
                    <a:pt x="3021634" y="510933"/>
                  </a:lnTo>
                  <a:close/>
                </a:path>
                <a:path w="3021965" h="1532889">
                  <a:moveTo>
                    <a:pt x="3021634" y="0"/>
                  </a:moveTo>
                  <a:lnTo>
                    <a:pt x="2417318" y="0"/>
                  </a:lnTo>
                  <a:lnTo>
                    <a:pt x="2417318" y="510921"/>
                  </a:lnTo>
                  <a:lnTo>
                    <a:pt x="3021634" y="510921"/>
                  </a:lnTo>
                  <a:lnTo>
                    <a:pt x="30216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500" y="2831591"/>
              <a:ext cx="3021965" cy="1022350"/>
            </a:xfrm>
            <a:custGeom>
              <a:avLst/>
              <a:gdLst/>
              <a:ahLst/>
              <a:cxnLst/>
              <a:rect l="l" t="t" r="r" b="b"/>
              <a:pathLst>
                <a:path w="3021965" h="1022350">
                  <a:moveTo>
                    <a:pt x="1208595" y="510921"/>
                  </a:moveTo>
                  <a:lnTo>
                    <a:pt x="604329" y="510921"/>
                  </a:lnTo>
                  <a:lnTo>
                    <a:pt x="0" y="510921"/>
                  </a:lnTo>
                  <a:lnTo>
                    <a:pt x="0" y="1021842"/>
                  </a:lnTo>
                  <a:lnTo>
                    <a:pt x="604266" y="1021842"/>
                  </a:lnTo>
                  <a:lnTo>
                    <a:pt x="1208595" y="1021842"/>
                  </a:lnTo>
                  <a:lnTo>
                    <a:pt x="1208595" y="510921"/>
                  </a:lnTo>
                  <a:close/>
                </a:path>
                <a:path w="3021965" h="1022350">
                  <a:moveTo>
                    <a:pt x="2417254" y="0"/>
                  </a:moveTo>
                  <a:lnTo>
                    <a:pt x="1812925" y="0"/>
                  </a:lnTo>
                  <a:lnTo>
                    <a:pt x="1812925" y="510921"/>
                  </a:lnTo>
                  <a:lnTo>
                    <a:pt x="1208659" y="510921"/>
                  </a:lnTo>
                  <a:lnTo>
                    <a:pt x="1208659" y="1021842"/>
                  </a:lnTo>
                  <a:lnTo>
                    <a:pt x="1812925" y="1021842"/>
                  </a:lnTo>
                  <a:lnTo>
                    <a:pt x="2417254" y="1021842"/>
                  </a:lnTo>
                  <a:lnTo>
                    <a:pt x="2417254" y="510921"/>
                  </a:lnTo>
                  <a:lnTo>
                    <a:pt x="2417254" y="0"/>
                  </a:lnTo>
                  <a:close/>
                </a:path>
                <a:path w="3021965" h="1022350">
                  <a:moveTo>
                    <a:pt x="3021634" y="0"/>
                  </a:moveTo>
                  <a:lnTo>
                    <a:pt x="2417318" y="0"/>
                  </a:lnTo>
                  <a:lnTo>
                    <a:pt x="2417318" y="510921"/>
                  </a:lnTo>
                  <a:lnTo>
                    <a:pt x="2417318" y="1021842"/>
                  </a:lnTo>
                  <a:lnTo>
                    <a:pt x="3021634" y="1021842"/>
                  </a:lnTo>
                  <a:lnTo>
                    <a:pt x="3021634" y="510921"/>
                  </a:lnTo>
                  <a:lnTo>
                    <a:pt x="3021634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737" y="1805050"/>
              <a:ext cx="3031490" cy="2053589"/>
            </a:xfrm>
            <a:custGeom>
              <a:avLst/>
              <a:gdLst/>
              <a:ahLst/>
              <a:cxnLst/>
              <a:rect l="l" t="t" r="r" b="b"/>
              <a:pathLst>
                <a:path w="3031490" h="2053589">
                  <a:moveTo>
                    <a:pt x="609028" y="0"/>
                  </a:moveTo>
                  <a:lnTo>
                    <a:pt x="609028" y="2053209"/>
                  </a:lnTo>
                </a:path>
                <a:path w="3031490" h="2053589">
                  <a:moveTo>
                    <a:pt x="1213421" y="0"/>
                  </a:moveTo>
                  <a:lnTo>
                    <a:pt x="1213421" y="2053209"/>
                  </a:lnTo>
                </a:path>
                <a:path w="3031490" h="2053589">
                  <a:moveTo>
                    <a:pt x="1817687" y="0"/>
                  </a:moveTo>
                  <a:lnTo>
                    <a:pt x="1817687" y="2053209"/>
                  </a:lnTo>
                </a:path>
                <a:path w="3031490" h="2053589">
                  <a:moveTo>
                    <a:pt x="2422080" y="0"/>
                  </a:moveTo>
                  <a:lnTo>
                    <a:pt x="2422080" y="2053209"/>
                  </a:lnTo>
                </a:path>
                <a:path w="3031490" h="2053589">
                  <a:moveTo>
                    <a:pt x="0" y="515619"/>
                  </a:moveTo>
                  <a:lnTo>
                    <a:pt x="3031172" y="515619"/>
                  </a:lnTo>
                </a:path>
                <a:path w="3031490" h="2053589">
                  <a:moveTo>
                    <a:pt x="0" y="1026541"/>
                  </a:moveTo>
                  <a:lnTo>
                    <a:pt x="3031172" y="1026541"/>
                  </a:lnTo>
                </a:path>
                <a:path w="3031490" h="2053589">
                  <a:moveTo>
                    <a:pt x="0" y="1537462"/>
                  </a:moveTo>
                  <a:lnTo>
                    <a:pt x="3031172" y="1537462"/>
                  </a:lnTo>
                </a:path>
                <a:path w="3031490" h="2053589">
                  <a:moveTo>
                    <a:pt x="4762" y="0"/>
                  </a:moveTo>
                  <a:lnTo>
                    <a:pt x="4762" y="2053209"/>
                  </a:lnTo>
                </a:path>
                <a:path w="3031490" h="2053589">
                  <a:moveTo>
                    <a:pt x="3026346" y="0"/>
                  </a:moveTo>
                  <a:lnTo>
                    <a:pt x="3026346" y="2053209"/>
                  </a:lnTo>
                </a:path>
                <a:path w="3031490" h="2053589">
                  <a:moveTo>
                    <a:pt x="0" y="4699"/>
                  </a:moveTo>
                  <a:lnTo>
                    <a:pt x="3031172" y="4699"/>
                  </a:lnTo>
                </a:path>
                <a:path w="3031490" h="2053589">
                  <a:moveTo>
                    <a:pt x="0" y="2048383"/>
                  </a:moveTo>
                  <a:lnTo>
                    <a:pt x="3031172" y="2048383"/>
                  </a:lnTo>
                </a:path>
              </a:pathLst>
            </a:custGeom>
            <a:ln w="9525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32202" y="2451354"/>
            <a:ext cx="662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1054" y="3483102"/>
            <a:ext cx="743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9532" y="1310132"/>
            <a:ext cx="64700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Corpus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  <a:p>
            <a:pPr marL="3333750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→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tweet</a:t>
            </a:r>
            <a:endParaRPr sz="2000">
              <a:latin typeface="Tahoma"/>
              <a:cs typeface="Tahoma"/>
            </a:endParaRPr>
          </a:p>
          <a:p>
            <a:pPr marL="3333750">
              <a:lnSpc>
                <a:spcPct val="100000"/>
              </a:lnSpc>
              <a:spcBef>
                <a:spcPts val="2400"/>
              </a:spcBef>
            </a:pPr>
            <a:r>
              <a:rPr sz="2000" spc="-65" dirty="0">
                <a:latin typeface="Tahoma"/>
                <a:cs typeface="Tahoma"/>
              </a:rPr>
              <a:t>P(A)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P(Positive)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N</a:t>
            </a:r>
            <a:r>
              <a:rPr sz="1950" spc="97" baseline="-21367" dirty="0">
                <a:latin typeface="Tahoma"/>
                <a:cs typeface="Tahoma"/>
              </a:rPr>
              <a:t>pos</a:t>
            </a:r>
            <a:r>
              <a:rPr sz="1950" spc="165" baseline="-21367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/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3984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47737" y="1804987"/>
            <a:ext cx="3031490" cy="2053589"/>
            <a:chOff x="947737" y="1804987"/>
            <a:chExt cx="3031490" cy="2053589"/>
          </a:xfrm>
        </p:grpSpPr>
        <p:sp>
          <p:nvSpPr>
            <p:cNvPr id="8" name="object 8"/>
            <p:cNvSpPr/>
            <p:nvPr/>
          </p:nvSpPr>
          <p:spPr>
            <a:xfrm>
              <a:off x="952500" y="1809749"/>
              <a:ext cx="3021965" cy="1532890"/>
            </a:xfrm>
            <a:custGeom>
              <a:avLst/>
              <a:gdLst/>
              <a:ahLst/>
              <a:cxnLst/>
              <a:rect l="l" t="t" r="r" b="b"/>
              <a:pathLst>
                <a:path w="3021965" h="1532889">
                  <a:moveTo>
                    <a:pt x="1208595" y="510933"/>
                  </a:moveTo>
                  <a:lnTo>
                    <a:pt x="604329" y="510933"/>
                  </a:lnTo>
                  <a:lnTo>
                    <a:pt x="0" y="510933"/>
                  </a:lnTo>
                  <a:lnTo>
                    <a:pt x="0" y="1021842"/>
                  </a:lnTo>
                  <a:lnTo>
                    <a:pt x="0" y="1532763"/>
                  </a:lnTo>
                  <a:lnTo>
                    <a:pt x="604266" y="1532763"/>
                  </a:lnTo>
                  <a:lnTo>
                    <a:pt x="1208595" y="1532763"/>
                  </a:lnTo>
                  <a:lnTo>
                    <a:pt x="1208595" y="1021842"/>
                  </a:lnTo>
                  <a:lnTo>
                    <a:pt x="1208595" y="510933"/>
                  </a:lnTo>
                  <a:close/>
                </a:path>
                <a:path w="3021965" h="1532889">
                  <a:moveTo>
                    <a:pt x="1208595" y="0"/>
                  </a:moveTo>
                  <a:lnTo>
                    <a:pt x="604329" y="0"/>
                  </a:lnTo>
                  <a:lnTo>
                    <a:pt x="0" y="0"/>
                  </a:lnTo>
                  <a:lnTo>
                    <a:pt x="0" y="510921"/>
                  </a:lnTo>
                  <a:lnTo>
                    <a:pt x="604266" y="510921"/>
                  </a:lnTo>
                  <a:lnTo>
                    <a:pt x="1208595" y="510921"/>
                  </a:lnTo>
                  <a:lnTo>
                    <a:pt x="1208595" y="0"/>
                  </a:lnTo>
                  <a:close/>
                </a:path>
                <a:path w="3021965" h="1532889">
                  <a:moveTo>
                    <a:pt x="2417254" y="510933"/>
                  </a:moveTo>
                  <a:lnTo>
                    <a:pt x="1812988" y="510933"/>
                  </a:lnTo>
                  <a:lnTo>
                    <a:pt x="1208659" y="510933"/>
                  </a:lnTo>
                  <a:lnTo>
                    <a:pt x="1208659" y="1021842"/>
                  </a:lnTo>
                  <a:lnTo>
                    <a:pt x="1208659" y="1532763"/>
                  </a:lnTo>
                  <a:lnTo>
                    <a:pt x="1812988" y="1532763"/>
                  </a:lnTo>
                  <a:lnTo>
                    <a:pt x="1812988" y="1021842"/>
                  </a:lnTo>
                  <a:lnTo>
                    <a:pt x="2417254" y="1021842"/>
                  </a:lnTo>
                  <a:lnTo>
                    <a:pt x="2417254" y="510933"/>
                  </a:lnTo>
                  <a:close/>
                </a:path>
                <a:path w="3021965" h="1532889">
                  <a:moveTo>
                    <a:pt x="2417254" y="0"/>
                  </a:moveTo>
                  <a:lnTo>
                    <a:pt x="1812988" y="0"/>
                  </a:lnTo>
                  <a:lnTo>
                    <a:pt x="1208659" y="0"/>
                  </a:lnTo>
                  <a:lnTo>
                    <a:pt x="1208659" y="510921"/>
                  </a:lnTo>
                  <a:lnTo>
                    <a:pt x="1812925" y="510921"/>
                  </a:lnTo>
                  <a:lnTo>
                    <a:pt x="2417254" y="510921"/>
                  </a:lnTo>
                  <a:lnTo>
                    <a:pt x="2417254" y="0"/>
                  </a:lnTo>
                  <a:close/>
                </a:path>
                <a:path w="3021965" h="1532889">
                  <a:moveTo>
                    <a:pt x="3021634" y="510933"/>
                  </a:moveTo>
                  <a:lnTo>
                    <a:pt x="2417318" y="510933"/>
                  </a:lnTo>
                  <a:lnTo>
                    <a:pt x="2417318" y="1021842"/>
                  </a:lnTo>
                  <a:lnTo>
                    <a:pt x="3021634" y="1021842"/>
                  </a:lnTo>
                  <a:lnTo>
                    <a:pt x="3021634" y="510933"/>
                  </a:lnTo>
                  <a:close/>
                </a:path>
                <a:path w="3021965" h="1532889">
                  <a:moveTo>
                    <a:pt x="3021634" y="0"/>
                  </a:moveTo>
                  <a:lnTo>
                    <a:pt x="2417318" y="0"/>
                  </a:lnTo>
                  <a:lnTo>
                    <a:pt x="2417318" y="510921"/>
                  </a:lnTo>
                  <a:lnTo>
                    <a:pt x="3021634" y="510921"/>
                  </a:lnTo>
                  <a:lnTo>
                    <a:pt x="30216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500" y="2831591"/>
              <a:ext cx="3021965" cy="1022350"/>
            </a:xfrm>
            <a:custGeom>
              <a:avLst/>
              <a:gdLst/>
              <a:ahLst/>
              <a:cxnLst/>
              <a:rect l="l" t="t" r="r" b="b"/>
              <a:pathLst>
                <a:path w="3021965" h="1022350">
                  <a:moveTo>
                    <a:pt x="1208595" y="510921"/>
                  </a:moveTo>
                  <a:lnTo>
                    <a:pt x="604329" y="510921"/>
                  </a:lnTo>
                  <a:lnTo>
                    <a:pt x="0" y="510921"/>
                  </a:lnTo>
                  <a:lnTo>
                    <a:pt x="0" y="1021842"/>
                  </a:lnTo>
                  <a:lnTo>
                    <a:pt x="604266" y="1021842"/>
                  </a:lnTo>
                  <a:lnTo>
                    <a:pt x="1208595" y="1021842"/>
                  </a:lnTo>
                  <a:lnTo>
                    <a:pt x="1208595" y="510921"/>
                  </a:lnTo>
                  <a:close/>
                </a:path>
                <a:path w="3021965" h="1022350">
                  <a:moveTo>
                    <a:pt x="2417254" y="0"/>
                  </a:moveTo>
                  <a:lnTo>
                    <a:pt x="1812925" y="0"/>
                  </a:lnTo>
                  <a:lnTo>
                    <a:pt x="1812925" y="510921"/>
                  </a:lnTo>
                  <a:lnTo>
                    <a:pt x="1208659" y="510921"/>
                  </a:lnTo>
                  <a:lnTo>
                    <a:pt x="1208659" y="1021842"/>
                  </a:lnTo>
                  <a:lnTo>
                    <a:pt x="1812925" y="1021842"/>
                  </a:lnTo>
                  <a:lnTo>
                    <a:pt x="2417254" y="1021842"/>
                  </a:lnTo>
                  <a:lnTo>
                    <a:pt x="2417254" y="510921"/>
                  </a:lnTo>
                  <a:lnTo>
                    <a:pt x="2417254" y="0"/>
                  </a:lnTo>
                  <a:close/>
                </a:path>
                <a:path w="3021965" h="1022350">
                  <a:moveTo>
                    <a:pt x="3021634" y="0"/>
                  </a:moveTo>
                  <a:lnTo>
                    <a:pt x="2417318" y="0"/>
                  </a:lnTo>
                  <a:lnTo>
                    <a:pt x="2417318" y="510921"/>
                  </a:lnTo>
                  <a:lnTo>
                    <a:pt x="2417318" y="1021842"/>
                  </a:lnTo>
                  <a:lnTo>
                    <a:pt x="3021634" y="1021842"/>
                  </a:lnTo>
                  <a:lnTo>
                    <a:pt x="3021634" y="510921"/>
                  </a:lnTo>
                  <a:lnTo>
                    <a:pt x="3021634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737" y="1805050"/>
              <a:ext cx="3031490" cy="2053589"/>
            </a:xfrm>
            <a:custGeom>
              <a:avLst/>
              <a:gdLst/>
              <a:ahLst/>
              <a:cxnLst/>
              <a:rect l="l" t="t" r="r" b="b"/>
              <a:pathLst>
                <a:path w="3031490" h="2053589">
                  <a:moveTo>
                    <a:pt x="609028" y="0"/>
                  </a:moveTo>
                  <a:lnTo>
                    <a:pt x="609028" y="2053209"/>
                  </a:lnTo>
                </a:path>
                <a:path w="3031490" h="2053589">
                  <a:moveTo>
                    <a:pt x="1213421" y="0"/>
                  </a:moveTo>
                  <a:lnTo>
                    <a:pt x="1213421" y="2053209"/>
                  </a:lnTo>
                </a:path>
                <a:path w="3031490" h="2053589">
                  <a:moveTo>
                    <a:pt x="1817687" y="0"/>
                  </a:moveTo>
                  <a:lnTo>
                    <a:pt x="1817687" y="2053209"/>
                  </a:lnTo>
                </a:path>
                <a:path w="3031490" h="2053589">
                  <a:moveTo>
                    <a:pt x="2422080" y="0"/>
                  </a:moveTo>
                  <a:lnTo>
                    <a:pt x="2422080" y="2053209"/>
                  </a:lnTo>
                </a:path>
                <a:path w="3031490" h="2053589">
                  <a:moveTo>
                    <a:pt x="0" y="515619"/>
                  </a:moveTo>
                  <a:lnTo>
                    <a:pt x="3031172" y="515619"/>
                  </a:lnTo>
                </a:path>
                <a:path w="3031490" h="2053589">
                  <a:moveTo>
                    <a:pt x="0" y="1026541"/>
                  </a:moveTo>
                  <a:lnTo>
                    <a:pt x="3031172" y="1026541"/>
                  </a:lnTo>
                </a:path>
                <a:path w="3031490" h="2053589">
                  <a:moveTo>
                    <a:pt x="0" y="1537462"/>
                  </a:moveTo>
                  <a:lnTo>
                    <a:pt x="3031172" y="1537462"/>
                  </a:lnTo>
                </a:path>
                <a:path w="3031490" h="2053589">
                  <a:moveTo>
                    <a:pt x="4762" y="0"/>
                  </a:moveTo>
                  <a:lnTo>
                    <a:pt x="4762" y="2053209"/>
                  </a:lnTo>
                </a:path>
                <a:path w="3031490" h="2053589">
                  <a:moveTo>
                    <a:pt x="3026346" y="0"/>
                  </a:moveTo>
                  <a:lnTo>
                    <a:pt x="3026346" y="2053209"/>
                  </a:lnTo>
                </a:path>
                <a:path w="3031490" h="2053589">
                  <a:moveTo>
                    <a:pt x="0" y="4699"/>
                  </a:moveTo>
                  <a:lnTo>
                    <a:pt x="3031172" y="4699"/>
                  </a:lnTo>
                </a:path>
                <a:path w="3031490" h="2053589">
                  <a:moveTo>
                    <a:pt x="0" y="2048383"/>
                  </a:moveTo>
                  <a:lnTo>
                    <a:pt x="3031172" y="2048383"/>
                  </a:lnTo>
                </a:path>
              </a:pathLst>
            </a:custGeom>
            <a:ln w="9525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32202" y="2451354"/>
            <a:ext cx="662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1054" y="3483102"/>
            <a:ext cx="743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2232" y="1310132"/>
            <a:ext cx="54883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Corpus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  <a:p>
            <a:pPr marL="3321050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→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tweet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5766" y="2225167"/>
            <a:ext cx="40347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Tahoma"/>
                <a:cs typeface="Tahoma"/>
              </a:rPr>
              <a:t>P(A)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N</a:t>
            </a:r>
            <a:r>
              <a:rPr sz="1950" spc="97" baseline="-21367" dirty="0">
                <a:latin typeface="Tahoma"/>
                <a:cs typeface="Tahoma"/>
              </a:rPr>
              <a:t>pos</a:t>
            </a:r>
            <a:r>
              <a:rPr sz="1950" spc="150" baseline="-21367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/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13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/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20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0.65</a:t>
            </a:r>
            <a:endParaRPr sz="2000">
              <a:latin typeface="Tahoma"/>
              <a:cs typeface="Tahoma"/>
            </a:endParaRPr>
          </a:p>
          <a:p>
            <a:pPr marL="103505">
              <a:lnSpc>
                <a:spcPct val="100000"/>
              </a:lnSpc>
              <a:spcBef>
                <a:spcPts val="2400"/>
              </a:spcBef>
            </a:pPr>
            <a:r>
              <a:rPr sz="2000" spc="-30" dirty="0">
                <a:latin typeface="Tahoma"/>
                <a:cs typeface="Tahoma"/>
              </a:rPr>
              <a:t>P(Negative)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1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P(Positive)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0.35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4284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4275" y="1772983"/>
          <a:ext cx="3050538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>
                        <a:alpha val="819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spc="-30" dirty="0">
                          <a:solidFill>
                            <a:srgbClr val="FFD966"/>
                          </a:solidFill>
                          <a:latin typeface="Tahoma"/>
                          <a:cs typeface="Tahoma"/>
                        </a:rPr>
                        <a:t>“hap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>
                        <a:alpha val="819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spc="-25" dirty="0">
                          <a:solidFill>
                            <a:srgbClr val="FFD966"/>
                          </a:solidFill>
                          <a:latin typeface="Tahoma"/>
                          <a:cs typeface="Tahoma"/>
                        </a:rPr>
                        <a:t>py”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>
                        <a:alpha val="819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>
                        <a:alpha val="819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3048" y="1093724"/>
            <a:ext cx="31407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Tweets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“happy”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066" y="1614881"/>
            <a:ext cx="326771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spc="114" dirty="0">
                <a:latin typeface="Tahoma"/>
                <a:cs typeface="Tahoma"/>
              </a:rPr>
              <a:t>B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→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tweet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“happy”.</a:t>
            </a:r>
            <a:endParaRPr sz="2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405"/>
              </a:spcBef>
            </a:pPr>
            <a:r>
              <a:rPr sz="2000" spc="-75" dirty="0">
                <a:latin typeface="Tahoma"/>
                <a:cs typeface="Tahoma"/>
              </a:rPr>
              <a:t>P(B)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P(happy)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1950" baseline="-21367" dirty="0">
                <a:latin typeface="Tahoma"/>
                <a:cs typeface="Tahoma"/>
              </a:rPr>
              <a:t>happy</a:t>
            </a:r>
            <a:r>
              <a:rPr sz="1950" spc="262" baseline="-21367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/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400"/>
              </a:spcBef>
            </a:pPr>
            <a:r>
              <a:rPr sz="2000" spc="-65" dirty="0">
                <a:latin typeface="Tahoma"/>
                <a:cs typeface="Tahoma"/>
              </a:rPr>
              <a:t>P(B)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4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/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20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0.2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411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643437" y="1209865"/>
            <a:ext cx="4058920" cy="2687320"/>
            <a:chOff x="4643437" y="1209865"/>
            <a:chExt cx="4058920" cy="2687320"/>
          </a:xfrm>
        </p:grpSpPr>
        <p:sp>
          <p:nvSpPr>
            <p:cNvPr id="8" name="object 8"/>
            <p:cNvSpPr/>
            <p:nvPr/>
          </p:nvSpPr>
          <p:spPr>
            <a:xfrm>
              <a:off x="5710427" y="1299971"/>
              <a:ext cx="2612390" cy="2482850"/>
            </a:xfrm>
            <a:custGeom>
              <a:avLst/>
              <a:gdLst/>
              <a:ahLst/>
              <a:cxnLst/>
              <a:rect l="l" t="t" r="r" b="b"/>
              <a:pathLst>
                <a:path w="2612390" h="2482850">
                  <a:moveTo>
                    <a:pt x="1306068" y="0"/>
                  </a:moveTo>
                  <a:lnTo>
                    <a:pt x="1257101" y="856"/>
                  </a:lnTo>
                  <a:lnTo>
                    <a:pt x="1208589" y="3404"/>
                  </a:lnTo>
                  <a:lnTo>
                    <a:pt x="1160564" y="7615"/>
                  </a:lnTo>
                  <a:lnTo>
                    <a:pt x="1113058" y="13458"/>
                  </a:lnTo>
                  <a:lnTo>
                    <a:pt x="1066101" y="20904"/>
                  </a:lnTo>
                  <a:lnTo>
                    <a:pt x="1019725" y="29922"/>
                  </a:lnTo>
                  <a:lnTo>
                    <a:pt x="973962" y="40482"/>
                  </a:lnTo>
                  <a:lnTo>
                    <a:pt x="928844" y="52555"/>
                  </a:lnTo>
                  <a:lnTo>
                    <a:pt x="884401" y="66110"/>
                  </a:lnTo>
                  <a:lnTo>
                    <a:pt x="840666" y="81118"/>
                  </a:lnTo>
                  <a:lnTo>
                    <a:pt x="797671" y="97547"/>
                  </a:lnTo>
                  <a:lnTo>
                    <a:pt x="755445" y="115370"/>
                  </a:lnTo>
                  <a:lnTo>
                    <a:pt x="714023" y="134554"/>
                  </a:lnTo>
                  <a:lnTo>
                    <a:pt x="673433" y="155071"/>
                  </a:lnTo>
                  <a:lnTo>
                    <a:pt x="633710" y="176890"/>
                  </a:lnTo>
                  <a:lnTo>
                    <a:pt x="594883" y="199981"/>
                  </a:lnTo>
                  <a:lnTo>
                    <a:pt x="556984" y="224315"/>
                  </a:lnTo>
                  <a:lnTo>
                    <a:pt x="520046" y="249861"/>
                  </a:lnTo>
                  <a:lnTo>
                    <a:pt x="484099" y="276590"/>
                  </a:lnTo>
                  <a:lnTo>
                    <a:pt x="449175" y="304470"/>
                  </a:lnTo>
                  <a:lnTo>
                    <a:pt x="415306" y="333473"/>
                  </a:lnTo>
                  <a:lnTo>
                    <a:pt x="382523" y="363569"/>
                  </a:lnTo>
                  <a:lnTo>
                    <a:pt x="350859" y="394726"/>
                  </a:lnTo>
                  <a:lnTo>
                    <a:pt x="320343" y="426916"/>
                  </a:lnTo>
                  <a:lnTo>
                    <a:pt x="291008" y="460109"/>
                  </a:lnTo>
                  <a:lnTo>
                    <a:pt x="262886" y="494273"/>
                  </a:lnTo>
                  <a:lnTo>
                    <a:pt x="236008" y="529380"/>
                  </a:lnTo>
                  <a:lnTo>
                    <a:pt x="210405" y="565399"/>
                  </a:lnTo>
                  <a:lnTo>
                    <a:pt x="186110" y="602301"/>
                  </a:lnTo>
                  <a:lnTo>
                    <a:pt x="163153" y="640055"/>
                  </a:lnTo>
                  <a:lnTo>
                    <a:pt x="141567" y="678631"/>
                  </a:lnTo>
                  <a:lnTo>
                    <a:pt x="121382" y="717999"/>
                  </a:lnTo>
                  <a:lnTo>
                    <a:pt x="102631" y="758130"/>
                  </a:lnTo>
                  <a:lnTo>
                    <a:pt x="85345" y="798993"/>
                  </a:lnTo>
                  <a:lnTo>
                    <a:pt x="69556" y="840558"/>
                  </a:lnTo>
                  <a:lnTo>
                    <a:pt x="55294" y="882796"/>
                  </a:lnTo>
                  <a:lnTo>
                    <a:pt x="42592" y="925675"/>
                  </a:lnTo>
                  <a:lnTo>
                    <a:pt x="31481" y="969168"/>
                  </a:lnTo>
                  <a:lnTo>
                    <a:pt x="21993" y="1013242"/>
                  </a:lnTo>
                  <a:lnTo>
                    <a:pt x="14160" y="1057868"/>
                  </a:lnTo>
                  <a:lnTo>
                    <a:pt x="8012" y="1103017"/>
                  </a:lnTo>
                  <a:lnTo>
                    <a:pt x="3582" y="1148658"/>
                  </a:lnTo>
                  <a:lnTo>
                    <a:pt x="900" y="1194762"/>
                  </a:lnTo>
                  <a:lnTo>
                    <a:pt x="0" y="1241297"/>
                  </a:lnTo>
                  <a:lnTo>
                    <a:pt x="900" y="1287833"/>
                  </a:lnTo>
                  <a:lnTo>
                    <a:pt x="3582" y="1333937"/>
                  </a:lnTo>
                  <a:lnTo>
                    <a:pt x="8012" y="1379578"/>
                  </a:lnTo>
                  <a:lnTo>
                    <a:pt x="14160" y="1424727"/>
                  </a:lnTo>
                  <a:lnTo>
                    <a:pt x="21993" y="1469353"/>
                  </a:lnTo>
                  <a:lnTo>
                    <a:pt x="31481" y="1513427"/>
                  </a:lnTo>
                  <a:lnTo>
                    <a:pt x="42592" y="1556920"/>
                  </a:lnTo>
                  <a:lnTo>
                    <a:pt x="55294" y="1599799"/>
                  </a:lnTo>
                  <a:lnTo>
                    <a:pt x="69556" y="1642037"/>
                  </a:lnTo>
                  <a:lnTo>
                    <a:pt x="85345" y="1683602"/>
                  </a:lnTo>
                  <a:lnTo>
                    <a:pt x="102631" y="1724465"/>
                  </a:lnTo>
                  <a:lnTo>
                    <a:pt x="121382" y="1764596"/>
                  </a:lnTo>
                  <a:lnTo>
                    <a:pt x="141567" y="1803964"/>
                  </a:lnTo>
                  <a:lnTo>
                    <a:pt x="163153" y="1842540"/>
                  </a:lnTo>
                  <a:lnTo>
                    <a:pt x="186110" y="1880294"/>
                  </a:lnTo>
                  <a:lnTo>
                    <a:pt x="210405" y="1917196"/>
                  </a:lnTo>
                  <a:lnTo>
                    <a:pt x="236008" y="1953215"/>
                  </a:lnTo>
                  <a:lnTo>
                    <a:pt x="262886" y="1988322"/>
                  </a:lnTo>
                  <a:lnTo>
                    <a:pt x="291008" y="2022486"/>
                  </a:lnTo>
                  <a:lnTo>
                    <a:pt x="320343" y="2055679"/>
                  </a:lnTo>
                  <a:lnTo>
                    <a:pt x="350859" y="2087869"/>
                  </a:lnTo>
                  <a:lnTo>
                    <a:pt x="382523" y="2119026"/>
                  </a:lnTo>
                  <a:lnTo>
                    <a:pt x="415306" y="2149122"/>
                  </a:lnTo>
                  <a:lnTo>
                    <a:pt x="449175" y="2178125"/>
                  </a:lnTo>
                  <a:lnTo>
                    <a:pt x="484099" y="2206005"/>
                  </a:lnTo>
                  <a:lnTo>
                    <a:pt x="520046" y="2232734"/>
                  </a:lnTo>
                  <a:lnTo>
                    <a:pt x="556984" y="2258280"/>
                  </a:lnTo>
                  <a:lnTo>
                    <a:pt x="594883" y="2282614"/>
                  </a:lnTo>
                  <a:lnTo>
                    <a:pt x="633710" y="2305705"/>
                  </a:lnTo>
                  <a:lnTo>
                    <a:pt x="673433" y="2327524"/>
                  </a:lnTo>
                  <a:lnTo>
                    <a:pt x="714023" y="2348041"/>
                  </a:lnTo>
                  <a:lnTo>
                    <a:pt x="755445" y="2367225"/>
                  </a:lnTo>
                  <a:lnTo>
                    <a:pt x="797671" y="2385048"/>
                  </a:lnTo>
                  <a:lnTo>
                    <a:pt x="840666" y="2401477"/>
                  </a:lnTo>
                  <a:lnTo>
                    <a:pt x="884401" y="2416485"/>
                  </a:lnTo>
                  <a:lnTo>
                    <a:pt x="928844" y="2430040"/>
                  </a:lnTo>
                  <a:lnTo>
                    <a:pt x="973962" y="2442113"/>
                  </a:lnTo>
                  <a:lnTo>
                    <a:pt x="1019725" y="2452673"/>
                  </a:lnTo>
                  <a:lnTo>
                    <a:pt x="1066101" y="2461691"/>
                  </a:lnTo>
                  <a:lnTo>
                    <a:pt x="1113058" y="2469137"/>
                  </a:lnTo>
                  <a:lnTo>
                    <a:pt x="1160564" y="2474980"/>
                  </a:lnTo>
                  <a:lnTo>
                    <a:pt x="1208589" y="2479191"/>
                  </a:lnTo>
                  <a:lnTo>
                    <a:pt x="1257101" y="2481739"/>
                  </a:lnTo>
                  <a:lnTo>
                    <a:pt x="1306068" y="2482596"/>
                  </a:lnTo>
                  <a:lnTo>
                    <a:pt x="1355034" y="2481739"/>
                  </a:lnTo>
                  <a:lnTo>
                    <a:pt x="1403546" y="2479191"/>
                  </a:lnTo>
                  <a:lnTo>
                    <a:pt x="1451571" y="2474980"/>
                  </a:lnTo>
                  <a:lnTo>
                    <a:pt x="1499077" y="2469137"/>
                  </a:lnTo>
                  <a:lnTo>
                    <a:pt x="1546034" y="2461691"/>
                  </a:lnTo>
                  <a:lnTo>
                    <a:pt x="1592410" y="2452673"/>
                  </a:lnTo>
                  <a:lnTo>
                    <a:pt x="1638173" y="2442113"/>
                  </a:lnTo>
                  <a:lnTo>
                    <a:pt x="1683291" y="2430040"/>
                  </a:lnTo>
                  <a:lnTo>
                    <a:pt x="1727734" y="2416485"/>
                  </a:lnTo>
                  <a:lnTo>
                    <a:pt x="1771469" y="2401477"/>
                  </a:lnTo>
                  <a:lnTo>
                    <a:pt x="1814464" y="2385048"/>
                  </a:lnTo>
                  <a:lnTo>
                    <a:pt x="1856690" y="2367225"/>
                  </a:lnTo>
                  <a:lnTo>
                    <a:pt x="1898112" y="2348041"/>
                  </a:lnTo>
                  <a:lnTo>
                    <a:pt x="1938702" y="2327524"/>
                  </a:lnTo>
                  <a:lnTo>
                    <a:pt x="1978425" y="2305705"/>
                  </a:lnTo>
                  <a:lnTo>
                    <a:pt x="2017252" y="2282614"/>
                  </a:lnTo>
                  <a:lnTo>
                    <a:pt x="2055151" y="2258280"/>
                  </a:lnTo>
                  <a:lnTo>
                    <a:pt x="2092089" y="2232734"/>
                  </a:lnTo>
                  <a:lnTo>
                    <a:pt x="2128036" y="2206005"/>
                  </a:lnTo>
                  <a:lnTo>
                    <a:pt x="2162960" y="2178125"/>
                  </a:lnTo>
                  <a:lnTo>
                    <a:pt x="2196829" y="2149122"/>
                  </a:lnTo>
                  <a:lnTo>
                    <a:pt x="2229612" y="2119026"/>
                  </a:lnTo>
                  <a:lnTo>
                    <a:pt x="2261276" y="2087869"/>
                  </a:lnTo>
                  <a:lnTo>
                    <a:pt x="2291792" y="2055679"/>
                  </a:lnTo>
                  <a:lnTo>
                    <a:pt x="2321127" y="2022486"/>
                  </a:lnTo>
                  <a:lnTo>
                    <a:pt x="2349249" y="1988322"/>
                  </a:lnTo>
                  <a:lnTo>
                    <a:pt x="2376127" y="1953215"/>
                  </a:lnTo>
                  <a:lnTo>
                    <a:pt x="2401730" y="1917196"/>
                  </a:lnTo>
                  <a:lnTo>
                    <a:pt x="2426025" y="1880294"/>
                  </a:lnTo>
                  <a:lnTo>
                    <a:pt x="2448982" y="1842540"/>
                  </a:lnTo>
                  <a:lnTo>
                    <a:pt x="2470568" y="1803964"/>
                  </a:lnTo>
                  <a:lnTo>
                    <a:pt x="2490753" y="1764596"/>
                  </a:lnTo>
                  <a:lnTo>
                    <a:pt x="2509504" y="1724465"/>
                  </a:lnTo>
                  <a:lnTo>
                    <a:pt x="2526790" y="1683602"/>
                  </a:lnTo>
                  <a:lnTo>
                    <a:pt x="2542579" y="1642037"/>
                  </a:lnTo>
                  <a:lnTo>
                    <a:pt x="2556841" y="1599799"/>
                  </a:lnTo>
                  <a:lnTo>
                    <a:pt x="2569543" y="1556920"/>
                  </a:lnTo>
                  <a:lnTo>
                    <a:pt x="2580654" y="1513427"/>
                  </a:lnTo>
                  <a:lnTo>
                    <a:pt x="2590142" y="1469353"/>
                  </a:lnTo>
                  <a:lnTo>
                    <a:pt x="2597975" y="1424727"/>
                  </a:lnTo>
                  <a:lnTo>
                    <a:pt x="2604123" y="1379578"/>
                  </a:lnTo>
                  <a:lnTo>
                    <a:pt x="2608553" y="1333937"/>
                  </a:lnTo>
                  <a:lnTo>
                    <a:pt x="2611235" y="1287833"/>
                  </a:lnTo>
                  <a:lnTo>
                    <a:pt x="2612136" y="1241297"/>
                  </a:lnTo>
                  <a:lnTo>
                    <a:pt x="2611235" y="1194762"/>
                  </a:lnTo>
                  <a:lnTo>
                    <a:pt x="2608553" y="1148658"/>
                  </a:lnTo>
                  <a:lnTo>
                    <a:pt x="2604123" y="1103017"/>
                  </a:lnTo>
                  <a:lnTo>
                    <a:pt x="2597975" y="1057868"/>
                  </a:lnTo>
                  <a:lnTo>
                    <a:pt x="2590142" y="1013242"/>
                  </a:lnTo>
                  <a:lnTo>
                    <a:pt x="2580654" y="969168"/>
                  </a:lnTo>
                  <a:lnTo>
                    <a:pt x="2569543" y="925675"/>
                  </a:lnTo>
                  <a:lnTo>
                    <a:pt x="2556841" y="882796"/>
                  </a:lnTo>
                  <a:lnTo>
                    <a:pt x="2542579" y="840558"/>
                  </a:lnTo>
                  <a:lnTo>
                    <a:pt x="2526790" y="798993"/>
                  </a:lnTo>
                  <a:lnTo>
                    <a:pt x="2509504" y="758130"/>
                  </a:lnTo>
                  <a:lnTo>
                    <a:pt x="2490753" y="717999"/>
                  </a:lnTo>
                  <a:lnTo>
                    <a:pt x="2470568" y="678631"/>
                  </a:lnTo>
                  <a:lnTo>
                    <a:pt x="2448982" y="640055"/>
                  </a:lnTo>
                  <a:lnTo>
                    <a:pt x="2426025" y="602301"/>
                  </a:lnTo>
                  <a:lnTo>
                    <a:pt x="2401730" y="565399"/>
                  </a:lnTo>
                  <a:lnTo>
                    <a:pt x="2376127" y="529380"/>
                  </a:lnTo>
                  <a:lnTo>
                    <a:pt x="2349249" y="494273"/>
                  </a:lnTo>
                  <a:lnTo>
                    <a:pt x="2321127" y="460109"/>
                  </a:lnTo>
                  <a:lnTo>
                    <a:pt x="2291792" y="426916"/>
                  </a:lnTo>
                  <a:lnTo>
                    <a:pt x="2261276" y="394726"/>
                  </a:lnTo>
                  <a:lnTo>
                    <a:pt x="2229612" y="363569"/>
                  </a:lnTo>
                  <a:lnTo>
                    <a:pt x="2196829" y="333473"/>
                  </a:lnTo>
                  <a:lnTo>
                    <a:pt x="2162960" y="304470"/>
                  </a:lnTo>
                  <a:lnTo>
                    <a:pt x="2128036" y="276590"/>
                  </a:lnTo>
                  <a:lnTo>
                    <a:pt x="2092089" y="249861"/>
                  </a:lnTo>
                  <a:lnTo>
                    <a:pt x="2055151" y="224315"/>
                  </a:lnTo>
                  <a:lnTo>
                    <a:pt x="2017252" y="199981"/>
                  </a:lnTo>
                  <a:lnTo>
                    <a:pt x="1978425" y="176890"/>
                  </a:lnTo>
                  <a:lnTo>
                    <a:pt x="1938702" y="155071"/>
                  </a:lnTo>
                  <a:lnTo>
                    <a:pt x="1898112" y="134554"/>
                  </a:lnTo>
                  <a:lnTo>
                    <a:pt x="1856690" y="115370"/>
                  </a:lnTo>
                  <a:lnTo>
                    <a:pt x="1814464" y="97547"/>
                  </a:lnTo>
                  <a:lnTo>
                    <a:pt x="1771469" y="81118"/>
                  </a:lnTo>
                  <a:lnTo>
                    <a:pt x="1727734" y="66110"/>
                  </a:lnTo>
                  <a:lnTo>
                    <a:pt x="1683291" y="52555"/>
                  </a:lnTo>
                  <a:lnTo>
                    <a:pt x="1638173" y="40482"/>
                  </a:lnTo>
                  <a:lnTo>
                    <a:pt x="1592410" y="29922"/>
                  </a:lnTo>
                  <a:lnTo>
                    <a:pt x="1546034" y="20904"/>
                  </a:lnTo>
                  <a:lnTo>
                    <a:pt x="1499077" y="13458"/>
                  </a:lnTo>
                  <a:lnTo>
                    <a:pt x="1451571" y="7615"/>
                  </a:lnTo>
                  <a:lnTo>
                    <a:pt x="1403546" y="3404"/>
                  </a:lnTo>
                  <a:lnTo>
                    <a:pt x="1355034" y="856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B6D6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0427" y="1299971"/>
              <a:ext cx="2612390" cy="2482850"/>
            </a:xfrm>
            <a:custGeom>
              <a:avLst/>
              <a:gdLst/>
              <a:ahLst/>
              <a:cxnLst/>
              <a:rect l="l" t="t" r="r" b="b"/>
              <a:pathLst>
                <a:path w="2612390" h="2482850">
                  <a:moveTo>
                    <a:pt x="0" y="1241297"/>
                  </a:moveTo>
                  <a:lnTo>
                    <a:pt x="900" y="1194762"/>
                  </a:lnTo>
                  <a:lnTo>
                    <a:pt x="3582" y="1148658"/>
                  </a:lnTo>
                  <a:lnTo>
                    <a:pt x="8012" y="1103017"/>
                  </a:lnTo>
                  <a:lnTo>
                    <a:pt x="14160" y="1057868"/>
                  </a:lnTo>
                  <a:lnTo>
                    <a:pt x="21993" y="1013242"/>
                  </a:lnTo>
                  <a:lnTo>
                    <a:pt x="31481" y="969168"/>
                  </a:lnTo>
                  <a:lnTo>
                    <a:pt x="42592" y="925675"/>
                  </a:lnTo>
                  <a:lnTo>
                    <a:pt x="55294" y="882796"/>
                  </a:lnTo>
                  <a:lnTo>
                    <a:pt x="69556" y="840558"/>
                  </a:lnTo>
                  <a:lnTo>
                    <a:pt x="85345" y="798993"/>
                  </a:lnTo>
                  <a:lnTo>
                    <a:pt x="102631" y="758130"/>
                  </a:lnTo>
                  <a:lnTo>
                    <a:pt x="121382" y="717999"/>
                  </a:lnTo>
                  <a:lnTo>
                    <a:pt x="141567" y="678631"/>
                  </a:lnTo>
                  <a:lnTo>
                    <a:pt x="163153" y="640055"/>
                  </a:lnTo>
                  <a:lnTo>
                    <a:pt x="186110" y="602301"/>
                  </a:lnTo>
                  <a:lnTo>
                    <a:pt x="210405" y="565399"/>
                  </a:lnTo>
                  <a:lnTo>
                    <a:pt x="236008" y="529380"/>
                  </a:lnTo>
                  <a:lnTo>
                    <a:pt x="262886" y="494273"/>
                  </a:lnTo>
                  <a:lnTo>
                    <a:pt x="291008" y="460109"/>
                  </a:lnTo>
                  <a:lnTo>
                    <a:pt x="320343" y="426916"/>
                  </a:lnTo>
                  <a:lnTo>
                    <a:pt x="350859" y="394726"/>
                  </a:lnTo>
                  <a:lnTo>
                    <a:pt x="382523" y="363569"/>
                  </a:lnTo>
                  <a:lnTo>
                    <a:pt x="415306" y="333473"/>
                  </a:lnTo>
                  <a:lnTo>
                    <a:pt x="449175" y="304470"/>
                  </a:lnTo>
                  <a:lnTo>
                    <a:pt x="484099" y="276590"/>
                  </a:lnTo>
                  <a:lnTo>
                    <a:pt x="520046" y="249861"/>
                  </a:lnTo>
                  <a:lnTo>
                    <a:pt x="556984" y="224315"/>
                  </a:lnTo>
                  <a:lnTo>
                    <a:pt x="594883" y="199981"/>
                  </a:lnTo>
                  <a:lnTo>
                    <a:pt x="633710" y="176890"/>
                  </a:lnTo>
                  <a:lnTo>
                    <a:pt x="673433" y="155071"/>
                  </a:lnTo>
                  <a:lnTo>
                    <a:pt x="714023" y="134554"/>
                  </a:lnTo>
                  <a:lnTo>
                    <a:pt x="755445" y="115370"/>
                  </a:lnTo>
                  <a:lnTo>
                    <a:pt x="797671" y="97547"/>
                  </a:lnTo>
                  <a:lnTo>
                    <a:pt x="840666" y="81118"/>
                  </a:lnTo>
                  <a:lnTo>
                    <a:pt x="884401" y="66110"/>
                  </a:lnTo>
                  <a:lnTo>
                    <a:pt x="928844" y="52555"/>
                  </a:lnTo>
                  <a:lnTo>
                    <a:pt x="973962" y="40482"/>
                  </a:lnTo>
                  <a:lnTo>
                    <a:pt x="1019725" y="29922"/>
                  </a:lnTo>
                  <a:lnTo>
                    <a:pt x="1066101" y="20904"/>
                  </a:lnTo>
                  <a:lnTo>
                    <a:pt x="1113058" y="13458"/>
                  </a:lnTo>
                  <a:lnTo>
                    <a:pt x="1160564" y="7615"/>
                  </a:lnTo>
                  <a:lnTo>
                    <a:pt x="1208589" y="3404"/>
                  </a:lnTo>
                  <a:lnTo>
                    <a:pt x="1257101" y="856"/>
                  </a:lnTo>
                  <a:lnTo>
                    <a:pt x="1306068" y="0"/>
                  </a:lnTo>
                  <a:lnTo>
                    <a:pt x="1355034" y="856"/>
                  </a:lnTo>
                  <a:lnTo>
                    <a:pt x="1403546" y="3404"/>
                  </a:lnTo>
                  <a:lnTo>
                    <a:pt x="1451571" y="7615"/>
                  </a:lnTo>
                  <a:lnTo>
                    <a:pt x="1499077" y="13458"/>
                  </a:lnTo>
                  <a:lnTo>
                    <a:pt x="1546034" y="20904"/>
                  </a:lnTo>
                  <a:lnTo>
                    <a:pt x="1592410" y="29922"/>
                  </a:lnTo>
                  <a:lnTo>
                    <a:pt x="1638173" y="40482"/>
                  </a:lnTo>
                  <a:lnTo>
                    <a:pt x="1683291" y="52555"/>
                  </a:lnTo>
                  <a:lnTo>
                    <a:pt x="1727734" y="66110"/>
                  </a:lnTo>
                  <a:lnTo>
                    <a:pt x="1771469" y="81118"/>
                  </a:lnTo>
                  <a:lnTo>
                    <a:pt x="1814464" y="97547"/>
                  </a:lnTo>
                  <a:lnTo>
                    <a:pt x="1856690" y="115370"/>
                  </a:lnTo>
                  <a:lnTo>
                    <a:pt x="1898112" y="134554"/>
                  </a:lnTo>
                  <a:lnTo>
                    <a:pt x="1938702" y="155071"/>
                  </a:lnTo>
                  <a:lnTo>
                    <a:pt x="1978425" y="176890"/>
                  </a:lnTo>
                  <a:lnTo>
                    <a:pt x="2017252" y="199981"/>
                  </a:lnTo>
                  <a:lnTo>
                    <a:pt x="2055151" y="224315"/>
                  </a:lnTo>
                  <a:lnTo>
                    <a:pt x="2092089" y="249861"/>
                  </a:lnTo>
                  <a:lnTo>
                    <a:pt x="2128036" y="276590"/>
                  </a:lnTo>
                  <a:lnTo>
                    <a:pt x="2162960" y="304470"/>
                  </a:lnTo>
                  <a:lnTo>
                    <a:pt x="2196829" y="333473"/>
                  </a:lnTo>
                  <a:lnTo>
                    <a:pt x="2229612" y="363569"/>
                  </a:lnTo>
                  <a:lnTo>
                    <a:pt x="2261276" y="394726"/>
                  </a:lnTo>
                  <a:lnTo>
                    <a:pt x="2291792" y="426916"/>
                  </a:lnTo>
                  <a:lnTo>
                    <a:pt x="2321127" y="460109"/>
                  </a:lnTo>
                  <a:lnTo>
                    <a:pt x="2349249" y="494273"/>
                  </a:lnTo>
                  <a:lnTo>
                    <a:pt x="2376127" y="529380"/>
                  </a:lnTo>
                  <a:lnTo>
                    <a:pt x="2401730" y="565399"/>
                  </a:lnTo>
                  <a:lnTo>
                    <a:pt x="2426025" y="602301"/>
                  </a:lnTo>
                  <a:lnTo>
                    <a:pt x="2448982" y="640055"/>
                  </a:lnTo>
                  <a:lnTo>
                    <a:pt x="2470568" y="678631"/>
                  </a:lnTo>
                  <a:lnTo>
                    <a:pt x="2490753" y="717999"/>
                  </a:lnTo>
                  <a:lnTo>
                    <a:pt x="2509504" y="758130"/>
                  </a:lnTo>
                  <a:lnTo>
                    <a:pt x="2526790" y="798993"/>
                  </a:lnTo>
                  <a:lnTo>
                    <a:pt x="2542579" y="840558"/>
                  </a:lnTo>
                  <a:lnTo>
                    <a:pt x="2556841" y="882796"/>
                  </a:lnTo>
                  <a:lnTo>
                    <a:pt x="2569543" y="925675"/>
                  </a:lnTo>
                  <a:lnTo>
                    <a:pt x="2580654" y="969168"/>
                  </a:lnTo>
                  <a:lnTo>
                    <a:pt x="2590142" y="1013242"/>
                  </a:lnTo>
                  <a:lnTo>
                    <a:pt x="2597975" y="1057868"/>
                  </a:lnTo>
                  <a:lnTo>
                    <a:pt x="2604123" y="1103017"/>
                  </a:lnTo>
                  <a:lnTo>
                    <a:pt x="2608553" y="1148658"/>
                  </a:lnTo>
                  <a:lnTo>
                    <a:pt x="2611235" y="1194762"/>
                  </a:lnTo>
                  <a:lnTo>
                    <a:pt x="2612136" y="1241297"/>
                  </a:lnTo>
                  <a:lnTo>
                    <a:pt x="2611235" y="1287833"/>
                  </a:lnTo>
                  <a:lnTo>
                    <a:pt x="2608553" y="1333937"/>
                  </a:lnTo>
                  <a:lnTo>
                    <a:pt x="2604123" y="1379578"/>
                  </a:lnTo>
                  <a:lnTo>
                    <a:pt x="2597975" y="1424727"/>
                  </a:lnTo>
                  <a:lnTo>
                    <a:pt x="2590142" y="1469353"/>
                  </a:lnTo>
                  <a:lnTo>
                    <a:pt x="2580654" y="1513427"/>
                  </a:lnTo>
                  <a:lnTo>
                    <a:pt x="2569543" y="1556920"/>
                  </a:lnTo>
                  <a:lnTo>
                    <a:pt x="2556841" y="1599799"/>
                  </a:lnTo>
                  <a:lnTo>
                    <a:pt x="2542579" y="1642037"/>
                  </a:lnTo>
                  <a:lnTo>
                    <a:pt x="2526790" y="1683602"/>
                  </a:lnTo>
                  <a:lnTo>
                    <a:pt x="2509504" y="1724465"/>
                  </a:lnTo>
                  <a:lnTo>
                    <a:pt x="2490753" y="1764596"/>
                  </a:lnTo>
                  <a:lnTo>
                    <a:pt x="2470568" y="1803964"/>
                  </a:lnTo>
                  <a:lnTo>
                    <a:pt x="2448982" y="1842540"/>
                  </a:lnTo>
                  <a:lnTo>
                    <a:pt x="2426025" y="1880294"/>
                  </a:lnTo>
                  <a:lnTo>
                    <a:pt x="2401730" y="1917196"/>
                  </a:lnTo>
                  <a:lnTo>
                    <a:pt x="2376127" y="1953215"/>
                  </a:lnTo>
                  <a:lnTo>
                    <a:pt x="2349249" y="1988322"/>
                  </a:lnTo>
                  <a:lnTo>
                    <a:pt x="2321127" y="2022486"/>
                  </a:lnTo>
                  <a:lnTo>
                    <a:pt x="2291792" y="2055679"/>
                  </a:lnTo>
                  <a:lnTo>
                    <a:pt x="2261276" y="2087869"/>
                  </a:lnTo>
                  <a:lnTo>
                    <a:pt x="2229612" y="2119026"/>
                  </a:lnTo>
                  <a:lnTo>
                    <a:pt x="2196829" y="2149122"/>
                  </a:lnTo>
                  <a:lnTo>
                    <a:pt x="2162960" y="2178125"/>
                  </a:lnTo>
                  <a:lnTo>
                    <a:pt x="2128036" y="2206005"/>
                  </a:lnTo>
                  <a:lnTo>
                    <a:pt x="2092089" y="2232734"/>
                  </a:lnTo>
                  <a:lnTo>
                    <a:pt x="2055151" y="2258280"/>
                  </a:lnTo>
                  <a:lnTo>
                    <a:pt x="2017252" y="2282614"/>
                  </a:lnTo>
                  <a:lnTo>
                    <a:pt x="1978425" y="2305705"/>
                  </a:lnTo>
                  <a:lnTo>
                    <a:pt x="1938702" y="2327524"/>
                  </a:lnTo>
                  <a:lnTo>
                    <a:pt x="1898112" y="2348041"/>
                  </a:lnTo>
                  <a:lnTo>
                    <a:pt x="1856690" y="2367225"/>
                  </a:lnTo>
                  <a:lnTo>
                    <a:pt x="1814464" y="2385048"/>
                  </a:lnTo>
                  <a:lnTo>
                    <a:pt x="1771469" y="2401477"/>
                  </a:lnTo>
                  <a:lnTo>
                    <a:pt x="1727734" y="2416485"/>
                  </a:lnTo>
                  <a:lnTo>
                    <a:pt x="1683291" y="2430040"/>
                  </a:lnTo>
                  <a:lnTo>
                    <a:pt x="1638173" y="2442113"/>
                  </a:lnTo>
                  <a:lnTo>
                    <a:pt x="1592410" y="2452673"/>
                  </a:lnTo>
                  <a:lnTo>
                    <a:pt x="1546034" y="2461691"/>
                  </a:lnTo>
                  <a:lnTo>
                    <a:pt x="1499077" y="2469137"/>
                  </a:lnTo>
                  <a:lnTo>
                    <a:pt x="1451571" y="2474980"/>
                  </a:lnTo>
                  <a:lnTo>
                    <a:pt x="1403546" y="2479191"/>
                  </a:lnTo>
                  <a:lnTo>
                    <a:pt x="1355034" y="2481739"/>
                  </a:lnTo>
                  <a:lnTo>
                    <a:pt x="1306068" y="2482596"/>
                  </a:lnTo>
                  <a:lnTo>
                    <a:pt x="1257101" y="2481739"/>
                  </a:lnTo>
                  <a:lnTo>
                    <a:pt x="1208589" y="2479191"/>
                  </a:lnTo>
                  <a:lnTo>
                    <a:pt x="1160564" y="2474980"/>
                  </a:lnTo>
                  <a:lnTo>
                    <a:pt x="1113058" y="2469137"/>
                  </a:lnTo>
                  <a:lnTo>
                    <a:pt x="1066101" y="2461691"/>
                  </a:lnTo>
                  <a:lnTo>
                    <a:pt x="1019725" y="2452673"/>
                  </a:lnTo>
                  <a:lnTo>
                    <a:pt x="973962" y="2442113"/>
                  </a:lnTo>
                  <a:lnTo>
                    <a:pt x="928844" y="2430040"/>
                  </a:lnTo>
                  <a:lnTo>
                    <a:pt x="884401" y="2416485"/>
                  </a:lnTo>
                  <a:lnTo>
                    <a:pt x="840666" y="2401477"/>
                  </a:lnTo>
                  <a:lnTo>
                    <a:pt x="797671" y="2385048"/>
                  </a:lnTo>
                  <a:lnTo>
                    <a:pt x="755445" y="2367225"/>
                  </a:lnTo>
                  <a:lnTo>
                    <a:pt x="714023" y="2348041"/>
                  </a:lnTo>
                  <a:lnTo>
                    <a:pt x="673433" y="2327524"/>
                  </a:lnTo>
                  <a:lnTo>
                    <a:pt x="633710" y="2305705"/>
                  </a:lnTo>
                  <a:lnTo>
                    <a:pt x="594883" y="2282614"/>
                  </a:lnTo>
                  <a:lnTo>
                    <a:pt x="556984" y="2258280"/>
                  </a:lnTo>
                  <a:lnTo>
                    <a:pt x="520046" y="2232734"/>
                  </a:lnTo>
                  <a:lnTo>
                    <a:pt x="484099" y="2206005"/>
                  </a:lnTo>
                  <a:lnTo>
                    <a:pt x="449175" y="2178125"/>
                  </a:lnTo>
                  <a:lnTo>
                    <a:pt x="415306" y="2149122"/>
                  </a:lnTo>
                  <a:lnTo>
                    <a:pt x="382523" y="2119026"/>
                  </a:lnTo>
                  <a:lnTo>
                    <a:pt x="350859" y="2087869"/>
                  </a:lnTo>
                  <a:lnTo>
                    <a:pt x="320343" y="2055679"/>
                  </a:lnTo>
                  <a:lnTo>
                    <a:pt x="291008" y="2022486"/>
                  </a:lnTo>
                  <a:lnTo>
                    <a:pt x="262886" y="1988322"/>
                  </a:lnTo>
                  <a:lnTo>
                    <a:pt x="236008" y="1953215"/>
                  </a:lnTo>
                  <a:lnTo>
                    <a:pt x="210405" y="1917196"/>
                  </a:lnTo>
                  <a:lnTo>
                    <a:pt x="186110" y="1880294"/>
                  </a:lnTo>
                  <a:lnTo>
                    <a:pt x="163153" y="1842540"/>
                  </a:lnTo>
                  <a:lnTo>
                    <a:pt x="141567" y="1803964"/>
                  </a:lnTo>
                  <a:lnTo>
                    <a:pt x="121382" y="1764596"/>
                  </a:lnTo>
                  <a:lnTo>
                    <a:pt x="102631" y="1724465"/>
                  </a:lnTo>
                  <a:lnTo>
                    <a:pt x="85345" y="1683602"/>
                  </a:lnTo>
                  <a:lnTo>
                    <a:pt x="69556" y="1642037"/>
                  </a:lnTo>
                  <a:lnTo>
                    <a:pt x="55294" y="1599799"/>
                  </a:lnTo>
                  <a:lnTo>
                    <a:pt x="42592" y="1556920"/>
                  </a:lnTo>
                  <a:lnTo>
                    <a:pt x="31481" y="1513427"/>
                  </a:lnTo>
                  <a:lnTo>
                    <a:pt x="21993" y="1469353"/>
                  </a:lnTo>
                  <a:lnTo>
                    <a:pt x="14160" y="1424727"/>
                  </a:lnTo>
                  <a:lnTo>
                    <a:pt x="8012" y="1379578"/>
                  </a:lnTo>
                  <a:lnTo>
                    <a:pt x="3582" y="1333937"/>
                  </a:lnTo>
                  <a:lnTo>
                    <a:pt x="900" y="1287833"/>
                  </a:lnTo>
                  <a:lnTo>
                    <a:pt x="0" y="1241297"/>
                  </a:lnTo>
                  <a:close/>
                </a:path>
              </a:pathLst>
            </a:custGeom>
            <a:ln w="7620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887" y="1696211"/>
              <a:ext cx="1727200" cy="1751330"/>
            </a:xfrm>
            <a:custGeom>
              <a:avLst/>
              <a:gdLst/>
              <a:ahLst/>
              <a:cxnLst/>
              <a:rect l="l" t="t" r="r" b="b"/>
              <a:pathLst>
                <a:path w="1727200" h="1751329">
                  <a:moveTo>
                    <a:pt x="863346" y="0"/>
                  </a:moveTo>
                  <a:lnTo>
                    <a:pt x="815981" y="1295"/>
                  </a:lnTo>
                  <a:lnTo>
                    <a:pt x="769284" y="5138"/>
                  </a:lnTo>
                  <a:lnTo>
                    <a:pt x="723320" y="11460"/>
                  </a:lnTo>
                  <a:lnTo>
                    <a:pt x="678154" y="20196"/>
                  </a:lnTo>
                  <a:lnTo>
                    <a:pt x="633853" y="31279"/>
                  </a:lnTo>
                  <a:lnTo>
                    <a:pt x="590482" y="44641"/>
                  </a:lnTo>
                  <a:lnTo>
                    <a:pt x="548108" y="60215"/>
                  </a:lnTo>
                  <a:lnTo>
                    <a:pt x="506796" y="77936"/>
                  </a:lnTo>
                  <a:lnTo>
                    <a:pt x="466612" y="97736"/>
                  </a:lnTo>
                  <a:lnTo>
                    <a:pt x="427623" y="119549"/>
                  </a:lnTo>
                  <a:lnTo>
                    <a:pt x="389893" y="143307"/>
                  </a:lnTo>
                  <a:lnTo>
                    <a:pt x="353488" y="168944"/>
                  </a:lnTo>
                  <a:lnTo>
                    <a:pt x="318476" y="196393"/>
                  </a:lnTo>
                  <a:lnTo>
                    <a:pt x="284920" y="225587"/>
                  </a:lnTo>
                  <a:lnTo>
                    <a:pt x="252888" y="256460"/>
                  </a:lnTo>
                  <a:lnTo>
                    <a:pt x="222445" y="288944"/>
                  </a:lnTo>
                  <a:lnTo>
                    <a:pt x="193658" y="322974"/>
                  </a:lnTo>
                  <a:lnTo>
                    <a:pt x="166591" y="358481"/>
                  </a:lnTo>
                  <a:lnTo>
                    <a:pt x="141311" y="395399"/>
                  </a:lnTo>
                  <a:lnTo>
                    <a:pt x="117884" y="433662"/>
                  </a:lnTo>
                  <a:lnTo>
                    <a:pt x="96375" y="473203"/>
                  </a:lnTo>
                  <a:lnTo>
                    <a:pt x="76851" y="513954"/>
                  </a:lnTo>
                  <a:lnTo>
                    <a:pt x="59377" y="555849"/>
                  </a:lnTo>
                  <a:lnTo>
                    <a:pt x="44019" y="598822"/>
                  </a:lnTo>
                  <a:lnTo>
                    <a:pt x="30843" y="642805"/>
                  </a:lnTo>
                  <a:lnTo>
                    <a:pt x="19915" y="687731"/>
                  </a:lnTo>
                  <a:lnTo>
                    <a:pt x="11301" y="733535"/>
                  </a:lnTo>
                  <a:lnTo>
                    <a:pt x="5066" y="780148"/>
                  </a:lnTo>
                  <a:lnTo>
                    <a:pt x="1277" y="827505"/>
                  </a:lnTo>
                  <a:lnTo>
                    <a:pt x="0" y="875538"/>
                  </a:lnTo>
                  <a:lnTo>
                    <a:pt x="1277" y="923570"/>
                  </a:lnTo>
                  <a:lnTo>
                    <a:pt x="5066" y="970927"/>
                  </a:lnTo>
                  <a:lnTo>
                    <a:pt x="11301" y="1017540"/>
                  </a:lnTo>
                  <a:lnTo>
                    <a:pt x="19915" y="1063344"/>
                  </a:lnTo>
                  <a:lnTo>
                    <a:pt x="30843" y="1108270"/>
                  </a:lnTo>
                  <a:lnTo>
                    <a:pt x="44019" y="1152253"/>
                  </a:lnTo>
                  <a:lnTo>
                    <a:pt x="59377" y="1195226"/>
                  </a:lnTo>
                  <a:lnTo>
                    <a:pt x="76851" y="1237121"/>
                  </a:lnTo>
                  <a:lnTo>
                    <a:pt x="96375" y="1277872"/>
                  </a:lnTo>
                  <a:lnTo>
                    <a:pt x="117884" y="1317413"/>
                  </a:lnTo>
                  <a:lnTo>
                    <a:pt x="141311" y="1355676"/>
                  </a:lnTo>
                  <a:lnTo>
                    <a:pt x="166591" y="1392594"/>
                  </a:lnTo>
                  <a:lnTo>
                    <a:pt x="193658" y="1428101"/>
                  </a:lnTo>
                  <a:lnTo>
                    <a:pt x="222445" y="1462131"/>
                  </a:lnTo>
                  <a:lnTo>
                    <a:pt x="252888" y="1494615"/>
                  </a:lnTo>
                  <a:lnTo>
                    <a:pt x="284920" y="1525488"/>
                  </a:lnTo>
                  <a:lnTo>
                    <a:pt x="318476" y="1554682"/>
                  </a:lnTo>
                  <a:lnTo>
                    <a:pt x="353488" y="1582131"/>
                  </a:lnTo>
                  <a:lnTo>
                    <a:pt x="389893" y="1607768"/>
                  </a:lnTo>
                  <a:lnTo>
                    <a:pt x="427623" y="1631526"/>
                  </a:lnTo>
                  <a:lnTo>
                    <a:pt x="466612" y="1653339"/>
                  </a:lnTo>
                  <a:lnTo>
                    <a:pt x="506796" y="1673139"/>
                  </a:lnTo>
                  <a:lnTo>
                    <a:pt x="548108" y="1690860"/>
                  </a:lnTo>
                  <a:lnTo>
                    <a:pt x="590482" y="1706434"/>
                  </a:lnTo>
                  <a:lnTo>
                    <a:pt x="633853" y="1719796"/>
                  </a:lnTo>
                  <a:lnTo>
                    <a:pt x="678154" y="1730879"/>
                  </a:lnTo>
                  <a:lnTo>
                    <a:pt x="723320" y="1739615"/>
                  </a:lnTo>
                  <a:lnTo>
                    <a:pt x="769284" y="1745937"/>
                  </a:lnTo>
                  <a:lnTo>
                    <a:pt x="815981" y="1749780"/>
                  </a:lnTo>
                  <a:lnTo>
                    <a:pt x="863346" y="1751076"/>
                  </a:lnTo>
                  <a:lnTo>
                    <a:pt x="910710" y="1749780"/>
                  </a:lnTo>
                  <a:lnTo>
                    <a:pt x="957407" y="1745937"/>
                  </a:lnTo>
                  <a:lnTo>
                    <a:pt x="1003371" y="1739615"/>
                  </a:lnTo>
                  <a:lnTo>
                    <a:pt x="1048537" y="1730879"/>
                  </a:lnTo>
                  <a:lnTo>
                    <a:pt x="1092838" y="1719796"/>
                  </a:lnTo>
                  <a:lnTo>
                    <a:pt x="1136209" y="1706434"/>
                  </a:lnTo>
                  <a:lnTo>
                    <a:pt x="1178583" y="1690860"/>
                  </a:lnTo>
                  <a:lnTo>
                    <a:pt x="1219895" y="1673139"/>
                  </a:lnTo>
                  <a:lnTo>
                    <a:pt x="1260079" y="1653339"/>
                  </a:lnTo>
                  <a:lnTo>
                    <a:pt x="1299068" y="1631526"/>
                  </a:lnTo>
                  <a:lnTo>
                    <a:pt x="1336798" y="1607768"/>
                  </a:lnTo>
                  <a:lnTo>
                    <a:pt x="1373203" y="1582131"/>
                  </a:lnTo>
                  <a:lnTo>
                    <a:pt x="1408215" y="1554682"/>
                  </a:lnTo>
                  <a:lnTo>
                    <a:pt x="1441771" y="1525488"/>
                  </a:lnTo>
                  <a:lnTo>
                    <a:pt x="1473803" y="1494615"/>
                  </a:lnTo>
                  <a:lnTo>
                    <a:pt x="1504246" y="1462131"/>
                  </a:lnTo>
                  <a:lnTo>
                    <a:pt x="1533033" y="1428101"/>
                  </a:lnTo>
                  <a:lnTo>
                    <a:pt x="1560100" y="1392594"/>
                  </a:lnTo>
                  <a:lnTo>
                    <a:pt x="1585380" y="1355676"/>
                  </a:lnTo>
                  <a:lnTo>
                    <a:pt x="1608807" y="1317413"/>
                  </a:lnTo>
                  <a:lnTo>
                    <a:pt x="1630316" y="1277872"/>
                  </a:lnTo>
                  <a:lnTo>
                    <a:pt x="1649840" y="1237121"/>
                  </a:lnTo>
                  <a:lnTo>
                    <a:pt x="1667314" y="1195226"/>
                  </a:lnTo>
                  <a:lnTo>
                    <a:pt x="1682672" y="1152253"/>
                  </a:lnTo>
                  <a:lnTo>
                    <a:pt x="1695848" y="1108270"/>
                  </a:lnTo>
                  <a:lnTo>
                    <a:pt x="1706776" y="1063344"/>
                  </a:lnTo>
                  <a:lnTo>
                    <a:pt x="1715390" y="1017540"/>
                  </a:lnTo>
                  <a:lnTo>
                    <a:pt x="1721625" y="970927"/>
                  </a:lnTo>
                  <a:lnTo>
                    <a:pt x="1725414" y="923570"/>
                  </a:lnTo>
                  <a:lnTo>
                    <a:pt x="1726691" y="875538"/>
                  </a:lnTo>
                  <a:lnTo>
                    <a:pt x="1725414" y="827505"/>
                  </a:lnTo>
                  <a:lnTo>
                    <a:pt x="1721625" y="780148"/>
                  </a:lnTo>
                  <a:lnTo>
                    <a:pt x="1715390" y="733535"/>
                  </a:lnTo>
                  <a:lnTo>
                    <a:pt x="1706776" y="687731"/>
                  </a:lnTo>
                  <a:lnTo>
                    <a:pt x="1695848" y="642805"/>
                  </a:lnTo>
                  <a:lnTo>
                    <a:pt x="1682672" y="598822"/>
                  </a:lnTo>
                  <a:lnTo>
                    <a:pt x="1667314" y="555849"/>
                  </a:lnTo>
                  <a:lnTo>
                    <a:pt x="1649840" y="513954"/>
                  </a:lnTo>
                  <a:lnTo>
                    <a:pt x="1630316" y="473203"/>
                  </a:lnTo>
                  <a:lnTo>
                    <a:pt x="1608807" y="433662"/>
                  </a:lnTo>
                  <a:lnTo>
                    <a:pt x="1585380" y="395399"/>
                  </a:lnTo>
                  <a:lnTo>
                    <a:pt x="1560100" y="358481"/>
                  </a:lnTo>
                  <a:lnTo>
                    <a:pt x="1533033" y="322974"/>
                  </a:lnTo>
                  <a:lnTo>
                    <a:pt x="1504246" y="288944"/>
                  </a:lnTo>
                  <a:lnTo>
                    <a:pt x="1473803" y="256460"/>
                  </a:lnTo>
                  <a:lnTo>
                    <a:pt x="1441771" y="225587"/>
                  </a:lnTo>
                  <a:lnTo>
                    <a:pt x="1408215" y="196393"/>
                  </a:lnTo>
                  <a:lnTo>
                    <a:pt x="1373203" y="168944"/>
                  </a:lnTo>
                  <a:lnTo>
                    <a:pt x="1336798" y="143307"/>
                  </a:lnTo>
                  <a:lnTo>
                    <a:pt x="1299068" y="119549"/>
                  </a:lnTo>
                  <a:lnTo>
                    <a:pt x="1260079" y="97736"/>
                  </a:lnTo>
                  <a:lnTo>
                    <a:pt x="1219895" y="77936"/>
                  </a:lnTo>
                  <a:lnTo>
                    <a:pt x="1178583" y="60215"/>
                  </a:lnTo>
                  <a:lnTo>
                    <a:pt x="1136209" y="44641"/>
                  </a:lnTo>
                  <a:lnTo>
                    <a:pt x="1092838" y="31279"/>
                  </a:lnTo>
                  <a:lnTo>
                    <a:pt x="1048537" y="20196"/>
                  </a:lnTo>
                  <a:lnTo>
                    <a:pt x="1003371" y="11460"/>
                  </a:lnTo>
                  <a:lnTo>
                    <a:pt x="957407" y="5138"/>
                  </a:lnTo>
                  <a:lnTo>
                    <a:pt x="910710" y="1295"/>
                  </a:lnTo>
                  <a:lnTo>
                    <a:pt x="863346" y="0"/>
                  </a:lnTo>
                  <a:close/>
                </a:path>
              </a:pathLst>
            </a:custGeom>
            <a:solidFill>
              <a:srgbClr val="9FC5E8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9887" y="1696211"/>
              <a:ext cx="1727200" cy="1751330"/>
            </a:xfrm>
            <a:custGeom>
              <a:avLst/>
              <a:gdLst/>
              <a:ahLst/>
              <a:cxnLst/>
              <a:rect l="l" t="t" r="r" b="b"/>
              <a:pathLst>
                <a:path w="1727200" h="1751329">
                  <a:moveTo>
                    <a:pt x="0" y="875538"/>
                  </a:moveTo>
                  <a:lnTo>
                    <a:pt x="1277" y="827505"/>
                  </a:lnTo>
                  <a:lnTo>
                    <a:pt x="5066" y="780148"/>
                  </a:lnTo>
                  <a:lnTo>
                    <a:pt x="11301" y="733535"/>
                  </a:lnTo>
                  <a:lnTo>
                    <a:pt x="19915" y="687731"/>
                  </a:lnTo>
                  <a:lnTo>
                    <a:pt x="30843" y="642805"/>
                  </a:lnTo>
                  <a:lnTo>
                    <a:pt x="44019" y="598822"/>
                  </a:lnTo>
                  <a:lnTo>
                    <a:pt x="59377" y="555849"/>
                  </a:lnTo>
                  <a:lnTo>
                    <a:pt x="76851" y="513954"/>
                  </a:lnTo>
                  <a:lnTo>
                    <a:pt x="96375" y="473203"/>
                  </a:lnTo>
                  <a:lnTo>
                    <a:pt x="117884" y="433662"/>
                  </a:lnTo>
                  <a:lnTo>
                    <a:pt x="141311" y="395399"/>
                  </a:lnTo>
                  <a:lnTo>
                    <a:pt x="166591" y="358481"/>
                  </a:lnTo>
                  <a:lnTo>
                    <a:pt x="193658" y="322974"/>
                  </a:lnTo>
                  <a:lnTo>
                    <a:pt x="222445" y="288944"/>
                  </a:lnTo>
                  <a:lnTo>
                    <a:pt x="252888" y="256460"/>
                  </a:lnTo>
                  <a:lnTo>
                    <a:pt x="284920" y="225587"/>
                  </a:lnTo>
                  <a:lnTo>
                    <a:pt x="318476" y="196393"/>
                  </a:lnTo>
                  <a:lnTo>
                    <a:pt x="353488" y="168944"/>
                  </a:lnTo>
                  <a:lnTo>
                    <a:pt x="389893" y="143307"/>
                  </a:lnTo>
                  <a:lnTo>
                    <a:pt x="427623" y="119549"/>
                  </a:lnTo>
                  <a:lnTo>
                    <a:pt x="466612" y="97736"/>
                  </a:lnTo>
                  <a:lnTo>
                    <a:pt x="506796" y="77936"/>
                  </a:lnTo>
                  <a:lnTo>
                    <a:pt x="548108" y="60215"/>
                  </a:lnTo>
                  <a:lnTo>
                    <a:pt x="590482" y="44641"/>
                  </a:lnTo>
                  <a:lnTo>
                    <a:pt x="633853" y="31279"/>
                  </a:lnTo>
                  <a:lnTo>
                    <a:pt x="678154" y="20196"/>
                  </a:lnTo>
                  <a:lnTo>
                    <a:pt x="723320" y="11460"/>
                  </a:lnTo>
                  <a:lnTo>
                    <a:pt x="769284" y="5138"/>
                  </a:lnTo>
                  <a:lnTo>
                    <a:pt x="815981" y="1295"/>
                  </a:lnTo>
                  <a:lnTo>
                    <a:pt x="863346" y="0"/>
                  </a:lnTo>
                  <a:lnTo>
                    <a:pt x="910710" y="1295"/>
                  </a:lnTo>
                  <a:lnTo>
                    <a:pt x="957407" y="5138"/>
                  </a:lnTo>
                  <a:lnTo>
                    <a:pt x="1003371" y="11460"/>
                  </a:lnTo>
                  <a:lnTo>
                    <a:pt x="1048537" y="20196"/>
                  </a:lnTo>
                  <a:lnTo>
                    <a:pt x="1092838" y="31279"/>
                  </a:lnTo>
                  <a:lnTo>
                    <a:pt x="1136209" y="44641"/>
                  </a:lnTo>
                  <a:lnTo>
                    <a:pt x="1178583" y="60215"/>
                  </a:lnTo>
                  <a:lnTo>
                    <a:pt x="1219895" y="77936"/>
                  </a:lnTo>
                  <a:lnTo>
                    <a:pt x="1260079" y="97736"/>
                  </a:lnTo>
                  <a:lnTo>
                    <a:pt x="1299068" y="119549"/>
                  </a:lnTo>
                  <a:lnTo>
                    <a:pt x="1336798" y="143307"/>
                  </a:lnTo>
                  <a:lnTo>
                    <a:pt x="1373203" y="168944"/>
                  </a:lnTo>
                  <a:lnTo>
                    <a:pt x="1408215" y="196393"/>
                  </a:lnTo>
                  <a:lnTo>
                    <a:pt x="1441771" y="225587"/>
                  </a:lnTo>
                  <a:lnTo>
                    <a:pt x="1473803" y="256460"/>
                  </a:lnTo>
                  <a:lnTo>
                    <a:pt x="1504246" y="288944"/>
                  </a:lnTo>
                  <a:lnTo>
                    <a:pt x="1533033" y="322974"/>
                  </a:lnTo>
                  <a:lnTo>
                    <a:pt x="1560100" y="358481"/>
                  </a:lnTo>
                  <a:lnTo>
                    <a:pt x="1585380" y="395399"/>
                  </a:lnTo>
                  <a:lnTo>
                    <a:pt x="1608807" y="433662"/>
                  </a:lnTo>
                  <a:lnTo>
                    <a:pt x="1630316" y="473203"/>
                  </a:lnTo>
                  <a:lnTo>
                    <a:pt x="1649840" y="513954"/>
                  </a:lnTo>
                  <a:lnTo>
                    <a:pt x="1667314" y="555849"/>
                  </a:lnTo>
                  <a:lnTo>
                    <a:pt x="1682672" y="598822"/>
                  </a:lnTo>
                  <a:lnTo>
                    <a:pt x="1695848" y="642805"/>
                  </a:lnTo>
                  <a:lnTo>
                    <a:pt x="1706776" y="687731"/>
                  </a:lnTo>
                  <a:lnTo>
                    <a:pt x="1715390" y="733535"/>
                  </a:lnTo>
                  <a:lnTo>
                    <a:pt x="1721625" y="780148"/>
                  </a:lnTo>
                  <a:lnTo>
                    <a:pt x="1725414" y="827505"/>
                  </a:lnTo>
                  <a:lnTo>
                    <a:pt x="1726691" y="875538"/>
                  </a:lnTo>
                  <a:lnTo>
                    <a:pt x="1725414" y="923570"/>
                  </a:lnTo>
                  <a:lnTo>
                    <a:pt x="1721625" y="970927"/>
                  </a:lnTo>
                  <a:lnTo>
                    <a:pt x="1715390" y="1017540"/>
                  </a:lnTo>
                  <a:lnTo>
                    <a:pt x="1706776" y="1063344"/>
                  </a:lnTo>
                  <a:lnTo>
                    <a:pt x="1695848" y="1108270"/>
                  </a:lnTo>
                  <a:lnTo>
                    <a:pt x="1682672" y="1152253"/>
                  </a:lnTo>
                  <a:lnTo>
                    <a:pt x="1667314" y="1195226"/>
                  </a:lnTo>
                  <a:lnTo>
                    <a:pt x="1649840" y="1237121"/>
                  </a:lnTo>
                  <a:lnTo>
                    <a:pt x="1630316" y="1277872"/>
                  </a:lnTo>
                  <a:lnTo>
                    <a:pt x="1608807" y="1317413"/>
                  </a:lnTo>
                  <a:lnTo>
                    <a:pt x="1585380" y="1355676"/>
                  </a:lnTo>
                  <a:lnTo>
                    <a:pt x="1560100" y="1392594"/>
                  </a:lnTo>
                  <a:lnTo>
                    <a:pt x="1533033" y="1428101"/>
                  </a:lnTo>
                  <a:lnTo>
                    <a:pt x="1504246" y="1462131"/>
                  </a:lnTo>
                  <a:lnTo>
                    <a:pt x="1473803" y="1494615"/>
                  </a:lnTo>
                  <a:lnTo>
                    <a:pt x="1441771" y="1525488"/>
                  </a:lnTo>
                  <a:lnTo>
                    <a:pt x="1408215" y="1554682"/>
                  </a:lnTo>
                  <a:lnTo>
                    <a:pt x="1373203" y="1582131"/>
                  </a:lnTo>
                  <a:lnTo>
                    <a:pt x="1336798" y="1607768"/>
                  </a:lnTo>
                  <a:lnTo>
                    <a:pt x="1299068" y="1631526"/>
                  </a:lnTo>
                  <a:lnTo>
                    <a:pt x="1260079" y="1653339"/>
                  </a:lnTo>
                  <a:lnTo>
                    <a:pt x="1219895" y="1673139"/>
                  </a:lnTo>
                  <a:lnTo>
                    <a:pt x="1178583" y="1690860"/>
                  </a:lnTo>
                  <a:lnTo>
                    <a:pt x="1136209" y="1706434"/>
                  </a:lnTo>
                  <a:lnTo>
                    <a:pt x="1092838" y="1719796"/>
                  </a:lnTo>
                  <a:lnTo>
                    <a:pt x="1048537" y="1730879"/>
                  </a:lnTo>
                  <a:lnTo>
                    <a:pt x="1003371" y="1739615"/>
                  </a:lnTo>
                  <a:lnTo>
                    <a:pt x="957407" y="1745937"/>
                  </a:lnTo>
                  <a:lnTo>
                    <a:pt x="910710" y="1749780"/>
                  </a:lnTo>
                  <a:lnTo>
                    <a:pt x="863346" y="1751076"/>
                  </a:lnTo>
                  <a:lnTo>
                    <a:pt x="815981" y="1749780"/>
                  </a:lnTo>
                  <a:lnTo>
                    <a:pt x="769284" y="1745937"/>
                  </a:lnTo>
                  <a:lnTo>
                    <a:pt x="723320" y="1739615"/>
                  </a:lnTo>
                  <a:lnTo>
                    <a:pt x="678154" y="1730879"/>
                  </a:lnTo>
                  <a:lnTo>
                    <a:pt x="633853" y="1719796"/>
                  </a:lnTo>
                  <a:lnTo>
                    <a:pt x="590482" y="1706434"/>
                  </a:lnTo>
                  <a:lnTo>
                    <a:pt x="548108" y="1690860"/>
                  </a:lnTo>
                  <a:lnTo>
                    <a:pt x="506796" y="1673139"/>
                  </a:lnTo>
                  <a:lnTo>
                    <a:pt x="466612" y="1653339"/>
                  </a:lnTo>
                  <a:lnTo>
                    <a:pt x="427623" y="1631526"/>
                  </a:lnTo>
                  <a:lnTo>
                    <a:pt x="389893" y="1607768"/>
                  </a:lnTo>
                  <a:lnTo>
                    <a:pt x="353488" y="1582131"/>
                  </a:lnTo>
                  <a:lnTo>
                    <a:pt x="318476" y="1554682"/>
                  </a:lnTo>
                  <a:lnTo>
                    <a:pt x="284920" y="1525488"/>
                  </a:lnTo>
                  <a:lnTo>
                    <a:pt x="252888" y="1494615"/>
                  </a:lnTo>
                  <a:lnTo>
                    <a:pt x="222445" y="1462131"/>
                  </a:lnTo>
                  <a:lnTo>
                    <a:pt x="193658" y="1428101"/>
                  </a:lnTo>
                  <a:lnTo>
                    <a:pt x="166591" y="1392594"/>
                  </a:lnTo>
                  <a:lnTo>
                    <a:pt x="141311" y="1355676"/>
                  </a:lnTo>
                  <a:lnTo>
                    <a:pt x="117884" y="1317413"/>
                  </a:lnTo>
                  <a:lnTo>
                    <a:pt x="96375" y="1277872"/>
                  </a:lnTo>
                  <a:lnTo>
                    <a:pt x="76851" y="1237121"/>
                  </a:lnTo>
                  <a:lnTo>
                    <a:pt x="59377" y="1195226"/>
                  </a:lnTo>
                  <a:lnTo>
                    <a:pt x="44019" y="1152253"/>
                  </a:lnTo>
                  <a:lnTo>
                    <a:pt x="30843" y="1108270"/>
                  </a:lnTo>
                  <a:lnTo>
                    <a:pt x="19915" y="1063344"/>
                  </a:lnTo>
                  <a:lnTo>
                    <a:pt x="11301" y="1017540"/>
                  </a:lnTo>
                  <a:lnTo>
                    <a:pt x="5066" y="970927"/>
                  </a:lnTo>
                  <a:lnTo>
                    <a:pt x="1277" y="923570"/>
                  </a:lnTo>
                  <a:lnTo>
                    <a:pt x="0" y="875538"/>
                  </a:lnTo>
                  <a:close/>
                </a:path>
              </a:pathLst>
            </a:custGeom>
            <a:ln w="762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8527" y="1735836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8527" y="1735836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1214627"/>
              <a:ext cx="4049395" cy="2677795"/>
            </a:xfrm>
            <a:custGeom>
              <a:avLst/>
              <a:gdLst/>
              <a:ahLst/>
              <a:cxnLst/>
              <a:rect l="l" t="t" r="r" b="b"/>
              <a:pathLst>
                <a:path w="4049395" h="2677795">
                  <a:moveTo>
                    <a:pt x="0" y="2677668"/>
                  </a:moveTo>
                  <a:lnTo>
                    <a:pt x="4049267" y="2677668"/>
                  </a:lnTo>
                  <a:lnTo>
                    <a:pt x="4049267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98894" y="1336738"/>
          <a:ext cx="3275329" cy="2042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4"/>
                        </a:lnSpc>
                      </a:pPr>
                      <a:r>
                        <a:rPr sz="1800" spc="40" dirty="0">
                          <a:latin typeface="Tahoma"/>
                          <a:cs typeface="Tahoma"/>
                        </a:rPr>
                        <a:t>Po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4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sitive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“happ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y”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292597" y="2490597"/>
            <a:ext cx="445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“happy”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86294" y="2414777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Positive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0275" y="1377823"/>
            <a:ext cx="183959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Trebuchet MS"/>
                <a:cs typeface="Trebuchet MS"/>
              </a:rPr>
              <a:t>Corpus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Trebuchet MS"/>
              <a:cs typeface="Trebuchet MS"/>
            </a:endParaRPr>
          </a:p>
          <a:p>
            <a:pPr marL="121539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ahoma"/>
                <a:cs typeface="Tahoma"/>
              </a:rPr>
              <a:t>“happy”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8464" y="2791460"/>
            <a:ext cx="633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3642359"/>
            <a:ext cx="999744" cy="2499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555" y="3636264"/>
            <a:ext cx="1141476" cy="2621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1464" y="3636264"/>
            <a:ext cx="839724" cy="2164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0423" y="3726179"/>
            <a:ext cx="224027" cy="777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9420" y="3447288"/>
            <a:ext cx="152400" cy="2468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8739" y="3784093"/>
            <a:ext cx="218132" cy="1828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3888" y="3892296"/>
            <a:ext cx="283463" cy="2148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20384" y="2449067"/>
            <a:ext cx="150875" cy="2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DC4F-6F83-4075-41B4-37632AE8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2C2D-BA86-7B63-CEE1-9EE62D09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977" y="1253331"/>
            <a:ext cx="6736080" cy="5038612"/>
          </a:xfrm>
        </p:spPr>
        <p:txBody>
          <a:bodyPr/>
          <a:lstStyle/>
          <a:p>
            <a:r>
              <a:rPr lang="en-US" dirty="0"/>
              <a:t>A corpus is a collection of text </a:t>
            </a:r>
          </a:p>
          <a:p>
            <a:pPr lvl="1"/>
            <a:r>
              <a:rPr lang="en-US" dirty="0"/>
              <a:t>Often annotated in some way </a:t>
            </a:r>
          </a:p>
          <a:p>
            <a:pPr lvl="1"/>
            <a:r>
              <a:rPr lang="en-US" dirty="0"/>
              <a:t>Sometimes just lots of text </a:t>
            </a:r>
          </a:p>
          <a:p>
            <a:pPr lvl="1"/>
            <a:r>
              <a:rPr lang="en-US" dirty="0"/>
              <a:t>Balanced corpora (usually not possible)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Newswire collections: 500M+ words </a:t>
            </a:r>
          </a:p>
          <a:p>
            <a:pPr lvl="1"/>
            <a:r>
              <a:rPr lang="en-US" dirty="0"/>
              <a:t>Brown corpus: 1M words of tagged “balanced” text </a:t>
            </a:r>
          </a:p>
          <a:p>
            <a:pPr lvl="1"/>
            <a:r>
              <a:rPr lang="en-US" dirty="0"/>
              <a:t>Penn Treebank: 1M words of parsed WSJ</a:t>
            </a:r>
          </a:p>
          <a:p>
            <a:pPr lvl="1"/>
            <a:r>
              <a:rPr lang="en-US" dirty="0"/>
              <a:t>Canadian Hansards: 10M+ words of aligned French / English sentences </a:t>
            </a:r>
          </a:p>
          <a:p>
            <a:pPr lvl="1"/>
            <a:r>
              <a:rPr lang="en-US" dirty="0"/>
              <a:t>The Web: billions of words of who knows what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D9F10-6F1B-9C28-AA29-5844C4A7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1033610"/>
            <a:ext cx="3784201" cy="5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62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Rule</a:t>
            </a:r>
          </a:p>
        </p:txBody>
      </p:sp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C7829666-C923-2E7E-4901-2432A91DBFD3}"/>
              </a:ext>
            </a:extLst>
          </p:cNvPr>
          <p:cNvGraphicFramePr>
            <a:graphicFrameLocks noGrp="1"/>
          </p:cNvGraphicFramePr>
          <p:nvPr/>
        </p:nvGraphicFramePr>
        <p:xfrm>
          <a:off x="306933" y="2367089"/>
          <a:ext cx="2583179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Pos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itive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30" dirty="0">
                          <a:latin typeface="Tahoma"/>
                          <a:cs typeface="Tahoma"/>
                        </a:rPr>
                        <a:t>“happ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y”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9">
            <a:extLst>
              <a:ext uri="{FF2B5EF4-FFF2-40B4-BE49-F238E27FC236}">
                <a16:creationId xmlns:a16="http://schemas.microsoft.com/office/drawing/2014/main" id="{634BDA0A-E25F-2A40-BF87-5B97908396C2}"/>
              </a:ext>
            </a:extLst>
          </p:cNvPr>
          <p:cNvSpPr txBox="1"/>
          <p:nvPr/>
        </p:nvSpPr>
        <p:spPr>
          <a:xfrm>
            <a:off x="212242" y="3282772"/>
            <a:ext cx="302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P(A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|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B)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P(Positive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|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“happy”)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6F35AF39-3FCC-8220-376F-09A2ECEAF81E}"/>
              </a:ext>
            </a:extLst>
          </p:cNvPr>
          <p:cNvSpPr txBox="1"/>
          <p:nvPr/>
        </p:nvSpPr>
        <p:spPr>
          <a:xfrm>
            <a:off x="212242" y="3832047"/>
            <a:ext cx="219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P(A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|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B)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/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0.75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7" name="object 11">
            <a:extLst>
              <a:ext uri="{FF2B5EF4-FFF2-40B4-BE49-F238E27FC236}">
                <a16:creationId xmlns:a16="http://schemas.microsoft.com/office/drawing/2014/main" id="{07A0F346-5D09-6936-E05D-2BEF3811417C}"/>
              </a:ext>
            </a:extLst>
          </p:cNvPr>
          <p:cNvGrpSpPr/>
          <p:nvPr/>
        </p:nvGrpSpPr>
        <p:grpSpPr>
          <a:xfrm>
            <a:off x="5161788" y="1658111"/>
            <a:ext cx="1803400" cy="1827530"/>
            <a:chOff x="5161788" y="1658111"/>
            <a:chExt cx="1803400" cy="1827530"/>
          </a:xfrm>
        </p:grpSpPr>
        <p:sp>
          <p:nvSpPr>
            <p:cNvPr id="38" name="object 12">
              <a:extLst>
                <a:ext uri="{FF2B5EF4-FFF2-40B4-BE49-F238E27FC236}">
                  <a16:creationId xmlns:a16="http://schemas.microsoft.com/office/drawing/2014/main" id="{F72A360C-A13E-C040-9B09-A597CD1DB98E}"/>
                </a:ext>
              </a:extLst>
            </p:cNvPr>
            <p:cNvSpPr/>
            <p:nvPr/>
          </p:nvSpPr>
          <p:spPr>
            <a:xfrm>
              <a:off x="5199888" y="1696211"/>
              <a:ext cx="1727200" cy="1751330"/>
            </a:xfrm>
            <a:custGeom>
              <a:avLst/>
              <a:gdLst/>
              <a:ahLst/>
              <a:cxnLst/>
              <a:rect l="l" t="t" r="r" b="b"/>
              <a:pathLst>
                <a:path w="1727200" h="1751329">
                  <a:moveTo>
                    <a:pt x="863346" y="0"/>
                  </a:moveTo>
                  <a:lnTo>
                    <a:pt x="815981" y="1295"/>
                  </a:lnTo>
                  <a:lnTo>
                    <a:pt x="769284" y="5138"/>
                  </a:lnTo>
                  <a:lnTo>
                    <a:pt x="723320" y="11460"/>
                  </a:lnTo>
                  <a:lnTo>
                    <a:pt x="678154" y="20196"/>
                  </a:lnTo>
                  <a:lnTo>
                    <a:pt x="633853" y="31279"/>
                  </a:lnTo>
                  <a:lnTo>
                    <a:pt x="590482" y="44641"/>
                  </a:lnTo>
                  <a:lnTo>
                    <a:pt x="548108" y="60215"/>
                  </a:lnTo>
                  <a:lnTo>
                    <a:pt x="506796" y="77936"/>
                  </a:lnTo>
                  <a:lnTo>
                    <a:pt x="466612" y="97736"/>
                  </a:lnTo>
                  <a:lnTo>
                    <a:pt x="427623" y="119549"/>
                  </a:lnTo>
                  <a:lnTo>
                    <a:pt x="389893" y="143307"/>
                  </a:lnTo>
                  <a:lnTo>
                    <a:pt x="353488" y="168944"/>
                  </a:lnTo>
                  <a:lnTo>
                    <a:pt x="318476" y="196393"/>
                  </a:lnTo>
                  <a:lnTo>
                    <a:pt x="284920" y="225587"/>
                  </a:lnTo>
                  <a:lnTo>
                    <a:pt x="252888" y="256460"/>
                  </a:lnTo>
                  <a:lnTo>
                    <a:pt x="222445" y="288944"/>
                  </a:lnTo>
                  <a:lnTo>
                    <a:pt x="193658" y="322974"/>
                  </a:lnTo>
                  <a:lnTo>
                    <a:pt x="166591" y="358481"/>
                  </a:lnTo>
                  <a:lnTo>
                    <a:pt x="141311" y="395399"/>
                  </a:lnTo>
                  <a:lnTo>
                    <a:pt x="117884" y="433662"/>
                  </a:lnTo>
                  <a:lnTo>
                    <a:pt x="96375" y="473203"/>
                  </a:lnTo>
                  <a:lnTo>
                    <a:pt x="76851" y="513954"/>
                  </a:lnTo>
                  <a:lnTo>
                    <a:pt x="59377" y="555849"/>
                  </a:lnTo>
                  <a:lnTo>
                    <a:pt x="44019" y="598822"/>
                  </a:lnTo>
                  <a:lnTo>
                    <a:pt x="30843" y="642805"/>
                  </a:lnTo>
                  <a:lnTo>
                    <a:pt x="19915" y="687731"/>
                  </a:lnTo>
                  <a:lnTo>
                    <a:pt x="11301" y="733535"/>
                  </a:lnTo>
                  <a:lnTo>
                    <a:pt x="5066" y="780148"/>
                  </a:lnTo>
                  <a:lnTo>
                    <a:pt x="1277" y="827505"/>
                  </a:lnTo>
                  <a:lnTo>
                    <a:pt x="0" y="875538"/>
                  </a:lnTo>
                  <a:lnTo>
                    <a:pt x="1277" y="923570"/>
                  </a:lnTo>
                  <a:lnTo>
                    <a:pt x="5066" y="970927"/>
                  </a:lnTo>
                  <a:lnTo>
                    <a:pt x="11301" y="1017540"/>
                  </a:lnTo>
                  <a:lnTo>
                    <a:pt x="19915" y="1063344"/>
                  </a:lnTo>
                  <a:lnTo>
                    <a:pt x="30843" y="1108270"/>
                  </a:lnTo>
                  <a:lnTo>
                    <a:pt x="44019" y="1152253"/>
                  </a:lnTo>
                  <a:lnTo>
                    <a:pt x="59377" y="1195226"/>
                  </a:lnTo>
                  <a:lnTo>
                    <a:pt x="76851" y="1237121"/>
                  </a:lnTo>
                  <a:lnTo>
                    <a:pt x="96375" y="1277872"/>
                  </a:lnTo>
                  <a:lnTo>
                    <a:pt x="117884" y="1317413"/>
                  </a:lnTo>
                  <a:lnTo>
                    <a:pt x="141311" y="1355676"/>
                  </a:lnTo>
                  <a:lnTo>
                    <a:pt x="166591" y="1392594"/>
                  </a:lnTo>
                  <a:lnTo>
                    <a:pt x="193658" y="1428101"/>
                  </a:lnTo>
                  <a:lnTo>
                    <a:pt x="222445" y="1462131"/>
                  </a:lnTo>
                  <a:lnTo>
                    <a:pt x="252888" y="1494615"/>
                  </a:lnTo>
                  <a:lnTo>
                    <a:pt x="284920" y="1525488"/>
                  </a:lnTo>
                  <a:lnTo>
                    <a:pt x="318476" y="1554682"/>
                  </a:lnTo>
                  <a:lnTo>
                    <a:pt x="353488" y="1582131"/>
                  </a:lnTo>
                  <a:lnTo>
                    <a:pt x="389893" y="1607768"/>
                  </a:lnTo>
                  <a:lnTo>
                    <a:pt x="427623" y="1631526"/>
                  </a:lnTo>
                  <a:lnTo>
                    <a:pt x="466612" y="1653339"/>
                  </a:lnTo>
                  <a:lnTo>
                    <a:pt x="506796" y="1673139"/>
                  </a:lnTo>
                  <a:lnTo>
                    <a:pt x="548108" y="1690860"/>
                  </a:lnTo>
                  <a:lnTo>
                    <a:pt x="590482" y="1706434"/>
                  </a:lnTo>
                  <a:lnTo>
                    <a:pt x="633853" y="1719796"/>
                  </a:lnTo>
                  <a:lnTo>
                    <a:pt x="678154" y="1730879"/>
                  </a:lnTo>
                  <a:lnTo>
                    <a:pt x="723320" y="1739615"/>
                  </a:lnTo>
                  <a:lnTo>
                    <a:pt x="769284" y="1745937"/>
                  </a:lnTo>
                  <a:lnTo>
                    <a:pt x="815981" y="1749780"/>
                  </a:lnTo>
                  <a:lnTo>
                    <a:pt x="863346" y="1751076"/>
                  </a:lnTo>
                  <a:lnTo>
                    <a:pt x="910710" y="1749780"/>
                  </a:lnTo>
                  <a:lnTo>
                    <a:pt x="957407" y="1745937"/>
                  </a:lnTo>
                  <a:lnTo>
                    <a:pt x="1003371" y="1739615"/>
                  </a:lnTo>
                  <a:lnTo>
                    <a:pt x="1048537" y="1730879"/>
                  </a:lnTo>
                  <a:lnTo>
                    <a:pt x="1092838" y="1719796"/>
                  </a:lnTo>
                  <a:lnTo>
                    <a:pt x="1136209" y="1706434"/>
                  </a:lnTo>
                  <a:lnTo>
                    <a:pt x="1178583" y="1690860"/>
                  </a:lnTo>
                  <a:lnTo>
                    <a:pt x="1219895" y="1673139"/>
                  </a:lnTo>
                  <a:lnTo>
                    <a:pt x="1260079" y="1653339"/>
                  </a:lnTo>
                  <a:lnTo>
                    <a:pt x="1299068" y="1631526"/>
                  </a:lnTo>
                  <a:lnTo>
                    <a:pt x="1336798" y="1607768"/>
                  </a:lnTo>
                  <a:lnTo>
                    <a:pt x="1373203" y="1582131"/>
                  </a:lnTo>
                  <a:lnTo>
                    <a:pt x="1408215" y="1554682"/>
                  </a:lnTo>
                  <a:lnTo>
                    <a:pt x="1441771" y="1525488"/>
                  </a:lnTo>
                  <a:lnTo>
                    <a:pt x="1473803" y="1494615"/>
                  </a:lnTo>
                  <a:lnTo>
                    <a:pt x="1504246" y="1462131"/>
                  </a:lnTo>
                  <a:lnTo>
                    <a:pt x="1533033" y="1428101"/>
                  </a:lnTo>
                  <a:lnTo>
                    <a:pt x="1560100" y="1392594"/>
                  </a:lnTo>
                  <a:lnTo>
                    <a:pt x="1585380" y="1355676"/>
                  </a:lnTo>
                  <a:lnTo>
                    <a:pt x="1608807" y="1317413"/>
                  </a:lnTo>
                  <a:lnTo>
                    <a:pt x="1630316" y="1277872"/>
                  </a:lnTo>
                  <a:lnTo>
                    <a:pt x="1649840" y="1237121"/>
                  </a:lnTo>
                  <a:lnTo>
                    <a:pt x="1667314" y="1195226"/>
                  </a:lnTo>
                  <a:lnTo>
                    <a:pt x="1682672" y="1152253"/>
                  </a:lnTo>
                  <a:lnTo>
                    <a:pt x="1695848" y="1108270"/>
                  </a:lnTo>
                  <a:lnTo>
                    <a:pt x="1706776" y="1063344"/>
                  </a:lnTo>
                  <a:lnTo>
                    <a:pt x="1715390" y="1017540"/>
                  </a:lnTo>
                  <a:lnTo>
                    <a:pt x="1721625" y="970927"/>
                  </a:lnTo>
                  <a:lnTo>
                    <a:pt x="1725414" y="923570"/>
                  </a:lnTo>
                  <a:lnTo>
                    <a:pt x="1726691" y="875538"/>
                  </a:lnTo>
                  <a:lnTo>
                    <a:pt x="1725414" y="827505"/>
                  </a:lnTo>
                  <a:lnTo>
                    <a:pt x="1721625" y="780148"/>
                  </a:lnTo>
                  <a:lnTo>
                    <a:pt x="1715390" y="733535"/>
                  </a:lnTo>
                  <a:lnTo>
                    <a:pt x="1706776" y="687731"/>
                  </a:lnTo>
                  <a:lnTo>
                    <a:pt x="1695848" y="642805"/>
                  </a:lnTo>
                  <a:lnTo>
                    <a:pt x="1682672" y="598822"/>
                  </a:lnTo>
                  <a:lnTo>
                    <a:pt x="1667314" y="555849"/>
                  </a:lnTo>
                  <a:lnTo>
                    <a:pt x="1649840" y="513954"/>
                  </a:lnTo>
                  <a:lnTo>
                    <a:pt x="1630316" y="473203"/>
                  </a:lnTo>
                  <a:lnTo>
                    <a:pt x="1608807" y="433662"/>
                  </a:lnTo>
                  <a:lnTo>
                    <a:pt x="1585380" y="395399"/>
                  </a:lnTo>
                  <a:lnTo>
                    <a:pt x="1560100" y="358481"/>
                  </a:lnTo>
                  <a:lnTo>
                    <a:pt x="1533033" y="322974"/>
                  </a:lnTo>
                  <a:lnTo>
                    <a:pt x="1504246" y="288944"/>
                  </a:lnTo>
                  <a:lnTo>
                    <a:pt x="1473803" y="256460"/>
                  </a:lnTo>
                  <a:lnTo>
                    <a:pt x="1441771" y="225587"/>
                  </a:lnTo>
                  <a:lnTo>
                    <a:pt x="1408215" y="196393"/>
                  </a:lnTo>
                  <a:lnTo>
                    <a:pt x="1373203" y="168944"/>
                  </a:lnTo>
                  <a:lnTo>
                    <a:pt x="1336798" y="143307"/>
                  </a:lnTo>
                  <a:lnTo>
                    <a:pt x="1299068" y="119549"/>
                  </a:lnTo>
                  <a:lnTo>
                    <a:pt x="1260079" y="97736"/>
                  </a:lnTo>
                  <a:lnTo>
                    <a:pt x="1219895" y="77936"/>
                  </a:lnTo>
                  <a:lnTo>
                    <a:pt x="1178583" y="60215"/>
                  </a:lnTo>
                  <a:lnTo>
                    <a:pt x="1136209" y="44641"/>
                  </a:lnTo>
                  <a:lnTo>
                    <a:pt x="1092838" y="31279"/>
                  </a:lnTo>
                  <a:lnTo>
                    <a:pt x="1048537" y="20196"/>
                  </a:lnTo>
                  <a:lnTo>
                    <a:pt x="1003371" y="11460"/>
                  </a:lnTo>
                  <a:lnTo>
                    <a:pt x="957407" y="5138"/>
                  </a:lnTo>
                  <a:lnTo>
                    <a:pt x="910710" y="1295"/>
                  </a:lnTo>
                  <a:lnTo>
                    <a:pt x="863346" y="0"/>
                  </a:lnTo>
                  <a:close/>
                </a:path>
              </a:pathLst>
            </a:custGeom>
            <a:solidFill>
              <a:srgbClr val="9FC5E8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3">
              <a:extLst>
                <a:ext uri="{FF2B5EF4-FFF2-40B4-BE49-F238E27FC236}">
                  <a16:creationId xmlns:a16="http://schemas.microsoft.com/office/drawing/2014/main" id="{BE675784-4759-2CB6-0704-680D150EB1D2}"/>
                </a:ext>
              </a:extLst>
            </p:cNvPr>
            <p:cNvSpPr/>
            <p:nvPr/>
          </p:nvSpPr>
          <p:spPr>
            <a:xfrm>
              <a:off x="5199888" y="1696211"/>
              <a:ext cx="1727200" cy="1751330"/>
            </a:xfrm>
            <a:custGeom>
              <a:avLst/>
              <a:gdLst/>
              <a:ahLst/>
              <a:cxnLst/>
              <a:rect l="l" t="t" r="r" b="b"/>
              <a:pathLst>
                <a:path w="1727200" h="1751329">
                  <a:moveTo>
                    <a:pt x="0" y="875538"/>
                  </a:moveTo>
                  <a:lnTo>
                    <a:pt x="1277" y="827505"/>
                  </a:lnTo>
                  <a:lnTo>
                    <a:pt x="5066" y="780148"/>
                  </a:lnTo>
                  <a:lnTo>
                    <a:pt x="11301" y="733535"/>
                  </a:lnTo>
                  <a:lnTo>
                    <a:pt x="19915" y="687731"/>
                  </a:lnTo>
                  <a:lnTo>
                    <a:pt x="30843" y="642805"/>
                  </a:lnTo>
                  <a:lnTo>
                    <a:pt x="44019" y="598822"/>
                  </a:lnTo>
                  <a:lnTo>
                    <a:pt x="59377" y="555849"/>
                  </a:lnTo>
                  <a:lnTo>
                    <a:pt x="76851" y="513954"/>
                  </a:lnTo>
                  <a:lnTo>
                    <a:pt x="96375" y="473203"/>
                  </a:lnTo>
                  <a:lnTo>
                    <a:pt x="117884" y="433662"/>
                  </a:lnTo>
                  <a:lnTo>
                    <a:pt x="141311" y="395399"/>
                  </a:lnTo>
                  <a:lnTo>
                    <a:pt x="166591" y="358481"/>
                  </a:lnTo>
                  <a:lnTo>
                    <a:pt x="193658" y="322974"/>
                  </a:lnTo>
                  <a:lnTo>
                    <a:pt x="222445" y="288944"/>
                  </a:lnTo>
                  <a:lnTo>
                    <a:pt x="252888" y="256460"/>
                  </a:lnTo>
                  <a:lnTo>
                    <a:pt x="284920" y="225587"/>
                  </a:lnTo>
                  <a:lnTo>
                    <a:pt x="318476" y="196393"/>
                  </a:lnTo>
                  <a:lnTo>
                    <a:pt x="353488" y="168944"/>
                  </a:lnTo>
                  <a:lnTo>
                    <a:pt x="389893" y="143307"/>
                  </a:lnTo>
                  <a:lnTo>
                    <a:pt x="427623" y="119549"/>
                  </a:lnTo>
                  <a:lnTo>
                    <a:pt x="466612" y="97736"/>
                  </a:lnTo>
                  <a:lnTo>
                    <a:pt x="506796" y="77936"/>
                  </a:lnTo>
                  <a:lnTo>
                    <a:pt x="548108" y="60215"/>
                  </a:lnTo>
                  <a:lnTo>
                    <a:pt x="590482" y="44641"/>
                  </a:lnTo>
                  <a:lnTo>
                    <a:pt x="633853" y="31279"/>
                  </a:lnTo>
                  <a:lnTo>
                    <a:pt x="678154" y="20196"/>
                  </a:lnTo>
                  <a:lnTo>
                    <a:pt x="723320" y="11460"/>
                  </a:lnTo>
                  <a:lnTo>
                    <a:pt x="769284" y="5138"/>
                  </a:lnTo>
                  <a:lnTo>
                    <a:pt x="815981" y="1295"/>
                  </a:lnTo>
                  <a:lnTo>
                    <a:pt x="863346" y="0"/>
                  </a:lnTo>
                  <a:lnTo>
                    <a:pt x="910710" y="1295"/>
                  </a:lnTo>
                  <a:lnTo>
                    <a:pt x="957407" y="5138"/>
                  </a:lnTo>
                  <a:lnTo>
                    <a:pt x="1003371" y="11460"/>
                  </a:lnTo>
                  <a:lnTo>
                    <a:pt x="1048537" y="20196"/>
                  </a:lnTo>
                  <a:lnTo>
                    <a:pt x="1092838" y="31279"/>
                  </a:lnTo>
                  <a:lnTo>
                    <a:pt x="1136209" y="44641"/>
                  </a:lnTo>
                  <a:lnTo>
                    <a:pt x="1178583" y="60215"/>
                  </a:lnTo>
                  <a:lnTo>
                    <a:pt x="1219895" y="77936"/>
                  </a:lnTo>
                  <a:lnTo>
                    <a:pt x="1260079" y="97736"/>
                  </a:lnTo>
                  <a:lnTo>
                    <a:pt x="1299068" y="119549"/>
                  </a:lnTo>
                  <a:lnTo>
                    <a:pt x="1336798" y="143307"/>
                  </a:lnTo>
                  <a:lnTo>
                    <a:pt x="1373203" y="168944"/>
                  </a:lnTo>
                  <a:lnTo>
                    <a:pt x="1408215" y="196393"/>
                  </a:lnTo>
                  <a:lnTo>
                    <a:pt x="1441771" y="225587"/>
                  </a:lnTo>
                  <a:lnTo>
                    <a:pt x="1473803" y="256460"/>
                  </a:lnTo>
                  <a:lnTo>
                    <a:pt x="1504246" y="288944"/>
                  </a:lnTo>
                  <a:lnTo>
                    <a:pt x="1533033" y="322974"/>
                  </a:lnTo>
                  <a:lnTo>
                    <a:pt x="1560100" y="358481"/>
                  </a:lnTo>
                  <a:lnTo>
                    <a:pt x="1585380" y="395399"/>
                  </a:lnTo>
                  <a:lnTo>
                    <a:pt x="1608807" y="433662"/>
                  </a:lnTo>
                  <a:lnTo>
                    <a:pt x="1630316" y="473203"/>
                  </a:lnTo>
                  <a:lnTo>
                    <a:pt x="1649840" y="513954"/>
                  </a:lnTo>
                  <a:lnTo>
                    <a:pt x="1667314" y="555849"/>
                  </a:lnTo>
                  <a:lnTo>
                    <a:pt x="1682672" y="598822"/>
                  </a:lnTo>
                  <a:lnTo>
                    <a:pt x="1695848" y="642805"/>
                  </a:lnTo>
                  <a:lnTo>
                    <a:pt x="1706776" y="687731"/>
                  </a:lnTo>
                  <a:lnTo>
                    <a:pt x="1715390" y="733535"/>
                  </a:lnTo>
                  <a:lnTo>
                    <a:pt x="1721625" y="780148"/>
                  </a:lnTo>
                  <a:lnTo>
                    <a:pt x="1725414" y="827505"/>
                  </a:lnTo>
                  <a:lnTo>
                    <a:pt x="1726691" y="875538"/>
                  </a:lnTo>
                  <a:lnTo>
                    <a:pt x="1725414" y="923570"/>
                  </a:lnTo>
                  <a:lnTo>
                    <a:pt x="1721625" y="970927"/>
                  </a:lnTo>
                  <a:lnTo>
                    <a:pt x="1715390" y="1017540"/>
                  </a:lnTo>
                  <a:lnTo>
                    <a:pt x="1706776" y="1063344"/>
                  </a:lnTo>
                  <a:lnTo>
                    <a:pt x="1695848" y="1108270"/>
                  </a:lnTo>
                  <a:lnTo>
                    <a:pt x="1682672" y="1152253"/>
                  </a:lnTo>
                  <a:lnTo>
                    <a:pt x="1667314" y="1195226"/>
                  </a:lnTo>
                  <a:lnTo>
                    <a:pt x="1649840" y="1237121"/>
                  </a:lnTo>
                  <a:lnTo>
                    <a:pt x="1630316" y="1277872"/>
                  </a:lnTo>
                  <a:lnTo>
                    <a:pt x="1608807" y="1317413"/>
                  </a:lnTo>
                  <a:lnTo>
                    <a:pt x="1585380" y="1355676"/>
                  </a:lnTo>
                  <a:lnTo>
                    <a:pt x="1560100" y="1392594"/>
                  </a:lnTo>
                  <a:lnTo>
                    <a:pt x="1533033" y="1428101"/>
                  </a:lnTo>
                  <a:lnTo>
                    <a:pt x="1504246" y="1462131"/>
                  </a:lnTo>
                  <a:lnTo>
                    <a:pt x="1473803" y="1494615"/>
                  </a:lnTo>
                  <a:lnTo>
                    <a:pt x="1441771" y="1525488"/>
                  </a:lnTo>
                  <a:lnTo>
                    <a:pt x="1408215" y="1554682"/>
                  </a:lnTo>
                  <a:lnTo>
                    <a:pt x="1373203" y="1582131"/>
                  </a:lnTo>
                  <a:lnTo>
                    <a:pt x="1336798" y="1607768"/>
                  </a:lnTo>
                  <a:lnTo>
                    <a:pt x="1299068" y="1631526"/>
                  </a:lnTo>
                  <a:lnTo>
                    <a:pt x="1260079" y="1653339"/>
                  </a:lnTo>
                  <a:lnTo>
                    <a:pt x="1219895" y="1673139"/>
                  </a:lnTo>
                  <a:lnTo>
                    <a:pt x="1178583" y="1690860"/>
                  </a:lnTo>
                  <a:lnTo>
                    <a:pt x="1136209" y="1706434"/>
                  </a:lnTo>
                  <a:lnTo>
                    <a:pt x="1092838" y="1719796"/>
                  </a:lnTo>
                  <a:lnTo>
                    <a:pt x="1048537" y="1730879"/>
                  </a:lnTo>
                  <a:lnTo>
                    <a:pt x="1003371" y="1739615"/>
                  </a:lnTo>
                  <a:lnTo>
                    <a:pt x="957407" y="1745937"/>
                  </a:lnTo>
                  <a:lnTo>
                    <a:pt x="910710" y="1749780"/>
                  </a:lnTo>
                  <a:lnTo>
                    <a:pt x="863346" y="1751076"/>
                  </a:lnTo>
                  <a:lnTo>
                    <a:pt x="815981" y="1749780"/>
                  </a:lnTo>
                  <a:lnTo>
                    <a:pt x="769284" y="1745937"/>
                  </a:lnTo>
                  <a:lnTo>
                    <a:pt x="723320" y="1739615"/>
                  </a:lnTo>
                  <a:lnTo>
                    <a:pt x="678154" y="1730879"/>
                  </a:lnTo>
                  <a:lnTo>
                    <a:pt x="633853" y="1719796"/>
                  </a:lnTo>
                  <a:lnTo>
                    <a:pt x="590482" y="1706434"/>
                  </a:lnTo>
                  <a:lnTo>
                    <a:pt x="548108" y="1690860"/>
                  </a:lnTo>
                  <a:lnTo>
                    <a:pt x="506796" y="1673139"/>
                  </a:lnTo>
                  <a:lnTo>
                    <a:pt x="466612" y="1653339"/>
                  </a:lnTo>
                  <a:lnTo>
                    <a:pt x="427623" y="1631526"/>
                  </a:lnTo>
                  <a:lnTo>
                    <a:pt x="389893" y="1607768"/>
                  </a:lnTo>
                  <a:lnTo>
                    <a:pt x="353488" y="1582131"/>
                  </a:lnTo>
                  <a:lnTo>
                    <a:pt x="318476" y="1554682"/>
                  </a:lnTo>
                  <a:lnTo>
                    <a:pt x="284920" y="1525488"/>
                  </a:lnTo>
                  <a:lnTo>
                    <a:pt x="252888" y="1494615"/>
                  </a:lnTo>
                  <a:lnTo>
                    <a:pt x="222445" y="1462131"/>
                  </a:lnTo>
                  <a:lnTo>
                    <a:pt x="193658" y="1428101"/>
                  </a:lnTo>
                  <a:lnTo>
                    <a:pt x="166591" y="1392594"/>
                  </a:lnTo>
                  <a:lnTo>
                    <a:pt x="141311" y="1355676"/>
                  </a:lnTo>
                  <a:lnTo>
                    <a:pt x="117884" y="1317413"/>
                  </a:lnTo>
                  <a:lnTo>
                    <a:pt x="96375" y="1277872"/>
                  </a:lnTo>
                  <a:lnTo>
                    <a:pt x="76851" y="1237121"/>
                  </a:lnTo>
                  <a:lnTo>
                    <a:pt x="59377" y="1195226"/>
                  </a:lnTo>
                  <a:lnTo>
                    <a:pt x="44019" y="1152253"/>
                  </a:lnTo>
                  <a:lnTo>
                    <a:pt x="30843" y="1108270"/>
                  </a:lnTo>
                  <a:lnTo>
                    <a:pt x="19915" y="1063344"/>
                  </a:lnTo>
                  <a:lnTo>
                    <a:pt x="11301" y="1017540"/>
                  </a:lnTo>
                  <a:lnTo>
                    <a:pt x="5066" y="970927"/>
                  </a:lnTo>
                  <a:lnTo>
                    <a:pt x="1277" y="923570"/>
                  </a:lnTo>
                  <a:lnTo>
                    <a:pt x="0" y="875538"/>
                  </a:lnTo>
                  <a:close/>
                </a:path>
              </a:pathLst>
            </a:custGeom>
            <a:ln w="762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4">
              <a:extLst>
                <a:ext uri="{FF2B5EF4-FFF2-40B4-BE49-F238E27FC236}">
                  <a16:creationId xmlns:a16="http://schemas.microsoft.com/office/drawing/2014/main" id="{DA2E3338-43C7-091F-8496-15EE4FF12311}"/>
                </a:ext>
              </a:extLst>
            </p:cNvPr>
            <p:cNvSpPr/>
            <p:nvPr/>
          </p:nvSpPr>
          <p:spPr>
            <a:xfrm>
              <a:off x="5748528" y="1735835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5">
              <a:extLst>
                <a:ext uri="{FF2B5EF4-FFF2-40B4-BE49-F238E27FC236}">
                  <a16:creationId xmlns:a16="http://schemas.microsoft.com/office/drawing/2014/main" id="{7F973C61-C38E-083F-9691-13F4083209B8}"/>
                </a:ext>
              </a:extLst>
            </p:cNvPr>
            <p:cNvSpPr/>
            <p:nvPr/>
          </p:nvSpPr>
          <p:spPr>
            <a:xfrm>
              <a:off x="5748528" y="1735835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16">
              <a:extLst>
                <a:ext uri="{FF2B5EF4-FFF2-40B4-BE49-F238E27FC236}">
                  <a16:creationId xmlns:a16="http://schemas.microsoft.com/office/drawing/2014/main" id="{2EDCF59C-5799-EEF1-017B-E1191A26177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1725" y="2474975"/>
              <a:ext cx="141350" cy="156972"/>
            </a:xfrm>
            <a:prstGeom prst="rect">
              <a:avLst/>
            </a:prstGeom>
          </p:spPr>
        </p:pic>
      </p:grpSp>
      <p:sp>
        <p:nvSpPr>
          <p:cNvPr id="43" name="object 17">
            <a:extLst>
              <a:ext uri="{FF2B5EF4-FFF2-40B4-BE49-F238E27FC236}">
                <a16:creationId xmlns:a16="http://schemas.microsoft.com/office/drawing/2014/main" id="{612C707B-E136-1F90-0372-074AA72B9209}"/>
              </a:ext>
            </a:extLst>
          </p:cNvPr>
          <p:cNvSpPr txBox="1"/>
          <p:nvPr/>
        </p:nvSpPr>
        <p:spPr>
          <a:xfrm>
            <a:off x="4648200" y="1214627"/>
            <a:ext cx="4049395" cy="2677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80"/>
              </a:spcBef>
            </a:pPr>
            <a:r>
              <a:rPr sz="1600" i="1" spc="-10" dirty="0">
                <a:latin typeface="Trebuchet MS"/>
                <a:cs typeface="Trebuchet MS"/>
              </a:rPr>
              <a:t>Corpus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Trebuchet MS"/>
              <a:cs typeface="Trebuchet MS"/>
            </a:endParaRPr>
          </a:p>
          <a:p>
            <a:pPr marL="130746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ahoma"/>
                <a:cs typeface="Tahoma"/>
              </a:rPr>
              <a:t>“happy”</a:t>
            </a:r>
            <a:endParaRPr sz="1400">
              <a:latin typeface="Tahoma"/>
              <a:cs typeface="Tahoma"/>
            </a:endParaRPr>
          </a:p>
          <a:p>
            <a:pPr marL="643890">
              <a:lnSpc>
                <a:spcPct val="100000"/>
              </a:lnSpc>
              <a:spcBef>
                <a:spcPts val="1680"/>
              </a:spcBef>
            </a:pPr>
            <a:r>
              <a:rPr sz="1000" spc="-10" dirty="0">
                <a:latin typeface="Tahoma"/>
                <a:cs typeface="Tahoma"/>
              </a:rPr>
              <a:t>“happy”</a:t>
            </a:r>
            <a:endParaRPr sz="1000">
              <a:latin typeface="Tahoma"/>
              <a:cs typeface="Tahoma"/>
            </a:endParaRPr>
          </a:p>
          <a:p>
            <a:pPr marL="1350010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63829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9B7-0890-8D88-F2DC-2D065C7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Rule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6933" y="1345247"/>
          <a:ext cx="3453128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4"/>
                        </a:lnSpc>
                      </a:pPr>
                      <a:r>
                        <a:rPr sz="1800" spc="40" dirty="0">
                          <a:latin typeface="Tahoma"/>
                          <a:cs typeface="Tahoma"/>
                        </a:rPr>
                        <a:t>Po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614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sitive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“h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946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8509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”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D4A6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999"/>
                      </a:solidFill>
                      <a:prstDash val="solid"/>
                    </a:lnL>
                    <a:lnT w="9525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21691" y="3301746"/>
            <a:ext cx="296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P(B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|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A)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P(“happy”|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Positive)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91" y="3850335"/>
            <a:ext cx="246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P(B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|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A)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/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13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0.231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2328" y="1261872"/>
            <a:ext cx="2688590" cy="2559050"/>
            <a:chOff x="5672328" y="1261872"/>
            <a:chExt cx="2688590" cy="2559050"/>
          </a:xfrm>
        </p:grpSpPr>
        <p:sp>
          <p:nvSpPr>
            <p:cNvPr id="12" name="object 12"/>
            <p:cNvSpPr/>
            <p:nvPr/>
          </p:nvSpPr>
          <p:spPr>
            <a:xfrm>
              <a:off x="5710428" y="1299972"/>
              <a:ext cx="2612390" cy="2482850"/>
            </a:xfrm>
            <a:custGeom>
              <a:avLst/>
              <a:gdLst/>
              <a:ahLst/>
              <a:cxnLst/>
              <a:rect l="l" t="t" r="r" b="b"/>
              <a:pathLst>
                <a:path w="2612390" h="2482850">
                  <a:moveTo>
                    <a:pt x="1306068" y="0"/>
                  </a:moveTo>
                  <a:lnTo>
                    <a:pt x="1257101" y="856"/>
                  </a:lnTo>
                  <a:lnTo>
                    <a:pt x="1208589" y="3404"/>
                  </a:lnTo>
                  <a:lnTo>
                    <a:pt x="1160564" y="7615"/>
                  </a:lnTo>
                  <a:lnTo>
                    <a:pt x="1113058" y="13458"/>
                  </a:lnTo>
                  <a:lnTo>
                    <a:pt x="1066101" y="20904"/>
                  </a:lnTo>
                  <a:lnTo>
                    <a:pt x="1019725" y="29922"/>
                  </a:lnTo>
                  <a:lnTo>
                    <a:pt x="973962" y="40482"/>
                  </a:lnTo>
                  <a:lnTo>
                    <a:pt x="928844" y="52555"/>
                  </a:lnTo>
                  <a:lnTo>
                    <a:pt x="884401" y="66110"/>
                  </a:lnTo>
                  <a:lnTo>
                    <a:pt x="840666" y="81118"/>
                  </a:lnTo>
                  <a:lnTo>
                    <a:pt x="797671" y="97547"/>
                  </a:lnTo>
                  <a:lnTo>
                    <a:pt x="755445" y="115370"/>
                  </a:lnTo>
                  <a:lnTo>
                    <a:pt x="714023" y="134554"/>
                  </a:lnTo>
                  <a:lnTo>
                    <a:pt x="673433" y="155071"/>
                  </a:lnTo>
                  <a:lnTo>
                    <a:pt x="633710" y="176890"/>
                  </a:lnTo>
                  <a:lnTo>
                    <a:pt x="594883" y="199981"/>
                  </a:lnTo>
                  <a:lnTo>
                    <a:pt x="556984" y="224315"/>
                  </a:lnTo>
                  <a:lnTo>
                    <a:pt x="520046" y="249861"/>
                  </a:lnTo>
                  <a:lnTo>
                    <a:pt x="484099" y="276590"/>
                  </a:lnTo>
                  <a:lnTo>
                    <a:pt x="449175" y="304470"/>
                  </a:lnTo>
                  <a:lnTo>
                    <a:pt x="415306" y="333473"/>
                  </a:lnTo>
                  <a:lnTo>
                    <a:pt x="382523" y="363569"/>
                  </a:lnTo>
                  <a:lnTo>
                    <a:pt x="350859" y="394726"/>
                  </a:lnTo>
                  <a:lnTo>
                    <a:pt x="320343" y="426916"/>
                  </a:lnTo>
                  <a:lnTo>
                    <a:pt x="291008" y="460109"/>
                  </a:lnTo>
                  <a:lnTo>
                    <a:pt x="262886" y="494273"/>
                  </a:lnTo>
                  <a:lnTo>
                    <a:pt x="236008" y="529380"/>
                  </a:lnTo>
                  <a:lnTo>
                    <a:pt x="210405" y="565399"/>
                  </a:lnTo>
                  <a:lnTo>
                    <a:pt x="186110" y="602301"/>
                  </a:lnTo>
                  <a:lnTo>
                    <a:pt x="163153" y="640055"/>
                  </a:lnTo>
                  <a:lnTo>
                    <a:pt x="141567" y="678631"/>
                  </a:lnTo>
                  <a:lnTo>
                    <a:pt x="121382" y="717999"/>
                  </a:lnTo>
                  <a:lnTo>
                    <a:pt x="102631" y="758130"/>
                  </a:lnTo>
                  <a:lnTo>
                    <a:pt x="85345" y="798993"/>
                  </a:lnTo>
                  <a:lnTo>
                    <a:pt x="69556" y="840558"/>
                  </a:lnTo>
                  <a:lnTo>
                    <a:pt x="55294" y="882796"/>
                  </a:lnTo>
                  <a:lnTo>
                    <a:pt x="42592" y="925675"/>
                  </a:lnTo>
                  <a:lnTo>
                    <a:pt x="31481" y="969168"/>
                  </a:lnTo>
                  <a:lnTo>
                    <a:pt x="21993" y="1013242"/>
                  </a:lnTo>
                  <a:lnTo>
                    <a:pt x="14160" y="1057868"/>
                  </a:lnTo>
                  <a:lnTo>
                    <a:pt x="8012" y="1103017"/>
                  </a:lnTo>
                  <a:lnTo>
                    <a:pt x="3582" y="1148658"/>
                  </a:lnTo>
                  <a:lnTo>
                    <a:pt x="900" y="1194762"/>
                  </a:lnTo>
                  <a:lnTo>
                    <a:pt x="0" y="1241297"/>
                  </a:lnTo>
                  <a:lnTo>
                    <a:pt x="900" y="1287833"/>
                  </a:lnTo>
                  <a:lnTo>
                    <a:pt x="3582" y="1333937"/>
                  </a:lnTo>
                  <a:lnTo>
                    <a:pt x="8012" y="1379578"/>
                  </a:lnTo>
                  <a:lnTo>
                    <a:pt x="14160" y="1424727"/>
                  </a:lnTo>
                  <a:lnTo>
                    <a:pt x="21993" y="1469353"/>
                  </a:lnTo>
                  <a:lnTo>
                    <a:pt x="31481" y="1513427"/>
                  </a:lnTo>
                  <a:lnTo>
                    <a:pt x="42592" y="1556920"/>
                  </a:lnTo>
                  <a:lnTo>
                    <a:pt x="55294" y="1599799"/>
                  </a:lnTo>
                  <a:lnTo>
                    <a:pt x="69556" y="1642037"/>
                  </a:lnTo>
                  <a:lnTo>
                    <a:pt x="85345" y="1683602"/>
                  </a:lnTo>
                  <a:lnTo>
                    <a:pt x="102631" y="1724465"/>
                  </a:lnTo>
                  <a:lnTo>
                    <a:pt x="121382" y="1764596"/>
                  </a:lnTo>
                  <a:lnTo>
                    <a:pt x="141567" y="1803964"/>
                  </a:lnTo>
                  <a:lnTo>
                    <a:pt x="163153" y="1842540"/>
                  </a:lnTo>
                  <a:lnTo>
                    <a:pt x="186110" y="1880294"/>
                  </a:lnTo>
                  <a:lnTo>
                    <a:pt x="210405" y="1917196"/>
                  </a:lnTo>
                  <a:lnTo>
                    <a:pt x="236008" y="1953215"/>
                  </a:lnTo>
                  <a:lnTo>
                    <a:pt x="262886" y="1988322"/>
                  </a:lnTo>
                  <a:lnTo>
                    <a:pt x="291008" y="2022486"/>
                  </a:lnTo>
                  <a:lnTo>
                    <a:pt x="320343" y="2055679"/>
                  </a:lnTo>
                  <a:lnTo>
                    <a:pt x="350859" y="2087869"/>
                  </a:lnTo>
                  <a:lnTo>
                    <a:pt x="382523" y="2119026"/>
                  </a:lnTo>
                  <a:lnTo>
                    <a:pt x="415306" y="2149122"/>
                  </a:lnTo>
                  <a:lnTo>
                    <a:pt x="449175" y="2178125"/>
                  </a:lnTo>
                  <a:lnTo>
                    <a:pt x="484099" y="2206005"/>
                  </a:lnTo>
                  <a:lnTo>
                    <a:pt x="520046" y="2232734"/>
                  </a:lnTo>
                  <a:lnTo>
                    <a:pt x="556984" y="2258280"/>
                  </a:lnTo>
                  <a:lnTo>
                    <a:pt x="594883" y="2282614"/>
                  </a:lnTo>
                  <a:lnTo>
                    <a:pt x="633710" y="2305705"/>
                  </a:lnTo>
                  <a:lnTo>
                    <a:pt x="673433" y="2327524"/>
                  </a:lnTo>
                  <a:lnTo>
                    <a:pt x="714023" y="2348041"/>
                  </a:lnTo>
                  <a:lnTo>
                    <a:pt x="755445" y="2367225"/>
                  </a:lnTo>
                  <a:lnTo>
                    <a:pt x="797671" y="2385048"/>
                  </a:lnTo>
                  <a:lnTo>
                    <a:pt x="840666" y="2401477"/>
                  </a:lnTo>
                  <a:lnTo>
                    <a:pt x="884401" y="2416485"/>
                  </a:lnTo>
                  <a:lnTo>
                    <a:pt x="928844" y="2430040"/>
                  </a:lnTo>
                  <a:lnTo>
                    <a:pt x="973962" y="2442113"/>
                  </a:lnTo>
                  <a:lnTo>
                    <a:pt x="1019725" y="2452673"/>
                  </a:lnTo>
                  <a:lnTo>
                    <a:pt x="1066101" y="2461691"/>
                  </a:lnTo>
                  <a:lnTo>
                    <a:pt x="1113058" y="2469137"/>
                  </a:lnTo>
                  <a:lnTo>
                    <a:pt x="1160564" y="2474980"/>
                  </a:lnTo>
                  <a:lnTo>
                    <a:pt x="1208589" y="2479191"/>
                  </a:lnTo>
                  <a:lnTo>
                    <a:pt x="1257101" y="2481739"/>
                  </a:lnTo>
                  <a:lnTo>
                    <a:pt x="1306068" y="2482596"/>
                  </a:lnTo>
                  <a:lnTo>
                    <a:pt x="1355034" y="2481739"/>
                  </a:lnTo>
                  <a:lnTo>
                    <a:pt x="1403546" y="2479191"/>
                  </a:lnTo>
                  <a:lnTo>
                    <a:pt x="1451571" y="2474980"/>
                  </a:lnTo>
                  <a:lnTo>
                    <a:pt x="1499077" y="2469137"/>
                  </a:lnTo>
                  <a:lnTo>
                    <a:pt x="1546034" y="2461691"/>
                  </a:lnTo>
                  <a:lnTo>
                    <a:pt x="1592410" y="2452673"/>
                  </a:lnTo>
                  <a:lnTo>
                    <a:pt x="1638173" y="2442113"/>
                  </a:lnTo>
                  <a:lnTo>
                    <a:pt x="1683291" y="2430040"/>
                  </a:lnTo>
                  <a:lnTo>
                    <a:pt x="1727734" y="2416485"/>
                  </a:lnTo>
                  <a:lnTo>
                    <a:pt x="1771469" y="2401477"/>
                  </a:lnTo>
                  <a:lnTo>
                    <a:pt x="1814464" y="2385048"/>
                  </a:lnTo>
                  <a:lnTo>
                    <a:pt x="1856690" y="2367225"/>
                  </a:lnTo>
                  <a:lnTo>
                    <a:pt x="1898112" y="2348041"/>
                  </a:lnTo>
                  <a:lnTo>
                    <a:pt x="1938702" y="2327524"/>
                  </a:lnTo>
                  <a:lnTo>
                    <a:pt x="1978425" y="2305705"/>
                  </a:lnTo>
                  <a:lnTo>
                    <a:pt x="2017252" y="2282614"/>
                  </a:lnTo>
                  <a:lnTo>
                    <a:pt x="2055151" y="2258280"/>
                  </a:lnTo>
                  <a:lnTo>
                    <a:pt x="2092089" y="2232734"/>
                  </a:lnTo>
                  <a:lnTo>
                    <a:pt x="2128036" y="2206005"/>
                  </a:lnTo>
                  <a:lnTo>
                    <a:pt x="2162960" y="2178125"/>
                  </a:lnTo>
                  <a:lnTo>
                    <a:pt x="2196829" y="2149122"/>
                  </a:lnTo>
                  <a:lnTo>
                    <a:pt x="2229612" y="2119026"/>
                  </a:lnTo>
                  <a:lnTo>
                    <a:pt x="2261276" y="2087869"/>
                  </a:lnTo>
                  <a:lnTo>
                    <a:pt x="2291792" y="2055679"/>
                  </a:lnTo>
                  <a:lnTo>
                    <a:pt x="2321127" y="2022486"/>
                  </a:lnTo>
                  <a:lnTo>
                    <a:pt x="2349249" y="1988322"/>
                  </a:lnTo>
                  <a:lnTo>
                    <a:pt x="2376127" y="1953215"/>
                  </a:lnTo>
                  <a:lnTo>
                    <a:pt x="2401730" y="1917196"/>
                  </a:lnTo>
                  <a:lnTo>
                    <a:pt x="2426025" y="1880294"/>
                  </a:lnTo>
                  <a:lnTo>
                    <a:pt x="2448982" y="1842540"/>
                  </a:lnTo>
                  <a:lnTo>
                    <a:pt x="2470568" y="1803964"/>
                  </a:lnTo>
                  <a:lnTo>
                    <a:pt x="2490753" y="1764596"/>
                  </a:lnTo>
                  <a:lnTo>
                    <a:pt x="2509504" y="1724465"/>
                  </a:lnTo>
                  <a:lnTo>
                    <a:pt x="2526790" y="1683602"/>
                  </a:lnTo>
                  <a:lnTo>
                    <a:pt x="2542579" y="1642037"/>
                  </a:lnTo>
                  <a:lnTo>
                    <a:pt x="2556841" y="1599799"/>
                  </a:lnTo>
                  <a:lnTo>
                    <a:pt x="2569543" y="1556920"/>
                  </a:lnTo>
                  <a:lnTo>
                    <a:pt x="2580654" y="1513427"/>
                  </a:lnTo>
                  <a:lnTo>
                    <a:pt x="2590142" y="1469353"/>
                  </a:lnTo>
                  <a:lnTo>
                    <a:pt x="2597975" y="1424727"/>
                  </a:lnTo>
                  <a:lnTo>
                    <a:pt x="2604123" y="1379578"/>
                  </a:lnTo>
                  <a:lnTo>
                    <a:pt x="2608553" y="1333937"/>
                  </a:lnTo>
                  <a:lnTo>
                    <a:pt x="2611235" y="1287833"/>
                  </a:lnTo>
                  <a:lnTo>
                    <a:pt x="2612136" y="1241297"/>
                  </a:lnTo>
                  <a:lnTo>
                    <a:pt x="2611235" y="1194762"/>
                  </a:lnTo>
                  <a:lnTo>
                    <a:pt x="2608553" y="1148658"/>
                  </a:lnTo>
                  <a:lnTo>
                    <a:pt x="2604123" y="1103017"/>
                  </a:lnTo>
                  <a:lnTo>
                    <a:pt x="2597975" y="1057868"/>
                  </a:lnTo>
                  <a:lnTo>
                    <a:pt x="2590142" y="1013242"/>
                  </a:lnTo>
                  <a:lnTo>
                    <a:pt x="2580654" y="969168"/>
                  </a:lnTo>
                  <a:lnTo>
                    <a:pt x="2569543" y="925675"/>
                  </a:lnTo>
                  <a:lnTo>
                    <a:pt x="2556841" y="882796"/>
                  </a:lnTo>
                  <a:lnTo>
                    <a:pt x="2542579" y="840558"/>
                  </a:lnTo>
                  <a:lnTo>
                    <a:pt x="2526790" y="798993"/>
                  </a:lnTo>
                  <a:lnTo>
                    <a:pt x="2509504" y="758130"/>
                  </a:lnTo>
                  <a:lnTo>
                    <a:pt x="2490753" y="717999"/>
                  </a:lnTo>
                  <a:lnTo>
                    <a:pt x="2470568" y="678631"/>
                  </a:lnTo>
                  <a:lnTo>
                    <a:pt x="2448982" y="640055"/>
                  </a:lnTo>
                  <a:lnTo>
                    <a:pt x="2426025" y="602301"/>
                  </a:lnTo>
                  <a:lnTo>
                    <a:pt x="2401730" y="565399"/>
                  </a:lnTo>
                  <a:lnTo>
                    <a:pt x="2376127" y="529380"/>
                  </a:lnTo>
                  <a:lnTo>
                    <a:pt x="2349249" y="494273"/>
                  </a:lnTo>
                  <a:lnTo>
                    <a:pt x="2321127" y="460109"/>
                  </a:lnTo>
                  <a:lnTo>
                    <a:pt x="2291792" y="426916"/>
                  </a:lnTo>
                  <a:lnTo>
                    <a:pt x="2261276" y="394726"/>
                  </a:lnTo>
                  <a:lnTo>
                    <a:pt x="2229612" y="363569"/>
                  </a:lnTo>
                  <a:lnTo>
                    <a:pt x="2196829" y="333473"/>
                  </a:lnTo>
                  <a:lnTo>
                    <a:pt x="2162960" y="304470"/>
                  </a:lnTo>
                  <a:lnTo>
                    <a:pt x="2128036" y="276590"/>
                  </a:lnTo>
                  <a:lnTo>
                    <a:pt x="2092089" y="249861"/>
                  </a:lnTo>
                  <a:lnTo>
                    <a:pt x="2055151" y="224315"/>
                  </a:lnTo>
                  <a:lnTo>
                    <a:pt x="2017252" y="199981"/>
                  </a:lnTo>
                  <a:lnTo>
                    <a:pt x="1978425" y="176890"/>
                  </a:lnTo>
                  <a:lnTo>
                    <a:pt x="1938702" y="155071"/>
                  </a:lnTo>
                  <a:lnTo>
                    <a:pt x="1898112" y="134554"/>
                  </a:lnTo>
                  <a:lnTo>
                    <a:pt x="1856690" y="115370"/>
                  </a:lnTo>
                  <a:lnTo>
                    <a:pt x="1814464" y="97547"/>
                  </a:lnTo>
                  <a:lnTo>
                    <a:pt x="1771469" y="81118"/>
                  </a:lnTo>
                  <a:lnTo>
                    <a:pt x="1727734" y="66110"/>
                  </a:lnTo>
                  <a:lnTo>
                    <a:pt x="1683291" y="52555"/>
                  </a:lnTo>
                  <a:lnTo>
                    <a:pt x="1638173" y="40482"/>
                  </a:lnTo>
                  <a:lnTo>
                    <a:pt x="1592410" y="29922"/>
                  </a:lnTo>
                  <a:lnTo>
                    <a:pt x="1546034" y="20904"/>
                  </a:lnTo>
                  <a:lnTo>
                    <a:pt x="1499077" y="13458"/>
                  </a:lnTo>
                  <a:lnTo>
                    <a:pt x="1451571" y="7615"/>
                  </a:lnTo>
                  <a:lnTo>
                    <a:pt x="1403546" y="3404"/>
                  </a:lnTo>
                  <a:lnTo>
                    <a:pt x="1355034" y="856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B6D6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0428" y="1299972"/>
              <a:ext cx="2612390" cy="2482850"/>
            </a:xfrm>
            <a:custGeom>
              <a:avLst/>
              <a:gdLst/>
              <a:ahLst/>
              <a:cxnLst/>
              <a:rect l="l" t="t" r="r" b="b"/>
              <a:pathLst>
                <a:path w="2612390" h="2482850">
                  <a:moveTo>
                    <a:pt x="0" y="1241297"/>
                  </a:moveTo>
                  <a:lnTo>
                    <a:pt x="900" y="1194762"/>
                  </a:lnTo>
                  <a:lnTo>
                    <a:pt x="3582" y="1148658"/>
                  </a:lnTo>
                  <a:lnTo>
                    <a:pt x="8012" y="1103017"/>
                  </a:lnTo>
                  <a:lnTo>
                    <a:pt x="14160" y="1057868"/>
                  </a:lnTo>
                  <a:lnTo>
                    <a:pt x="21993" y="1013242"/>
                  </a:lnTo>
                  <a:lnTo>
                    <a:pt x="31481" y="969168"/>
                  </a:lnTo>
                  <a:lnTo>
                    <a:pt x="42592" y="925675"/>
                  </a:lnTo>
                  <a:lnTo>
                    <a:pt x="55294" y="882796"/>
                  </a:lnTo>
                  <a:lnTo>
                    <a:pt x="69556" y="840558"/>
                  </a:lnTo>
                  <a:lnTo>
                    <a:pt x="85345" y="798993"/>
                  </a:lnTo>
                  <a:lnTo>
                    <a:pt x="102631" y="758130"/>
                  </a:lnTo>
                  <a:lnTo>
                    <a:pt x="121382" y="717999"/>
                  </a:lnTo>
                  <a:lnTo>
                    <a:pt x="141567" y="678631"/>
                  </a:lnTo>
                  <a:lnTo>
                    <a:pt x="163153" y="640055"/>
                  </a:lnTo>
                  <a:lnTo>
                    <a:pt x="186110" y="602301"/>
                  </a:lnTo>
                  <a:lnTo>
                    <a:pt x="210405" y="565399"/>
                  </a:lnTo>
                  <a:lnTo>
                    <a:pt x="236008" y="529380"/>
                  </a:lnTo>
                  <a:lnTo>
                    <a:pt x="262886" y="494273"/>
                  </a:lnTo>
                  <a:lnTo>
                    <a:pt x="291008" y="460109"/>
                  </a:lnTo>
                  <a:lnTo>
                    <a:pt x="320343" y="426916"/>
                  </a:lnTo>
                  <a:lnTo>
                    <a:pt x="350859" y="394726"/>
                  </a:lnTo>
                  <a:lnTo>
                    <a:pt x="382523" y="363569"/>
                  </a:lnTo>
                  <a:lnTo>
                    <a:pt x="415306" y="333473"/>
                  </a:lnTo>
                  <a:lnTo>
                    <a:pt x="449175" y="304470"/>
                  </a:lnTo>
                  <a:lnTo>
                    <a:pt x="484099" y="276590"/>
                  </a:lnTo>
                  <a:lnTo>
                    <a:pt x="520046" y="249861"/>
                  </a:lnTo>
                  <a:lnTo>
                    <a:pt x="556984" y="224315"/>
                  </a:lnTo>
                  <a:lnTo>
                    <a:pt x="594883" y="199981"/>
                  </a:lnTo>
                  <a:lnTo>
                    <a:pt x="633710" y="176890"/>
                  </a:lnTo>
                  <a:lnTo>
                    <a:pt x="673433" y="155071"/>
                  </a:lnTo>
                  <a:lnTo>
                    <a:pt x="714023" y="134554"/>
                  </a:lnTo>
                  <a:lnTo>
                    <a:pt x="755445" y="115370"/>
                  </a:lnTo>
                  <a:lnTo>
                    <a:pt x="797671" y="97547"/>
                  </a:lnTo>
                  <a:lnTo>
                    <a:pt x="840666" y="81118"/>
                  </a:lnTo>
                  <a:lnTo>
                    <a:pt x="884401" y="66110"/>
                  </a:lnTo>
                  <a:lnTo>
                    <a:pt x="928844" y="52555"/>
                  </a:lnTo>
                  <a:lnTo>
                    <a:pt x="973962" y="40482"/>
                  </a:lnTo>
                  <a:lnTo>
                    <a:pt x="1019725" y="29922"/>
                  </a:lnTo>
                  <a:lnTo>
                    <a:pt x="1066101" y="20904"/>
                  </a:lnTo>
                  <a:lnTo>
                    <a:pt x="1113058" y="13458"/>
                  </a:lnTo>
                  <a:lnTo>
                    <a:pt x="1160564" y="7615"/>
                  </a:lnTo>
                  <a:lnTo>
                    <a:pt x="1208589" y="3404"/>
                  </a:lnTo>
                  <a:lnTo>
                    <a:pt x="1257101" y="856"/>
                  </a:lnTo>
                  <a:lnTo>
                    <a:pt x="1306068" y="0"/>
                  </a:lnTo>
                  <a:lnTo>
                    <a:pt x="1355034" y="856"/>
                  </a:lnTo>
                  <a:lnTo>
                    <a:pt x="1403546" y="3404"/>
                  </a:lnTo>
                  <a:lnTo>
                    <a:pt x="1451571" y="7615"/>
                  </a:lnTo>
                  <a:lnTo>
                    <a:pt x="1499077" y="13458"/>
                  </a:lnTo>
                  <a:lnTo>
                    <a:pt x="1546034" y="20904"/>
                  </a:lnTo>
                  <a:lnTo>
                    <a:pt x="1592410" y="29922"/>
                  </a:lnTo>
                  <a:lnTo>
                    <a:pt x="1638173" y="40482"/>
                  </a:lnTo>
                  <a:lnTo>
                    <a:pt x="1683291" y="52555"/>
                  </a:lnTo>
                  <a:lnTo>
                    <a:pt x="1727734" y="66110"/>
                  </a:lnTo>
                  <a:lnTo>
                    <a:pt x="1771469" y="81118"/>
                  </a:lnTo>
                  <a:lnTo>
                    <a:pt x="1814464" y="97547"/>
                  </a:lnTo>
                  <a:lnTo>
                    <a:pt x="1856690" y="115370"/>
                  </a:lnTo>
                  <a:lnTo>
                    <a:pt x="1898112" y="134554"/>
                  </a:lnTo>
                  <a:lnTo>
                    <a:pt x="1938702" y="155071"/>
                  </a:lnTo>
                  <a:lnTo>
                    <a:pt x="1978425" y="176890"/>
                  </a:lnTo>
                  <a:lnTo>
                    <a:pt x="2017252" y="199981"/>
                  </a:lnTo>
                  <a:lnTo>
                    <a:pt x="2055151" y="224315"/>
                  </a:lnTo>
                  <a:lnTo>
                    <a:pt x="2092089" y="249861"/>
                  </a:lnTo>
                  <a:lnTo>
                    <a:pt x="2128036" y="276590"/>
                  </a:lnTo>
                  <a:lnTo>
                    <a:pt x="2162960" y="304470"/>
                  </a:lnTo>
                  <a:lnTo>
                    <a:pt x="2196829" y="333473"/>
                  </a:lnTo>
                  <a:lnTo>
                    <a:pt x="2229612" y="363569"/>
                  </a:lnTo>
                  <a:lnTo>
                    <a:pt x="2261276" y="394726"/>
                  </a:lnTo>
                  <a:lnTo>
                    <a:pt x="2291792" y="426916"/>
                  </a:lnTo>
                  <a:lnTo>
                    <a:pt x="2321127" y="460109"/>
                  </a:lnTo>
                  <a:lnTo>
                    <a:pt x="2349249" y="494273"/>
                  </a:lnTo>
                  <a:lnTo>
                    <a:pt x="2376127" y="529380"/>
                  </a:lnTo>
                  <a:lnTo>
                    <a:pt x="2401730" y="565399"/>
                  </a:lnTo>
                  <a:lnTo>
                    <a:pt x="2426025" y="602301"/>
                  </a:lnTo>
                  <a:lnTo>
                    <a:pt x="2448982" y="640055"/>
                  </a:lnTo>
                  <a:lnTo>
                    <a:pt x="2470568" y="678631"/>
                  </a:lnTo>
                  <a:lnTo>
                    <a:pt x="2490753" y="717999"/>
                  </a:lnTo>
                  <a:lnTo>
                    <a:pt x="2509504" y="758130"/>
                  </a:lnTo>
                  <a:lnTo>
                    <a:pt x="2526790" y="798993"/>
                  </a:lnTo>
                  <a:lnTo>
                    <a:pt x="2542579" y="840558"/>
                  </a:lnTo>
                  <a:lnTo>
                    <a:pt x="2556841" y="882796"/>
                  </a:lnTo>
                  <a:lnTo>
                    <a:pt x="2569543" y="925675"/>
                  </a:lnTo>
                  <a:lnTo>
                    <a:pt x="2580654" y="969168"/>
                  </a:lnTo>
                  <a:lnTo>
                    <a:pt x="2590142" y="1013242"/>
                  </a:lnTo>
                  <a:lnTo>
                    <a:pt x="2597975" y="1057868"/>
                  </a:lnTo>
                  <a:lnTo>
                    <a:pt x="2604123" y="1103017"/>
                  </a:lnTo>
                  <a:lnTo>
                    <a:pt x="2608553" y="1148658"/>
                  </a:lnTo>
                  <a:lnTo>
                    <a:pt x="2611235" y="1194762"/>
                  </a:lnTo>
                  <a:lnTo>
                    <a:pt x="2612136" y="1241297"/>
                  </a:lnTo>
                  <a:lnTo>
                    <a:pt x="2611235" y="1287833"/>
                  </a:lnTo>
                  <a:lnTo>
                    <a:pt x="2608553" y="1333937"/>
                  </a:lnTo>
                  <a:lnTo>
                    <a:pt x="2604123" y="1379578"/>
                  </a:lnTo>
                  <a:lnTo>
                    <a:pt x="2597975" y="1424727"/>
                  </a:lnTo>
                  <a:lnTo>
                    <a:pt x="2590142" y="1469353"/>
                  </a:lnTo>
                  <a:lnTo>
                    <a:pt x="2580654" y="1513427"/>
                  </a:lnTo>
                  <a:lnTo>
                    <a:pt x="2569543" y="1556920"/>
                  </a:lnTo>
                  <a:lnTo>
                    <a:pt x="2556841" y="1599799"/>
                  </a:lnTo>
                  <a:lnTo>
                    <a:pt x="2542579" y="1642037"/>
                  </a:lnTo>
                  <a:lnTo>
                    <a:pt x="2526790" y="1683602"/>
                  </a:lnTo>
                  <a:lnTo>
                    <a:pt x="2509504" y="1724465"/>
                  </a:lnTo>
                  <a:lnTo>
                    <a:pt x="2490753" y="1764596"/>
                  </a:lnTo>
                  <a:lnTo>
                    <a:pt x="2470568" y="1803964"/>
                  </a:lnTo>
                  <a:lnTo>
                    <a:pt x="2448982" y="1842540"/>
                  </a:lnTo>
                  <a:lnTo>
                    <a:pt x="2426025" y="1880294"/>
                  </a:lnTo>
                  <a:lnTo>
                    <a:pt x="2401730" y="1917196"/>
                  </a:lnTo>
                  <a:lnTo>
                    <a:pt x="2376127" y="1953215"/>
                  </a:lnTo>
                  <a:lnTo>
                    <a:pt x="2349249" y="1988322"/>
                  </a:lnTo>
                  <a:lnTo>
                    <a:pt x="2321127" y="2022486"/>
                  </a:lnTo>
                  <a:lnTo>
                    <a:pt x="2291792" y="2055679"/>
                  </a:lnTo>
                  <a:lnTo>
                    <a:pt x="2261276" y="2087869"/>
                  </a:lnTo>
                  <a:lnTo>
                    <a:pt x="2229612" y="2119026"/>
                  </a:lnTo>
                  <a:lnTo>
                    <a:pt x="2196829" y="2149122"/>
                  </a:lnTo>
                  <a:lnTo>
                    <a:pt x="2162960" y="2178125"/>
                  </a:lnTo>
                  <a:lnTo>
                    <a:pt x="2128036" y="2206005"/>
                  </a:lnTo>
                  <a:lnTo>
                    <a:pt x="2092089" y="2232734"/>
                  </a:lnTo>
                  <a:lnTo>
                    <a:pt x="2055151" y="2258280"/>
                  </a:lnTo>
                  <a:lnTo>
                    <a:pt x="2017252" y="2282614"/>
                  </a:lnTo>
                  <a:lnTo>
                    <a:pt x="1978425" y="2305705"/>
                  </a:lnTo>
                  <a:lnTo>
                    <a:pt x="1938702" y="2327524"/>
                  </a:lnTo>
                  <a:lnTo>
                    <a:pt x="1898112" y="2348041"/>
                  </a:lnTo>
                  <a:lnTo>
                    <a:pt x="1856690" y="2367225"/>
                  </a:lnTo>
                  <a:lnTo>
                    <a:pt x="1814464" y="2385048"/>
                  </a:lnTo>
                  <a:lnTo>
                    <a:pt x="1771469" y="2401477"/>
                  </a:lnTo>
                  <a:lnTo>
                    <a:pt x="1727734" y="2416485"/>
                  </a:lnTo>
                  <a:lnTo>
                    <a:pt x="1683291" y="2430040"/>
                  </a:lnTo>
                  <a:lnTo>
                    <a:pt x="1638173" y="2442113"/>
                  </a:lnTo>
                  <a:lnTo>
                    <a:pt x="1592410" y="2452673"/>
                  </a:lnTo>
                  <a:lnTo>
                    <a:pt x="1546034" y="2461691"/>
                  </a:lnTo>
                  <a:lnTo>
                    <a:pt x="1499077" y="2469137"/>
                  </a:lnTo>
                  <a:lnTo>
                    <a:pt x="1451571" y="2474980"/>
                  </a:lnTo>
                  <a:lnTo>
                    <a:pt x="1403546" y="2479191"/>
                  </a:lnTo>
                  <a:lnTo>
                    <a:pt x="1355034" y="2481739"/>
                  </a:lnTo>
                  <a:lnTo>
                    <a:pt x="1306068" y="2482596"/>
                  </a:lnTo>
                  <a:lnTo>
                    <a:pt x="1257101" y="2481739"/>
                  </a:lnTo>
                  <a:lnTo>
                    <a:pt x="1208589" y="2479191"/>
                  </a:lnTo>
                  <a:lnTo>
                    <a:pt x="1160564" y="2474980"/>
                  </a:lnTo>
                  <a:lnTo>
                    <a:pt x="1113058" y="2469137"/>
                  </a:lnTo>
                  <a:lnTo>
                    <a:pt x="1066101" y="2461691"/>
                  </a:lnTo>
                  <a:lnTo>
                    <a:pt x="1019725" y="2452673"/>
                  </a:lnTo>
                  <a:lnTo>
                    <a:pt x="973962" y="2442113"/>
                  </a:lnTo>
                  <a:lnTo>
                    <a:pt x="928844" y="2430040"/>
                  </a:lnTo>
                  <a:lnTo>
                    <a:pt x="884401" y="2416485"/>
                  </a:lnTo>
                  <a:lnTo>
                    <a:pt x="840666" y="2401477"/>
                  </a:lnTo>
                  <a:lnTo>
                    <a:pt x="797671" y="2385048"/>
                  </a:lnTo>
                  <a:lnTo>
                    <a:pt x="755445" y="2367225"/>
                  </a:lnTo>
                  <a:lnTo>
                    <a:pt x="714023" y="2348041"/>
                  </a:lnTo>
                  <a:lnTo>
                    <a:pt x="673433" y="2327524"/>
                  </a:lnTo>
                  <a:lnTo>
                    <a:pt x="633710" y="2305705"/>
                  </a:lnTo>
                  <a:lnTo>
                    <a:pt x="594883" y="2282614"/>
                  </a:lnTo>
                  <a:lnTo>
                    <a:pt x="556984" y="2258280"/>
                  </a:lnTo>
                  <a:lnTo>
                    <a:pt x="520046" y="2232734"/>
                  </a:lnTo>
                  <a:lnTo>
                    <a:pt x="484099" y="2206005"/>
                  </a:lnTo>
                  <a:lnTo>
                    <a:pt x="449175" y="2178125"/>
                  </a:lnTo>
                  <a:lnTo>
                    <a:pt x="415306" y="2149122"/>
                  </a:lnTo>
                  <a:lnTo>
                    <a:pt x="382523" y="2119026"/>
                  </a:lnTo>
                  <a:lnTo>
                    <a:pt x="350859" y="2087869"/>
                  </a:lnTo>
                  <a:lnTo>
                    <a:pt x="320343" y="2055679"/>
                  </a:lnTo>
                  <a:lnTo>
                    <a:pt x="291008" y="2022486"/>
                  </a:lnTo>
                  <a:lnTo>
                    <a:pt x="262886" y="1988322"/>
                  </a:lnTo>
                  <a:lnTo>
                    <a:pt x="236008" y="1953215"/>
                  </a:lnTo>
                  <a:lnTo>
                    <a:pt x="210405" y="1917196"/>
                  </a:lnTo>
                  <a:lnTo>
                    <a:pt x="186110" y="1880294"/>
                  </a:lnTo>
                  <a:lnTo>
                    <a:pt x="163153" y="1842540"/>
                  </a:lnTo>
                  <a:lnTo>
                    <a:pt x="141567" y="1803964"/>
                  </a:lnTo>
                  <a:lnTo>
                    <a:pt x="121382" y="1764596"/>
                  </a:lnTo>
                  <a:lnTo>
                    <a:pt x="102631" y="1724465"/>
                  </a:lnTo>
                  <a:lnTo>
                    <a:pt x="85345" y="1683602"/>
                  </a:lnTo>
                  <a:lnTo>
                    <a:pt x="69556" y="1642037"/>
                  </a:lnTo>
                  <a:lnTo>
                    <a:pt x="55294" y="1599799"/>
                  </a:lnTo>
                  <a:lnTo>
                    <a:pt x="42592" y="1556920"/>
                  </a:lnTo>
                  <a:lnTo>
                    <a:pt x="31481" y="1513427"/>
                  </a:lnTo>
                  <a:lnTo>
                    <a:pt x="21993" y="1469353"/>
                  </a:lnTo>
                  <a:lnTo>
                    <a:pt x="14160" y="1424727"/>
                  </a:lnTo>
                  <a:lnTo>
                    <a:pt x="8012" y="1379578"/>
                  </a:lnTo>
                  <a:lnTo>
                    <a:pt x="3582" y="1333937"/>
                  </a:lnTo>
                  <a:lnTo>
                    <a:pt x="900" y="1287833"/>
                  </a:lnTo>
                  <a:lnTo>
                    <a:pt x="0" y="1241297"/>
                  </a:lnTo>
                  <a:close/>
                </a:path>
              </a:pathLst>
            </a:custGeom>
            <a:ln w="7620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8528" y="1735836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528" y="1735836"/>
              <a:ext cx="1141730" cy="1671955"/>
            </a:xfrm>
            <a:custGeom>
              <a:avLst/>
              <a:gdLst/>
              <a:ahLst/>
              <a:cxnLst/>
              <a:rect l="l" t="t" r="r" b="b"/>
              <a:pathLst>
                <a:path w="1141729" h="1671954">
                  <a:moveTo>
                    <a:pt x="326517" y="0"/>
                  </a:moveTo>
                  <a:lnTo>
                    <a:pt x="286004" y="42925"/>
                  </a:lnTo>
                  <a:lnTo>
                    <a:pt x="255016" y="81025"/>
                  </a:lnTo>
                  <a:lnTo>
                    <a:pt x="219201" y="128650"/>
                  </a:lnTo>
                  <a:lnTo>
                    <a:pt x="171576" y="202564"/>
                  </a:lnTo>
                  <a:lnTo>
                    <a:pt x="133476" y="271652"/>
                  </a:lnTo>
                  <a:lnTo>
                    <a:pt x="92963" y="354964"/>
                  </a:lnTo>
                  <a:lnTo>
                    <a:pt x="61975" y="426465"/>
                  </a:lnTo>
                  <a:lnTo>
                    <a:pt x="42925" y="495553"/>
                  </a:lnTo>
                  <a:lnTo>
                    <a:pt x="28575" y="552831"/>
                  </a:lnTo>
                  <a:lnTo>
                    <a:pt x="14350" y="629031"/>
                  </a:lnTo>
                  <a:lnTo>
                    <a:pt x="7112" y="691007"/>
                  </a:lnTo>
                  <a:lnTo>
                    <a:pt x="2412" y="757682"/>
                  </a:lnTo>
                  <a:lnTo>
                    <a:pt x="0" y="831595"/>
                  </a:lnTo>
                  <a:lnTo>
                    <a:pt x="2412" y="895857"/>
                  </a:lnTo>
                  <a:lnTo>
                    <a:pt x="7112" y="938783"/>
                  </a:lnTo>
                  <a:lnTo>
                    <a:pt x="14350" y="979296"/>
                  </a:lnTo>
                  <a:lnTo>
                    <a:pt x="26162" y="1050797"/>
                  </a:lnTo>
                  <a:lnTo>
                    <a:pt x="42925" y="1126997"/>
                  </a:lnTo>
                  <a:lnTo>
                    <a:pt x="61975" y="1181734"/>
                  </a:lnTo>
                  <a:lnTo>
                    <a:pt x="83438" y="1241297"/>
                  </a:lnTo>
                  <a:lnTo>
                    <a:pt x="116839" y="1314450"/>
                  </a:lnTo>
                  <a:lnTo>
                    <a:pt x="147700" y="1371600"/>
                  </a:lnTo>
                  <a:lnTo>
                    <a:pt x="178688" y="1424051"/>
                  </a:lnTo>
                  <a:lnTo>
                    <a:pt x="216916" y="1483614"/>
                  </a:lnTo>
                  <a:lnTo>
                    <a:pt x="257429" y="1533652"/>
                  </a:lnTo>
                  <a:lnTo>
                    <a:pt x="297942" y="1581277"/>
                  </a:lnTo>
                  <a:lnTo>
                    <a:pt x="340741" y="1628902"/>
                  </a:lnTo>
                  <a:lnTo>
                    <a:pt x="386080" y="1671827"/>
                  </a:lnTo>
                  <a:lnTo>
                    <a:pt x="462280" y="1662302"/>
                  </a:lnTo>
                  <a:lnTo>
                    <a:pt x="524256" y="1647952"/>
                  </a:lnTo>
                  <a:lnTo>
                    <a:pt x="567182" y="1633727"/>
                  </a:lnTo>
                  <a:lnTo>
                    <a:pt x="636270" y="1607439"/>
                  </a:lnTo>
                  <a:lnTo>
                    <a:pt x="698246" y="1578864"/>
                  </a:lnTo>
                  <a:lnTo>
                    <a:pt x="748284" y="1550289"/>
                  </a:lnTo>
                  <a:lnTo>
                    <a:pt x="800735" y="1514602"/>
                  </a:lnTo>
                  <a:lnTo>
                    <a:pt x="845947" y="1478788"/>
                  </a:lnTo>
                  <a:lnTo>
                    <a:pt x="898398" y="1426464"/>
                  </a:lnTo>
                  <a:lnTo>
                    <a:pt x="941324" y="1381125"/>
                  </a:lnTo>
                  <a:lnTo>
                    <a:pt x="984250" y="1331087"/>
                  </a:lnTo>
                  <a:lnTo>
                    <a:pt x="1017524" y="1278636"/>
                  </a:lnTo>
                  <a:lnTo>
                    <a:pt x="1041400" y="1233424"/>
                  </a:lnTo>
                  <a:lnTo>
                    <a:pt x="1072388" y="1176274"/>
                  </a:lnTo>
                  <a:lnTo>
                    <a:pt x="1105662" y="1080896"/>
                  </a:lnTo>
                  <a:lnTo>
                    <a:pt x="1124839" y="1009395"/>
                  </a:lnTo>
                  <a:lnTo>
                    <a:pt x="1134364" y="938021"/>
                  </a:lnTo>
                  <a:lnTo>
                    <a:pt x="1141476" y="873632"/>
                  </a:lnTo>
                  <a:lnTo>
                    <a:pt x="1141476" y="809244"/>
                  </a:lnTo>
                  <a:lnTo>
                    <a:pt x="1136777" y="752094"/>
                  </a:lnTo>
                  <a:lnTo>
                    <a:pt x="1127252" y="679831"/>
                  </a:lnTo>
                  <a:lnTo>
                    <a:pt x="1105662" y="589280"/>
                  </a:lnTo>
                  <a:lnTo>
                    <a:pt x="1074801" y="508253"/>
                  </a:lnTo>
                  <a:lnTo>
                    <a:pt x="1031875" y="417830"/>
                  </a:lnTo>
                  <a:lnTo>
                    <a:pt x="965200" y="317626"/>
                  </a:lnTo>
                  <a:lnTo>
                    <a:pt x="915035" y="260476"/>
                  </a:lnTo>
                  <a:lnTo>
                    <a:pt x="867410" y="210438"/>
                  </a:lnTo>
                  <a:lnTo>
                    <a:pt x="805433" y="162813"/>
                  </a:lnTo>
                  <a:lnTo>
                    <a:pt x="736346" y="112775"/>
                  </a:lnTo>
                  <a:lnTo>
                    <a:pt x="657733" y="74675"/>
                  </a:lnTo>
                  <a:lnTo>
                    <a:pt x="583819" y="43687"/>
                  </a:lnTo>
                  <a:lnTo>
                    <a:pt x="500507" y="17525"/>
                  </a:lnTo>
                  <a:lnTo>
                    <a:pt x="431292" y="5587"/>
                  </a:lnTo>
                  <a:lnTo>
                    <a:pt x="326517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1725" y="2474975"/>
              <a:ext cx="141350" cy="1569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48200" y="1214627"/>
            <a:ext cx="4049395" cy="2677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80"/>
              </a:spcBef>
            </a:pPr>
            <a:r>
              <a:rPr sz="1600" i="1" spc="-10" dirty="0">
                <a:latin typeface="Trebuchet MS"/>
                <a:cs typeface="Trebuchet MS"/>
              </a:rPr>
              <a:t>Corpus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Trebuchet MS"/>
              <a:cs typeface="Trebuchet MS"/>
            </a:endParaRPr>
          </a:p>
          <a:p>
            <a:pPr marL="130746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ahoma"/>
                <a:cs typeface="Tahoma"/>
              </a:rPr>
              <a:t>“happy”</a:t>
            </a:r>
            <a:endParaRPr sz="1400">
              <a:latin typeface="Tahoma"/>
              <a:cs typeface="Tahoma"/>
            </a:endParaRPr>
          </a:p>
          <a:p>
            <a:pPr marL="2538095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Tahoma"/>
                <a:cs typeface="Tahoma"/>
              </a:rPr>
              <a:t>Positive</a:t>
            </a:r>
            <a:endParaRPr sz="1800">
              <a:latin typeface="Tahoma"/>
              <a:cs typeface="Tahoma"/>
            </a:endParaRPr>
          </a:p>
          <a:p>
            <a:pPr marL="1350010">
              <a:lnSpc>
                <a:spcPct val="100000"/>
              </a:lnSpc>
              <a:spcBef>
                <a:spcPts val="810"/>
              </a:spcBef>
            </a:pPr>
            <a:r>
              <a:rPr sz="1400" spc="-10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8636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0373" y="3906137"/>
            <a:ext cx="3885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69138"/>
                </a:solidFill>
                <a:latin typeface="Tahoma"/>
                <a:cs typeface="Tahoma"/>
              </a:rPr>
              <a:t>Probability</a:t>
            </a:r>
            <a:r>
              <a:rPr sz="20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E69138"/>
                </a:solidFill>
                <a:latin typeface="Tahoma"/>
                <a:cs typeface="Tahoma"/>
              </a:rPr>
              <a:t>of</a:t>
            </a:r>
            <a:r>
              <a:rPr sz="2000" spc="-7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E69138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B</a:t>
            </a:r>
            <a:r>
              <a:rPr sz="2000" dirty="0">
                <a:solidFill>
                  <a:srgbClr val="E69138"/>
                </a:solidFill>
                <a:latin typeface="Tahoma"/>
                <a:cs typeface="Tahoma"/>
              </a:rPr>
              <a:t>,</a:t>
            </a:r>
            <a:r>
              <a:rPr sz="2000" spc="-8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69138"/>
                </a:solidFill>
                <a:latin typeface="Tahoma"/>
                <a:cs typeface="Tahoma"/>
              </a:rPr>
              <a:t>given</a:t>
            </a:r>
            <a:r>
              <a:rPr sz="2000" spc="-10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u="sng" spc="155" dirty="0">
                <a:solidFill>
                  <a:srgbClr val="E69138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A</a:t>
            </a:r>
            <a:r>
              <a:rPr sz="20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happened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671" y="3861026"/>
            <a:ext cx="397319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Looking</a:t>
            </a:r>
            <a:r>
              <a:rPr sz="2000" spc="-114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at</a:t>
            </a:r>
            <a:r>
              <a:rPr sz="20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the</a:t>
            </a:r>
            <a:r>
              <a:rPr sz="2000" spc="-9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elements</a:t>
            </a:r>
            <a:r>
              <a:rPr sz="2000" spc="-10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674EA7"/>
                </a:solidFill>
                <a:latin typeface="Tahoma"/>
                <a:cs typeface="Tahoma"/>
              </a:rPr>
              <a:t>of</a:t>
            </a:r>
            <a:r>
              <a:rPr sz="2000" spc="-9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set</a:t>
            </a:r>
            <a:r>
              <a:rPr sz="2000" spc="-15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u="sng" spc="-25" dirty="0">
                <a:solidFill>
                  <a:srgbClr val="674EA7"/>
                </a:solidFill>
                <a:uFill>
                  <a:solidFill>
                    <a:srgbClr val="674EA7"/>
                  </a:solidFill>
                </a:u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674EA7"/>
                </a:solidFill>
                <a:latin typeface="Tahoma"/>
                <a:cs typeface="Tahoma"/>
              </a:rPr>
              <a:t>,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chance</a:t>
            </a:r>
            <a:r>
              <a:rPr sz="2000" spc="-1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that</a:t>
            </a:r>
            <a:r>
              <a:rPr sz="2000" spc="-12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one</a:t>
            </a:r>
            <a:r>
              <a:rPr sz="2000" spc="-11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also</a:t>
            </a:r>
            <a:r>
              <a:rPr sz="2000" spc="-9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belongs</a:t>
            </a:r>
            <a:r>
              <a:rPr sz="2000" spc="-12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4EA7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674EA7"/>
                </a:solidFill>
                <a:latin typeface="Tahoma"/>
                <a:cs typeface="Tahoma"/>
              </a:rPr>
              <a:t>set</a:t>
            </a:r>
            <a:r>
              <a:rPr sz="2000" spc="-114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000" u="sng" spc="65" dirty="0">
                <a:solidFill>
                  <a:srgbClr val="674EA7"/>
                </a:solidFill>
                <a:uFill>
                  <a:solidFill>
                    <a:srgbClr val="674EA7"/>
                  </a:solidFill>
                </a:u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219" y="2476497"/>
            <a:ext cx="4215130" cy="1342390"/>
          </a:xfrm>
          <a:custGeom>
            <a:avLst/>
            <a:gdLst/>
            <a:ahLst/>
            <a:cxnLst/>
            <a:rect l="l" t="t" r="r" b="b"/>
            <a:pathLst>
              <a:path w="4215130" h="1342389">
                <a:moveTo>
                  <a:pt x="4214749" y="1341882"/>
                </a:moveTo>
                <a:lnTo>
                  <a:pt x="4199102" y="1315085"/>
                </a:lnTo>
                <a:lnTo>
                  <a:pt x="4171823" y="1268349"/>
                </a:lnTo>
                <a:lnTo>
                  <a:pt x="4156202" y="1292250"/>
                </a:lnTo>
                <a:lnTo>
                  <a:pt x="2181479" y="127"/>
                </a:lnTo>
                <a:lnTo>
                  <a:pt x="2176068" y="8432"/>
                </a:lnTo>
                <a:lnTo>
                  <a:pt x="2170938" y="0"/>
                </a:lnTo>
                <a:lnTo>
                  <a:pt x="59969" y="1293977"/>
                </a:lnTo>
                <a:lnTo>
                  <a:pt x="45085" y="1269619"/>
                </a:lnTo>
                <a:lnTo>
                  <a:pt x="0" y="1341882"/>
                </a:lnTo>
                <a:lnTo>
                  <a:pt x="84836" y="1334643"/>
                </a:lnTo>
                <a:lnTo>
                  <a:pt x="73964" y="1316863"/>
                </a:lnTo>
                <a:lnTo>
                  <a:pt x="69900" y="1310220"/>
                </a:lnTo>
                <a:lnTo>
                  <a:pt x="2175891" y="19291"/>
                </a:lnTo>
                <a:lnTo>
                  <a:pt x="4145826" y="1308138"/>
                </a:lnTo>
                <a:lnTo>
                  <a:pt x="4130154" y="1332103"/>
                </a:lnTo>
                <a:lnTo>
                  <a:pt x="4214749" y="134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B74F61-CBFB-E5E3-FBD6-D822977B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</p:spPr>
        <p:txBody>
          <a:bodyPr/>
          <a:lstStyle/>
          <a:p>
            <a:r>
              <a:rPr lang="en-GB" dirty="0"/>
              <a:t>Conditional 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35757-76B0-35BD-B540-2A3910B477C9}"/>
              </a:ext>
            </a:extLst>
          </p:cNvPr>
          <p:cNvSpPr txBox="1"/>
          <p:nvPr/>
        </p:nvSpPr>
        <p:spPr>
          <a:xfrm>
            <a:off x="3769283" y="2034248"/>
            <a:ext cx="2885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Conditional Probabilities</a:t>
            </a: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79296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Conditional</a:t>
            </a:r>
            <a:r>
              <a:rPr spc="12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5124450" y="2855214"/>
            <a:ext cx="3849370" cy="0"/>
          </a:xfrm>
          <a:custGeom>
            <a:avLst/>
            <a:gdLst/>
            <a:ahLst/>
            <a:cxnLst/>
            <a:rect l="l" t="t" r="r" b="b"/>
            <a:pathLst>
              <a:path w="3849370">
                <a:moveTo>
                  <a:pt x="0" y="0"/>
                </a:moveTo>
                <a:lnTo>
                  <a:pt x="38492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755" y="1561155"/>
            <a:ext cx="3505824" cy="353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7235" y="2388687"/>
            <a:ext cx="3414118" cy="3533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6486" y="2952567"/>
            <a:ext cx="1802941" cy="35335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7969" y="1228153"/>
            <a:ext cx="4058920" cy="2687320"/>
            <a:chOff x="517969" y="1228153"/>
            <a:chExt cx="4058920" cy="2687320"/>
          </a:xfrm>
        </p:grpSpPr>
        <p:sp>
          <p:nvSpPr>
            <p:cNvPr id="8" name="object 8"/>
            <p:cNvSpPr/>
            <p:nvPr/>
          </p:nvSpPr>
          <p:spPr>
            <a:xfrm>
              <a:off x="1586484" y="1318260"/>
              <a:ext cx="2611120" cy="2482850"/>
            </a:xfrm>
            <a:custGeom>
              <a:avLst/>
              <a:gdLst/>
              <a:ahLst/>
              <a:cxnLst/>
              <a:rect l="l" t="t" r="r" b="b"/>
              <a:pathLst>
                <a:path w="2611120" h="2482850">
                  <a:moveTo>
                    <a:pt x="1305305" y="0"/>
                  </a:moveTo>
                  <a:lnTo>
                    <a:pt x="1256373" y="856"/>
                  </a:lnTo>
                  <a:lnTo>
                    <a:pt x="1207895" y="3404"/>
                  </a:lnTo>
                  <a:lnTo>
                    <a:pt x="1159903" y="7615"/>
                  </a:lnTo>
                  <a:lnTo>
                    <a:pt x="1112428" y="13458"/>
                  </a:lnTo>
                  <a:lnTo>
                    <a:pt x="1065502" y="20904"/>
                  </a:lnTo>
                  <a:lnTo>
                    <a:pt x="1019157" y="29922"/>
                  </a:lnTo>
                  <a:lnTo>
                    <a:pt x="973423" y="40482"/>
                  </a:lnTo>
                  <a:lnTo>
                    <a:pt x="928334" y="52555"/>
                  </a:lnTo>
                  <a:lnTo>
                    <a:pt x="883919" y="66110"/>
                  </a:lnTo>
                  <a:lnTo>
                    <a:pt x="840211" y="81118"/>
                  </a:lnTo>
                  <a:lnTo>
                    <a:pt x="797242" y="97547"/>
                  </a:lnTo>
                  <a:lnTo>
                    <a:pt x="755042" y="115370"/>
                  </a:lnTo>
                  <a:lnTo>
                    <a:pt x="713644" y="134554"/>
                  </a:lnTo>
                  <a:lnTo>
                    <a:pt x="673079" y="155071"/>
                  </a:lnTo>
                  <a:lnTo>
                    <a:pt x="633379" y="176890"/>
                  </a:lnTo>
                  <a:lnTo>
                    <a:pt x="594574" y="199981"/>
                  </a:lnTo>
                  <a:lnTo>
                    <a:pt x="556697" y="224315"/>
                  </a:lnTo>
                  <a:lnTo>
                    <a:pt x="519780" y="249861"/>
                  </a:lnTo>
                  <a:lnTo>
                    <a:pt x="483853" y="276590"/>
                  </a:lnTo>
                  <a:lnTo>
                    <a:pt x="448949" y="304470"/>
                  </a:lnTo>
                  <a:lnTo>
                    <a:pt x="415098" y="333473"/>
                  </a:lnTo>
                  <a:lnTo>
                    <a:pt x="382333" y="363569"/>
                  </a:lnTo>
                  <a:lnTo>
                    <a:pt x="350685" y="394726"/>
                  </a:lnTo>
                  <a:lnTo>
                    <a:pt x="320185" y="426916"/>
                  </a:lnTo>
                  <a:lnTo>
                    <a:pt x="290866" y="460109"/>
                  </a:lnTo>
                  <a:lnTo>
                    <a:pt x="262759" y="494273"/>
                  </a:lnTo>
                  <a:lnTo>
                    <a:pt x="235894" y="529380"/>
                  </a:lnTo>
                  <a:lnTo>
                    <a:pt x="210305" y="565399"/>
                  </a:lnTo>
                  <a:lnTo>
                    <a:pt x="186021" y="602301"/>
                  </a:lnTo>
                  <a:lnTo>
                    <a:pt x="163076" y="640055"/>
                  </a:lnTo>
                  <a:lnTo>
                    <a:pt x="141500" y="678631"/>
                  </a:lnTo>
                  <a:lnTo>
                    <a:pt x="121326" y="717999"/>
                  </a:lnTo>
                  <a:lnTo>
                    <a:pt x="102584" y="758130"/>
                  </a:lnTo>
                  <a:lnTo>
                    <a:pt x="85306" y="798993"/>
                  </a:lnTo>
                  <a:lnTo>
                    <a:pt x="69524" y="840558"/>
                  </a:lnTo>
                  <a:lnTo>
                    <a:pt x="55269" y="882796"/>
                  </a:lnTo>
                  <a:lnTo>
                    <a:pt x="42573" y="925675"/>
                  </a:lnTo>
                  <a:lnTo>
                    <a:pt x="31467" y="969168"/>
                  </a:lnTo>
                  <a:lnTo>
                    <a:pt x="21984" y="1013242"/>
                  </a:lnTo>
                  <a:lnTo>
                    <a:pt x="14153" y="1057868"/>
                  </a:lnTo>
                  <a:lnTo>
                    <a:pt x="8008" y="1103017"/>
                  </a:lnTo>
                  <a:lnTo>
                    <a:pt x="3580" y="1148658"/>
                  </a:lnTo>
                  <a:lnTo>
                    <a:pt x="900" y="1194762"/>
                  </a:lnTo>
                  <a:lnTo>
                    <a:pt x="0" y="1241297"/>
                  </a:lnTo>
                  <a:lnTo>
                    <a:pt x="900" y="1287833"/>
                  </a:lnTo>
                  <a:lnTo>
                    <a:pt x="3580" y="1333937"/>
                  </a:lnTo>
                  <a:lnTo>
                    <a:pt x="8008" y="1379578"/>
                  </a:lnTo>
                  <a:lnTo>
                    <a:pt x="14153" y="1424727"/>
                  </a:lnTo>
                  <a:lnTo>
                    <a:pt x="21984" y="1469353"/>
                  </a:lnTo>
                  <a:lnTo>
                    <a:pt x="31467" y="1513427"/>
                  </a:lnTo>
                  <a:lnTo>
                    <a:pt x="42573" y="1556920"/>
                  </a:lnTo>
                  <a:lnTo>
                    <a:pt x="55269" y="1599799"/>
                  </a:lnTo>
                  <a:lnTo>
                    <a:pt x="69524" y="1642037"/>
                  </a:lnTo>
                  <a:lnTo>
                    <a:pt x="85306" y="1683602"/>
                  </a:lnTo>
                  <a:lnTo>
                    <a:pt x="102584" y="1724465"/>
                  </a:lnTo>
                  <a:lnTo>
                    <a:pt x="121326" y="1764596"/>
                  </a:lnTo>
                  <a:lnTo>
                    <a:pt x="141500" y="1803964"/>
                  </a:lnTo>
                  <a:lnTo>
                    <a:pt x="163076" y="1842540"/>
                  </a:lnTo>
                  <a:lnTo>
                    <a:pt x="186021" y="1880294"/>
                  </a:lnTo>
                  <a:lnTo>
                    <a:pt x="210305" y="1917196"/>
                  </a:lnTo>
                  <a:lnTo>
                    <a:pt x="235894" y="1953215"/>
                  </a:lnTo>
                  <a:lnTo>
                    <a:pt x="262759" y="1988322"/>
                  </a:lnTo>
                  <a:lnTo>
                    <a:pt x="290866" y="2022486"/>
                  </a:lnTo>
                  <a:lnTo>
                    <a:pt x="320185" y="2055679"/>
                  </a:lnTo>
                  <a:lnTo>
                    <a:pt x="350685" y="2087869"/>
                  </a:lnTo>
                  <a:lnTo>
                    <a:pt x="382333" y="2119026"/>
                  </a:lnTo>
                  <a:lnTo>
                    <a:pt x="415098" y="2149122"/>
                  </a:lnTo>
                  <a:lnTo>
                    <a:pt x="448949" y="2178125"/>
                  </a:lnTo>
                  <a:lnTo>
                    <a:pt x="483853" y="2206005"/>
                  </a:lnTo>
                  <a:lnTo>
                    <a:pt x="519780" y="2232734"/>
                  </a:lnTo>
                  <a:lnTo>
                    <a:pt x="556697" y="2258280"/>
                  </a:lnTo>
                  <a:lnTo>
                    <a:pt x="594574" y="2282614"/>
                  </a:lnTo>
                  <a:lnTo>
                    <a:pt x="633379" y="2305705"/>
                  </a:lnTo>
                  <a:lnTo>
                    <a:pt x="673079" y="2327524"/>
                  </a:lnTo>
                  <a:lnTo>
                    <a:pt x="713644" y="2348041"/>
                  </a:lnTo>
                  <a:lnTo>
                    <a:pt x="755042" y="2367225"/>
                  </a:lnTo>
                  <a:lnTo>
                    <a:pt x="797242" y="2385048"/>
                  </a:lnTo>
                  <a:lnTo>
                    <a:pt x="840211" y="2401477"/>
                  </a:lnTo>
                  <a:lnTo>
                    <a:pt x="883919" y="2416485"/>
                  </a:lnTo>
                  <a:lnTo>
                    <a:pt x="928334" y="2430040"/>
                  </a:lnTo>
                  <a:lnTo>
                    <a:pt x="973423" y="2442113"/>
                  </a:lnTo>
                  <a:lnTo>
                    <a:pt x="1019157" y="2452673"/>
                  </a:lnTo>
                  <a:lnTo>
                    <a:pt x="1065502" y="2461691"/>
                  </a:lnTo>
                  <a:lnTo>
                    <a:pt x="1112428" y="2469137"/>
                  </a:lnTo>
                  <a:lnTo>
                    <a:pt x="1159903" y="2474980"/>
                  </a:lnTo>
                  <a:lnTo>
                    <a:pt x="1207895" y="2479191"/>
                  </a:lnTo>
                  <a:lnTo>
                    <a:pt x="1256373" y="2481739"/>
                  </a:lnTo>
                  <a:lnTo>
                    <a:pt x="1305305" y="2482596"/>
                  </a:lnTo>
                  <a:lnTo>
                    <a:pt x="1354238" y="2481739"/>
                  </a:lnTo>
                  <a:lnTo>
                    <a:pt x="1402716" y="2479191"/>
                  </a:lnTo>
                  <a:lnTo>
                    <a:pt x="1450708" y="2474980"/>
                  </a:lnTo>
                  <a:lnTo>
                    <a:pt x="1498183" y="2469137"/>
                  </a:lnTo>
                  <a:lnTo>
                    <a:pt x="1545109" y="2461691"/>
                  </a:lnTo>
                  <a:lnTo>
                    <a:pt x="1591454" y="2452673"/>
                  </a:lnTo>
                  <a:lnTo>
                    <a:pt x="1637188" y="2442113"/>
                  </a:lnTo>
                  <a:lnTo>
                    <a:pt x="1682277" y="2430040"/>
                  </a:lnTo>
                  <a:lnTo>
                    <a:pt x="1726692" y="2416485"/>
                  </a:lnTo>
                  <a:lnTo>
                    <a:pt x="1770400" y="2401477"/>
                  </a:lnTo>
                  <a:lnTo>
                    <a:pt x="1813369" y="2385048"/>
                  </a:lnTo>
                  <a:lnTo>
                    <a:pt x="1855569" y="2367225"/>
                  </a:lnTo>
                  <a:lnTo>
                    <a:pt x="1896967" y="2348041"/>
                  </a:lnTo>
                  <a:lnTo>
                    <a:pt x="1937532" y="2327524"/>
                  </a:lnTo>
                  <a:lnTo>
                    <a:pt x="1977232" y="2305705"/>
                  </a:lnTo>
                  <a:lnTo>
                    <a:pt x="2016037" y="2282614"/>
                  </a:lnTo>
                  <a:lnTo>
                    <a:pt x="2053914" y="2258280"/>
                  </a:lnTo>
                  <a:lnTo>
                    <a:pt x="2090831" y="2232734"/>
                  </a:lnTo>
                  <a:lnTo>
                    <a:pt x="2126758" y="2206005"/>
                  </a:lnTo>
                  <a:lnTo>
                    <a:pt x="2161662" y="2178125"/>
                  </a:lnTo>
                  <a:lnTo>
                    <a:pt x="2195513" y="2149122"/>
                  </a:lnTo>
                  <a:lnTo>
                    <a:pt x="2228278" y="2119026"/>
                  </a:lnTo>
                  <a:lnTo>
                    <a:pt x="2259926" y="2087869"/>
                  </a:lnTo>
                  <a:lnTo>
                    <a:pt x="2290426" y="2055679"/>
                  </a:lnTo>
                  <a:lnTo>
                    <a:pt x="2319745" y="2022486"/>
                  </a:lnTo>
                  <a:lnTo>
                    <a:pt x="2347852" y="1988322"/>
                  </a:lnTo>
                  <a:lnTo>
                    <a:pt x="2374717" y="1953215"/>
                  </a:lnTo>
                  <a:lnTo>
                    <a:pt x="2400306" y="1917196"/>
                  </a:lnTo>
                  <a:lnTo>
                    <a:pt x="2424590" y="1880294"/>
                  </a:lnTo>
                  <a:lnTo>
                    <a:pt x="2447535" y="1842540"/>
                  </a:lnTo>
                  <a:lnTo>
                    <a:pt x="2469111" y="1803964"/>
                  </a:lnTo>
                  <a:lnTo>
                    <a:pt x="2489285" y="1764596"/>
                  </a:lnTo>
                  <a:lnTo>
                    <a:pt x="2508027" y="1724465"/>
                  </a:lnTo>
                  <a:lnTo>
                    <a:pt x="2525305" y="1683602"/>
                  </a:lnTo>
                  <a:lnTo>
                    <a:pt x="2541087" y="1642037"/>
                  </a:lnTo>
                  <a:lnTo>
                    <a:pt x="2555342" y="1599799"/>
                  </a:lnTo>
                  <a:lnTo>
                    <a:pt x="2568038" y="1556920"/>
                  </a:lnTo>
                  <a:lnTo>
                    <a:pt x="2579144" y="1513427"/>
                  </a:lnTo>
                  <a:lnTo>
                    <a:pt x="2588627" y="1469353"/>
                  </a:lnTo>
                  <a:lnTo>
                    <a:pt x="2596458" y="1424727"/>
                  </a:lnTo>
                  <a:lnTo>
                    <a:pt x="2602603" y="1379578"/>
                  </a:lnTo>
                  <a:lnTo>
                    <a:pt x="2607031" y="1333937"/>
                  </a:lnTo>
                  <a:lnTo>
                    <a:pt x="2609711" y="1287833"/>
                  </a:lnTo>
                  <a:lnTo>
                    <a:pt x="2610612" y="1241297"/>
                  </a:lnTo>
                  <a:lnTo>
                    <a:pt x="2609711" y="1194762"/>
                  </a:lnTo>
                  <a:lnTo>
                    <a:pt x="2607031" y="1148658"/>
                  </a:lnTo>
                  <a:lnTo>
                    <a:pt x="2602603" y="1103017"/>
                  </a:lnTo>
                  <a:lnTo>
                    <a:pt x="2596458" y="1057868"/>
                  </a:lnTo>
                  <a:lnTo>
                    <a:pt x="2588627" y="1013242"/>
                  </a:lnTo>
                  <a:lnTo>
                    <a:pt x="2579144" y="969168"/>
                  </a:lnTo>
                  <a:lnTo>
                    <a:pt x="2568038" y="925675"/>
                  </a:lnTo>
                  <a:lnTo>
                    <a:pt x="2555342" y="882796"/>
                  </a:lnTo>
                  <a:lnTo>
                    <a:pt x="2541087" y="840558"/>
                  </a:lnTo>
                  <a:lnTo>
                    <a:pt x="2525305" y="798993"/>
                  </a:lnTo>
                  <a:lnTo>
                    <a:pt x="2508027" y="758130"/>
                  </a:lnTo>
                  <a:lnTo>
                    <a:pt x="2489285" y="717999"/>
                  </a:lnTo>
                  <a:lnTo>
                    <a:pt x="2469111" y="678631"/>
                  </a:lnTo>
                  <a:lnTo>
                    <a:pt x="2447535" y="640055"/>
                  </a:lnTo>
                  <a:lnTo>
                    <a:pt x="2424590" y="602301"/>
                  </a:lnTo>
                  <a:lnTo>
                    <a:pt x="2400306" y="565399"/>
                  </a:lnTo>
                  <a:lnTo>
                    <a:pt x="2374717" y="529380"/>
                  </a:lnTo>
                  <a:lnTo>
                    <a:pt x="2347852" y="494273"/>
                  </a:lnTo>
                  <a:lnTo>
                    <a:pt x="2319745" y="460109"/>
                  </a:lnTo>
                  <a:lnTo>
                    <a:pt x="2290426" y="426916"/>
                  </a:lnTo>
                  <a:lnTo>
                    <a:pt x="2259926" y="394726"/>
                  </a:lnTo>
                  <a:lnTo>
                    <a:pt x="2228278" y="363569"/>
                  </a:lnTo>
                  <a:lnTo>
                    <a:pt x="2195513" y="333473"/>
                  </a:lnTo>
                  <a:lnTo>
                    <a:pt x="2161662" y="304470"/>
                  </a:lnTo>
                  <a:lnTo>
                    <a:pt x="2126758" y="276590"/>
                  </a:lnTo>
                  <a:lnTo>
                    <a:pt x="2090831" y="249861"/>
                  </a:lnTo>
                  <a:lnTo>
                    <a:pt x="2053914" y="224315"/>
                  </a:lnTo>
                  <a:lnTo>
                    <a:pt x="2016037" y="199981"/>
                  </a:lnTo>
                  <a:lnTo>
                    <a:pt x="1977232" y="176890"/>
                  </a:lnTo>
                  <a:lnTo>
                    <a:pt x="1937532" y="155071"/>
                  </a:lnTo>
                  <a:lnTo>
                    <a:pt x="1896967" y="134554"/>
                  </a:lnTo>
                  <a:lnTo>
                    <a:pt x="1855569" y="115370"/>
                  </a:lnTo>
                  <a:lnTo>
                    <a:pt x="1813369" y="97547"/>
                  </a:lnTo>
                  <a:lnTo>
                    <a:pt x="1770400" y="81118"/>
                  </a:lnTo>
                  <a:lnTo>
                    <a:pt x="1726692" y="66110"/>
                  </a:lnTo>
                  <a:lnTo>
                    <a:pt x="1682277" y="52555"/>
                  </a:lnTo>
                  <a:lnTo>
                    <a:pt x="1637188" y="40482"/>
                  </a:lnTo>
                  <a:lnTo>
                    <a:pt x="1591454" y="29922"/>
                  </a:lnTo>
                  <a:lnTo>
                    <a:pt x="1545109" y="20904"/>
                  </a:lnTo>
                  <a:lnTo>
                    <a:pt x="1498183" y="13458"/>
                  </a:lnTo>
                  <a:lnTo>
                    <a:pt x="1450708" y="7615"/>
                  </a:lnTo>
                  <a:lnTo>
                    <a:pt x="1402716" y="3404"/>
                  </a:lnTo>
                  <a:lnTo>
                    <a:pt x="1354238" y="856"/>
                  </a:lnTo>
                  <a:lnTo>
                    <a:pt x="1305305" y="0"/>
                  </a:lnTo>
                  <a:close/>
                </a:path>
              </a:pathLst>
            </a:custGeom>
            <a:solidFill>
              <a:srgbClr val="B6D6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6484" y="1318260"/>
              <a:ext cx="2611120" cy="2482850"/>
            </a:xfrm>
            <a:custGeom>
              <a:avLst/>
              <a:gdLst/>
              <a:ahLst/>
              <a:cxnLst/>
              <a:rect l="l" t="t" r="r" b="b"/>
              <a:pathLst>
                <a:path w="2611120" h="2482850">
                  <a:moveTo>
                    <a:pt x="0" y="1241297"/>
                  </a:moveTo>
                  <a:lnTo>
                    <a:pt x="900" y="1194762"/>
                  </a:lnTo>
                  <a:lnTo>
                    <a:pt x="3580" y="1148658"/>
                  </a:lnTo>
                  <a:lnTo>
                    <a:pt x="8008" y="1103017"/>
                  </a:lnTo>
                  <a:lnTo>
                    <a:pt x="14153" y="1057868"/>
                  </a:lnTo>
                  <a:lnTo>
                    <a:pt x="21984" y="1013242"/>
                  </a:lnTo>
                  <a:lnTo>
                    <a:pt x="31467" y="969168"/>
                  </a:lnTo>
                  <a:lnTo>
                    <a:pt x="42573" y="925675"/>
                  </a:lnTo>
                  <a:lnTo>
                    <a:pt x="55269" y="882796"/>
                  </a:lnTo>
                  <a:lnTo>
                    <a:pt x="69524" y="840558"/>
                  </a:lnTo>
                  <a:lnTo>
                    <a:pt x="85306" y="798993"/>
                  </a:lnTo>
                  <a:lnTo>
                    <a:pt x="102584" y="758130"/>
                  </a:lnTo>
                  <a:lnTo>
                    <a:pt x="121326" y="717999"/>
                  </a:lnTo>
                  <a:lnTo>
                    <a:pt x="141500" y="678631"/>
                  </a:lnTo>
                  <a:lnTo>
                    <a:pt x="163076" y="640055"/>
                  </a:lnTo>
                  <a:lnTo>
                    <a:pt x="186021" y="602301"/>
                  </a:lnTo>
                  <a:lnTo>
                    <a:pt x="210305" y="565399"/>
                  </a:lnTo>
                  <a:lnTo>
                    <a:pt x="235894" y="529380"/>
                  </a:lnTo>
                  <a:lnTo>
                    <a:pt x="262759" y="494273"/>
                  </a:lnTo>
                  <a:lnTo>
                    <a:pt x="290866" y="460109"/>
                  </a:lnTo>
                  <a:lnTo>
                    <a:pt x="320185" y="426916"/>
                  </a:lnTo>
                  <a:lnTo>
                    <a:pt x="350685" y="394726"/>
                  </a:lnTo>
                  <a:lnTo>
                    <a:pt x="382333" y="363569"/>
                  </a:lnTo>
                  <a:lnTo>
                    <a:pt x="415098" y="333473"/>
                  </a:lnTo>
                  <a:lnTo>
                    <a:pt x="448949" y="304470"/>
                  </a:lnTo>
                  <a:lnTo>
                    <a:pt x="483853" y="276590"/>
                  </a:lnTo>
                  <a:lnTo>
                    <a:pt x="519780" y="249861"/>
                  </a:lnTo>
                  <a:lnTo>
                    <a:pt x="556697" y="224315"/>
                  </a:lnTo>
                  <a:lnTo>
                    <a:pt x="594574" y="199981"/>
                  </a:lnTo>
                  <a:lnTo>
                    <a:pt x="633379" y="176890"/>
                  </a:lnTo>
                  <a:lnTo>
                    <a:pt x="673079" y="155071"/>
                  </a:lnTo>
                  <a:lnTo>
                    <a:pt x="713644" y="134554"/>
                  </a:lnTo>
                  <a:lnTo>
                    <a:pt x="755042" y="115370"/>
                  </a:lnTo>
                  <a:lnTo>
                    <a:pt x="797242" y="97547"/>
                  </a:lnTo>
                  <a:lnTo>
                    <a:pt x="840211" y="81118"/>
                  </a:lnTo>
                  <a:lnTo>
                    <a:pt x="883919" y="66110"/>
                  </a:lnTo>
                  <a:lnTo>
                    <a:pt x="928334" y="52555"/>
                  </a:lnTo>
                  <a:lnTo>
                    <a:pt x="973423" y="40482"/>
                  </a:lnTo>
                  <a:lnTo>
                    <a:pt x="1019157" y="29922"/>
                  </a:lnTo>
                  <a:lnTo>
                    <a:pt x="1065502" y="20904"/>
                  </a:lnTo>
                  <a:lnTo>
                    <a:pt x="1112428" y="13458"/>
                  </a:lnTo>
                  <a:lnTo>
                    <a:pt x="1159903" y="7615"/>
                  </a:lnTo>
                  <a:lnTo>
                    <a:pt x="1207895" y="3404"/>
                  </a:lnTo>
                  <a:lnTo>
                    <a:pt x="1256373" y="856"/>
                  </a:lnTo>
                  <a:lnTo>
                    <a:pt x="1305305" y="0"/>
                  </a:lnTo>
                  <a:lnTo>
                    <a:pt x="1354238" y="856"/>
                  </a:lnTo>
                  <a:lnTo>
                    <a:pt x="1402716" y="3404"/>
                  </a:lnTo>
                  <a:lnTo>
                    <a:pt x="1450708" y="7615"/>
                  </a:lnTo>
                  <a:lnTo>
                    <a:pt x="1498183" y="13458"/>
                  </a:lnTo>
                  <a:lnTo>
                    <a:pt x="1545109" y="20904"/>
                  </a:lnTo>
                  <a:lnTo>
                    <a:pt x="1591454" y="29922"/>
                  </a:lnTo>
                  <a:lnTo>
                    <a:pt x="1637188" y="40482"/>
                  </a:lnTo>
                  <a:lnTo>
                    <a:pt x="1682277" y="52555"/>
                  </a:lnTo>
                  <a:lnTo>
                    <a:pt x="1726692" y="66110"/>
                  </a:lnTo>
                  <a:lnTo>
                    <a:pt x="1770400" y="81118"/>
                  </a:lnTo>
                  <a:lnTo>
                    <a:pt x="1813369" y="97547"/>
                  </a:lnTo>
                  <a:lnTo>
                    <a:pt x="1855569" y="115370"/>
                  </a:lnTo>
                  <a:lnTo>
                    <a:pt x="1896967" y="134554"/>
                  </a:lnTo>
                  <a:lnTo>
                    <a:pt x="1937532" y="155071"/>
                  </a:lnTo>
                  <a:lnTo>
                    <a:pt x="1977232" y="176890"/>
                  </a:lnTo>
                  <a:lnTo>
                    <a:pt x="2016037" y="199981"/>
                  </a:lnTo>
                  <a:lnTo>
                    <a:pt x="2053914" y="224315"/>
                  </a:lnTo>
                  <a:lnTo>
                    <a:pt x="2090831" y="249861"/>
                  </a:lnTo>
                  <a:lnTo>
                    <a:pt x="2126758" y="276590"/>
                  </a:lnTo>
                  <a:lnTo>
                    <a:pt x="2161662" y="304470"/>
                  </a:lnTo>
                  <a:lnTo>
                    <a:pt x="2195513" y="333473"/>
                  </a:lnTo>
                  <a:lnTo>
                    <a:pt x="2228278" y="363569"/>
                  </a:lnTo>
                  <a:lnTo>
                    <a:pt x="2259926" y="394726"/>
                  </a:lnTo>
                  <a:lnTo>
                    <a:pt x="2290426" y="426916"/>
                  </a:lnTo>
                  <a:lnTo>
                    <a:pt x="2319745" y="460109"/>
                  </a:lnTo>
                  <a:lnTo>
                    <a:pt x="2347852" y="494273"/>
                  </a:lnTo>
                  <a:lnTo>
                    <a:pt x="2374717" y="529380"/>
                  </a:lnTo>
                  <a:lnTo>
                    <a:pt x="2400306" y="565399"/>
                  </a:lnTo>
                  <a:lnTo>
                    <a:pt x="2424590" y="602301"/>
                  </a:lnTo>
                  <a:lnTo>
                    <a:pt x="2447535" y="640055"/>
                  </a:lnTo>
                  <a:lnTo>
                    <a:pt x="2469111" y="678631"/>
                  </a:lnTo>
                  <a:lnTo>
                    <a:pt x="2489285" y="717999"/>
                  </a:lnTo>
                  <a:lnTo>
                    <a:pt x="2508027" y="758130"/>
                  </a:lnTo>
                  <a:lnTo>
                    <a:pt x="2525305" y="798993"/>
                  </a:lnTo>
                  <a:lnTo>
                    <a:pt x="2541087" y="840558"/>
                  </a:lnTo>
                  <a:lnTo>
                    <a:pt x="2555342" y="882796"/>
                  </a:lnTo>
                  <a:lnTo>
                    <a:pt x="2568038" y="925675"/>
                  </a:lnTo>
                  <a:lnTo>
                    <a:pt x="2579144" y="969168"/>
                  </a:lnTo>
                  <a:lnTo>
                    <a:pt x="2588627" y="1013242"/>
                  </a:lnTo>
                  <a:lnTo>
                    <a:pt x="2596458" y="1057868"/>
                  </a:lnTo>
                  <a:lnTo>
                    <a:pt x="2602603" y="1103017"/>
                  </a:lnTo>
                  <a:lnTo>
                    <a:pt x="2607031" y="1148658"/>
                  </a:lnTo>
                  <a:lnTo>
                    <a:pt x="2609711" y="1194762"/>
                  </a:lnTo>
                  <a:lnTo>
                    <a:pt x="2610612" y="1241297"/>
                  </a:lnTo>
                  <a:lnTo>
                    <a:pt x="2609711" y="1287833"/>
                  </a:lnTo>
                  <a:lnTo>
                    <a:pt x="2607031" y="1333937"/>
                  </a:lnTo>
                  <a:lnTo>
                    <a:pt x="2602603" y="1379578"/>
                  </a:lnTo>
                  <a:lnTo>
                    <a:pt x="2596458" y="1424727"/>
                  </a:lnTo>
                  <a:lnTo>
                    <a:pt x="2588627" y="1469353"/>
                  </a:lnTo>
                  <a:lnTo>
                    <a:pt x="2579144" y="1513427"/>
                  </a:lnTo>
                  <a:lnTo>
                    <a:pt x="2568038" y="1556920"/>
                  </a:lnTo>
                  <a:lnTo>
                    <a:pt x="2555342" y="1599799"/>
                  </a:lnTo>
                  <a:lnTo>
                    <a:pt x="2541087" y="1642037"/>
                  </a:lnTo>
                  <a:lnTo>
                    <a:pt x="2525305" y="1683602"/>
                  </a:lnTo>
                  <a:lnTo>
                    <a:pt x="2508027" y="1724465"/>
                  </a:lnTo>
                  <a:lnTo>
                    <a:pt x="2489285" y="1764596"/>
                  </a:lnTo>
                  <a:lnTo>
                    <a:pt x="2469111" y="1803964"/>
                  </a:lnTo>
                  <a:lnTo>
                    <a:pt x="2447535" y="1842540"/>
                  </a:lnTo>
                  <a:lnTo>
                    <a:pt x="2424590" y="1880294"/>
                  </a:lnTo>
                  <a:lnTo>
                    <a:pt x="2400306" y="1917196"/>
                  </a:lnTo>
                  <a:lnTo>
                    <a:pt x="2374717" y="1953215"/>
                  </a:lnTo>
                  <a:lnTo>
                    <a:pt x="2347852" y="1988322"/>
                  </a:lnTo>
                  <a:lnTo>
                    <a:pt x="2319745" y="2022486"/>
                  </a:lnTo>
                  <a:lnTo>
                    <a:pt x="2290426" y="2055679"/>
                  </a:lnTo>
                  <a:lnTo>
                    <a:pt x="2259926" y="2087869"/>
                  </a:lnTo>
                  <a:lnTo>
                    <a:pt x="2228278" y="2119026"/>
                  </a:lnTo>
                  <a:lnTo>
                    <a:pt x="2195513" y="2149122"/>
                  </a:lnTo>
                  <a:lnTo>
                    <a:pt x="2161662" y="2178125"/>
                  </a:lnTo>
                  <a:lnTo>
                    <a:pt x="2126758" y="2206005"/>
                  </a:lnTo>
                  <a:lnTo>
                    <a:pt x="2090831" y="2232734"/>
                  </a:lnTo>
                  <a:lnTo>
                    <a:pt x="2053914" y="2258280"/>
                  </a:lnTo>
                  <a:lnTo>
                    <a:pt x="2016037" y="2282614"/>
                  </a:lnTo>
                  <a:lnTo>
                    <a:pt x="1977232" y="2305705"/>
                  </a:lnTo>
                  <a:lnTo>
                    <a:pt x="1937532" y="2327524"/>
                  </a:lnTo>
                  <a:lnTo>
                    <a:pt x="1896967" y="2348041"/>
                  </a:lnTo>
                  <a:lnTo>
                    <a:pt x="1855569" y="2367225"/>
                  </a:lnTo>
                  <a:lnTo>
                    <a:pt x="1813369" y="2385048"/>
                  </a:lnTo>
                  <a:lnTo>
                    <a:pt x="1770400" y="2401477"/>
                  </a:lnTo>
                  <a:lnTo>
                    <a:pt x="1726692" y="2416485"/>
                  </a:lnTo>
                  <a:lnTo>
                    <a:pt x="1682277" y="2430040"/>
                  </a:lnTo>
                  <a:lnTo>
                    <a:pt x="1637188" y="2442113"/>
                  </a:lnTo>
                  <a:lnTo>
                    <a:pt x="1591454" y="2452673"/>
                  </a:lnTo>
                  <a:lnTo>
                    <a:pt x="1545109" y="2461691"/>
                  </a:lnTo>
                  <a:lnTo>
                    <a:pt x="1498183" y="2469137"/>
                  </a:lnTo>
                  <a:lnTo>
                    <a:pt x="1450708" y="2474980"/>
                  </a:lnTo>
                  <a:lnTo>
                    <a:pt x="1402716" y="2479191"/>
                  </a:lnTo>
                  <a:lnTo>
                    <a:pt x="1354238" y="2481739"/>
                  </a:lnTo>
                  <a:lnTo>
                    <a:pt x="1305305" y="2482596"/>
                  </a:lnTo>
                  <a:lnTo>
                    <a:pt x="1256373" y="2481739"/>
                  </a:lnTo>
                  <a:lnTo>
                    <a:pt x="1207895" y="2479191"/>
                  </a:lnTo>
                  <a:lnTo>
                    <a:pt x="1159903" y="2474980"/>
                  </a:lnTo>
                  <a:lnTo>
                    <a:pt x="1112428" y="2469137"/>
                  </a:lnTo>
                  <a:lnTo>
                    <a:pt x="1065502" y="2461691"/>
                  </a:lnTo>
                  <a:lnTo>
                    <a:pt x="1019157" y="2452673"/>
                  </a:lnTo>
                  <a:lnTo>
                    <a:pt x="973423" y="2442113"/>
                  </a:lnTo>
                  <a:lnTo>
                    <a:pt x="928334" y="2430040"/>
                  </a:lnTo>
                  <a:lnTo>
                    <a:pt x="883919" y="2416485"/>
                  </a:lnTo>
                  <a:lnTo>
                    <a:pt x="840211" y="2401477"/>
                  </a:lnTo>
                  <a:lnTo>
                    <a:pt x="797242" y="2385048"/>
                  </a:lnTo>
                  <a:lnTo>
                    <a:pt x="755042" y="2367225"/>
                  </a:lnTo>
                  <a:lnTo>
                    <a:pt x="713644" y="2348041"/>
                  </a:lnTo>
                  <a:lnTo>
                    <a:pt x="673079" y="2327524"/>
                  </a:lnTo>
                  <a:lnTo>
                    <a:pt x="633379" y="2305705"/>
                  </a:lnTo>
                  <a:lnTo>
                    <a:pt x="594574" y="2282614"/>
                  </a:lnTo>
                  <a:lnTo>
                    <a:pt x="556697" y="2258280"/>
                  </a:lnTo>
                  <a:lnTo>
                    <a:pt x="519780" y="2232734"/>
                  </a:lnTo>
                  <a:lnTo>
                    <a:pt x="483853" y="2206005"/>
                  </a:lnTo>
                  <a:lnTo>
                    <a:pt x="448949" y="2178125"/>
                  </a:lnTo>
                  <a:lnTo>
                    <a:pt x="415098" y="2149122"/>
                  </a:lnTo>
                  <a:lnTo>
                    <a:pt x="382333" y="2119026"/>
                  </a:lnTo>
                  <a:lnTo>
                    <a:pt x="350685" y="2087869"/>
                  </a:lnTo>
                  <a:lnTo>
                    <a:pt x="320185" y="2055679"/>
                  </a:lnTo>
                  <a:lnTo>
                    <a:pt x="290866" y="2022486"/>
                  </a:lnTo>
                  <a:lnTo>
                    <a:pt x="262759" y="1988322"/>
                  </a:lnTo>
                  <a:lnTo>
                    <a:pt x="235894" y="1953215"/>
                  </a:lnTo>
                  <a:lnTo>
                    <a:pt x="210305" y="1917196"/>
                  </a:lnTo>
                  <a:lnTo>
                    <a:pt x="186021" y="1880294"/>
                  </a:lnTo>
                  <a:lnTo>
                    <a:pt x="163076" y="1842540"/>
                  </a:lnTo>
                  <a:lnTo>
                    <a:pt x="141500" y="1803964"/>
                  </a:lnTo>
                  <a:lnTo>
                    <a:pt x="121326" y="1764596"/>
                  </a:lnTo>
                  <a:lnTo>
                    <a:pt x="102584" y="1724465"/>
                  </a:lnTo>
                  <a:lnTo>
                    <a:pt x="85306" y="1683602"/>
                  </a:lnTo>
                  <a:lnTo>
                    <a:pt x="69524" y="1642037"/>
                  </a:lnTo>
                  <a:lnTo>
                    <a:pt x="55269" y="1599799"/>
                  </a:lnTo>
                  <a:lnTo>
                    <a:pt x="42573" y="1556920"/>
                  </a:lnTo>
                  <a:lnTo>
                    <a:pt x="31467" y="1513427"/>
                  </a:lnTo>
                  <a:lnTo>
                    <a:pt x="21984" y="1469353"/>
                  </a:lnTo>
                  <a:lnTo>
                    <a:pt x="14153" y="1424727"/>
                  </a:lnTo>
                  <a:lnTo>
                    <a:pt x="8008" y="1379578"/>
                  </a:lnTo>
                  <a:lnTo>
                    <a:pt x="3580" y="1333937"/>
                  </a:lnTo>
                  <a:lnTo>
                    <a:pt x="900" y="1287833"/>
                  </a:lnTo>
                  <a:lnTo>
                    <a:pt x="0" y="1241297"/>
                  </a:lnTo>
                  <a:close/>
                </a:path>
              </a:pathLst>
            </a:custGeom>
            <a:ln w="7620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4419" y="1714500"/>
              <a:ext cx="1727200" cy="1750060"/>
            </a:xfrm>
            <a:custGeom>
              <a:avLst/>
              <a:gdLst/>
              <a:ahLst/>
              <a:cxnLst/>
              <a:rect l="l" t="t" r="r" b="b"/>
              <a:pathLst>
                <a:path w="1727200" h="1750060">
                  <a:moveTo>
                    <a:pt x="863346" y="0"/>
                  </a:moveTo>
                  <a:lnTo>
                    <a:pt x="815981" y="1294"/>
                  </a:lnTo>
                  <a:lnTo>
                    <a:pt x="769284" y="5133"/>
                  </a:lnTo>
                  <a:lnTo>
                    <a:pt x="723320" y="11449"/>
                  </a:lnTo>
                  <a:lnTo>
                    <a:pt x="678154" y="20177"/>
                  </a:lnTo>
                  <a:lnTo>
                    <a:pt x="633853" y="31249"/>
                  </a:lnTo>
                  <a:lnTo>
                    <a:pt x="590482" y="44598"/>
                  </a:lnTo>
                  <a:lnTo>
                    <a:pt x="548108" y="60158"/>
                  </a:lnTo>
                  <a:lnTo>
                    <a:pt x="506796" y="77862"/>
                  </a:lnTo>
                  <a:lnTo>
                    <a:pt x="466612" y="97644"/>
                  </a:lnTo>
                  <a:lnTo>
                    <a:pt x="427623" y="119436"/>
                  </a:lnTo>
                  <a:lnTo>
                    <a:pt x="389893" y="143172"/>
                  </a:lnTo>
                  <a:lnTo>
                    <a:pt x="353488" y="168786"/>
                  </a:lnTo>
                  <a:lnTo>
                    <a:pt x="318476" y="196209"/>
                  </a:lnTo>
                  <a:lnTo>
                    <a:pt x="284920" y="225377"/>
                  </a:lnTo>
                  <a:lnTo>
                    <a:pt x="252888" y="256222"/>
                  </a:lnTo>
                  <a:lnTo>
                    <a:pt x="222445" y="288677"/>
                  </a:lnTo>
                  <a:lnTo>
                    <a:pt x="193658" y="322676"/>
                  </a:lnTo>
                  <a:lnTo>
                    <a:pt x="166591" y="358152"/>
                  </a:lnTo>
                  <a:lnTo>
                    <a:pt x="141311" y="395038"/>
                  </a:lnTo>
                  <a:lnTo>
                    <a:pt x="117884" y="433267"/>
                  </a:lnTo>
                  <a:lnTo>
                    <a:pt x="96375" y="472773"/>
                  </a:lnTo>
                  <a:lnTo>
                    <a:pt x="76851" y="513490"/>
                  </a:lnTo>
                  <a:lnTo>
                    <a:pt x="59377" y="555349"/>
                  </a:lnTo>
                  <a:lnTo>
                    <a:pt x="44019" y="598285"/>
                  </a:lnTo>
                  <a:lnTo>
                    <a:pt x="30843" y="642231"/>
                  </a:lnTo>
                  <a:lnTo>
                    <a:pt x="19915" y="687121"/>
                  </a:lnTo>
                  <a:lnTo>
                    <a:pt x="11301" y="732887"/>
                  </a:lnTo>
                  <a:lnTo>
                    <a:pt x="5066" y="779462"/>
                  </a:lnTo>
                  <a:lnTo>
                    <a:pt x="1277" y="826781"/>
                  </a:lnTo>
                  <a:lnTo>
                    <a:pt x="0" y="874776"/>
                  </a:lnTo>
                  <a:lnTo>
                    <a:pt x="1277" y="922770"/>
                  </a:lnTo>
                  <a:lnTo>
                    <a:pt x="5066" y="970089"/>
                  </a:lnTo>
                  <a:lnTo>
                    <a:pt x="11301" y="1016664"/>
                  </a:lnTo>
                  <a:lnTo>
                    <a:pt x="19915" y="1062430"/>
                  </a:lnTo>
                  <a:lnTo>
                    <a:pt x="30843" y="1107320"/>
                  </a:lnTo>
                  <a:lnTo>
                    <a:pt x="44019" y="1151266"/>
                  </a:lnTo>
                  <a:lnTo>
                    <a:pt x="59377" y="1194202"/>
                  </a:lnTo>
                  <a:lnTo>
                    <a:pt x="76851" y="1236061"/>
                  </a:lnTo>
                  <a:lnTo>
                    <a:pt x="96375" y="1276778"/>
                  </a:lnTo>
                  <a:lnTo>
                    <a:pt x="117884" y="1316284"/>
                  </a:lnTo>
                  <a:lnTo>
                    <a:pt x="141311" y="1354513"/>
                  </a:lnTo>
                  <a:lnTo>
                    <a:pt x="166591" y="1391399"/>
                  </a:lnTo>
                  <a:lnTo>
                    <a:pt x="193658" y="1426875"/>
                  </a:lnTo>
                  <a:lnTo>
                    <a:pt x="222445" y="1460874"/>
                  </a:lnTo>
                  <a:lnTo>
                    <a:pt x="252888" y="1493329"/>
                  </a:lnTo>
                  <a:lnTo>
                    <a:pt x="284920" y="1524174"/>
                  </a:lnTo>
                  <a:lnTo>
                    <a:pt x="318476" y="1553342"/>
                  </a:lnTo>
                  <a:lnTo>
                    <a:pt x="353488" y="1580765"/>
                  </a:lnTo>
                  <a:lnTo>
                    <a:pt x="389893" y="1606379"/>
                  </a:lnTo>
                  <a:lnTo>
                    <a:pt x="427623" y="1630115"/>
                  </a:lnTo>
                  <a:lnTo>
                    <a:pt x="466612" y="1651907"/>
                  </a:lnTo>
                  <a:lnTo>
                    <a:pt x="506796" y="1671689"/>
                  </a:lnTo>
                  <a:lnTo>
                    <a:pt x="548108" y="1689393"/>
                  </a:lnTo>
                  <a:lnTo>
                    <a:pt x="590482" y="1704953"/>
                  </a:lnTo>
                  <a:lnTo>
                    <a:pt x="633853" y="1718302"/>
                  </a:lnTo>
                  <a:lnTo>
                    <a:pt x="678154" y="1729374"/>
                  </a:lnTo>
                  <a:lnTo>
                    <a:pt x="723320" y="1738102"/>
                  </a:lnTo>
                  <a:lnTo>
                    <a:pt x="769284" y="1744418"/>
                  </a:lnTo>
                  <a:lnTo>
                    <a:pt x="815981" y="1748257"/>
                  </a:lnTo>
                  <a:lnTo>
                    <a:pt x="863346" y="1749552"/>
                  </a:lnTo>
                  <a:lnTo>
                    <a:pt x="910710" y="1748257"/>
                  </a:lnTo>
                  <a:lnTo>
                    <a:pt x="957407" y="1744418"/>
                  </a:lnTo>
                  <a:lnTo>
                    <a:pt x="1003371" y="1738102"/>
                  </a:lnTo>
                  <a:lnTo>
                    <a:pt x="1048537" y="1729374"/>
                  </a:lnTo>
                  <a:lnTo>
                    <a:pt x="1092838" y="1718302"/>
                  </a:lnTo>
                  <a:lnTo>
                    <a:pt x="1136209" y="1704953"/>
                  </a:lnTo>
                  <a:lnTo>
                    <a:pt x="1178583" y="1689393"/>
                  </a:lnTo>
                  <a:lnTo>
                    <a:pt x="1219895" y="1671689"/>
                  </a:lnTo>
                  <a:lnTo>
                    <a:pt x="1260079" y="1651907"/>
                  </a:lnTo>
                  <a:lnTo>
                    <a:pt x="1299068" y="1630115"/>
                  </a:lnTo>
                  <a:lnTo>
                    <a:pt x="1336798" y="1606379"/>
                  </a:lnTo>
                  <a:lnTo>
                    <a:pt x="1373203" y="1580765"/>
                  </a:lnTo>
                  <a:lnTo>
                    <a:pt x="1408215" y="1553342"/>
                  </a:lnTo>
                  <a:lnTo>
                    <a:pt x="1441771" y="1524174"/>
                  </a:lnTo>
                  <a:lnTo>
                    <a:pt x="1473803" y="1493329"/>
                  </a:lnTo>
                  <a:lnTo>
                    <a:pt x="1504246" y="1460874"/>
                  </a:lnTo>
                  <a:lnTo>
                    <a:pt x="1533033" y="1426875"/>
                  </a:lnTo>
                  <a:lnTo>
                    <a:pt x="1560100" y="1391399"/>
                  </a:lnTo>
                  <a:lnTo>
                    <a:pt x="1585380" y="1354513"/>
                  </a:lnTo>
                  <a:lnTo>
                    <a:pt x="1608807" y="1316284"/>
                  </a:lnTo>
                  <a:lnTo>
                    <a:pt x="1630316" y="1276778"/>
                  </a:lnTo>
                  <a:lnTo>
                    <a:pt x="1649840" y="1236061"/>
                  </a:lnTo>
                  <a:lnTo>
                    <a:pt x="1667314" y="1194202"/>
                  </a:lnTo>
                  <a:lnTo>
                    <a:pt x="1682672" y="1151266"/>
                  </a:lnTo>
                  <a:lnTo>
                    <a:pt x="1695848" y="1107320"/>
                  </a:lnTo>
                  <a:lnTo>
                    <a:pt x="1706776" y="1062430"/>
                  </a:lnTo>
                  <a:lnTo>
                    <a:pt x="1715390" y="1016664"/>
                  </a:lnTo>
                  <a:lnTo>
                    <a:pt x="1721625" y="970089"/>
                  </a:lnTo>
                  <a:lnTo>
                    <a:pt x="1725414" y="922770"/>
                  </a:lnTo>
                  <a:lnTo>
                    <a:pt x="1726692" y="874776"/>
                  </a:lnTo>
                  <a:lnTo>
                    <a:pt x="1725414" y="826781"/>
                  </a:lnTo>
                  <a:lnTo>
                    <a:pt x="1721625" y="779462"/>
                  </a:lnTo>
                  <a:lnTo>
                    <a:pt x="1715390" y="732887"/>
                  </a:lnTo>
                  <a:lnTo>
                    <a:pt x="1706776" y="687121"/>
                  </a:lnTo>
                  <a:lnTo>
                    <a:pt x="1695848" y="642231"/>
                  </a:lnTo>
                  <a:lnTo>
                    <a:pt x="1682672" y="598285"/>
                  </a:lnTo>
                  <a:lnTo>
                    <a:pt x="1667314" y="555349"/>
                  </a:lnTo>
                  <a:lnTo>
                    <a:pt x="1649840" y="513490"/>
                  </a:lnTo>
                  <a:lnTo>
                    <a:pt x="1630316" y="472773"/>
                  </a:lnTo>
                  <a:lnTo>
                    <a:pt x="1608807" y="433267"/>
                  </a:lnTo>
                  <a:lnTo>
                    <a:pt x="1585380" y="395038"/>
                  </a:lnTo>
                  <a:lnTo>
                    <a:pt x="1560100" y="358152"/>
                  </a:lnTo>
                  <a:lnTo>
                    <a:pt x="1533033" y="322676"/>
                  </a:lnTo>
                  <a:lnTo>
                    <a:pt x="1504246" y="288677"/>
                  </a:lnTo>
                  <a:lnTo>
                    <a:pt x="1473803" y="256222"/>
                  </a:lnTo>
                  <a:lnTo>
                    <a:pt x="1441771" y="225377"/>
                  </a:lnTo>
                  <a:lnTo>
                    <a:pt x="1408215" y="196209"/>
                  </a:lnTo>
                  <a:lnTo>
                    <a:pt x="1373203" y="168786"/>
                  </a:lnTo>
                  <a:lnTo>
                    <a:pt x="1336798" y="143172"/>
                  </a:lnTo>
                  <a:lnTo>
                    <a:pt x="1299068" y="119436"/>
                  </a:lnTo>
                  <a:lnTo>
                    <a:pt x="1260079" y="97644"/>
                  </a:lnTo>
                  <a:lnTo>
                    <a:pt x="1219895" y="77862"/>
                  </a:lnTo>
                  <a:lnTo>
                    <a:pt x="1178583" y="60158"/>
                  </a:lnTo>
                  <a:lnTo>
                    <a:pt x="1136209" y="44598"/>
                  </a:lnTo>
                  <a:lnTo>
                    <a:pt x="1092838" y="31249"/>
                  </a:lnTo>
                  <a:lnTo>
                    <a:pt x="1048537" y="20177"/>
                  </a:lnTo>
                  <a:lnTo>
                    <a:pt x="1003371" y="11449"/>
                  </a:lnTo>
                  <a:lnTo>
                    <a:pt x="957407" y="5133"/>
                  </a:lnTo>
                  <a:lnTo>
                    <a:pt x="910710" y="1294"/>
                  </a:lnTo>
                  <a:lnTo>
                    <a:pt x="863346" y="0"/>
                  </a:lnTo>
                  <a:close/>
                </a:path>
              </a:pathLst>
            </a:custGeom>
            <a:solidFill>
              <a:srgbClr val="9FC5E8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4419" y="1714500"/>
              <a:ext cx="1727200" cy="1750060"/>
            </a:xfrm>
            <a:custGeom>
              <a:avLst/>
              <a:gdLst/>
              <a:ahLst/>
              <a:cxnLst/>
              <a:rect l="l" t="t" r="r" b="b"/>
              <a:pathLst>
                <a:path w="1727200" h="1750060">
                  <a:moveTo>
                    <a:pt x="0" y="874776"/>
                  </a:moveTo>
                  <a:lnTo>
                    <a:pt x="1277" y="826781"/>
                  </a:lnTo>
                  <a:lnTo>
                    <a:pt x="5066" y="779462"/>
                  </a:lnTo>
                  <a:lnTo>
                    <a:pt x="11301" y="732887"/>
                  </a:lnTo>
                  <a:lnTo>
                    <a:pt x="19915" y="687121"/>
                  </a:lnTo>
                  <a:lnTo>
                    <a:pt x="30843" y="642231"/>
                  </a:lnTo>
                  <a:lnTo>
                    <a:pt x="44019" y="598285"/>
                  </a:lnTo>
                  <a:lnTo>
                    <a:pt x="59377" y="555349"/>
                  </a:lnTo>
                  <a:lnTo>
                    <a:pt x="76851" y="513490"/>
                  </a:lnTo>
                  <a:lnTo>
                    <a:pt x="96375" y="472773"/>
                  </a:lnTo>
                  <a:lnTo>
                    <a:pt x="117884" y="433267"/>
                  </a:lnTo>
                  <a:lnTo>
                    <a:pt x="141311" y="395038"/>
                  </a:lnTo>
                  <a:lnTo>
                    <a:pt x="166591" y="358152"/>
                  </a:lnTo>
                  <a:lnTo>
                    <a:pt x="193658" y="322676"/>
                  </a:lnTo>
                  <a:lnTo>
                    <a:pt x="222445" y="288677"/>
                  </a:lnTo>
                  <a:lnTo>
                    <a:pt x="252888" y="256222"/>
                  </a:lnTo>
                  <a:lnTo>
                    <a:pt x="284920" y="225377"/>
                  </a:lnTo>
                  <a:lnTo>
                    <a:pt x="318476" y="196209"/>
                  </a:lnTo>
                  <a:lnTo>
                    <a:pt x="353488" y="168786"/>
                  </a:lnTo>
                  <a:lnTo>
                    <a:pt x="389893" y="143172"/>
                  </a:lnTo>
                  <a:lnTo>
                    <a:pt x="427623" y="119436"/>
                  </a:lnTo>
                  <a:lnTo>
                    <a:pt x="466612" y="97644"/>
                  </a:lnTo>
                  <a:lnTo>
                    <a:pt x="506796" y="77862"/>
                  </a:lnTo>
                  <a:lnTo>
                    <a:pt x="548108" y="60158"/>
                  </a:lnTo>
                  <a:lnTo>
                    <a:pt x="590482" y="44598"/>
                  </a:lnTo>
                  <a:lnTo>
                    <a:pt x="633853" y="31249"/>
                  </a:lnTo>
                  <a:lnTo>
                    <a:pt x="678154" y="20177"/>
                  </a:lnTo>
                  <a:lnTo>
                    <a:pt x="723320" y="11449"/>
                  </a:lnTo>
                  <a:lnTo>
                    <a:pt x="769284" y="5133"/>
                  </a:lnTo>
                  <a:lnTo>
                    <a:pt x="815981" y="1294"/>
                  </a:lnTo>
                  <a:lnTo>
                    <a:pt x="863346" y="0"/>
                  </a:lnTo>
                  <a:lnTo>
                    <a:pt x="910710" y="1294"/>
                  </a:lnTo>
                  <a:lnTo>
                    <a:pt x="957407" y="5133"/>
                  </a:lnTo>
                  <a:lnTo>
                    <a:pt x="1003371" y="11449"/>
                  </a:lnTo>
                  <a:lnTo>
                    <a:pt x="1048537" y="20177"/>
                  </a:lnTo>
                  <a:lnTo>
                    <a:pt x="1092838" y="31249"/>
                  </a:lnTo>
                  <a:lnTo>
                    <a:pt x="1136209" y="44598"/>
                  </a:lnTo>
                  <a:lnTo>
                    <a:pt x="1178583" y="60158"/>
                  </a:lnTo>
                  <a:lnTo>
                    <a:pt x="1219895" y="77862"/>
                  </a:lnTo>
                  <a:lnTo>
                    <a:pt x="1260079" y="97644"/>
                  </a:lnTo>
                  <a:lnTo>
                    <a:pt x="1299068" y="119436"/>
                  </a:lnTo>
                  <a:lnTo>
                    <a:pt x="1336798" y="143172"/>
                  </a:lnTo>
                  <a:lnTo>
                    <a:pt x="1373203" y="168786"/>
                  </a:lnTo>
                  <a:lnTo>
                    <a:pt x="1408215" y="196209"/>
                  </a:lnTo>
                  <a:lnTo>
                    <a:pt x="1441771" y="225377"/>
                  </a:lnTo>
                  <a:lnTo>
                    <a:pt x="1473803" y="256222"/>
                  </a:lnTo>
                  <a:lnTo>
                    <a:pt x="1504246" y="288677"/>
                  </a:lnTo>
                  <a:lnTo>
                    <a:pt x="1533033" y="322676"/>
                  </a:lnTo>
                  <a:lnTo>
                    <a:pt x="1560100" y="358152"/>
                  </a:lnTo>
                  <a:lnTo>
                    <a:pt x="1585380" y="395038"/>
                  </a:lnTo>
                  <a:lnTo>
                    <a:pt x="1608807" y="433267"/>
                  </a:lnTo>
                  <a:lnTo>
                    <a:pt x="1630316" y="472773"/>
                  </a:lnTo>
                  <a:lnTo>
                    <a:pt x="1649840" y="513490"/>
                  </a:lnTo>
                  <a:lnTo>
                    <a:pt x="1667314" y="555349"/>
                  </a:lnTo>
                  <a:lnTo>
                    <a:pt x="1682672" y="598285"/>
                  </a:lnTo>
                  <a:lnTo>
                    <a:pt x="1695848" y="642231"/>
                  </a:lnTo>
                  <a:lnTo>
                    <a:pt x="1706776" y="687121"/>
                  </a:lnTo>
                  <a:lnTo>
                    <a:pt x="1715390" y="732887"/>
                  </a:lnTo>
                  <a:lnTo>
                    <a:pt x="1721625" y="779462"/>
                  </a:lnTo>
                  <a:lnTo>
                    <a:pt x="1725414" y="826781"/>
                  </a:lnTo>
                  <a:lnTo>
                    <a:pt x="1726692" y="874776"/>
                  </a:lnTo>
                  <a:lnTo>
                    <a:pt x="1725414" y="922770"/>
                  </a:lnTo>
                  <a:lnTo>
                    <a:pt x="1721625" y="970089"/>
                  </a:lnTo>
                  <a:lnTo>
                    <a:pt x="1715390" y="1016664"/>
                  </a:lnTo>
                  <a:lnTo>
                    <a:pt x="1706776" y="1062430"/>
                  </a:lnTo>
                  <a:lnTo>
                    <a:pt x="1695848" y="1107320"/>
                  </a:lnTo>
                  <a:lnTo>
                    <a:pt x="1682672" y="1151266"/>
                  </a:lnTo>
                  <a:lnTo>
                    <a:pt x="1667314" y="1194202"/>
                  </a:lnTo>
                  <a:lnTo>
                    <a:pt x="1649840" y="1236061"/>
                  </a:lnTo>
                  <a:lnTo>
                    <a:pt x="1630316" y="1276778"/>
                  </a:lnTo>
                  <a:lnTo>
                    <a:pt x="1608807" y="1316284"/>
                  </a:lnTo>
                  <a:lnTo>
                    <a:pt x="1585380" y="1354513"/>
                  </a:lnTo>
                  <a:lnTo>
                    <a:pt x="1560100" y="1391399"/>
                  </a:lnTo>
                  <a:lnTo>
                    <a:pt x="1533033" y="1426875"/>
                  </a:lnTo>
                  <a:lnTo>
                    <a:pt x="1504246" y="1460874"/>
                  </a:lnTo>
                  <a:lnTo>
                    <a:pt x="1473803" y="1493329"/>
                  </a:lnTo>
                  <a:lnTo>
                    <a:pt x="1441771" y="1524174"/>
                  </a:lnTo>
                  <a:lnTo>
                    <a:pt x="1408215" y="1553342"/>
                  </a:lnTo>
                  <a:lnTo>
                    <a:pt x="1373203" y="1580765"/>
                  </a:lnTo>
                  <a:lnTo>
                    <a:pt x="1336798" y="1606379"/>
                  </a:lnTo>
                  <a:lnTo>
                    <a:pt x="1299068" y="1630115"/>
                  </a:lnTo>
                  <a:lnTo>
                    <a:pt x="1260079" y="1651907"/>
                  </a:lnTo>
                  <a:lnTo>
                    <a:pt x="1219895" y="1671689"/>
                  </a:lnTo>
                  <a:lnTo>
                    <a:pt x="1178583" y="1689393"/>
                  </a:lnTo>
                  <a:lnTo>
                    <a:pt x="1136209" y="1704953"/>
                  </a:lnTo>
                  <a:lnTo>
                    <a:pt x="1092838" y="1718302"/>
                  </a:lnTo>
                  <a:lnTo>
                    <a:pt x="1048537" y="1729374"/>
                  </a:lnTo>
                  <a:lnTo>
                    <a:pt x="1003371" y="1738102"/>
                  </a:lnTo>
                  <a:lnTo>
                    <a:pt x="957407" y="1744418"/>
                  </a:lnTo>
                  <a:lnTo>
                    <a:pt x="910710" y="1748257"/>
                  </a:lnTo>
                  <a:lnTo>
                    <a:pt x="863346" y="1749552"/>
                  </a:lnTo>
                  <a:lnTo>
                    <a:pt x="815981" y="1748257"/>
                  </a:lnTo>
                  <a:lnTo>
                    <a:pt x="769284" y="1744418"/>
                  </a:lnTo>
                  <a:lnTo>
                    <a:pt x="723320" y="1738102"/>
                  </a:lnTo>
                  <a:lnTo>
                    <a:pt x="678154" y="1729374"/>
                  </a:lnTo>
                  <a:lnTo>
                    <a:pt x="633853" y="1718302"/>
                  </a:lnTo>
                  <a:lnTo>
                    <a:pt x="590482" y="1704953"/>
                  </a:lnTo>
                  <a:lnTo>
                    <a:pt x="548108" y="1689393"/>
                  </a:lnTo>
                  <a:lnTo>
                    <a:pt x="506796" y="1671689"/>
                  </a:lnTo>
                  <a:lnTo>
                    <a:pt x="466612" y="1651907"/>
                  </a:lnTo>
                  <a:lnTo>
                    <a:pt x="427623" y="1630115"/>
                  </a:lnTo>
                  <a:lnTo>
                    <a:pt x="389893" y="1606379"/>
                  </a:lnTo>
                  <a:lnTo>
                    <a:pt x="353488" y="1580765"/>
                  </a:lnTo>
                  <a:lnTo>
                    <a:pt x="318476" y="1553342"/>
                  </a:lnTo>
                  <a:lnTo>
                    <a:pt x="284920" y="1524174"/>
                  </a:lnTo>
                  <a:lnTo>
                    <a:pt x="252888" y="1493329"/>
                  </a:lnTo>
                  <a:lnTo>
                    <a:pt x="222445" y="1460874"/>
                  </a:lnTo>
                  <a:lnTo>
                    <a:pt x="193658" y="1426875"/>
                  </a:lnTo>
                  <a:lnTo>
                    <a:pt x="166591" y="1391399"/>
                  </a:lnTo>
                  <a:lnTo>
                    <a:pt x="141311" y="1354513"/>
                  </a:lnTo>
                  <a:lnTo>
                    <a:pt x="117884" y="1316284"/>
                  </a:lnTo>
                  <a:lnTo>
                    <a:pt x="96375" y="1276778"/>
                  </a:lnTo>
                  <a:lnTo>
                    <a:pt x="76851" y="1236061"/>
                  </a:lnTo>
                  <a:lnTo>
                    <a:pt x="59377" y="1194202"/>
                  </a:lnTo>
                  <a:lnTo>
                    <a:pt x="44019" y="1151266"/>
                  </a:lnTo>
                  <a:lnTo>
                    <a:pt x="30843" y="1107320"/>
                  </a:lnTo>
                  <a:lnTo>
                    <a:pt x="19915" y="1062430"/>
                  </a:lnTo>
                  <a:lnTo>
                    <a:pt x="11301" y="1016664"/>
                  </a:lnTo>
                  <a:lnTo>
                    <a:pt x="5066" y="970089"/>
                  </a:lnTo>
                  <a:lnTo>
                    <a:pt x="1277" y="922770"/>
                  </a:lnTo>
                  <a:lnTo>
                    <a:pt x="0" y="874776"/>
                  </a:lnTo>
                  <a:close/>
                </a:path>
              </a:pathLst>
            </a:custGeom>
            <a:ln w="7620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4584" y="1754124"/>
              <a:ext cx="1140460" cy="1671955"/>
            </a:xfrm>
            <a:custGeom>
              <a:avLst/>
              <a:gdLst/>
              <a:ahLst/>
              <a:cxnLst/>
              <a:rect l="l" t="t" r="r" b="b"/>
              <a:pathLst>
                <a:path w="1140460" h="1671954">
                  <a:moveTo>
                    <a:pt x="326009" y="0"/>
                  </a:moveTo>
                  <a:lnTo>
                    <a:pt x="285622" y="42925"/>
                  </a:lnTo>
                  <a:lnTo>
                    <a:pt x="254634" y="81025"/>
                  </a:lnTo>
                  <a:lnTo>
                    <a:pt x="218947" y="128650"/>
                  </a:lnTo>
                  <a:lnTo>
                    <a:pt x="171322" y="202564"/>
                  </a:lnTo>
                  <a:lnTo>
                    <a:pt x="133222" y="271652"/>
                  </a:lnTo>
                  <a:lnTo>
                    <a:pt x="92836" y="354964"/>
                  </a:lnTo>
                  <a:lnTo>
                    <a:pt x="61848" y="426465"/>
                  </a:lnTo>
                  <a:lnTo>
                    <a:pt x="42798" y="495553"/>
                  </a:lnTo>
                  <a:lnTo>
                    <a:pt x="28574" y="552831"/>
                  </a:lnTo>
                  <a:lnTo>
                    <a:pt x="14351" y="629031"/>
                  </a:lnTo>
                  <a:lnTo>
                    <a:pt x="7111" y="691007"/>
                  </a:lnTo>
                  <a:lnTo>
                    <a:pt x="2413" y="757682"/>
                  </a:lnTo>
                  <a:lnTo>
                    <a:pt x="0" y="831595"/>
                  </a:lnTo>
                  <a:lnTo>
                    <a:pt x="2413" y="895857"/>
                  </a:lnTo>
                  <a:lnTo>
                    <a:pt x="7111" y="938783"/>
                  </a:lnTo>
                  <a:lnTo>
                    <a:pt x="14351" y="979296"/>
                  </a:lnTo>
                  <a:lnTo>
                    <a:pt x="26161" y="1050798"/>
                  </a:lnTo>
                  <a:lnTo>
                    <a:pt x="42798" y="1126998"/>
                  </a:lnTo>
                  <a:lnTo>
                    <a:pt x="61848" y="1181734"/>
                  </a:lnTo>
                  <a:lnTo>
                    <a:pt x="83311" y="1241298"/>
                  </a:lnTo>
                  <a:lnTo>
                    <a:pt x="116585" y="1314450"/>
                  </a:lnTo>
                  <a:lnTo>
                    <a:pt x="147573" y="1371600"/>
                  </a:lnTo>
                  <a:lnTo>
                    <a:pt x="178434" y="1424051"/>
                  </a:lnTo>
                  <a:lnTo>
                    <a:pt x="216534" y="1483614"/>
                  </a:lnTo>
                  <a:lnTo>
                    <a:pt x="257047" y="1533652"/>
                  </a:lnTo>
                  <a:lnTo>
                    <a:pt x="297560" y="1581277"/>
                  </a:lnTo>
                  <a:lnTo>
                    <a:pt x="340359" y="1628902"/>
                  </a:lnTo>
                  <a:lnTo>
                    <a:pt x="385572" y="1671827"/>
                  </a:lnTo>
                  <a:lnTo>
                    <a:pt x="461645" y="1662302"/>
                  </a:lnTo>
                  <a:lnTo>
                    <a:pt x="523621" y="1647952"/>
                  </a:lnTo>
                  <a:lnTo>
                    <a:pt x="566420" y="1633727"/>
                  </a:lnTo>
                  <a:lnTo>
                    <a:pt x="635380" y="1607439"/>
                  </a:lnTo>
                  <a:lnTo>
                    <a:pt x="697357" y="1578864"/>
                  </a:lnTo>
                  <a:lnTo>
                    <a:pt x="747267" y="1550289"/>
                  </a:lnTo>
                  <a:lnTo>
                    <a:pt x="799591" y="1514602"/>
                  </a:lnTo>
                  <a:lnTo>
                    <a:pt x="844804" y="1478788"/>
                  </a:lnTo>
                  <a:lnTo>
                    <a:pt x="897254" y="1426464"/>
                  </a:lnTo>
                  <a:lnTo>
                    <a:pt x="940054" y="1381125"/>
                  </a:lnTo>
                  <a:lnTo>
                    <a:pt x="982853" y="1331087"/>
                  </a:lnTo>
                  <a:lnTo>
                    <a:pt x="1016254" y="1278636"/>
                  </a:lnTo>
                  <a:lnTo>
                    <a:pt x="1040003" y="1233424"/>
                  </a:lnTo>
                  <a:lnTo>
                    <a:pt x="1070991" y="1176274"/>
                  </a:lnTo>
                  <a:lnTo>
                    <a:pt x="1104265" y="1080896"/>
                  </a:lnTo>
                  <a:lnTo>
                    <a:pt x="1123315" y="1009395"/>
                  </a:lnTo>
                  <a:lnTo>
                    <a:pt x="1132840" y="938021"/>
                  </a:lnTo>
                  <a:lnTo>
                    <a:pt x="1139952" y="873632"/>
                  </a:lnTo>
                  <a:lnTo>
                    <a:pt x="1139952" y="809244"/>
                  </a:lnTo>
                  <a:lnTo>
                    <a:pt x="1135253" y="752094"/>
                  </a:lnTo>
                  <a:lnTo>
                    <a:pt x="1125728" y="679831"/>
                  </a:lnTo>
                  <a:lnTo>
                    <a:pt x="1104265" y="589280"/>
                  </a:lnTo>
                  <a:lnTo>
                    <a:pt x="1073277" y="508253"/>
                  </a:lnTo>
                  <a:lnTo>
                    <a:pt x="1030478" y="417830"/>
                  </a:lnTo>
                  <a:lnTo>
                    <a:pt x="963803" y="317626"/>
                  </a:lnTo>
                  <a:lnTo>
                    <a:pt x="913891" y="260476"/>
                  </a:lnTo>
                  <a:lnTo>
                    <a:pt x="866266" y="210438"/>
                  </a:lnTo>
                  <a:lnTo>
                    <a:pt x="804417" y="162813"/>
                  </a:lnTo>
                  <a:lnTo>
                    <a:pt x="735329" y="112775"/>
                  </a:lnTo>
                  <a:lnTo>
                    <a:pt x="656843" y="74675"/>
                  </a:lnTo>
                  <a:lnTo>
                    <a:pt x="583057" y="43687"/>
                  </a:lnTo>
                  <a:lnTo>
                    <a:pt x="499745" y="17525"/>
                  </a:lnTo>
                  <a:lnTo>
                    <a:pt x="430784" y="5587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4584" y="1754124"/>
              <a:ext cx="1140460" cy="1671955"/>
            </a:xfrm>
            <a:custGeom>
              <a:avLst/>
              <a:gdLst/>
              <a:ahLst/>
              <a:cxnLst/>
              <a:rect l="l" t="t" r="r" b="b"/>
              <a:pathLst>
                <a:path w="1140460" h="1671954">
                  <a:moveTo>
                    <a:pt x="326009" y="0"/>
                  </a:moveTo>
                  <a:lnTo>
                    <a:pt x="285622" y="42925"/>
                  </a:lnTo>
                  <a:lnTo>
                    <a:pt x="254634" y="81025"/>
                  </a:lnTo>
                  <a:lnTo>
                    <a:pt x="218947" y="128650"/>
                  </a:lnTo>
                  <a:lnTo>
                    <a:pt x="171322" y="202564"/>
                  </a:lnTo>
                  <a:lnTo>
                    <a:pt x="133222" y="271652"/>
                  </a:lnTo>
                  <a:lnTo>
                    <a:pt x="92836" y="354964"/>
                  </a:lnTo>
                  <a:lnTo>
                    <a:pt x="61848" y="426465"/>
                  </a:lnTo>
                  <a:lnTo>
                    <a:pt x="42798" y="495553"/>
                  </a:lnTo>
                  <a:lnTo>
                    <a:pt x="28574" y="552831"/>
                  </a:lnTo>
                  <a:lnTo>
                    <a:pt x="14351" y="629031"/>
                  </a:lnTo>
                  <a:lnTo>
                    <a:pt x="7111" y="691007"/>
                  </a:lnTo>
                  <a:lnTo>
                    <a:pt x="2413" y="757682"/>
                  </a:lnTo>
                  <a:lnTo>
                    <a:pt x="0" y="831595"/>
                  </a:lnTo>
                  <a:lnTo>
                    <a:pt x="2413" y="895857"/>
                  </a:lnTo>
                  <a:lnTo>
                    <a:pt x="7111" y="938783"/>
                  </a:lnTo>
                  <a:lnTo>
                    <a:pt x="14351" y="979296"/>
                  </a:lnTo>
                  <a:lnTo>
                    <a:pt x="26161" y="1050798"/>
                  </a:lnTo>
                  <a:lnTo>
                    <a:pt x="42798" y="1126998"/>
                  </a:lnTo>
                  <a:lnTo>
                    <a:pt x="61848" y="1181734"/>
                  </a:lnTo>
                  <a:lnTo>
                    <a:pt x="83311" y="1241298"/>
                  </a:lnTo>
                  <a:lnTo>
                    <a:pt x="116585" y="1314450"/>
                  </a:lnTo>
                  <a:lnTo>
                    <a:pt x="147573" y="1371600"/>
                  </a:lnTo>
                  <a:lnTo>
                    <a:pt x="178434" y="1424051"/>
                  </a:lnTo>
                  <a:lnTo>
                    <a:pt x="216534" y="1483614"/>
                  </a:lnTo>
                  <a:lnTo>
                    <a:pt x="257047" y="1533652"/>
                  </a:lnTo>
                  <a:lnTo>
                    <a:pt x="297560" y="1581277"/>
                  </a:lnTo>
                  <a:lnTo>
                    <a:pt x="340359" y="1628902"/>
                  </a:lnTo>
                  <a:lnTo>
                    <a:pt x="385572" y="1671827"/>
                  </a:lnTo>
                  <a:lnTo>
                    <a:pt x="461645" y="1662302"/>
                  </a:lnTo>
                  <a:lnTo>
                    <a:pt x="523621" y="1647952"/>
                  </a:lnTo>
                  <a:lnTo>
                    <a:pt x="566420" y="1633727"/>
                  </a:lnTo>
                  <a:lnTo>
                    <a:pt x="635380" y="1607439"/>
                  </a:lnTo>
                  <a:lnTo>
                    <a:pt x="697357" y="1578864"/>
                  </a:lnTo>
                  <a:lnTo>
                    <a:pt x="747267" y="1550289"/>
                  </a:lnTo>
                  <a:lnTo>
                    <a:pt x="799591" y="1514602"/>
                  </a:lnTo>
                  <a:lnTo>
                    <a:pt x="844804" y="1478788"/>
                  </a:lnTo>
                  <a:lnTo>
                    <a:pt x="897254" y="1426464"/>
                  </a:lnTo>
                  <a:lnTo>
                    <a:pt x="940054" y="1381125"/>
                  </a:lnTo>
                  <a:lnTo>
                    <a:pt x="982853" y="1331087"/>
                  </a:lnTo>
                  <a:lnTo>
                    <a:pt x="1016254" y="1278636"/>
                  </a:lnTo>
                  <a:lnTo>
                    <a:pt x="1040003" y="1233424"/>
                  </a:lnTo>
                  <a:lnTo>
                    <a:pt x="1070991" y="1176274"/>
                  </a:lnTo>
                  <a:lnTo>
                    <a:pt x="1104265" y="1080896"/>
                  </a:lnTo>
                  <a:lnTo>
                    <a:pt x="1123315" y="1009395"/>
                  </a:lnTo>
                  <a:lnTo>
                    <a:pt x="1132840" y="938021"/>
                  </a:lnTo>
                  <a:lnTo>
                    <a:pt x="1139952" y="873632"/>
                  </a:lnTo>
                  <a:lnTo>
                    <a:pt x="1139952" y="809244"/>
                  </a:lnTo>
                  <a:lnTo>
                    <a:pt x="1135253" y="752094"/>
                  </a:lnTo>
                  <a:lnTo>
                    <a:pt x="1125728" y="679831"/>
                  </a:lnTo>
                  <a:lnTo>
                    <a:pt x="1104265" y="589280"/>
                  </a:lnTo>
                  <a:lnTo>
                    <a:pt x="1073277" y="508253"/>
                  </a:lnTo>
                  <a:lnTo>
                    <a:pt x="1030478" y="417830"/>
                  </a:lnTo>
                  <a:lnTo>
                    <a:pt x="963803" y="317626"/>
                  </a:lnTo>
                  <a:lnTo>
                    <a:pt x="913891" y="260476"/>
                  </a:lnTo>
                  <a:lnTo>
                    <a:pt x="866266" y="210438"/>
                  </a:lnTo>
                  <a:lnTo>
                    <a:pt x="804417" y="162813"/>
                  </a:lnTo>
                  <a:lnTo>
                    <a:pt x="735329" y="112775"/>
                  </a:lnTo>
                  <a:lnTo>
                    <a:pt x="656843" y="74675"/>
                  </a:lnTo>
                  <a:lnTo>
                    <a:pt x="583057" y="43687"/>
                  </a:lnTo>
                  <a:lnTo>
                    <a:pt x="499745" y="17525"/>
                  </a:lnTo>
                  <a:lnTo>
                    <a:pt x="430784" y="5587"/>
                  </a:lnTo>
                  <a:lnTo>
                    <a:pt x="326009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731" y="1232916"/>
              <a:ext cx="4049395" cy="2677795"/>
            </a:xfrm>
            <a:custGeom>
              <a:avLst/>
              <a:gdLst/>
              <a:ahLst/>
              <a:cxnLst/>
              <a:rect l="l" t="t" r="r" b="b"/>
              <a:pathLst>
                <a:path w="4049395" h="2677795">
                  <a:moveTo>
                    <a:pt x="0" y="2677668"/>
                  </a:moveTo>
                  <a:lnTo>
                    <a:pt x="4049268" y="2677668"/>
                  </a:lnTo>
                  <a:lnTo>
                    <a:pt x="4049268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56" y="2493263"/>
              <a:ext cx="141350" cy="1569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66774" y="2508630"/>
            <a:ext cx="445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“happy”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0192" y="2432380"/>
            <a:ext cx="808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Positive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476" y="1395424"/>
            <a:ext cx="1839595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Trebuchet MS"/>
                <a:cs typeface="Trebuchet MS"/>
              </a:rPr>
              <a:t>Corpus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600">
              <a:latin typeface="Trebuchet MS"/>
              <a:cs typeface="Trebuchet MS"/>
            </a:endParaRPr>
          </a:p>
          <a:p>
            <a:pPr marL="121539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“happy”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2742" y="2809748"/>
            <a:ext cx="633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03270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Bayes’ Rule</a:t>
            </a:r>
            <a:endParaRPr spc="-10" dirty="0"/>
          </a:p>
        </p:txBody>
      </p:sp>
      <p:grpSp>
        <p:nvGrpSpPr>
          <p:cNvPr id="20" name="object 2"/>
          <p:cNvGrpSpPr/>
          <p:nvPr/>
        </p:nvGrpSpPr>
        <p:grpSpPr>
          <a:xfrm>
            <a:off x="460539" y="2532126"/>
            <a:ext cx="7055065" cy="892141"/>
            <a:chOff x="460539" y="2532126"/>
            <a:chExt cx="7055065" cy="892141"/>
          </a:xfrm>
        </p:grpSpPr>
        <p:pic>
          <p:nvPicPr>
            <p:cNvPr id="21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539" y="2595532"/>
              <a:ext cx="7040463" cy="828735"/>
            </a:xfrm>
            <a:prstGeom prst="rect">
              <a:avLst/>
            </a:prstGeom>
          </p:spPr>
        </p:pic>
        <p:sp>
          <p:nvSpPr>
            <p:cNvPr id="22" name="object 4"/>
            <p:cNvSpPr/>
            <p:nvPr/>
          </p:nvSpPr>
          <p:spPr>
            <a:xfrm>
              <a:off x="4056125" y="2532126"/>
              <a:ext cx="3459479" cy="452755"/>
            </a:xfrm>
            <a:custGeom>
              <a:avLst/>
              <a:gdLst/>
              <a:ahLst/>
              <a:cxnLst/>
              <a:rect l="l" t="t" r="r" b="b"/>
              <a:pathLst>
                <a:path w="3459479" h="452755">
                  <a:moveTo>
                    <a:pt x="0" y="452628"/>
                  </a:moveTo>
                  <a:lnTo>
                    <a:pt x="3459479" y="452628"/>
                  </a:lnTo>
                  <a:lnTo>
                    <a:pt x="3459479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381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7"/>
          <p:cNvGrpSpPr/>
          <p:nvPr/>
        </p:nvGrpSpPr>
        <p:grpSpPr>
          <a:xfrm>
            <a:off x="428244" y="1248917"/>
            <a:ext cx="7087360" cy="925830"/>
            <a:chOff x="428244" y="1248917"/>
            <a:chExt cx="7087360" cy="925830"/>
          </a:xfrm>
        </p:grpSpPr>
        <p:sp>
          <p:nvSpPr>
            <p:cNvPr id="24" name="object 8"/>
            <p:cNvSpPr/>
            <p:nvPr/>
          </p:nvSpPr>
          <p:spPr>
            <a:xfrm>
              <a:off x="4056125" y="1248917"/>
              <a:ext cx="3459479" cy="454659"/>
            </a:xfrm>
            <a:custGeom>
              <a:avLst/>
              <a:gdLst/>
              <a:ahLst/>
              <a:cxnLst/>
              <a:rect l="l" t="t" r="r" b="b"/>
              <a:pathLst>
                <a:path w="3459479" h="454660">
                  <a:moveTo>
                    <a:pt x="0" y="454151"/>
                  </a:moveTo>
                  <a:lnTo>
                    <a:pt x="3459479" y="454151"/>
                  </a:lnTo>
                  <a:lnTo>
                    <a:pt x="3459479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381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244" y="1298447"/>
              <a:ext cx="7086600" cy="876300"/>
            </a:xfrm>
            <a:prstGeom prst="rect">
              <a:avLst/>
            </a:prstGeom>
          </p:spPr>
        </p:pic>
      </p:grpSp>
      <p:grpSp>
        <p:nvGrpSpPr>
          <p:cNvPr id="26" name="object 3"/>
          <p:cNvGrpSpPr/>
          <p:nvPr/>
        </p:nvGrpSpPr>
        <p:grpSpPr>
          <a:xfrm>
            <a:off x="313704" y="4066760"/>
            <a:ext cx="8839200" cy="958850"/>
            <a:chOff x="153161" y="1456182"/>
            <a:chExt cx="8839200" cy="958850"/>
          </a:xfrm>
        </p:grpSpPr>
        <p:pic>
          <p:nvPicPr>
            <p:cNvPr id="27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173" y="1478372"/>
              <a:ext cx="8798917" cy="809059"/>
            </a:xfrm>
            <a:prstGeom prst="rect">
              <a:avLst/>
            </a:prstGeom>
          </p:spPr>
        </p:pic>
        <p:sp>
          <p:nvSpPr>
            <p:cNvPr id="28" name="object 5"/>
            <p:cNvSpPr/>
            <p:nvPr/>
          </p:nvSpPr>
          <p:spPr>
            <a:xfrm>
              <a:off x="153161" y="1456182"/>
              <a:ext cx="8839200" cy="958850"/>
            </a:xfrm>
            <a:custGeom>
              <a:avLst/>
              <a:gdLst/>
              <a:ahLst/>
              <a:cxnLst/>
              <a:rect l="l" t="t" r="r" b="b"/>
              <a:pathLst>
                <a:path w="8839200" h="958850">
                  <a:moveTo>
                    <a:pt x="0" y="655320"/>
                  </a:moveTo>
                  <a:lnTo>
                    <a:pt x="3459479" y="655320"/>
                  </a:lnTo>
                  <a:lnTo>
                    <a:pt x="3459479" y="201168"/>
                  </a:lnTo>
                  <a:lnTo>
                    <a:pt x="0" y="201168"/>
                  </a:lnTo>
                  <a:lnTo>
                    <a:pt x="0" y="655320"/>
                  </a:lnTo>
                  <a:close/>
                </a:path>
                <a:path w="8839200" h="958850">
                  <a:moveTo>
                    <a:pt x="3564636" y="655320"/>
                  </a:moveTo>
                  <a:lnTo>
                    <a:pt x="6600444" y="655320"/>
                  </a:lnTo>
                  <a:lnTo>
                    <a:pt x="6600444" y="201168"/>
                  </a:lnTo>
                  <a:lnTo>
                    <a:pt x="3564636" y="201168"/>
                  </a:lnTo>
                  <a:lnTo>
                    <a:pt x="3564636" y="655320"/>
                  </a:lnTo>
                  <a:close/>
                </a:path>
                <a:path w="8839200" h="958850">
                  <a:moveTo>
                    <a:pt x="6704076" y="958596"/>
                  </a:moveTo>
                  <a:lnTo>
                    <a:pt x="8839200" y="958596"/>
                  </a:lnTo>
                  <a:lnTo>
                    <a:pt x="8839200" y="0"/>
                  </a:lnTo>
                  <a:lnTo>
                    <a:pt x="6704076" y="0"/>
                  </a:lnTo>
                  <a:lnTo>
                    <a:pt x="6704076" y="958596"/>
                  </a:lnTo>
                  <a:close/>
                </a:path>
              </a:pathLst>
            </a:custGeom>
            <a:ln w="381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46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Bayes’ Rule</a:t>
            </a:r>
            <a:endParaRPr spc="-10" dirty="0"/>
          </a:p>
        </p:txBody>
      </p:sp>
      <p:sp>
        <p:nvSpPr>
          <p:cNvPr id="3" name="object 2"/>
          <p:cNvSpPr txBox="1"/>
          <p:nvPr/>
        </p:nvSpPr>
        <p:spPr>
          <a:xfrm>
            <a:off x="511509" y="1555484"/>
            <a:ext cx="8759825" cy="283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Tahoma"/>
                <a:cs typeface="Tahoma"/>
              </a:rPr>
              <a:t>Quiz: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Bayes’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Rule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Applied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b="1" spc="-90" dirty="0">
                <a:latin typeface="Tahoma"/>
                <a:cs typeface="Tahoma"/>
              </a:rPr>
              <a:t>Objective: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Compute conditional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 </a:t>
            </a:r>
            <a:r>
              <a:rPr sz="1400" spc="-20" dirty="0">
                <a:latin typeface="Tahoma"/>
                <a:cs typeface="Tahoma"/>
              </a:rPr>
              <a:t>using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Bayes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Rule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-10" dirty="0">
                <a:latin typeface="Tahoma"/>
                <a:cs typeface="Tahoma"/>
              </a:rPr>
              <a:t>Question: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Here,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again,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Bayes’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rule:</a:t>
            </a:r>
            <a:endParaRPr sz="1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Suppose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your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dataset,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25%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positive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tweets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contain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word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‘happy’.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also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know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total</a:t>
            </a:r>
            <a:r>
              <a:rPr sz="1400" spc="-25" dirty="0">
                <a:latin typeface="Tahoma"/>
                <a:cs typeface="Tahoma"/>
              </a:rPr>
              <a:t> of </a:t>
            </a:r>
            <a:r>
              <a:rPr sz="1400" spc="-50" dirty="0">
                <a:latin typeface="Tahoma"/>
                <a:cs typeface="Tahoma"/>
              </a:rPr>
              <a:t>13%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tweets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dataset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contain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word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'happy',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and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40%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total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number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tweets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are </a:t>
            </a:r>
            <a:r>
              <a:rPr sz="1400" dirty="0">
                <a:latin typeface="Tahoma"/>
                <a:cs typeface="Tahoma"/>
              </a:rPr>
              <a:t>positive.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observe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tweet: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''happy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learn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NLP'.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What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this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tweet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positive?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90" dirty="0">
                <a:latin typeface="Tahoma"/>
                <a:cs typeface="Tahoma"/>
              </a:rPr>
              <a:t>Type: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Multiple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Choice,</a:t>
            </a:r>
            <a:r>
              <a:rPr sz="1400" spc="-10" dirty="0">
                <a:latin typeface="Tahoma"/>
                <a:cs typeface="Tahoma"/>
              </a:rPr>
              <a:t> single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answer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95" y="2382219"/>
            <a:ext cx="3530948" cy="73449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19BA4DF-F996-E7C6-EB91-F67FB5C15836}"/>
              </a:ext>
            </a:extLst>
          </p:cNvPr>
          <p:cNvSpPr txBox="1"/>
          <p:nvPr/>
        </p:nvSpPr>
        <p:spPr>
          <a:xfrm>
            <a:off x="511509" y="4392799"/>
            <a:ext cx="875982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A: P(Positive | “happy” ) = 0.77</a:t>
            </a:r>
          </a:p>
          <a:p>
            <a:pPr marL="469900">
              <a:lnSpc>
                <a:spcPct val="100000"/>
              </a:lnSpc>
            </a:pPr>
            <a:r>
              <a:rPr sz="1400" spc="-35" dirty="0">
                <a:latin typeface="Tahoma"/>
                <a:cs typeface="Tahoma"/>
              </a:rPr>
              <a:t>B: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0.08</a:t>
            </a:r>
          </a:p>
          <a:p>
            <a:pPr marL="469900">
              <a:lnSpc>
                <a:spcPct val="100000"/>
              </a:lnSpc>
            </a:pPr>
            <a:r>
              <a:rPr sz="1400" spc="-30" dirty="0">
                <a:latin typeface="Tahoma"/>
                <a:cs typeface="Tahoma"/>
              </a:rPr>
              <a:t>C: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0.10</a:t>
            </a:r>
            <a:r>
              <a:rPr sz="1400" spc="-60" dirty="0">
                <a:latin typeface="Tahoma"/>
                <a:cs typeface="Tahoma"/>
              </a:rPr>
              <a:t> </a:t>
            </a:r>
            <a:endParaRPr lang="en-US" sz="1400" spc="-6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D: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1.92</a:t>
            </a:r>
            <a:r>
              <a:rPr sz="1400" spc="-35" dirty="0">
                <a:latin typeface="Tahoma"/>
                <a:cs typeface="Tahoma"/>
              </a:rPr>
              <a:t> </a:t>
            </a:r>
            <a:endParaRPr lang="en-US" sz="1400" dirty="0">
              <a:solidFill>
                <a:srgbClr val="CC0000"/>
              </a:solidFill>
              <a:latin typeface="Tahoma"/>
              <a:cs typeface="Tahoma"/>
            </a:endParaRPr>
          </a:p>
          <a:p>
            <a:pPr marL="12700" marR="291465" indent="457200"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7204BEA-825B-C17C-0368-D1B3045ED7BF}"/>
              </a:ext>
            </a:extLst>
          </p:cNvPr>
          <p:cNvSpPr txBox="1"/>
          <p:nvPr/>
        </p:nvSpPr>
        <p:spPr>
          <a:xfrm>
            <a:off x="511508" y="4392799"/>
            <a:ext cx="875982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A: P(Positive | “happy” ) = 0.77</a:t>
            </a:r>
            <a:r>
              <a:rPr sz="1400" b="1" spc="2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6AA84F"/>
                </a:solidFill>
                <a:latin typeface="Tahoma"/>
                <a:cs typeface="Tahoma"/>
              </a:rPr>
              <a:t>That’s</a:t>
            </a:r>
            <a:r>
              <a:rPr sz="14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6AA84F"/>
                </a:solidFill>
                <a:latin typeface="Tahoma"/>
                <a:cs typeface="Tahoma"/>
              </a:rPr>
              <a:t>right.</a:t>
            </a:r>
            <a:r>
              <a:rPr sz="14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6AA84F"/>
                </a:solidFill>
                <a:latin typeface="Tahoma"/>
                <a:cs typeface="Tahoma"/>
              </a:rPr>
              <a:t>You</a:t>
            </a:r>
            <a:r>
              <a:rPr sz="1400" spc="-6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6AA84F"/>
                </a:solidFill>
                <a:latin typeface="Tahoma"/>
                <a:cs typeface="Tahoma"/>
              </a:rPr>
              <a:t>just</a:t>
            </a:r>
            <a:r>
              <a:rPr sz="14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6AA84F"/>
                </a:solidFill>
                <a:latin typeface="Tahoma"/>
                <a:cs typeface="Tahoma"/>
              </a:rPr>
              <a:t>applied</a:t>
            </a:r>
            <a:r>
              <a:rPr sz="14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6AA84F"/>
                </a:solidFill>
                <a:latin typeface="Tahoma"/>
                <a:cs typeface="Tahoma"/>
              </a:rPr>
              <a:t>Bayes’</a:t>
            </a:r>
            <a:r>
              <a:rPr sz="14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6AA84F"/>
                </a:solidFill>
                <a:latin typeface="Tahoma"/>
                <a:cs typeface="Tahoma"/>
              </a:rPr>
              <a:t>rule.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400" spc="-35" dirty="0">
                <a:latin typeface="Tahoma"/>
                <a:cs typeface="Tahoma"/>
              </a:rPr>
              <a:t>B: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0.08</a:t>
            </a:r>
            <a:r>
              <a:rPr sz="1400" spc="320" dirty="0"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Oops,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looks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like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you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might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have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ratio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of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P(X)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P(Y)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upside-down.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400" spc="-30" dirty="0">
                <a:latin typeface="Tahoma"/>
                <a:cs typeface="Tahoma"/>
              </a:rPr>
              <a:t>C: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0.10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Remember</a:t>
            </a:r>
            <a:r>
              <a:rPr sz="14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to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calculate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ratio</a:t>
            </a:r>
            <a:r>
              <a:rPr sz="1400" spc="-8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in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formula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for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Bayes’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rule.</a:t>
            </a:r>
            <a:endParaRPr sz="1400" dirty="0">
              <a:latin typeface="Tahoma"/>
              <a:cs typeface="Tahoma"/>
            </a:endParaRPr>
          </a:p>
          <a:p>
            <a:pPr marL="12700" marR="291465" indent="45720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D: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P(Positive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|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“happy”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75" dirty="0">
                <a:latin typeface="Tahoma"/>
                <a:cs typeface="Tahoma"/>
              </a:rPr>
              <a:t>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1.92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Did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you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use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probability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of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tweet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being</a:t>
            </a:r>
            <a:r>
              <a:rPr sz="14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positive?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Remember</a:t>
            </a:r>
            <a:r>
              <a:rPr sz="1400" spc="-7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fractional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probability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must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be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between</a:t>
            </a:r>
            <a:r>
              <a:rPr sz="1400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0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C0000"/>
                </a:solidFill>
                <a:latin typeface="Tahoma"/>
                <a:cs typeface="Tahoma"/>
              </a:rPr>
              <a:t>1.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46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Naïve Bayes for Sentiment Analysis</a:t>
            </a:r>
            <a:endParaRPr spc="-10" dirty="0"/>
          </a:p>
        </p:txBody>
      </p:sp>
      <p:sp>
        <p:nvSpPr>
          <p:cNvPr id="7" name="object 3"/>
          <p:cNvSpPr txBox="1"/>
          <p:nvPr/>
        </p:nvSpPr>
        <p:spPr>
          <a:xfrm>
            <a:off x="507864" y="2493836"/>
            <a:ext cx="4259580" cy="8521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354330">
              <a:lnSpc>
                <a:spcPct val="122200"/>
              </a:lnSpc>
              <a:spcBef>
                <a:spcPts val="300"/>
              </a:spcBef>
            </a:pP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happy</a:t>
            </a:r>
            <a:r>
              <a:rPr sz="18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because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learning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AA84F"/>
                </a:solidFill>
                <a:latin typeface="Tahoma"/>
                <a:cs typeface="Tahoma"/>
              </a:rPr>
              <a:t>NLP </a:t>
            </a: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AA84F"/>
                </a:solidFill>
                <a:latin typeface="Tahoma"/>
                <a:cs typeface="Tahoma"/>
              </a:rPr>
              <a:t>happy,</a:t>
            </a:r>
            <a:r>
              <a:rPr sz="1800" spc="-7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AA84F"/>
                </a:solidFill>
                <a:latin typeface="Tahoma"/>
                <a:cs typeface="Tahoma"/>
              </a:rPr>
              <a:t>not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AA84F"/>
                </a:solidFill>
                <a:latin typeface="Tahoma"/>
                <a:cs typeface="Tahoma"/>
              </a:rPr>
              <a:t>sad.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44439" y="3713036"/>
            <a:ext cx="4215765" cy="788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785"/>
              </a:spcBef>
            </a:pP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A64D79"/>
                </a:solidFill>
                <a:latin typeface="Tahoma"/>
                <a:cs typeface="Tahoma"/>
              </a:rPr>
              <a:t>sad,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800" spc="-6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A64D79"/>
                </a:solidFill>
                <a:latin typeface="Tahoma"/>
                <a:cs typeface="Tahoma"/>
              </a:rPr>
              <a:t>learning</a:t>
            </a:r>
            <a:r>
              <a:rPr sz="18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A64D79"/>
                </a:solidFill>
                <a:latin typeface="Tahoma"/>
                <a:cs typeface="Tahoma"/>
              </a:rPr>
              <a:t>NLP</a:t>
            </a:r>
            <a:endParaRPr sz="1800">
              <a:latin typeface="Tahoma"/>
              <a:cs typeface="Tahoma"/>
            </a:endParaRPr>
          </a:p>
          <a:p>
            <a:pPr marR="82550" algn="r">
              <a:lnSpc>
                <a:spcPct val="100000"/>
              </a:lnSpc>
              <a:spcBef>
                <a:spcPts val="145"/>
              </a:spcBef>
            </a:pP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A64D79"/>
                </a:solidFill>
                <a:latin typeface="Tahoma"/>
                <a:cs typeface="Tahoma"/>
              </a:rPr>
              <a:t>sad, </a:t>
            </a:r>
            <a:r>
              <a:rPr sz="18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A64D79"/>
                </a:solidFill>
                <a:latin typeface="Tahoma"/>
                <a:cs typeface="Tahoma"/>
              </a:rPr>
              <a:t>happy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55464" y="2246947"/>
            <a:ext cx="4529455" cy="236410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ahoma"/>
                <a:cs typeface="Tahoma"/>
              </a:rPr>
              <a:t>Positive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tweets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 dirty="0">
              <a:latin typeface="Tahoma"/>
              <a:cs typeface="Tahoma"/>
            </a:endParaRPr>
          </a:p>
          <a:p>
            <a:pPr marL="26060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Negative</a:t>
            </a:r>
            <a:r>
              <a:rPr sz="1800" spc="4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tweets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546586" y="1939989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549" y="0"/>
                </a:lnTo>
              </a:path>
              <a:path w="2522220">
                <a:moveTo>
                  <a:pt x="575690" y="0"/>
                </a:moveTo>
                <a:lnTo>
                  <a:pt x="1964436" y="0"/>
                </a:lnTo>
              </a:path>
              <a:path w="2522220">
                <a:moveTo>
                  <a:pt x="1345311" y="0"/>
                </a:moveTo>
                <a:lnTo>
                  <a:pt x="2521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7"/>
          <p:cNvGraphicFramePr>
            <a:graphicFrameLocks noGrp="1"/>
          </p:cNvGraphicFramePr>
          <p:nvPr/>
        </p:nvGraphicFramePr>
        <p:xfrm>
          <a:off x="6546586" y="1452308"/>
          <a:ext cx="2520949" cy="31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8"/>
          <p:cNvSpPr txBox="1"/>
          <p:nvPr/>
        </p:nvSpPr>
        <p:spPr>
          <a:xfrm>
            <a:off x="6801729" y="4578769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44" baseline="13888" dirty="0">
                <a:latin typeface="Tahoma"/>
                <a:cs typeface="Tahoma"/>
              </a:rPr>
              <a:t>N</a:t>
            </a:r>
            <a:r>
              <a:rPr sz="1200" b="1" spc="-30" dirty="0"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7602846" y="4522381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535" algn="l"/>
              </a:tabLst>
            </a:pPr>
            <a:r>
              <a:rPr sz="1800" b="1" spc="-25" dirty="0">
                <a:solidFill>
                  <a:srgbClr val="6AA84F"/>
                </a:solidFill>
                <a:latin typeface="Tahoma"/>
                <a:cs typeface="Tahoma"/>
              </a:rPr>
              <a:t>13</a:t>
            </a:r>
            <a:r>
              <a:rPr sz="1800" b="1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39891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Naïve Bayes for Sentiment Analysis</a:t>
            </a:r>
            <a:endParaRPr spc="-10" dirty="0"/>
          </a:p>
        </p:txBody>
      </p:sp>
      <p:sp>
        <p:nvSpPr>
          <p:cNvPr id="7" name="object 3"/>
          <p:cNvSpPr txBox="1"/>
          <p:nvPr/>
        </p:nvSpPr>
        <p:spPr>
          <a:xfrm>
            <a:off x="507864" y="2493836"/>
            <a:ext cx="4259580" cy="8521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354330">
              <a:lnSpc>
                <a:spcPct val="122200"/>
              </a:lnSpc>
              <a:spcBef>
                <a:spcPts val="300"/>
              </a:spcBef>
            </a:pP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happy</a:t>
            </a:r>
            <a:r>
              <a:rPr sz="18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because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AA84F"/>
                </a:solidFill>
                <a:latin typeface="Tahoma"/>
                <a:cs typeface="Tahoma"/>
              </a:rPr>
              <a:t>learning</a:t>
            </a:r>
            <a:r>
              <a:rPr sz="18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AA84F"/>
                </a:solidFill>
                <a:latin typeface="Tahoma"/>
                <a:cs typeface="Tahoma"/>
              </a:rPr>
              <a:t>NLP </a:t>
            </a:r>
            <a:r>
              <a:rPr sz="1800" spc="-18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AA84F"/>
                </a:solidFill>
                <a:latin typeface="Tahoma"/>
                <a:cs typeface="Tahoma"/>
              </a:rPr>
              <a:t>happy,</a:t>
            </a:r>
            <a:r>
              <a:rPr sz="1800" spc="-7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AA84F"/>
                </a:solidFill>
                <a:latin typeface="Tahoma"/>
                <a:cs typeface="Tahoma"/>
              </a:rPr>
              <a:t>not</a:t>
            </a:r>
            <a:r>
              <a:rPr sz="18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AA84F"/>
                </a:solidFill>
                <a:latin typeface="Tahoma"/>
                <a:cs typeface="Tahoma"/>
              </a:rPr>
              <a:t>sad.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44439" y="3713036"/>
            <a:ext cx="4215765" cy="788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785"/>
              </a:spcBef>
            </a:pP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A64D79"/>
                </a:solidFill>
                <a:latin typeface="Tahoma"/>
                <a:cs typeface="Tahoma"/>
              </a:rPr>
              <a:t>sad,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800" spc="-6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A64D79"/>
                </a:solidFill>
                <a:latin typeface="Tahoma"/>
                <a:cs typeface="Tahoma"/>
              </a:rPr>
              <a:t>learning</a:t>
            </a:r>
            <a:r>
              <a:rPr sz="18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A64D79"/>
                </a:solidFill>
                <a:latin typeface="Tahoma"/>
                <a:cs typeface="Tahoma"/>
              </a:rPr>
              <a:t>NLP</a:t>
            </a:r>
            <a:endParaRPr sz="1800">
              <a:latin typeface="Tahoma"/>
              <a:cs typeface="Tahoma"/>
            </a:endParaRPr>
          </a:p>
          <a:p>
            <a:pPr marR="82550" algn="r">
              <a:lnSpc>
                <a:spcPct val="100000"/>
              </a:lnSpc>
              <a:spcBef>
                <a:spcPts val="145"/>
              </a:spcBef>
            </a:pPr>
            <a:r>
              <a:rPr sz="1800" spc="-18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8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A64D79"/>
                </a:solidFill>
                <a:latin typeface="Tahoma"/>
                <a:cs typeface="Tahoma"/>
              </a:rPr>
              <a:t>sad, </a:t>
            </a:r>
            <a:r>
              <a:rPr sz="18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8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A64D79"/>
                </a:solidFill>
                <a:latin typeface="Tahoma"/>
                <a:cs typeface="Tahoma"/>
              </a:rPr>
              <a:t>happy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55464" y="2246947"/>
            <a:ext cx="4529455" cy="236410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ahoma"/>
                <a:cs typeface="Tahoma"/>
              </a:rPr>
              <a:t>Positive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tweets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 dirty="0">
              <a:latin typeface="Tahoma"/>
              <a:cs typeface="Tahoma"/>
            </a:endParaRPr>
          </a:p>
          <a:p>
            <a:pPr marL="26060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Negative</a:t>
            </a:r>
            <a:r>
              <a:rPr sz="1800" spc="4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tweets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546586" y="1939989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549" y="0"/>
                </a:lnTo>
              </a:path>
              <a:path w="2522220">
                <a:moveTo>
                  <a:pt x="575690" y="0"/>
                </a:moveTo>
                <a:lnTo>
                  <a:pt x="1964436" y="0"/>
                </a:lnTo>
              </a:path>
              <a:path w="2522220">
                <a:moveTo>
                  <a:pt x="1345311" y="0"/>
                </a:moveTo>
                <a:lnTo>
                  <a:pt x="2521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7"/>
          <p:cNvGraphicFramePr>
            <a:graphicFrameLocks noGrp="1"/>
          </p:cNvGraphicFramePr>
          <p:nvPr/>
        </p:nvGraphicFramePr>
        <p:xfrm>
          <a:off x="6546586" y="1452308"/>
          <a:ext cx="2520949" cy="31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8"/>
          <p:cNvSpPr txBox="1"/>
          <p:nvPr/>
        </p:nvSpPr>
        <p:spPr>
          <a:xfrm>
            <a:off x="6801729" y="4578769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44" baseline="13888" dirty="0">
                <a:latin typeface="Tahoma"/>
                <a:cs typeface="Tahoma"/>
              </a:rPr>
              <a:t>N</a:t>
            </a:r>
            <a:r>
              <a:rPr sz="1200" b="1" spc="-30" dirty="0"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7602846" y="4522381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535" algn="l"/>
              </a:tabLst>
            </a:pPr>
            <a:r>
              <a:rPr sz="1800" b="1" spc="-25" dirty="0">
                <a:solidFill>
                  <a:srgbClr val="6AA84F"/>
                </a:solidFill>
                <a:latin typeface="Tahoma"/>
                <a:cs typeface="Tahoma"/>
              </a:rPr>
              <a:t>13</a:t>
            </a:r>
            <a:r>
              <a:rPr sz="1800" b="1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07920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5611" y="255235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5611" y="206467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4101" y="5227786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1421511" y="0"/>
                </a:moveTo>
                <a:lnTo>
                  <a:pt x="2598039" y="0"/>
                </a:lnTo>
              </a:path>
              <a:path w="2598420">
                <a:moveTo>
                  <a:pt x="0" y="0"/>
                </a:moveTo>
                <a:lnTo>
                  <a:pt x="1090548" y="0"/>
                </a:lnTo>
              </a:path>
              <a:path w="259842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4400" y="214074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9605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644" y="1434608"/>
            <a:ext cx="27659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-80" dirty="0">
                <a:solidFill>
                  <a:schemeClr val="tx1"/>
                </a:solidFill>
                <a:latin typeface="Trebuchet MS"/>
                <a:cs typeface="Trebuchet MS"/>
              </a:rPr>
              <a:t>P(w</a:t>
            </a:r>
            <a:r>
              <a:rPr sz="2400" i="1" spc="-120" baseline="-21021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400" i="1" spc="-75" baseline="-2102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i="1" spc="-750" dirty="0">
                <a:solidFill>
                  <a:schemeClr val="tx1"/>
                </a:solidFill>
                <a:latin typeface="Trebuchet MS"/>
                <a:cs typeface="Trebuchet MS"/>
              </a:rPr>
              <a:t>|</a:t>
            </a:r>
            <a:r>
              <a:rPr sz="2400" i="1" spc="-1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chemeClr val="tx1"/>
                </a:solidFill>
              </a:rPr>
              <a:t>class</a:t>
            </a:r>
            <a:r>
              <a:rPr sz="2400" i="1" spc="-25" dirty="0">
                <a:solidFill>
                  <a:schemeClr val="tx1"/>
                </a:solidFill>
                <a:latin typeface="Trebuchet MS"/>
                <a:cs typeface="Trebuchet MS"/>
              </a:rPr>
              <a:t>)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276" y="2552353"/>
            <a:ext cx="1090930" cy="2675890"/>
          </a:xfrm>
          <a:custGeom>
            <a:avLst/>
            <a:gdLst/>
            <a:ahLst/>
            <a:cxnLst/>
            <a:rect l="l" t="t" r="r" b="b"/>
            <a:pathLst>
              <a:path w="1090930" h="2675890">
                <a:moveTo>
                  <a:pt x="0" y="0"/>
                </a:moveTo>
                <a:lnTo>
                  <a:pt x="1090498" y="0"/>
                </a:lnTo>
              </a:path>
              <a:path w="1090930" h="2675890">
                <a:moveTo>
                  <a:pt x="0" y="2675432"/>
                </a:moveTo>
                <a:lnTo>
                  <a:pt x="1090498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276" y="206467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498" y="0"/>
                </a:lnTo>
              </a:path>
              <a:path w="2522220">
                <a:moveTo>
                  <a:pt x="575652" y="0"/>
                </a:moveTo>
                <a:lnTo>
                  <a:pt x="1964385" y="0"/>
                </a:lnTo>
              </a:path>
              <a:path w="2522220">
                <a:moveTo>
                  <a:pt x="1345260" y="0"/>
                </a:moveTo>
                <a:lnTo>
                  <a:pt x="25219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957" y="2506202"/>
            <a:ext cx="1050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929" y="2552353"/>
            <a:ext cx="1388745" cy="2675890"/>
          </a:xfrm>
          <a:custGeom>
            <a:avLst/>
            <a:gdLst/>
            <a:ahLst/>
            <a:cxnLst/>
            <a:rect l="l" t="t" r="r" b="b"/>
            <a:pathLst>
              <a:path w="1388745" h="2675890">
                <a:moveTo>
                  <a:pt x="0" y="0"/>
                </a:moveTo>
                <a:lnTo>
                  <a:pt x="1388732" y="0"/>
                </a:lnTo>
              </a:path>
              <a:path w="1388745" h="2675890">
                <a:moveTo>
                  <a:pt x="0" y="2675432"/>
                </a:moveTo>
                <a:lnTo>
                  <a:pt x="1388732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050" y="2140747"/>
            <a:ext cx="1243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960" algn="l"/>
              </a:tabLst>
            </a:pPr>
            <a:r>
              <a:rPr sz="2000" spc="-20" dirty="0">
                <a:latin typeface="Tahoma"/>
                <a:cs typeface="Tahoma"/>
              </a:rPr>
              <a:t>word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957" y="2445858"/>
            <a:ext cx="1342390" cy="27025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808355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96583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1067435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  <a:tabLst>
                <a:tab pos="1058545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06537" y="2552353"/>
            <a:ext cx="1176655" cy="2675890"/>
          </a:xfrm>
          <a:custGeom>
            <a:avLst/>
            <a:gdLst/>
            <a:ahLst/>
            <a:cxnLst/>
            <a:rect l="l" t="t" r="r" b="b"/>
            <a:pathLst>
              <a:path w="1176655" h="2675890">
                <a:moveTo>
                  <a:pt x="0" y="0"/>
                </a:moveTo>
                <a:lnTo>
                  <a:pt x="1176655" y="0"/>
                </a:lnTo>
              </a:path>
              <a:path w="1176655" h="2675890">
                <a:moveTo>
                  <a:pt x="0" y="2675432"/>
                </a:moveTo>
                <a:lnTo>
                  <a:pt x="1176655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1849" y="2073985"/>
            <a:ext cx="487045" cy="7327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6442" y="2781465"/>
            <a:ext cx="158750" cy="2366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930" y="5134797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Nclass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8140" y="5134797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6AA84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8800" y="5093750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9990" y="2521877"/>
            <a:ext cx="2101215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0"/>
              </a:lnSpc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26440" algn="l"/>
                <a:tab pos="13893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883285" algn="l"/>
                <a:tab pos="15462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85519" algn="l"/>
                <a:tab pos="1648460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</a:t>
            </a:r>
            <a:r>
              <a:rPr lang="en-US" sz="1800" spc="-20" dirty="0">
                <a:latin typeface="Tahoma"/>
                <a:cs typeface="Tahoma"/>
              </a:rPr>
              <a:t>0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75994" algn="l"/>
                <a:tab pos="1639570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90575" algn="l"/>
                <a:tab pos="14535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090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80"/>
              </a:spcBef>
              <a:tabLst>
                <a:tab pos="744855" algn="l"/>
                <a:tab pos="140779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0.17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4101" y="255235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4101" y="206467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7687" y="2140747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64" y="2588548"/>
            <a:ext cx="1470660" cy="2828925"/>
          </a:xfrm>
          <a:custGeom>
            <a:avLst/>
            <a:gdLst/>
            <a:ahLst/>
            <a:cxnLst/>
            <a:rect l="l" t="t" r="r" b="b"/>
            <a:pathLst>
              <a:path w="1470660" h="2828925">
                <a:moveTo>
                  <a:pt x="0" y="208787"/>
                </a:moveTo>
                <a:lnTo>
                  <a:pt x="1080516" y="208787"/>
                </a:lnTo>
                <a:lnTo>
                  <a:pt x="108051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  <a:path w="1470660" h="2828925">
                <a:moveTo>
                  <a:pt x="1203960" y="2828544"/>
                </a:moveTo>
                <a:lnTo>
                  <a:pt x="1470660" y="2828544"/>
                </a:lnTo>
                <a:lnTo>
                  <a:pt x="1470660" y="2494788"/>
                </a:lnTo>
                <a:lnTo>
                  <a:pt x="1203960" y="2494788"/>
                </a:lnTo>
                <a:lnTo>
                  <a:pt x="1203960" y="2828544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4486" y="4010567"/>
            <a:ext cx="2703195" cy="1249045"/>
          </a:xfrm>
          <a:custGeom>
            <a:avLst/>
            <a:gdLst/>
            <a:ahLst/>
            <a:cxnLst/>
            <a:rect l="l" t="t" r="r" b="b"/>
            <a:pathLst>
              <a:path w="2703195" h="1249045">
                <a:moveTo>
                  <a:pt x="2629760" y="26010"/>
                </a:moveTo>
                <a:lnTo>
                  <a:pt x="0" y="1231163"/>
                </a:lnTo>
                <a:lnTo>
                  <a:pt x="7874" y="1248486"/>
                </a:lnTo>
                <a:lnTo>
                  <a:pt x="2637684" y="43317"/>
                </a:lnTo>
                <a:lnTo>
                  <a:pt x="2629760" y="26010"/>
                </a:lnTo>
                <a:close/>
              </a:path>
              <a:path w="2703195" h="1249045">
                <a:moveTo>
                  <a:pt x="2688755" y="20700"/>
                </a:moveTo>
                <a:lnTo>
                  <a:pt x="2641346" y="20700"/>
                </a:lnTo>
                <a:lnTo>
                  <a:pt x="2649347" y="37973"/>
                </a:lnTo>
                <a:lnTo>
                  <a:pt x="2637684" y="43317"/>
                </a:lnTo>
                <a:lnTo>
                  <a:pt x="2649601" y="69342"/>
                </a:lnTo>
                <a:lnTo>
                  <a:pt x="2688755" y="20700"/>
                </a:lnTo>
                <a:close/>
              </a:path>
              <a:path w="2703195" h="1249045">
                <a:moveTo>
                  <a:pt x="2641346" y="20700"/>
                </a:moveTo>
                <a:lnTo>
                  <a:pt x="2629760" y="26010"/>
                </a:lnTo>
                <a:lnTo>
                  <a:pt x="2637684" y="43317"/>
                </a:lnTo>
                <a:lnTo>
                  <a:pt x="2649347" y="37973"/>
                </a:lnTo>
                <a:lnTo>
                  <a:pt x="2641346" y="20700"/>
                </a:lnTo>
                <a:close/>
              </a:path>
              <a:path w="2703195" h="1249045">
                <a:moveTo>
                  <a:pt x="2617851" y="0"/>
                </a:moveTo>
                <a:lnTo>
                  <a:pt x="2629760" y="26010"/>
                </a:lnTo>
                <a:lnTo>
                  <a:pt x="2641346" y="20700"/>
                </a:lnTo>
                <a:lnTo>
                  <a:pt x="2688755" y="20700"/>
                </a:lnTo>
                <a:lnTo>
                  <a:pt x="2703068" y="2921"/>
                </a:lnTo>
                <a:lnTo>
                  <a:pt x="2617851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869" y="3500662"/>
            <a:ext cx="1644396" cy="5334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954086" y="2660176"/>
            <a:ext cx="2875915" cy="904240"/>
          </a:xfrm>
          <a:custGeom>
            <a:avLst/>
            <a:gdLst/>
            <a:ahLst/>
            <a:cxnLst/>
            <a:rect l="l" t="t" r="r" b="b"/>
            <a:pathLst>
              <a:path w="2875915" h="904239">
                <a:moveTo>
                  <a:pt x="2800228" y="876375"/>
                </a:moveTo>
                <a:lnTo>
                  <a:pt x="2791841" y="903732"/>
                </a:lnTo>
                <a:lnTo>
                  <a:pt x="2875915" y="889635"/>
                </a:lnTo>
                <a:lnTo>
                  <a:pt x="2865916" y="880110"/>
                </a:lnTo>
                <a:lnTo>
                  <a:pt x="2812415" y="880110"/>
                </a:lnTo>
                <a:lnTo>
                  <a:pt x="2800228" y="876375"/>
                </a:lnTo>
                <a:close/>
              </a:path>
              <a:path w="2875915" h="904239">
                <a:moveTo>
                  <a:pt x="2805799" y="858208"/>
                </a:moveTo>
                <a:lnTo>
                  <a:pt x="2800228" y="876375"/>
                </a:lnTo>
                <a:lnTo>
                  <a:pt x="2812415" y="880110"/>
                </a:lnTo>
                <a:lnTo>
                  <a:pt x="2818003" y="861949"/>
                </a:lnTo>
                <a:lnTo>
                  <a:pt x="2805799" y="858208"/>
                </a:lnTo>
                <a:close/>
              </a:path>
              <a:path w="2875915" h="904239">
                <a:moveTo>
                  <a:pt x="2814193" y="830834"/>
                </a:moveTo>
                <a:lnTo>
                  <a:pt x="2805799" y="858208"/>
                </a:lnTo>
                <a:lnTo>
                  <a:pt x="2818003" y="861949"/>
                </a:lnTo>
                <a:lnTo>
                  <a:pt x="2812415" y="880110"/>
                </a:lnTo>
                <a:lnTo>
                  <a:pt x="2865916" y="880110"/>
                </a:lnTo>
                <a:lnTo>
                  <a:pt x="2814193" y="830834"/>
                </a:lnTo>
                <a:close/>
              </a:path>
              <a:path w="2875915" h="904239">
                <a:moveTo>
                  <a:pt x="5587" y="0"/>
                </a:moveTo>
                <a:lnTo>
                  <a:pt x="0" y="18287"/>
                </a:lnTo>
                <a:lnTo>
                  <a:pt x="2800228" y="876375"/>
                </a:lnTo>
                <a:lnTo>
                  <a:pt x="2805799" y="858208"/>
                </a:lnTo>
                <a:lnTo>
                  <a:pt x="5587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9550" y="2739424"/>
            <a:ext cx="2026285" cy="1042669"/>
          </a:xfrm>
          <a:custGeom>
            <a:avLst/>
            <a:gdLst/>
            <a:ahLst/>
            <a:cxnLst/>
            <a:rect l="l" t="t" r="r" b="b"/>
            <a:pathLst>
              <a:path w="2026284" h="1042669">
                <a:moveTo>
                  <a:pt x="1942888" y="26204"/>
                </a:moveTo>
                <a:lnTo>
                  <a:pt x="0" y="1016889"/>
                </a:lnTo>
                <a:lnTo>
                  <a:pt x="12953" y="1042289"/>
                </a:lnTo>
                <a:lnTo>
                  <a:pt x="1955909" y="51695"/>
                </a:lnTo>
                <a:lnTo>
                  <a:pt x="1942888" y="26204"/>
                </a:lnTo>
                <a:close/>
              </a:path>
              <a:path w="2026284" h="1042669">
                <a:moveTo>
                  <a:pt x="2011248" y="19685"/>
                </a:moveTo>
                <a:lnTo>
                  <a:pt x="1955672" y="19685"/>
                </a:lnTo>
                <a:lnTo>
                  <a:pt x="1968626" y="45212"/>
                </a:lnTo>
                <a:lnTo>
                  <a:pt x="1955909" y="51695"/>
                </a:lnTo>
                <a:lnTo>
                  <a:pt x="1968881" y="77088"/>
                </a:lnTo>
                <a:lnTo>
                  <a:pt x="2011248" y="19685"/>
                </a:lnTo>
                <a:close/>
              </a:path>
              <a:path w="2026284" h="1042669">
                <a:moveTo>
                  <a:pt x="1955672" y="19685"/>
                </a:moveTo>
                <a:lnTo>
                  <a:pt x="1942888" y="26204"/>
                </a:lnTo>
                <a:lnTo>
                  <a:pt x="1955909" y="51695"/>
                </a:lnTo>
                <a:lnTo>
                  <a:pt x="1968626" y="45212"/>
                </a:lnTo>
                <a:lnTo>
                  <a:pt x="1955672" y="19685"/>
                </a:lnTo>
                <a:close/>
              </a:path>
              <a:path w="2026284" h="1042669">
                <a:moveTo>
                  <a:pt x="2025776" y="0"/>
                </a:moveTo>
                <a:lnTo>
                  <a:pt x="1929891" y="762"/>
                </a:lnTo>
                <a:lnTo>
                  <a:pt x="1942888" y="26204"/>
                </a:lnTo>
                <a:lnTo>
                  <a:pt x="1955672" y="19685"/>
                </a:lnTo>
                <a:lnTo>
                  <a:pt x="2011248" y="19685"/>
                </a:lnTo>
                <a:lnTo>
                  <a:pt x="2025776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3892" y="5083336"/>
            <a:ext cx="325120" cy="334010"/>
          </a:xfrm>
          <a:custGeom>
            <a:avLst/>
            <a:gdLst/>
            <a:ahLst/>
            <a:cxnLst/>
            <a:rect l="l" t="t" r="r" b="b"/>
            <a:pathLst>
              <a:path w="325119" h="334010">
                <a:moveTo>
                  <a:pt x="0" y="333756"/>
                </a:moveTo>
                <a:lnTo>
                  <a:pt x="324612" y="333756"/>
                </a:lnTo>
                <a:lnTo>
                  <a:pt x="32461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432" y="2832388"/>
            <a:ext cx="1069975" cy="2226945"/>
          </a:xfrm>
          <a:custGeom>
            <a:avLst/>
            <a:gdLst/>
            <a:ahLst/>
            <a:cxnLst/>
            <a:rect l="l" t="t" r="r" b="b"/>
            <a:pathLst>
              <a:path w="1069975" h="2226945">
                <a:moveTo>
                  <a:pt x="0" y="2226563"/>
                </a:moveTo>
                <a:lnTo>
                  <a:pt x="1069848" y="2226563"/>
                </a:lnTo>
                <a:lnTo>
                  <a:pt x="1069848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48945" y="5134797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1800" b="1" spc="-25" dirty="0">
                <a:latin typeface="Tahoma"/>
                <a:cs typeface="Tahoma"/>
              </a:rPr>
              <a:t>Sum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8335" y="513479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74C8351A-2FCE-E3F5-197B-3F18DE4BC5B8}"/>
              </a:ext>
            </a:extLst>
          </p:cNvPr>
          <p:cNvSpPr txBox="1">
            <a:spLocks/>
          </p:cNvSpPr>
          <p:nvPr/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/>
              <a:t>Naïve Bayes for Sentiment Analysis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33639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578" y="3500662"/>
            <a:ext cx="1743456" cy="54864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305611" y="255235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5611" y="206467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4101" y="5227786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1421511" y="0"/>
                </a:moveTo>
                <a:lnTo>
                  <a:pt x="2598039" y="0"/>
                </a:lnTo>
              </a:path>
              <a:path w="2598420">
                <a:moveTo>
                  <a:pt x="0" y="0"/>
                </a:moveTo>
                <a:lnTo>
                  <a:pt x="1090548" y="0"/>
                </a:lnTo>
              </a:path>
              <a:path w="259842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4400" y="214074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9605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644" y="1434608"/>
            <a:ext cx="27659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-80" dirty="0">
                <a:solidFill>
                  <a:schemeClr val="tx1"/>
                </a:solidFill>
                <a:latin typeface="Trebuchet MS"/>
                <a:cs typeface="Trebuchet MS"/>
              </a:rPr>
              <a:t>P(w</a:t>
            </a:r>
            <a:r>
              <a:rPr sz="2400" i="1" spc="-120" baseline="-21021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400" i="1" spc="-75" baseline="-2102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i="1" spc="-750" dirty="0">
                <a:solidFill>
                  <a:schemeClr val="tx1"/>
                </a:solidFill>
                <a:latin typeface="Trebuchet MS"/>
                <a:cs typeface="Trebuchet MS"/>
              </a:rPr>
              <a:t>|</a:t>
            </a:r>
            <a:r>
              <a:rPr sz="2400" i="1" spc="-1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chemeClr val="tx1"/>
                </a:solidFill>
              </a:rPr>
              <a:t>class</a:t>
            </a:r>
            <a:r>
              <a:rPr sz="2400" i="1" spc="-25" dirty="0">
                <a:solidFill>
                  <a:schemeClr val="tx1"/>
                </a:solidFill>
                <a:latin typeface="Trebuchet MS"/>
                <a:cs typeface="Trebuchet MS"/>
              </a:rPr>
              <a:t>)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276" y="2552353"/>
            <a:ext cx="1090930" cy="2675890"/>
          </a:xfrm>
          <a:custGeom>
            <a:avLst/>
            <a:gdLst/>
            <a:ahLst/>
            <a:cxnLst/>
            <a:rect l="l" t="t" r="r" b="b"/>
            <a:pathLst>
              <a:path w="1090930" h="2675890">
                <a:moveTo>
                  <a:pt x="0" y="0"/>
                </a:moveTo>
                <a:lnTo>
                  <a:pt x="1090498" y="0"/>
                </a:lnTo>
              </a:path>
              <a:path w="1090930" h="2675890">
                <a:moveTo>
                  <a:pt x="0" y="2675432"/>
                </a:moveTo>
                <a:lnTo>
                  <a:pt x="1090498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276" y="206467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498" y="0"/>
                </a:lnTo>
              </a:path>
              <a:path w="2522220">
                <a:moveTo>
                  <a:pt x="575652" y="0"/>
                </a:moveTo>
                <a:lnTo>
                  <a:pt x="1964385" y="0"/>
                </a:lnTo>
              </a:path>
              <a:path w="2522220">
                <a:moveTo>
                  <a:pt x="1345260" y="0"/>
                </a:moveTo>
                <a:lnTo>
                  <a:pt x="25219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957" y="2506202"/>
            <a:ext cx="1050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929" y="2552353"/>
            <a:ext cx="1388745" cy="2675890"/>
          </a:xfrm>
          <a:custGeom>
            <a:avLst/>
            <a:gdLst/>
            <a:ahLst/>
            <a:cxnLst/>
            <a:rect l="l" t="t" r="r" b="b"/>
            <a:pathLst>
              <a:path w="1388745" h="2675890">
                <a:moveTo>
                  <a:pt x="0" y="0"/>
                </a:moveTo>
                <a:lnTo>
                  <a:pt x="1388732" y="0"/>
                </a:lnTo>
              </a:path>
              <a:path w="1388745" h="2675890">
                <a:moveTo>
                  <a:pt x="0" y="2675432"/>
                </a:moveTo>
                <a:lnTo>
                  <a:pt x="1388732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050" y="2140747"/>
            <a:ext cx="1243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960" algn="l"/>
              </a:tabLst>
            </a:pPr>
            <a:r>
              <a:rPr sz="2000" spc="-20" dirty="0">
                <a:latin typeface="Tahoma"/>
                <a:cs typeface="Tahoma"/>
              </a:rPr>
              <a:t>word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957" y="2445858"/>
            <a:ext cx="1342390" cy="27025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808355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96583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1067435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  <a:tabLst>
                <a:tab pos="1058545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475"/>
              </a:spcBef>
              <a:tabLst>
                <a:tab pos="1196340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06537" y="2552353"/>
            <a:ext cx="1176655" cy="2675890"/>
          </a:xfrm>
          <a:custGeom>
            <a:avLst/>
            <a:gdLst/>
            <a:ahLst/>
            <a:cxnLst/>
            <a:rect l="l" t="t" r="r" b="b"/>
            <a:pathLst>
              <a:path w="1176655" h="2675890">
                <a:moveTo>
                  <a:pt x="0" y="0"/>
                </a:moveTo>
                <a:lnTo>
                  <a:pt x="1176655" y="0"/>
                </a:lnTo>
              </a:path>
              <a:path w="1176655" h="2675890">
                <a:moveTo>
                  <a:pt x="0" y="2675432"/>
                </a:moveTo>
                <a:lnTo>
                  <a:pt x="1176655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1849" y="2073985"/>
            <a:ext cx="487045" cy="7327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6442" y="2781465"/>
            <a:ext cx="158750" cy="2366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930" y="5134797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Nclass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8140" y="5134797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6AA84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8800" y="5093750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9990" y="2521877"/>
            <a:ext cx="2101215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0"/>
              </a:lnSpc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26440" algn="l"/>
                <a:tab pos="13893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883285" algn="l"/>
                <a:tab pos="15462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85519" algn="l"/>
                <a:tab pos="1648460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</a:t>
            </a:r>
            <a:r>
              <a:rPr lang="en-US" sz="1800" spc="-20" dirty="0">
                <a:latin typeface="Tahoma"/>
                <a:cs typeface="Tahoma"/>
              </a:rPr>
              <a:t>0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75994" algn="l"/>
                <a:tab pos="1639570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90575" algn="l"/>
                <a:tab pos="14535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090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80"/>
              </a:spcBef>
              <a:tabLst>
                <a:tab pos="744855" algn="l"/>
                <a:tab pos="140779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0.17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4101" y="255235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4101" y="206467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7687" y="2140747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64" y="2588548"/>
            <a:ext cx="1470660" cy="2828925"/>
          </a:xfrm>
          <a:custGeom>
            <a:avLst/>
            <a:gdLst/>
            <a:ahLst/>
            <a:cxnLst/>
            <a:rect l="l" t="t" r="r" b="b"/>
            <a:pathLst>
              <a:path w="1470660" h="2828925">
                <a:moveTo>
                  <a:pt x="0" y="208787"/>
                </a:moveTo>
                <a:lnTo>
                  <a:pt x="1080516" y="208787"/>
                </a:lnTo>
                <a:lnTo>
                  <a:pt x="108051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  <a:path w="1470660" h="2828925">
                <a:moveTo>
                  <a:pt x="1203960" y="2828544"/>
                </a:moveTo>
                <a:lnTo>
                  <a:pt x="1470660" y="2828544"/>
                </a:lnTo>
                <a:lnTo>
                  <a:pt x="1470660" y="2494788"/>
                </a:lnTo>
                <a:lnTo>
                  <a:pt x="1203960" y="2494788"/>
                </a:lnTo>
                <a:lnTo>
                  <a:pt x="1203960" y="2828544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3216" y="2672622"/>
            <a:ext cx="2251710" cy="2573655"/>
          </a:xfrm>
          <a:custGeom>
            <a:avLst/>
            <a:gdLst/>
            <a:ahLst/>
            <a:cxnLst/>
            <a:rect l="l" t="t" r="r" b="b"/>
            <a:pathLst>
              <a:path w="2251710" h="2573654">
                <a:moveTo>
                  <a:pt x="2192909" y="877697"/>
                </a:moveTo>
                <a:lnTo>
                  <a:pt x="2179840" y="863092"/>
                </a:lnTo>
                <a:lnTo>
                  <a:pt x="2136140" y="814197"/>
                </a:lnTo>
                <a:lnTo>
                  <a:pt x="2125599" y="840765"/>
                </a:lnTo>
                <a:lnTo>
                  <a:pt x="7112" y="0"/>
                </a:lnTo>
                <a:lnTo>
                  <a:pt x="0" y="17780"/>
                </a:lnTo>
                <a:lnTo>
                  <a:pt x="2118601" y="858405"/>
                </a:lnTo>
                <a:lnTo>
                  <a:pt x="2108073" y="884936"/>
                </a:lnTo>
                <a:lnTo>
                  <a:pt x="2192909" y="877697"/>
                </a:lnTo>
                <a:close/>
              </a:path>
              <a:path w="2251710" h="2573654">
                <a:moveTo>
                  <a:pt x="2251710" y="1328674"/>
                </a:moveTo>
                <a:lnTo>
                  <a:pt x="2166874" y="1335659"/>
                </a:lnTo>
                <a:lnTo>
                  <a:pt x="2181644" y="1360043"/>
                </a:lnTo>
                <a:lnTo>
                  <a:pt x="208915" y="2556827"/>
                </a:lnTo>
                <a:lnTo>
                  <a:pt x="218821" y="2573121"/>
                </a:lnTo>
                <a:lnTo>
                  <a:pt x="2191512" y="1376324"/>
                </a:lnTo>
                <a:lnTo>
                  <a:pt x="2206371" y="1400810"/>
                </a:lnTo>
                <a:lnTo>
                  <a:pt x="2236139" y="1353439"/>
                </a:lnTo>
                <a:lnTo>
                  <a:pt x="2251710" y="1328674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3892" y="5083336"/>
            <a:ext cx="325120" cy="334010"/>
          </a:xfrm>
          <a:custGeom>
            <a:avLst/>
            <a:gdLst/>
            <a:ahLst/>
            <a:cxnLst/>
            <a:rect l="l" t="t" r="r" b="b"/>
            <a:pathLst>
              <a:path w="325119" h="334010">
                <a:moveTo>
                  <a:pt x="0" y="333756"/>
                </a:moveTo>
                <a:lnTo>
                  <a:pt x="324612" y="333756"/>
                </a:lnTo>
                <a:lnTo>
                  <a:pt x="32461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89461" y="2719612"/>
            <a:ext cx="2600960" cy="1069340"/>
          </a:xfrm>
          <a:custGeom>
            <a:avLst/>
            <a:gdLst/>
            <a:ahLst/>
            <a:cxnLst/>
            <a:rect l="l" t="t" r="r" b="b"/>
            <a:pathLst>
              <a:path w="2600959" h="1069339">
                <a:moveTo>
                  <a:pt x="2515768" y="26459"/>
                </a:moveTo>
                <a:lnTo>
                  <a:pt x="0" y="1042924"/>
                </a:lnTo>
                <a:lnTo>
                  <a:pt x="10667" y="1069340"/>
                </a:lnTo>
                <a:lnTo>
                  <a:pt x="2526487" y="52981"/>
                </a:lnTo>
                <a:lnTo>
                  <a:pt x="2515768" y="26459"/>
                </a:lnTo>
                <a:close/>
              </a:path>
              <a:path w="2600959" h="1069339">
                <a:moveTo>
                  <a:pt x="2588710" y="21082"/>
                </a:moveTo>
                <a:lnTo>
                  <a:pt x="2529078" y="21082"/>
                </a:lnTo>
                <a:lnTo>
                  <a:pt x="2539746" y="47625"/>
                </a:lnTo>
                <a:lnTo>
                  <a:pt x="2526487" y="52981"/>
                </a:lnTo>
                <a:lnTo>
                  <a:pt x="2537205" y="79501"/>
                </a:lnTo>
                <a:lnTo>
                  <a:pt x="2588710" y="21082"/>
                </a:lnTo>
                <a:close/>
              </a:path>
              <a:path w="2600959" h="1069339">
                <a:moveTo>
                  <a:pt x="2529078" y="21082"/>
                </a:moveTo>
                <a:lnTo>
                  <a:pt x="2515768" y="26459"/>
                </a:lnTo>
                <a:lnTo>
                  <a:pt x="2526487" y="52981"/>
                </a:lnTo>
                <a:lnTo>
                  <a:pt x="2539746" y="47625"/>
                </a:lnTo>
                <a:lnTo>
                  <a:pt x="2529078" y="21082"/>
                </a:lnTo>
                <a:close/>
              </a:path>
              <a:path w="2600959" h="1069339">
                <a:moveTo>
                  <a:pt x="2505075" y="0"/>
                </a:moveTo>
                <a:lnTo>
                  <a:pt x="2515768" y="26459"/>
                </a:lnTo>
                <a:lnTo>
                  <a:pt x="2529078" y="21082"/>
                </a:lnTo>
                <a:lnTo>
                  <a:pt x="2588710" y="21082"/>
                </a:lnTo>
                <a:lnTo>
                  <a:pt x="2600579" y="7620"/>
                </a:lnTo>
                <a:lnTo>
                  <a:pt x="2505075" y="0"/>
                </a:lnTo>
                <a:close/>
              </a:path>
            </a:pathLst>
          </a:custGeom>
          <a:solidFill>
            <a:srgbClr val="A64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432" y="2832388"/>
            <a:ext cx="1069975" cy="2226945"/>
          </a:xfrm>
          <a:custGeom>
            <a:avLst/>
            <a:gdLst/>
            <a:ahLst/>
            <a:cxnLst/>
            <a:rect l="l" t="t" r="r" b="b"/>
            <a:pathLst>
              <a:path w="1069975" h="2226945">
                <a:moveTo>
                  <a:pt x="0" y="2226563"/>
                </a:moveTo>
                <a:lnTo>
                  <a:pt x="1069848" y="2226563"/>
                </a:lnTo>
                <a:lnTo>
                  <a:pt x="1069848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48945" y="5134797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1800" b="1" spc="-25" dirty="0">
                <a:latin typeface="Tahoma"/>
                <a:cs typeface="Tahoma"/>
              </a:rPr>
              <a:t>Sum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8335" y="513479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74C8351A-2FCE-E3F5-197B-3F18DE4BC5B8}"/>
              </a:ext>
            </a:extLst>
          </p:cNvPr>
          <p:cNvSpPr txBox="1">
            <a:spLocks/>
          </p:cNvSpPr>
          <p:nvPr/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/>
              <a:t>Naïve Bayes for Sentiment Analysis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649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3636" y="1741069"/>
            <a:ext cx="4378960" cy="2080916"/>
          </a:xfrm>
          <a:custGeom>
            <a:avLst/>
            <a:gdLst/>
            <a:ahLst/>
            <a:cxnLst/>
            <a:rect l="l" t="t" r="r" b="b"/>
            <a:pathLst>
              <a:path w="4378959" h="1760220">
                <a:moveTo>
                  <a:pt x="0" y="1760220"/>
                </a:moveTo>
                <a:lnTo>
                  <a:pt x="4378452" y="1760220"/>
                </a:lnTo>
                <a:lnTo>
                  <a:pt x="4378452" y="0"/>
                </a:lnTo>
                <a:lnTo>
                  <a:pt x="0" y="0"/>
                </a:lnTo>
                <a:lnTo>
                  <a:pt x="0" y="17602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Vocabulary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6318" y="1895120"/>
            <a:ext cx="37369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u="heavy" spc="-34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9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2000" u="heavy" spc="-5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u="heavy" spc="-1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happy</a:t>
            </a:r>
            <a:r>
              <a:rPr sz="2000" spc="-43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u="heavy" spc="-31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because</a:t>
            </a:r>
            <a:r>
              <a:rPr sz="2000" spc="-14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lang="en-US" sz="2000" spc="-10" dirty="0">
              <a:solidFill>
                <a:srgbClr val="3C85C5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GB" sz="2000" spc="-10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40" y="4644004"/>
            <a:ext cx="843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880" algn="l"/>
              </a:tabLst>
            </a:pPr>
            <a:r>
              <a:rPr sz="2000" spc="-160" dirty="0">
                <a:solidFill>
                  <a:srgbClr val="A64D79"/>
                </a:solidFill>
                <a:latin typeface="Tahoma"/>
                <a:cs typeface="Tahoma"/>
              </a:rPr>
              <a:t>[</a:t>
            </a:r>
            <a:r>
              <a:rPr sz="2000" spc="-11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I,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2000" spc="-65" dirty="0">
                <a:solidFill>
                  <a:srgbClr val="A64D79"/>
                </a:solidFill>
                <a:latin typeface="Tahoma"/>
                <a:cs typeface="Tahoma"/>
              </a:rPr>
              <a:t>am,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045" y="4644004"/>
            <a:ext cx="768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happy,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808" y="4644004"/>
            <a:ext cx="9950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because,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181" y="4644004"/>
            <a:ext cx="973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learning,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5256" y="4644004"/>
            <a:ext cx="561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NLP,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2567" y="4644004"/>
            <a:ext cx="1341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</a:tabLst>
            </a:pP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...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hated,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4325" y="4644004"/>
            <a:ext cx="450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the,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6851" y="4644004"/>
            <a:ext cx="84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movie</a:t>
            </a:r>
            <a:r>
              <a:rPr sz="20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A64D79"/>
                </a:solidFill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009" y="2713718"/>
            <a:ext cx="191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..</a:t>
            </a:r>
            <a:r>
              <a:rPr lang="en-GB" sz="2000" spc="-114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4009" y="2785806"/>
            <a:ext cx="1959610" cy="8102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hated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movie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240" y="2053817"/>
            <a:ext cx="352806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Tweets: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40" dirty="0">
                <a:latin typeface="Tahoma"/>
                <a:cs typeface="Tahoma"/>
              </a:rPr>
              <a:t>[tweet_1,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tweet_2,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45" dirty="0">
                <a:latin typeface="Tahoma"/>
                <a:cs typeface="Tahoma"/>
              </a:rPr>
              <a:t>...,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tweet_m]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44408" y="2581047"/>
            <a:ext cx="469900" cy="85725"/>
          </a:xfrm>
          <a:custGeom>
            <a:avLst/>
            <a:gdLst/>
            <a:ahLst/>
            <a:cxnLst/>
            <a:rect l="l" t="t" r="r" b="b"/>
            <a:pathLst>
              <a:path w="469900" h="85725">
                <a:moveTo>
                  <a:pt x="441863" y="28193"/>
                </a:moveTo>
                <a:lnTo>
                  <a:pt x="412368" y="28193"/>
                </a:lnTo>
                <a:lnTo>
                  <a:pt x="412750" y="56768"/>
                </a:lnTo>
                <a:lnTo>
                  <a:pt x="403240" y="56894"/>
                </a:lnTo>
                <a:lnTo>
                  <a:pt x="384555" y="85725"/>
                </a:lnTo>
                <a:lnTo>
                  <a:pt x="469773" y="41656"/>
                </a:lnTo>
                <a:lnTo>
                  <a:pt x="441863" y="28193"/>
                </a:lnTo>
                <a:close/>
              </a:path>
              <a:path w="469900" h="85725">
                <a:moveTo>
                  <a:pt x="402914" y="28319"/>
                </a:moveTo>
                <a:lnTo>
                  <a:pt x="0" y="33655"/>
                </a:lnTo>
                <a:lnTo>
                  <a:pt x="507" y="62230"/>
                </a:lnTo>
                <a:lnTo>
                  <a:pt x="403240" y="56894"/>
                </a:lnTo>
                <a:lnTo>
                  <a:pt x="412559" y="42515"/>
                </a:lnTo>
                <a:lnTo>
                  <a:pt x="412557" y="42322"/>
                </a:lnTo>
                <a:lnTo>
                  <a:pt x="402914" y="28319"/>
                </a:lnTo>
                <a:close/>
              </a:path>
              <a:path w="469900" h="85725">
                <a:moveTo>
                  <a:pt x="412559" y="42515"/>
                </a:moveTo>
                <a:lnTo>
                  <a:pt x="403240" y="56894"/>
                </a:lnTo>
                <a:lnTo>
                  <a:pt x="412750" y="56768"/>
                </a:lnTo>
                <a:lnTo>
                  <a:pt x="412559" y="42515"/>
                </a:lnTo>
                <a:close/>
              </a:path>
              <a:path w="469900" h="85725">
                <a:moveTo>
                  <a:pt x="412368" y="28193"/>
                </a:moveTo>
                <a:lnTo>
                  <a:pt x="402914" y="28319"/>
                </a:lnTo>
                <a:lnTo>
                  <a:pt x="412557" y="42322"/>
                </a:lnTo>
                <a:lnTo>
                  <a:pt x="412368" y="28193"/>
                </a:lnTo>
                <a:close/>
              </a:path>
              <a:path w="469900" h="85725">
                <a:moveTo>
                  <a:pt x="383413" y="0"/>
                </a:moveTo>
                <a:lnTo>
                  <a:pt x="402914" y="28319"/>
                </a:lnTo>
                <a:lnTo>
                  <a:pt x="412368" y="28193"/>
                </a:lnTo>
                <a:lnTo>
                  <a:pt x="441863" y="28193"/>
                </a:lnTo>
                <a:lnTo>
                  <a:pt x="383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170" y="4118986"/>
            <a:ext cx="643128" cy="265175"/>
          </a:xfrm>
          <a:prstGeom prst="rect">
            <a:avLst/>
          </a:prstGeom>
        </p:spPr>
      </p:pic>
      <p:sp>
        <p:nvSpPr>
          <p:cNvPr id="19" name="object 14">
            <a:extLst>
              <a:ext uri="{FF2B5EF4-FFF2-40B4-BE49-F238E27FC236}">
                <a16:creationId xmlns:a16="http://schemas.microsoft.com/office/drawing/2014/main" id="{54F96EAF-60E9-1005-105B-D0282279B735}"/>
              </a:ext>
            </a:extLst>
          </p:cNvPr>
          <p:cNvSpPr txBox="1"/>
          <p:nvPr/>
        </p:nvSpPr>
        <p:spPr>
          <a:xfrm>
            <a:off x="5407547" y="2554751"/>
            <a:ext cx="191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83172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6906" y="2754778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6906" y="2267098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5396" y="5430211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1421511" y="0"/>
                </a:moveTo>
                <a:lnTo>
                  <a:pt x="2598039" y="0"/>
                </a:lnTo>
              </a:path>
              <a:path w="2598420">
                <a:moveTo>
                  <a:pt x="0" y="0"/>
                </a:moveTo>
                <a:lnTo>
                  <a:pt x="1090548" y="0"/>
                </a:lnTo>
              </a:path>
              <a:path w="259842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5695" y="2343172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9605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1285" y="2724302"/>
            <a:ext cx="2101215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0"/>
              </a:lnSpc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26440" algn="l"/>
                <a:tab pos="13893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0.25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883285" algn="l"/>
                <a:tab pos="15462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85519" algn="l"/>
                <a:tab pos="1648460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</a:t>
            </a:r>
            <a:r>
              <a:rPr lang="en-US" sz="1800" spc="-20" dirty="0">
                <a:latin typeface="Tahoma"/>
                <a:cs typeface="Tahoma"/>
              </a:rPr>
              <a:t>0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75994" algn="l"/>
                <a:tab pos="1639570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90575" algn="l"/>
                <a:tab pos="14535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090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endParaRPr sz="1800" dirty="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80"/>
              </a:spcBef>
              <a:tabLst>
                <a:tab pos="744855" algn="l"/>
                <a:tab pos="140779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0.08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0.17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5396" y="2754778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5396" y="2267098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1090548" y="0"/>
                </a:lnTo>
              </a:path>
              <a:path w="2040890">
                <a:moveTo>
                  <a:pt x="651890" y="0"/>
                </a:moveTo>
                <a:lnTo>
                  <a:pt x="20406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68982" y="2343172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0240" y="5337222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1800" b="1" spc="-25" dirty="0">
                <a:latin typeface="Tahoma"/>
                <a:cs typeface="Tahoma"/>
              </a:rPr>
              <a:t>Sum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59630" y="533722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74C8351A-2FCE-E3F5-197B-3F18DE4BC5B8}"/>
              </a:ext>
            </a:extLst>
          </p:cNvPr>
          <p:cNvSpPr txBox="1">
            <a:spLocks/>
          </p:cNvSpPr>
          <p:nvPr/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/>
              <a:t>Naïve Bayes for Sentiment Analysis</a:t>
            </a:r>
            <a:endParaRPr lang="en-US" spc="-10" dirty="0"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7ADFF6FD-4745-6559-913C-C823F94BD4E6}"/>
              </a:ext>
            </a:extLst>
          </p:cNvPr>
          <p:cNvSpPr/>
          <p:nvPr/>
        </p:nvSpPr>
        <p:spPr>
          <a:xfrm>
            <a:off x="4643797" y="3711367"/>
            <a:ext cx="2536190" cy="300355"/>
          </a:xfrm>
          <a:custGeom>
            <a:avLst/>
            <a:gdLst/>
            <a:ahLst/>
            <a:cxnLst/>
            <a:rect l="l" t="t" r="r" b="b"/>
            <a:pathLst>
              <a:path w="2536190" h="300355">
                <a:moveTo>
                  <a:pt x="0" y="300227"/>
                </a:moveTo>
                <a:lnTo>
                  <a:pt x="2535936" y="300227"/>
                </a:lnTo>
                <a:lnTo>
                  <a:pt x="2535936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857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F5C7C-9F1F-6A6B-2044-B4E116533395}"/>
              </a:ext>
            </a:extLst>
          </p:cNvPr>
          <p:cNvSpPr txBox="1"/>
          <p:nvPr/>
        </p:nvSpPr>
        <p:spPr>
          <a:xfrm>
            <a:off x="760837" y="1414037"/>
            <a:ext cx="766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spc="-125" dirty="0">
                <a:latin typeface="Trebuchet MS"/>
                <a:cs typeface="Trebuchet MS"/>
              </a:rPr>
              <a:t>We might get</a:t>
            </a:r>
            <a:r>
              <a:rPr lang="en-GB" sz="1800" i="1" spc="-125" dirty="0">
                <a:latin typeface="Trebuchet MS"/>
                <a:cs typeface="Trebuchet MS"/>
              </a:rPr>
              <a:t> P(</a:t>
            </a:r>
            <a:r>
              <a:rPr lang="en-GB" sz="1800" i="1" spc="-125" dirty="0" err="1">
                <a:latin typeface="Trebuchet MS"/>
                <a:cs typeface="Trebuchet MS"/>
              </a:rPr>
              <a:t>w</a:t>
            </a:r>
            <a:r>
              <a:rPr lang="en-GB" sz="1800" i="1" spc="-187" baseline="-21367" dirty="0" err="1">
                <a:latin typeface="Trebuchet MS"/>
                <a:cs typeface="Trebuchet MS"/>
              </a:rPr>
              <a:t>i</a:t>
            </a:r>
            <a:r>
              <a:rPr lang="en-GB" sz="1800" i="1" spc="-125" dirty="0" err="1">
                <a:latin typeface="Trebuchet MS"/>
                <a:cs typeface="Trebuchet MS"/>
              </a:rPr>
              <a:t>|class</a:t>
            </a:r>
            <a:r>
              <a:rPr lang="en-GB" sz="1800" i="1" spc="-125" dirty="0">
                <a:latin typeface="Trebuchet MS"/>
                <a:cs typeface="Trebuchet MS"/>
              </a:rPr>
              <a:t>)</a:t>
            </a:r>
            <a:r>
              <a:rPr lang="en-GB" sz="1800" i="1" spc="-80" dirty="0">
                <a:latin typeface="Trebuchet MS"/>
                <a:cs typeface="Trebuchet MS"/>
              </a:rPr>
              <a:t> </a:t>
            </a:r>
            <a:r>
              <a:rPr lang="en-GB" sz="1800" spc="-290" dirty="0">
                <a:latin typeface="Tahoma"/>
                <a:cs typeface="Tahoma"/>
              </a:rPr>
              <a:t>=</a:t>
            </a:r>
            <a:r>
              <a:rPr lang="en-GB" sz="1800" spc="-85" dirty="0">
                <a:latin typeface="Tahoma"/>
                <a:cs typeface="Tahoma"/>
              </a:rPr>
              <a:t> </a:t>
            </a:r>
            <a:r>
              <a:rPr lang="en-GB" sz="1800" spc="15" dirty="0">
                <a:latin typeface="Tahoma"/>
                <a:cs typeface="Tahoma"/>
              </a:rPr>
              <a:t>0 for some words. We will talk about this in a bit.</a:t>
            </a:r>
            <a:endParaRPr lang="en-GB" sz="1800" dirty="0">
              <a:latin typeface="Tahoma"/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02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2069" y="1398650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0559" y="4561763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1421511" y="0"/>
                </a:moveTo>
                <a:lnTo>
                  <a:pt x="2598039" y="0"/>
                </a:lnTo>
              </a:path>
              <a:path w="2598420">
                <a:moveTo>
                  <a:pt x="651890" y="0"/>
                </a:moveTo>
                <a:lnTo>
                  <a:pt x="2040636" y="0"/>
                </a:lnTo>
              </a:path>
              <a:path w="2598420">
                <a:moveTo>
                  <a:pt x="0" y="0"/>
                </a:moveTo>
                <a:lnTo>
                  <a:pt x="10905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0858" y="147497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9605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9522" y="2844164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9522" y="3178810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397965"/>
            <a:ext cx="4465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63545" algn="l"/>
              </a:tabLst>
            </a:pPr>
            <a:r>
              <a:rPr sz="2000" spc="-20" dirty="0">
                <a:latin typeface="Tahoma"/>
                <a:cs typeface="Tahoma"/>
              </a:rPr>
              <a:t>Tweet: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today;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learning.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Naïve</a:t>
            </a:r>
            <a:r>
              <a:rPr spc="45" dirty="0"/>
              <a:t> </a:t>
            </a:r>
            <a:r>
              <a:rPr spc="-10" dirty="0"/>
              <a:t>Bayes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289048"/>
            <a:ext cx="1808988" cy="85496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62050" y="1745742"/>
            <a:ext cx="1925320" cy="13335"/>
          </a:xfrm>
          <a:custGeom>
            <a:avLst/>
            <a:gdLst/>
            <a:ahLst/>
            <a:cxnLst/>
            <a:rect l="l" t="t" r="r" b="b"/>
            <a:pathLst>
              <a:path w="1925320" h="13335">
                <a:moveTo>
                  <a:pt x="0" y="12192"/>
                </a:moveTo>
                <a:lnTo>
                  <a:pt x="155702" y="12192"/>
                </a:lnTo>
              </a:path>
              <a:path w="1925320" h="13335">
                <a:moveTo>
                  <a:pt x="152400" y="13081"/>
                </a:moveTo>
                <a:lnTo>
                  <a:pt x="503681" y="10668"/>
                </a:lnTo>
              </a:path>
              <a:path w="1925320" h="13335">
                <a:moveTo>
                  <a:pt x="576072" y="4445"/>
                </a:moveTo>
                <a:lnTo>
                  <a:pt x="1215008" y="0"/>
                </a:lnTo>
              </a:path>
              <a:path w="1925320" h="13335">
                <a:moveTo>
                  <a:pt x="1278636" y="5207"/>
                </a:moveTo>
                <a:lnTo>
                  <a:pt x="1924812" y="3048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2314" y="2489454"/>
            <a:ext cx="2188845" cy="250190"/>
          </a:xfrm>
          <a:custGeom>
            <a:avLst/>
            <a:gdLst/>
            <a:ahLst/>
            <a:cxnLst/>
            <a:rect l="l" t="t" r="r" b="b"/>
            <a:pathLst>
              <a:path w="2188845" h="250189">
                <a:moveTo>
                  <a:pt x="0" y="249936"/>
                </a:moveTo>
                <a:lnTo>
                  <a:pt x="2188464" y="249936"/>
                </a:lnTo>
                <a:lnTo>
                  <a:pt x="2188464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9522" y="2509773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1161" y="1745742"/>
            <a:ext cx="513715" cy="7620"/>
          </a:xfrm>
          <a:custGeom>
            <a:avLst/>
            <a:gdLst/>
            <a:ahLst/>
            <a:cxnLst/>
            <a:rect l="l" t="t" r="r" b="b"/>
            <a:pathLst>
              <a:path w="513714" h="7619">
                <a:moveTo>
                  <a:pt x="169545" y="7620"/>
                </a:moveTo>
                <a:lnTo>
                  <a:pt x="0" y="7620"/>
                </a:lnTo>
              </a:path>
              <a:path w="513714" h="7619">
                <a:moveTo>
                  <a:pt x="513588" y="0"/>
                </a:moveTo>
                <a:lnTo>
                  <a:pt x="192024" y="1143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15074" y="3348418"/>
            <a:ext cx="2240280" cy="801370"/>
            <a:chOff x="215074" y="3348418"/>
            <a:chExt cx="2240280" cy="801370"/>
          </a:xfrm>
        </p:grpSpPr>
        <p:sp>
          <p:nvSpPr>
            <p:cNvPr id="15" name="object 15"/>
            <p:cNvSpPr/>
            <p:nvPr/>
          </p:nvSpPr>
          <p:spPr>
            <a:xfrm>
              <a:off x="1811273" y="3362705"/>
              <a:ext cx="629920" cy="772795"/>
            </a:xfrm>
            <a:custGeom>
              <a:avLst/>
              <a:gdLst/>
              <a:ahLst/>
              <a:cxnLst/>
              <a:rect l="l" t="t" r="r" b="b"/>
              <a:pathLst>
                <a:path w="629919" h="772795">
                  <a:moveTo>
                    <a:pt x="0" y="772668"/>
                  </a:moveTo>
                  <a:lnTo>
                    <a:pt x="629412" y="772668"/>
                  </a:lnTo>
                  <a:lnTo>
                    <a:pt x="629412" y="0"/>
                  </a:lnTo>
                  <a:lnTo>
                    <a:pt x="0" y="0"/>
                  </a:lnTo>
                  <a:lnTo>
                    <a:pt x="0" y="772668"/>
                  </a:lnTo>
                  <a:close/>
                </a:path>
              </a:pathLst>
            </a:custGeom>
            <a:ln w="2857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19" y="3445763"/>
              <a:ext cx="528828" cy="6141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7" y="3439667"/>
              <a:ext cx="690372" cy="618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483" y="3450335"/>
              <a:ext cx="685332" cy="6141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9361" y="3382517"/>
              <a:ext cx="1400175" cy="752475"/>
            </a:xfrm>
            <a:custGeom>
              <a:avLst/>
              <a:gdLst/>
              <a:ahLst/>
              <a:cxnLst/>
              <a:rect l="l" t="t" r="r" b="b"/>
              <a:pathLst>
                <a:path w="1400175" h="752475">
                  <a:moveTo>
                    <a:pt x="0" y="752398"/>
                  </a:moveTo>
                  <a:lnTo>
                    <a:pt x="638098" y="0"/>
                  </a:lnTo>
                </a:path>
                <a:path w="1400175" h="752475">
                  <a:moveTo>
                    <a:pt x="762000" y="752398"/>
                  </a:moveTo>
                  <a:lnTo>
                    <a:pt x="1400048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48658" y="2420239"/>
            <a:ext cx="48958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620" dirty="0">
                <a:solidFill>
                  <a:srgbClr val="6AA84F"/>
                </a:solidFill>
                <a:latin typeface="Tahoma"/>
                <a:cs typeface="Tahoma"/>
              </a:rPr>
              <a:t>&gt;</a:t>
            </a:r>
            <a:r>
              <a:rPr sz="2600" b="1" spc="-13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600" b="1" spc="-9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0559" y="1398650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651890" y="0"/>
                </a:moveTo>
                <a:lnTo>
                  <a:pt x="2040636" y="0"/>
                </a:lnTo>
              </a:path>
              <a:path w="2040890">
                <a:moveTo>
                  <a:pt x="0" y="0"/>
                </a:moveTo>
                <a:lnTo>
                  <a:pt x="10905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0559" y="1886330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5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298882" y="1854136"/>
          <a:ext cx="2531107" cy="5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114935" algn="ctr">
                        <a:lnSpc>
                          <a:spcPts val="203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A64D79"/>
                      </a:solidFill>
                      <a:prstDash val="solid"/>
                    </a:lnL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030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2030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A64D79"/>
                      </a:solidFill>
                      <a:prstDash val="solid"/>
                    </a:lnR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A64D79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16205" algn="ctr">
                        <a:lnSpc>
                          <a:spcPts val="1745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A64D79"/>
                      </a:solidFill>
                      <a:prstDash val="solid"/>
                    </a:lnL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745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745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R w="38100">
                      <a:solidFill>
                        <a:srgbClr val="A64D79"/>
                      </a:solidFill>
                      <a:prstDash val="solid"/>
                    </a:lnR>
                    <a:lnT w="38100">
                      <a:solidFill>
                        <a:srgbClr val="A64D79"/>
                      </a:solidFill>
                      <a:prstDash val="solid"/>
                    </a:lnT>
                    <a:lnB w="38100">
                      <a:solidFill>
                        <a:srgbClr val="A64D7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A64D79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494145" y="1474977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5857" y="2509773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happy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3748" y="2844164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because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82892" y="3178810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8820" y="3452825"/>
            <a:ext cx="1931035" cy="10293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03275" algn="l"/>
                <a:tab pos="14662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475"/>
              </a:spcBef>
              <a:tabLst>
                <a:tab pos="803275" algn="l"/>
                <a:tab pos="146621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70"/>
              </a:spcBef>
              <a:tabLst>
                <a:tab pos="803275" algn="l"/>
                <a:tab pos="146621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40964" y="3368230"/>
            <a:ext cx="683895" cy="781050"/>
            <a:chOff x="2540964" y="3368230"/>
            <a:chExt cx="683895" cy="78105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964" y="3441191"/>
              <a:ext cx="683819" cy="6141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64130" y="3382517"/>
              <a:ext cx="638175" cy="752475"/>
            </a:xfrm>
            <a:custGeom>
              <a:avLst/>
              <a:gdLst/>
              <a:ahLst/>
              <a:cxnLst/>
              <a:rect l="l" t="t" r="r" b="b"/>
              <a:pathLst>
                <a:path w="638175" h="752475">
                  <a:moveTo>
                    <a:pt x="0" y="752398"/>
                  </a:moveTo>
                  <a:lnTo>
                    <a:pt x="638047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89943" y="3368230"/>
            <a:ext cx="716915" cy="781050"/>
            <a:chOff x="4189943" y="3368230"/>
            <a:chExt cx="716915" cy="78105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943" y="3441191"/>
              <a:ext cx="685332" cy="6141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54245" y="3382517"/>
              <a:ext cx="638175" cy="752475"/>
            </a:xfrm>
            <a:custGeom>
              <a:avLst/>
              <a:gdLst/>
              <a:ahLst/>
              <a:cxnLst/>
              <a:rect l="l" t="t" r="r" b="b"/>
              <a:pathLst>
                <a:path w="638175" h="752475">
                  <a:moveTo>
                    <a:pt x="0" y="752398"/>
                  </a:moveTo>
                  <a:lnTo>
                    <a:pt x="638048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795521" y="1748789"/>
            <a:ext cx="960119" cy="1905"/>
          </a:xfrm>
          <a:custGeom>
            <a:avLst/>
            <a:gdLst/>
            <a:ahLst/>
            <a:cxnLst/>
            <a:rect l="l" t="t" r="r" b="b"/>
            <a:pathLst>
              <a:path w="960120" h="1905">
                <a:moveTo>
                  <a:pt x="0" y="1777"/>
                </a:moveTo>
                <a:lnTo>
                  <a:pt x="959992" y="0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2314" y="3153917"/>
            <a:ext cx="2188845" cy="251460"/>
          </a:xfrm>
          <a:custGeom>
            <a:avLst/>
            <a:gdLst/>
            <a:ahLst/>
            <a:cxnLst/>
            <a:rect l="l" t="t" r="r" b="b"/>
            <a:pathLst>
              <a:path w="2188845" h="251460">
                <a:moveTo>
                  <a:pt x="0" y="251460"/>
                </a:moveTo>
                <a:lnTo>
                  <a:pt x="2188464" y="251460"/>
                </a:lnTo>
                <a:lnTo>
                  <a:pt x="2188464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9904" y="2319527"/>
            <a:ext cx="1766316" cy="667512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365459" y="3368230"/>
            <a:ext cx="706120" cy="781050"/>
            <a:chOff x="3365459" y="3368230"/>
            <a:chExt cx="706120" cy="781050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5459" y="3441191"/>
              <a:ext cx="685332" cy="6141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19094" y="3382517"/>
              <a:ext cx="638175" cy="752475"/>
            </a:xfrm>
            <a:custGeom>
              <a:avLst/>
              <a:gdLst/>
              <a:ahLst/>
              <a:cxnLst/>
              <a:rect l="l" t="t" r="r" b="b"/>
              <a:pathLst>
                <a:path w="638175" h="752475">
                  <a:moveTo>
                    <a:pt x="0" y="752398"/>
                  </a:moveTo>
                  <a:lnTo>
                    <a:pt x="638047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78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Laplacian</a:t>
            </a:r>
            <a:r>
              <a:rPr spc="-180" dirty="0"/>
              <a:t> </a:t>
            </a:r>
            <a:r>
              <a:rPr spc="-10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352" y="1309827"/>
            <a:ext cx="3070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3444" algn="l"/>
              </a:tabLst>
            </a:pPr>
            <a:r>
              <a:rPr sz="2000" spc="-10" dirty="0">
                <a:latin typeface="Tahoma"/>
                <a:cs typeface="Tahoma"/>
              </a:rPr>
              <a:t>class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∈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Tahoma"/>
                <a:cs typeface="Tahoma"/>
              </a:rPr>
              <a:t>{Positive,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169" y="3271215"/>
            <a:ext cx="44742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8800"/>
              </a:lnSpc>
              <a:spcBef>
                <a:spcPts val="100"/>
              </a:spcBef>
            </a:pP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N</a:t>
            </a:r>
            <a:r>
              <a:rPr sz="1950" baseline="-21367" dirty="0">
                <a:solidFill>
                  <a:srgbClr val="A64D79"/>
                </a:solidFill>
                <a:latin typeface="Tahoma"/>
                <a:cs typeface="Tahoma"/>
              </a:rPr>
              <a:t>class</a:t>
            </a:r>
            <a:r>
              <a:rPr sz="1950" spc="232" baseline="-21367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V</a:t>
            </a:r>
            <a:r>
              <a:rPr sz="1950" baseline="-21367" dirty="0">
                <a:solidFill>
                  <a:srgbClr val="A64D79"/>
                </a:solidFill>
                <a:latin typeface="Tahoma"/>
                <a:cs typeface="Tahoma"/>
              </a:rPr>
              <a:t>class</a:t>
            </a:r>
            <a:r>
              <a:rPr sz="1950" spc="217" baseline="-21367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number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unique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2266378"/>
            <a:ext cx="4924425" cy="937260"/>
            <a:chOff x="1866900" y="2266378"/>
            <a:chExt cx="4924425" cy="937260"/>
          </a:xfrm>
        </p:grpSpPr>
        <p:sp>
          <p:nvSpPr>
            <p:cNvPr id="6" name="object 6"/>
            <p:cNvSpPr/>
            <p:nvPr/>
          </p:nvSpPr>
          <p:spPr>
            <a:xfrm>
              <a:off x="5313426" y="2280666"/>
              <a:ext cx="1463040" cy="908685"/>
            </a:xfrm>
            <a:custGeom>
              <a:avLst/>
              <a:gdLst/>
              <a:ahLst/>
              <a:cxnLst/>
              <a:rect l="l" t="t" r="r" b="b"/>
              <a:pathLst>
                <a:path w="1463040" h="908685">
                  <a:moveTo>
                    <a:pt x="867156" y="259079"/>
                  </a:moveTo>
                  <a:lnTo>
                    <a:pt x="871054" y="217045"/>
                  </a:lnTo>
                  <a:lnTo>
                    <a:pt x="882341" y="177174"/>
                  </a:lnTo>
                  <a:lnTo>
                    <a:pt x="900403" y="139998"/>
                  </a:lnTo>
                  <a:lnTo>
                    <a:pt x="924629" y="106052"/>
                  </a:lnTo>
                  <a:lnTo>
                    <a:pt x="954404" y="75866"/>
                  </a:lnTo>
                  <a:lnTo>
                    <a:pt x="989118" y="49975"/>
                  </a:lnTo>
                  <a:lnTo>
                    <a:pt x="1028157" y="28909"/>
                  </a:lnTo>
                  <a:lnTo>
                    <a:pt x="1070908" y="13203"/>
                  </a:lnTo>
                  <a:lnTo>
                    <a:pt x="1116759" y="3389"/>
                  </a:lnTo>
                  <a:lnTo>
                    <a:pt x="1165098" y="0"/>
                  </a:lnTo>
                  <a:lnTo>
                    <a:pt x="1213436" y="3389"/>
                  </a:lnTo>
                  <a:lnTo>
                    <a:pt x="1259287" y="13203"/>
                  </a:lnTo>
                  <a:lnTo>
                    <a:pt x="1302038" y="28909"/>
                  </a:lnTo>
                  <a:lnTo>
                    <a:pt x="1341077" y="49975"/>
                  </a:lnTo>
                  <a:lnTo>
                    <a:pt x="1375791" y="75866"/>
                  </a:lnTo>
                  <a:lnTo>
                    <a:pt x="1405566" y="106052"/>
                  </a:lnTo>
                  <a:lnTo>
                    <a:pt x="1429792" y="139998"/>
                  </a:lnTo>
                  <a:lnTo>
                    <a:pt x="1447854" y="177174"/>
                  </a:lnTo>
                  <a:lnTo>
                    <a:pt x="1459141" y="217045"/>
                  </a:lnTo>
                  <a:lnTo>
                    <a:pt x="1463040" y="259079"/>
                  </a:lnTo>
                  <a:lnTo>
                    <a:pt x="1459141" y="301114"/>
                  </a:lnTo>
                  <a:lnTo>
                    <a:pt x="1447854" y="340985"/>
                  </a:lnTo>
                  <a:lnTo>
                    <a:pt x="1429792" y="378161"/>
                  </a:lnTo>
                  <a:lnTo>
                    <a:pt x="1405566" y="412107"/>
                  </a:lnTo>
                  <a:lnTo>
                    <a:pt x="1375791" y="442293"/>
                  </a:lnTo>
                  <a:lnTo>
                    <a:pt x="1341077" y="468184"/>
                  </a:lnTo>
                  <a:lnTo>
                    <a:pt x="1302038" y="489250"/>
                  </a:lnTo>
                  <a:lnTo>
                    <a:pt x="1259287" y="504956"/>
                  </a:lnTo>
                  <a:lnTo>
                    <a:pt x="1213436" y="514770"/>
                  </a:lnTo>
                  <a:lnTo>
                    <a:pt x="1165098" y="518159"/>
                  </a:lnTo>
                  <a:lnTo>
                    <a:pt x="1116759" y="514770"/>
                  </a:lnTo>
                  <a:lnTo>
                    <a:pt x="1070908" y="504956"/>
                  </a:lnTo>
                  <a:lnTo>
                    <a:pt x="1028157" y="489250"/>
                  </a:lnTo>
                  <a:lnTo>
                    <a:pt x="989118" y="468184"/>
                  </a:lnTo>
                  <a:lnTo>
                    <a:pt x="954405" y="442293"/>
                  </a:lnTo>
                  <a:lnTo>
                    <a:pt x="924629" y="412107"/>
                  </a:lnTo>
                  <a:lnTo>
                    <a:pt x="900403" y="378161"/>
                  </a:lnTo>
                  <a:lnTo>
                    <a:pt x="882341" y="340985"/>
                  </a:lnTo>
                  <a:lnTo>
                    <a:pt x="871054" y="301114"/>
                  </a:lnTo>
                  <a:lnTo>
                    <a:pt x="867156" y="259079"/>
                  </a:lnTo>
                  <a:close/>
                </a:path>
                <a:path w="1463040" h="908685">
                  <a:moveTo>
                    <a:pt x="0" y="649223"/>
                  </a:moveTo>
                  <a:lnTo>
                    <a:pt x="12449" y="599980"/>
                  </a:lnTo>
                  <a:lnTo>
                    <a:pt x="48254" y="553862"/>
                  </a:lnTo>
                  <a:lnTo>
                    <a:pt x="105099" y="511735"/>
                  </a:lnTo>
                  <a:lnTo>
                    <a:pt x="140688" y="492439"/>
                  </a:lnTo>
                  <a:lnTo>
                    <a:pt x="180668" y="474466"/>
                  </a:lnTo>
                  <a:lnTo>
                    <a:pt x="224752" y="457925"/>
                  </a:lnTo>
                  <a:lnTo>
                    <a:pt x="272648" y="442924"/>
                  </a:lnTo>
                  <a:lnTo>
                    <a:pt x="324067" y="429572"/>
                  </a:lnTo>
                  <a:lnTo>
                    <a:pt x="378721" y="417976"/>
                  </a:lnTo>
                  <a:lnTo>
                    <a:pt x="436319" y="408245"/>
                  </a:lnTo>
                  <a:lnTo>
                    <a:pt x="496573" y="400488"/>
                  </a:lnTo>
                  <a:lnTo>
                    <a:pt x="559192" y="394814"/>
                  </a:lnTo>
                  <a:lnTo>
                    <a:pt x="623888" y="391329"/>
                  </a:lnTo>
                  <a:lnTo>
                    <a:pt x="690372" y="390144"/>
                  </a:lnTo>
                  <a:lnTo>
                    <a:pt x="756855" y="391329"/>
                  </a:lnTo>
                  <a:lnTo>
                    <a:pt x="821551" y="394814"/>
                  </a:lnTo>
                  <a:lnTo>
                    <a:pt x="884170" y="400488"/>
                  </a:lnTo>
                  <a:lnTo>
                    <a:pt x="944424" y="408245"/>
                  </a:lnTo>
                  <a:lnTo>
                    <a:pt x="1002022" y="417976"/>
                  </a:lnTo>
                  <a:lnTo>
                    <a:pt x="1056676" y="429572"/>
                  </a:lnTo>
                  <a:lnTo>
                    <a:pt x="1108095" y="442924"/>
                  </a:lnTo>
                  <a:lnTo>
                    <a:pt x="1155991" y="457925"/>
                  </a:lnTo>
                  <a:lnTo>
                    <a:pt x="1200075" y="474466"/>
                  </a:lnTo>
                  <a:lnTo>
                    <a:pt x="1240055" y="492439"/>
                  </a:lnTo>
                  <a:lnTo>
                    <a:pt x="1275644" y="511735"/>
                  </a:lnTo>
                  <a:lnTo>
                    <a:pt x="1332489" y="553862"/>
                  </a:lnTo>
                  <a:lnTo>
                    <a:pt x="1368294" y="599980"/>
                  </a:lnTo>
                  <a:lnTo>
                    <a:pt x="1380744" y="649223"/>
                  </a:lnTo>
                  <a:lnTo>
                    <a:pt x="1377583" y="674181"/>
                  </a:lnTo>
                  <a:lnTo>
                    <a:pt x="1353166" y="721971"/>
                  </a:lnTo>
                  <a:lnTo>
                    <a:pt x="1306552" y="766202"/>
                  </a:lnTo>
                  <a:lnTo>
                    <a:pt x="1240055" y="806008"/>
                  </a:lnTo>
                  <a:lnTo>
                    <a:pt x="1200075" y="823981"/>
                  </a:lnTo>
                  <a:lnTo>
                    <a:pt x="1155991" y="840522"/>
                  </a:lnTo>
                  <a:lnTo>
                    <a:pt x="1108095" y="855523"/>
                  </a:lnTo>
                  <a:lnTo>
                    <a:pt x="1056676" y="868875"/>
                  </a:lnTo>
                  <a:lnTo>
                    <a:pt x="1002022" y="880471"/>
                  </a:lnTo>
                  <a:lnTo>
                    <a:pt x="944424" y="890202"/>
                  </a:lnTo>
                  <a:lnTo>
                    <a:pt x="884170" y="897959"/>
                  </a:lnTo>
                  <a:lnTo>
                    <a:pt x="821551" y="903633"/>
                  </a:lnTo>
                  <a:lnTo>
                    <a:pt x="756855" y="907118"/>
                  </a:lnTo>
                  <a:lnTo>
                    <a:pt x="690372" y="908303"/>
                  </a:lnTo>
                  <a:lnTo>
                    <a:pt x="623888" y="907118"/>
                  </a:lnTo>
                  <a:lnTo>
                    <a:pt x="559192" y="903633"/>
                  </a:lnTo>
                  <a:lnTo>
                    <a:pt x="496573" y="897959"/>
                  </a:lnTo>
                  <a:lnTo>
                    <a:pt x="436319" y="890202"/>
                  </a:lnTo>
                  <a:lnTo>
                    <a:pt x="378721" y="880471"/>
                  </a:lnTo>
                  <a:lnTo>
                    <a:pt x="324067" y="868875"/>
                  </a:lnTo>
                  <a:lnTo>
                    <a:pt x="272648" y="855523"/>
                  </a:lnTo>
                  <a:lnTo>
                    <a:pt x="224752" y="840522"/>
                  </a:lnTo>
                  <a:lnTo>
                    <a:pt x="180668" y="823981"/>
                  </a:lnTo>
                  <a:lnTo>
                    <a:pt x="140688" y="806008"/>
                  </a:lnTo>
                  <a:lnTo>
                    <a:pt x="105099" y="786712"/>
                  </a:lnTo>
                  <a:lnTo>
                    <a:pt x="48254" y="744585"/>
                  </a:lnTo>
                  <a:lnTo>
                    <a:pt x="12449" y="698467"/>
                  </a:lnTo>
                  <a:lnTo>
                    <a:pt x="0" y="649223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2382012"/>
              <a:ext cx="4695444" cy="78943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237488"/>
            <a:ext cx="3727704" cy="6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2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4869" y="206374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5795" y="2063743"/>
            <a:ext cx="6475730" cy="2675890"/>
          </a:xfrm>
          <a:custGeom>
            <a:avLst/>
            <a:gdLst/>
            <a:ahLst/>
            <a:cxnLst/>
            <a:rect l="l" t="t" r="r" b="b"/>
            <a:pathLst>
              <a:path w="6475730" h="2675890">
                <a:moveTo>
                  <a:pt x="5299075" y="2675432"/>
                </a:moveTo>
                <a:lnTo>
                  <a:pt x="6475603" y="2675432"/>
                </a:lnTo>
              </a:path>
              <a:path w="6475730" h="2675890">
                <a:moveTo>
                  <a:pt x="4529455" y="0"/>
                </a:moveTo>
                <a:lnTo>
                  <a:pt x="5918200" y="0"/>
                </a:lnTo>
              </a:path>
              <a:path w="6475730" h="2675890">
                <a:moveTo>
                  <a:pt x="4529455" y="2675432"/>
                </a:moveTo>
                <a:lnTo>
                  <a:pt x="5918200" y="2675432"/>
                </a:lnTo>
              </a:path>
              <a:path w="6475730" h="2675890">
                <a:moveTo>
                  <a:pt x="0" y="2675432"/>
                </a:moveTo>
                <a:lnTo>
                  <a:pt x="1176655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Introducing</a:t>
            </a:r>
            <a:r>
              <a:rPr spc="-195" dirty="0"/>
              <a:t> </a:t>
            </a:r>
            <a:r>
              <a:rPr i="1" spc="-80" dirty="0">
                <a:latin typeface="Trebuchet MS"/>
                <a:cs typeface="Trebuchet MS"/>
              </a:rPr>
              <a:t>P(w</a:t>
            </a:r>
            <a:r>
              <a:rPr sz="2775" i="1" spc="-120" baseline="-21021" dirty="0">
                <a:latin typeface="Trebuchet MS"/>
                <a:cs typeface="Trebuchet MS"/>
              </a:rPr>
              <a:t>i</a:t>
            </a:r>
            <a:r>
              <a:rPr sz="2775" i="1" spc="67" baseline="-21021" dirty="0">
                <a:latin typeface="Trebuchet MS"/>
                <a:cs typeface="Trebuchet MS"/>
              </a:rPr>
              <a:t> </a:t>
            </a:r>
            <a:r>
              <a:rPr sz="2800" i="1" spc="-750" dirty="0">
                <a:latin typeface="Trebuchet MS"/>
                <a:cs typeface="Trebuchet MS"/>
              </a:rPr>
              <a:t>|</a:t>
            </a:r>
            <a:r>
              <a:rPr sz="2800" i="1" spc="-190" dirty="0">
                <a:latin typeface="Trebuchet MS"/>
                <a:cs typeface="Trebuchet MS"/>
              </a:rPr>
              <a:t> </a:t>
            </a:r>
            <a:r>
              <a:rPr sz="2800" spc="-75" dirty="0"/>
              <a:t>class</a:t>
            </a:r>
            <a:r>
              <a:rPr sz="2800" i="1" spc="-75" dirty="0">
                <a:latin typeface="Trebuchet MS"/>
                <a:cs typeface="Trebuchet MS"/>
              </a:rPr>
              <a:t>)</a:t>
            </a:r>
            <a:r>
              <a:rPr sz="2800" i="1" spc="-185" dirty="0">
                <a:latin typeface="Trebuchet MS"/>
                <a:cs typeface="Trebuchet MS"/>
              </a:rPr>
              <a:t> </a:t>
            </a:r>
            <a:r>
              <a:rPr sz="2800" spc="50" dirty="0"/>
              <a:t>with</a:t>
            </a:r>
            <a:r>
              <a:rPr sz="2800" spc="-185" dirty="0"/>
              <a:t> </a:t>
            </a:r>
            <a:r>
              <a:rPr sz="2800" spc="-10" dirty="0"/>
              <a:t>smoothing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0534" y="3037249"/>
          <a:ext cx="2098672" cy="189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R="215900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2135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2135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24790" algn="r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R="217804" algn="r">
                        <a:lnSpc>
                          <a:spcPts val="144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Nclass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</a:pPr>
                      <a:r>
                        <a:rPr sz="1800" b="1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0534" y="206374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498" y="0"/>
                </a:lnTo>
              </a:path>
              <a:path w="2522220">
                <a:moveTo>
                  <a:pt x="575652" y="0"/>
                </a:moveTo>
                <a:lnTo>
                  <a:pt x="1964385" y="0"/>
                </a:lnTo>
              </a:path>
              <a:path w="2522220">
                <a:moveTo>
                  <a:pt x="1345260" y="0"/>
                </a:moveTo>
                <a:lnTo>
                  <a:pt x="25219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1380" y="4640701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1830" y="1576063"/>
          <a:ext cx="7819388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19685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6A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29248" y="2033267"/>
            <a:ext cx="2101215" cy="261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0"/>
              </a:lnSpc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26440" algn="l"/>
                <a:tab pos="13893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883285" algn="l"/>
                <a:tab pos="15462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85519" algn="l"/>
                <a:tab pos="1648460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75994" algn="l"/>
                <a:tab pos="1639570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90575" algn="l"/>
                <a:tab pos="14535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090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80"/>
              </a:spcBef>
              <a:tabLst>
                <a:tab pos="744855" algn="l"/>
                <a:tab pos="140779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3359" y="2063743"/>
            <a:ext cx="1090930" cy="2675890"/>
          </a:xfrm>
          <a:custGeom>
            <a:avLst/>
            <a:gdLst/>
            <a:ahLst/>
            <a:cxnLst/>
            <a:rect l="l" t="t" r="r" b="b"/>
            <a:pathLst>
              <a:path w="1090929" h="2675890">
                <a:moveTo>
                  <a:pt x="0" y="0"/>
                </a:moveTo>
                <a:lnTo>
                  <a:pt x="1090548" y="0"/>
                </a:lnTo>
              </a:path>
              <a:path w="1090929" h="2675890">
                <a:moveTo>
                  <a:pt x="0" y="2675432"/>
                </a:moveTo>
                <a:lnTo>
                  <a:pt x="1090548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7974" y="2050599"/>
            <a:ext cx="1098550" cy="2534285"/>
            <a:chOff x="557974" y="1492186"/>
            <a:chExt cx="1098550" cy="2534285"/>
          </a:xfrm>
        </p:grpSpPr>
        <p:sp>
          <p:nvSpPr>
            <p:cNvPr id="18" name="object 18"/>
            <p:cNvSpPr/>
            <p:nvPr/>
          </p:nvSpPr>
          <p:spPr>
            <a:xfrm>
              <a:off x="567690" y="1785366"/>
              <a:ext cx="1069975" cy="2226945"/>
            </a:xfrm>
            <a:custGeom>
              <a:avLst/>
              <a:gdLst/>
              <a:ahLst/>
              <a:cxnLst/>
              <a:rect l="l" t="t" r="r" b="b"/>
              <a:pathLst>
                <a:path w="1069975" h="2226945">
                  <a:moveTo>
                    <a:pt x="0" y="2226563"/>
                  </a:moveTo>
                  <a:lnTo>
                    <a:pt x="1069848" y="2226563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2226563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262" y="1506474"/>
              <a:ext cx="1069975" cy="2505710"/>
            </a:xfrm>
            <a:custGeom>
              <a:avLst/>
              <a:gdLst/>
              <a:ahLst/>
              <a:cxnLst/>
              <a:rect l="l" t="t" r="r" b="b"/>
              <a:pathLst>
                <a:path w="1069975" h="2505710">
                  <a:moveTo>
                    <a:pt x="0" y="2505456"/>
                  </a:moveTo>
                  <a:lnTo>
                    <a:pt x="1069848" y="2505456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2505456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58203" y="4646187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1800" b="1" spc="-25" dirty="0">
                <a:latin typeface="Tahoma"/>
                <a:cs typeface="Tahoma"/>
              </a:rPr>
              <a:t>Sum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593" y="464618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8789" y="4603871"/>
            <a:ext cx="268605" cy="337185"/>
          </a:xfrm>
          <a:custGeom>
            <a:avLst/>
            <a:gdLst/>
            <a:ahLst/>
            <a:cxnLst/>
            <a:rect l="l" t="t" r="r" b="b"/>
            <a:pathLst>
              <a:path w="268605" h="337185">
                <a:moveTo>
                  <a:pt x="0" y="336803"/>
                </a:moveTo>
                <a:lnTo>
                  <a:pt x="268224" y="336803"/>
                </a:lnTo>
                <a:lnTo>
                  <a:pt x="268224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3076" y="3599936"/>
            <a:ext cx="2540635" cy="1181735"/>
          </a:xfrm>
          <a:custGeom>
            <a:avLst/>
            <a:gdLst/>
            <a:ahLst/>
            <a:cxnLst/>
            <a:rect l="l" t="t" r="r" b="b"/>
            <a:pathLst>
              <a:path w="2540635" h="1181735">
                <a:moveTo>
                  <a:pt x="2467031" y="25939"/>
                </a:moveTo>
                <a:lnTo>
                  <a:pt x="0" y="1164412"/>
                </a:lnTo>
                <a:lnTo>
                  <a:pt x="7874" y="1181709"/>
                </a:lnTo>
                <a:lnTo>
                  <a:pt x="2475046" y="43273"/>
                </a:lnTo>
                <a:lnTo>
                  <a:pt x="2467031" y="25939"/>
                </a:lnTo>
                <a:close/>
              </a:path>
              <a:path w="2540635" h="1181735">
                <a:moveTo>
                  <a:pt x="2525935" y="20574"/>
                </a:moveTo>
                <a:lnTo>
                  <a:pt x="2478659" y="20574"/>
                </a:lnTo>
                <a:lnTo>
                  <a:pt x="2486533" y="37972"/>
                </a:lnTo>
                <a:lnTo>
                  <a:pt x="2475046" y="43273"/>
                </a:lnTo>
                <a:lnTo>
                  <a:pt x="2487041" y="69214"/>
                </a:lnTo>
                <a:lnTo>
                  <a:pt x="2525935" y="20574"/>
                </a:lnTo>
                <a:close/>
              </a:path>
              <a:path w="2540635" h="1181735">
                <a:moveTo>
                  <a:pt x="2478659" y="20574"/>
                </a:moveTo>
                <a:lnTo>
                  <a:pt x="2467031" y="25939"/>
                </a:lnTo>
                <a:lnTo>
                  <a:pt x="2475046" y="43273"/>
                </a:lnTo>
                <a:lnTo>
                  <a:pt x="2486533" y="37972"/>
                </a:lnTo>
                <a:lnTo>
                  <a:pt x="2478659" y="20574"/>
                </a:lnTo>
                <a:close/>
              </a:path>
              <a:path w="2540635" h="1181735">
                <a:moveTo>
                  <a:pt x="2455037" y="0"/>
                </a:moveTo>
                <a:lnTo>
                  <a:pt x="2467031" y="25939"/>
                </a:lnTo>
                <a:lnTo>
                  <a:pt x="2478659" y="20574"/>
                </a:lnTo>
                <a:lnTo>
                  <a:pt x="2525935" y="20574"/>
                </a:lnTo>
                <a:lnTo>
                  <a:pt x="2540254" y="2666"/>
                </a:lnTo>
                <a:lnTo>
                  <a:pt x="2455037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150" y="4594727"/>
            <a:ext cx="325120" cy="334010"/>
          </a:xfrm>
          <a:custGeom>
            <a:avLst/>
            <a:gdLst/>
            <a:ahLst/>
            <a:cxnLst/>
            <a:rect l="l" t="t" r="r" b="b"/>
            <a:pathLst>
              <a:path w="325119" h="334010">
                <a:moveTo>
                  <a:pt x="0" y="333756"/>
                </a:moveTo>
                <a:lnTo>
                  <a:pt x="324612" y="333756"/>
                </a:lnTo>
                <a:lnTo>
                  <a:pt x="32461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1279" y="2171566"/>
            <a:ext cx="2806065" cy="850900"/>
          </a:xfrm>
          <a:custGeom>
            <a:avLst/>
            <a:gdLst/>
            <a:ahLst/>
            <a:cxnLst/>
            <a:rect l="l" t="t" r="r" b="b"/>
            <a:pathLst>
              <a:path w="2806065" h="850900">
                <a:moveTo>
                  <a:pt x="2730300" y="823065"/>
                </a:moveTo>
                <a:lnTo>
                  <a:pt x="2722245" y="850519"/>
                </a:lnTo>
                <a:lnTo>
                  <a:pt x="2806065" y="835533"/>
                </a:lnTo>
                <a:lnTo>
                  <a:pt x="2796534" y="826643"/>
                </a:lnTo>
                <a:lnTo>
                  <a:pt x="2742437" y="826643"/>
                </a:lnTo>
                <a:lnTo>
                  <a:pt x="2730300" y="823065"/>
                </a:lnTo>
                <a:close/>
              </a:path>
              <a:path w="2806065" h="850900">
                <a:moveTo>
                  <a:pt x="2735673" y="804751"/>
                </a:moveTo>
                <a:lnTo>
                  <a:pt x="2730300" y="823065"/>
                </a:lnTo>
                <a:lnTo>
                  <a:pt x="2742437" y="826643"/>
                </a:lnTo>
                <a:lnTo>
                  <a:pt x="2747898" y="808355"/>
                </a:lnTo>
                <a:lnTo>
                  <a:pt x="2735673" y="804751"/>
                </a:lnTo>
                <a:close/>
              </a:path>
              <a:path w="2806065" h="850900">
                <a:moveTo>
                  <a:pt x="2743708" y="777367"/>
                </a:moveTo>
                <a:lnTo>
                  <a:pt x="2735673" y="804751"/>
                </a:lnTo>
                <a:lnTo>
                  <a:pt x="2747898" y="808355"/>
                </a:lnTo>
                <a:lnTo>
                  <a:pt x="2742437" y="826643"/>
                </a:lnTo>
                <a:lnTo>
                  <a:pt x="2796534" y="826643"/>
                </a:lnTo>
                <a:lnTo>
                  <a:pt x="2743708" y="777367"/>
                </a:lnTo>
                <a:close/>
              </a:path>
              <a:path w="2806065" h="850900">
                <a:moveTo>
                  <a:pt x="5333" y="0"/>
                </a:moveTo>
                <a:lnTo>
                  <a:pt x="0" y="18287"/>
                </a:lnTo>
                <a:lnTo>
                  <a:pt x="2730300" y="823065"/>
                </a:lnTo>
                <a:lnTo>
                  <a:pt x="2735673" y="804751"/>
                </a:lnTo>
                <a:lnTo>
                  <a:pt x="5333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0" y="3019672"/>
            <a:ext cx="2199132" cy="56235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209669" y="4353579"/>
            <a:ext cx="687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4325" algn="l"/>
              </a:tabLst>
            </a:pPr>
            <a:r>
              <a:rPr sz="2000" spc="114" dirty="0">
                <a:solidFill>
                  <a:srgbClr val="3C85C5"/>
                </a:solidFill>
                <a:latin typeface="Tahoma"/>
                <a:cs typeface="Tahoma"/>
              </a:rPr>
              <a:t>V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8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35473" y="3588886"/>
            <a:ext cx="253365" cy="793115"/>
          </a:xfrm>
          <a:custGeom>
            <a:avLst/>
            <a:gdLst/>
            <a:ahLst/>
            <a:cxnLst/>
            <a:rect l="l" t="t" r="r" b="b"/>
            <a:pathLst>
              <a:path w="253364" h="793114">
                <a:moveTo>
                  <a:pt x="207402" y="70553"/>
                </a:moveTo>
                <a:lnTo>
                  <a:pt x="0" y="787907"/>
                </a:lnTo>
                <a:lnTo>
                  <a:pt x="18287" y="793114"/>
                </a:lnTo>
                <a:lnTo>
                  <a:pt x="225700" y="75849"/>
                </a:lnTo>
                <a:lnTo>
                  <a:pt x="207402" y="70553"/>
                </a:lnTo>
                <a:close/>
              </a:path>
              <a:path w="253364" h="793114">
                <a:moveTo>
                  <a:pt x="248519" y="58293"/>
                </a:moveTo>
                <a:lnTo>
                  <a:pt x="210947" y="58293"/>
                </a:lnTo>
                <a:lnTo>
                  <a:pt x="229235" y="63626"/>
                </a:lnTo>
                <a:lnTo>
                  <a:pt x="225700" y="75849"/>
                </a:lnTo>
                <a:lnTo>
                  <a:pt x="253237" y="83819"/>
                </a:lnTo>
                <a:lnTo>
                  <a:pt x="248519" y="58293"/>
                </a:lnTo>
                <a:close/>
              </a:path>
              <a:path w="253364" h="793114">
                <a:moveTo>
                  <a:pt x="210947" y="58293"/>
                </a:moveTo>
                <a:lnTo>
                  <a:pt x="207402" y="70553"/>
                </a:lnTo>
                <a:lnTo>
                  <a:pt x="225700" y="75849"/>
                </a:lnTo>
                <a:lnTo>
                  <a:pt x="229235" y="63626"/>
                </a:lnTo>
                <a:lnTo>
                  <a:pt x="210947" y="58293"/>
                </a:lnTo>
                <a:close/>
              </a:path>
              <a:path w="253364" h="793114">
                <a:moveTo>
                  <a:pt x="237743" y="0"/>
                </a:moveTo>
                <a:lnTo>
                  <a:pt x="179959" y="62611"/>
                </a:lnTo>
                <a:lnTo>
                  <a:pt x="207402" y="70553"/>
                </a:lnTo>
                <a:lnTo>
                  <a:pt x="210947" y="58293"/>
                </a:lnTo>
                <a:lnTo>
                  <a:pt x="248519" y="58293"/>
                </a:lnTo>
                <a:lnTo>
                  <a:pt x="237743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9582" y="2979286"/>
            <a:ext cx="2536190" cy="300355"/>
          </a:xfrm>
          <a:custGeom>
            <a:avLst/>
            <a:gdLst/>
            <a:ahLst/>
            <a:cxnLst/>
            <a:rect l="l" t="t" r="r" b="b"/>
            <a:pathLst>
              <a:path w="2536190" h="300355">
                <a:moveTo>
                  <a:pt x="0" y="300227"/>
                </a:moveTo>
                <a:lnTo>
                  <a:pt x="2535936" y="300227"/>
                </a:lnTo>
                <a:lnTo>
                  <a:pt x="2535936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857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57106" y="5456898"/>
            <a:ext cx="2905125" cy="4470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2000" b="1" spc="-145" dirty="0">
                <a:latin typeface="Tahoma"/>
                <a:cs typeface="Tahoma"/>
              </a:rPr>
              <a:t>Laplacian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35" dirty="0">
                <a:latin typeface="Tahoma"/>
                <a:cs typeface="Tahoma"/>
              </a:rPr>
              <a:t>Smoothing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6486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616" y="3012052"/>
            <a:ext cx="2281428" cy="573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214869" y="206374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5795" y="2063743"/>
            <a:ext cx="6475730" cy="2675890"/>
          </a:xfrm>
          <a:custGeom>
            <a:avLst/>
            <a:gdLst/>
            <a:ahLst/>
            <a:cxnLst/>
            <a:rect l="l" t="t" r="r" b="b"/>
            <a:pathLst>
              <a:path w="6475730" h="2675890">
                <a:moveTo>
                  <a:pt x="5299075" y="2675432"/>
                </a:moveTo>
                <a:lnTo>
                  <a:pt x="6475603" y="2675432"/>
                </a:lnTo>
              </a:path>
              <a:path w="6475730" h="2675890">
                <a:moveTo>
                  <a:pt x="4529455" y="0"/>
                </a:moveTo>
                <a:lnTo>
                  <a:pt x="5918200" y="0"/>
                </a:lnTo>
              </a:path>
              <a:path w="6475730" h="2675890">
                <a:moveTo>
                  <a:pt x="4529455" y="2675432"/>
                </a:moveTo>
                <a:lnTo>
                  <a:pt x="5918200" y="2675432"/>
                </a:lnTo>
              </a:path>
              <a:path w="6475730" h="2675890">
                <a:moveTo>
                  <a:pt x="0" y="2675432"/>
                </a:moveTo>
                <a:lnTo>
                  <a:pt x="1176655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Introducing</a:t>
            </a:r>
            <a:r>
              <a:rPr spc="-195" dirty="0"/>
              <a:t> </a:t>
            </a:r>
            <a:r>
              <a:rPr i="1" spc="-80" dirty="0">
                <a:latin typeface="Trebuchet MS"/>
                <a:cs typeface="Trebuchet MS"/>
              </a:rPr>
              <a:t>P(w</a:t>
            </a:r>
            <a:r>
              <a:rPr sz="2775" i="1" spc="-120" baseline="-21021" dirty="0">
                <a:latin typeface="Trebuchet MS"/>
                <a:cs typeface="Trebuchet MS"/>
              </a:rPr>
              <a:t>i</a:t>
            </a:r>
            <a:r>
              <a:rPr sz="2775" i="1" spc="67" baseline="-21021" dirty="0">
                <a:latin typeface="Trebuchet MS"/>
                <a:cs typeface="Trebuchet MS"/>
              </a:rPr>
              <a:t> </a:t>
            </a:r>
            <a:r>
              <a:rPr sz="2800" i="1" spc="-750" dirty="0">
                <a:latin typeface="Trebuchet MS"/>
                <a:cs typeface="Trebuchet MS"/>
              </a:rPr>
              <a:t>|</a:t>
            </a:r>
            <a:r>
              <a:rPr sz="2800" i="1" spc="-190" dirty="0">
                <a:latin typeface="Trebuchet MS"/>
                <a:cs typeface="Trebuchet MS"/>
              </a:rPr>
              <a:t> </a:t>
            </a:r>
            <a:r>
              <a:rPr sz="2800" spc="-75" dirty="0"/>
              <a:t>class</a:t>
            </a:r>
            <a:r>
              <a:rPr sz="2800" i="1" spc="-75" dirty="0">
                <a:latin typeface="Trebuchet MS"/>
                <a:cs typeface="Trebuchet MS"/>
              </a:rPr>
              <a:t>)</a:t>
            </a:r>
            <a:r>
              <a:rPr sz="2800" i="1" spc="-185" dirty="0">
                <a:latin typeface="Trebuchet MS"/>
                <a:cs typeface="Trebuchet MS"/>
              </a:rPr>
              <a:t> </a:t>
            </a:r>
            <a:r>
              <a:rPr sz="2800" spc="50" dirty="0"/>
              <a:t>with</a:t>
            </a:r>
            <a:r>
              <a:rPr sz="2800" spc="-185" dirty="0"/>
              <a:t> </a:t>
            </a:r>
            <a:r>
              <a:rPr sz="2800" spc="-10" dirty="0"/>
              <a:t>smoothing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0534" y="3037249"/>
          <a:ext cx="2098672" cy="189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R="215900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2135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2135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24790" algn="r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R="217804" algn="r">
                        <a:lnSpc>
                          <a:spcPts val="144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Nclass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</a:pPr>
                      <a:r>
                        <a:rPr sz="1800" b="1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0534" y="206374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498" y="0"/>
                </a:lnTo>
              </a:path>
              <a:path w="2522220">
                <a:moveTo>
                  <a:pt x="575652" y="0"/>
                </a:moveTo>
                <a:lnTo>
                  <a:pt x="1964385" y="0"/>
                </a:lnTo>
              </a:path>
              <a:path w="2522220">
                <a:moveTo>
                  <a:pt x="1345260" y="0"/>
                </a:moveTo>
                <a:lnTo>
                  <a:pt x="25219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1380" y="4640701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A64D79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1830" y="1576063"/>
          <a:ext cx="7819388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19685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ts val="2140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6A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33679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29248" y="2033267"/>
            <a:ext cx="2101215" cy="261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0"/>
              </a:lnSpc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26440" algn="l"/>
                <a:tab pos="13893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883285" algn="l"/>
                <a:tab pos="15462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85519" algn="l"/>
                <a:tab pos="1648460" algn="l"/>
              </a:tabLst>
            </a:pP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975994" algn="l"/>
                <a:tab pos="1639570" algn="l"/>
              </a:tabLst>
            </a:pPr>
            <a:r>
              <a:rPr sz="1800" spc="-10" dirty="0">
                <a:latin typeface="Tahoma"/>
                <a:cs typeface="Tahoma"/>
              </a:rPr>
              <a:t>learning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5"/>
              </a:spcBef>
              <a:tabLst>
                <a:tab pos="790575" algn="l"/>
                <a:tab pos="14535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090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480"/>
              </a:spcBef>
              <a:tabLst>
                <a:tab pos="744855" algn="l"/>
                <a:tab pos="1407795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3359" y="2063743"/>
            <a:ext cx="1090930" cy="2675890"/>
          </a:xfrm>
          <a:custGeom>
            <a:avLst/>
            <a:gdLst/>
            <a:ahLst/>
            <a:cxnLst/>
            <a:rect l="l" t="t" r="r" b="b"/>
            <a:pathLst>
              <a:path w="1090929" h="2675890">
                <a:moveTo>
                  <a:pt x="0" y="0"/>
                </a:moveTo>
                <a:lnTo>
                  <a:pt x="1090548" y="0"/>
                </a:lnTo>
              </a:path>
              <a:path w="1090929" h="2675890">
                <a:moveTo>
                  <a:pt x="0" y="2675432"/>
                </a:moveTo>
                <a:lnTo>
                  <a:pt x="1090548" y="2675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7974" y="2050599"/>
            <a:ext cx="1098550" cy="2534285"/>
            <a:chOff x="557974" y="1492186"/>
            <a:chExt cx="1098550" cy="2534285"/>
          </a:xfrm>
        </p:grpSpPr>
        <p:sp>
          <p:nvSpPr>
            <p:cNvPr id="18" name="object 18"/>
            <p:cNvSpPr/>
            <p:nvPr/>
          </p:nvSpPr>
          <p:spPr>
            <a:xfrm>
              <a:off x="567690" y="1785366"/>
              <a:ext cx="1069975" cy="2226945"/>
            </a:xfrm>
            <a:custGeom>
              <a:avLst/>
              <a:gdLst/>
              <a:ahLst/>
              <a:cxnLst/>
              <a:rect l="l" t="t" r="r" b="b"/>
              <a:pathLst>
                <a:path w="1069975" h="2226945">
                  <a:moveTo>
                    <a:pt x="0" y="2226563"/>
                  </a:moveTo>
                  <a:lnTo>
                    <a:pt x="1069848" y="2226563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2226563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262" y="1506474"/>
              <a:ext cx="1069975" cy="2505710"/>
            </a:xfrm>
            <a:custGeom>
              <a:avLst/>
              <a:gdLst/>
              <a:ahLst/>
              <a:cxnLst/>
              <a:rect l="l" t="t" r="r" b="b"/>
              <a:pathLst>
                <a:path w="1069975" h="2505710">
                  <a:moveTo>
                    <a:pt x="0" y="2505456"/>
                  </a:moveTo>
                  <a:lnTo>
                    <a:pt x="1069848" y="2505456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2505456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58203" y="4646187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1800" b="1" spc="-25" dirty="0">
                <a:latin typeface="Tahoma"/>
                <a:cs typeface="Tahoma"/>
              </a:rPr>
              <a:t>Sum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593" y="464618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8789" y="4603871"/>
            <a:ext cx="268605" cy="337185"/>
          </a:xfrm>
          <a:custGeom>
            <a:avLst/>
            <a:gdLst/>
            <a:ahLst/>
            <a:cxnLst/>
            <a:rect l="l" t="t" r="r" b="b"/>
            <a:pathLst>
              <a:path w="268605" h="337185">
                <a:moveTo>
                  <a:pt x="0" y="336803"/>
                </a:moveTo>
                <a:lnTo>
                  <a:pt x="268224" y="336803"/>
                </a:lnTo>
                <a:lnTo>
                  <a:pt x="268224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150" y="4594727"/>
            <a:ext cx="325120" cy="334010"/>
          </a:xfrm>
          <a:custGeom>
            <a:avLst/>
            <a:gdLst/>
            <a:ahLst/>
            <a:cxnLst/>
            <a:rect l="l" t="t" r="r" b="b"/>
            <a:pathLst>
              <a:path w="325119" h="334010">
                <a:moveTo>
                  <a:pt x="0" y="333756"/>
                </a:moveTo>
                <a:lnTo>
                  <a:pt x="324612" y="333756"/>
                </a:lnTo>
                <a:lnTo>
                  <a:pt x="32461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2728" y="2184012"/>
            <a:ext cx="2171700" cy="2573655"/>
          </a:xfrm>
          <a:custGeom>
            <a:avLst/>
            <a:gdLst/>
            <a:ahLst/>
            <a:cxnLst/>
            <a:rect l="l" t="t" r="r" b="b"/>
            <a:pathLst>
              <a:path w="2171700" h="2573654">
                <a:moveTo>
                  <a:pt x="2101850" y="782574"/>
                </a:moveTo>
                <a:lnTo>
                  <a:pt x="2089658" y="769620"/>
                </a:lnTo>
                <a:lnTo>
                  <a:pt x="2043430" y="720471"/>
                </a:lnTo>
                <a:lnTo>
                  <a:pt x="2033549" y="747331"/>
                </a:lnTo>
                <a:lnTo>
                  <a:pt x="6604" y="0"/>
                </a:lnTo>
                <a:lnTo>
                  <a:pt x="0" y="17780"/>
                </a:lnTo>
                <a:lnTo>
                  <a:pt x="2026983" y="765200"/>
                </a:lnTo>
                <a:lnTo>
                  <a:pt x="2017141" y="791972"/>
                </a:lnTo>
                <a:lnTo>
                  <a:pt x="2101850" y="782574"/>
                </a:lnTo>
                <a:close/>
              </a:path>
              <a:path w="2171700" h="2573654">
                <a:moveTo>
                  <a:pt x="2171700" y="1397254"/>
                </a:moveTo>
                <a:lnTo>
                  <a:pt x="2086737" y="1403604"/>
                </a:lnTo>
                <a:lnTo>
                  <a:pt x="2101392" y="1428127"/>
                </a:lnTo>
                <a:lnTo>
                  <a:pt x="208788" y="2557272"/>
                </a:lnTo>
                <a:lnTo>
                  <a:pt x="218440" y="2573629"/>
                </a:lnTo>
                <a:lnTo>
                  <a:pt x="2111184" y="1444498"/>
                </a:lnTo>
                <a:lnTo>
                  <a:pt x="2125853" y="1469009"/>
                </a:lnTo>
                <a:lnTo>
                  <a:pt x="2156117" y="1421638"/>
                </a:lnTo>
                <a:lnTo>
                  <a:pt x="2171700" y="1397254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09669" y="4353579"/>
            <a:ext cx="687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4325" algn="l"/>
              </a:tabLst>
            </a:pPr>
            <a:r>
              <a:rPr sz="2000" spc="114" dirty="0">
                <a:solidFill>
                  <a:srgbClr val="3C85C5"/>
                </a:solidFill>
                <a:latin typeface="Tahoma"/>
                <a:cs typeface="Tahoma"/>
              </a:rPr>
              <a:t>V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8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35473" y="3588886"/>
            <a:ext cx="253365" cy="793115"/>
          </a:xfrm>
          <a:custGeom>
            <a:avLst/>
            <a:gdLst/>
            <a:ahLst/>
            <a:cxnLst/>
            <a:rect l="l" t="t" r="r" b="b"/>
            <a:pathLst>
              <a:path w="253364" h="793114">
                <a:moveTo>
                  <a:pt x="207402" y="70553"/>
                </a:moveTo>
                <a:lnTo>
                  <a:pt x="0" y="787907"/>
                </a:lnTo>
                <a:lnTo>
                  <a:pt x="18287" y="793114"/>
                </a:lnTo>
                <a:lnTo>
                  <a:pt x="225700" y="75849"/>
                </a:lnTo>
                <a:lnTo>
                  <a:pt x="207402" y="70553"/>
                </a:lnTo>
                <a:close/>
              </a:path>
              <a:path w="253364" h="793114">
                <a:moveTo>
                  <a:pt x="248519" y="58293"/>
                </a:moveTo>
                <a:lnTo>
                  <a:pt x="210947" y="58293"/>
                </a:lnTo>
                <a:lnTo>
                  <a:pt x="229235" y="63626"/>
                </a:lnTo>
                <a:lnTo>
                  <a:pt x="225700" y="75849"/>
                </a:lnTo>
                <a:lnTo>
                  <a:pt x="253237" y="83819"/>
                </a:lnTo>
                <a:lnTo>
                  <a:pt x="248519" y="58293"/>
                </a:lnTo>
                <a:close/>
              </a:path>
              <a:path w="253364" h="793114">
                <a:moveTo>
                  <a:pt x="210947" y="58293"/>
                </a:moveTo>
                <a:lnTo>
                  <a:pt x="207402" y="70553"/>
                </a:lnTo>
                <a:lnTo>
                  <a:pt x="225700" y="75849"/>
                </a:lnTo>
                <a:lnTo>
                  <a:pt x="229235" y="63626"/>
                </a:lnTo>
                <a:lnTo>
                  <a:pt x="210947" y="58293"/>
                </a:lnTo>
                <a:close/>
              </a:path>
              <a:path w="253364" h="793114">
                <a:moveTo>
                  <a:pt x="237743" y="0"/>
                </a:moveTo>
                <a:lnTo>
                  <a:pt x="179959" y="62611"/>
                </a:lnTo>
                <a:lnTo>
                  <a:pt x="207402" y="70553"/>
                </a:lnTo>
                <a:lnTo>
                  <a:pt x="210947" y="58293"/>
                </a:lnTo>
                <a:lnTo>
                  <a:pt x="248519" y="58293"/>
                </a:lnTo>
                <a:lnTo>
                  <a:pt x="237743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9582" y="2979286"/>
            <a:ext cx="2536190" cy="300355"/>
          </a:xfrm>
          <a:custGeom>
            <a:avLst/>
            <a:gdLst/>
            <a:ahLst/>
            <a:cxnLst/>
            <a:rect l="l" t="t" r="r" b="b"/>
            <a:pathLst>
              <a:path w="2536190" h="300355">
                <a:moveTo>
                  <a:pt x="0" y="300227"/>
                </a:moveTo>
                <a:lnTo>
                  <a:pt x="2535936" y="300227"/>
                </a:lnTo>
                <a:lnTo>
                  <a:pt x="2535936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857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57106" y="5456898"/>
            <a:ext cx="2905125" cy="4470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2000" b="1" spc="-145" dirty="0">
                <a:latin typeface="Tahoma"/>
                <a:cs typeface="Tahoma"/>
              </a:rPr>
              <a:t>Laplacian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35" dirty="0">
                <a:latin typeface="Tahoma"/>
                <a:cs typeface="Tahoma"/>
              </a:rPr>
              <a:t>Smoothing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783907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5" dirty="0"/>
              <a:t>Summary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2712720"/>
            <a:ext cx="1808988" cy="854963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466750" y="1389380"/>
            <a:ext cx="5250180" cy="110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93065" algn="l"/>
              </a:tabLst>
            </a:pPr>
            <a:r>
              <a:rPr sz="2000" spc="-10" dirty="0">
                <a:latin typeface="Tahoma"/>
                <a:cs typeface="Tahoma"/>
              </a:rPr>
              <a:t>Laplacian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smoothing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avoid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P(w</a:t>
            </a:r>
            <a:r>
              <a:rPr sz="1950" i="1" spc="-187" baseline="-21367" dirty="0">
                <a:latin typeface="Trebuchet MS"/>
                <a:cs typeface="Trebuchet MS"/>
              </a:rPr>
              <a:t>i</a:t>
            </a:r>
            <a:r>
              <a:rPr sz="2000" i="1" spc="-125" dirty="0">
                <a:latin typeface="Trebuchet MS"/>
                <a:cs typeface="Trebuchet MS"/>
              </a:rPr>
              <a:t>|class)</a:t>
            </a:r>
            <a:r>
              <a:rPr sz="2000" i="1" spc="-80" dirty="0">
                <a:latin typeface="Trebuchet MS"/>
                <a:cs typeface="Trebuchet MS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0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Tahoma"/>
              <a:buChar char="●"/>
            </a:pPr>
            <a:endParaRPr sz="2000" dirty="0">
              <a:latin typeface="Tahoma"/>
              <a:cs typeface="Tahoma"/>
            </a:endParaRPr>
          </a:p>
          <a:p>
            <a:pPr marL="393065" indent="-342265">
              <a:lnSpc>
                <a:spcPct val="100000"/>
              </a:lnSpc>
              <a:buSzPct val="90000"/>
              <a:buChar char="●"/>
              <a:tabLst>
                <a:tab pos="393065" algn="l"/>
              </a:tabLst>
            </a:pPr>
            <a:r>
              <a:rPr sz="2000" dirty="0">
                <a:latin typeface="Tahoma"/>
                <a:cs typeface="Tahoma"/>
              </a:rPr>
              <a:t>Naïve Bayes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formula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12716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Ratio</a:t>
            </a:r>
            <a:r>
              <a:rPr spc="-130" dirty="0"/>
              <a:t> </a:t>
            </a:r>
            <a:r>
              <a:rPr spc="70" dirty="0"/>
              <a:t>of</a:t>
            </a:r>
            <a:r>
              <a:rPr spc="-12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4392676" y="1810130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758" y="1322450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2256917" y="0"/>
                </a:moveTo>
                <a:lnTo>
                  <a:pt x="3433445" y="0"/>
                </a:lnTo>
              </a:path>
              <a:path w="3433445">
                <a:moveTo>
                  <a:pt x="651891" y="0"/>
                </a:moveTo>
                <a:lnTo>
                  <a:pt x="2040636" y="0"/>
                </a:lnTo>
              </a:path>
              <a:path w="3433445">
                <a:moveTo>
                  <a:pt x="1421511" y="0"/>
                </a:moveTo>
                <a:lnTo>
                  <a:pt x="2598166" y="0"/>
                </a:lnTo>
              </a:path>
              <a:path w="3433445">
                <a:moveTo>
                  <a:pt x="0" y="0"/>
                </a:moveTo>
                <a:lnTo>
                  <a:pt x="10905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5758" y="4485563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2256917" y="0"/>
                </a:moveTo>
                <a:lnTo>
                  <a:pt x="3433445" y="0"/>
                </a:lnTo>
              </a:path>
              <a:path w="3433445">
                <a:moveTo>
                  <a:pt x="651891" y="0"/>
                </a:moveTo>
                <a:lnTo>
                  <a:pt x="2040636" y="0"/>
                </a:lnTo>
              </a:path>
              <a:path w="3433445">
                <a:moveTo>
                  <a:pt x="1421511" y="0"/>
                </a:moveTo>
                <a:lnTo>
                  <a:pt x="2598166" y="0"/>
                </a:lnTo>
              </a:path>
              <a:path w="3433445">
                <a:moveTo>
                  <a:pt x="0" y="0"/>
                </a:moveTo>
                <a:lnTo>
                  <a:pt x="10905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0810" y="1398219"/>
            <a:ext cx="542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ratio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5534" y="1780209"/>
            <a:ext cx="13271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5534" y="2114600"/>
            <a:ext cx="13271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2571" y="2449245"/>
            <a:ext cx="3194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30" dirty="0">
                <a:latin typeface="Tahoma"/>
                <a:cs typeface="Tahoma"/>
              </a:rPr>
              <a:t>1.4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5534" y="2783636"/>
            <a:ext cx="132715" cy="94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2571" y="3787368"/>
            <a:ext cx="3194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-30" dirty="0">
                <a:latin typeface="Tahoma"/>
                <a:cs typeface="Tahoma"/>
              </a:rPr>
              <a:t>0.6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0053" y="2019427"/>
            <a:ext cx="1164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E69138"/>
                </a:solidFill>
                <a:latin typeface="Tahoma"/>
                <a:cs typeface="Tahoma"/>
              </a:rPr>
              <a:t>ratio(</a:t>
            </a:r>
            <a:r>
              <a:rPr sz="2000" i="1" spc="-65" dirty="0">
                <a:latin typeface="Trebuchet MS"/>
                <a:cs typeface="Trebuchet MS"/>
              </a:rPr>
              <a:t>w</a:t>
            </a:r>
            <a:r>
              <a:rPr sz="1950" i="1" spc="-97" baseline="-21367" dirty="0"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E69138"/>
                </a:solidFill>
                <a:latin typeface="Tahoma"/>
                <a:cs typeface="Tahoma"/>
              </a:rPr>
              <a:t>)</a:t>
            </a:r>
            <a:r>
              <a:rPr sz="20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340" dirty="0">
                <a:solidFill>
                  <a:srgbClr val="E69138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5426" y="1757299"/>
            <a:ext cx="1163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60" dirty="0">
                <a:latin typeface="Trebuchet MS"/>
                <a:cs typeface="Trebuchet MS"/>
              </a:rPr>
              <a:t>P(w</a:t>
            </a:r>
            <a:r>
              <a:rPr sz="1950" i="1" spc="-89" baseline="-21367" dirty="0">
                <a:latin typeface="Trebuchet MS"/>
                <a:cs typeface="Trebuchet MS"/>
              </a:rPr>
              <a:t>i</a:t>
            </a:r>
            <a:r>
              <a:rPr sz="1950" i="1" spc="-22" baseline="-21367" dirty="0">
                <a:latin typeface="Trebuchet MS"/>
                <a:cs typeface="Trebuchet MS"/>
              </a:rPr>
              <a:t> </a:t>
            </a:r>
            <a:r>
              <a:rPr sz="2000" i="1" spc="-540" dirty="0">
                <a:latin typeface="Trebuchet MS"/>
                <a:cs typeface="Trebuchet MS"/>
              </a:rPr>
              <a:t>|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i="1" spc="-2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5426" y="2256282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60" dirty="0">
                <a:latin typeface="Trebuchet MS"/>
                <a:cs typeface="Trebuchet MS"/>
              </a:rPr>
              <a:t>P(w</a:t>
            </a:r>
            <a:r>
              <a:rPr sz="1950" i="1" spc="-89" baseline="-21367" dirty="0">
                <a:latin typeface="Trebuchet MS"/>
                <a:cs typeface="Trebuchet MS"/>
              </a:rPr>
              <a:t>i</a:t>
            </a:r>
            <a:r>
              <a:rPr sz="1950" i="1" spc="-22" baseline="-21367" dirty="0">
                <a:latin typeface="Trebuchet MS"/>
                <a:cs typeface="Trebuchet MS"/>
              </a:rPr>
              <a:t> </a:t>
            </a:r>
            <a:r>
              <a:rPr sz="2000" i="1" spc="-540" dirty="0">
                <a:latin typeface="Trebuchet MS"/>
                <a:cs typeface="Trebuchet MS"/>
              </a:rPr>
              <a:t>|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r>
              <a:rPr sz="2000" i="1" spc="-2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91578" y="2169414"/>
            <a:ext cx="1210310" cy="11430"/>
          </a:xfrm>
          <a:custGeom>
            <a:avLst/>
            <a:gdLst/>
            <a:ahLst/>
            <a:cxnLst/>
            <a:rect l="l" t="t" r="r" b="b"/>
            <a:pathLst>
              <a:path w="1210309" h="11430">
                <a:moveTo>
                  <a:pt x="0" y="11049"/>
                </a:moveTo>
                <a:lnTo>
                  <a:pt x="1210182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135758" y="1794129"/>
            <a:ext cx="3458845" cy="250825"/>
            <a:chOff x="2135758" y="1794129"/>
            <a:chExt cx="3458845" cy="250825"/>
          </a:xfrm>
        </p:grpSpPr>
        <p:sp>
          <p:nvSpPr>
            <p:cNvPr id="17" name="object 17"/>
            <p:cNvSpPr/>
            <p:nvPr/>
          </p:nvSpPr>
          <p:spPr>
            <a:xfrm>
              <a:off x="4754879" y="1837944"/>
              <a:ext cx="605155" cy="178435"/>
            </a:xfrm>
            <a:custGeom>
              <a:avLst/>
              <a:gdLst/>
              <a:ahLst/>
              <a:cxnLst/>
              <a:rect l="l" t="t" r="r" b="b"/>
              <a:pathLst>
                <a:path w="605154" h="178435">
                  <a:moveTo>
                    <a:pt x="605027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605027" y="17830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70937" y="1803654"/>
              <a:ext cx="3413760" cy="231775"/>
            </a:xfrm>
            <a:custGeom>
              <a:avLst/>
              <a:gdLst/>
              <a:ahLst/>
              <a:cxnLst/>
              <a:rect l="l" t="t" r="r" b="b"/>
              <a:pathLst>
                <a:path w="3413760" h="231775">
                  <a:moveTo>
                    <a:pt x="0" y="231648"/>
                  </a:moveTo>
                  <a:lnTo>
                    <a:pt x="3413760" y="231648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905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5758" y="1810131"/>
              <a:ext cx="2598420" cy="0"/>
            </a:xfrm>
            <a:custGeom>
              <a:avLst/>
              <a:gdLst/>
              <a:ahLst/>
              <a:cxnLst/>
              <a:rect l="l" t="t" r="r" b="b"/>
              <a:pathLst>
                <a:path w="2598420">
                  <a:moveTo>
                    <a:pt x="651891" y="0"/>
                  </a:moveTo>
                  <a:lnTo>
                    <a:pt x="2040636" y="0"/>
                  </a:lnTo>
                </a:path>
                <a:path w="2598420">
                  <a:moveTo>
                    <a:pt x="1421511" y="0"/>
                  </a:moveTo>
                  <a:lnTo>
                    <a:pt x="2598166" y="0"/>
                  </a:lnTo>
                </a:path>
                <a:path w="2598420">
                  <a:moveTo>
                    <a:pt x="0" y="0"/>
                  </a:moveTo>
                  <a:lnTo>
                    <a:pt x="109054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61413" y="2120264"/>
            <a:ext cx="3432810" cy="250825"/>
            <a:chOff x="2161413" y="2120264"/>
            <a:chExt cx="3432810" cy="250825"/>
          </a:xfrm>
        </p:grpSpPr>
        <p:sp>
          <p:nvSpPr>
            <p:cNvPr id="21" name="object 21"/>
            <p:cNvSpPr/>
            <p:nvPr/>
          </p:nvSpPr>
          <p:spPr>
            <a:xfrm>
              <a:off x="4805172" y="2141219"/>
              <a:ext cx="605155" cy="201295"/>
            </a:xfrm>
            <a:custGeom>
              <a:avLst/>
              <a:gdLst/>
              <a:ahLst/>
              <a:cxnLst/>
              <a:rect l="l" t="t" r="r" b="b"/>
              <a:pathLst>
                <a:path w="605154" h="201294">
                  <a:moveTo>
                    <a:pt x="605027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605027" y="20116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0938" y="2129789"/>
              <a:ext cx="3413760" cy="231775"/>
            </a:xfrm>
            <a:custGeom>
              <a:avLst/>
              <a:gdLst/>
              <a:ahLst/>
              <a:cxnLst/>
              <a:rect l="l" t="t" r="r" b="b"/>
              <a:pathLst>
                <a:path w="3413760" h="231775">
                  <a:moveTo>
                    <a:pt x="0" y="231648"/>
                  </a:moveTo>
                  <a:lnTo>
                    <a:pt x="3413760" y="231648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905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156650" y="2441638"/>
            <a:ext cx="3442335" cy="260350"/>
            <a:chOff x="2156650" y="2441638"/>
            <a:chExt cx="3442335" cy="260350"/>
          </a:xfrm>
        </p:grpSpPr>
        <p:sp>
          <p:nvSpPr>
            <p:cNvPr id="24" name="object 24"/>
            <p:cNvSpPr/>
            <p:nvPr/>
          </p:nvSpPr>
          <p:spPr>
            <a:xfrm>
              <a:off x="4805172" y="2467356"/>
              <a:ext cx="605155" cy="201295"/>
            </a:xfrm>
            <a:custGeom>
              <a:avLst/>
              <a:gdLst/>
              <a:ahLst/>
              <a:cxnLst/>
              <a:rect l="l" t="t" r="r" b="b"/>
              <a:pathLst>
                <a:path w="605154" h="201294">
                  <a:moveTo>
                    <a:pt x="605027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605027" y="20116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0938" y="2455926"/>
              <a:ext cx="3413760" cy="231775"/>
            </a:xfrm>
            <a:custGeom>
              <a:avLst/>
              <a:gdLst/>
              <a:ahLst/>
              <a:cxnLst/>
              <a:rect l="l" t="t" r="r" b="b"/>
              <a:pathLst>
                <a:path w="3413760" h="231775">
                  <a:moveTo>
                    <a:pt x="0" y="231648"/>
                  </a:moveTo>
                  <a:lnTo>
                    <a:pt x="3413760" y="231648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161413" y="2770632"/>
            <a:ext cx="3432810" cy="862330"/>
            <a:chOff x="2161413" y="2770632"/>
            <a:chExt cx="3432810" cy="862330"/>
          </a:xfrm>
        </p:grpSpPr>
        <p:sp>
          <p:nvSpPr>
            <p:cNvPr id="27" name="object 27"/>
            <p:cNvSpPr/>
            <p:nvPr/>
          </p:nvSpPr>
          <p:spPr>
            <a:xfrm>
              <a:off x="4805172" y="2770632"/>
              <a:ext cx="605155" cy="824865"/>
            </a:xfrm>
            <a:custGeom>
              <a:avLst/>
              <a:gdLst/>
              <a:ahLst/>
              <a:cxnLst/>
              <a:rect l="l" t="t" r="r" b="b"/>
              <a:pathLst>
                <a:path w="605154" h="824864">
                  <a:moveTo>
                    <a:pt x="605027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605027" y="824484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0938" y="3076194"/>
              <a:ext cx="3413760" cy="547370"/>
            </a:xfrm>
            <a:custGeom>
              <a:avLst/>
              <a:gdLst/>
              <a:ahLst/>
              <a:cxnLst/>
              <a:rect l="l" t="t" r="r" b="b"/>
              <a:pathLst>
                <a:path w="3413760" h="547370">
                  <a:moveTo>
                    <a:pt x="0" y="231648"/>
                  </a:moveTo>
                  <a:lnTo>
                    <a:pt x="3413760" y="231648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  <a:path w="3413760" h="547370">
                  <a:moveTo>
                    <a:pt x="0" y="547116"/>
                  </a:moveTo>
                  <a:lnTo>
                    <a:pt x="3413760" y="547116"/>
                  </a:lnTo>
                  <a:lnTo>
                    <a:pt x="3413760" y="315468"/>
                  </a:lnTo>
                  <a:lnTo>
                    <a:pt x="0" y="315468"/>
                  </a:lnTo>
                  <a:lnTo>
                    <a:pt x="0" y="547116"/>
                  </a:lnTo>
                  <a:close/>
                </a:path>
              </a:pathLst>
            </a:custGeom>
            <a:ln w="1905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156650" y="3694366"/>
            <a:ext cx="3442335" cy="575945"/>
            <a:chOff x="2156650" y="3694366"/>
            <a:chExt cx="3442335" cy="575945"/>
          </a:xfrm>
        </p:grpSpPr>
        <p:sp>
          <p:nvSpPr>
            <p:cNvPr id="30" name="object 30"/>
            <p:cNvSpPr/>
            <p:nvPr/>
          </p:nvSpPr>
          <p:spPr>
            <a:xfrm>
              <a:off x="4805172" y="3727703"/>
              <a:ext cx="605155" cy="508000"/>
            </a:xfrm>
            <a:custGeom>
              <a:avLst/>
              <a:gdLst/>
              <a:ahLst/>
              <a:cxnLst/>
              <a:rect l="l" t="t" r="r" b="b"/>
              <a:pathLst>
                <a:path w="605154" h="508000">
                  <a:moveTo>
                    <a:pt x="605027" y="0"/>
                  </a:moveTo>
                  <a:lnTo>
                    <a:pt x="0" y="0"/>
                  </a:lnTo>
                  <a:lnTo>
                    <a:pt x="0" y="507492"/>
                  </a:lnTo>
                  <a:lnTo>
                    <a:pt x="605027" y="507492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938" y="3708653"/>
              <a:ext cx="3413760" cy="547370"/>
            </a:xfrm>
            <a:custGeom>
              <a:avLst/>
              <a:gdLst/>
              <a:ahLst/>
              <a:cxnLst/>
              <a:rect l="l" t="t" r="r" b="b"/>
              <a:pathLst>
                <a:path w="3413760" h="547370">
                  <a:moveTo>
                    <a:pt x="0" y="231648"/>
                  </a:moveTo>
                  <a:lnTo>
                    <a:pt x="3413760" y="231648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  <a:path w="3413760" h="547370">
                  <a:moveTo>
                    <a:pt x="0" y="547116"/>
                  </a:moveTo>
                  <a:lnTo>
                    <a:pt x="3413760" y="547116"/>
                  </a:lnTo>
                  <a:lnTo>
                    <a:pt x="3413760" y="315468"/>
                  </a:lnTo>
                  <a:lnTo>
                    <a:pt x="0" y="315468"/>
                  </a:lnTo>
                  <a:lnTo>
                    <a:pt x="0" y="547116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24355"/>
            <a:ext cx="208787" cy="259080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431416" y="2528773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342" y="2595752"/>
            <a:ext cx="614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Neutral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1416" y="3672027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0342" y="3739083"/>
            <a:ext cx="728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64D79"/>
                </a:solidFill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342" y="1375613"/>
            <a:ext cx="6457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923" y="1439137"/>
            <a:ext cx="232541" cy="14546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378710" y="1330733"/>
            <a:ext cx="2011045" cy="7340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  <a:tabLst>
                <a:tab pos="886460" algn="l"/>
                <a:tab pos="1523365" algn="l"/>
              </a:tabLst>
            </a:pPr>
            <a:r>
              <a:rPr sz="2000" spc="-20" dirty="0">
                <a:latin typeface="Tahoma"/>
                <a:cs typeface="Tahoma"/>
              </a:rPr>
              <a:t>word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endParaRPr sz="2000">
              <a:latin typeface="Tahoma"/>
              <a:cs typeface="Tahoma"/>
            </a:endParaRPr>
          </a:p>
          <a:p>
            <a:pPr marR="10160" algn="r">
              <a:lnSpc>
                <a:spcPct val="100000"/>
              </a:lnSpc>
              <a:spcBef>
                <a:spcPts val="480"/>
              </a:spcBef>
              <a:tabLst>
                <a:tab pos="607695" algn="l"/>
                <a:tab pos="12706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17394" y="2098929"/>
            <a:ext cx="186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  <a:tab pos="14020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44088" y="2433573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44088" y="2767964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44088" y="3102610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0422" y="2433573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happy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58314" y="2767964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because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67457" y="3102610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53385" y="3437001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275" algn="l"/>
                <a:tab pos="1466215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97582" y="3771696"/>
            <a:ext cx="1887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  <a:tab pos="1421765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9105" y="4106062"/>
            <a:ext cx="265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  <a:tab pos="1420495" algn="l"/>
                <a:tab pos="2322830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0.10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0.15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0.6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64426" y="3205352"/>
            <a:ext cx="1586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125" dirty="0">
                <a:latin typeface="Trebuchet MS"/>
                <a:cs typeface="Trebuchet MS"/>
              </a:rPr>
              <a:t>freq(w</a:t>
            </a:r>
            <a:r>
              <a:rPr sz="1950" i="1" spc="-187" baseline="-21367" dirty="0">
                <a:latin typeface="Trebuchet MS"/>
                <a:cs typeface="Trebuchet MS"/>
              </a:rPr>
              <a:t>i</a:t>
            </a:r>
            <a:r>
              <a:rPr sz="1950" i="1" spc="104" baseline="-21367" dirty="0">
                <a:latin typeface="Trebuchet MS"/>
                <a:cs typeface="Trebuchet MS"/>
              </a:rPr>
              <a:t> </a:t>
            </a:r>
            <a:r>
              <a:rPr sz="2000" i="1" spc="-290" dirty="0">
                <a:latin typeface="Trebuchet MS"/>
                <a:cs typeface="Trebuchet MS"/>
              </a:rPr>
              <a:t>,</a:t>
            </a:r>
            <a:r>
              <a:rPr sz="2000" i="1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i="1" spc="-85" dirty="0">
                <a:latin typeface="Trebuchet MS"/>
                <a:cs typeface="Trebuchet MS"/>
              </a:rPr>
              <a:t>)</a:t>
            </a:r>
            <a:r>
              <a:rPr sz="2000" i="1" spc="-145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+</a:t>
            </a:r>
            <a:r>
              <a:rPr sz="2000" i="1" spc="-135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64426" y="3704335"/>
            <a:ext cx="1586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125" dirty="0">
                <a:latin typeface="Trebuchet MS"/>
                <a:cs typeface="Trebuchet MS"/>
              </a:rPr>
              <a:t>freq(w</a:t>
            </a:r>
            <a:r>
              <a:rPr sz="1950" i="1" spc="-187" baseline="-21367" dirty="0">
                <a:latin typeface="Trebuchet MS"/>
                <a:cs typeface="Trebuchet MS"/>
              </a:rPr>
              <a:t>i</a:t>
            </a:r>
            <a:r>
              <a:rPr sz="1950" i="1" spc="104" baseline="-21367" dirty="0">
                <a:latin typeface="Trebuchet MS"/>
                <a:cs typeface="Trebuchet MS"/>
              </a:rPr>
              <a:t> </a:t>
            </a:r>
            <a:r>
              <a:rPr sz="2000" i="1" spc="-290" dirty="0">
                <a:latin typeface="Trebuchet MS"/>
                <a:cs typeface="Trebuchet MS"/>
              </a:rPr>
              <a:t>,</a:t>
            </a:r>
            <a:r>
              <a:rPr sz="2000" i="1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A64D79"/>
                </a:solidFill>
                <a:latin typeface="Tahoma"/>
                <a:cs typeface="Tahoma"/>
              </a:rPr>
              <a:t>0</a:t>
            </a:r>
            <a:r>
              <a:rPr sz="2000" i="1" spc="-85" dirty="0">
                <a:latin typeface="Trebuchet MS"/>
                <a:cs typeface="Trebuchet MS"/>
              </a:rPr>
              <a:t>)</a:t>
            </a:r>
            <a:r>
              <a:rPr sz="2000" i="1" spc="-145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+</a:t>
            </a:r>
            <a:r>
              <a:rPr sz="2000" i="1" spc="-135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0578" y="3598926"/>
            <a:ext cx="1765300" cy="29209"/>
          </a:xfrm>
          <a:custGeom>
            <a:avLst/>
            <a:gdLst/>
            <a:ahLst/>
            <a:cxnLst/>
            <a:rect l="l" t="t" r="r" b="b"/>
            <a:pathLst>
              <a:path w="1765300" h="29210">
                <a:moveTo>
                  <a:pt x="0" y="28829"/>
                </a:moveTo>
                <a:lnTo>
                  <a:pt x="1764919" y="0"/>
                </a:lnTo>
              </a:path>
            </a:pathLst>
          </a:custGeom>
          <a:ln w="2857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7745" y="3407409"/>
            <a:ext cx="548613" cy="375876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2170938" y="2771394"/>
            <a:ext cx="3413760" cy="231775"/>
          </a:xfrm>
          <a:custGeom>
            <a:avLst/>
            <a:gdLst/>
            <a:ahLst/>
            <a:cxnLst/>
            <a:rect l="l" t="t" r="r" b="b"/>
            <a:pathLst>
              <a:path w="3413760" h="231775">
                <a:moveTo>
                  <a:pt x="0" y="231648"/>
                </a:moveTo>
                <a:lnTo>
                  <a:pt x="3413760" y="231648"/>
                </a:lnTo>
                <a:lnTo>
                  <a:pt x="3413760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1905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820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39585" y="2708734"/>
            <a:ext cx="4509770" cy="1438275"/>
            <a:chOff x="2246566" y="1815274"/>
            <a:chExt cx="4509770" cy="1438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4368" y="2026919"/>
              <a:ext cx="3031523" cy="10896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0854" y="1829561"/>
              <a:ext cx="1361440" cy="1409700"/>
            </a:xfrm>
            <a:custGeom>
              <a:avLst/>
              <a:gdLst/>
              <a:ahLst/>
              <a:cxnLst/>
              <a:rect l="l" t="t" r="r" b="b"/>
              <a:pathLst>
                <a:path w="1361439" h="1409700">
                  <a:moveTo>
                    <a:pt x="0" y="1409700"/>
                  </a:moveTo>
                  <a:lnTo>
                    <a:pt x="1360932" y="1409700"/>
                  </a:lnTo>
                  <a:lnTo>
                    <a:pt x="1360932" y="0"/>
                  </a:lnTo>
                  <a:lnTo>
                    <a:pt x="0" y="0"/>
                  </a:lnTo>
                  <a:lnTo>
                    <a:pt x="0" y="1409700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1890" y="1829561"/>
              <a:ext cx="2405380" cy="1409700"/>
            </a:xfrm>
            <a:custGeom>
              <a:avLst/>
              <a:gdLst/>
              <a:ahLst/>
              <a:cxnLst/>
              <a:rect l="l" t="t" r="r" b="b"/>
              <a:pathLst>
                <a:path w="2405379" h="1409700">
                  <a:moveTo>
                    <a:pt x="0" y="1409700"/>
                  </a:moveTo>
                  <a:lnTo>
                    <a:pt x="2404872" y="1409700"/>
                  </a:lnTo>
                  <a:lnTo>
                    <a:pt x="2404872" y="0"/>
                  </a:lnTo>
                  <a:lnTo>
                    <a:pt x="0" y="0"/>
                  </a:lnTo>
                  <a:lnTo>
                    <a:pt x="0" y="1409700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8" y="2060141"/>
              <a:ext cx="1227523" cy="9634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25978" y="1607611"/>
            <a:ext cx="35604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i="1" spc="-60" dirty="0">
                <a:latin typeface="Trebuchet MS"/>
                <a:cs typeface="Trebuchet MS"/>
              </a:rPr>
              <a:t>class</a:t>
            </a:r>
            <a:r>
              <a:rPr sz="2200" i="1" spc="-150" dirty="0">
                <a:latin typeface="Trebuchet MS"/>
                <a:cs typeface="Trebuchet MS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-15" dirty="0">
                <a:latin typeface="Cambria Math"/>
                <a:cs typeface="Cambria Math"/>
              </a:rPr>
              <a:t> </a:t>
            </a:r>
            <a:r>
              <a:rPr sz="2200" i="1" spc="-130" dirty="0">
                <a:latin typeface="Trebuchet MS"/>
                <a:cs typeface="Trebuchet MS"/>
              </a:rPr>
              <a:t>{pos,</a:t>
            </a:r>
            <a:r>
              <a:rPr sz="2200" i="1" spc="-15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Trebuchet MS"/>
                <a:cs typeface="Trebuchet MS"/>
              </a:rPr>
              <a:t>neg}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i="1" dirty="0">
                <a:latin typeface="Calibri"/>
                <a:cs typeface="Calibri"/>
              </a:rPr>
              <a:t>w</a:t>
            </a:r>
            <a:r>
              <a:rPr sz="2200" b="1" i="1" spc="20" dirty="0">
                <a:latin typeface="Calibri"/>
                <a:cs typeface="Calibri"/>
              </a:rPr>
              <a:t> </a:t>
            </a:r>
            <a:r>
              <a:rPr sz="2200" i="1" spc="-60" dirty="0">
                <a:latin typeface="Trebuchet MS"/>
                <a:cs typeface="Trebuchet MS"/>
              </a:rPr>
              <a:t>-</a:t>
            </a:r>
            <a:r>
              <a:rPr sz="2200" i="1" spc="114" dirty="0">
                <a:latin typeface="Trebuchet MS"/>
                <a:cs typeface="Trebuchet MS"/>
              </a:rPr>
              <a:t>&gt;</a:t>
            </a:r>
            <a:r>
              <a:rPr sz="2200" i="1" spc="-135" dirty="0">
                <a:latin typeface="Trebuchet MS"/>
                <a:cs typeface="Trebuchet MS"/>
              </a:rPr>
              <a:t> </a:t>
            </a:r>
            <a:r>
              <a:rPr sz="2200" i="1" spc="-90" dirty="0">
                <a:latin typeface="Trebuchet MS"/>
                <a:cs typeface="Trebuchet MS"/>
              </a:rPr>
              <a:t>Set</a:t>
            </a:r>
            <a:r>
              <a:rPr sz="2200" i="1" spc="-165" dirty="0">
                <a:latin typeface="Trebuchet MS"/>
                <a:cs typeface="Trebuchet MS"/>
              </a:rPr>
              <a:t> </a:t>
            </a:r>
            <a:r>
              <a:rPr sz="2200" i="1" spc="-114" dirty="0">
                <a:latin typeface="Trebuchet MS"/>
                <a:cs typeface="Trebuchet MS"/>
              </a:rPr>
              <a:t>of</a:t>
            </a:r>
            <a:r>
              <a:rPr sz="2200" i="1" spc="-145" dirty="0">
                <a:latin typeface="Trebuchet MS"/>
                <a:cs typeface="Trebuchet MS"/>
              </a:rPr>
              <a:t> </a:t>
            </a:r>
            <a:r>
              <a:rPr sz="2200" i="1" spc="-114" dirty="0">
                <a:latin typeface="Trebuchet MS"/>
                <a:cs typeface="Trebuchet MS"/>
              </a:rPr>
              <a:t>m</a:t>
            </a:r>
            <a:r>
              <a:rPr sz="2200" i="1" spc="-140" dirty="0">
                <a:latin typeface="Trebuchet MS"/>
                <a:cs typeface="Trebuchet MS"/>
              </a:rPr>
              <a:t> </a:t>
            </a:r>
            <a:r>
              <a:rPr sz="2200" i="1" spc="-75" dirty="0">
                <a:latin typeface="Trebuchet MS"/>
                <a:cs typeface="Trebuchet MS"/>
              </a:rPr>
              <a:t>words</a:t>
            </a:r>
            <a:r>
              <a:rPr sz="2200" i="1" spc="-155" dirty="0">
                <a:latin typeface="Trebuchet MS"/>
                <a:cs typeface="Trebuchet MS"/>
              </a:rPr>
              <a:t> </a:t>
            </a:r>
            <a:r>
              <a:rPr sz="2200" i="1" spc="-110" dirty="0">
                <a:latin typeface="Trebuchet MS"/>
                <a:cs typeface="Trebuchet MS"/>
              </a:rPr>
              <a:t>in</a:t>
            </a:r>
            <a:r>
              <a:rPr sz="2200" i="1" spc="-155" dirty="0">
                <a:latin typeface="Trebuchet MS"/>
                <a:cs typeface="Trebuchet MS"/>
              </a:rPr>
              <a:t> </a:t>
            </a:r>
            <a:r>
              <a:rPr sz="2200" i="1" spc="-40" dirty="0">
                <a:latin typeface="Trebuchet MS"/>
                <a:cs typeface="Trebuchet MS"/>
              </a:rPr>
              <a:t>a</a:t>
            </a:r>
            <a:r>
              <a:rPr sz="2200" i="1" spc="-145" dirty="0">
                <a:latin typeface="Trebuchet MS"/>
                <a:cs typeface="Trebuchet MS"/>
              </a:rPr>
              <a:t> </a:t>
            </a:r>
            <a:r>
              <a:rPr sz="2200" i="1" spc="-95" dirty="0">
                <a:latin typeface="Trebuchet MS"/>
                <a:cs typeface="Trebuchet MS"/>
              </a:rPr>
              <a:t>tweet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677" y="4622484"/>
            <a:ext cx="52000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simple,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fast,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powerful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baseline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probabilistic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classification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356D988-6252-7455-ADBC-E13158576095}"/>
              </a:ext>
            </a:extLst>
          </p:cNvPr>
          <p:cNvSpPr txBox="1">
            <a:spLocks/>
          </p:cNvSpPr>
          <p:nvPr/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Naïve</a:t>
            </a:r>
            <a:r>
              <a:rPr lang="en-GB" spc="-25" dirty="0"/>
              <a:t> </a:t>
            </a:r>
            <a:r>
              <a:rPr lang="en-GB" dirty="0"/>
              <a:t>Bayes’</a:t>
            </a:r>
            <a:r>
              <a:rPr lang="en-GB" spc="-25" dirty="0"/>
              <a:t> </a:t>
            </a:r>
            <a:r>
              <a:rPr lang="en-GB" spc="-10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35991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</a:t>
            </a:r>
            <a:r>
              <a:rPr spc="-160" dirty="0"/>
              <a:t> </a:t>
            </a:r>
            <a:r>
              <a:rPr spc="-10" dirty="0"/>
              <a:t>Likelihood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220" y="2986435"/>
            <a:ext cx="3471672" cy="310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678" y="2346430"/>
            <a:ext cx="3974465" cy="916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Products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bring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risk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underflow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spc="-50" dirty="0">
                <a:latin typeface="Tahoma"/>
                <a:cs typeface="Tahoma"/>
              </a:rPr>
              <a:t>●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9730" y="2044492"/>
            <a:ext cx="2897572" cy="865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220" y="3794154"/>
            <a:ext cx="3381755" cy="7985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5678" y="4015846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ahoma"/>
                <a:cs typeface="Tahoma"/>
              </a:rPr>
              <a:t>●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3075" y="3856638"/>
            <a:ext cx="1272539" cy="65989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335908" y="3786535"/>
            <a:ext cx="2407920" cy="800100"/>
            <a:chOff x="6342888" y="2732532"/>
            <a:chExt cx="2407920" cy="8001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5496" y="2732532"/>
              <a:ext cx="2115311" cy="800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2888" y="2976372"/>
              <a:ext cx="266700" cy="26365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65375" y="4056282"/>
            <a:ext cx="419100" cy="26212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33242" y="4813508"/>
            <a:ext cx="1204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latin typeface="Tahoma"/>
                <a:cs typeface="Tahoma"/>
              </a:rPr>
              <a:t>log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prior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spc="-34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865" y="4813508"/>
            <a:ext cx="1539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latin typeface="Tahoma"/>
                <a:cs typeface="Tahoma"/>
              </a:rPr>
              <a:t>log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likelihood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3535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72" y="1176908"/>
            <a:ext cx="3531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tweet: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Calculating</a:t>
            </a:r>
            <a:r>
              <a:rPr spc="-135" dirty="0"/>
              <a:t> </a:t>
            </a:r>
            <a:r>
              <a:rPr spc="-10" dirty="0"/>
              <a:t>Lambda</a:t>
            </a:r>
          </a:p>
        </p:txBody>
      </p:sp>
      <p:sp>
        <p:nvSpPr>
          <p:cNvPr id="4" name="object 4"/>
          <p:cNvSpPr/>
          <p:nvPr/>
        </p:nvSpPr>
        <p:spPr>
          <a:xfrm>
            <a:off x="5665342" y="1855597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549" y="0"/>
                </a:lnTo>
              </a:path>
              <a:path w="2522220">
                <a:moveTo>
                  <a:pt x="575691" y="0"/>
                </a:moveTo>
                <a:lnTo>
                  <a:pt x="1964436" y="0"/>
                </a:lnTo>
              </a:path>
              <a:path w="2522220">
                <a:moveTo>
                  <a:pt x="1345311" y="0"/>
                </a:moveTo>
                <a:lnTo>
                  <a:pt x="2521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5342" y="1367916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5342" y="4530966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8928" y="1443685"/>
            <a:ext cx="605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533" y="2753105"/>
            <a:ext cx="1386840" cy="6946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Tahoma"/>
                <a:cs typeface="Tahoma"/>
              </a:rPr>
              <a:t>because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learning</a:t>
            </a:r>
            <a:r>
              <a:rPr sz="1800" spc="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0.03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3604" y="3422141"/>
            <a:ext cx="1191260" cy="10293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26440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0.02</a:t>
            </a:r>
            <a:endParaRPr sz="18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475"/>
              </a:spcBef>
              <a:tabLst>
                <a:tab pos="726440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70"/>
              </a:spcBef>
              <a:tabLst>
                <a:tab pos="726440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9184" y="1810004"/>
            <a:ext cx="165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0860" algn="l"/>
                <a:tab pos="11944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0640" y="2084070"/>
            <a:ext cx="1948180" cy="2367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5"/>
              </a:spcBef>
              <a:tabLst>
                <a:tab pos="649605" algn="l"/>
                <a:tab pos="13131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0.04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806450" algn="l"/>
                <a:tab pos="14700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1800" spc="-20" dirty="0">
                <a:latin typeface="Tahoma"/>
                <a:cs typeface="Tahoma"/>
              </a:rPr>
              <a:t>0.01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0.01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0.02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0.09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1800" spc="-20" dirty="0">
                <a:latin typeface="Tahoma"/>
                <a:cs typeface="Tahoma"/>
              </a:rPr>
              <a:t>0.03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9061" y="1443685"/>
            <a:ext cx="1652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0240" algn="l"/>
                <a:tab pos="1496060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E69138"/>
                </a:solidFill>
                <a:latin typeface="Cambria Math"/>
                <a:cs typeface="Cambria Math"/>
              </a:rPr>
              <a:t>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6454" y="1855597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4184" y="1825675"/>
            <a:ext cx="404495" cy="26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spc="-25" dirty="0">
                <a:latin typeface="Tahoma"/>
                <a:cs typeface="Tahoma"/>
              </a:rPr>
              <a:t>1.1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0.4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19" y="1901952"/>
            <a:ext cx="1691639" cy="74066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801105" y="1856994"/>
            <a:ext cx="2143125" cy="265430"/>
          </a:xfrm>
          <a:custGeom>
            <a:avLst/>
            <a:gdLst/>
            <a:ahLst/>
            <a:cxnLst/>
            <a:rect l="l" t="t" r="r" b="b"/>
            <a:pathLst>
              <a:path w="2143125" h="265430">
                <a:moveTo>
                  <a:pt x="0" y="265176"/>
                </a:moveTo>
                <a:lnTo>
                  <a:pt x="2142744" y="265176"/>
                </a:lnTo>
                <a:lnTo>
                  <a:pt x="2142744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2857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2979419"/>
            <a:ext cx="1784604" cy="57302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658362" y="2082799"/>
            <a:ext cx="3977004" cy="1398270"/>
          </a:xfrm>
          <a:custGeom>
            <a:avLst/>
            <a:gdLst/>
            <a:ahLst/>
            <a:cxnLst/>
            <a:rect l="l" t="t" r="r" b="b"/>
            <a:pathLst>
              <a:path w="3977004" h="1398270">
                <a:moveTo>
                  <a:pt x="3218561" y="53086"/>
                </a:moveTo>
                <a:lnTo>
                  <a:pt x="3210433" y="25654"/>
                </a:lnTo>
                <a:lnTo>
                  <a:pt x="78028" y="963282"/>
                </a:lnTo>
                <a:lnTo>
                  <a:pt x="69850" y="935863"/>
                </a:lnTo>
                <a:lnTo>
                  <a:pt x="0" y="1001522"/>
                </a:lnTo>
                <a:lnTo>
                  <a:pt x="94361" y="1017905"/>
                </a:lnTo>
                <a:lnTo>
                  <a:pt x="87414" y="994664"/>
                </a:lnTo>
                <a:lnTo>
                  <a:pt x="86182" y="990574"/>
                </a:lnTo>
                <a:lnTo>
                  <a:pt x="3218561" y="53086"/>
                </a:lnTo>
                <a:close/>
              </a:path>
              <a:path w="3977004" h="1398270">
                <a:moveTo>
                  <a:pt x="3976751" y="26924"/>
                </a:moveTo>
                <a:lnTo>
                  <a:pt x="3967353" y="0"/>
                </a:lnTo>
                <a:lnTo>
                  <a:pt x="114312" y="1343660"/>
                </a:lnTo>
                <a:lnTo>
                  <a:pt x="104902" y="1316609"/>
                </a:lnTo>
                <a:lnTo>
                  <a:pt x="38100" y="1385316"/>
                </a:lnTo>
                <a:lnTo>
                  <a:pt x="133096" y="1397647"/>
                </a:lnTo>
                <a:lnTo>
                  <a:pt x="125310" y="1375283"/>
                </a:lnTo>
                <a:lnTo>
                  <a:pt x="123685" y="1370596"/>
                </a:lnTo>
                <a:lnTo>
                  <a:pt x="3976751" y="26924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4947" y="3133344"/>
            <a:ext cx="1438655" cy="26517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208904" y="2041906"/>
            <a:ext cx="2974975" cy="1238885"/>
          </a:xfrm>
          <a:custGeom>
            <a:avLst/>
            <a:gdLst/>
            <a:ahLst/>
            <a:cxnLst/>
            <a:rect l="l" t="t" r="r" b="b"/>
            <a:pathLst>
              <a:path w="2974975" h="1238885">
                <a:moveTo>
                  <a:pt x="2889797" y="26408"/>
                </a:moveTo>
                <a:lnTo>
                  <a:pt x="0" y="1211833"/>
                </a:lnTo>
                <a:lnTo>
                  <a:pt x="10922" y="1238377"/>
                </a:lnTo>
                <a:lnTo>
                  <a:pt x="2900673" y="52919"/>
                </a:lnTo>
                <a:lnTo>
                  <a:pt x="2889797" y="26408"/>
                </a:lnTo>
                <a:close/>
              </a:path>
              <a:path w="2974975" h="1238885">
                <a:moveTo>
                  <a:pt x="2962481" y="20955"/>
                </a:moveTo>
                <a:lnTo>
                  <a:pt x="2903093" y="20955"/>
                </a:lnTo>
                <a:lnTo>
                  <a:pt x="2913888" y="47498"/>
                </a:lnTo>
                <a:lnTo>
                  <a:pt x="2900673" y="52919"/>
                </a:lnTo>
                <a:lnTo>
                  <a:pt x="2911475" y="79248"/>
                </a:lnTo>
                <a:lnTo>
                  <a:pt x="2962481" y="20955"/>
                </a:lnTo>
                <a:close/>
              </a:path>
              <a:path w="2974975" h="1238885">
                <a:moveTo>
                  <a:pt x="2903093" y="20955"/>
                </a:moveTo>
                <a:lnTo>
                  <a:pt x="2889797" y="26408"/>
                </a:lnTo>
                <a:lnTo>
                  <a:pt x="2900673" y="52919"/>
                </a:lnTo>
                <a:lnTo>
                  <a:pt x="2913888" y="47498"/>
                </a:lnTo>
                <a:lnTo>
                  <a:pt x="2903093" y="20955"/>
                </a:lnTo>
                <a:close/>
              </a:path>
              <a:path w="2974975" h="1238885">
                <a:moveTo>
                  <a:pt x="2878963" y="0"/>
                </a:moveTo>
                <a:lnTo>
                  <a:pt x="2889797" y="26408"/>
                </a:lnTo>
                <a:lnTo>
                  <a:pt x="2903093" y="20955"/>
                </a:lnTo>
                <a:lnTo>
                  <a:pt x="2962481" y="20955"/>
                </a:lnTo>
                <a:lnTo>
                  <a:pt x="2974594" y="7112"/>
                </a:lnTo>
                <a:lnTo>
                  <a:pt x="2878963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043" y="2106167"/>
            <a:ext cx="975360" cy="3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0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Feature</a:t>
            </a:r>
            <a:r>
              <a:rPr spc="-80" dirty="0"/>
              <a:t> </a:t>
            </a:r>
            <a:r>
              <a:rPr spc="-10"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445000" cy="92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2255"/>
              </a:spcBef>
              <a:tabLst>
                <a:tab pos="1203325" algn="l"/>
                <a:tab pos="2288540" algn="l"/>
                <a:tab pos="3483610" algn="l"/>
              </a:tabLst>
            </a:pPr>
            <a:r>
              <a:rPr sz="2000" spc="-160" dirty="0">
                <a:solidFill>
                  <a:srgbClr val="741B46"/>
                </a:solidFill>
                <a:latin typeface="Tahoma"/>
                <a:cs typeface="Tahoma"/>
              </a:rPr>
              <a:t>[</a:t>
            </a:r>
            <a:r>
              <a:rPr sz="2000" spc="-114" dirty="0">
                <a:solidFill>
                  <a:srgbClr val="741B46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741B46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741B4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,</a:t>
            </a:r>
            <a:r>
              <a:rPr sz="2000" spc="10" dirty="0">
                <a:solidFill>
                  <a:srgbClr val="741B46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741B46"/>
                </a:solidFill>
                <a:latin typeface="Tahoma"/>
                <a:cs typeface="Tahoma"/>
              </a:rPr>
              <a:t>am,</a:t>
            </a: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741B46"/>
                </a:solidFill>
                <a:latin typeface="Tahoma"/>
                <a:cs typeface="Tahoma"/>
              </a:rPr>
              <a:t>happy,</a:t>
            </a: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741B46"/>
                </a:solidFill>
                <a:latin typeface="Tahoma"/>
                <a:cs typeface="Tahoma"/>
              </a:rPr>
              <a:t>because,</a:t>
            </a: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741B46"/>
                </a:solidFill>
                <a:latin typeface="Tahoma"/>
                <a:cs typeface="Tahoma"/>
              </a:rPr>
              <a:t>learning,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0560" y="1831975"/>
            <a:ext cx="854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NLP,</a:t>
            </a:r>
            <a:r>
              <a:rPr sz="2000" spc="430" dirty="0">
                <a:solidFill>
                  <a:srgbClr val="741B46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741B46"/>
                </a:solidFill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8788" y="1831975"/>
            <a:ext cx="72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741B46"/>
                </a:solidFill>
                <a:latin typeface="Tahoma"/>
                <a:cs typeface="Tahoma"/>
              </a:rPr>
              <a:t>hated,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1033" y="1831975"/>
            <a:ext cx="450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41B46"/>
                </a:solidFill>
                <a:latin typeface="Tahoma"/>
                <a:cs typeface="Tahoma"/>
              </a:rPr>
              <a:t>the,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9026" y="1831975"/>
            <a:ext cx="849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41B46"/>
                </a:solidFill>
                <a:latin typeface="Tahoma"/>
                <a:cs typeface="Tahoma"/>
              </a:rPr>
              <a:t>movie</a:t>
            </a:r>
            <a:r>
              <a:rPr sz="2000" spc="-60" dirty="0">
                <a:solidFill>
                  <a:srgbClr val="741B46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741B46"/>
                </a:solidFill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966" y="2866390"/>
            <a:ext cx="756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2000" spc="-160" dirty="0">
                <a:latin typeface="Tahoma"/>
                <a:cs typeface="Tahoma"/>
              </a:rPr>
              <a:t>[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1,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1,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851" y="2866390"/>
            <a:ext cx="219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1,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3461" y="2866390"/>
            <a:ext cx="219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0,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7156" y="2866390"/>
            <a:ext cx="303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Tahoma"/>
                <a:cs typeface="Tahoma"/>
              </a:rPr>
              <a:t>0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95" dirty="0"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3974" y="2393441"/>
            <a:ext cx="8117205" cy="387985"/>
          </a:xfrm>
          <a:custGeom>
            <a:avLst/>
            <a:gdLst/>
            <a:ahLst/>
            <a:cxnLst/>
            <a:rect l="l" t="t" r="r" b="b"/>
            <a:pathLst>
              <a:path w="8117205" h="387985">
                <a:moveTo>
                  <a:pt x="76200" y="311658"/>
                </a:moveTo>
                <a:lnTo>
                  <a:pt x="47625" y="330708"/>
                </a:lnTo>
                <a:lnTo>
                  <a:pt x="47625" y="0"/>
                </a:lnTo>
                <a:lnTo>
                  <a:pt x="28575" y="0"/>
                </a:lnTo>
                <a:lnTo>
                  <a:pt x="28575" y="330708"/>
                </a:lnTo>
                <a:lnTo>
                  <a:pt x="0" y="311658"/>
                </a:lnTo>
                <a:lnTo>
                  <a:pt x="38100" y="387858"/>
                </a:lnTo>
                <a:lnTo>
                  <a:pt x="63500" y="337058"/>
                </a:lnTo>
                <a:lnTo>
                  <a:pt x="76200" y="311658"/>
                </a:lnTo>
                <a:close/>
              </a:path>
              <a:path w="8117205" h="387985">
                <a:moveTo>
                  <a:pt x="542544" y="311658"/>
                </a:moveTo>
                <a:lnTo>
                  <a:pt x="513969" y="330708"/>
                </a:lnTo>
                <a:lnTo>
                  <a:pt x="513969" y="0"/>
                </a:lnTo>
                <a:lnTo>
                  <a:pt x="494919" y="0"/>
                </a:lnTo>
                <a:lnTo>
                  <a:pt x="494919" y="330708"/>
                </a:lnTo>
                <a:lnTo>
                  <a:pt x="466344" y="311658"/>
                </a:lnTo>
                <a:lnTo>
                  <a:pt x="504444" y="387858"/>
                </a:lnTo>
                <a:lnTo>
                  <a:pt x="529844" y="337058"/>
                </a:lnTo>
                <a:lnTo>
                  <a:pt x="542544" y="311658"/>
                </a:lnTo>
                <a:close/>
              </a:path>
              <a:path w="8117205" h="387985">
                <a:moveTo>
                  <a:pt x="1450848" y="311658"/>
                </a:moveTo>
                <a:lnTo>
                  <a:pt x="1422273" y="330708"/>
                </a:lnTo>
                <a:lnTo>
                  <a:pt x="1422273" y="0"/>
                </a:lnTo>
                <a:lnTo>
                  <a:pt x="1403223" y="0"/>
                </a:lnTo>
                <a:lnTo>
                  <a:pt x="1403223" y="330708"/>
                </a:lnTo>
                <a:lnTo>
                  <a:pt x="1374648" y="311658"/>
                </a:lnTo>
                <a:lnTo>
                  <a:pt x="1412748" y="387858"/>
                </a:lnTo>
                <a:lnTo>
                  <a:pt x="1438148" y="337058"/>
                </a:lnTo>
                <a:lnTo>
                  <a:pt x="1450848" y="311658"/>
                </a:lnTo>
                <a:close/>
              </a:path>
              <a:path w="8117205" h="387985">
                <a:moveTo>
                  <a:pt x="2566416" y="311658"/>
                </a:moveTo>
                <a:lnTo>
                  <a:pt x="2537841" y="330708"/>
                </a:lnTo>
                <a:lnTo>
                  <a:pt x="2537841" y="0"/>
                </a:lnTo>
                <a:lnTo>
                  <a:pt x="2518791" y="0"/>
                </a:lnTo>
                <a:lnTo>
                  <a:pt x="2518791" y="330708"/>
                </a:lnTo>
                <a:lnTo>
                  <a:pt x="2490216" y="311658"/>
                </a:lnTo>
                <a:lnTo>
                  <a:pt x="2528316" y="387858"/>
                </a:lnTo>
                <a:lnTo>
                  <a:pt x="2553716" y="337058"/>
                </a:lnTo>
                <a:lnTo>
                  <a:pt x="2566416" y="311658"/>
                </a:lnTo>
                <a:close/>
              </a:path>
              <a:path w="8117205" h="387985">
                <a:moveTo>
                  <a:pt x="3781044" y="311658"/>
                </a:moveTo>
                <a:lnTo>
                  <a:pt x="3752469" y="330708"/>
                </a:lnTo>
                <a:lnTo>
                  <a:pt x="3752469" y="0"/>
                </a:lnTo>
                <a:lnTo>
                  <a:pt x="3733419" y="0"/>
                </a:lnTo>
                <a:lnTo>
                  <a:pt x="3733419" y="330708"/>
                </a:lnTo>
                <a:lnTo>
                  <a:pt x="3704844" y="311658"/>
                </a:lnTo>
                <a:lnTo>
                  <a:pt x="3742944" y="387858"/>
                </a:lnTo>
                <a:lnTo>
                  <a:pt x="3768344" y="337058"/>
                </a:lnTo>
                <a:lnTo>
                  <a:pt x="3781044" y="311658"/>
                </a:lnTo>
                <a:close/>
              </a:path>
              <a:path w="8117205" h="387985">
                <a:moveTo>
                  <a:pt x="5015484" y="311658"/>
                </a:moveTo>
                <a:lnTo>
                  <a:pt x="4986909" y="330708"/>
                </a:lnTo>
                <a:lnTo>
                  <a:pt x="4986909" y="0"/>
                </a:lnTo>
                <a:lnTo>
                  <a:pt x="4967859" y="0"/>
                </a:lnTo>
                <a:lnTo>
                  <a:pt x="4967859" y="330708"/>
                </a:lnTo>
                <a:lnTo>
                  <a:pt x="4939284" y="311658"/>
                </a:lnTo>
                <a:lnTo>
                  <a:pt x="4977384" y="387858"/>
                </a:lnTo>
                <a:lnTo>
                  <a:pt x="5002784" y="337058"/>
                </a:lnTo>
                <a:lnTo>
                  <a:pt x="5015484" y="311658"/>
                </a:lnTo>
                <a:close/>
              </a:path>
              <a:path w="8117205" h="387985">
                <a:moveTo>
                  <a:pt x="5586984" y="311658"/>
                </a:moveTo>
                <a:lnTo>
                  <a:pt x="5558409" y="330708"/>
                </a:lnTo>
                <a:lnTo>
                  <a:pt x="5558409" y="0"/>
                </a:lnTo>
                <a:lnTo>
                  <a:pt x="5539359" y="0"/>
                </a:lnTo>
                <a:lnTo>
                  <a:pt x="5539359" y="330708"/>
                </a:lnTo>
                <a:lnTo>
                  <a:pt x="5510784" y="311658"/>
                </a:lnTo>
                <a:lnTo>
                  <a:pt x="5548884" y="387858"/>
                </a:lnTo>
                <a:lnTo>
                  <a:pt x="5574284" y="337058"/>
                </a:lnTo>
                <a:lnTo>
                  <a:pt x="5586984" y="311658"/>
                </a:lnTo>
                <a:close/>
              </a:path>
              <a:path w="8117205" h="387985">
                <a:moveTo>
                  <a:pt x="6403848" y="311658"/>
                </a:moveTo>
                <a:lnTo>
                  <a:pt x="6375273" y="330708"/>
                </a:lnTo>
                <a:lnTo>
                  <a:pt x="6375273" y="0"/>
                </a:lnTo>
                <a:lnTo>
                  <a:pt x="6356223" y="0"/>
                </a:lnTo>
                <a:lnTo>
                  <a:pt x="6356223" y="330708"/>
                </a:lnTo>
                <a:lnTo>
                  <a:pt x="6327648" y="311658"/>
                </a:lnTo>
                <a:lnTo>
                  <a:pt x="6365748" y="387858"/>
                </a:lnTo>
                <a:lnTo>
                  <a:pt x="6391148" y="337058"/>
                </a:lnTo>
                <a:lnTo>
                  <a:pt x="6403848" y="311658"/>
                </a:lnTo>
                <a:close/>
              </a:path>
              <a:path w="8117205" h="387985">
                <a:moveTo>
                  <a:pt x="7220712" y="311658"/>
                </a:moveTo>
                <a:lnTo>
                  <a:pt x="7192137" y="330708"/>
                </a:lnTo>
                <a:lnTo>
                  <a:pt x="7192137" y="0"/>
                </a:lnTo>
                <a:lnTo>
                  <a:pt x="7173087" y="0"/>
                </a:lnTo>
                <a:lnTo>
                  <a:pt x="7173087" y="330708"/>
                </a:lnTo>
                <a:lnTo>
                  <a:pt x="7144512" y="311658"/>
                </a:lnTo>
                <a:lnTo>
                  <a:pt x="7182612" y="387858"/>
                </a:lnTo>
                <a:lnTo>
                  <a:pt x="7208012" y="337058"/>
                </a:lnTo>
                <a:lnTo>
                  <a:pt x="7220712" y="311658"/>
                </a:lnTo>
                <a:close/>
              </a:path>
              <a:path w="8117205" h="387985">
                <a:moveTo>
                  <a:pt x="8116824" y="311658"/>
                </a:moveTo>
                <a:lnTo>
                  <a:pt x="8088249" y="330708"/>
                </a:lnTo>
                <a:lnTo>
                  <a:pt x="8088249" y="0"/>
                </a:lnTo>
                <a:lnTo>
                  <a:pt x="8069199" y="0"/>
                </a:lnTo>
                <a:lnTo>
                  <a:pt x="8069199" y="330708"/>
                </a:lnTo>
                <a:lnTo>
                  <a:pt x="8040624" y="311658"/>
                </a:lnTo>
                <a:lnTo>
                  <a:pt x="8078724" y="387858"/>
                </a:lnTo>
                <a:lnTo>
                  <a:pt x="8104124" y="337058"/>
                </a:lnTo>
                <a:lnTo>
                  <a:pt x="8116824" y="311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0010" y="2866390"/>
            <a:ext cx="505079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0"/>
              </a:spcBef>
              <a:tabLst>
                <a:tab pos="2072639" algn="l"/>
                <a:tab pos="3307715" algn="l"/>
                <a:tab pos="3793490" algn="l"/>
                <a:tab pos="4695190" algn="l"/>
              </a:tabLst>
            </a:pPr>
            <a:r>
              <a:rPr sz="2000" spc="-25" dirty="0">
                <a:latin typeface="Tahoma"/>
                <a:cs typeface="Tahoma"/>
              </a:rPr>
              <a:t>1,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1,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1,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...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0,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zeros!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That’s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sparse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611" y="2819400"/>
            <a:ext cx="8507095" cy="477520"/>
          </a:xfrm>
          <a:custGeom>
            <a:avLst/>
            <a:gdLst/>
            <a:ahLst/>
            <a:cxnLst/>
            <a:rect l="l" t="t" r="r" b="b"/>
            <a:pathLst>
              <a:path w="8507095" h="477520">
                <a:moveTo>
                  <a:pt x="0" y="477012"/>
                </a:moveTo>
                <a:lnTo>
                  <a:pt x="5477256" y="477012"/>
                </a:lnTo>
                <a:lnTo>
                  <a:pt x="5477256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  <a:path w="8507095" h="477520">
                <a:moveTo>
                  <a:pt x="5477256" y="477012"/>
                </a:moveTo>
                <a:lnTo>
                  <a:pt x="8506968" y="477012"/>
                </a:lnTo>
                <a:lnTo>
                  <a:pt x="8506968" y="0"/>
                </a:lnTo>
                <a:lnTo>
                  <a:pt x="5477256" y="0"/>
                </a:lnTo>
                <a:lnTo>
                  <a:pt x="5477256" y="477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029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663" y="2959608"/>
            <a:ext cx="2142743" cy="61264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41172" y="1176908"/>
            <a:ext cx="3531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tweet: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Calculating</a:t>
            </a:r>
            <a:r>
              <a:rPr spc="-135" dirty="0"/>
              <a:t> </a:t>
            </a:r>
            <a:r>
              <a:rPr spc="-10" dirty="0"/>
              <a:t>Lambda</a:t>
            </a:r>
          </a:p>
        </p:txBody>
      </p:sp>
      <p:sp>
        <p:nvSpPr>
          <p:cNvPr id="4" name="object 4"/>
          <p:cNvSpPr/>
          <p:nvPr/>
        </p:nvSpPr>
        <p:spPr>
          <a:xfrm>
            <a:off x="5665342" y="1855597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1090549" y="0"/>
                </a:lnTo>
              </a:path>
              <a:path w="2522220">
                <a:moveTo>
                  <a:pt x="575691" y="0"/>
                </a:moveTo>
                <a:lnTo>
                  <a:pt x="1964436" y="0"/>
                </a:lnTo>
              </a:path>
              <a:path w="2522220">
                <a:moveTo>
                  <a:pt x="1345311" y="0"/>
                </a:moveTo>
                <a:lnTo>
                  <a:pt x="2521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5342" y="1367916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5342" y="4530966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8928" y="1443685"/>
            <a:ext cx="605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533" y="2753105"/>
            <a:ext cx="1386840" cy="6946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Tahoma"/>
                <a:cs typeface="Tahoma"/>
              </a:rPr>
              <a:t>because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learning</a:t>
            </a:r>
            <a:r>
              <a:rPr sz="1800" spc="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0.03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3604" y="3422141"/>
            <a:ext cx="1191260" cy="10293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26440" algn="l"/>
              </a:tabLst>
            </a:pPr>
            <a:r>
              <a:rPr sz="1800" spc="65" dirty="0">
                <a:latin typeface="Tahoma"/>
                <a:cs typeface="Tahoma"/>
              </a:rPr>
              <a:t>NLP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0.02</a:t>
            </a:r>
            <a:endParaRPr sz="18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475"/>
              </a:spcBef>
              <a:tabLst>
                <a:tab pos="726440" algn="l"/>
              </a:tabLst>
            </a:pPr>
            <a:r>
              <a:rPr sz="1800" spc="-25" dirty="0">
                <a:latin typeface="Tahoma"/>
                <a:cs typeface="Tahoma"/>
              </a:rPr>
              <a:t>sad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70"/>
              </a:spcBef>
              <a:tabLst>
                <a:tab pos="726440" algn="l"/>
              </a:tabLst>
            </a:pPr>
            <a:r>
              <a:rPr sz="1800" spc="-25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9184" y="1810004"/>
            <a:ext cx="165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0860" algn="l"/>
                <a:tab pos="1194435" algn="l"/>
              </a:tabLst>
            </a:pPr>
            <a:r>
              <a:rPr sz="1800" spc="-5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0640" y="2084070"/>
            <a:ext cx="1948180" cy="2367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5"/>
              </a:spcBef>
              <a:tabLst>
                <a:tab pos="649605" algn="l"/>
                <a:tab pos="1313180" algn="l"/>
              </a:tabLst>
            </a:pPr>
            <a:r>
              <a:rPr sz="1800" spc="-25" dirty="0">
                <a:latin typeface="Tahoma"/>
                <a:cs typeface="Tahoma"/>
              </a:rPr>
              <a:t>am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0.04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0.04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806450" algn="l"/>
                <a:tab pos="1470025" algn="l"/>
              </a:tabLst>
            </a:pPr>
            <a:r>
              <a:rPr sz="1800" spc="-10" dirty="0">
                <a:latin typeface="Tahoma"/>
                <a:cs typeface="Tahoma"/>
              </a:rPr>
              <a:t>happy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0.09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0.02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800" spc="-20" dirty="0">
                <a:latin typeface="Tahoma"/>
                <a:cs typeface="Tahoma"/>
              </a:rPr>
              <a:t>0.09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1800" spc="-20" dirty="0">
                <a:latin typeface="Tahoma"/>
                <a:cs typeface="Tahoma"/>
              </a:rPr>
              <a:t>0.03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9061" y="1443685"/>
            <a:ext cx="1652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0240" algn="l"/>
                <a:tab pos="1496060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E69138"/>
                </a:solidFill>
                <a:latin typeface="Cambria Math"/>
                <a:cs typeface="Cambria Math"/>
              </a:rPr>
              <a:t>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6454" y="1855597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4184" y="1825675"/>
            <a:ext cx="404495" cy="26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spc="-25" dirty="0">
                <a:latin typeface="Tahoma"/>
                <a:cs typeface="Tahoma"/>
              </a:rPr>
              <a:t>1.1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0.4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19" y="1901952"/>
            <a:ext cx="1691639" cy="7406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4947" y="3133344"/>
            <a:ext cx="1438655" cy="26517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801105" y="2172462"/>
            <a:ext cx="2143125" cy="266700"/>
          </a:xfrm>
          <a:custGeom>
            <a:avLst/>
            <a:gdLst/>
            <a:ahLst/>
            <a:cxnLst/>
            <a:rect l="l" t="t" r="r" b="b"/>
            <a:pathLst>
              <a:path w="2143125" h="266700">
                <a:moveTo>
                  <a:pt x="0" y="266700"/>
                </a:moveTo>
                <a:lnTo>
                  <a:pt x="2142744" y="266700"/>
                </a:lnTo>
                <a:lnTo>
                  <a:pt x="2142744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0366" y="2425064"/>
            <a:ext cx="3990975" cy="1021715"/>
          </a:xfrm>
          <a:custGeom>
            <a:avLst/>
            <a:gdLst/>
            <a:ahLst/>
            <a:cxnLst/>
            <a:rect l="l" t="t" r="r" b="b"/>
            <a:pathLst>
              <a:path w="3990975" h="1021714">
                <a:moveTo>
                  <a:pt x="3184525" y="28194"/>
                </a:moveTo>
                <a:lnTo>
                  <a:pt x="3179191" y="0"/>
                </a:lnTo>
                <a:lnTo>
                  <a:pt x="81534" y="588289"/>
                </a:lnTo>
                <a:lnTo>
                  <a:pt x="76200" y="560197"/>
                </a:lnTo>
                <a:lnTo>
                  <a:pt x="0" y="618236"/>
                </a:lnTo>
                <a:lnTo>
                  <a:pt x="92202" y="644398"/>
                </a:lnTo>
                <a:lnTo>
                  <a:pt x="87363" y="618998"/>
                </a:lnTo>
                <a:lnTo>
                  <a:pt x="86868" y="616356"/>
                </a:lnTo>
                <a:lnTo>
                  <a:pt x="3184525" y="28194"/>
                </a:lnTo>
                <a:close/>
              </a:path>
              <a:path w="3990975" h="1021714">
                <a:moveTo>
                  <a:pt x="3990467" y="37084"/>
                </a:moveTo>
                <a:lnTo>
                  <a:pt x="3983609" y="9398"/>
                </a:lnTo>
                <a:lnTo>
                  <a:pt x="117868" y="966216"/>
                </a:lnTo>
                <a:lnTo>
                  <a:pt x="110998" y="938403"/>
                </a:lnTo>
                <a:lnTo>
                  <a:pt x="38100" y="1000633"/>
                </a:lnTo>
                <a:lnTo>
                  <a:pt x="131572" y="1021588"/>
                </a:lnTo>
                <a:lnTo>
                  <a:pt x="125564" y="997331"/>
                </a:lnTo>
                <a:lnTo>
                  <a:pt x="124714" y="993914"/>
                </a:lnTo>
                <a:lnTo>
                  <a:pt x="3990467" y="37084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0174" y="2355977"/>
            <a:ext cx="2945130" cy="923925"/>
          </a:xfrm>
          <a:custGeom>
            <a:avLst/>
            <a:gdLst/>
            <a:ahLst/>
            <a:cxnLst/>
            <a:rect l="l" t="t" r="r" b="b"/>
            <a:pathLst>
              <a:path w="2945129" h="923925">
                <a:moveTo>
                  <a:pt x="2858611" y="27382"/>
                </a:moveTo>
                <a:lnTo>
                  <a:pt x="0" y="896493"/>
                </a:lnTo>
                <a:lnTo>
                  <a:pt x="8382" y="923798"/>
                </a:lnTo>
                <a:lnTo>
                  <a:pt x="2866942" y="54702"/>
                </a:lnTo>
                <a:lnTo>
                  <a:pt x="2858611" y="27382"/>
                </a:lnTo>
                <a:close/>
              </a:path>
              <a:path w="2945129" h="923925">
                <a:moveTo>
                  <a:pt x="2937253" y="23241"/>
                </a:moveTo>
                <a:lnTo>
                  <a:pt x="2872231" y="23241"/>
                </a:lnTo>
                <a:lnTo>
                  <a:pt x="2880614" y="50546"/>
                </a:lnTo>
                <a:lnTo>
                  <a:pt x="2866942" y="54702"/>
                </a:lnTo>
                <a:lnTo>
                  <a:pt x="2875279" y="82042"/>
                </a:lnTo>
                <a:lnTo>
                  <a:pt x="2937253" y="23241"/>
                </a:lnTo>
                <a:close/>
              </a:path>
              <a:path w="2945129" h="923925">
                <a:moveTo>
                  <a:pt x="2872231" y="23241"/>
                </a:moveTo>
                <a:lnTo>
                  <a:pt x="2858611" y="27382"/>
                </a:lnTo>
                <a:lnTo>
                  <a:pt x="2866942" y="54702"/>
                </a:lnTo>
                <a:lnTo>
                  <a:pt x="2880614" y="50546"/>
                </a:lnTo>
                <a:lnTo>
                  <a:pt x="2872231" y="23241"/>
                </a:lnTo>
                <a:close/>
              </a:path>
              <a:path w="2945129" h="923925">
                <a:moveTo>
                  <a:pt x="2850260" y="0"/>
                </a:moveTo>
                <a:lnTo>
                  <a:pt x="2858611" y="27382"/>
                </a:lnTo>
                <a:lnTo>
                  <a:pt x="2872231" y="23241"/>
                </a:lnTo>
                <a:lnTo>
                  <a:pt x="2937253" y="23241"/>
                </a:lnTo>
                <a:lnTo>
                  <a:pt x="2944749" y="16129"/>
                </a:lnTo>
                <a:lnTo>
                  <a:pt x="2850260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043" y="2106167"/>
            <a:ext cx="975360" cy="3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1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72" y="1176908"/>
            <a:ext cx="430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Tahoma"/>
                <a:cs typeface="Tahoma"/>
              </a:rPr>
              <a:t>doc: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Summing</a:t>
            </a:r>
            <a:r>
              <a:rPr spc="-155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20" dirty="0"/>
              <a:t>Lambdas</a:t>
            </a:r>
          </a:p>
        </p:txBody>
      </p:sp>
      <p:sp>
        <p:nvSpPr>
          <p:cNvPr id="4" name="object 4"/>
          <p:cNvSpPr/>
          <p:nvPr/>
        </p:nvSpPr>
        <p:spPr>
          <a:xfrm>
            <a:off x="5665342" y="1367916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65342" y="2829102"/>
          <a:ext cx="3207385" cy="1699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90805"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135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35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0.03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908928" y="1443685"/>
            <a:ext cx="605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9061" y="1443685"/>
            <a:ext cx="1652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0240" algn="l"/>
                <a:tab pos="1496060" algn="l"/>
              </a:tabLst>
            </a:pPr>
            <a:r>
              <a:rPr sz="2000" spc="-25" dirty="0">
                <a:solidFill>
                  <a:srgbClr val="6AA84F"/>
                </a:solidFill>
                <a:latin typeface="Tahoma"/>
                <a:cs typeface="Tahoma"/>
              </a:rPr>
              <a:t>Pos</a:t>
            </a: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Neg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E69138"/>
                </a:solidFill>
                <a:latin typeface="Cambria Math"/>
                <a:cs typeface="Cambria Math"/>
              </a:rPr>
              <a:t>𝝀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3519" y="1901951"/>
            <a:ext cx="7256145" cy="2405380"/>
            <a:chOff x="1493519" y="1901951"/>
            <a:chExt cx="7256145" cy="24053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19" y="1901951"/>
              <a:ext cx="1691639" cy="7406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43087" y="2488691"/>
              <a:ext cx="806450" cy="1818639"/>
            </a:xfrm>
            <a:custGeom>
              <a:avLst/>
              <a:gdLst/>
              <a:ahLst/>
              <a:cxnLst/>
              <a:rect l="l" t="t" r="r" b="b"/>
              <a:pathLst>
                <a:path w="806450" h="1818639">
                  <a:moveTo>
                    <a:pt x="806196" y="0"/>
                  </a:moveTo>
                  <a:lnTo>
                    <a:pt x="0" y="0"/>
                  </a:lnTo>
                  <a:lnTo>
                    <a:pt x="0" y="1818132"/>
                  </a:lnTo>
                  <a:lnTo>
                    <a:pt x="806196" y="1818132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9759" y="2941319"/>
              <a:ext cx="3139440" cy="573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27422" y="2640837"/>
              <a:ext cx="3107690" cy="601980"/>
            </a:xfrm>
            <a:custGeom>
              <a:avLst/>
              <a:gdLst/>
              <a:ahLst/>
              <a:cxnLst/>
              <a:rect l="l" t="t" r="r" b="b"/>
              <a:pathLst>
                <a:path w="3107690" h="601980">
                  <a:moveTo>
                    <a:pt x="3020307" y="28074"/>
                  </a:moveTo>
                  <a:lnTo>
                    <a:pt x="0" y="573532"/>
                  </a:lnTo>
                  <a:lnTo>
                    <a:pt x="5079" y="601726"/>
                  </a:lnTo>
                  <a:lnTo>
                    <a:pt x="3025402" y="56265"/>
                  </a:lnTo>
                  <a:lnTo>
                    <a:pt x="3020307" y="28074"/>
                  </a:lnTo>
                  <a:close/>
                </a:path>
                <a:path w="3107690" h="601980">
                  <a:moveTo>
                    <a:pt x="3102411" y="25526"/>
                  </a:moveTo>
                  <a:lnTo>
                    <a:pt x="3034410" y="25526"/>
                  </a:lnTo>
                  <a:lnTo>
                    <a:pt x="3039491" y="53720"/>
                  </a:lnTo>
                  <a:lnTo>
                    <a:pt x="3025402" y="56265"/>
                  </a:lnTo>
                  <a:lnTo>
                    <a:pt x="3030474" y="84328"/>
                  </a:lnTo>
                  <a:lnTo>
                    <a:pt x="3107181" y="26924"/>
                  </a:lnTo>
                  <a:lnTo>
                    <a:pt x="3102411" y="25526"/>
                  </a:lnTo>
                  <a:close/>
                </a:path>
                <a:path w="3107690" h="601980">
                  <a:moveTo>
                    <a:pt x="3034410" y="25526"/>
                  </a:moveTo>
                  <a:lnTo>
                    <a:pt x="3020307" y="28074"/>
                  </a:lnTo>
                  <a:lnTo>
                    <a:pt x="3025402" y="56265"/>
                  </a:lnTo>
                  <a:lnTo>
                    <a:pt x="3039491" y="53720"/>
                  </a:lnTo>
                  <a:lnTo>
                    <a:pt x="3034410" y="25526"/>
                  </a:lnTo>
                  <a:close/>
                </a:path>
                <a:path w="3107690" h="601980">
                  <a:moveTo>
                    <a:pt x="3015233" y="0"/>
                  </a:moveTo>
                  <a:lnTo>
                    <a:pt x="3020307" y="28074"/>
                  </a:lnTo>
                  <a:lnTo>
                    <a:pt x="3034410" y="25526"/>
                  </a:lnTo>
                  <a:lnTo>
                    <a:pt x="3102411" y="25526"/>
                  </a:lnTo>
                  <a:lnTo>
                    <a:pt x="301523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65342" y="1842706"/>
          <a:ext cx="3207382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89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89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89"/>
                        </a:lnSpc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28575">
                      <a:solidFill>
                        <a:srgbClr val="3C85C5"/>
                      </a:solidFill>
                      <a:prstDash val="solid"/>
                    </a:lnR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ts val="1889"/>
                        </a:lnSpc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3C85C5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C85C5"/>
                      </a:solidFill>
                      <a:prstDash val="solid"/>
                    </a:lnL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R w="28575">
                      <a:solidFill>
                        <a:srgbClr val="3C85C5"/>
                      </a:solidFill>
                      <a:prstDash val="solid"/>
                    </a:lnR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7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C85C5"/>
                      </a:solidFill>
                      <a:prstDash val="solid"/>
                    </a:lnL>
                    <a:lnT w="28575">
                      <a:solidFill>
                        <a:srgbClr val="3C85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70"/>
                        </a:lnSpc>
                        <a:spcBef>
                          <a:spcPts val="22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T w="28575">
                      <a:solidFill>
                        <a:srgbClr val="3C85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970"/>
                        </a:lnSpc>
                        <a:spcBef>
                          <a:spcPts val="22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R w="28575">
                      <a:solidFill>
                        <a:srgbClr val="3C85C5"/>
                      </a:solidFill>
                      <a:prstDash val="solid"/>
                    </a:lnR>
                    <a:lnT w="28575">
                      <a:solidFill>
                        <a:srgbClr val="3C85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084184" y="2494711"/>
            <a:ext cx="404495" cy="194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25" dirty="0">
                <a:latin typeface="Tahoma"/>
                <a:cs typeface="Tahoma"/>
              </a:rPr>
              <a:t>1.1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spc="-5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2.2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Tahoma"/>
                <a:cs typeface="Tahoma"/>
              </a:rPr>
              <a:t>-</a:t>
            </a:r>
            <a:r>
              <a:rPr sz="1800" spc="-25" dirty="0">
                <a:latin typeface="Tahoma"/>
                <a:cs typeface="Tahoma"/>
              </a:rPr>
              <a:t>0.4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043" y="2106167"/>
            <a:ext cx="975360" cy="3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7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72" y="1176908"/>
            <a:ext cx="4991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ahoma"/>
                <a:cs typeface="Tahoma"/>
              </a:rPr>
              <a:t>doc: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9437" y="1152525"/>
          <a:ext cx="3983988" cy="63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3810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9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14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3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learning.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19050">
                      <a:solidFill>
                        <a:srgbClr val="A64D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30" dirty="0"/>
              <a:t>Summing</a:t>
            </a:r>
            <a:r>
              <a:rPr lang="en-GB" spc="-155" dirty="0"/>
              <a:t> </a:t>
            </a:r>
            <a:r>
              <a:rPr lang="en-GB" dirty="0"/>
              <a:t>the</a:t>
            </a:r>
            <a:r>
              <a:rPr lang="en-GB" spc="-150" dirty="0"/>
              <a:t> </a:t>
            </a:r>
            <a:r>
              <a:rPr lang="en-GB" spc="-20" dirty="0"/>
              <a:t>Lambdas</a:t>
            </a: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5665342" y="1855597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>
                <a:moveTo>
                  <a:pt x="0" y="0"/>
                </a:moveTo>
                <a:lnTo>
                  <a:pt x="1090549" y="0"/>
                </a:lnTo>
              </a:path>
              <a:path w="3208020">
                <a:moveTo>
                  <a:pt x="575691" y="0"/>
                </a:moveTo>
                <a:lnTo>
                  <a:pt x="1964436" y="0"/>
                </a:lnTo>
              </a:path>
              <a:path w="3208020">
                <a:moveTo>
                  <a:pt x="1345311" y="0"/>
                </a:moveTo>
                <a:lnTo>
                  <a:pt x="2521839" y="0"/>
                </a:lnTo>
              </a:path>
              <a:path w="3208020">
                <a:moveTo>
                  <a:pt x="2031111" y="0"/>
                </a:moveTo>
                <a:lnTo>
                  <a:pt x="32076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65342" y="1363154"/>
          <a:ext cx="3204210" cy="3158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066165" algn="l"/>
                          <a:tab pos="1703705" algn="l"/>
                          <a:tab pos="2549525" algn="l"/>
                        </a:tabLst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50" dirty="0">
                          <a:solidFill>
                            <a:srgbClr val="E69138"/>
                          </a:solidFill>
                          <a:latin typeface="Cambria Math"/>
                          <a:cs typeface="Cambria Math"/>
                        </a:rPr>
                        <a:t>𝝀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513715">
                        <a:lnSpc>
                          <a:spcPts val="2020"/>
                        </a:lnSpc>
                        <a:tabLst>
                          <a:tab pos="1044575" algn="l"/>
                          <a:tab pos="1708150" algn="l"/>
                          <a:tab pos="2553970" algn="l"/>
                        </a:tabLst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0.05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0.05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94970">
                        <a:lnSpc>
                          <a:spcPts val="1880"/>
                        </a:lnSpc>
                        <a:tabLst>
                          <a:tab pos="1044575" algn="l"/>
                          <a:tab pos="1708150" algn="l"/>
                          <a:tab pos="255397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am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0.04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0.04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044575" algn="l"/>
                          <a:tab pos="1708150" algn="l"/>
                          <a:tab pos="246126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0.09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2.2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1708150" algn="l"/>
                          <a:tab pos="2553970" algn="l"/>
                        </a:tabLst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because</a:t>
                      </a:r>
                      <a:r>
                        <a:rPr sz="180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708150" algn="l"/>
                          <a:tab pos="2461260" algn="l"/>
                        </a:tabLst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learning</a:t>
                      </a:r>
                      <a:r>
                        <a:rPr sz="1800" spc="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0.03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1.1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044575" algn="l"/>
                          <a:tab pos="1708150" algn="l"/>
                          <a:tab pos="2553970" algn="l"/>
                        </a:tabLst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669290" algn="l"/>
                          <a:tab pos="1332865" algn="l"/>
                          <a:tab pos="204343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0.09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2.2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668020" algn="l"/>
                          <a:tab pos="1331595" algn="l"/>
                          <a:tab pos="2041525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0.03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0.4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01105" y="1856994"/>
            <a:ext cx="3068320" cy="238125"/>
          </a:xfrm>
          <a:custGeom>
            <a:avLst/>
            <a:gdLst/>
            <a:ahLst/>
            <a:cxnLst/>
            <a:rect l="l" t="t" r="r" b="b"/>
            <a:pathLst>
              <a:path w="3068320" h="238125">
                <a:moveTo>
                  <a:pt x="0" y="237743"/>
                </a:moveTo>
                <a:lnTo>
                  <a:pt x="3067811" y="237743"/>
                </a:lnTo>
                <a:lnTo>
                  <a:pt x="3067811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856232"/>
            <a:ext cx="2164080" cy="798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9816" y="1856232"/>
            <a:ext cx="1123187" cy="7985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0339" y="2217420"/>
            <a:ext cx="216407" cy="76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7322" y="3151073"/>
            <a:ext cx="2282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096135" algn="l"/>
              </a:tabLst>
            </a:pPr>
            <a:r>
              <a:rPr sz="2000" dirty="0">
                <a:latin typeface="Tahoma"/>
                <a:cs typeface="Tahoma"/>
              </a:rPr>
              <a:t>log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likelihood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3000" spc="-509" baseline="33333" dirty="0">
                <a:latin typeface="Tahoma"/>
                <a:cs typeface="Tahoma"/>
              </a:rPr>
              <a:t>+</a:t>
            </a:r>
            <a:endParaRPr sz="3000" baseline="3333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0985" y="2998977"/>
            <a:ext cx="31451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  <a:tabLst>
                <a:tab pos="982980" algn="l"/>
                <a:tab pos="1363980" algn="l"/>
                <a:tab pos="1744980" algn="l"/>
                <a:tab pos="2232660" algn="l"/>
                <a:tab pos="2880995" algn="l"/>
              </a:tabLst>
            </a:pPr>
            <a:r>
              <a:rPr sz="2000" spc="-34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34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34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34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34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34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96240" algn="l"/>
                <a:tab pos="982980" algn="l"/>
                <a:tab pos="1363980" algn="l"/>
                <a:tab pos="1744980" algn="l"/>
                <a:tab pos="2129155" algn="l"/>
                <a:tab pos="2775585" algn="l"/>
              </a:tabLst>
            </a:pPr>
            <a:r>
              <a:rPr sz="2000" spc="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2.2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1.1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b="1" spc="-105" dirty="0">
                <a:latin typeface="Tahoma"/>
                <a:cs typeface="Tahoma"/>
              </a:rPr>
              <a:t>3.3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01105" y="2172461"/>
            <a:ext cx="3068320" cy="239395"/>
          </a:xfrm>
          <a:custGeom>
            <a:avLst/>
            <a:gdLst/>
            <a:ahLst/>
            <a:cxnLst/>
            <a:rect l="l" t="t" r="r" b="b"/>
            <a:pathLst>
              <a:path w="3068320" h="239394">
                <a:moveTo>
                  <a:pt x="0" y="239268"/>
                </a:moveTo>
                <a:lnTo>
                  <a:pt x="3067811" y="239268"/>
                </a:lnTo>
                <a:lnTo>
                  <a:pt x="3067811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1105" y="2489454"/>
            <a:ext cx="3068320" cy="238125"/>
          </a:xfrm>
          <a:custGeom>
            <a:avLst/>
            <a:gdLst/>
            <a:ahLst/>
            <a:cxnLst/>
            <a:rect l="l" t="t" r="r" b="b"/>
            <a:pathLst>
              <a:path w="3068320" h="238125">
                <a:moveTo>
                  <a:pt x="0" y="237744"/>
                </a:moveTo>
                <a:lnTo>
                  <a:pt x="3067811" y="237744"/>
                </a:lnTo>
                <a:lnTo>
                  <a:pt x="306781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5009" y="3120389"/>
            <a:ext cx="3068320" cy="239395"/>
          </a:xfrm>
          <a:custGeom>
            <a:avLst/>
            <a:gdLst/>
            <a:ahLst/>
            <a:cxnLst/>
            <a:rect l="l" t="t" r="r" b="b"/>
            <a:pathLst>
              <a:path w="3068320" h="239395">
                <a:moveTo>
                  <a:pt x="0" y="239268"/>
                </a:moveTo>
                <a:lnTo>
                  <a:pt x="3067812" y="239268"/>
                </a:lnTo>
                <a:lnTo>
                  <a:pt x="3067812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1105" y="2804922"/>
            <a:ext cx="3068320" cy="239395"/>
          </a:xfrm>
          <a:custGeom>
            <a:avLst/>
            <a:gdLst/>
            <a:ahLst/>
            <a:cxnLst/>
            <a:rect l="l" t="t" r="r" b="b"/>
            <a:pathLst>
              <a:path w="3068320" h="239394">
                <a:moveTo>
                  <a:pt x="0" y="239268"/>
                </a:moveTo>
                <a:lnTo>
                  <a:pt x="3067811" y="239268"/>
                </a:lnTo>
                <a:lnTo>
                  <a:pt x="3067811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1161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</a:t>
            </a:r>
            <a:r>
              <a:rPr spc="-160" dirty="0"/>
              <a:t> </a:t>
            </a:r>
            <a:r>
              <a:rPr spc="-10" dirty="0"/>
              <a:t>Likelihood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271" y="1615439"/>
            <a:ext cx="2590800" cy="208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2964" y="1300099"/>
            <a:ext cx="173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65" y="1905127"/>
            <a:ext cx="614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Neutral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5722" y="1666112"/>
            <a:ext cx="427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latin typeface="Cambria"/>
                <a:cs typeface="Cambria"/>
              </a:rPr>
              <a:t>&gt;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6616" y="1905127"/>
            <a:ext cx="728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64D79"/>
                </a:solidFill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559" y="1905127"/>
            <a:ext cx="645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5345" y="1403760"/>
            <a:ext cx="231227" cy="14755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699" y="1461516"/>
            <a:ext cx="1855505" cy="8732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23509" y="1300099"/>
            <a:ext cx="173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0138" y="3537330"/>
            <a:ext cx="427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latin typeface="Cambria"/>
                <a:cs typeface="Cambria"/>
              </a:rPr>
              <a:t>&gt;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0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903" y="3288284"/>
            <a:ext cx="1200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7823" y="3394104"/>
            <a:ext cx="232541" cy="1475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044" y="3304032"/>
            <a:ext cx="2272284" cy="839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1223" y="3602735"/>
            <a:ext cx="2590800" cy="20878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9564" y="2573945"/>
            <a:ext cx="1172845" cy="104521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690880" algn="l"/>
              </a:tabLst>
            </a:pPr>
            <a:r>
              <a:rPr sz="2600" spc="-25" dirty="0">
                <a:latin typeface="Tahoma"/>
                <a:cs typeface="Tahoma"/>
              </a:rPr>
              <a:t>3.3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380" dirty="0">
                <a:latin typeface="Tahoma"/>
                <a:cs typeface="Tahoma"/>
              </a:rPr>
              <a:t>&gt;</a:t>
            </a:r>
            <a:r>
              <a:rPr sz="2600" spc="-150" dirty="0">
                <a:latin typeface="Tahoma"/>
                <a:cs typeface="Tahoma"/>
              </a:rPr>
              <a:t> </a:t>
            </a:r>
            <a:r>
              <a:rPr sz="2600" spc="20" dirty="0">
                <a:latin typeface="Tahoma"/>
                <a:cs typeface="Tahoma"/>
              </a:rPr>
              <a:t>0</a:t>
            </a:r>
            <a:endParaRPr sz="2600">
              <a:latin typeface="Tahoma"/>
              <a:cs typeface="Tahoma"/>
            </a:endParaRPr>
          </a:p>
          <a:p>
            <a:pPr marL="59055" algn="ctr">
              <a:lnSpc>
                <a:spcPct val="100000"/>
              </a:lnSpc>
              <a:spcBef>
                <a:spcPts val="1090"/>
              </a:spcBef>
            </a:pPr>
            <a:r>
              <a:rPr sz="2000" spc="1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1382" y="3893311"/>
            <a:ext cx="614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Neutral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2679" y="3893311"/>
            <a:ext cx="728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64D79"/>
                </a:solidFill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7877" y="3893311"/>
            <a:ext cx="645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2883" y="3383436"/>
            <a:ext cx="232541" cy="147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888" y="2679192"/>
            <a:ext cx="432816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8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207" y="3176202"/>
            <a:ext cx="3605784" cy="8153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8936" y="3398834"/>
            <a:ext cx="386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90" dirty="0">
                <a:latin typeface="Tahoma"/>
                <a:cs typeface="Tahoma"/>
              </a:rPr>
              <a:t>&gt;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361" y="2535361"/>
            <a:ext cx="1974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Tweet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sentiment: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2835" y="2054539"/>
            <a:ext cx="210312" cy="2590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94885" y="3253749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1676" y="3325300"/>
            <a:ext cx="614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Neutral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2776" y="4401956"/>
            <a:ext cx="120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1676" y="4435407"/>
            <a:ext cx="728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64D79"/>
                </a:solidFill>
                <a:latin typeface="Tahoma"/>
                <a:cs typeface="Tahoma"/>
              </a:rPr>
              <a:t>Negative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1676" y="2105847"/>
            <a:ext cx="645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6AA84F"/>
                </a:solidFill>
                <a:latin typeface="Tahoma"/>
                <a:cs typeface="Tahoma"/>
              </a:rPr>
              <a:t>Positive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6719" y="2169320"/>
            <a:ext cx="232541" cy="14546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7491" y="4497992"/>
            <a:ext cx="232541" cy="145461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3CF42A2-7030-72FF-AFAC-E9AF9A8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362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E7DFB21-F3AD-80C7-5AF4-04DBC76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0" dirty="0"/>
              <a:t>Training</a:t>
            </a:r>
            <a:r>
              <a:rPr lang="en-GB" spc="-55" dirty="0"/>
              <a:t> </a:t>
            </a:r>
            <a:r>
              <a:rPr lang="en-GB" dirty="0"/>
              <a:t>Naïve</a:t>
            </a:r>
            <a:r>
              <a:rPr lang="en-GB" spc="-50" dirty="0"/>
              <a:t> </a:t>
            </a:r>
            <a:r>
              <a:rPr lang="en-GB" spc="-10" dirty="0"/>
              <a:t>Bayes</a:t>
            </a:r>
            <a:endParaRPr lang="en-GB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5D1458D6-2283-2635-9440-96CE6A4334D8}"/>
              </a:ext>
            </a:extLst>
          </p:cNvPr>
          <p:cNvSpPr txBox="1"/>
          <p:nvPr/>
        </p:nvSpPr>
        <p:spPr>
          <a:xfrm>
            <a:off x="504850" y="1240358"/>
            <a:ext cx="5175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Five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steps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Naïve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Bayes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53261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3981" y="2757032"/>
            <a:ext cx="3694429" cy="2616742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ahoma"/>
                <a:cs typeface="Tahoma"/>
              </a:rPr>
              <a:t>Positive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0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endParaRPr lang="en-US" sz="160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Negative</a:t>
            </a:r>
            <a:r>
              <a:rPr sz="1600" spc="4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lang="en-US" sz="1600" spc="-1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endParaRPr lang="en-GB" sz="1600" spc="-1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endParaRPr lang="en-GB" sz="1600" spc="-1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endParaRPr lang="en-GB" sz="1600" spc="-1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endParaRPr lang="en-GB" sz="1600" spc="-1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761" y="3003921"/>
            <a:ext cx="3450590" cy="99642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0805" marR="402590">
              <a:lnSpc>
                <a:spcPct val="137700"/>
              </a:lnSpc>
              <a:spcBef>
                <a:spcPts val="55"/>
              </a:spcBef>
            </a:pPr>
            <a:r>
              <a:rPr sz="1600" spc="-16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6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600" spc="-9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AA84F"/>
                </a:solidFill>
                <a:latin typeface="Tahoma"/>
                <a:cs typeface="Tahoma"/>
              </a:rPr>
              <a:t>happy</a:t>
            </a:r>
            <a:r>
              <a:rPr sz="16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AA84F"/>
                </a:solidFill>
                <a:latin typeface="Tahoma"/>
                <a:cs typeface="Tahoma"/>
              </a:rPr>
              <a:t>because</a:t>
            </a:r>
            <a:r>
              <a:rPr sz="1600" spc="-6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165" dirty="0">
                <a:solidFill>
                  <a:srgbClr val="6AA84F"/>
                </a:solidFill>
                <a:latin typeface="Tahoma"/>
                <a:cs typeface="Tahoma"/>
              </a:rPr>
              <a:t>I</a:t>
            </a:r>
            <a:r>
              <a:rPr sz="1600" spc="-9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6AA84F"/>
                </a:solidFill>
                <a:latin typeface="Tahoma"/>
                <a:cs typeface="Tahoma"/>
              </a:rPr>
              <a:t>am</a:t>
            </a:r>
            <a:r>
              <a:rPr sz="16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AA84F"/>
                </a:solidFill>
                <a:latin typeface="Tahoma"/>
                <a:cs typeface="Tahoma"/>
              </a:rPr>
              <a:t>learning</a:t>
            </a:r>
            <a:r>
              <a:rPr lang="en-US" sz="1600" spc="-10" dirty="0">
                <a:solidFill>
                  <a:srgbClr val="6AA84F"/>
                </a:solidFill>
                <a:latin typeface="Tahoma"/>
                <a:cs typeface="Tahoma"/>
              </a:rPr>
              <a:t> NLP</a:t>
            </a:r>
          </a:p>
          <a:p>
            <a:pPr marL="90805" marR="402590">
              <a:lnSpc>
                <a:spcPct val="137700"/>
              </a:lnSpc>
              <a:spcBef>
                <a:spcPts val="55"/>
              </a:spcBef>
            </a:pPr>
            <a:r>
              <a:rPr lang="en-US" sz="1600" spc="-10" dirty="0">
                <a:solidFill>
                  <a:srgbClr val="6AA84F"/>
                </a:solidFill>
                <a:latin typeface="Tahoma"/>
                <a:cs typeface="Tahoma"/>
              </a:rPr>
              <a:t>I am</a:t>
            </a:r>
            <a:r>
              <a:rPr sz="1600" spc="-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6AA84F"/>
                </a:solidFill>
                <a:latin typeface="Tahoma"/>
                <a:cs typeface="Tahoma"/>
              </a:rPr>
              <a:t>happy,</a:t>
            </a:r>
            <a:r>
              <a:rPr sz="1600" spc="-5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AA84F"/>
                </a:solidFill>
                <a:latin typeface="Tahoma"/>
                <a:cs typeface="Tahoma"/>
              </a:rPr>
              <a:t>not</a:t>
            </a: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6AA84F"/>
                </a:solidFill>
                <a:latin typeface="Tahoma"/>
                <a:cs typeface="Tahoma"/>
              </a:rPr>
              <a:t>sad.</a:t>
            </a:r>
            <a:r>
              <a:rPr sz="1600" spc="-6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@NLP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24" y="4404746"/>
            <a:ext cx="3415665" cy="788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R="118745" algn="r">
              <a:lnSpc>
                <a:spcPct val="100000"/>
              </a:lnSpc>
              <a:spcBef>
                <a:spcPts val="780"/>
              </a:spcBef>
            </a:pPr>
            <a:r>
              <a:rPr sz="1600" spc="-16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A64D79"/>
                </a:solidFill>
                <a:latin typeface="Tahoma"/>
                <a:cs typeface="Tahoma"/>
              </a:rPr>
              <a:t>sad,</a:t>
            </a:r>
            <a:r>
              <a:rPr sz="16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6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6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6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learning</a:t>
            </a:r>
            <a:r>
              <a:rPr sz="1600" spc="-3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A64D79"/>
                </a:solidFill>
                <a:latin typeface="Tahoma"/>
                <a:cs typeface="Tahoma"/>
              </a:rPr>
              <a:t>NLP</a:t>
            </a:r>
            <a:endParaRPr sz="1600" dirty="0">
              <a:latin typeface="Tahoma"/>
              <a:cs typeface="Tahoma"/>
            </a:endParaRPr>
          </a:p>
          <a:p>
            <a:pPr marR="130175" algn="r">
              <a:lnSpc>
                <a:spcPct val="100000"/>
              </a:lnSpc>
              <a:spcBef>
                <a:spcPts val="385"/>
              </a:spcBef>
            </a:pPr>
            <a:r>
              <a:rPr sz="1600" spc="-165" dirty="0">
                <a:solidFill>
                  <a:srgbClr val="A64D79"/>
                </a:solidFill>
                <a:latin typeface="Tahoma"/>
                <a:cs typeface="Tahoma"/>
              </a:rPr>
              <a:t>I</a:t>
            </a:r>
            <a:r>
              <a:rPr sz="1600" spc="-6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A64D79"/>
                </a:solidFill>
                <a:latin typeface="Tahoma"/>
                <a:cs typeface="Tahoma"/>
              </a:rPr>
              <a:t>am</a:t>
            </a:r>
            <a:r>
              <a:rPr sz="1600" spc="-6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A64D79"/>
                </a:solidFill>
                <a:latin typeface="Tahoma"/>
                <a:cs typeface="Tahoma"/>
              </a:rPr>
              <a:t>sad,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not</a:t>
            </a:r>
            <a:r>
              <a:rPr sz="1600" spc="-5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happy!!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6831" y="3181466"/>
            <a:ext cx="1379220" cy="1103630"/>
          </a:xfrm>
          <a:custGeom>
            <a:avLst/>
            <a:gdLst/>
            <a:ahLst/>
            <a:cxnLst/>
            <a:rect l="l" t="t" r="r" b="b"/>
            <a:pathLst>
              <a:path w="1379220" h="1103629">
                <a:moveTo>
                  <a:pt x="0" y="0"/>
                </a:moveTo>
                <a:lnTo>
                  <a:pt x="1124965" y="0"/>
                </a:lnTo>
                <a:lnTo>
                  <a:pt x="1379219" y="551688"/>
                </a:lnTo>
                <a:lnTo>
                  <a:pt x="1124965" y="1103376"/>
                </a:lnTo>
                <a:lnTo>
                  <a:pt x="0" y="110337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5063" y="3472169"/>
            <a:ext cx="1051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lang="en-US" sz="1600" spc="-25" dirty="0">
                <a:latin typeface="Arial MT"/>
                <a:cs typeface="Arial MT"/>
              </a:rPr>
              <a:t>2</a:t>
            </a:r>
            <a:r>
              <a:rPr sz="1600" spc="-25" dirty="0">
                <a:latin typeface="Arial MT"/>
                <a:cs typeface="Arial MT"/>
              </a:rPr>
              <a:t>: </a:t>
            </a:r>
            <a:r>
              <a:rPr sz="1600" spc="-10" dirty="0">
                <a:latin typeface="Arial MT"/>
                <a:cs typeface="Arial MT"/>
              </a:rPr>
              <a:t>Preprocess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951" y="2030846"/>
            <a:ext cx="3413760" cy="641985"/>
          </a:xfrm>
          <a:custGeom>
            <a:avLst/>
            <a:gdLst/>
            <a:ahLst/>
            <a:cxnLst/>
            <a:rect l="l" t="t" r="r" b="b"/>
            <a:pathLst>
              <a:path w="3413760" h="641985">
                <a:moveTo>
                  <a:pt x="0" y="0"/>
                </a:moveTo>
                <a:lnTo>
                  <a:pt x="3413760" y="0"/>
                </a:lnTo>
                <a:lnTo>
                  <a:pt x="3413760" y="513333"/>
                </a:lnTo>
                <a:lnTo>
                  <a:pt x="1706880" y="641603"/>
                </a:lnTo>
                <a:lnTo>
                  <a:pt x="0" y="513333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624" y="2106996"/>
            <a:ext cx="3212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Step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lang="en-US" sz="1600" spc="-65" dirty="0">
                <a:latin typeface="Tahoma"/>
                <a:cs typeface="Tahoma"/>
              </a:rPr>
              <a:t>1</a:t>
            </a:r>
            <a:r>
              <a:rPr sz="1600" spc="-65" dirty="0">
                <a:latin typeface="Tahoma"/>
                <a:cs typeface="Tahoma"/>
              </a:rPr>
              <a:t>: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Collect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annotate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corpus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7981" y="2991728"/>
            <a:ext cx="3450590" cy="853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075" marR="886460">
              <a:lnSpc>
                <a:spcPct val="137600"/>
              </a:lnSpc>
              <a:spcBef>
                <a:spcPts val="65"/>
              </a:spcBef>
            </a:pP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[happi,</a:t>
            </a:r>
            <a:r>
              <a:rPr sz="16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because,</a:t>
            </a:r>
            <a:r>
              <a:rPr sz="16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6AA84F"/>
                </a:solidFill>
                <a:latin typeface="Tahoma"/>
                <a:cs typeface="Tahoma"/>
              </a:rPr>
              <a:t>learn,</a:t>
            </a:r>
            <a:r>
              <a:rPr sz="1600" spc="-7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NLP] </a:t>
            </a: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[happi,</a:t>
            </a:r>
            <a:r>
              <a:rPr sz="16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AA84F"/>
                </a:solidFill>
                <a:latin typeface="Tahoma"/>
                <a:cs typeface="Tahoma"/>
              </a:rPr>
              <a:t>not,</a:t>
            </a:r>
            <a:r>
              <a:rPr sz="16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sad]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032" y="4210929"/>
            <a:ext cx="3415665" cy="789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R="116839" algn="r">
              <a:lnSpc>
                <a:spcPct val="100000"/>
              </a:lnSpc>
              <a:spcBef>
                <a:spcPts val="785"/>
              </a:spcBef>
            </a:pPr>
            <a:r>
              <a:rPr sz="1600" spc="-75" dirty="0">
                <a:solidFill>
                  <a:srgbClr val="A64D79"/>
                </a:solidFill>
                <a:latin typeface="Tahoma"/>
                <a:cs typeface="Tahoma"/>
              </a:rPr>
              <a:t>[sad,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not,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A64D79"/>
                </a:solidFill>
                <a:latin typeface="Tahoma"/>
                <a:cs typeface="Tahoma"/>
              </a:rPr>
              <a:t>learn,</a:t>
            </a:r>
            <a:r>
              <a:rPr sz="16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A64D79"/>
                </a:solidFill>
                <a:latin typeface="Tahoma"/>
                <a:cs typeface="Tahoma"/>
              </a:rPr>
              <a:t>NLP]</a:t>
            </a:r>
            <a:endParaRPr sz="1600">
              <a:latin typeface="Tahoma"/>
              <a:cs typeface="Tahoma"/>
            </a:endParaRPr>
          </a:p>
          <a:p>
            <a:pPr marR="133350" algn="r">
              <a:lnSpc>
                <a:spcPct val="100000"/>
              </a:lnSpc>
              <a:spcBef>
                <a:spcPts val="390"/>
              </a:spcBef>
            </a:pPr>
            <a:r>
              <a:rPr sz="1600" spc="-75" dirty="0">
                <a:solidFill>
                  <a:srgbClr val="A64D79"/>
                </a:solidFill>
                <a:latin typeface="Tahoma"/>
                <a:cs typeface="Tahoma"/>
              </a:rPr>
              <a:t>[sad,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not,</a:t>
            </a:r>
            <a:r>
              <a:rPr sz="16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happi]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3201" y="2746365"/>
            <a:ext cx="3694429" cy="236410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Positive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00">
              <a:latin typeface="Tahoma"/>
              <a:cs typeface="Tahoma"/>
            </a:endParaRPr>
          </a:p>
          <a:p>
            <a:pPr marL="19380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ahoma"/>
                <a:cs typeface="Tahoma"/>
              </a:rPr>
              <a:t>Negative</a:t>
            </a:r>
            <a:r>
              <a:rPr sz="1600" spc="4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3018" y="1520510"/>
            <a:ext cx="292100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spc="-10" dirty="0">
                <a:latin typeface="Tahoma"/>
                <a:cs typeface="Tahoma"/>
              </a:rPr>
              <a:t>Lowercase</a:t>
            </a:r>
            <a:endParaRPr sz="14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Tahoma"/>
                <a:cs typeface="Tahoma"/>
              </a:rPr>
              <a:t>Remove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punctuation,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urls,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names</a:t>
            </a:r>
            <a:endParaRPr sz="14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Tahoma"/>
                <a:cs typeface="Tahoma"/>
              </a:rPr>
              <a:t>Remove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stop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Tahoma"/>
                <a:cs typeface="Tahoma"/>
              </a:rPr>
              <a:t>Stemming</a:t>
            </a:r>
            <a:endParaRPr sz="14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Tahoma"/>
                <a:cs typeface="Tahoma"/>
              </a:rPr>
              <a:t>Tokenize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sentences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E7DFB21-F3AD-80C7-5AF4-04DBC76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0" dirty="0"/>
              <a:t>Training</a:t>
            </a:r>
            <a:r>
              <a:rPr lang="en-GB" spc="-55" dirty="0"/>
              <a:t> </a:t>
            </a:r>
            <a:r>
              <a:rPr lang="en-GB" dirty="0"/>
              <a:t>Naïve</a:t>
            </a:r>
            <a:r>
              <a:rPr lang="en-GB" spc="-50" dirty="0"/>
              <a:t> </a:t>
            </a:r>
            <a:r>
              <a:rPr lang="en-GB" spc="-10" dirty="0"/>
              <a:t>Bayes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715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3124" y="1818027"/>
          <a:ext cx="2521585" cy="249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066165" algn="l"/>
                          <a:tab pos="1703705" algn="l"/>
                        </a:tabLst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269875">
                        <a:lnSpc>
                          <a:spcPts val="1900"/>
                        </a:lnSpc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03325" algn="l"/>
                          <a:tab pos="186817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06287" y="2598378"/>
            <a:ext cx="1165860" cy="1207135"/>
          </a:xfrm>
          <a:custGeom>
            <a:avLst/>
            <a:gdLst/>
            <a:ahLst/>
            <a:cxnLst/>
            <a:rect l="l" t="t" r="r" b="b"/>
            <a:pathLst>
              <a:path w="1165860" h="1207135">
                <a:moveTo>
                  <a:pt x="0" y="0"/>
                </a:moveTo>
                <a:lnTo>
                  <a:pt x="897255" y="0"/>
                </a:lnTo>
                <a:lnTo>
                  <a:pt x="1165860" y="603504"/>
                </a:lnTo>
                <a:lnTo>
                  <a:pt x="897255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4266" y="2819054"/>
            <a:ext cx="6686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lang="en-US" sz="1600" spc="-25" dirty="0">
                <a:latin typeface="Arial MT"/>
                <a:cs typeface="Arial MT"/>
              </a:rPr>
              <a:t>3</a:t>
            </a:r>
            <a:r>
              <a:rPr sz="1600" spc="-25" dirty="0">
                <a:latin typeface="Arial MT"/>
                <a:cs typeface="Arial MT"/>
              </a:rPr>
              <a:t>: </a:t>
            </a:r>
            <a:r>
              <a:rPr sz="1600" spc="-20" dirty="0">
                <a:latin typeface="Arial MT"/>
                <a:cs typeface="Arial MT"/>
              </a:rPr>
              <a:t>Word </a:t>
            </a:r>
            <a:r>
              <a:rPr sz="1600" spc="-10" dirty="0">
                <a:latin typeface="Arial MT"/>
                <a:cs typeface="Arial MT"/>
              </a:rPr>
              <a:t>count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1608" y="4340869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44" baseline="13888" dirty="0">
                <a:latin typeface="Tahoma"/>
                <a:cs typeface="Tahoma"/>
              </a:rPr>
              <a:t>N</a:t>
            </a:r>
            <a:r>
              <a:rPr sz="1200" b="1" spc="-30" dirty="0"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2724" y="428448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6AA84F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3077" y="428448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01" y="2394924"/>
            <a:ext cx="3450590" cy="853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0805" marR="887094">
              <a:lnSpc>
                <a:spcPct val="137600"/>
              </a:lnSpc>
              <a:spcBef>
                <a:spcPts val="65"/>
              </a:spcBef>
            </a:pP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[happi,</a:t>
            </a:r>
            <a:r>
              <a:rPr sz="16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because,</a:t>
            </a:r>
            <a:r>
              <a:rPr sz="1600" spc="-8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6AA84F"/>
                </a:solidFill>
                <a:latin typeface="Tahoma"/>
                <a:cs typeface="Tahoma"/>
              </a:rPr>
              <a:t>learn,</a:t>
            </a:r>
            <a:r>
              <a:rPr sz="1600" spc="-7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NLP] </a:t>
            </a: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[happi,</a:t>
            </a:r>
            <a:r>
              <a:rPr sz="1600" spc="-8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AA84F"/>
                </a:solidFill>
                <a:latin typeface="Tahoma"/>
                <a:cs typeface="Tahoma"/>
              </a:rPr>
              <a:t>not,</a:t>
            </a:r>
            <a:r>
              <a:rPr sz="1600" spc="-10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sad]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854" y="3614124"/>
            <a:ext cx="3415665" cy="789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R="118110" algn="r">
              <a:lnSpc>
                <a:spcPct val="100000"/>
              </a:lnSpc>
              <a:spcBef>
                <a:spcPts val="785"/>
              </a:spcBef>
            </a:pPr>
            <a:r>
              <a:rPr sz="1600" spc="-75" dirty="0">
                <a:solidFill>
                  <a:srgbClr val="A64D79"/>
                </a:solidFill>
                <a:latin typeface="Tahoma"/>
                <a:cs typeface="Tahoma"/>
              </a:rPr>
              <a:t>[sad,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not,</a:t>
            </a:r>
            <a:r>
              <a:rPr sz="1600" spc="-9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A64D79"/>
                </a:solidFill>
                <a:latin typeface="Tahoma"/>
                <a:cs typeface="Tahoma"/>
              </a:rPr>
              <a:t>learn,</a:t>
            </a:r>
            <a:r>
              <a:rPr sz="1600" spc="-7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A64D79"/>
                </a:solidFill>
                <a:latin typeface="Tahoma"/>
                <a:cs typeface="Tahoma"/>
              </a:rPr>
              <a:t>NLP]</a:t>
            </a:r>
            <a:endParaRPr sz="1600">
              <a:latin typeface="Tahoma"/>
              <a:cs typeface="Tahoma"/>
            </a:endParaRPr>
          </a:p>
          <a:p>
            <a:pPr marR="133985" algn="r">
              <a:lnSpc>
                <a:spcPct val="100000"/>
              </a:lnSpc>
              <a:spcBef>
                <a:spcPts val="385"/>
              </a:spcBef>
            </a:pPr>
            <a:r>
              <a:rPr sz="1600" spc="-75" dirty="0">
                <a:solidFill>
                  <a:srgbClr val="A64D79"/>
                </a:solidFill>
                <a:latin typeface="Tahoma"/>
                <a:cs typeface="Tahoma"/>
              </a:rPr>
              <a:t>[sad,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not,</a:t>
            </a:r>
            <a:r>
              <a:rPr sz="1600" spc="-6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A64D79"/>
                </a:solidFill>
                <a:latin typeface="Tahoma"/>
                <a:cs typeface="Tahoma"/>
              </a:rPr>
              <a:t>happi]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022" y="2149561"/>
            <a:ext cx="3694429" cy="236410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Positive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600" dirty="0">
              <a:latin typeface="Tahoma"/>
              <a:cs typeface="Tahoma"/>
            </a:endParaRPr>
          </a:p>
          <a:p>
            <a:pPr marL="193675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Negative</a:t>
            </a:r>
            <a:r>
              <a:rPr sz="1600" spc="4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8209" y="1301709"/>
            <a:ext cx="1468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Tahoma"/>
                <a:cs typeface="Tahoma"/>
              </a:rPr>
              <a:t>freq(w,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class)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FB4352B-A69F-251E-9812-327FAC28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</p:spPr>
        <p:txBody>
          <a:bodyPr/>
          <a:lstStyle/>
          <a:p>
            <a:r>
              <a:rPr lang="en-GB" spc="-20" dirty="0"/>
              <a:t>Training</a:t>
            </a:r>
            <a:r>
              <a:rPr lang="en-GB" spc="-55" dirty="0"/>
              <a:t> </a:t>
            </a:r>
            <a:r>
              <a:rPr lang="en-GB" dirty="0"/>
              <a:t>Naïve</a:t>
            </a:r>
            <a:r>
              <a:rPr lang="en-GB" spc="-50" dirty="0"/>
              <a:t> </a:t>
            </a:r>
            <a:r>
              <a:rPr lang="en-GB" spc="-10" dirty="0"/>
              <a:t>Bayes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2863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Training</a:t>
            </a:r>
            <a:r>
              <a:rPr spc="-55" dirty="0"/>
              <a:t> </a:t>
            </a:r>
            <a:r>
              <a:rPr dirty="0"/>
              <a:t>Naïve</a:t>
            </a:r>
            <a:r>
              <a:rPr spc="-50" dirty="0"/>
              <a:t> </a:t>
            </a:r>
            <a:r>
              <a:rPr spc="-10" dirty="0"/>
              <a:t>Bayes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50879" y="2420647"/>
          <a:ext cx="3308350" cy="249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705"/>
                        </a:spcBef>
                        <a:tabLst>
                          <a:tab pos="1142365" algn="l"/>
                          <a:tab pos="1779905" algn="l"/>
                          <a:tab pos="2649855" algn="l"/>
                        </a:tabLst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r>
                        <a:rPr sz="2000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50" dirty="0">
                          <a:solidFill>
                            <a:srgbClr val="E69138"/>
                          </a:solidFill>
                          <a:latin typeface="Cambria Math"/>
                          <a:cs typeface="Cambria Math"/>
                        </a:rPr>
                        <a:t>𝝀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895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353695" algn="r">
                        <a:lnSpc>
                          <a:spcPts val="1900"/>
                        </a:lnSpc>
                        <a:tabLst>
                          <a:tab pos="883285" algn="l"/>
                          <a:tab pos="1546225" algn="l"/>
                          <a:tab pos="225679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happy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0.23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0.15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0.43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121410" algn="l"/>
                          <a:tab pos="1784350" algn="l"/>
                          <a:tab pos="256159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0.15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0.07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0.6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21410" algn="l"/>
                          <a:tab pos="1784350" algn="l"/>
                          <a:tab pos="265493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learning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121410" algn="l"/>
                          <a:tab pos="1784350" algn="l"/>
                          <a:tab pos="2654935" algn="l"/>
                        </a:tabLst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R="311150" algn="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746125" algn="l"/>
                          <a:tab pos="1409065" algn="l"/>
                          <a:tab pos="2077085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0.17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0.75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311150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744220" algn="l"/>
                          <a:tab pos="1407795" algn="l"/>
                          <a:tab pos="2075180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0.08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0.17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0.75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717168" y="1488023"/>
            <a:ext cx="1309370" cy="841375"/>
          </a:xfrm>
          <a:custGeom>
            <a:avLst/>
            <a:gdLst/>
            <a:ahLst/>
            <a:cxnLst/>
            <a:rect l="l" t="t" r="r" b="b"/>
            <a:pathLst>
              <a:path w="1309370" h="841375">
                <a:moveTo>
                  <a:pt x="0" y="0"/>
                </a:moveTo>
                <a:lnTo>
                  <a:pt x="1309116" y="0"/>
                </a:lnTo>
                <a:lnTo>
                  <a:pt x="1309116" y="672973"/>
                </a:lnTo>
                <a:lnTo>
                  <a:pt x="654558" y="841248"/>
                </a:lnTo>
                <a:lnTo>
                  <a:pt x="0" y="672973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6315" y="1395897"/>
            <a:ext cx="7512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Step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4: Get </a:t>
            </a:r>
            <a:r>
              <a:rPr sz="1800" spc="-30" dirty="0">
                <a:latin typeface="Tahoma"/>
                <a:cs typeface="Tahoma"/>
              </a:rPr>
              <a:t>lambda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0452" y="2192047"/>
          <a:ext cx="2521585" cy="249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705"/>
                        </a:spcBef>
                        <a:tabLst>
                          <a:tab pos="1065530" algn="l"/>
                          <a:tab pos="1703070" algn="l"/>
                        </a:tabLst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Pos</a:t>
                      </a: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Neg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268605">
                        <a:lnSpc>
                          <a:spcPts val="1900"/>
                        </a:lnSpc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learn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202690" algn="l"/>
                          <a:tab pos="1867535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7919" y="4714889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44" baseline="13888" dirty="0">
                <a:latin typeface="Tahoma"/>
                <a:cs typeface="Tahoma"/>
              </a:rPr>
              <a:t>N</a:t>
            </a:r>
            <a:r>
              <a:rPr sz="1200" b="1" spc="-30" dirty="0"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366" y="465850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6AA84F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9466" y="465850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A64D79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546" y="1783932"/>
            <a:ext cx="1468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Tahoma"/>
                <a:cs typeface="Tahoma"/>
              </a:rPr>
              <a:t>freq(w,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class)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0250" y="3561425"/>
            <a:ext cx="1167384" cy="2629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8291" y="4110064"/>
            <a:ext cx="2226564" cy="69437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311285" y="2475575"/>
            <a:ext cx="1600200" cy="934719"/>
          </a:xfrm>
          <a:custGeom>
            <a:avLst/>
            <a:gdLst/>
            <a:ahLst/>
            <a:cxnLst/>
            <a:rect l="l" t="t" r="r" b="b"/>
            <a:pathLst>
              <a:path w="1600200" h="934719">
                <a:moveTo>
                  <a:pt x="0" y="0"/>
                </a:moveTo>
                <a:lnTo>
                  <a:pt x="1332102" y="0"/>
                </a:lnTo>
                <a:lnTo>
                  <a:pt x="1600200" y="467105"/>
                </a:lnTo>
                <a:lnTo>
                  <a:pt x="1332102" y="934211"/>
                </a:lnTo>
                <a:lnTo>
                  <a:pt x="0" y="93421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0151" y="2633055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Step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lang="en-US" sz="2000" spc="-25" dirty="0">
                <a:latin typeface="Arial MT"/>
                <a:cs typeface="Arial MT"/>
              </a:rPr>
              <a:t>4</a:t>
            </a:r>
            <a:r>
              <a:rPr sz="2000" spc="-25" dirty="0">
                <a:latin typeface="Arial MT"/>
                <a:cs typeface="Arial MT"/>
              </a:rPr>
              <a:t>: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9103" y="3037169"/>
            <a:ext cx="1309115" cy="3017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8155" y="1696048"/>
            <a:ext cx="829055" cy="2819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95226" y="1528409"/>
            <a:ext cx="1516380" cy="6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04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Training</a:t>
            </a:r>
            <a:r>
              <a:rPr spc="-55" dirty="0"/>
              <a:t> </a:t>
            </a:r>
            <a:r>
              <a:rPr dirty="0"/>
              <a:t>Naïve</a:t>
            </a:r>
            <a:r>
              <a:rPr spc="-50" dirty="0"/>
              <a:t> </a:t>
            </a:r>
            <a:r>
              <a:rPr spc="-10" dirty="0"/>
              <a:t>Bayes</a:t>
            </a:r>
          </a:p>
        </p:txBody>
      </p:sp>
      <p:sp>
        <p:nvSpPr>
          <p:cNvPr id="18" name="object 8"/>
          <p:cNvSpPr/>
          <p:nvPr/>
        </p:nvSpPr>
        <p:spPr>
          <a:xfrm>
            <a:off x="571132" y="1904319"/>
            <a:ext cx="1496695" cy="2672080"/>
          </a:xfrm>
          <a:custGeom>
            <a:avLst/>
            <a:gdLst/>
            <a:ahLst/>
            <a:cxnLst/>
            <a:rect l="l" t="t" r="r" b="b"/>
            <a:pathLst>
              <a:path w="1496695" h="2672079">
                <a:moveTo>
                  <a:pt x="0" y="0"/>
                </a:moveTo>
                <a:lnTo>
                  <a:pt x="1150365" y="0"/>
                </a:lnTo>
                <a:lnTo>
                  <a:pt x="1496568" y="1335786"/>
                </a:lnTo>
                <a:lnTo>
                  <a:pt x="1150365" y="2671572"/>
                </a:lnTo>
                <a:lnTo>
                  <a:pt x="0" y="267157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615" y="2883488"/>
            <a:ext cx="1957439" cy="1043939"/>
          </a:xfrm>
          <a:prstGeom prst="rect">
            <a:avLst/>
          </a:prstGeom>
        </p:spPr>
      </p:pic>
      <p:sp>
        <p:nvSpPr>
          <p:cNvPr id="20" name="object 10"/>
          <p:cNvSpPr txBox="1"/>
          <p:nvPr/>
        </p:nvSpPr>
        <p:spPr>
          <a:xfrm>
            <a:off x="624320" y="1979249"/>
            <a:ext cx="7604759" cy="262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4310" marR="309308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D</a:t>
            </a:r>
            <a:r>
              <a:rPr sz="1575" baseline="-21164" dirty="0">
                <a:latin typeface="Tahoma"/>
                <a:cs typeface="Tahoma"/>
              </a:rPr>
              <a:t>pos</a:t>
            </a:r>
            <a:r>
              <a:rPr sz="1575" spc="232" baseline="-21164" dirty="0">
                <a:latin typeface="Tahoma"/>
                <a:cs typeface="Tahoma"/>
              </a:rPr>
              <a:t> </a:t>
            </a:r>
            <a:r>
              <a:rPr sz="1600" spc="-250" dirty="0">
                <a:latin typeface="Tahoma"/>
                <a:cs typeface="Tahoma"/>
              </a:rPr>
              <a:t>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Number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 positive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 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575" baseline="-21164" dirty="0">
                <a:latin typeface="Tahoma"/>
                <a:cs typeface="Tahoma"/>
              </a:rPr>
              <a:t>neg</a:t>
            </a:r>
            <a:r>
              <a:rPr sz="1575" spc="179" baseline="-21164" dirty="0">
                <a:latin typeface="Tahoma"/>
                <a:cs typeface="Tahoma"/>
              </a:rPr>
              <a:t> </a:t>
            </a:r>
            <a:r>
              <a:rPr sz="1600" spc="-250" dirty="0">
                <a:latin typeface="Tahoma"/>
                <a:cs typeface="Tahoma"/>
              </a:rPr>
              <a:t>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Number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negative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tweets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6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Step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5: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spc="50" dirty="0">
                <a:latin typeface="Tahoma"/>
                <a:cs typeface="Tahoma"/>
              </a:rPr>
              <a:t>Get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log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prior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endParaRPr sz="2000" dirty="0">
              <a:latin typeface="Tahoma"/>
              <a:cs typeface="Tahoma"/>
            </a:endParaRPr>
          </a:p>
          <a:p>
            <a:pPr marL="1994535">
              <a:lnSpc>
                <a:spcPct val="100000"/>
              </a:lnSpc>
            </a:pPr>
            <a:r>
              <a:rPr sz="2000" spc="-70" dirty="0">
                <a:latin typeface="Tahoma"/>
                <a:cs typeface="Tahoma"/>
              </a:rPr>
              <a:t>If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dataset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balanced,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</a:t>
            </a:r>
            <a:r>
              <a:rPr sz="1950" spc="82" baseline="-21367" dirty="0">
                <a:latin typeface="Tahoma"/>
                <a:cs typeface="Tahoma"/>
              </a:rPr>
              <a:t>pos</a:t>
            </a:r>
            <a:r>
              <a:rPr sz="1950" spc="172" baseline="-21367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1950" baseline="-21367" dirty="0">
                <a:latin typeface="Tahoma"/>
                <a:cs typeface="Tahoma"/>
              </a:rPr>
              <a:t>neg</a:t>
            </a:r>
            <a:r>
              <a:rPr sz="1950" spc="195" baseline="-21367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logprior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0.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2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0905" y="3186764"/>
            <a:ext cx="1273130" cy="3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4">
            <a:extLst>
              <a:ext uri="{FF2B5EF4-FFF2-40B4-BE49-F238E27FC236}">
                <a16:creationId xmlns:a16="http://schemas.microsoft.com/office/drawing/2014/main" id="{F2988E09-F4CB-DF81-72E1-E5E008FF109D}"/>
              </a:ext>
            </a:extLst>
          </p:cNvPr>
          <p:cNvSpPr txBox="1"/>
          <p:nvPr/>
        </p:nvSpPr>
        <p:spPr>
          <a:xfrm>
            <a:off x="620633" y="1583330"/>
            <a:ext cx="4218940" cy="1989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marR="257175" algn="ctr">
              <a:lnSpc>
                <a:spcPct val="115100"/>
              </a:lnSpc>
              <a:spcBef>
                <a:spcPts val="95"/>
              </a:spcBef>
            </a:pP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learning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NLP</a:t>
            </a:r>
            <a:endParaRPr sz="2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endParaRPr lang="en-GB" sz="2000" spc="-160" dirty="0">
              <a:solidFill>
                <a:srgbClr val="6AA84F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2000" spc="-160" dirty="0">
                <a:solidFill>
                  <a:srgbClr val="6AA84F"/>
                </a:solidFill>
                <a:latin typeface="Tahoma"/>
                <a:cs typeface="Tahoma"/>
              </a:rPr>
              <a:t>[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40" dirty="0">
                <a:solidFill>
                  <a:srgbClr val="6AA84F"/>
                </a:solidFill>
                <a:latin typeface="Tahoma"/>
                <a:cs typeface="Tahoma"/>
              </a:rPr>
              <a:t>...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0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solidFill>
                  <a:srgbClr val="6AA84F"/>
                </a:solidFill>
                <a:latin typeface="Tahoma"/>
                <a:cs typeface="Tahoma"/>
              </a:rPr>
              <a:t>…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0</a:t>
            </a:r>
            <a:r>
              <a:rPr sz="2000" spc="-12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0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6AA84F"/>
                </a:solidFill>
                <a:latin typeface="Tahoma"/>
                <a:cs typeface="Tahoma"/>
              </a:rPr>
              <a:t>,</a:t>
            </a:r>
            <a:r>
              <a:rPr sz="2000" spc="-12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6AA84F"/>
                </a:solidFill>
                <a:latin typeface="Tahoma"/>
                <a:cs typeface="Tahoma"/>
              </a:rPr>
              <a:t>0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]</a:t>
            </a:r>
            <a:endParaRPr sz="2000" dirty="0">
              <a:latin typeface="Tahoma"/>
              <a:cs typeface="Tahoma"/>
            </a:endParaRPr>
          </a:p>
          <a:p>
            <a:pPr marL="400685">
              <a:lnSpc>
                <a:spcPct val="100000"/>
              </a:lnSpc>
              <a:spcBef>
                <a:spcPts val="254"/>
              </a:spcBef>
            </a:pPr>
            <a:r>
              <a:rPr sz="2000" spc="25" dirty="0">
                <a:latin typeface="Tahoma"/>
                <a:cs typeface="Tahoma"/>
              </a:rPr>
              <a:t>1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Problems with sparse representations</a:t>
            </a:r>
            <a:endParaRPr spc="-10" dirty="0"/>
          </a:p>
        </p:txBody>
      </p:sp>
      <p:pic>
        <p:nvPicPr>
          <p:cNvPr id="30" name="object 3">
            <a:extLst>
              <a:ext uri="{FF2B5EF4-FFF2-40B4-BE49-F238E27FC236}">
                <a16:creationId xmlns:a16="http://schemas.microsoft.com/office/drawing/2014/main" id="{CB78784B-0183-F032-C250-DD18C48322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259" y="3247268"/>
            <a:ext cx="393191" cy="352044"/>
          </a:xfrm>
          <a:prstGeom prst="rect">
            <a:avLst/>
          </a:prstGeom>
        </p:spPr>
      </p:pic>
      <p:sp>
        <p:nvSpPr>
          <p:cNvPr id="32" name="object 5">
            <a:extLst>
              <a:ext uri="{FF2B5EF4-FFF2-40B4-BE49-F238E27FC236}">
                <a16:creationId xmlns:a16="http://schemas.microsoft.com/office/drawing/2014/main" id="{7D2F4B66-47E4-3917-ADFC-982D5A05447F}"/>
              </a:ext>
            </a:extLst>
          </p:cNvPr>
          <p:cNvSpPr/>
          <p:nvPr/>
        </p:nvSpPr>
        <p:spPr>
          <a:xfrm>
            <a:off x="1229417" y="3386714"/>
            <a:ext cx="2928620" cy="76200"/>
          </a:xfrm>
          <a:custGeom>
            <a:avLst/>
            <a:gdLst/>
            <a:ahLst/>
            <a:cxnLst/>
            <a:rect l="l" t="t" r="r" b="b"/>
            <a:pathLst>
              <a:path w="29286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47625"/>
                </a:lnTo>
                <a:lnTo>
                  <a:pt x="50800" y="47625"/>
                </a:lnTo>
                <a:lnTo>
                  <a:pt x="50800" y="28575"/>
                </a:lnTo>
                <a:lnTo>
                  <a:pt x="57150" y="28575"/>
                </a:lnTo>
                <a:lnTo>
                  <a:pt x="76200" y="0"/>
                </a:lnTo>
                <a:close/>
              </a:path>
              <a:path w="2928620" h="76200">
                <a:moveTo>
                  <a:pt x="2852039" y="0"/>
                </a:moveTo>
                <a:lnTo>
                  <a:pt x="2877439" y="38100"/>
                </a:lnTo>
                <a:lnTo>
                  <a:pt x="2852039" y="76200"/>
                </a:lnTo>
                <a:lnTo>
                  <a:pt x="2909189" y="47625"/>
                </a:lnTo>
                <a:lnTo>
                  <a:pt x="2877566" y="47625"/>
                </a:lnTo>
                <a:lnTo>
                  <a:pt x="2877566" y="28575"/>
                </a:lnTo>
                <a:lnTo>
                  <a:pt x="2909189" y="28575"/>
                </a:lnTo>
                <a:lnTo>
                  <a:pt x="2852039" y="0"/>
                </a:lnTo>
                <a:close/>
              </a:path>
              <a:path w="2928620" h="76200">
                <a:moveTo>
                  <a:pt x="50800" y="38100"/>
                </a:moveTo>
                <a:lnTo>
                  <a:pt x="50800" y="47625"/>
                </a:lnTo>
                <a:lnTo>
                  <a:pt x="57150" y="47625"/>
                </a:lnTo>
                <a:lnTo>
                  <a:pt x="50800" y="38100"/>
                </a:lnTo>
                <a:close/>
              </a:path>
              <a:path w="2928620" h="76200">
                <a:moveTo>
                  <a:pt x="2871089" y="28575"/>
                </a:moveTo>
                <a:lnTo>
                  <a:pt x="57150" y="28575"/>
                </a:lnTo>
                <a:lnTo>
                  <a:pt x="50800" y="38100"/>
                </a:lnTo>
                <a:lnTo>
                  <a:pt x="57150" y="47625"/>
                </a:lnTo>
                <a:lnTo>
                  <a:pt x="2871089" y="47625"/>
                </a:lnTo>
                <a:lnTo>
                  <a:pt x="2877439" y="38100"/>
                </a:lnTo>
                <a:lnTo>
                  <a:pt x="2871089" y="28575"/>
                </a:lnTo>
                <a:close/>
              </a:path>
              <a:path w="2928620" h="76200">
                <a:moveTo>
                  <a:pt x="2909189" y="28575"/>
                </a:moveTo>
                <a:lnTo>
                  <a:pt x="2877566" y="28575"/>
                </a:lnTo>
                <a:lnTo>
                  <a:pt x="2877566" y="47625"/>
                </a:lnTo>
                <a:lnTo>
                  <a:pt x="2909189" y="47625"/>
                </a:lnTo>
                <a:lnTo>
                  <a:pt x="2928239" y="38100"/>
                </a:lnTo>
                <a:lnTo>
                  <a:pt x="2909189" y="28575"/>
                </a:lnTo>
                <a:close/>
              </a:path>
              <a:path w="2928620" h="76200">
                <a:moveTo>
                  <a:pt x="57150" y="28575"/>
                </a:moveTo>
                <a:lnTo>
                  <a:pt x="50800" y="28575"/>
                </a:lnTo>
                <a:lnTo>
                  <a:pt x="50800" y="38100"/>
                </a:lnTo>
                <a:lnTo>
                  <a:pt x="57150" y="28575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6">
            <a:extLst>
              <a:ext uri="{FF2B5EF4-FFF2-40B4-BE49-F238E27FC236}">
                <a16:creationId xmlns:a16="http://schemas.microsoft.com/office/drawing/2014/main" id="{F7595B88-A36C-46FB-26A9-1DF466325493}"/>
              </a:ext>
            </a:extLst>
          </p:cNvPr>
          <p:cNvGrpSpPr/>
          <p:nvPr/>
        </p:nvGrpSpPr>
        <p:grpSpPr>
          <a:xfrm>
            <a:off x="2656135" y="2324621"/>
            <a:ext cx="2813685" cy="621030"/>
            <a:chOff x="2483866" y="1584197"/>
            <a:chExt cx="2813685" cy="62103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7E3FB818-AC20-375F-9734-49EB22C390C0}"/>
                </a:ext>
              </a:extLst>
            </p:cNvPr>
            <p:cNvSpPr/>
            <p:nvPr/>
          </p:nvSpPr>
          <p:spPr>
            <a:xfrm>
              <a:off x="2521458" y="1821941"/>
              <a:ext cx="1765935" cy="200660"/>
            </a:xfrm>
            <a:custGeom>
              <a:avLst/>
              <a:gdLst/>
              <a:ahLst/>
              <a:cxnLst/>
              <a:rect l="l" t="t" r="r" b="b"/>
              <a:pathLst>
                <a:path w="1765935" h="200660">
                  <a:moveTo>
                    <a:pt x="0" y="199644"/>
                  </a:moveTo>
                  <a:lnTo>
                    <a:pt x="1765554" y="200279"/>
                  </a:lnTo>
                </a:path>
                <a:path w="1765935" h="200660">
                  <a:moveTo>
                    <a:pt x="923544" y="183642"/>
                  </a:moveTo>
                  <a:lnTo>
                    <a:pt x="923544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8D8155BE-086E-69A5-C791-B10CD61050F3}"/>
                </a:ext>
              </a:extLst>
            </p:cNvPr>
            <p:cNvSpPr/>
            <p:nvPr/>
          </p:nvSpPr>
          <p:spPr>
            <a:xfrm>
              <a:off x="3446526" y="1794128"/>
              <a:ext cx="1851025" cy="85725"/>
            </a:xfrm>
            <a:custGeom>
              <a:avLst/>
              <a:gdLst/>
              <a:ahLst/>
              <a:cxnLst/>
              <a:rect l="l" t="t" r="r" b="b"/>
              <a:pathLst>
                <a:path w="1851025" h="85725">
                  <a:moveTo>
                    <a:pt x="1765300" y="0"/>
                  </a:moveTo>
                  <a:lnTo>
                    <a:pt x="1784311" y="28559"/>
                  </a:lnTo>
                  <a:lnTo>
                    <a:pt x="1793875" y="28575"/>
                  </a:lnTo>
                  <a:lnTo>
                    <a:pt x="1793875" y="57150"/>
                  </a:lnTo>
                  <a:lnTo>
                    <a:pt x="1784336" y="57150"/>
                  </a:lnTo>
                  <a:lnTo>
                    <a:pt x="1765173" y="85725"/>
                  </a:lnTo>
                  <a:lnTo>
                    <a:pt x="1822663" y="57150"/>
                  </a:lnTo>
                  <a:lnTo>
                    <a:pt x="1793875" y="57150"/>
                  </a:lnTo>
                  <a:lnTo>
                    <a:pt x="1822694" y="57134"/>
                  </a:lnTo>
                  <a:lnTo>
                    <a:pt x="1851025" y="43053"/>
                  </a:lnTo>
                  <a:lnTo>
                    <a:pt x="1765300" y="0"/>
                  </a:lnTo>
                  <a:close/>
                </a:path>
                <a:path w="1851025" h="85725">
                  <a:moveTo>
                    <a:pt x="1793875" y="42925"/>
                  </a:moveTo>
                  <a:lnTo>
                    <a:pt x="1784346" y="57134"/>
                  </a:lnTo>
                  <a:lnTo>
                    <a:pt x="1793875" y="57150"/>
                  </a:lnTo>
                  <a:lnTo>
                    <a:pt x="1793875" y="42925"/>
                  </a:lnTo>
                  <a:close/>
                </a:path>
                <a:path w="1851025" h="85725">
                  <a:moveTo>
                    <a:pt x="0" y="25654"/>
                  </a:moveTo>
                  <a:lnTo>
                    <a:pt x="0" y="54229"/>
                  </a:lnTo>
                  <a:lnTo>
                    <a:pt x="1784346" y="57134"/>
                  </a:lnTo>
                  <a:lnTo>
                    <a:pt x="1793875" y="42925"/>
                  </a:lnTo>
                  <a:lnTo>
                    <a:pt x="1784311" y="28559"/>
                  </a:lnTo>
                  <a:lnTo>
                    <a:pt x="0" y="25654"/>
                  </a:lnTo>
                  <a:close/>
                </a:path>
                <a:path w="1851025" h="85725">
                  <a:moveTo>
                    <a:pt x="1784311" y="28559"/>
                  </a:moveTo>
                  <a:lnTo>
                    <a:pt x="1793875" y="42925"/>
                  </a:lnTo>
                  <a:lnTo>
                    <a:pt x="1793875" y="28575"/>
                  </a:lnTo>
                  <a:lnTo>
                    <a:pt x="1784311" y="28559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57F7C425-1B0E-DC28-8EB7-CD32752AA8D3}"/>
                </a:ext>
              </a:extLst>
            </p:cNvPr>
            <p:cNvSpPr/>
            <p:nvPr/>
          </p:nvSpPr>
          <p:spPr>
            <a:xfrm>
              <a:off x="2521458" y="2021585"/>
              <a:ext cx="1765300" cy="184150"/>
            </a:xfrm>
            <a:custGeom>
              <a:avLst/>
              <a:gdLst/>
              <a:ahLst/>
              <a:cxnLst/>
              <a:rect l="l" t="t" r="r" b="b"/>
              <a:pathLst>
                <a:path w="1765300" h="184150">
                  <a:moveTo>
                    <a:pt x="0" y="183641"/>
                  </a:moveTo>
                  <a:lnTo>
                    <a:pt x="0" y="0"/>
                  </a:lnTo>
                </a:path>
                <a:path w="1765300" h="184150">
                  <a:moveTo>
                    <a:pt x="1764792" y="183641"/>
                  </a:moveTo>
                  <a:lnTo>
                    <a:pt x="1764792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33E436C7-6EDC-0C5B-23E5-100E7B712E97}"/>
                </a:ext>
              </a:extLst>
            </p:cNvPr>
            <p:cNvSpPr/>
            <p:nvPr/>
          </p:nvSpPr>
          <p:spPr>
            <a:xfrm>
              <a:off x="2483866" y="1584197"/>
              <a:ext cx="76200" cy="437515"/>
            </a:xfrm>
            <a:custGeom>
              <a:avLst/>
              <a:gdLst/>
              <a:ahLst/>
              <a:cxnLst/>
              <a:rect l="l" t="t" r="r" b="b"/>
              <a:pathLst>
                <a:path w="76200" h="437514">
                  <a:moveTo>
                    <a:pt x="0" y="361314"/>
                  </a:moveTo>
                  <a:lnTo>
                    <a:pt x="38226" y="437388"/>
                  </a:lnTo>
                  <a:lnTo>
                    <a:pt x="63542" y="386588"/>
                  </a:lnTo>
                  <a:lnTo>
                    <a:pt x="28575" y="386588"/>
                  </a:lnTo>
                  <a:lnTo>
                    <a:pt x="28535" y="380243"/>
                  </a:lnTo>
                  <a:lnTo>
                    <a:pt x="0" y="361314"/>
                  </a:lnTo>
                  <a:close/>
                </a:path>
                <a:path w="76200" h="437514">
                  <a:moveTo>
                    <a:pt x="28566" y="380264"/>
                  </a:moveTo>
                  <a:lnTo>
                    <a:pt x="28575" y="386588"/>
                  </a:lnTo>
                  <a:lnTo>
                    <a:pt x="38100" y="386588"/>
                  </a:lnTo>
                  <a:lnTo>
                    <a:pt x="28566" y="380264"/>
                  </a:lnTo>
                  <a:close/>
                </a:path>
                <a:path w="76200" h="437514">
                  <a:moveTo>
                    <a:pt x="47116" y="0"/>
                  </a:moveTo>
                  <a:lnTo>
                    <a:pt x="28066" y="0"/>
                  </a:lnTo>
                  <a:lnTo>
                    <a:pt x="28566" y="380264"/>
                  </a:lnTo>
                  <a:lnTo>
                    <a:pt x="38100" y="386588"/>
                  </a:lnTo>
                  <a:lnTo>
                    <a:pt x="47585" y="380264"/>
                  </a:lnTo>
                  <a:lnTo>
                    <a:pt x="47591" y="361188"/>
                  </a:lnTo>
                  <a:lnTo>
                    <a:pt x="47116" y="0"/>
                  </a:lnTo>
                  <a:close/>
                </a:path>
                <a:path w="76200" h="437514">
                  <a:moveTo>
                    <a:pt x="47616" y="380243"/>
                  </a:moveTo>
                  <a:lnTo>
                    <a:pt x="38100" y="386588"/>
                  </a:lnTo>
                  <a:lnTo>
                    <a:pt x="47625" y="386588"/>
                  </a:lnTo>
                  <a:lnTo>
                    <a:pt x="47616" y="380243"/>
                  </a:lnTo>
                  <a:close/>
                </a:path>
                <a:path w="76200" h="437514">
                  <a:moveTo>
                    <a:pt x="76200" y="361188"/>
                  </a:moveTo>
                  <a:lnTo>
                    <a:pt x="47616" y="380243"/>
                  </a:lnTo>
                  <a:lnTo>
                    <a:pt x="47625" y="386588"/>
                  </a:lnTo>
                  <a:lnTo>
                    <a:pt x="63542" y="386588"/>
                  </a:lnTo>
                  <a:lnTo>
                    <a:pt x="76200" y="361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1">
            <a:extLst>
              <a:ext uri="{FF2B5EF4-FFF2-40B4-BE49-F238E27FC236}">
                <a16:creationId xmlns:a16="http://schemas.microsoft.com/office/drawing/2014/main" id="{C5DA63D8-714D-5B95-7445-45047D16A029}"/>
              </a:ext>
            </a:extLst>
          </p:cNvPr>
          <p:cNvSpPr txBox="1"/>
          <p:nvPr/>
        </p:nvSpPr>
        <p:spPr>
          <a:xfrm>
            <a:off x="5520747" y="2396504"/>
            <a:ext cx="1047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ahoma"/>
                <a:cs typeface="Tahoma"/>
              </a:rPr>
              <a:t>All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zeros!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39" name="object 12">
            <a:extLst>
              <a:ext uri="{FF2B5EF4-FFF2-40B4-BE49-F238E27FC236}">
                <a16:creationId xmlns:a16="http://schemas.microsoft.com/office/drawing/2014/main" id="{3A520C1B-C539-E8DF-0799-06FB764CAF83}"/>
              </a:ext>
            </a:extLst>
          </p:cNvPr>
          <p:cNvGrpSpPr/>
          <p:nvPr/>
        </p:nvGrpSpPr>
        <p:grpSpPr>
          <a:xfrm>
            <a:off x="713476" y="4520850"/>
            <a:ext cx="4895850" cy="1252855"/>
            <a:chOff x="699516" y="3013138"/>
            <a:chExt cx="4895850" cy="1252855"/>
          </a:xfrm>
        </p:grpSpPr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E285D099-1C9F-5624-F724-F02EB176755E}"/>
                </a:ext>
              </a:extLst>
            </p:cNvPr>
            <p:cNvSpPr/>
            <p:nvPr/>
          </p:nvSpPr>
          <p:spPr>
            <a:xfrm>
              <a:off x="3627882" y="3423793"/>
              <a:ext cx="1765300" cy="76200"/>
            </a:xfrm>
            <a:custGeom>
              <a:avLst/>
              <a:gdLst/>
              <a:ahLst/>
              <a:cxnLst/>
              <a:rect l="l" t="t" r="r" b="b"/>
              <a:pathLst>
                <a:path w="1765300" h="76200">
                  <a:moveTo>
                    <a:pt x="1746314" y="28574"/>
                  </a:moveTo>
                  <a:lnTo>
                    <a:pt x="1701672" y="28574"/>
                  </a:lnTo>
                  <a:lnTo>
                    <a:pt x="1701672" y="47624"/>
                  </a:lnTo>
                  <a:lnTo>
                    <a:pt x="1689052" y="47643"/>
                  </a:lnTo>
                  <a:lnTo>
                    <a:pt x="1689100" y="76199"/>
                  </a:lnTo>
                  <a:lnTo>
                    <a:pt x="1765172" y="37972"/>
                  </a:lnTo>
                  <a:lnTo>
                    <a:pt x="1746314" y="28574"/>
                  </a:lnTo>
                  <a:close/>
                </a:path>
                <a:path w="1765300" h="76200">
                  <a:moveTo>
                    <a:pt x="1689020" y="28593"/>
                  </a:moveTo>
                  <a:lnTo>
                    <a:pt x="0" y="31114"/>
                  </a:lnTo>
                  <a:lnTo>
                    <a:pt x="0" y="50164"/>
                  </a:lnTo>
                  <a:lnTo>
                    <a:pt x="1689052" y="47643"/>
                  </a:lnTo>
                  <a:lnTo>
                    <a:pt x="1689020" y="28593"/>
                  </a:lnTo>
                  <a:close/>
                </a:path>
                <a:path w="1765300" h="76200">
                  <a:moveTo>
                    <a:pt x="1701672" y="28574"/>
                  </a:moveTo>
                  <a:lnTo>
                    <a:pt x="1689020" y="28593"/>
                  </a:lnTo>
                  <a:lnTo>
                    <a:pt x="1689052" y="47643"/>
                  </a:lnTo>
                  <a:lnTo>
                    <a:pt x="1701672" y="47624"/>
                  </a:lnTo>
                  <a:lnTo>
                    <a:pt x="1701672" y="28574"/>
                  </a:lnTo>
                  <a:close/>
                </a:path>
                <a:path w="1765300" h="76200">
                  <a:moveTo>
                    <a:pt x="1688972" y="0"/>
                  </a:moveTo>
                  <a:lnTo>
                    <a:pt x="1689020" y="28593"/>
                  </a:lnTo>
                  <a:lnTo>
                    <a:pt x="1746314" y="28574"/>
                  </a:lnTo>
                  <a:lnTo>
                    <a:pt x="1688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14">
              <a:extLst>
                <a:ext uri="{FF2B5EF4-FFF2-40B4-BE49-F238E27FC236}">
                  <a16:creationId xmlns:a16="http://schemas.microsoft.com/office/drawing/2014/main" id="{82FB023B-822B-F2B2-3C13-124D38CC77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3264408"/>
              <a:ext cx="2927604" cy="437387"/>
            </a:xfrm>
            <a:prstGeom prst="rect">
              <a:avLst/>
            </a:prstGeom>
          </p:spPr>
        </p:pic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D35DD7BF-72E7-3BB1-4237-DC436AFE85F4}"/>
                </a:ext>
              </a:extLst>
            </p:cNvPr>
            <p:cNvSpPr/>
            <p:nvPr/>
          </p:nvSpPr>
          <p:spPr>
            <a:xfrm>
              <a:off x="5389625" y="3027426"/>
              <a:ext cx="205740" cy="913130"/>
            </a:xfrm>
            <a:custGeom>
              <a:avLst/>
              <a:gdLst/>
              <a:ahLst/>
              <a:cxnLst/>
              <a:rect l="l" t="t" r="r" b="b"/>
              <a:pathLst>
                <a:path w="205739" h="913129">
                  <a:moveTo>
                    <a:pt x="4572" y="0"/>
                  </a:moveTo>
                  <a:lnTo>
                    <a:pt x="17525" y="912901"/>
                  </a:lnTo>
                </a:path>
                <a:path w="205739" h="913129">
                  <a:moveTo>
                    <a:pt x="0" y="0"/>
                  </a:moveTo>
                  <a:lnTo>
                    <a:pt x="205739" y="0"/>
                  </a:lnTo>
                </a:path>
                <a:path w="205739" h="913129">
                  <a:moveTo>
                    <a:pt x="0" y="912876"/>
                  </a:moveTo>
                  <a:lnTo>
                    <a:pt x="205739" y="912876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6">
              <a:extLst>
                <a:ext uri="{FF2B5EF4-FFF2-40B4-BE49-F238E27FC236}">
                  <a16:creationId xmlns:a16="http://schemas.microsoft.com/office/drawing/2014/main" id="{45B66806-0FAA-A8BD-D925-56D75A83C1A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96" y="3913632"/>
              <a:ext cx="1115567" cy="352044"/>
            </a:xfrm>
            <a:prstGeom prst="rect">
              <a:avLst/>
            </a:prstGeom>
          </p:spPr>
        </p:pic>
      </p:grpSp>
      <p:sp>
        <p:nvSpPr>
          <p:cNvPr id="44" name="object 17">
            <a:extLst>
              <a:ext uri="{FF2B5EF4-FFF2-40B4-BE49-F238E27FC236}">
                <a16:creationId xmlns:a16="http://schemas.microsoft.com/office/drawing/2014/main" id="{EAED9F96-7497-FA9E-DA19-08BCC39F77C8}"/>
              </a:ext>
            </a:extLst>
          </p:cNvPr>
          <p:cNvSpPr txBox="1"/>
          <p:nvPr/>
        </p:nvSpPr>
        <p:spPr>
          <a:xfrm>
            <a:off x="5609833" y="4542758"/>
            <a:ext cx="266636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ts val="2390"/>
              </a:lnSpc>
              <a:spcBef>
                <a:spcPts val="100"/>
              </a:spcBef>
              <a:buAutoNum type="arabicPeriod"/>
              <a:tabLst>
                <a:tab pos="285115" algn="l"/>
              </a:tabLst>
            </a:pPr>
            <a:r>
              <a:rPr sz="2000" spc="-30" dirty="0">
                <a:solidFill>
                  <a:srgbClr val="E69138"/>
                </a:solidFill>
                <a:latin typeface="Tahoma"/>
                <a:cs typeface="Tahoma"/>
              </a:rPr>
              <a:t>Large</a:t>
            </a:r>
            <a:r>
              <a:rPr sz="2000" spc="-11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training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100"/>
              </a:lnSpc>
            </a:pPr>
            <a:r>
              <a:rPr sz="2000" spc="-20" dirty="0">
                <a:solidFill>
                  <a:srgbClr val="E69138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marL="285115" indent="-272415">
              <a:lnSpc>
                <a:spcPts val="2110"/>
              </a:lnSpc>
              <a:buAutoNum type="arabicPeriod" startAt="2"/>
              <a:tabLst>
                <a:tab pos="285115" algn="l"/>
              </a:tabLst>
            </a:pPr>
            <a:r>
              <a:rPr sz="2000" spc="-30" dirty="0">
                <a:solidFill>
                  <a:srgbClr val="E69138"/>
                </a:solidFill>
                <a:latin typeface="Tahoma"/>
                <a:cs typeface="Tahoma"/>
              </a:rPr>
              <a:t>Large</a:t>
            </a:r>
            <a:r>
              <a:rPr sz="2000" spc="-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69138"/>
                </a:solidFill>
                <a:latin typeface="Tahoma"/>
                <a:cs typeface="Tahoma"/>
              </a:rPr>
              <a:t>prediction</a:t>
            </a:r>
            <a:r>
              <a:rPr sz="2000" spc="-5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E69138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3176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558" y="1168374"/>
            <a:ext cx="7450455" cy="28149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05765" indent="-3549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05765" algn="l"/>
              </a:tabLst>
            </a:pPr>
            <a:r>
              <a:rPr sz="2000" spc="50" dirty="0">
                <a:latin typeface="Tahoma"/>
                <a:cs typeface="Tahoma"/>
              </a:rPr>
              <a:t>Get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annotate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dataset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positive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negative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</a:t>
            </a:r>
            <a:endParaRPr sz="2000">
              <a:latin typeface="Tahoma"/>
              <a:cs typeface="Tahoma"/>
            </a:endParaRPr>
          </a:p>
          <a:p>
            <a:pPr marL="405765" indent="-3549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05765" algn="l"/>
              </a:tabLst>
            </a:pPr>
            <a:r>
              <a:rPr sz="2000" dirty="0">
                <a:latin typeface="Tahoma"/>
                <a:cs typeface="Tahoma"/>
              </a:rPr>
              <a:t>Preprocess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tweets: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process_tweet(tweet)</a:t>
            </a:r>
            <a:r>
              <a:rPr sz="2000" spc="-10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Segoe UI Symbol"/>
                <a:cs typeface="Segoe UI Symbol"/>
              </a:rPr>
              <a:t>➞</a:t>
            </a:r>
            <a:r>
              <a:rPr sz="2000" spc="5" dirty="0">
                <a:solidFill>
                  <a:srgbClr val="A64D79"/>
                </a:solidFill>
                <a:latin typeface="Segoe UI Symbol"/>
                <a:cs typeface="Segoe UI Symbol"/>
              </a:rPr>
              <a:t> 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[w</a:t>
            </a:r>
            <a:r>
              <a:rPr sz="1950" spc="-75" baseline="-21367" dirty="0">
                <a:solidFill>
                  <a:srgbClr val="A64D79"/>
                </a:solidFill>
                <a:latin typeface="Tahoma"/>
                <a:cs typeface="Tahoma"/>
              </a:rPr>
              <a:t>1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,</a:t>
            </a:r>
            <a:r>
              <a:rPr sz="20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w</a:t>
            </a:r>
            <a:r>
              <a:rPr sz="1950" baseline="-21367" dirty="0">
                <a:solidFill>
                  <a:srgbClr val="A64D79"/>
                </a:solidFill>
                <a:latin typeface="Tahoma"/>
                <a:cs typeface="Tahoma"/>
              </a:rPr>
              <a:t>2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,</a:t>
            </a:r>
            <a:r>
              <a:rPr sz="20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w</a:t>
            </a:r>
            <a:r>
              <a:rPr sz="1950" baseline="-21367" dirty="0">
                <a:solidFill>
                  <a:srgbClr val="A64D79"/>
                </a:solidFill>
                <a:latin typeface="Tahoma"/>
                <a:cs typeface="Tahoma"/>
              </a:rPr>
              <a:t>3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,</a:t>
            </a:r>
            <a:r>
              <a:rPr sz="20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...]</a:t>
            </a:r>
            <a:endParaRPr sz="2000">
              <a:latin typeface="Tahoma"/>
              <a:cs typeface="Tahoma"/>
            </a:endParaRPr>
          </a:p>
          <a:p>
            <a:pPr marL="405765" indent="-3549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05765" algn="l"/>
              </a:tabLst>
            </a:pPr>
            <a:r>
              <a:rPr sz="2000" dirty="0">
                <a:latin typeface="Tahoma"/>
                <a:cs typeface="Tahoma"/>
              </a:rPr>
              <a:t>Compute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A64D79"/>
                </a:solidFill>
                <a:latin typeface="Tahoma"/>
                <a:cs typeface="Tahoma"/>
              </a:rPr>
              <a:t>freq(w,</a:t>
            </a:r>
            <a:r>
              <a:rPr sz="2000" spc="-3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class)</a:t>
            </a:r>
            <a:endParaRPr sz="2000">
              <a:latin typeface="Tahoma"/>
              <a:cs typeface="Tahoma"/>
            </a:endParaRPr>
          </a:p>
          <a:p>
            <a:pPr marL="471170" indent="-42037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71170" algn="l"/>
              </a:tabLst>
            </a:pPr>
            <a:r>
              <a:rPr sz="2000" spc="50" dirty="0">
                <a:latin typeface="Tahoma"/>
                <a:cs typeface="Tahoma"/>
              </a:rPr>
              <a:t>Get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P(w</a:t>
            </a:r>
            <a:r>
              <a:rPr sz="20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70" dirty="0">
                <a:solidFill>
                  <a:srgbClr val="A64D79"/>
                </a:solidFill>
                <a:latin typeface="Tahoma"/>
                <a:cs typeface="Tahoma"/>
              </a:rPr>
              <a:t>|</a:t>
            </a:r>
            <a:r>
              <a:rPr sz="2000" spc="-12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A64D79"/>
                </a:solidFill>
                <a:latin typeface="Tahoma"/>
                <a:cs typeface="Tahoma"/>
              </a:rPr>
              <a:t>pos)</a:t>
            </a:r>
            <a:r>
              <a:rPr sz="2000" spc="-65" dirty="0">
                <a:latin typeface="Tahoma"/>
                <a:cs typeface="Tahoma"/>
              </a:rPr>
              <a:t>,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P(w</a:t>
            </a:r>
            <a:r>
              <a:rPr sz="2000" spc="-12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70" dirty="0">
                <a:solidFill>
                  <a:srgbClr val="A64D79"/>
                </a:solidFill>
                <a:latin typeface="Tahoma"/>
                <a:cs typeface="Tahoma"/>
              </a:rPr>
              <a:t>|</a:t>
            </a:r>
            <a:r>
              <a:rPr sz="20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neg)</a:t>
            </a:r>
            <a:endParaRPr sz="2000">
              <a:latin typeface="Tahoma"/>
              <a:cs typeface="Tahoma"/>
            </a:endParaRPr>
          </a:p>
          <a:p>
            <a:pPr marL="405765" indent="-35496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05765" algn="l"/>
              </a:tabLst>
            </a:pPr>
            <a:r>
              <a:rPr sz="2000" spc="50" dirty="0">
                <a:latin typeface="Tahoma"/>
                <a:cs typeface="Tahoma"/>
              </a:rPr>
              <a:t>Get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A64D79"/>
                </a:solidFill>
                <a:latin typeface="Tahoma"/>
                <a:cs typeface="Tahoma"/>
              </a:rPr>
              <a:t>λ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(w)</a:t>
            </a:r>
            <a:endParaRPr sz="2000">
              <a:latin typeface="Tahoma"/>
              <a:cs typeface="Tahoma"/>
            </a:endParaRPr>
          </a:p>
          <a:p>
            <a:pPr marL="405765" indent="-35496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405765" algn="l"/>
              </a:tabLst>
            </a:pPr>
            <a:r>
              <a:rPr sz="2000" dirty="0">
                <a:latin typeface="Tahoma"/>
                <a:cs typeface="Tahoma"/>
              </a:rPr>
              <a:t>Compute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4D79"/>
                </a:solidFill>
                <a:latin typeface="Tahoma"/>
                <a:cs typeface="Tahoma"/>
              </a:rPr>
              <a:t>logprior</a:t>
            </a:r>
            <a:r>
              <a:rPr sz="20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A64D79"/>
                </a:solidFill>
                <a:latin typeface="Tahoma"/>
                <a:cs typeface="Tahoma"/>
              </a:rPr>
              <a:t>log(P(pos)</a:t>
            </a:r>
            <a:r>
              <a:rPr sz="2000" spc="-7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A64D79"/>
                </a:solidFill>
                <a:latin typeface="Tahoma"/>
                <a:cs typeface="Tahoma"/>
              </a:rPr>
              <a:t>/</a:t>
            </a:r>
            <a:r>
              <a:rPr sz="2000" spc="-5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P(neg))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019785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056132"/>
            <a:ext cx="2642616" cy="7147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0358"/>
            <a:ext cx="3056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log-likelihood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dictionary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Predict</a:t>
            </a:r>
            <a:r>
              <a:rPr spc="-10" dirty="0"/>
              <a:t> </a:t>
            </a:r>
            <a:r>
              <a:rPr spc="-20" dirty="0"/>
              <a:t>using</a:t>
            </a:r>
            <a:r>
              <a:rPr spc="-15" dirty="0"/>
              <a:t> </a:t>
            </a:r>
            <a:r>
              <a:rPr dirty="0"/>
              <a:t>Naïve</a:t>
            </a:r>
            <a:r>
              <a:rPr spc="-15" dirty="0"/>
              <a:t> </a:t>
            </a:r>
            <a:r>
              <a:rPr spc="-10" dirty="0"/>
              <a:t>Bayes</a:t>
            </a:r>
          </a:p>
        </p:txBody>
      </p:sp>
      <p:sp>
        <p:nvSpPr>
          <p:cNvPr id="5" name="object 5"/>
          <p:cNvSpPr/>
          <p:nvPr/>
        </p:nvSpPr>
        <p:spPr>
          <a:xfrm>
            <a:off x="6555358" y="1886330"/>
            <a:ext cx="2297430" cy="0"/>
          </a:xfrm>
          <a:custGeom>
            <a:avLst/>
            <a:gdLst/>
            <a:ahLst/>
            <a:cxnLst/>
            <a:rect l="l" t="t" r="r" b="b"/>
            <a:pathLst>
              <a:path w="2297429">
                <a:moveTo>
                  <a:pt x="0" y="0"/>
                </a:moveTo>
                <a:lnTo>
                  <a:pt x="1506220" y="0"/>
                </a:lnTo>
              </a:path>
              <a:path w="2297429">
                <a:moveTo>
                  <a:pt x="1120394" y="0"/>
                </a:moveTo>
                <a:lnTo>
                  <a:pt x="22969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55358" y="1393888"/>
          <a:ext cx="2296795" cy="315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705"/>
                        </a:spcBef>
                        <a:tabLst>
                          <a:tab pos="1638935" algn="l"/>
                        </a:tabLst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2000" spc="-50" dirty="0">
                          <a:solidFill>
                            <a:srgbClr val="E69138"/>
                          </a:solidFill>
                          <a:latin typeface="Cambria Math"/>
                          <a:cs typeface="Cambria Math"/>
                        </a:rPr>
                        <a:t>𝝀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895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R="311150" algn="r">
                        <a:lnSpc>
                          <a:spcPts val="1955"/>
                        </a:lnSpc>
                        <a:tabLst>
                          <a:tab pos="719455" algn="l"/>
                        </a:tabLst>
                      </a:pPr>
                      <a:r>
                        <a:rPr sz="1800" spc="-5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1150" algn="r">
                        <a:lnSpc>
                          <a:spcPts val="2060"/>
                        </a:lnSpc>
                        <a:tabLst>
                          <a:tab pos="852169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100584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happi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0.63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140460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because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533400">
                        <a:lnSpc>
                          <a:spcPts val="2085"/>
                        </a:lnSpc>
                        <a:spcBef>
                          <a:spcPts val="235"/>
                        </a:spcBef>
                        <a:tabLst>
                          <a:tab pos="1550670" algn="l"/>
                        </a:tabLst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pass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0.5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1643380" algn="l"/>
                        </a:tabLst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NLP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R="311150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858519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sad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0.75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311150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856615" algn="l"/>
                        </a:tabLst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	-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0.75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4000500"/>
            <a:ext cx="1167383" cy="3505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55442" y="4012488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0" dirty="0">
                <a:latin typeface="Tahoma"/>
                <a:cs typeface="Tahoma"/>
              </a:rPr>
              <a:t>&gt;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604" y="4088891"/>
            <a:ext cx="853440" cy="1737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7550" y="2578233"/>
            <a:ext cx="42240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  <a:tabLst>
                <a:tab pos="342265" algn="l"/>
              </a:tabLst>
            </a:pPr>
            <a:r>
              <a:rPr sz="1800" spc="-50" dirty="0">
                <a:latin typeface="Tahoma"/>
                <a:cs typeface="Tahoma"/>
              </a:rPr>
              <a:t>●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Tweet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passed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Tahoma"/>
                <a:cs typeface="Tahoma"/>
              </a:rPr>
              <a:t>NLP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interview.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3488" y="1993392"/>
            <a:ext cx="428243" cy="20878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2420" y="1770888"/>
            <a:ext cx="5012690" cy="1287780"/>
            <a:chOff x="312420" y="1770888"/>
            <a:chExt cx="5012690" cy="12877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6" y="1770888"/>
              <a:ext cx="2517648" cy="7147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2420" y="2485644"/>
              <a:ext cx="5012690" cy="573405"/>
            </a:xfrm>
            <a:custGeom>
              <a:avLst/>
              <a:gdLst/>
              <a:ahLst/>
              <a:cxnLst/>
              <a:rect l="l" t="t" r="r" b="b"/>
              <a:pathLst>
                <a:path w="5012690" h="573405">
                  <a:moveTo>
                    <a:pt x="5012436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5012436" y="573024"/>
                  </a:lnTo>
                  <a:lnTo>
                    <a:pt x="5012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4850" y="2562225"/>
            <a:ext cx="4427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1526540" algn="l"/>
              </a:tabLst>
            </a:pPr>
            <a:r>
              <a:rPr sz="2000" spc="-10" dirty="0">
                <a:latin typeface="Tahoma"/>
                <a:cs typeface="Tahoma"/>
              </a:rPr>
              <a:t>Tweet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[I,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pass,</a:t>
            </a:r>
            <a:r>
              <a:rPr sz="20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006FC0"/>
                </a:solidFill>
                <a:latin typeface="Tahoma"/>
                <a:cs typeface="Tahoma"/>
              </a:rPr>
              <a:t>the,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NLP,</a:t>
            </a:r>
            <a:r>
              <a:rPr sz="2000" spc="459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interview]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19138" y="1887473"/>
            <a:ext cx="1971039" cy="230504"/>
          </a:xfrm>
          <a:custGeom>
            <a:avLst/>
            <a:gdLst/>
            <a:ahLst/>
            <a:cxnLst/>
            <a:rect l="l" t="t" r="r" b="b"/>
            <a:pathLst>
              <a:path w="1971040" h="230505">
                <a:moveTo>
                  <a:pt x="0" y="230124"/>
                </a:moveTo>
                <a:lnTo>
                  <a:pt x="1970531" y="230124"/>
                </a:lnTo>
                <a:lnTo>
                  <a:pt x="19705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9138" y="2202942"/>
            <a:ext cx="1971039" cy="230504"/>
          </a:xfrm>
          <a:custGeom>
            <a:avLst/>
            <a:gdLst/>
            <a:ahLst/>
            <a:cxnLst/>
            <a:rect l="l" t="t" r="r" b="b"/>
            <a:pathLst>
              <a:path w="1971040" h="230505">
                <a:moveTo>
                  <a:pt x="0" y="230124"/>
                </a:moveTo>
                <a:lnTo>
                  <a:pt x="1970531" y="230124"/>
                </a:lnTo>
                <a:lnTo>
                  <a:pt x="19705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9138" y="3161538"/>
            <a:ext cx="1971039" cy="230504"/>
          </a:xfrm>
          <a:custGeom>
            <a:avLst/>
            <a:gdLst/>
            <a:ahLst/>
            <a:cxnLst/>
            <a:rect l="l" t="t" r="r" b="b"/>
            <a:pathLst>
              <a:path w="1971040" h="230504">
                <a:moveTo>
                  <a:pt x="0" y="230124"/>
                </a:moveTo>
                <a:lnTo>
                  <a:pt x="1970531" y="230124"/>
                </a:lnTo>
                <a:lnTo>
                  <a:pt x="19705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138" y="3467861"/>
            <a:ext cx="1971039" cy="230504"/>
          </a:xfrm>
          <a:custGeom>
            <a:avLst/>
            <a:gdLst/>
            <a:ahLst/>
            <a:cxnLst/>
            <a:rect l="l" t="t" r="r" b="b"/>
            <a:pathLst>
              <a:path w="1971040" h="230504">
                <a:moveTo>
                  <a:pt x="0" y="230124"/>
                </a:moveTo>
                <a:lnTo>
                  <a:pt x="1970531" y="230124"/>
                </a:lnTo>
                <a:lnTo>
                  <a:pt x="197053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87448" y="2485644"/>
            <a:ext cx="3684904" cy="472440"/>
            <a:chOff x="1687448" y="2485644"/>
            <a:chExt cx="3684904" cy="472440"/>
          </a:xfrm>
        </p:grpSpPr>
        <p:sp>
          <p:nvSpPr>
            <p:cNvPr id="21" name="object 21"/>
            <p:cNvSpPr/>
            <p:nvPr/>
          </p:nvSpPr>
          <p:spPr>
            <a:xfrm>
              <a:off x="1696973" y="2529078"/>
              <a:ext cx="1816735" cy="419100"/>
            </a:xfrm>
            <a:custGeom>
              <a:avLst/>
              <a:gdLst/>
              <a:ahLst/>
              <a:cxnLst/>
              <a:rect l="l" t="t" r="r" b="b"/>
              <a:pathLst>
                <a:path w="1816735" h="419100">
                  <a:moveTo>
                    <a:pt x="0" y="414528"/>
                  </a:moveTo>
                  <a:lnTo>
                    <a:pt x="164592" y="41452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  <a:path w="1816735" h="419100">
                  <a:moveTo>
                    <a:pt x="239268" y="419100"/>
                  </a:moveTo>
                  <a:lnTo>
                    <a:pt x="766572" y="419100"/>
                  </a:lnTo>
                  <a:lnTo>
                    <a:pt x="766572" y="3048"/>
                  </a:lnTo>
                  <a:lnTo>
                    <a:pt x="239268" y="3048"/>
                  </a:lnTo>
                  <a:lnTo>
                    <a:pt x="239268" y="419100"/>
                  </a:lnTo>
                  <a:close/>
                </a:path>
                <a:path w="1816735" h="419100">
                  <a:moveTo>
                    <a:pt x="842771" y="419100"/>
                  </a:moveTo>
                  <a:lnTo>
                    <a:pt x="1258823" y="419100"/>
                  </a:lnTo>
                  <a:lnTo>
                    <a:pt x="1258823" y="3048"/>
                  </a:lnTo>
                  <a:lnTo>
                    <a:pt x="842771" y="3048"/>
                  </a:lnTo>
                  <a:lnTo>
                    <a:pt x="842771" y="419100"/>
                  </a:lnTo>
                  <a:close/>
                </a:path>
                <a:path w="1816735" h="419100">
                  <a:moveTo>
                    <a:pt x="1335024" y="419100"/>
                  </a:moveTo>
                  <a:lnTo>
                    <a:pt x="1816608" y="419100"/>
                  </a:lnTo>
                  <a:lnTo>
                    <a:pt x="1816608" y="3048"/>
                  </a:lnTo>
                  <a:lnTo>
                    <a:pt x="1335024" y="3048"/>
                  </a:lnTo>
                  <a:lnTo>
                    <a:pt x="1335024" y="419100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3309" y="2529078"/>
              <a:ext cx="1094740" cy="414655"/>
            </a:xfrm>
            <a:custGeom>
              <a:avLst/>
              <a:gdLst/>
              <a:ahLst/>
              <a:cxnLst/>
              <a:rect l="l" t="t" r="r" b="b"/>
              <a:pathLst>
                <a:path w="1094739" h="414655">
                  <a:moveTo>
                    <a:pt x="0" y="414528"/>
                  </a:moveTo>
                  <a:lnTo>
                    <a:pt x="1094232" y="414528"/>
                  </a:lnTo>
                  <a:lnTo>
                    <a:pt x="1094232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9283" y="2485644"/>
              <a:ext cx="432815" cy="41605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768" y="3377184"/>
            <a:ext cx="4739640" cy="23926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79947" y="3401567"/>
            <a:ext cx="749808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30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Predict</a:t>
            </a:r>
            <a:r>
              <a:rPr spc="-10" dirty="0"/>
              <a:t> </a:t>
            </a:r>
            <a:r>
              <a:rPr spc="-20" dirty="0"/>
              <a:t>using</a:t>
            </a:r>
            <a:r>
              <a:rPr spc="-15" dirty="0"/>
              <a:t> </a:t>
            </a:r>
            <a:r>
              <a:rPr dirty="0"/>
              <a:t>Naïve</a:t>
            </a:r>
            <a:r>
              <a:rPr spc="-15" dirty="0"/>
              <a:t> </a:t>
            </a:r>
            <a:r>
              <a:rPr spc="-10" dirty="0"/>
              <a:t>Bayes</a:t>
            </a:r>
          </a:p>
        </p:txBody>
      </p:sp>
      <p:sp>
        <p:nvSpPr>
          <p:cNvPr id="26" name="object 7"/>
          <p:cNvSpPr txBox="1"/>
          <p:nvPr/>
        </p:nvSpPr>
        <p:spPr>
          <a:xfrm>
            <a:off x="510570" y="1584153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85858"/>
                </a:solidFill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7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547" y="1666626"/>
            <a:ext cx="783335" cy="350520"/>
          </a:xfrm>
          <a:prstGeom prst="rect">
            <a:avLst/>
          </a:prstGeom>
        </p:spPr>
      </p:pic>
      <p:pic>
        <p:nvPicPr>
          <p:cNvPr id="28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1340" y="1666626"/>
            <a:ext cx="662940" cy="350520"/>
          </a:xfrm>
          <a:prstGeom prst="rect">
            <a:avLst/>
          </a:prstGeom>
        </p:spPr>
      </p:pic>
      <p:pic>
        <p:nvPicPr>
          <p:cNvPr id="29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3736" y="1627003"/>
            <a:ext cx="251460" cy="350520"/>
          </a:xfrm>
          <a:prstGeom prst="rect">
            <a:avLst/>
          </a:prstGeom>
        </p:spPr>
      </p:pic>
      <p:pic>
        <p:nvPicPr>
          <p:cNvPr id="30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652" y="1706250"/>
            <a:ext cx="1373123" cy="350520"/>
          </a:xfrm>
          <a:prstGeom prst="rect">
            <a:avLst/>
          </a:prstGeom>
        </p:spPr>
      </p:pic>
      <p:pic>
        <p:nvPicPr>
          <p:cNvPr id="31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615" y="3064135"/>
            <a:ext cx="1165860" cy="352044"/>
          </a:xfrm>
          <a:prstGeom prst="rect">
            <a:avLst/>
          </a:prstGeom>
        </p:spPr>
      </p:pic>
      <p:pic>
        <p:nvPicPr>
          <p:cNvPr id="32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98020" y="3152526"/>
            <a:ext cx="853439" cy="173736"/>
          </a:xfrm>
          <a:prstGeom prst="rect">
            <a:avLst/>
          </a:prstGeom>
        </p:spPr>
      </p:pic>
      <p:pic>
        <p:nvPicPr>
          <p:cNvPr id="33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3003" y="3064135"/>
            <a:ext cx="519683" cy="251460"/>
          </a:xfrm>
          <a:prstGeom prst="rect">
            <a:avLst/>
          </a:prstGeom>
        </p:spPr>
      </p:pic>
      <p:grpSp>
        <p:nvGrpSpPr>
          <p:cNvPr id="34" name="object 16"/>
          <p:cNvGrpSpPr/>
          <p:nvPr/>
        </p:nvGrpSpPr>
        <p:grpSpPr>
          <a:xfrm>
            <a:off x="1545975" y="2331091"/>
            <a:ext cx="2418715" cy="358140"/>
            <a:chOff x="1552955" y="1975104"/>
            <a:chExt cx="2418715" cy="358140"/>
          </a:xfrm>
        </p:grpSpPr>
        <p:pic>
          <p:nvPicPr>
            <p:cNvPr id="35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2863" y="1975104"/>
              <a:ext cx="868679" cy="352044"/>
            </a:xfrm>
            <a:prstGeom prst="rect">
              <a:avLst/>
            </a:prstGeom>
          </p:spPr>
        </p:pic>
        <p:pic>
          <p:nvPicPr>
            <p:cNvPr id="36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4039" y="1982724"/>
              <a:ext cx="1217676" cy="350519"/>
            </a:xfrm>
            <a:prstGeom prst="rect">
              <a:avLst/>
            </a:prstGeom>
          </p:spPr>
        </p:pic>
        <p:pic>
          <p:nvPicPr>
            <p:cNvPr id="37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2955" y="2161032"/>
              <a:ext cx="249936" cy="89916"/>
            </a:xfrm>
            <a:prstGeom prst="rect">
              <a:avLst/>
            </a:prstGeom>
          </p:spPr>
        </p:pic>
      </p:grpSp>
      <p:pic>
        <p:nvPicPr>
          <p:cNvPr id="38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6964" y="2317375"/>
            <a:ext cx="249936" cy="350519"/>
          </a:xfrm>
          <a:prstGeom prst="rect">
            <a:avLst/>
          </a:prstGeom>
        </p:spPr>
      </p:pic>
      <p:pic>
        <p:nvPicPr>
          <p:cNvPr id="39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86355" y="2370714"/>
            <a:ext cx="1456944" cy="350519"/>
          </a:xfrm>
          <a:prstGeom prst="rect">
            <a:avLst/>
          </a:prstGeom>
        </p:spPr>
      </p:pic>
      <p:sp>
        <p:nvSpPr>
          <p:cNvPr id="40" name="object 22"/>
          <p:cNvSpPr txBox="1"/>
          <p:nvPr/>
        </p:nvSpPr>
        <p:spPr>
          <a:xfrm>
            <a:off x="3986027" y="2381764"/>
            <a:ext cx="485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2000" spc="-50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90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1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615" y="2474347"/>
            <a:ext cx="853440" cy="173736"/>
          </a:xfrm>
          <a:prstGeom prst="rect">
            <a:avLst/>
          </a:prstGeom>
        </p:spPr>
      </p:pic>
      <p:pic>
        <p:nvPicPr>
          <p:cNvPr id="42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70304" y="2963551"/>
            <a:ext cx="920496" cy="1679448"/>
          </a:xfrm>
          <a:prstGeom prst="rect">
            <a:avLst/>
          </a:prstGeom>
        </p:spPr>
      </p:pic>
      <p:pic>
        <p:nvPicPr>
          <p:cNvPr id="43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1860" y="2969647"/>
            <a:ext cx="1371600" cy="1668779"/>
          </a:xfrm>
          <a:prstGeom prst="rect">
            <a:avLst/>
          </a:prstGeom>
        </p:spPr>
      </p:pic>
      <p:pic>
        <p:nvPicPr>
          <p:cNvPr id="44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50397" y="3704215"/>
            <a:ext cx="397602" cy="199644"/>
          </a:xfrm>
          <a:prstGeom prst="rect">
            <a:avLst/>
          </a:prstGeom>
        </p:spPr>
      </p:pic>
      <p:sp>
        <p:nvSpPr>
          <p:cNvPr id="45" name="object 27"/>
          <p:cNvSpPr txBox="1"/>
          <p:nvPr/>
        </p:nvSpPr>
        <p:spPr>
          <a:xfrm>
            <a:off x="5628264" y="3628777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4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6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44667" y="2963551"/>
            <a:ext cx="853440" cy="1723644"/>
          </a:xfrm>
          <a:prstGeom prst="rect">
            <a:avLst/>
          </a:prstGeom>
        </p:spPr>
      </p:pic>
      <p:sp>
        <p:nvSpPr>
          <p:cNvPr id="47" name="object 29"/>
          <p:cNvSpPr txBox="1"/>
          <p:nvPr/>
        </p:nvSpPr>
        <p:spPr>
          <a:xfrm>
            <a:off x="7504942" y="3628777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4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67127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Predict</a:t>
            </a:r>
            <a:r>
              <a:rPr spc="-10" dirty="0"/>
              <a:t> </a:t>
            </a:r>
            <a:r>
              <a:rPr spc="-20" dirty="0"/>
              <a:t>using</a:t>
            </a:r>
            <a:r>
              <a:rPr spc="-15" dirty="0"/>
              <a:t> </a:t>
            </a:r>
            <a:r>
              <a:rPr dirty="0"/>
              <a:t>Naïve</a:t>
            </a:r>
            <a:r>
              <a:rPr spc="-15" dirty="0"/>
              <a:t> </a:t>
            </a:r>
            <a:r>
              <a:rPr spc="-10" dirty="0"/>
              <a:t>Bayes</a:t>
            </a:r>
          </a:p>
        </p:txBody>
      </p:sp>
      <p:pic>
        <p:nvPicPr>
          <p:cNvPr id="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86" y="3931605"/>
            <a:ext cx="3617976" cy="1065276"/>
          </a:xfrm>
          <a:prstGeom prst="rect">
            <a:avLst/>
          </a:prstGeom>
        </p:spPr>
      </p:pic>
      <p:grpSp>
        <p:nvGrpSpPr>
          <p:cNvPr id="3" name="object 9"/>
          <p:cNvGrpSpPr/>
          <p:nvPr/>
        </p:nvGrpSpPr>
        <p:grpSpPr>
          <a:xfrm>
            <a:off x="6489739" y="2936243"/>
            <a:ext cx="2165985" cy="1711960"/>
            <a:chOff x="6545580" y="2301049"/>
            <a:chExt cx="2165985" cy="1711960"/>
          </a:xfrm>
        </p:grpSpPr>
        <p:pic>
          <p:nvPicPr>
            <p:cNvPr id="5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580" y="2305811"/>
              <a:ext cx="2165604" cy="1706879"/>
            </a:xfrm>
            <a:prstGeom prst="rect">
              <a:avLst/>
            </a:prstGeom>
          </p:spPr>
        </p:pic>
        <p:sp>
          <p:nvSpPr>
            <p:cNvPr id="6" name="object 11"/>
            <p:cNvSpPr/>
            <p:nvPr/>
          </p:nvSpPr>
          <p:spPr>
            <a:xfrm>
              <a:off x="7622857" y="230104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1394"/>
                  </a:lnTo>
                  <a:lnTo>
                    <a:pt x="4762" y="0"/>
                  </a:lnTo>
                  <a:lnTo>
                    <a:pt x="8130" y="1394"/>
                  </a:lnTo>
                  <a:lnTo>
                    <a:pt x="9525" y="4762"/>
                  </a:lnTo>
                  <a:lnTo>
                    <a:pt x="8130" y="8130"/>
                  </a:lnTo>
                  <a:lnTo>
                    <a:pt x="4762" y="9525"/>
                  </a:lnTo>
                  <a:lnTo>
                    <a:pt x="1394" y="813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/>
            <p:cNvSpPr/>
            <p:nvPr/>
          </p:nvSpPr>
          <p:spPr>
            <a:xfrm>
              <a:off x="7494270" y="2590037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/>
            <p:cNvSpPr/>
            <p:nvPr/>
          </p:nvSpPr>
          <p:spPr>
            <a:xfrm>
              <a:off x="7512558" y="2952749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4"/>
          <p:cNvGrpSpPr/>
          <p:nvPr/>
        </p:nvGrpSpPr>
        <p:grpSpPr>
          <a:xfrm>
            <a:off x="7925347" y="1334710"/>
            <a:ext cx="662940" cy="1414780"/>
            <a:chOff x="7981188" y="699516"/>
            <a:chExt cx="662940" cy="1414780"/>
          </a:xfrm>
        </p:grpSpPr>
        <p:pic>
          <p:nvPicPr>
            <p:cNvPr id="48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1188" y="699516"/>
              <a:ext cx="662940" cy="1414272"/>
            </a:xfrm>
            <a:prstGeom prst="rect">
              <a:avLst/>
            </a:prstGeom>
          </p:spPr>
        </p:pic>
        <p:sp>
          <p:nvSpPr>
            <p:cNvPr id="49" name="object 16"/>
            <p:cNvSpPr/>
            <p:nvPr/>
          </p:nvSpPr>
          <p:spPr>
            <a:xfrm>
              <a:off x="8167878" y="895350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7"/>
            <p:cNvSpPr/>
            <p:nvPr/>
          </p:nvSpPr>
          <p:spPr>
            <a:xfrm>
              <a:off x="8184642" y="1152906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8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18"/>
          <p:cNvGrpSpPr/>
          <p:nvPr/>
        </p:nvGrpSpPr>
        <p:grpSpPr>
          <a:xfrm>
            <a:off x="6486690" y="1334710"/>
            <a:ext cx="733425" cy="1414780"/>
            <a:chOff x="6542531" y="699516"/>
            <a:chExt cx="733425" cy="1414780"/>
          </a:xfrm>
        </p:grpSpPr>
        <p:pic>
          <p:nvPicPr>
            <p:cNvPr id="52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2531" y="699516"/>
              <a:ext cx="733044" cy="1414272"/>
            </a:xfrm>
            <a:prstGeom prst="rect">
              <a:avLst/>
            </a:prstGeom>
          </p:spPr>
        </p:pic>
        <p:sp>
          <p:nvSpPr>
            <p:cNvPr id="53" name="object 20"/>
            <p:cNvSpPr/>
            <p:nvPr/>
          </p:nvSpPr>
          <p:spPr>
            <a:xfrm>
              <a:off x="6764273" y="895350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>
                  <a:moveTo>
                    <a:pt x="0" y="0"/>
                  </a:moveTo>
                  <a:lnTo>
                    <a:pt x="290449" y="0"/>
                  </a:lnTo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1"/>
            <p:cNvSpPr/>
            <p:nvPr/>
          </p:nvSpPr>
          <p:spPr>
            <a:xfrm>
              <a:off x="6781037" y="1152906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047" y="0"/>
                  </a:lnTo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94994" y="2011366"/>
            <a:ext cx="353568" cy="59436"/>
          </a:xfrm>
          <a:prstGeom prst="rect">
            <a:avLst/>
          </a:prstGeom>
        </p:spPr>
      </p:pic>
      <p:sp>
        <p:nvSpPr>
          <p:cNvPr id="56" name="object 23"/>
          <p:cNvSpPr txBox="1"/>
          <p:nvPr/>
        </p:nvSpPr>
        <p:spPr>
          <a:xfrm>
            <a:off x="449009" y="1863360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85858"/>
                </a:solidFill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7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686" y="1945833"/>
            <a:ext cx="783335" cy="350520"/>
          </a:xfrm>
          <a:prstGeom prst="rect">
            <a:avLst/>
          </a:prstGeom>
        </p:spPr>
      </p:pic>
      <p:pic>
        <p:nvPicPr>
          <p:cNvPr id="58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2479" y="1945833"/>
            <a:ext cx="662940" cy="350520"/>
          </a:xfrm>
          <a:prstGeom prst="rect">
            <a:avLst/>
          </a:prstGeom>
        </p:spPr>
      </p:pic>
      <p:pic>
        <p:nvPicPr>
          <p:cNvPr id="59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24875" y="1906210"/>
            <a:ext cx="251460" cy="350520"/>
          </a:xfrm>
          <a:prstGeom prst="rect">
            <a:avLst/>
          </a:prstGeom>
        </p:spPr>
      </p:pic>
      <p:pic>
        <p:nvPicPr>
          <p:cNvPr id="60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95791" y="1985457"/>
            <a:ext cx="1373123" cy="350520"/>
          </a:xfrm>
          <a:prstGeom prst="rect">
            <a:avLst/>
          </a:prstGeom>
        </p:spPr>
      </p:pic>
      <p:pic>
        <p:nvPicPr>
          <p:cNvPr id="61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1754" y="3343342"/>
            <a:ext cx="1165860" cy="352044"/>
          </a:xfrm>
          <a:prstGeom prst="rect">
            <a:avLst/>
          </a:prstGeom>
        </p:spPr>
      </p:pic>
      <p:pic>
        <p:nvPicPr>
          <p:cNvPr id="62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49159" y="3431733"/>
            <a:ext cx="853439" cy="173736"/>
          </a:xfrm>
          <a:prstGeom prst="rect">
            <a:avLst/>
          </a:prstGeom>
        </p:spPr>
      </p:pic>
      <p:pic>
        <p:nvPicPr>
          <p:cNvPr id="63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64142" y="3343342"/>
            <a:ext cx="519683" cy="251460"/>
          </a:xfrm>
          <a:prstGeom prst="rect">
            <a:avLst/>
          </a:prstGeom>
        </p:spPr>
      </p:pic>
      <p:pic>
        <p:nvPicPr>
          <p:cNvPr id="64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47023" y="2610298"/>
            <a:ext cx="868679" cy="352044"/>
          </a:xfrm>
          <a:prstGeom prst="rect">
            <a:avLst/>
          </a:prstGeom>
        </p:spPr>
      </p:pic>
      <p:pic>
        <p:nvPicPr>
          <p:cNvPr id="65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68103" y="2596582"/>
            <a:ext cx="249936" cy="350519"/>
          </a:xfrm>
          <a:prstGeom prst="rect">
            <a:avLst/>
          </a:prstGeom>
        </p:spPr>
      </p:pic>
      <p:pic>
        <p:nvPicPr>
          <p:cNvPr id="66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37494" y="2649921"/>
            <a:ext cx="1456944" cy="350519"/>
          </a:xfrm>
          <a:prstGeom prst="rect">
            <a:avLst/>
          </a:prstGeom>
        </p:spPr>
      </p:pic>
      <p:sp>
        <p:nvSpPr>
          <p:cNvPr id="67" name="object 34"/>
          <p:cNvSpPr txBox="1"/>
          <p:nvPr/>
        </p:nvSpPr>
        <p:spPr>
          <a:xfrm>
            <a:off x="3937166" y="2660971"/>
            <a:ext cx="485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2000" spc="-50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90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8" name="object 35"/>
          <p:cNvGrpSpPr/>
          <p:nvPr/>
        </p:nvGrpSpPr>
        <p:grpSpPr>
          <a:xfrm>
            <a:off x="302299" y="1819341"/>
            <a:ext cx="5892165" cy="3362325"/>
            <a:chOff x="358140" y="1184147"/>
            <a:chExt cx="5892165" cy="3362325"/>
          </a:xfrm>
        </p:grpSpPr>
        <p:pic>
          <p:nvPicPr>
            <p:cNvPr id="69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4040" y="1982723"/>
              <a:ext cx="1217676" cy="350519"/>
            </a:xfrm>
            <a:prstGeom prst="rect">
              <a:avLst/>
            </a:prstGeom>
          </p:spPr>
        </p:pic>
        <p:pic>
          <p:nvPicPr>
            <p:cNvPr id="70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6" y="2118359"/>
              <a:ext cx="853440" cy="173736"/>
            </a:xfrm>
            <a:prstGeom prst="rect">
              <a:avLst/>
            </a:prstGeom>
          </p:spPr>
        </p:pic>
        <p:pic>
          <p:nvPicPr>
            <p:cNvPr id="71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52956" y="2161031"/>
              <a:ext cx="249936" cy="89916"/>
            </a:xfrm>
            <a:prstGeom prst="rect">
              <a:avLst/>
            </a:prstGeom>
          </p:spPr>
        </p:pic>
        <p:sp>
          <p:nvSpPr>
            <p:cNvPr id="72" name="object 39"/>
            <p:cNvSpPr/>
            <p:nvPr/>
          </p:nvSpPr>
          <p:spPr>
            <a:xfrm>
              <a:off x="358140" y="1184147"/>
              <a:ext cx="5892165" cy="2243455"/>
            </a:xfrm>
            <a:custGeom>
              <a:avLst/>
              <a:gdLst/>
              <a:ahLst/>
              <a:cxnLst/>
              <a:rect l="l" t="t" r="r" b="b"/>
              <a:pathLst>
                <a:path w="5892165" h="2243454">
                  <a:moveTo>
                    <a:pt x="5891784" y="0"/>
                  </a:moveTo>
                  <a:lnTo>
                    <a:pt x="0" y="0"/>
                  </a:lnTo>
                  <a:lnTo>
                    <a:pt x="0" y="2243328"/>
                  </a:lnTo>
                  <a:lnTo>
                    <a:pt x="5891784" y="2243328"/>
                  </a:lnTo>
                  <a:lnTo>
                    <a:pt x="5891784" y="0"/>
                  </a:lnTo>
                  <a:close/>
                </a:path>
              </a:pathLst>
            </a:custGeom>
            <a:solidFill>
              <a:srgbClr val="FFFFFF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0"/>
            <p:cNvSpPr/>
            <p:nvPr/>
          </p:nvSpPr>
          <p:spPr>
            <a:xfrm>
              <a:off x="672084" y="3296412"/>
              <a:ext cx="1148080" cy="1249680"/>
            </a:xfrm>
            <a:custGeom>
              <a:avLst/>
              <a:gdLst/>
              <a:ahLst/>
              <a:cxnLst/>
              <a:rect l="l" t="t" r="r" b="b"/>
              <a:pathLst>
                <a:path w="1148080" h="1249679">
                  <a:moveTo>
                    <a:pt x="1147572" y="0"/>
                  </a:moveTo>
                  <a:lnTo>
                    <a:pt x="0" y="0"/>
                  </a:lnTo>
                  <a:lnTo>
                    <a:pt x="0" y="1249680"/>
                  </a:lnTo>
                  <a:lnTo>
                    <a:pt x="1147572" y="1249680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FFFFF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46522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Predict</a:t>
            </a:r>
            <a:r>
              <a:rPr spc="-10" dirty="0"/>
              <a:t> </a:t>
            </a:r>
            <a:r>
              <a:rPr spc="-20" dirty="0"/>
              <a:t>using</a:t>
            </a:r>
            <a:r>
              <a:rPr spc="-15" dirty="0"/>
              <a:t> </a:t>
            </a:r>
            <a:r>
              <a:rPr dirty="0"/>
              <a:t>Naïve</a:t>
            </a:r>
            <a:r>
              <a:rPr spc="-15" dirty="0"/>
              <a:t> </a:t>
            </a:r>
            <a:r>
              <a:rPr spc="-10" dirty="0"/>
              <a:t>Bayes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552451" y="1653870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85858"/>
                </a:solidFill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185768" y="1653870"/>
            <a:ext cx="3042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Performance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on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unseen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2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328" y="1678432"/>
            <a:ext cx="783335" cy="350520"/>
          </a:xfrm>
          <a:prstGeom prst="rect">
            <a:avLst/>
          </a:prstGeom>
        </p:spPr>
      </p:pic>
      <p:pic>
        <p:nvPicPr>
          <p:cNvPr id="13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1" y="1678432"/>
            <a:ext cx="662940" cy="350520"/>
          </a:xfrm>
          <a:prstGeom prst="rect">
            <a:avLst/>
          </a:prstGeom>
        </p:spPr>
      </p:pic>
      <p:sp>
        <p:nvSpPr>
          <p:cNvPr id="14" name="object 12"/>
          <p:cNvSpPr/>
          <p:nvPr/>
        </p:nvSpPr>
        <p:spPr>
          <a:xfrm>
            <a:off x="2506067" y="1813178"/>
            <a:ext cx="902969" cy="85725"/>
          </a:xfrm>
          <a:custGeom>
            <a:avLst/>
            <a:gdLst/>
            <a:ahLst/>
            <a:cxnLst/>
            <a:rect l="l" t="t" r="r" b="b"/>
            <a:pathLst>
              <a:path w="902970" h="85725">
                <a:moveTo>
                  <a:pt x="817371" y="0"/>
                </a:moveTo>
                <a:lnTo>
                  <a:pt x="836380" y="28682"/>
                </a:lnTo>
                <a:lnTo>
                  <a:pt x="845819" y="28702"/>
                </a:lnTo>
                <a:lnTo>
                  <a:pt x="845819" y="57277"/>
                </a:lnTo>
                <a:lnTo>
                  <a:pt x="836238" y="57277"/>
                </a:lnTo>
                <a:lnTo>
                  <a:pt x="817244" y="85725"/>
                </a:lnTo>
                <a:lnTo>
                  <a:pt x="874394" y="57277"/>
                </a:lnTo>
                <a:lnTo>
                  <a:pt x="845819" y="57277"/>
                </a:lnTo>
                <a:lnTo>
                  <a:pt x="874435" y="57256"/>
                </a:lnTo>
                <a:lnTo>
                  <a:pt x="902969" y="43053"/>
                </a:lnTo>
                <a:lnTo>
                  <a:pt x="817371" y="0"/>
                </a:lnTo>
                <a:close/>
              </a:path>
              <a:path w="902970" h="85725">
                <a:moveTo>
                  <a:pt x="845819" y="42926"/>
                </a:moveTo>
                <a:lnTo>
                  <a:pt x="836251" y="57256"/>
                </a:lnTo>
                <a:lnTo>
                  <a:pt x="845819" y="57277"/>
                </a:lnTo>
                <a:lnTo>
                  <a:pt x="845819" y="42926"/>
                </a:lnTo>
                <a:close/>
              </a:path>
              <a:path w="902970" h="85725">
                <a:moveTo>
                  <a:pt x="0" y="26924"/>
                </a:moveTo>
                <a:lnTo>
                  <a:pt x="0" y="55499"/>
                </a:lnTo>
                <a:lnTo>
                  <a:pt x="836251" y="57256"/>
                </a:lnTo>
                <a:lnTo>
                  <a:pt x="845819" y="42926"/>
                </a:lnTo>
                <a:lnTo>
                  <a:pt x="836380" y="28682"/>
                </a:lnTo>
                <a:lnTo>
                  <a:pt x="0" y="26924"/>
                </a:lnTo>
                <a:close/>
              </a:path>
              <a:path w="902970" h="85725">
                <a:moveTo>
                  <a:pt x="836380" y="28682"/>
                </a:moveTo>
                <a:lnTo>
                  <a:pt x="845819" y="42926"/>
                </a:lnTo>
                <a:lnTo>
                  <a:pt x="845819" y="28702"/>
                </a:lnTo>
                <a:lnTo>
                  <a:pt x="836380" y="28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527559" y="3429000"/>
            <a:ext cx="5233035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67665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Accuracy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Tahoma"/>
              <a:buChar char="●"/>
            </a:pPr>
            <a:endParaRPr sz="1800">
              <a:latin typeface="Cambria"/>
              <a:cs typeface="Cambria"/>
            </a:endParaRPr>
          </a:p>
          <a:p>
            <a:pPr marL="367665" indent="-354965">
              <a:lnSpc>
                <a:spcPct val="100000"/>
              </a:lnSpc>
              <a:buSzPct val="111111"/>
              <a:buFont typeface="Tahoma"/>
              <a:buChar char="●"/>
              <a:tabLst>
                <a:tab pos="367665" algn="l"/>
              </a:tabLst>
            </a:pPr>
            <a:r>
              <a:rPr sz="1800" spc="95" dirty="0">
                <a:latin typeface="Cambria"/>
                <a:cs typeface="Cambria"/>
              </a:rPr>
              <a:t>What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about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words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appear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3C85C5"/>
                </a:solidFill>
                <a:latin typeface="Tahoma"/>
                <a:cs typeface="Tahoma"/>
              </a:rPr>
              <a:t>λ(w)</a:t>
            </a:r>
            <a:r>
              <a:rPr sz="1800" spc="-10" dirty="0"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2083918" y="3587115"/>
            <a:ext cx="902969" cy="85725"/>
          </a:xfrm>
          <a:custGeom>
            <a:avLst/>
            <a:gdLst/>
            <a:ahLst/>
            <a:cxnLst/>
            <a:rect l="l" t="t" r="r" b="b"/>
            <a:pathLst>
              <a:path w="902969" h="85725">
                <a:moveTo>
                  <a:pt x="817371" y="0"/>
                </a:moveTo>
                <a:lnTo>
                  <a:pt x="836380" y="28682"/>
                </a:lnTo>
                <a:lnTo>
                  <a:pt x="845819" y="28701"/>
                </a:lnTo>
                <a:lnTo>
                  <a:pt x="845819" y="57276"/>
                </a:lnTo>
                <a:lnTo>
                  <a:pt x="836238" y="57276"/>
                </a:lnTo>
                <a:lnTo>
                  <a:pt x="817244" y="85725"/>
                </a:lnTo>
                <a:lnTo>
                  <a:pt x="874394" y="57276"/>
                </a:lnTo>
                <a:lnTo>
                  <a:pt x="845819" y="57276"/>
                </a:lnTo>
                <a:lnTo>
                  <a:pt x="874435" y="57256"/>
                </a:lnTo>
                <a:lnTo>
                  <a:pt x="902969" y="43052"/>
                </a:lnTo>
                <a:lnTo>
                  <a:pt x="817371" y="0"/>
                </a:lnTo>
                <a:close/>
              </a:path>
              <a:path w="902969" h="85725">
                <a:moveTo>
                  <a:pt x="845819" y="42925"/>
                </a:moveTo>
                <a:lnTo>
                  <a:pt x="836251" y="57256"/>
                </a:lnTo>
                <a:lnTo>
                  <a:pt x="845819" y="57276"/>
                </a:lnTo>
                <a:lnTo>
                  <a:pt x="845819" y="42925"/>
                </a:lnTo>
                <a:close/>
              </a:path>
              <a:path w="902969" h="85725">
                <a:moveTo>
                  <a:pt x="0" y="26923"/>
                </a:moveTo>
                <a:lnTo>
                  <a:pt x="0" y="55498"/>
                </a:lnTo>
                <a:lnTo>
                  <a:pt x="836251" y="57256"/>
                </a:lnTo>
                <a:lnTo>
                  <a:pt x="845819" y="42925"/>
                </a:lnTo>
                <a:lnTo>
                  <a:pt x="836380" y="28682"/>
                </a:lnTo>
                <a:lnTo>
                  <a:pt x="0" y="26923"/>
                </a:lnTo>
                <a:close/>
              </a:path>
              <a:path w="902969" h="85725">
                <a:moveTo>
                  <a:pt x="836380" y="28682"/>
                </a:moveTo>
                <a:lnTo>
                  <a:pt x="845819" y="42925"/>
                </a:lnTo>
                <a:lnTo>
                  <a:pt x="845819" y="28701"/>
                </a:lnTo>
                <a:lnTo>
                  <a:pt x="836380" y="28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5008" y="3239008"/>
            <a:ext cx="3025140" cy="890015"/>
          </a:xfrm>
          <a:prstGeom prst="rect">
            <a:avLst/>
          </a:prstGeom>
        </p:spPr>
      </p:pic>
      <p:sp>
        <p:nvSpPr>
          <p:cNvPr id="18" name="object 16"/>
          <p:cNvSpPr txBox="1"/>
          <p:nvPr/>
        </p:nvSpPr>
        <p:spPr>
          <a:xfrm>
            <a:off x="527559" y="2454909"/>
            <a:ext cx="178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SzPct val="111111"/>
              <a:buFont typeface="Tahoma"/>
              <a:buChar char="●"/>
              <a:tabLst>
                <a:tab pos="367665" algn="l"/>
              </a:tabLst>
            </a:pPr>
            <a:r>
              <a:rPr sz="1800" spc="55" dirty="0">
                <a:latin typeface="Cambria"/>
                <a:cs typeface="Cambria"/>
              </a:rPr>
              <a:t>Predict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922094" y="2454909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4587344" y="2454909"/>
            <a:ext cx="200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for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each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new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tweet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1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6933" y="2483103"/>
            <a:ext cx="179831" cy="251460"/>
          </a:xfrm>
          <a:prstGeom prst="rect">
            <a:avLst/>
          </a:prstGeom>
        </p:spPr>
      </p:pic>
      <p:pic>
        <p:nvPicPr>
          <p:cNvPr id="22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1521" y="2522728"/>
            <a:ext cx="986027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22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30" dirty="0"/>
              <a:t> </a:t>
            </a:r>
            <a:r>
              <a:rPr dirty="0"/>
              <a:t>Naïve</a:t>
            </a:r>
            <a:r>
              <a:rPr spc="35" dirty="0"/>
              <a:t> </a:t>
            </a:r>
            <a:r>
              <a:rPr spc="-10" dirty="0"/>
              <a:t>Bayes</a:t>
            </a:r>
          </a:p>
        </p:txBody>
      </p:sp>
      <p:pic>
        <p:nvPicPr>
          <p:cNvPr id="10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653" y="3176016"/>
            <a:ext cx="1633193" cy="769619"/>
          </a:xfrm>
          <a:prstGeom prst="rect">
            <a:avLst/>
          </a:prstGeom>
        </p:spPr>
      </p:pic>
      <p:pic>
        <p:nvPicPr>
          <p:cNvPr id="11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3206495"/>
            <a:ext cx="1556003" cy="632459"/>
          </a:xfrm>
          <a:prstGeom prst="rect">
            <a:avLst/>
          </a:prstGeom>
        </p:spPr>
      </p:pic>
      <p:pic>
        <p:nvPicPr>
          <p:cNvPr id="12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0352" y="3202388"/>
            <a:ext cx="861724" cy="676414"/>
          </a:xfrm>
          <a:prstGeom prst="rect">
            <a:avLst/>
          </a:prstGeom>
        </p:spPr>
      </p:pic>
      <p:pic>
        <p:nvPicPr>
          <p:cNvPr id="13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5344" y="3476244"/>
            <a:ext cx="278891" cy="100584"/>
          </a:xfrm>
          <a:prstGeom prst="rect">
            <a:avLst/>
          </a:prstGeom>
        </p:spPr>
      </p:pic>
      <p:pic>
        <p:nvPicPr>
          <p:cNvPr id="14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0864" y="1499616"/>
            <a:ext cx="4535424" cy="291084"/>
          </a:xfrm>
          <a:prstGeom prst="rect">
            <a:avLst/>
          </a:prstGeom>
        </p:spPr>
      </p:pic>
      <p:pic>
        <p:nvPicPr>
          <p:cNvPr id="15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0572" y="1967483"/>
            <a:ext cx="4636008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603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30" dirty="0"/>
              <a:t> </a:t>
            </a:r>
            <a:r>
              <a:rPr dirty="0"/>
              <a:t>Naïve</a:t>
            </a:r>
            <a:r>
              <a:rPr spc="35" dirty="0"/>
              <a:t> </a:t>
            </a:r>
            <a:r>
              <a:rPr spc="-10" dirty="0"/>
              <a:t>Bayes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8288" y="1647444"/>
            <a:ext cx="2018030" cy="1073150"/>
            <a:chOff x="3828288" y="1647444"/>
            <a:chExt cx="201803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1647444"/>
              <a:ext cx="2017776" cy="1072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488" y="1647444"/>
              <a:ext cx="347472" cy="443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5488" y="2269236"/>
              <a:ext cx="347472" cy="4511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3080" y="1276857"/>
            <a:ext cx="2402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Author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identification: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" y="2796667"/>
            <a:ext cx="1634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ahoma"/>
                <a:cs typeface="Tahoma"/>
              </a:rPr>
              <a:t>Spam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filtering: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6872" y="3040379"/>
            <a:ext cx="3322320" cy="990600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151638" y="6434658"/>
            <a:ext cx="3676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ahoma"/>
                <a:cs typeface="Tahoma"/>
              </a:rPr>
              <a:t>"Icon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made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by </a:t>
            </a: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6"/>
              </a:rPr>
              <a:t>Vector</a:t>
            </a:r>
            <a:r>
              <a:rPr sz="1200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6"/>
              </a:rPr>
              <a:t>Market</a:t>
            </a:r>
            <a:r>
              <a:rPr sz="1200" spc="10" dirty="0">
                <a:solidFill>
                  <a:srgbClr val="0096A7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from </a:t>
            </a:r>
            <a:r>
              <a:rPr sz="1200" spc="-10" dirty="0">
                <a:solidFill>
                  <a:srgbClr val="0096A7"/>
                </a:solidFill>
                <a:latin typeface="Tahoma"/>
                <a:cs typeface="Tahoma"/>
                <a:hlinkClick r:id="rId7"/>
              </a:rPr>
              <a:t>www.flaticon.com</a:t>
            </a:r>
            <a:r>
              <a:rPr sz="1200" spc="-10" dirty="0">
                <a:latin typeface="Tahoma"/>
                <a:cs typeface="Tahoma"/>
              </a:rPr>
              <a:t>"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502577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30" dirty="0"/>
              <a:t> </a:t>
            </a:r>
            <a:r>
              <a:rPr dirty="0"/>
              <a:t>Naïve</a:t>
            </a:r>
            <a:r>
              <a:rPr spc="35" dirty="0"/>
              <a:t> </a:t>
            </a:r>
            <a:r>
              <a:rPr spc="-10" dirty="0"/>
              <a:t>Bayes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080" y="1395730"/>
            <a:ext cx="2388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Information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retrieval: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2062010"/>
            <a:ext cx="7179564" cy="9806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2972" y="3536137"/>
            <a:ext cx="236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Retrieve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if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5135" y="3547871"/>
            <a:ext cx="4177284" cy="2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203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30" dirty="0"/>
              <a:t> </a:t>
            </a:r>
            <a:r>
              <a:rPr dirty="0"/>
              <a:t>Naïve</a:t>
            </a:r>
            <a:r>
              <a:rPr spc="35" dirty="0"/>
              <a:t> </a:t>
            </a:r>
            <a:r>
              <a:rPr spc="-10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860" y="6371957"/>
            <a:ext cx="12623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"Pictures</a:t>
            </a:r>
            <a:r>
              <a:rPr sz="12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with</a:t>
            </a:r>
            <a:r>
              <a:rPr sz="120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CC"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53" y="3291027"/>
            <a:ext cx="866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latin typeface="Cambria"/>
                <a:cs typeface="Cambria"/>
              </a:rPr>
              <a:t>Bank: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8192" y="2849879"/>
            <a:ext cx="1970532" cy="14767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7635" y="2849879"/>
            <a:ext cx="1833371" cy="14767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3080" y="1276857"/>
            <a:ext cx="2490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latin typeface="Tahoma"/>
                <a:cs typeface="Tahoma"/>
              </a:rPr>
              <a:t>Word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disambiguation: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3488" y="1652016"/>
            <a:ext cx="2529840" cy="9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45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30" dirty="0"/>
              <a:t> </a:t>
            </a:r>
            <a:r>
              <a:rPr dirty="0"/>
              <a:t>Naïve</a:t>
            </a:r>
            <a:r>
              <a:rPr spc="35" dirty="0"/>
              <a:t> </a:t>
            </a:r>
            <a:r>
              <a:rPr spc="-10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860" y="6371957"/>
            <a:ext cx="12623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"Pictures</a:t>
            </a:r>
            <a:r>
              <a:rPr sz="12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with</a:t>
            </a:r>
            <a:r>
              <a:rPr sz="120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2"/>
              </a:rPr>
              <a:t>CC"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92658" y="1238834"/>
            <a:ext cx="2735580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Char char="●"/>
              <a:tabLst>
                <a:tab pos="367665" algn="l"/>
              </a:tabLst>
            </a:pPr>
            <a:r>
              <a:rPr sz="1800" dirty="0">
                <a:latin typeface="Tahoma"/>
                <a:cs typeface="Tahoma"/>
              </a:rPr>
              <a:t>Sentiment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analysis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ahoma"/>
              <a:buChar char="●"/>
            </a:pPr>
            <a:endParaRPr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SzPct val="111111"/>
              <a:buChar char="●"/>
              <a:tabLst>
                <a:tab pos="367665" algn="l"/>
              </a:tabLst>
            </a:pPr>
            <a:r>
              <a:rPr sz="1800" dirty="0">
                <a:latin typeface="Tahoma"/>
                <a:cs typeface="Tahoma"/>
              </a:rPr>
              <a:t>Author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identification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ahoma"/>
              <a:buChar char="●"/>
            </a:pPr>
            <a:endParaRPr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SzPct val="111111"/>
              <a:buChar char="●"/>
              <a:tabLst>
                <a:tab pos="367665" algn="l"/>
              </a:tabLst>
            </a:pPr>
            <a:r>
              <a:rPr sz="1800" spc="-10" dirty="0">
                <a:latin typeface="Tahoma"/>
                <a:cs typeface="Tahoma"/>
              </a:rPr>
              <a:t>Information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retrieval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Tahoma"/>
              <a:buChar char="●"/>
            </a:pPr>
            <a:endParaRPr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SzPct val="111111"/>
              <a:buChar char="●"/>
              <a:tabLst>
                <a:tab pos="367665" algn="l"/>
              </a:tabLst>
            </a:pPr>
            <a:r>
              <a:rPr sz="1800" spc="60" dirty="0">
                <a:latin typeface="Tahoma"/>
                <a:cs typeface="Tahoma"/>
              </a:rPr>
              <a:t>Word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disambiguation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ahoma"/>
              <a:buChar char="●"/>
            </a:pPr>
            <a:endParaRPr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SzPct val="111111"/>
              <a:buChar char="●"/>
              <a:tabLst>
                <a:tab pos="367665" algn="l"/>
              </a:tabLst>
            </a:pPr>
            <a:r>
              <a:rPr sz="1800" spc="-30" dirty="0">
                <a:latin typeface="Tahoma"/>
                <a:cs typeface="Tahoma"/>
              </a:rPr>
              <a:t>Simple,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fast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and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robust!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5595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4014</Words>
  <Application>Microsoft Office PowerPoint</Application>
  <PresentationFormat>Widescreen</PresentationFormat>
  <Paragraphs>1199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5" baseType="lpstr">
      <vt:lpstr>Aptos</vt:lpstr>
      <vt:lpstr>Aptos Display</vt:lpstr>
      <vt:lpstr>Arial</vt:lpstr>
      <vt:lpstr>Arial MT</vt:lpstr>
      <vt:lpstr>Calibri</vt:lpstr>
      <vt:lpstr>Cambria</vt:lpstr>
      <vt:lpstr>Cambria Math</vt:lpstr>
      <vt:lpstr>Consolas</vt:lpstr>
      <vt:lpstr>Segoe UI</vt:lpstr>
      <vt:lpstr>Segoe UI Symbol</vt:lpstr>
      <vt:lpstr>Tahoma</vt:lpstr>
      <vt:lpstr>Times New Roman</vt:lpstr>
      <vt:lpstr>Trebuchet MS</vt:lpstr>
      <vt:lpstr>Wingdings</vt:lpstr>
      <vt:lpstr>Office Theme</vt:lpstr>
      <vt:lpstr>PowerPoint Presentation</vt:lpstr>
      <vt:lpstr>What is NLP?</vt:lpstr>
      <vt:lpstr>Goal</vt:lpstr>
      <vt:lpstr>Text Data is Superficial</vt:lpstr>
      <vt:lpstr>.. But Language is Complex</vt:lpstr>
      <vt:lpstr>Corpora</vt:lpstr>
      <vt:lpstr>Vocabulary</vt:lpstr>
      <vt:lpstr>Feature extraction</vt:lpstr>
      <vt:lpstr>Problems with sparse representations</vt:lpstr>
      <vt:lpstr>Summary</vt:lpstr>
      <vt:lpstr>Positive and Negative Frequencies</vt:lpstr>
      <vt:lpstr>Positive and negative counts</vt:lpstr>
      <vt:lpstr>Positive and negative counts</vt:lpstr>
      <vt:lpstr>Positive and negative counts</vt:lpstr>
      <vt:lpstr>Word frequency in classes</vt:lpstr>
      <vt:lpstr>Summary</vt:lpstr>
      <vt:lpstr>Word frequency in classes</vt:lpstr>
      <vt:lpstr>Feature extraction with frequencies</vt:lpstr>
      <vt:lpstr>Feature extraction with frequencies</vt:lpstr>
      <vt:lpstr>Feature extraction</vt:lpstr>
      <vt:lpstr>Feature extraction</vt:lpstr>
      <vt:lpstr>Feature extraction </vt:lpstr>
      <vt:lpstr>Summary</vt:lpstr>
      <vt:lpstr>Preprocessing</vt:lpstr>
      <vt:lpstr>Preprocessing: stop words and punctuation</vt:lpstr>
      <vt:lpstr>Preprocessing: stop words and punctuation</vt:lpstr>
      <vt:lpstr>Preprocessing: stop words and punctuation</vt:lpstr>
      <vt:lpstr>Preprocessing: Handles and URLs</vt:lpstr>
      <vt:lpstr>Preprocessing: Stemming and lowercasing</vt:lpstr>
      <vt:lpstr>Summary</vt:lpstr>
      <vt:lpstr>Putting it all Together</vt:lpstr>
      <vt:lpstr>General overview</vt:lpstr>
      <vt:lpstr>General overview</vt:lpstr>
      <vt:lpstr>Code</vt:lpstr>
      <vt:lpstr>Summary</vt:lpstr>
      <vt:lpstr>Overview of logistic regression</vt:lpstr>
      <vt:lpstr>Overview of logistic regression</vt:lpstr>
      <vt:lpstr>Overview of logistic regression</vt:lpstr>
      <vt:lpstr>Sigmoid Function</vt:lpstr>
      <vt:lpstr>Training LR</vt:lpstr>
      <vt:lpstr>Training LR</vt:lpstr>
      <vt:lpstr>Testing Logistic Regression</vt:lpstr>
      <vt:lpstr>Testing Logistic Regression</vt:lpstr>
      <vt:lpstr>Testing Logistic Regression</vt:lpstr>
      <vt:lpstr>Testing Logistic Regression</vt:lpstr>
      <vt:lpstr>Summary</vt:lpstr>
      <vt:lpstr>Cost Function for Logistic Regression</vt:lpstr>
      <vt:lpstr>Cost Function for Logistic Regression</vt:lpstr>
      <vt:lpstr>Cost Function for Logistic Regression</vt:lpstr>
      <vt:lpstr>Cost Function for Logistic Regression</vt:lpstr>
      <vt:lpstr>Cost Function for Logistic Regression</vt:lpstr>
      <vt:lpstr>Cost Function for Logistic Regression</vt:lpstr>
      <vt:lpstr>Cost Function for Logistic Regression</vt:lpstr>
      <vt:lpstr>Probability and Bayes’ Rule</vt:lpstr>
      <vt:lpstr>Probability</vt:lpstr>
      <vt:lpstr>Probability</vt:lpstr>
      <vt:lpstr>Probability</vt:lpstr>
      <vt:lpstr>Probability</vt:lpstr>
      <vt:lpstr>Probability</vt:lpstr>
      <vt:lpstr>Bayes’ Rule</vt:lpstr>
      <vt:lpstr>Bayes’ Rule</vt:lpstr>
      <vt:lpstr>Conditional Probabilities</vt:lpstr>
      <vt:lpstr>Conditional probabilities</vt:lpstr>
      <vt:lpstr>Bayes’ Rule</vt:lpstr>
      <vt:lpstr>Bayes’ Rule</vt:lpstr>
      <vt:lpstr>Naïve Bayes for Sentiment Analysis</vt:lpstr>
      <vt:lpstr>Naïve Bayes for Sentiment Analysis</vt:lpstr>
      <vt:lpstr>P(wi | class)</vt:lpstr>
      <vt:lpstr>P(wi | class)</vt:lpstr>
      <vt:lpstr>PowerPoint Presentation</vt:lpstr>
      <vt:lpstr>Naïve Bayes</vt:lpstr>
      <vt:lpstr>Laplacian Smoothing</vt:lpstr>
      <vt:lpstr>Introducing P(wi | class) with smoothing</vt:lpstr>
      <vt:lpstr>Introducing P(wi | class) with smoothing</vt:lpstr>
      <vt:lpstr>Summary</vt:lpstr>
      <vt:lpstr>Ratio of probabilities</vt:lpstr>
      <vt:lpstr>PowerPoint Presentation</vt:lpstr>
      <vt:lpstr>Log Likelihood</vt:lpstr>
      <vt:lpstr>Calculating Lambda</vt:lpstr>
      <vt:lpstr>Calculating Lambda</vt:lpstr>
      <vt:lpstr>Summing the Lambdas</vt:lpstr>
      <vt:lpstr>Summing the Lambdas</vt:lpstr>
      <vt:lpstr>Log Likelihood</vt:lpstr>
      <vt:lpstr>Summary</vt:lpstr>
      <vt:lpstr>Training Naïve Bayes</vt:lpstr>
      <vt:lpstr>Training Naïve Bayes</vt:lpstr>
      <vt:lpstr>Training Naïve Bayes</vt:lpstr>
      <vt:lpstr>Training Naïve Bayes</vt:lpstr>
      <vt:lpstr>Training Naïve Bayes</vt:lpstr>
      <vt:lpstr>Summary</vt:lpstr>
      <vt:lpstr>Predict using Naïve Bayes</vt:lpstr>
      <vt:lpstr>Predict using Naïve Bayes</vt:lpstr>
      <vt:lpstr>Predict using Naïve Bayes</vt:lpstr>
      <vt:lpstr>Predict using Naïve Bayes</vt:lpstr>
      <vt:lpstr>Applications of Naïve Bayes</vt:lpstr>
      <vt:lpstr>Applications of Naïve Bayes</vt:lpstr>
      <vt:lpstr>Applications of Naïve Bayes</vt:lpstr>
      <vt:lpstr>Applications of Naïve Bayes</vt:lpstr>
      <vt:lpstr>Applications of Naïve Bayes</vt:lpstr>
      <vt:lpstr>Naïve Bayes Assumptions</vt:lpstr>
      <vt:lpstr>Naïve Bayes Assumptions</vt:lpstr>
      <vt:lpstr>Naïve Bayes Assumptions</vt:lpstr>
      <vt:lpstr>Summary</vt:lpstr>
      <vt:lpstr>Error Analysis</vt:lpstr>
      <vt:lpstr>Processing as a Source of Errors: Punctuation</vt:lpstr>
      <vt:lpstr>Processing as a Source of Errors: Removing Words</vt:lpstr>
      <vt:lpstr>Processing as a Source of Errors: Word Order</vt:lpstr>
      <vt:lpstr>Adversarial attacks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4</cp:revision>
  <dcterms:created xsi:type="dcterms:W3CDTF">2024-04-05T14:09:29Z</dcterms:created>
  <dcterms:modified xsi:type="dcterms:W3CDTF">2024-04-09T14:13:06Z</dcterms:modified>
</cp:coreProperties>
</file>