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2"/>
  </p:notesMasterIdLst>
  <p:sldIdLst>
    <p:sldId id="257" r:id="rId2"/>
    <p:sldId id="481" r:id="rId3"/>
    <p:sldId id="482" r:id="rId4"/>
    <p:sldId id="421" r:id="rId5"/>
    <p:sldId id="422" r:id="rId6"/>
    <p:sldId id="423" r:id="rId7"/>
    <p:sldId id="483" r:id="rId8"/>
    <p:sldId id="428" r:id="rId9"/>
    <p:sldId id="484" r:id="rId10"/>
    <p:sldId id="430" r:id="rId11"/>
    <p:sldId id="431" r:id="rId12"/>
    <p:sldId id="432" r:id="rId13"/>
    <p:sldId id="485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86" r:id="rId26"/>
    <p:sldId id="448" r:id="rId27"/>
    <p:sldId id="487" r:id="rId28"/>
    <p:sldId id="488" r:id="rId29"/>
    <p:sldId id="489" r:id="rId30"/>
    <p:sldId id="452" r:id="rId31"/>
    <p:sldId id="453" r:id="rId32"/>
    <p:sldId id="490" r:id="rId33"/>
    <p:sldId id="456" r:id="rId34"/>
    <p:sldId id="457" r:id="rId35"/>
    <p:sldId id="458" r:id="rId36"/>
    <p:sldId id="459" r:id="rId37"/>
    <p:sldId id="460" r:id="rId38"/>
    <p:sldId id="461" r:id="rId39"/>
    <p:sldId id="491" r:id="rId40"/>
    <p:sldId id="492" r:id="rId41"/>
    <p:sldId id="493" r:id="rId42"/>
    <p:sldId id="467" r:id="rId43"/>
    <p:sldId id="468" r:id="rId44"/>
    <p:sldId id="469" r:id="rId45"/>
    <p:sldId id="470" r:id="rId46"/>
    <p:sldId id="474" r:id="rId47"/>
    <p:sldId id="475" r:id="rId48"/>
    <p:sldId id="476" r:id="rId49"/>
    <p:sldId id="494" r:id="rId50"/>
    <p:sldId id="41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3C1E"/>
    <a:srgbClr val="5E3032"/>
    <a:srgbClr val="8C3C1E"/>
    <a:srgbClr val="8C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BBD81-E416-4D56-82FD-15ECCBAA999A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AEBD6-9744-47F3-B980-3A690F310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98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g object 31">
            <a:extLst>
              <a:ext uri="{FF2B5EF4-FFF2-40B4-BE49-F238E27FC236}">
                <a16:creationId xmlns:a16="http://schemas.microsoft.com/office/drawing/2014/main" id="{CB2C27D6-63C8-85EF-62A2-63F91E4DF69E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D6798-6F70-6A3B-F4B5-09F4EC23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F1D99-BD92-3FCB-7058-2948C1AEA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bg object 32">
            <a:extLst>
              <a:ext uri="{FF2B5EF4-FFF2-40B4-BE49-F238E27FC236}">
                <a16:creationId xmlns:a16="http://schemas.microsoft.com/office/drawing/2014/main" id="{A16C1A6E-23F6-27FF-C85F-3C62F56AF5A4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3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654D3F-98A6-11F8-E1DC-2D6647A62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B29C8-1949-85B0-B306-C1C829D81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55A81-6495-8316-EFDF-A9BF919F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8E347-FE45-30E8-F63C-68A4A2F5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bg object 31">
            <a:extLst>
              <a:ext uri="{FF2B5EF4-FFF2-40B4-BE49-F238E27FC236}">
                <a16:creationId xmlns:a16="http://schemas.microsoft.com/office/drawing/2014/main" id="{BC4C97C2-4F35-874A-6539-6F467C958547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bg object 32">
            <a:extLst>
              <a:ext uri="{FF2B5EF4-FFF2-40B4-BE49-F238E27FC236}">
                <a16:creationId xmlns:a16="http://schemas.microsoft.com/office/drawing/2014/main" id="{E7E4875F-C3E3-9B9E-3364-413C4BE37B8E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59C0E47-26B8-5F25-64B9-B506D8315F69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414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2494" y="4886505"/>
            <a:ext cx="1422388" cy="187986"/>
          </a:xfrm>
          <a:prstGeom prst="rect">
            <a:avLst/>
          </a:prstGeom>
        </p:spPr>
      </p:pic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bg object 31">
            <a:extLst>
              <a:ext uri="{FF2B5EF4-FFF2-40B4-BE49-F238E27FC236}">
                <a16:creationId xmlns:a16="http://schemas.microsoft.com/office/drawing/2014/main" id="{94B304CC-1667-72BD-F4B6-DBEF29EBC419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bg object 32">
            <a:extLst>
              <a:ext uri="{FF2B5EF4-FFF2-40B4-BE49-F238E27FC236}">
                <a16:creationId xmlns:a16="http://schemas.microsoft.com/office/drawing/2014/main" id="{612AE567-9FC5-9F31-4264-0A94CBF915A2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479ABE9-E531-0A26-6CCB-E5F79254F089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1" name="bg object 31">
            <a:extLst>
              <a:ext uri="{FF2B5EF4-FFF2-40B4-BE49-F238E27FC236}">
                <a16:creationId xmlns:a16="http://schemas.microsoft.com/office/drawing/2014/main" id="{FB6BA0C6-138D-1C46-216F-248077239869}"/>
              </a:ext>
            </a:extLst>
          </p:cNvPr>
          <p:cNvSpPr/>
          <p:nvPr userDrawn="1"/>
        </p:nvSpPr>
        <p:spPr>
          <a:xfrm>
            <a:off x="0" y="6665845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C7D1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bg object 33">
            <a:extLst>
              <a:ext uri="{FF2B5EF4-FFF2-40B4-BE49-F238E27FC236}">
                <a16:creationId xmlns:a16="http://schemas.microsoft.com/office/drawing/2014/main" id="{BB0DC73E-B314-1A9E-A91A-567C792FF875}"/>
              </a:ext>
            </a:extLst>
          </p:cNvPr>
          <p:cNvSpPr/>
          <p:nvPr userDrawn="1"/>
        </p:nvSpPr>
        <p:spPr>
          <a:xfrm>
            <a:off x="8121600" y="6665842"/>
            <a:ext cx="4070400" cy="192158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4C4E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bg object 32">
            <a:extLst>
              <a:ext uri="{FF2B5EF4-FFF2-40B4-BE49-F238E27FC236}">
                <a16:creationId xmlns:a16="http://schemas.microsoft.com/office/drawing/2014/main" id="{5B241312-52B8-3951-46F2-308D5B25BD26}"/>
              </a:ext>
            </a:extLst>
          </p:cNvPr>
          <p:cNvSpPr/>
          <p:nvPr userDrawn="1"/>
        </p:nvSpPr>
        <p:spPr>
          <a:xfrm>
            <a:off x="4060800" y="6665844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A5DDD0A9-356F-2F85-3D4B-7F0DEB03F87C}"/>
              </a:ext>
            </a:extLst>
          </p:cNvPr>
          <p:cNvSpPr txBox="1">
            <a:spLocks/>
          </p:cNvSpPr>
          <p:nvPr userDrawn="1"/>
        </p:nvSpPr>
        <p:spPr>
          <a:xfrm>
            <a:off x="5268178" y="6752312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FF0000"/>
                </a:solidFill>
              </a:rPr>
              <a:t>Natural Language Processing</a:t>
            </a:r>
            <a:endParaRPr lang="en-GB" spc="-5" dirty="0">
              <a:solidFill>
                <a:srgbClr val="FF0000"/>
              </a:solidFill>
            </a:endParaRPr>
          </a:p>
        </p:txBody>
      </p:sp>
      <p:sp>
        <p:nvSpPr>
          <p:cNvPr id="15" name="Holder 4">
            <a:extLst>
              <a:ext uri="{FF2B5EF4-FFF2-40B4-BE49-F238E27FC236}">
                <a16:creationId xmlns:a16="http://schemas.microsoft.com/office/drawing/2014/main" id="{528AA331-5E15-3A20-CB00-932DCE4538EF}"/>
              </a:ext>
            </a:extLst>
          </p:cNvPr>
          <p:cNvSpPr txBox="1">
            <a:spLocks/>
          </p:cNvSpPr>
          <p:nvPr userDrawn="1"/>
        </p:nvSpPr>
        <p:spPr>
          <a:xfrm>
            <a:off x="1432169" y="6761921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8D3C1E"/>
                </a:solidFill>
              </a:rPr>
              <a:t>KAUST Academy</a:t>
            </a:r>
            <a:endParaRPr lang="en-GB" spc="-5" dirty="0">
              <a:solidFill>
                <a:srgbClr val="8D3C1E"/>
              </a:solidFill>
            </a:endParaRPr>
          </a:p>
        </p:txBody>
      </p:sp>
      <p:sp>
        <p:nvSpPr>
          <p:cNvPr id="20" name="Holder 4">
            <a:extLst>
              <a:ext uri="{FF2B5EF4-FFF2-40B4-BE49-F238E27FC236}">
                <a16:creationId xmlns:a16="http://schemas.microsoft.com/office/drawing/2014/main" id="{DBEB0F1B-79F5-BC26-010B-ACFE6C66CC7A}"/>
              </a:ext>
            </a:extLst>
          </p:cNvPr>
          <p:cNvSpPr txBox="1">
            <a:spLocks/>
          </p:cNvSpPr>
          <p:nvPr userDrawn="1"/>
        </p:nvSpPr>
        <p:spPr>
          <a:xfrm>
            <a:off x="11779143" y="6745684"/>
            <a:ext cx="403257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fld id="{2B804C36-74EF-43E1-91F8-554FAC8A56D6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spc="-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235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g object 31">
            <a:extLst>
              <a:ext uri="{FF2B5EF4-FFF2-40B4-BE49-F238E27FC236}">
                <a16:creationId xmlns:a16="http://schemas.microsoft.com/office/drawing/2014/main" id="{F51D3664-1E97-4500-9357-2E86343DF7D2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bg object 32">
            <a:extLst>
              <a:ext uri="{FF2B5EF4-FFF2-40B4-BE49-F238E27FC236}">
                <a16:creationId xmlns:a16="http://schemas.microsoft.com/office/drawing/2014/main" id="{CC9D0F2C-9CDC-1094-64D6-CF455FE0228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13C912F-0948-DA33-896B-83CFC9429EC3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2128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2494" y="4886505"/>
            <a:ext cx="1422388" cy="187986"/>
          </a:xfrm>
          <a:prstGeom prst="rect">
            <a:avLst/>
          </a:prstGeom>
        </p:spPr>
      </p:pic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bg object 31">
            <a:extLst>
              <a:ext uri="{FF2B5EF4-FFF2-40B4-BE49-F238E27FC236}">
                <a16:creationId xmlns:a16="http://schemas.microsoft.com/office/drawing/2014/main" id="{33431527-528C-CFD3-33FC-E64960F2E668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bg object 32">
            <a:extLst>
              <a:ext uri="{FF2B5EF4-FFF2-40B4-BE49-F238E27FC236}">
                <a16:creationId xmlns:a16="http://schemas.microsoft.com/office/drawing/2014/main" id="{8137A666-7BA0-0F4D-073B-948E5BDDA3E8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6AEC924-A94B-901A-4FAB-6E453303A774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bg object 31">
            <a:extLst>
              <a:ext uri="{FF2B5EF4-FFF2-40B4-BE49-F238E27FC236}">
                <a16:creationId xmlns:a16="http://schemas.microsoft.com/office/drawing/2014/main" id="{22858EE5-7909-B8F8-9589-075E46AE2CF5}"/>
              </a:ext>
            </a:extLst>
          </p:cNvPr>
          <p:cNvSpPr/>
          <p:nvPr userDrawn="1"/>
        </p:nvSpPr>
        <p:spPr>
          <a:xfrm>
            <a:off x="0" y="6665845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C7D1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bg object 33">
            <a:extLst>
              <a:ext uri="{FF2B5EF4-FFF2-40B4-BE49-F238E27FC236}">
                <a16:creationId xmlns:a16="http://schemas.microsoft.com/office/drawing/2014/main" id="{0099BE45-9737-4B7E-960C-1D80212630DC}"/>
              </a:ext>
            </a:extLst>
          </p:cNvPr>
          <p:cNvSpPr/>
          <p:nvPr userDrawn="1"/>
        </p:nvSpPr>
        <p:spPr>
          <a:xfrm>
            <a:off x="8121600" y="6665842"/>
            <a:ext cx="4070400" cy="192158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4C4E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bg object 32">
            <a:extLst>
              <a:ext uri="{FF2B5EF4-FFF2-40B4-BE49-F238E27FC236}">
                <a16:creationId xmlns:a16="http://schemas.microsoft.com/office/drawing/2014/main" id="{78EDF9A0-3CFD-9468-42CD-FF12E1184E86}"/>
              </a:ext>
            </a:extLst>
          </p:cNvPr>
          <p:cNvSpPr/>
          <p:nvPr userDrawn="1"/>
        </p:nvSpPr>
        <p:spPr>
          <a:xfrm>
            <a:off x="4060800" y="6665844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B77B3377-128E-3A19-3B52-A72C7181D8FF}"/>
              </a:ext>
            </a:extLst>
          </p:cNvPr>
          <p:cNvSpPr txBox="1">
            <a:spLocks/>
          </p:cNvSpPr>
          <p:nvPr userDrawn="1"/>
        </p:nvSpPr>
        <p:spPr>
          <a:xfrm>
            <a:off x="5268178" y="6752312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FF0000"/>
                </a:solidFill>
              </a:rPr>
              <a:t>Natural Language Processing</a:t>
            </a:r>
            <a:endParaRPr lang="en-GB" spc="-5" dirty="0">
              <a:solidFill>
                <a:srgbClr val="FF0000"/>
              </a:solidFill>
            </a:endParaRPr>
          </a:p>
        </p:txBody>
      </p:sp>
      <p:sp>
        <p:nvSpPr>
          <p:cNvPr id="15" name="Holder 4">
            <a:extLst>
              <a:ext uri="{FF2B5EF4-FFF2-40B4-BE49-F238E27FC236}">
                <a16:creationId xmlns:a16="http://schemas.microsoft.com/office/drawing/2014/main" id="{4367A353-4C3D-D410-577F-CBB7327D5AEF}"/>
              </a:ext>
            </a:extLst>
          </p:cNvPr>
          <p:cNvSpPr txBox="1">
            <a:spLocks/>
          </p:cNvSpPr>
          <p:nvPr userDrawn="1"/>
        </p:nvSpPr>
        <p:spPr>
          <a:xfrm>
            <a:off x="1432169" y="6761921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8D3C1E"/>
                </a:solidFill>
              </a:rPr>
              <a:t>KAUST Academy</a:t>
            </a:r>
            <a:endParaRPr lang="en-GB" spc="-5" dirty="0">
              <a:solidFill>
                <a:srgbClr val="8D3C1E"/>
              </a:solidFill>
            </a:endParaRPr>
          </a:p>
        </p:txBody>
      </p:sp>
      <p:sp>
        <p:nvSpPr>
          <p:cNvPr id="20" name="Holder 4">
            <a:extLst>
              <a:ext uri="{FF2B5EF4-FFF2-40B4-BE49-F238E27FC236}">
                <a16:creationId xmlns:a16="http://schemas.microsoft.com/office/drawing/2014/main" id="{E12E3457-5854-B95C-18D4-E850BCEF5BC3}"/>
              </a:ext>
            </a:extLst>
          </p:cNvPr>
          <p:cNvSpPr txBox="1">
            <a:spLocks/>
          </p:cNvSpPr>
          <p:nvPr userDrawn="1"/>
        </p:nvSpPr>
        <p:spPr>
          <a:xfrm>
            <a:off x="11779143" y="6745684"/>
            <a:ext cx="403257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fld id="{2B804C36-74EF-43E1-91F8-554FAC8A56D6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spc="-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77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456430" cy="5143500"/>
          </a:xfrm>
          <a:custGeom>
            <a:avLst/>
            <a:gdLst/>
            <a:ahLst/>
            <a:cxnLst/>
            <a:rect l="l" t="t" r="r" b="b"/>
            <a:pathLst>
              <a:path w="4456430" h="5143500">
                <a:moveTo>
                  <a:pt x="4456046" y="0"/>
                </a:moveTo>
                <a:lnTo>
                  <a:pt x="295714" y="0"/>
                </a:lnTo>
                <a:lnTo>
                  <a:pt x="0" y="2309532"/>
                </a:lnTo>
                <a:lnTo>
                  <a:pt x="0" y="4882590"/>
                </a:lnTo>
                <a:lnTo>
                  <a:pt x="2037743" y="5143498"/>
                </a:lnTo>
                <a:lnTo>
                  <a:pt x="3797489" y="5143498"/>
                </a:lnTo>
                <a:lnTo>
                  <a:pt x="445604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021454" cy="5143500"/>
          </a:xfrm>
          <a:custGeom>
            <a:avLst/>
            <a:gdLst/>
            <a:ahLst/>
            <a:cxnLst/>
            <a:rect l="l" t="t" r="r" b="b"/>
            <a:pathLst>
              <a:path w="4021454" h="5143500">
                <a:moveTo>
                  <a:pt x="3785573" y="0"/>
                </a:moveTo>
                <a:lnTo>
                  <a:pt x="0" y="0"/>
                </a:lnTo>
                <a:lnTo>
                  <a:pt x="0" y="5143498"/>
                </a:lnTo>
                <a:lnTo>
                  <a:pt x="3658456" y="5143498"/>
                </a:lnTo>
                <a:lnTo>
                  <a:pt x="4020947" y="16637"/>
                </a:lnTo>
                <a:lnTo>
                  <a:pt x="378557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168" y="1421891"/>
            <a:ext cx="1840992" cy="18531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1375" y="541477"/>
            <a:ext cx="4081271" cy="24036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5788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09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01500-B165-9501-2F82-A77A10DB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E3862-CB46-03CA-B765-024C4861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5EC78-C0D3-7A97-8038-6390B59D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32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B1CC-9C3C-B542-4272-F81A7FEB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F77F0-C776-EC2E-6467-E466E8454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7EB9A-8C92-9006-EBD5-6B6D027B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5BD36-5115-42AF-5EC4-22F20EFF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84A88-A28A-941A-EFB9-FD1DB89C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bg object 31">
            <a:extLst>
              <a:ext uri="{FF2B5EF4-FFF2-40B4-BE49-F238E27FC236}">
                <a16:creationId xmlns:a16="http://schemas.microsoft.com/office/drawing/2014/main" id="{58921FBA-9CB2-E66B-89B9-7D43154A5588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bg object 32">
            <a:extLst>
              <a:ext uri="{FF2B5EF4-FFF2-40B4-BE49-F238E27FC236}">
                <a16:creationId xmlns:a16="http://schemas.microsoft.com/office/drawing/2014/main" id="{448EF96C-317B-2036-2DBF-A7CDEB39DDEB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95012F0-4CC3-3A6B-6401-1A51733AC539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516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3823-7273-9702-EDA3-B87443C3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B1489-9CE0-3592-0DB9-A0900B356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E7C0F-1770-4E9C-4EBB-CDA8991F3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CB1A2-0A09-9F41-584F-E2393ED9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7DBC3-9A6D-0F3A-0A3D-98C4FC16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53D67-6F6C-C974-FB10-DA2E0944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bg object 31">
            <a:extLst>
              <a:ext uri="{FF2B5EF4-FFF2-40B4-BE49-F238E27FC236}">
                <a16:creationId xmlns:a16="http://schemas.microsoft.com/office/drawing/2014/main" id="{2908BB1C-1127-29E5-537A-76D2F1474777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bg object 32">
            <a:extLst>
              <a:ext uri="{FF2B5EF4-FFF2-40B4-BE49-F238E27FC236}">
                <a16:creationId xmlns:a16="http://schemas.microsoft.com/office/drawing/2014/main" id="{09203D23-CB50-FF5E-52E9-808CA9B131A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49DE6F4-40B5-DC70-94FB-4A5DB3390AEE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726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BB1E-FF2F-75BF-941C-3FB6E5315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6AC2C-689E-2F0E-472F-B277F5F4B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B4E06-4B13-1108-73C0-D33BED6C4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E5606-BBD5-D23E-9533-1D5FCAA5A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7A757-4913-F58D-816D-E46E8680A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5DFC9-E3CC-39D2-AF4C-F78CA580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F21A0-83A5-019A-C5C7-04BC2687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B972A-257A-2CB8-2BE3-E885E64C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bg object 31">
            <a:extLst>
              <a:ext uri="{FF2B5EF4-FFF2-40B4-BE49-F238E27FC236}">
                <a16:creationId xmlns:a16="http://schemas.microsoft.com/office/drawing/2014/main" id="{BA518987-AA04-CD92-6ECB-F97DF66DE2DA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1" name="bg object 32">
            <a:extLst>
              <a:ext uri="{FF2B5EF4-FFF2-40B4-BE49-F238E27FC236}">
                <a16:creationId xmlns:a16="http://schemas.microsoft.com/office/drawing/2014/main" id="{BBC80799-F6E6-BEBD-86F4-049DBB1B6327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C10F121-960E-6153-82EE-2BDAC44633FA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352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C4E8-2B52-8308-38BF-22BEBED3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0C9A1-0470-FC7A-D1CD-C4A21954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CC786-4FFB-3EBA-556D-1B50839E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95A98-4376-B19E-30FC-A5E7DD44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/>
          </a:p>
        </p:txBody>
      </p:sp>
      <p:sp>
        <p:nvSpPr>
          <p:cNvPr id="6" name="bg object 31">
            <a:extLst>
              <a:ext uri="{FF2B5EF4-FFF2-40B4-BE49-F238E27FC236}">
                <a16:creationId xmlns:a16="http://schemas.microsoft.com/office/drawing/2014/main" id="{CA18FE7A-8D23-A6A5-472C-722D2F8A246B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bg object 32">
            <a:extLst>
              <a:ext uri="{FF2B5EF4-FFF2-40B4-BE49-F238E27FC236}">
                <a16:creationId xmlns:a16="http://schemas.microsoft.com/office/drawing/2014/main" id="{EE4C1D7B-78D2-67C7-C6FB-E9E8BEDAA9F2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5C9CDFA-7CBE-C2E9-AD8D-549F2461CDD6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82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885F1-6CB8-9C93-0277-089A7FC7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69C80-723F-34AA-B71F-30A04AD6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C492C-948E-EDF6-EB94-B8EEEDB3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bg object 31">
            <a:extLst>
              <a:ext uri="{FF2B5EF4-FFF2-40B4-BE49-F238E27FC236}">
                <a16:creationId xmlns:a16="http://schemas.microsoft.com/office/drawing/2014/main" id="{7ED5CB5E-EC03-9B8C-7207-3E0064C35279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bg object 32">
            <a:extLst>
              <a:ext uri="{FF2B5EF4-FFF2-40B4-BE49-F238E27FC236}">
                <a16:creationId xmlns:a16="http://schemas.microsoft.com/office/drawing/2014/main" id="{77D3F2E8-9130-9928-77F8-67E5E43229BB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D060249-B508-FE15-8819-B4EED284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643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24F1-C1A6-1697-5975-F1A66014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76F3A-195A-8BC5-D6AA-06461B45C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E1DD8-E11F-1B0C-ADEA-BEF70389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647AD-BA2C-EC2E-D54E-6D9F204B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40265-5887-867A-A1B6-7C01B94E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7FC15-76AB-20FA-1327-BF736991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bg object 31">
            <a:extLst>
              <a:ext uri="{FF2B5EF4-FFF2-40B4-BE49-F238E27FC236}">
                <a16:creationId xmlns:a16="http://schemas.microsoft.com/office/drawing/2014/main" id="{D7118F2A-78F3-41C0-5C4C-B519F0F860FC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bg object 32">
            <a:extLst>
              <a:ext uri="{FF2B5EF4-FFF2-40B4-BE49-F238E27FC236}">
                <a16:creationId xmlns:a16="http://schemas.microsoft.com/office/drawing/2014/main" id="{094EA3E7-D7C2-DBF5-3E4D-EC7874C512A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F2C7B62-F45B-194D-EE22-777300651EEE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84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A114-E5F0-03F4-FD1C-7E51A556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AFF4E-D5B1-1EFD-489B-DF35359FD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AAC06-7332-EBE8-D861-D4644BF6F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A8C81-095B-3F3F-B279-27F669EB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BDB-58B1-344A-67CD-5ABDCB30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376C2-2B1A-5CB5-0F2B-35B8CCB6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bg object 31">
            <a:extLst>
              <a:ext uri="{FF2B5EF4-FFF2-40B4-BE49-F238E27FC236}">
                <a16:creationId xmlns:a16="http://schemas.microsoft.com/office/drawing/2014/main" id="{3520EE48-DDF9-0733-10DD-A527B6DE2DCE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bg object 32">
            <a:extLst>
              <a:ext uri="{FF2B5EF4-FFF2-40B4-BE49-F238E27FC236}">
                <a16:creationId xmlns:a16="http://schemas.microsoft.com/office/drawing/2014/main" id="{ED525AF5-CC9C-E980-A3EE-86AD2E4874D1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421BDBB-1F63-ABCA-9C20-20A714015B8E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808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5FBC-9366-4713-B8F6-8CE6EDB3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E9A59-2657-A3D6-E377-E342B1ED4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D956B-E274-E7A8-79B0-8D151707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4195E-8D52-87EF-D790-ABFB29E4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C850-E99A-F1D0-A417-3964B0BC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/>
          </a:p>
        </p:txBody>
      </p:sp>
      <p:sp>
        <p:nvSpPr>
          <p:cNvPr id="7" name="bg object 31">
            <a:extLst>
              <a:ext uri="{FF2B5EF4-FFF2-40B4-BE49-F238E27FC236}">
                <a16:creationId xmlns:a16="http://schemas.microsoft.com/office/drawing/2014/main" id="{BBE83E37-BA91-6BEA-9F54-38E4CB180068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" name="bg object 32">
            <a:extLst>
              <a:ext uri="{FF2B5EF4-FFF2-40B4-BE49-F238E27FC236}">
                <a16:creationId xmlns:a16="http://schemas.microsoft.com/office/drawing/2014/main" id="{DD0F9F7F-3037-A6F8-BDD9-AEB295D3109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6C466AA-A878-6E50-3E8E-42EE87A899E7}"/>
              </a:ext>
            </a:extLst>
          </p:cNvPr>
          <p:cNvSpPr txBox="1">
            <a:spLocks/>
          </p:cNvSpPr>
          <p:nvPr userDrawn="1"/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21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g object 31">
            <a:extLst>
              <a:ext uri="{FF2B5EF4-FFF2-40B4-BE49-F238E27FC236}">
                <a16:creationId xmlns:a16="http://schemas.microsoft.com/office/drawing/2014/main" id="{61E15E6E-F905-5C7B-9E46-DBBE548472DA}"/>
              </a:ext>
            </a:extLst>
          </p:cNvPr>
          <p:cNvSpPr/>
          <p:nvPr userDrawn="1"/>
        </p:nvSpPr>
        <p:spPr>
          <a:xfrm>
            <a:off x="0" y="6665845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C7D1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bg object 33">
            <a:extLst>
              <a:ext uri="{FF2B5EF4-FFF2-40B4-BE49-F238E27FC236}">
                <a16:creationId xmlns:a16="http://schemas.microsoft.com/office/drawing/2014/main" id="{1671943D-A36A-21D3-CD8A-1DE712575B61}"/>
              </a:ext>
            </a:extLst>
          </p:cNvPr>
          <p:cNvSpPr/>
          <p:nvPr userDrawn="1"/>
        </p:nvSpPr>
        <p:spPr>
          <a:xfrm>
            <a:off x="8121600" y="6665842"/>
            <a:ext cx="4070400" cy="192158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4C4E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bg object 32">
            <a:extLst>
              <a:ext uri="{FF2B5EF4-FFF2-40B4-BE49-F238E27FC236}">
                <a16:creationId xmlns:a16="http://schemas.microsoft.com/office/drawing/2014/main" id="{BDCC63FC-A85F-8003-1033-DEB801E5745E}"/>
              </a:ext>
            </a:extLst>
          </p:cNvPr>
          <p:cNvSpPr/>
          <p:nvPr userDrawn="1"/>
        </p:nvSpPr>
        <p:spPr>
          <a:xfrm>
            <a:off x="4060800" y="6665844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7633B542-9C1D-BCCA-D3CC-99634DBADCB7}"/>
              </a:ext>
            </a:extLst>
          </p:cNvPr>
          <p:cNvSpPr txBox="1">
            <a:spLocks/>
          </p:cNvSpPr>
          <p:nvPr userDrawn="1"/>
        </p:nvSpPr>
        <p:spPr>
          <a:xfrm>
            <a:off x="5268178" y="6752312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FF0000"/>
                </a:solidFill>
              </a:rPr>
              <a:t>Natural Language Processing</a:t>
            </a:r>
            <a:endParaRPr lang="en-GB" spc="-5" dirty="0">
              <a:solidFill>
                <a:srgbClr val="FF000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0FEF34E-C786-34A0-88CE-D62525CE1E4C}"/>
              </a:ext>
            </a:extLst>
          </p:cNvPr>
          <p:cNvSpPr txBox="1">
            <a:spLocks/>
          </p:cNvSpPr>
          <p:nvPr userDrawn="1"/>
        </p:nvSpPr>
        <p:spPr>
          <a:xfrm>
            <a:off x="-1" y="83516"/>
            <a:ext cx="10469217" cy="777875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7" name="Holder 4">
            <a:extLst>
              <a:ext uri="{FF2B5EF4-FFF2-40B4-BE49-F238E27FC236}">
                <a16:creationId xmlns:a16="http://schemas.microsoft.com/office/drawing/2014/main" id="{3B3EBD96-5097-93D0-A34A-84E0F8AA4826}"/>
              </a:ext>
            </a:extLst>
          </p:cNvPr>
          <p:cNvSpPr txBox="1">
            <a:spLocks/>
          </p:cNvSpPr>
          <p:nvPr userDrawn="1"/>
        </p:nvSpPr>
        <p:spPr>
          <a:xfrm>
            <a:off x="1432169" y="6761921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8D3C1E"/>
                </a:solidFill>
              </a:rPr>
              <a:t>KAUST Academy</a:t>
            </a:r>
            <a:endParaRPr lang="en-GB" spc="-5" dirty="0">
              <a:solidFill>
                <a:srgbClr val="8D3C1E"/>
              </a:solidFill>
            </a:endParaRPr>
          </a:p>
        </p:txBody>
      </p:sp>
      <p:sp>
        <p:nvSpPr>
          <p:cNvPr id="18" name="Holder 4">
            <a:extLst>
              <a:ext uri="{FF2B5EF4-FFF2-40B4-BE49-F238E27FC236}">
                <a16:creationId xmlns:a16="http://schemas.microsoft.com/office/drawing/2014/main" id="{D861C429-EF97-E52C-4959-77711DB280F5}"/>
              </a:ext>
            </a:extLst>
          </p:cNvPr>
          <p:cNvSpPr txBox="1">
            <a:spLocks/>
          </p:cNvSpPr>
          <p:nvPr userDrawn="1"/>
        </p:nvSpPr>
        <p:spPr>
          <a:xfrm>
            <a:off x="11779143" y="6745684"/>
            <a:ext cx="403257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fld id="{2B804C36-74EF-43E1-91F8-554FAC8A56D6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spc="-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77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naeemullah.khan@kaust.edu.sa" TargetMode="Externa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7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3.png"/><Relationship Id="rId7" Type="http://schemas.openxmlformats.org/officeDocument/2006/relationships/image" Target="../media/image6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6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7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65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eplearning.ai/courses/natural-language-processing-specialization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10DAE-7BD3-2959-FF47-258E470E1BA3}"/>
              </a:ext>
            </a:extLst>
          </p:cNvPr>
          <p:cNvSpPr/>
          <p:nvPr/>
        </p:nvSpPr>
        <p:spPr>
          <a:xfrm>
            <a:off x="434394" y="716797"/>
            <a:ext cx="11323212" cy="882386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D1AB7A0-53EC-CA41-5027-B4F659B7D6C8}"/>
              </a:ext>
            </a:extLst>
          </p:cNvPr>
          <p:cNvSpPr txBox="1">
            <a:spLocks/>
          </p:cNvSpPr>
          <p:nvPr/>
        </p:nvSpPr>
        <p:spPr>
          <a:xfrm>
            <a:off x="1738407" y="794429"/>
            <a:ext cx="7711228" cy="727122"/>
          </a:xfrm>
          <a:prstGeom prst="rect">
            <a:avLst/>
          </a:prstGeom>
          <a:noFill/>
        </p:spPr>
        <p:txBody>
          <a:bodyPr vert="horz" wrap="square" lIns="0" tIns="4953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78230">
              <a:lnSpc>
                <a:spcPct val="100000"/>
              </a:lnSpc>
              <a:spcBef>
                <a:spcPts val="390"/>
              </a:spcBef>
            </a:pPr>
            <a:r>
              <a:rPr lang="en-GB" spc="-55" dirty="0">
                <a:solidFill>
                  <a:schemeClr val="bg1"/>
                </a:solidFill>
              </a:rPr>
              <a:t>Natural Language Processing</a:t>
            </a:r>
            <a:endParaRPr lang="en-GB" spc="-60" dirty="0">
              <a:solidFill>
                <a:schemeClr val="bg1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DD00AED-3584-95E0-8261-A29F82E8886A}"/>
              </a:ext>
            </a:extLst>
          </p:cNvPr>
          <p:cNvSpPr txBox="1"/>
          <p:nvPr/>
        </p:nvSpPr>
        <p:spPr>
          <a:xfrm>
            <a:off x="4178942" y="1947389"/>
            <a:ext cx="3834115" cy="8560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9370" algn="ctr">
              <a:lnSpc>
                <a:spcPct val="100000"/>
              </a:lnSpc>
              <a:spcBef>
                <a:spcPts val="335"/>
              </a:spcBef>
            </a:pPr>
            <a:r>
              <a:rPr sz="3200" spc="-65" dirty="0">
                <a:latin typeface="Trebuchet MS"/>
                <a:cs typeface="Trebuchet MS"/>
              </a:rPr>
              <a:t>Naeemullah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Khan</a:t>
            </a:r>
          </a:p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2000" spc="-25" dirty="0">
                <a:solidFill>
                  <a:srgbClr val="EC008C"/>
                </a:solidFill>
                <a:latin typeface="Trebuchet MS"/>
                <a:cs typeface="Trebuchet MS"/>
                <a:hlinkClick r:id="rId2"/>
              </a:rPr>
              <a:t>naeemullah.khan@kaust.edu.sa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2FA83F26-86AF-8AA7-4642-11C6FCD1D60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2744" y="3096258"/>
            <a:ext cx="2926511" cy="856004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DBAF4FB7-82B3-9592-2D5B-13324C4F2F44}"/>
              </a:ext>
            </a:extLst>
          </p:cNvPr>
          <p:cNvSpPr txBox="1"/>
          <p:nvPr/>
        </p:nvSpPr>
        <p:spPr>
          <a:xfrm>
            <a:off x="3715942" y="4650511"/>
            <a:ext cx="4760115" cy="591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819"/>
              </a:lnSpc>
              <a:spcBef>
                <a:spcPts val="95"/>
              </a:spcBef>
            </a:pPr>
            <a:r>
              <a:rPr sz="1600" spc="75" dirty="0">
                <a:latin typeface="Trebuchet MS"/>
                <a:cs typeface="Trebuchet MS"/>
              </a:rPr>
              <a:t>KAUST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Academy</a:t>
            </a:r>
            <a:endParaRPr lang="en-US" sz="1600" spc="-5" dirty="0">
              <a:latin typeface="Trebuchet MS"/>
              <a:cs typeface="Trebuchet MS"/>
            </a:endParaRPr>
          </a:p>
          <a:p>
            <a:pPr algn="ctr">
              <a:lnSpc>
                <a:spcPts val="819"/>
              </a:lnSpc>
              <a:spcBef>
                <a:spcPts val="95"/>
              </a:spcBef>
            </a:pPr>
            <a:endParaRPr sz="1600" dirty="0">
              <a:latin typeface="Trebuchet MS"/>
              <a:cs typeface="Trebuchet MS"/>
            </a:endParaRPr>
          </a:p>
          <a:p>
            <a:pPr algn="ctr">
              <a:lnSpc>
                <a:spcPts val="819"/>
              </a:lnSpc>
            </a:pPr>
            <a:r>
              <a:rPr sz="1600" spc="25" dirty="0">
                <a:latin typeface="Trebuchet MS"/>
                <a:cs typeface="Trebuchet MS"/>
              </a:rPr>
              <a:t>King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Abdullah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University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of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Science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and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Technology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0547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Sentence</a:t>
            </a:r>
            <a:r>
              <a:rPr spc="-114" dirty="0"/>
              <a:t> </a:t>
            </a:r>
            <a:r>
              <a:rPr dirty="0"/>
              <a:t>not</a:t>
            </a:r>
            <a:r>
              <a:rPr spc="-110" dirty="0"/>
              <a:t> </a:t>
            </a:r>
            <a:r>
              <a:rPr dirty="0"/>
              <a:t>in</a:t>
            </a:r>
            <a:r>
              <a:rPr spc="-114" dirty="0"/>
              <a:t> </a:t>
            </a:r>
            <a:r>
              <a:rPr spc="-10" dirty="0"/>
              <a:t>corpus</a:t>
            </a:r>
          </a:p>
        </p:txBody>
      </p:sp>
      <p:sp>
        <p:nvSpPr>
          <p:cNvPr id="3" name="object 3"/>
          <p:cNvSpPr/>
          <p:nvPr/>
        </p:nvSpPr>
        <p:spPr>
          <a:xfrm>
            <a:off x="6753606" y="2593085"/>
            <a:ext cx="2303145" cy="344805"/>
          </a:xfrm>
          <a:custGeom>
            <a:avLst/>
            <a:gdLst/>
            <a:ahLst/>
            <a:cxnLst/>
            <a:rect l="l" t="t" r="r" b="b"/>
            <a:pathLst>
              <a:path w="2303145" h="344805">
                <a:moveTo>
                  <a:pt x="0" y="344424"/>
                </a:moveTo>
                <a:lnTo>
                  <a:pt x="2302763" y="344424"/>
                </a:lnTo>
                <a:lnTo>
                  <a:pt x="2302763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ln w="28574">
            <a:solidFill>
              <a:srgbClr val="B6D6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0697" y="3291078"/>
            <a:ext cx="3529965" cy="486409"/>
          </a:xfrm>
          <a:custGeom>
            <a:avLst/>
            <a:gdLst/>
            <a:ahLst/>
            <a:cxnLst/>
            <a:rect l="l" t="t" r="r" b="b"/>
            <a:pathLst>
              <a:path w="3529965" h="486410">
                <a:moveTo>
                  <a:pt x="0" y="486156"/>
                </a:moveTo>
                <a:lnTo>
                  <a:pt x="3529584" y="486156"/>
                </a:lnTo>
                <a:lnTo>
                  <a:pt x="3529584" y="0"/>
                </a:lnTo>
                <a:lnTo>
                  <a:pt x="0" y="0"/>
                </a:lnTo>
                <a:lnTo>
                  <a:pt x="0" y="486156"/>
                </a:lnTo>
                <a:close/>
              </a:path>
            </a:pathLst>
          </a:custGeom>
          <a:ln w="28575">
            <a:solidFill>
              <a:srgbClr val="B6D6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3344" y="1195000"/>
            <a:ext cx="8587740" cy="29565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66750" indent="-342900">
              <a:lnSpc>
                <a:spcPct val="100000"/>
              </a:lnSpc>
              <a:spcBef>
                <a:spcPts val="459"/>
              </a:spcBef>
              <a:buSzPct val="90000"/>
              <a:buChar char="●"/>
              <a:tabLst>
                <a:tab pos="666750" algn="l"/>
              </a:tabLst>
            </a:pPr>
            <a:r>
              <a:rPr sz="2000" spc="-10" dirty="0">
                <a:latin typeface="Tahoma"/>
                <a:cs typeface="Tahoma"/>
              </a:rPr>
              <a:t>Problem: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Corpus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almost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never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contains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exact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sentence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we’re</a:t>
            </a:r>
            <a:endParaRPr sz="2000">
              <a:latin typeface="Tahoma"/>
              <a:cs typeface="Tahoma"/>
            </a:endParaRPr>
          </a:p>
          <a:p>
            <a:pPr marL="666750">
              <a:lnSpc>
                <a:spcPct val="100000"/>
              </a:lnSpc>
              <a:spcBef>
                <a:spcPts val="365"/>
              </a:spcBef>
            </a:pPr>
            <a:r>
              <a:rPr sz="2000" dirty="0">
                <a:latin typeface="Tahoma"/>
                <a:cs typeface="Tahoma"/>
              </a:rPr>
              <a:t>interested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or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even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its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longer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subsequences!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000" spc="-55" dirty="0">
                <a:latin typeface="Tahoma"/>
                <a:cs typeface="Tahoma"/>
              </a:rPr>
              <a:t>Input: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the</a:t>
            </a:r>
            <a:r>
              <a:rPr sz="2000" spc="-1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teacher</a:t>
            </a:r>
            <a:r>
              <a:rPr sz="2000" spc="-1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sz="2000" spc="-1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tea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50"/>
              </a:spcBef>
            </a:pPr>
            <a:endParaRPr sz="2000">
              <a:latin typeface="Tahoma"/>
              <a:cs typeface="Tahoma"/>
            </a:endParaRPr>
          </a:p>
          <a:p>
            <a:pPr marL="7999095" marR="5080" algn="just">
              <a:lnSpc>
                <a:spcPct val="114999"/>
              </a:lnSpc>
            </a:pPr>
            <a:r>
              <a:rPr sz="2000" spc="30" dirty="0">
                <a:latin typeface="Tahoma"/>
                <a:cs typeface="Tahoma"/>
              </a:rPr>
              <a:t>Both </a:t>
            </a:r>
            <a:r>
              <a:rPr sz="2000" spc="-10" dirty="0">
                <a:latin typeface="Tahoma"/>
                <a:cs typeface="Tahoma"/>
              </a:rPr>
              <a:t>likely </a:t>
            </a:r>
            <a:r>
              <a:rPr sz="2000" spc="25" dirty="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12964" y="3276853"/>
            <a:ext cx="368935" cy="76200"/>
          </a:xfrm>
          <a:custGeom>
            <a:avLst/>
            <a:gdLst/>
            <a:ahLst/>
            <a:cxnLst/>
            <a:rect l="l" t="t" r="r" b="b"/>
            <a:pathLst>
              <a:path w="368934" h="76200">
                <a:moveTo>
                  <a:pt x="77724" y="0"/>
                </a:moveTo>
                <a:lnTo>
                  <a:pt x="0" y="34798"/>
                </a:lnTo>
                <a:lnTo>
                  <a:pt x="74421" y="76200"/>
                </a:lnTo>
                <a:lnTo>
                  <a:pt x="75796" y="44486"/>
                </a:lnTo>
                <a:lnTo>
                  <a:pt x="63118" y="43942"/>
                </a:lnTo>
                <a:lnTo>
                  <a:pt x="63753" y="31242"/>
                </a:lnTo>
                <a:lnTo>
                  <a:pt x="76370" y="31242"/>
                </a:lnTo>
                <a:lnTo>
                  <a:pt x="77724" y="0"/>
                </a:lnTo>
                <a:close/>
              </a:path>
              <a:path w="368934" h="76200">
                <a:moveTo>
                  <a:pt x="76346" y="31782"/>
                </a:moveTo>
                <a:lnTo>
                  <a:pt x="75796" y="44486"/>
                </a:lnTo>
                <a:lnTo>
                  <a:pt x="367791" y="57023"/>
                </a:lnTo>
                <a:lnTo>
                  <a:pt x="368426" y="44323"/>
                </a:lnTo>
                <a:lnTo>
                  <a:pt x="76346" y="31782"/>
                </a:lnTo>
                <a:close/>
              </a:path>
              <a:path w="368934" h="76200">
                <a:moveTo>
                  <a:pt x="63753" y="31242"/>
                </a:moveTo>
                <a:lnTo>
                  <a:pt x="63118" y="43942"/>
                </a:lnTo>
                <a:lnTo>
                  <a:pt x="75796" y="44486"/>
                </a:lnTo>
                <a:lnTo>
                  <a:pt x="76346" y="31782"/>
                </a:lnTo>
                <a:lnTo>
                  <a:pt x="63753" y="31242"/>
                </a:lnTo>
                <a:close/>
              </a:path>
              <a:path w="368934" h="76200">
                <a:moveTo>
                  <a:pt x="76370" y="31242"/>
                </a:moveTo>
                <a:lnTo>
                  <a:pt x="63753" y="31242"/>
                </a:lnTo>
                <a:lnTo>
                  <a:pt x="76346" y="31782"/>
                </a:lnTo>
                <a:lnTo>
                  <a:pt x="76370" y="31242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12964" y="3616705"/>
            <a:ext cx="368935" cy="76200"/>
          </a:xfrm>
          <a:custGeom>
            <a:avLst/>
            <a:gdLst/>
            <a:ahLst/>
            <a:cxnLst/>
            <a:rect l="l" t="t" r="r" b="b"/>
            <a:pathLst>
              <a:path w="368934" h="76200">
                <a:moveTo>
                  <a:pt x="77724" y="0"/>
                </a:moveTo>
                <a:lnTo>
                  <a:pt x="0" y="34798"/>
                </a:lnTo>
                <a:lnTo>
                  <a:pt x="74421" y="76200"/>
                </a:lnTo>
                <a:lnTo>
                  <a:pt x="75796" y="44486"/>
                </a:lnTo>
                <a:lnTo>
                  <a:pt x="63118" y="43942"/>
                </a:lnTo>
                <a:lnTo>
                  <a:pt x="63753" y="31242"/>
                </a:lnTo>
                <a:lnTo>
                  <a:pt x="76370" y="31242"/>
                </a:lnTo>
                <a:lnTo>
                  <a:pt x="77724" y="0"/>
                </a:lnTo>
                <a:close/>
              </a:path>
              <a:path w="368934" h="76200">
                <a:moveTo>
                  <a:pt x="76346" y="31782"/>
                </a:moveTo>
                <a:lnTo>
                  <a:pt x="75796" y="44486"/>
                </a:lnTo>
                <a:lnTo>
                  <a:pt x="367791" y="57023"/>
                </a:lnTo>
                <a:lnTo>
                  <a:pt x="368426" y="44323"/>
                </a:lnTo>
                <a:lnTo>
                  <a:pt x="76346" y="31782"/>
                </a:lnTo>
                <a:close/>
              </a:path>
              <a:path w="368934" h="76200">
                <a:moveTo>
                  <a:pt x="63753" y="31242"/>
                </a:moveTo>
                <a:lnTo>
                  <a:pt x="63118" y="43942"/>
                </a:lnTo>
                <a:lnTo>
                  <a:pt x="75796" y="44486"/>
                </a:lnTo>
                <a:lnTo>
                  <a:pt x="76346" y="31782"/>
                </a:lnTo>
                <a:lnTo>
                  <a:pt x="63753" y="31242"/>
                </a:lnTo>
                <a:close/>
              </a:path>
              <a:path w="368934" h="76200">
                <a:moveTo>
                  <a:pt x="76370" y="31242"/>
                </a:moveTo>
                <a:lnTo>
                  <a:pt x="63753" y="31242"/>
                </a:lnTo>
                <a:lnTo>
                  <a:pt x="76346" y="31782"/>
                </a:lnTo>
                <a:lnTo>
                  <a:pt x="76370" y="31242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936" y="2686811"/>
            <a:ext cx="8805672" cy="20104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459" y="3159251"/>
            <a:ext cx="7397496" cy="72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7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8246" y="3088385"/>
            <a:ext cx="3290570" cy="344805"/>
          </a:xfrm>
          <a:custGeom>
            <a:avLst/>
            <a:gdLst/>
            <a:ahLst/>
            <a:cxnLst/>
            <a:rect l="l" t="t" r="r" b="b"/>
            <a:pathLst>
              <a:path w="3290570" h="344804">
                <a:moveTo>
                  <a:pt x="0" y="344424"/>
                </a:moveTo>
                <a:lnTo>
                  <a:pt x="3290315" y="344424"/>
                </a:lnTo>
                <a:lnTo>
                  <a:pt x="3290315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ln w="28575">
            <a:solidFill>
              <a:srgbClr val="B6D6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76655" y="3758374"/>
            <a:ext cx="6871970" cy="443230"/>
            <a:chOff x="676655" y="3758374"/>
            <a:chExt cx="6871970" cy="443230"/>
          </a:xfrm>
        </p:grpSpPr>
        <p:sp>
          <p:nvSpPr>
            <p:cNvPr id="4" name="object 4"/>
            <p:cNvSpPr/>
            <p:nvPr/>
          </p:nvSpPr>
          <p:spPr>
            <a:xfrm>
              <a:off x="5709665" y="3772661"/>
              <a:ext cx="1824355" cy="414655"/>
            </a:xfrm>
            <a:custGeom>
              <a:avLst/>
              <a:gdLst/>
              <a:ahLst/>
              <a:cxnLst/>
              <a:rect l="l" t="t" r="r" b="b"/>
              <a:pathLst>
                <a:path w="1824354" h="414654">
                  <a:moveTo>
                    <a:pt x="0" y="414528"/>
                  </a:moveTo>
                  <a:lnTo>
                    <a:pt x="1824228" y="414528"/>
                  </a:lnTo>
                  <a:lnTo>
                    <a:pt x="1824228" y="0"/>
                  </a:lnTo>
                  <a:lnTo>
                    <a:pt x="0" y="0"/>
                  </a:lnTo>
                  <a:lnTo>
                    <a:pt x="0" y="414528"/>
                  </a:lnTo>
                  <a:close/>
                </a:path>
              </a:pathLst>
            </a:custGeom>
            <a:ln w="28574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5" y="3843527"/>
              <a:ext cx="6797040" cy="28651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45744" y="1151889"/>
            <a:ext cx="2449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the</a:t>
            </a:r>
            <a:r>
              <a:rPr sz="2000" spc="-11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teacher</a:t>
            </a:r>
            <a:r>
              <a:rPr sz="2000" spc="-1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sz="2000" spc="-1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tea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Approximation</a:t>
            </a:r>
            <a:r>
              <a:rPr spc="-40" dirty="0"/>
              <a:t> </a:t>
            </a:r>
            <a:r>
              <a:rPr spc="70" dirty="0"/>
              <a:t>of</a:t>
            </a:r>
            <a:r>
              <a:rPr spc="-55" dirty="0"/>
              <a:t> </a:t>
            </a:r>
            <a:r>
              <a:rPr dirty="0"/>
              <a:t>sequence</a:t>
            </a:r>
            <a:r>
              <a:rPr spc="-50" dirty="0"/>
              <a:t> </a:t>
            </a:r>
            <a:r>
              <a:rPr spc="-10" dirty="0"/>
              <a:t>probability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3914965" y="3518725"/>
            <a:ext cx="308610" cy="253365"/>
            <a:chOff x="3914965" y="3518725"/>
            <a:chExt cx="308610" cy="253365"/>
          </a:xfrm>
        </p:grpSpPr>
        <p:sp>
          <p:nvSpPr>
            <p:cNvPr id="9" name="object 9"/>
            <p:cNvSpPr/>
            <p:nvPr/>
          </p:nvSpPr>
          <p:spPr>
            <a:xfrm>
              <a:off x="3919728" y="3523488"/>
              <a:ext cx="299085" cy="243840"/>
            </a:xfrm>
            <a:custGeom>
              <a:avLst/>
              <a:gdLst/>
              <a:ahLst/>
              <a:cxnLst/>
              <a:rect l="l" t="t" r="r" b="b"/>
              <a:pathLst>
                <a:path w="299085" h="243839">
                  <a:moveTo>
                    <a:pt x="224027" y="0"/>
                  </a:moveTo>
                  <a:lnTo>
                    <a:pt x="74675" y="0"/>
                  </a:lnTo>
                  <a:lnTo>
                    <a:pt x="74675" y="121920"/>
                  </a:lnTo>
                  <a:lnTo>
                    <a:pt x="0" y="121920"/>
                  </a:lnTo>
                  <a:lnTo>
                    <a:pt x="149351" y="243840"/>
                  </a:lnTo>
                  <a:lnTo>
                    <a:pt x="298704" y="121920"/>
                  </a:lnTo>
                  <a:lnTo>
                    <a:pt x="224027" y="121920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19728" y="3523488"/>
              <a:ext cx="299085" cy="243840"/>
            </a:xfrm>
            <a:custGeom>
              <a:avLst/>
              <a:gdLst/>
              <a:ahLst/>
              <a:cxnLst/>
              <a:rect l="l" t="t" r="r" b="b"/>
              <a:pathLst>
                <a:path w="299085" h="243839">
                  <a:moveTo>
                    <a:pt x="0" y="121920"/>
                  </a:moveTo>
                  <a:lnTo>
                    <a:pt x="74675" y="121920"/>
                  </a:lnTo>
                  <a:lnTo>
                    <a:pt x="74675" y="0"/>
                  </a:lnTo>
                  <a:lnTo>
                    <a:pt x="224027" y="0"/>
                  </a:lnTo>
                  <a:lnTo>
                    <a:pt x="224027" y="121920"/>
                  </a:lnTo>
                  <a:lnTo>
                    <a:pt x="298704" y="121920"/>
                  </a:lnTo>
                  <a:lnTo>
                    <a:pt x="149351" y="243840"/>
                  </a:lnTo>
                  <a:lnTo>
                    <a:pt x="0" y="12192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8544" y="2616707"/>
            <a:ext cx="3432048" cy="2727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4236" y="1799844"/>
            <a:ext cx="5167431" cy="27432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19316" y="1100327"/>
            <a:ext cx="1754124" cy="27279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19316" y="1455419"/>
            <a:ext cx="2186933" cy="27432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19316" y="1799844"/>
            <a:ext cx="1645920" cy="27432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8600" y="3125774"/>
            <a:ext cx="8839200" cy="28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29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Approximation</a:t>
            </a:r>
            <a:r>
              <a:rPr spc="-40" dirty="0"/>
              <a:t> </a:t>
            </a:r>
            <a:r>
              <a:rPr spc="70" dirty="0"/>
              <a:t>of</a:t>
            </a:r>
            <a:r>
              <a:rPr spc="-55" dirty="0"/>
              <a:t> </a:t>
            </a:r>
            <a:r>
              <a:rPr dirty="0"/>
              <a:t>sequence</a:t>
            </a:r>
            <a:r>
              <a:rPr spc="-50" dirty="0"/>
              <a:t> </a:t>
            </a:r>
            <a:r>
              <a:rPr spc="-10" dirty="0"/>
              <a:t>probability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4267" y="2013249"/>
            <a:ext cx="3076942" cy="2986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4267" y="2473472"/>
            <a:ext cx="3566154" cy="3444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2658" y="1222324"/>
            <a:ext cx="5463540" cy="2346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67665" algn="l"/>
              </a:tabLst>
            </a:pPr>
            <a:r>
              <a:rPr sz="2000" spc="50" dirty="0">
                <a:latin typeface="Tahoma"/>
                <a:cs typeface="Tahoma"/>
              </a:rPr>
              <a:t>Markov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assumption: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only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last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185" dirty="0">
                <a:latin typeface="Tahoma"/>
                <a:cs typeface="Tahoma"/>
              </a:rPr>
              <a:t>N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words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matter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90"/>
              </a:spcBef>
              <a:buFont typeface="Tahoma"/>
              <a:buChar char="●"/>
            </a:pPr>
            <a:endParaRPr sz="2000">
              <a:latin typeface="Tahoma"/>
              <a:cs typeface="Tahoma"/>
            </a:endParaRPr>
          </a:p>
          <a:p>
            <a:pPr marL="367665" indent="-354965">
              <a:lnSpc>
                <a:spcPct val="100000"/>
              </a:lnSpc>
              <a:buChar char="●"/>
              <a:tabLst>
                <a:tab pos="367665" algn="l"/>
              </a:tabLst>
            </a:pPr>
            <a:r>
              <a:rPr sz="2000" spc="-10" dirty="0">
                <a:latin typeface="Tahoma"/>
                <a:cs typeface="Tahoma"/>
              </a:rPr>
              <a:t>Bigram</a:t>
            </a:r>
            <a:endParaRPr sz="2000">
              <a:latin typeface="Tahoma"/>
              <a:cs typeface="Tahoma"/>
            </a:endParaRPr>
          </a:p>
          <a:p>
            <a:pPr marL="367665" indent="-354965">
              <a:lnSpc>
                <a:spcPct val="100000"/>
              </a:lnSpc>
              <a:spcBef>
                <a:spcPts val="1465"/>
              </a:spcBef>
              <a:buChar char="●"/>
              <a:tabLst>
                <a:tab pos="367665" algn="l"/>
              </a:tabLst>
            </a:pPr>
            <a:r>
              <a:rPr sz="2000" spc="95" dirty="0">
                <a:latin typeface="Tahoma"/>
                <a:cs typeface="Tahoma"/>
              </a:rPr>
              <a:t>N-</a:t>
            </a:r>
            <a:r>
              <a:rPr sz="2000" spc="-20" dirty="0">
                <a:latin typeface="Tahoma"/>
                <a:cs typeface="Tahoma"/>
              </a:rPr>
              <a:t>gram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85"/>
              </a:spcBef>
              <a:buFont typeface="Tahoma"/>
              <a:buChar char="●"/>
            </a:pPr>
            <a:endParaRPr sz="2000">
              <a:latin typeface="Tahoma"/>
              <a:cs typeface="Tahoma"/>
            </a:endParaRPr>
          </a:p>
          <a:p>
            <a:pPr marL="367665" indent="-354965">
              <a:lnSpc>
                <a:spcPct val="100000"/>
              </a:lnSpc>
              <a:spcBef>
                <a:spcPts val="5"/>
              </a:spcBef>
              <a:buChar char="●"/>
              <a:tabLst>
                <a:tab pos="367665" algn="l"/>
              </a:tabLst>
            </a:pPr>
            <a:r>
              <a:rPr sz="2000" dirty="0">
                <a:latin typeface="Tahoma"/>
                <a:cs typeface="Tahoma"/>
              </a:rPr>
              <a:t>Entire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sentence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modeled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with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bigram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44296" y="2988884"/>
            <a:ext cx="7909559" cy="1244600"/>
            <a:chOff x="844296" y="2988884"/>
            <a:chExt cx="7909559" cy="12446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15355" y="2988884"/>
              <a:ext cx="3238177" cy="84854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4296" y="3845051"/>
              <a:ext cx="5149596" cy="30022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32254" y="3745229"/>
              <a:ext cx="878205" cy="474345"/>
            </a:xfrm>
            <a:custGeom>
              <a:avLst/>
              <a:gdLst/>
              <a:ahLst/>
              <a:cxnLst/>
              <a:rect l="l" t="t" r="r" b="b"/>
              <a:pathLst>
                <a:path w="878205" h="474345">
                  <a:moveTo>
                    <a:pt x="0" y="473964"/>
                  </a:moveTo>
                  <a:lnTo>
                    <a:pt x="877824" y="473964"/>
                  </a:lnTo>
                  <a:lnTo>
                    <a:pt x="877824" y="0"/>
                  </a:lnTo>
                  <a:lnTo>
                    <a:pt x="0" y="0"/>
                  </a:lnTo>
                  <a:lnTo>
                    <a:pt x="0" y="473964"/>
                  </a:lnTo>
                  <a:close/>
                </a:path>
              </a:pathLst>
            </a:custGeom>
            <a:ln w="28575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4609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727121"/>
          </a:xfrm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Quiz</a:t>
            </a:r>
            <a:endParaRPr spc="-10" dirty="0"/>
          </a:p>
        </p:txBody>
      </p:sp>
      <p:sp>
        <p:nvSpPr>
          <p:cNvPr id="10" name="object 7"/>
          <p:cNvSpPr txBox="1"/>
          <p:nvPr/>
        </p:nvSpPr>
        <p:spPr>
          <a:xfrm>
            <a:off x="246263" y="1465926"/>
            <a:ext cx="5283835" cy="815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90" dirty="0">
                <a:latin typeface="Tahoma"/>
                <a:cs typeface="Tahoma"/>
              </a:rPr>
              <a:t>Objective: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Apply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sequence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probability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approximation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with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bigrams.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400" b="1" spc="-10" dirty="0">
                <a:latin typeface="Tahoma"/>
                <a:cs typeface="Tahoma"/>
              </a:rPr>
              <a:t>Question: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ahoma"/>
                <a:cs typeface="Tahoma"/>
              </a:rPr>
              <a:t>Given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these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conditional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probabilities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246263" y="2255105"/>
            <a:ext cx="147193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ahoma"/>
                <a:cs typeface="Tahoma"/>
              </a:rPr>
              <a:t>P(Mary)=0.1;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latin typeface="Tahoma"/>
                <a:cs typeface="Tahoma"/>
              </a:rPr>
              <a:t>P(Mary|likes)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=0.2;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2075318" y="2255105"/>
            <a:ext cx="147193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ahoma"/>
                <a:cs typeface="Tahoma"/>
              </a:rPr>
              <a:t>P(likes)=0.2; </a:t>
            </a:r>
            <a:r>
              <a:rPr sz="1400" spc="-25" dirty="0">
                <a:latin typeface="Tahoma"/>
                <a:cs typeface="Tahoma"/>
              </a:rPr>
              <a:t>P(likes|Mary)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=0.3;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3904499" y="2255105"/>
            <a:ext cx="311277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ahoma"/>
                <a:cs typeface="Tahoma"/>
              </a:rPr>
              <a:t>P(cats)=0.3</a:t>
            </a:r>
            <a:endParaRPr sz="1400">
              <a:latin typeface="Tahoma"/>
              <a:cs typeface="Tahoma"/>
            </a:endParaRPr>
          </a:p>
          <a:p>
            <a:pPr marL="58419">
              <a:lnSpc>
                <a:spcPct val="100000"/>
              </a:lnSpc>
              <a:tabLst>
                <a:tab pos="1841500" algn="l"/>
              </a:tabLst>
            </a:pPr>
            <a:r>
              <a:rPr sz="1400" spc="-10" dirty="0">
                <a:latin typeface="Tahoma"/>
                <a:cs typeface="Tahoma"/>
              </a:rPr>
              <a:t>P(cats|likes)=0.1;</a:t>
            </a:r>
            <a:r>
              <a:rPr sz="1400" dirty="0">
                <a:latin typeface="Tahoma"/>
                <a:cs typeface="Tahoma"/>
              </a:rPr>
              <a:t>	</a:t>
            </a:r>
            <a:r>
              <a:rPr sz="1400" spc="-40" dirty="0">
                <a:latin typeface="Tahoma"/>
                <a:cs typeface="Tahoma"/>
              </a:rPr>
              <a:t>P(likes|cats)=0.4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246263" y="2895438"/>
            <a:ext cx="66789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Approximate the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probability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following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sentence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with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bigrams: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“Mary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likes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cats”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2"/>
          <p:cNvSpPr txBox="1"/>
          <p:nvPr/>
        </p:nvSpPr>
        <p:spPr>
          <a:xfrm>
            <a:off x="246263" y="3221422"/>
            <a:ext cx="2882265" cy="109093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400" b="1" spc="-90" dirty="0">
                <a:latin typeface="Tahoma"/>
                <a:cs typeface="Tahoma"/>
              </a:rPr>
              <a:t>Type:</a:t>
            </a:r>
            <a:r>
              <a:rPr sz="1400" b="1" spc="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Multiple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Choice,</a:t>
            </a:r>
            <a:r>
              <a:rPr sz="1400" spc="-10" dirty="0">
                <a:latin typeface="Tahoma"/>
                <a:cs typeface="Tahoma"/>
              </a:rPr>
              <a:t> single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answer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400" b="1" spc="-65" dirty="0">
                <a:latin typeface="Tahoma"/>
                <a:cs typeface="Tahoma"/>
              </a:rPr>
              <a:t>Options</a:t>
            </a:r>
            <a:r>
              <a:rPr sz="1400" b="1" spc="-100" dirty="0">
                <a:latin typeface="Tahoma"/>
                <a:cs typeface="Tahoma"/>
              </a:rPr>
              <a:t> </a:t>
            </a:r>
            <a:r>
              <a:rPr sz="1400" b="1" spc="-114" dirty="0">
                <a:latin typeface="Tahoma"/>
                <a:cs typeface="Tahoma"/>
              </a:rPr>
              <a:t>and</a:t>
            </a:r>
            <a:r>
              <a:rPr sz="1400" b="1" spc="-6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solution: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400">
              <a:latin typeface="Tahoma"/>
              <a:cs typeface="Tahoma"/>
            </a:endParaRPr>
          </a:p>
          <a:p>
            <a:pPr marL="165735">
              <a:lnSpc>
                <a:spcPct val="100000"/>
              </a:lnSpc>
              <a:tabLst>
                <a:tab pos="1080135" algn="l"/>
              </a:tabLst>
            </a:pPr>
            <a:r>
              <a:rPr sz="1400" spc="-25" dirty="0">
                <a:latin typeface="Tahoma"/>
                <a:cs typeface="Tahoma"/>
              </a:rPr>
              <a:t>1.</a:t>
            </a:r>
            <a:r>
              <a:rPr sz="1400" dirty="0">
                <a:latin typeface="Tahoma"/>
                <a:cs typeface="Tahoma"/>
              </a:rPr>
              <a:t>	P(Mary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likes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cats)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210" dirty="0">
                <a:latin typeface="Tahoma"/>
                <a:cs typeface="Tahoma"/>
              </a:rPr>
              <a:t>=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3"/>
          <p:cNvSpPr txBox="1"/>
          <p:nvPr/>
        </p:nvSpPr>
        <p:spPr>
          <a:xfrm>
            <a:off x="5013589" y="4000338"/>
            <a:ext cx="1714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ahoma"/>
                <a:cs typeface="Tahoma"/>
              </a:rPr>
              <a:t>2.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4"/>
          <p:cNvSpPr txBox="1"/>
          <p:nvPr/>
        </p:nvSpPr>
        <p:spPr>
          <a:xfrm>
            <a:off x="5927989" y="4000338"/>
            <a:ext cx="1640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P(Mary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likes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cats)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=1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5"/>
          <p:cNvSpPr txBox="1"/>
          <p:nvPr/>
        </p:nvSpPr>
        <p:spPr>
          <a:xfrm>
            <a:off x="321447" y="4501989"/>
            <a:ext cx="4223385" cy="460375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00"/>
              </a:spcBef>
              <a:tabLst>
                <a:tab pos="1005205" algn="l"/>
              </a:tabLst>
            </a:pPr>
            <a:r>
              <a:rPr sz="1400" spc="-25" dirty="0">
                <a:latin typeface="Tahoma"/>
                <a:cs typeface="Tahoma"/>
              </a:rPr>
              <a:t>3.</a:t>
            </a:r>
            <a:r>
              <a:rPr sz="1400" dirty="0">
                <a:latin typeface="Tahoma"/>
                <a:cs typeface="Tahoma"/>
              </a:rPr>
              <a:t>	P(Mary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likes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cats)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210" dirty="0">
                <a:latin typeface="Tahoma"/>
                <a:cs typeface="Tahoma"/>
              </a:rPr>
              <a:t>=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0.003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9" name="object 16"/>
          <p:cNvSpPr txBox="1"/>
          <p:nvPr/>
        </p:nvSpPr>
        <p:spPr>
          <a:xfrm>
            <a:off x="5013589" y="4577934"/>
            <a:ext cx="1714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ahoma"/>
                <a:cs typeface="Tahoma"/>
              </a:rPr>
              <a:t>4.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17"/>
          <p:cNvSpPr txBox="1"/>
          <p:nvPr/>
        </p:nvSpPr>
        <p:spPr>
          <a:xfrm>
            <a:off x="5927989" y="4577934"/>
            <a:ext cx="20389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P(Mary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likes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cats)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210" dirty="0">
                <a:latin typeface="Tahoma"/>
                <a:cs typeface="Tahoma"/>
              </a:rPr>
              <a:t>=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0.008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70D58A-D9B3-A696-CFA4-40BCBB6BC038}"/>
              </a:ext>
            </a:extLst>
          </p:cNvPr>
          <p:cNvSpPr/>
          <p:nvPr/>
        </p:nvSpPr>
        <p:spPr>
          <a:xfrm>
            <a:off x="246263" y="4501989"/>
            <a:ext cx="3858067" cy="46037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02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727121"/>
          </a:xfrm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lang="en-GB" spc="40" dirty="0"/>
              <a:t>Starting and Ending Sentences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504850" y="1391538"/>
            <a:ext cx="3714115" cy="1244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Start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of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sentence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symbols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155" dirty="0">
                <a:latin typeface="Tahoma"/>
                <a:cs typeface="Tahoma"/>
              </a:rPr>
              <a:t>&lt;s&gt;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375"/>
              </a:spcBef>
              <a:buFont typeface="Tahoma"/>
              <a:buChar char="●"/>
            </a:pP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SzPct val="90000"/>
              <a:buChar char="●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End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of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sentence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symbol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58266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Start</a:t>
            </a:r>
            <a:r>
              <a:rPr spc="-125" dirty="0"/>
              <a:t> </a:t>
            </a:r>
            <a:r>
              <a:rPr spc="70" dirty="0"/>
              <a:t>of</a:t>
            </a:r>
            <a:r>
              <a:rPr spc="-125" dirty="0"/>
              <a:t> </a:t>
            </a:r>
            <a:r>
              <a:rPr dirty="0"/>
              <a:t>sentence</a:t>
            </a:r>
            <a:r>
              <a:rPr spc="-120" dirty="0"/>
              <a:t> </a:t>
            </a:r>
            <a:r>
              <a:rPr dirty="0"/>
              <a:t>token</a:t>
            </a:r>
            <a:r>
              <a:rPr spc="-140" dirty="0"/>
              <a:t> </a:t>
            </a:r>
            <a:r>
              <a:rPr spc="-330" dirty="0"/>
              <a:t>&lt;s&gt;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9370" y="1296161"/>
            <a:ext cx="749935" cy="372110"/>
          </a:xfrm>
          <a:prstGeom prst="rect">
            <a:avLst/>
          </a:prstGeom>
          <a:ln w="28575">
            <a:solidFill>
              <a:srgbClr val="B6D6A8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359410">
              <a:lnSpc>
                <a:spcPts val="2305"/>
              </a:lnSpc>
              <a:spcBef>
                <a:spcPts val="620"/>
              </a:spcBef>
            </a:pP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5943" y="1362201"/>
            <a:ext cx="20199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teacher</a:t>
            </a:r>
            <a:r>
              <a:rPr sz="2000" spc="-1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sz="2000" spc="-14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tea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2400" y="1842706"/>
            <a:ext cx="8794750" cy="400685"/>
            <a:chOff x="152400" y="1842706"/>
            <a:chExt cx="8794750" cy="4006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1921764"/>
              <a:ext cx="8794206" cy="24079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24022" y="1856994"/>
              <a:ext cx="749935" cy="372110"/>
            </a:xfrm>
            <a:custGeom>
              <a:avLst/>
              <a:gdLst/>
              <a:ahLst/>
              <a:cxnLst/>
              <a:rect l="l" t="t" r="r" b="b"/>
              <a:pathLst>
                <a:path w="749935" h="372110">
                  <a:moveTo>
                    <a:pt x="0" y="371855"/>
                  </a:moveTo>
                  <a:lnTo>
                    <a:pt x="749808" y="371855"/>
                  </a:lnTo>
                  <a:lnTo>
                    <a:pt x="749808" y="0"/>
                  </a:lnTo>
                  <a:lnTo>
                    <a:pt x="0" y="0"/>
                  </a:lnTo>
                  <a:lnTo>
                    <a:pt x="0" y="371855"/>
                  </a:lnTo>
                  <a:close/>
                </a:path>
              </a:pathLst>
            </a:custGeom>
            <a:ln w="28575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775966" y="2975610"/>
            <a:ext cx="893444" cy="370840"/>
          </a:xfrm>
          <a:prstGeom prst="rect">
            <a:avLst/>
          </a:prstGeom>
          <a:ln w="28575">
            <a:solidFill>
              <a:srgbClr val="B6D6A8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9525">
              <a:lnSpc>
                <a:spcPts val="2290"/>
              </a:lnSpc>
              <a:spcBef>
                <a:spcPts val="620"/>
              </a:spcBef>
            </a:pP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10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74002" y="3041650"/>
            <a:ext cx="20199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teacher</a:t>
            </a:r>
            <a:r>
              <a:rPr sz="2000" spc="-15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sz="2000" spc="-1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tea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0103" y="3517582"/>
            <a:ext cx="8833485" cy="400685"/>
            <a:chOff x="70103" y="3517582"/>
            <a:chExt cx="8833485" cy="40068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03" y="3649980"/>
              <a:ext cx="8833445" cy="21209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329177" y="3531870"/>
              <a:ext cx="1143000" cy="372110"/>
            </a:xfrm>
            <a:custGeom>
              <a:avLst/>
              <a:gdLst/>
              <a:ahLst/>
              <a:cxnLst/>
              <a:rect l="l" t="t" r="r" b="b"/>
              <a:pathLst>
                <a:path w="1143000" h="372110">
                  <a:moveTo>
                    <a:pt x="0" y="371855"/>
                  </a:moveTo>
                  <a:lnTo>
                    <a:pt x="1143000" y="371855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371855"/>
                  </a:lnTo>
                  <a:close/>
                </a:path>
              </a:pathLst>
            </a:custGeom>
            <a:ln w="28575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45801" y="2491549"/>
            <a:ext cx="308610" cy="426084"/>
            <a:chOff x="3745801" y="2491549"/>
            <a:chExt cx="308610" cy="426084"/>
          </a:xfrm>
        </p:grpSpPr>
        <p:sp>
          <p:nvSpPr>
            <p:cNvPr id="14" name="object 14"/>
            <p:cNvSpPr/>
            <p:nvPr/>
          </p:nvSpPr>
          <p:spPr>
            <a:xfrm>
              <a:off x="3750564" y="2496311"/>
              <a:ext cx="299085" cy="416559"/>
            </a:xfrm>
            <a:custGeom>
              <a:avLst/>
              <a:gdLst/>
              <a:ahLst/>
              <a:cxnLst/>
              <a:rect l="l" t="t" r="r" b="b"/>
              <a:pathLst>
                <a:path w="299085" h="416560">
                  <a:moveTo>
                    <a:pt x="224027" y="0"/>
                  </a:moveTo>
                  <a:lnTo>
                    <a:pt x="74675" y="0"/>
                  </a:lnTo>
                  <a:lnTo>
                    <a:pt x="74675" y="266700"/>
                  </a:lnTo>
                  <a:lnTo>
                    <a:pt x="0" y="266700"/>
                  </a:lnTo>
                  <a:lnTo>
                    <a:pt x="149351" y="416051"/>
                  </a:lnTo>
                  <a:lnTo>
                    <a:pt x="298703" y="266700"/>
                  </a:lnTo>
                  <a:lnTo>
                    <a:pt x="224027" y="266700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50564" y="2496311"/>
              <a:ext cx="299085" cy="416559"/>
            </a:xfrm>
            <a:custGeom>
              <a:avLst/>
              <a:gdLst/>
              <a:ahLst/>
              <a:cxnLst/>
              <a:rect l="l" t="t" r="r" b="b"/>
              <a:pathLst>
                <a:path w="299085" h="416560">
                  <a:moveTo>
                    <a:pt x="0" y="266700"/>
                  </a:moveTo>
                  <a:lnTo>
                    <a:pt x="74675" y="266700"/>
                  </a:lnTo>
                  <a:lnTo>
                    <a:pt x="74675" y="0"/>
                  </a:lnTo>
                  <a:lnTo>
                    <a:pt x="224027" y="0"/>
                  </a:lnTo>
                  <a:lnTo>
                    <a:pt x="224027" y="266700"/>
                  </a:lnTo>
                  <a:lnTo>
                    <a:pt x="298703" y="266700"/>
                  </a:lnTo>
                  <a:lnTo>
                    <a:pt x="149351" y="416051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48892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850" y="3442208"/>
            <a:ext cx="4872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354965" algn="l"/>
              </a:tabLst>
            </a:pPr>
            <a:r>
              <a:rPr sz="2000" spc="100" dirty="0">
                <a:latin typeface="Tahoma"/>
                <a:cs typeface="Tahoma"/>
              </a:rPr>
              <a:t>N-</a:t>
            </a:r>
            <a:r>
              <a:rPr sz="2000" spc="-35" dirty="0">
                <a:latin typeface="Tahoma"/>
                <a:cs typeface="Tahoma"/>
              </a:rPr>
              <a:t>gram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model: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add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N-</a:t>
            </a:r>
            <a:r>
              <a:rPr sz="2000" spc="65" dirty="0">
                <a:latin typeface="Tahoma"/>
                <a:cs typeface="Tahoma"/>
              </a:rPr>
              <a:t>1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start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tokens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125" dirty="0">
                <a:latin typeface="Tahoma"/>
                <a:cs typeface="Tahoma"/>
              </a:rPr>
              <a:t>&lt;s&gt;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58174" y="1345691"/>
            <a:ext cx="6384925" cy="581025"/>
            <a:chOff x="2158174" y="1345691"/>
            <a:chExt cx="6384925" cy="5810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5895" y="1345691"/>
              <a:ext cx="6327018" cy="54482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72461" y="1541525"/>
              <a:ext cx="2131060" cy="370840"/>
            </a:xfrm>
            <a:custGeom>
              <a:avLst/>
              <a:gdLst/>
              <a:ahLst/>
              <a:cxnLst/>
              <a:rect l="l" t="t" r="r" b="b"/>
              <a:pathLst>
                <a:path w="2131060" h="370839">
                  <a:moveTo>
                    <a:pt x="0" y="370331"/>
                  </a:moveTo>
                  <a:lnTo>
                    <a:pt x="2130552" y="370331"/>
                  </a:lnTo>
                  <a:lnTo>
                    <a:pt x="2130552" y="0"/>
                  </a:lnTo>
                  <a:lnTo>
                    <a:pt x="0" y="0"/>
                  </a:lnTo>
                  <a:lnTo>
                    <a:pt x="0" y="370331"/>
                  </a:lnTo>
                  <a:close/>
                </a:path>
              </a:pathLst>
            </a:custGeom>
            <a:ln w="28575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9727" y="1178178"/>
            <a:ext cx="6618605" cy="1264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05"/>
              </a:spcBef>
              <a:buChar char="●"/>
              <a:tabLst>
                <a:tab pos="367665" algn="l"/>
              </a:tabLst>
            </a:pPr>
            <a:r>
              <a:rPr sz="2000" spc="-10" dirty="0">
                <a:latin typeface="Tahoma"/>
                <a:cs typeface="Tahoma"/>
              </a:rPr>
              <a:t>Trigram: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000">
              <a:latin typeface="Tahoma"/>
              <a:cs typeface="Tahoma"/>
            </a:endParaRPr>
          </a:p>
          <a:p>
            <a:pPr marL="391160">
              <a:lnSpc>
                <a:spcPct val="100000"/>
              </a:lnSpc>
            </a:pP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the</a:t>
            </a:r>
            <a:r>
              <a:rPr sz="2000" spc="-1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teacher</a:t>
            </a:r>
            <a:r>
              <a:rPr sz="2000" spc="-1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sz="2000" spc="-1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tea</a:t>
            </a:r>
            <a:r>
              <a:rPr sz="2000" spc="-9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=&gt;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1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10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the</a:t>
            </a:r>
            <a:r>
              <a:rPr sz="2000" spc="-10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teacher</a:t>
            </a:r>
            <a:r>
              <a:rPr sz="2000" spc="-14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sz="2000" spc="-1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tea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93063" y="2505646"/>
            <a:ext cx="7741920" cy="446405"/>
            <a:chOff x="893063" y="2505646"/>
            <a:chExt cx="7741920" cy="446405"/>
          </a:xfrm>
        </p:grpSpPr>
        <p:sp>
          <p:nvSpPr>
            <p:cNvPr id="9" name="object 9"/>
            <p:cNvSpPr/>
            <p:nvPr/>
          </p:nvSpPr>
          <p:spPr>
            <a:xfrm>
              <a:off x="2102358" y="2519933"/>
              <a:ext cx="4032885" cy="417830"/>
            </a:xfrm>
            <a:custGeom>
              <a:avLst/>
              <a:gdLst/>
              <a:ahLst/>
              <a:cxnLst/>
              <a:rect l="l" t="t" r="r" b="b"/>
              <a:pathLst>
                <a:path w="4032885" h="417830">
                  <a:moveTo>
                    <a:pt x="0" y="417575"/>
                  </a:moveTo>
                  <a:lnTo>
                    <a:pt x="4032504" y="417575"/>
                  </a:lnTo>
                  <a:lnTo>
                    <a:pt x="4032504" y="0"/>
                  </a:lnTo>
                  <a:lnTo>
                    <a:pt x="0" y="0"/>
                  </a:lnTo>
                  <a:lnTo>
                    <a:pt x="0" y="417575"/>
                  </a:lnTo>
                  <a:close/>
                </a:path>
              </a:pathLst>
            </a:custGeom>
            <a:ln w="28574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3063" y="2560319"/>
              <a:ext cx="7741920" cy="288036"/>
            </a:xfrm>
            <a:prstGeom prst="rect">
              <a:avLst/>
            </a:prstGeom>
          </p:spPr>
        </p:pic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F2B881BB-446C-B5EB-561C-CF5F1576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</a:t>
            </a:r>
            <a:r>
              <a:rPr lang="en-US" spc="-114" dirty="0"/>
              <a:t> </a:t>
            </a:r>
            <a:r>
              <a:rPr lang="en-US" spc="70" dirty="0"/>
              <a:t>of</a:t>
            </a:r>
            <a:r>
              <a:rPr lang="en-US" spc="-110" dirty="0"/>
              <a:t> </a:t>
            </a:r>
            <a:r>
              <a:rPr lang="en-US" dirty="0"/>
              <a:t>sentence</a:t>
            </a:r>
            <a:r>
              <a:rPr lang="en-US" spc="-110" dirty="0"/>
              <a:t> </a:t>
            </a:r>
            <a:r>
              <a:rPr lang="en-US" dirty="0"/>
              <a:t>token</a:t>
            </a:r>
            <a:r>
              <a:rPr lang="en-US" spc="-125" dirty="0"/>
              <a:t> </a:t>
            </a:r>
            <a:r>
              <a:rPr lang="en-US" spc="-305" dirty="0"/>
              <a:t>&lt;s&gt;</a:t>
            </a:r>
            <a:r>
              <a:rPr lang="en-US" spc="-100" dirty="0"/>
              <a:t> </a:t>
            </a:r>
            <a:r>
              <a:rPr lang="en-US" dirty="0"/>
              <a:t>for</a:t>
            </a:r>
            <a:r>
              <a:rPr lang="en-US" spc="-110" dirty="0"/>
              <a:t> </a:t>
            </a:r>
            <a:r>
              <a:rPr lang="en-US" spc="140" dirty="0"/>
              <a:t>N-</a:t>
            </a:r>
            <a:r>
              <a:rPr lang="en-US" spc="-10" dirty="0"/>
              <a:t>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7370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End</a:t>
            </a:r>
            <a:r>
              <a:rPr spc="-135" dirty="0"/>
              <a:t> </a:t>
            </a:r>
            <a:r>
              <a:rPr spc="70" dirty="0"/>
              <a:t>of</a:t>
            </a:r>
            <a:r>
              <a:rPr spc="-120" dirty="0"/>
              <a:t> </a:t>
            </a:r>
            <a:r>
              <a:rPr dirty="0"/>
              <a:t>sentence</a:t>
            </a:r>
            <a:r>
              <a:rPr spc="-114" dirty="0"/>
              <a:t> </a:t>
            </a:r>
            <a:r>
              <a:rPr dirty="0"/>
              <a:t>token</a:t>
            </a:r>
            <a:r>
              <a:rPr spc="-135" dirty="0"/>
              <a:t> </a:t>
            </a:r>
            <a:r>
              <a:rPr spc="-185" dirty="0"/>
              <a:t>&lt;/s&gt;</a:t>
            </a:r>
            <a:r>
              <a:rPr spc="-105" dirty="0"/>
              <a:t> </a:t>
            </a:r>
            <a:r>
              <a:rPr dirty="0"/>
              <a:t>-</a:t>
            </a:r>
            <a:r>
              <a:rPr spc="-120" dirty="0"/>
              <a:t> </a:t>
            </a:r>
            <a:r>
              <a:rPr spc="-10" dirty="0"/>
              <a:t>motivation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3672" y="1242060"/>
            <a:ext cx="3611879" cy="719455"/>
            <a:chOff x="423672" y="1242060"/>
            <a:chExt cx="3611879" cy="7194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672" y="1242060"/>
              <a:ext cx="3587488" cy="62179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20189" y="1575054"/>
              <a:ext cx="2501265" cy="372110"/>
            </a:xfrm>
            <a:custGeom>
              <a:avLst/>
              <a:gdLst/>
              <a:ahLst/>
              <a:cxnLst/>
              <a:rect l="l" t="t" r="r" b="b"/>
              <a:pathLst>
                <a:path w="2501265" h="372110">
                  <a:moveTo>
                    <a:pt x="0" y="371856"/>
                  </a:moveTo>
                  <a:lnTo>
                    <a:pt x="1339596" y="371856"/>
                  </a:lnTo>
                  <a:lnTo>
                    <a:pt x="1339596" y="0"/>
                  </a:lnTo>
                  <a:lnTo>
                    <a:pt x="0" y="0"/>
                  </a:lnTo>
                  <a:lnTo>
                    <a:pt x="0" y="371856"/>
                  </a:lnTo>
                  <a:close/>
                </a:path>
                <a:path w="2501265" h="372110">
                  <a:moveTo>
                    <a:pt x="1712976" y="371856"/>
                  </a:moveTo>
                  <a:lnTo>
                    <a:pt x="2500884" y="371856"/>
                  </a:lnTo>
                  <a:lnTo>
                    <a:pt x="2500884" y="0"/>
                  </a:lnTo>
                  <a:lnTo>
                    <a:pt x="1712976" y="0"/>
                  </a:lnTo>
                  <a:lnTo>
                    <a:pt x="1712976" y="371856"/>
                  </a:lnTo>
                  <a:close/>
                </a:path>
              </a:pathLst>
            </a:custGeom>
            <a:ln w="28575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15848" y="2137359"/>
            <a:ext cx="1031875" cy="999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ahoma"/>
                <a:cs typeface="Tahoma"/>
              </a:rPr>
              <a:t>Corpus: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10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Lyn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10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Tahoma"/>
                <a:cs typeface="Tahoma"/>
              </a:rPr>
              <a:t>John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83398" y="2399728"/>
          <a:ext cx="189420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 gridSpan="2"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-1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drinks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L w="38100">
                      <a:solidFill>
                        <a:srgbClr val="B6D6A8"/>
                      </a:solidFill>
                      <a:prstDash val="solid"/>
                    </a:lnL>
                    <a:lnR w="28575">
                      <a:solidFill>
                        <a:srgbClr val="B6D6A8"/>
                      </a:solidFill>
                      <a:prstDash val="solid"/>
                    </a:lnR>
                    <a:lnT w="57150">
                      <a:solidFill>
                        <a:srgbClr val="B6D6A8"/>
                      </a:solidFill>
                      <a:prstDash val="solid"/>
                    </a:lnT>
                    <a:lnB w="38100">
                      <a:solidFill>
                        <a:srgbClr val="B6D6A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-1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chocolate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L w="28575">
                      <a:solidFill>
                        <a:srgbClr val="B6D6A8"/>
                      </a:solidFill>
                      <a:prstDash val="solid"/>
                    </a:lnL>
                    <a:lnR w="28575">
                      <a:solidFill>
                        <a:srgbClr val="B6D6A8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B6D6A8"/>
                      </a:solidFill>
                      <a:prstDash val="solid"/>
                    </a:lnR>
                    <a:lnT w="38100">
                      <a:solidFill>
                        <a:srgbClr val="B6D6A8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1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drinks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28575" marB="0">
                    <a:lnL w="28575">
                      <a:solidFill>
                        <a:srgbClr val="B6D6A8"/>
                      </a:solidFill>
                      <a:prstDash val="solid"/>
                    </a:lnL>
                    <a:lnR w="28575">
                      <a:solidFill>
                        <a:srgbClr val="B6D6A8"/>
                      </a:solidFill>
                      <a:prstDash val="solid"/>
                    </a:lnR>
                    <a:lnT w="38100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6D6A8"/>
                      </a:solidFill>
                      <a:prstDash val="solid"/>
                    </a:lnL>
                    <a:lnT w="28575">
                      <a:solidFill>
                        <a:srgbClr val="B6D6A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600" y="2377439"/>
            <a:ext cx="2194559" cy="5181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58384" y="3102864"/>
            <a:ext cx="1627606" cy="25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2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End</a:t>
            </a:r>
            <a:r>
              <a:rPr spc="-135" dirty="0"/>
              <a:t> </a:t>
            </a:r>
            <a:r>
              <a:rPr spc="70" dirty="0"/>
              <a:t>of</a:t>
            </a:r>
            <a:r>
              <a:rPr spc="-120" dirty="0"/>
              <a:t> </a:t>
            </a:r>
            <a:r>
              <a:rPr dirty="0"/>
              <a:t>sentence</a:t>
            </a:r>
            <a:r>
              <a:rPr spc="-114" dirty="0"/>
              <a:t> </a:t>
            </a:r>
            <a:r>
              <a:rPr dirty="0"/>
              <a:t>token</a:t>
            </a:r>
            <a:r>
              <a:rPr spc="-135" dirty="0"/>
              <a:t> </a:t>
            </a:r>
            <a:r>
              <a:rPr spc="-185" dirty="0"/>
              <a:t>&lt;/s&gt;</a:t>
            </a:r>
            <a:r>
              <a:rPr spc="-105" dirty="0"/>
              <a:t> </a:t>
            </a:r>
            <a:r>
              <a:rPr dirty="0"/>
              <a:t>-</a:t>
            </a:r>
            <a:r>
              <a:rPr spc="-120" dirty="0"/>
              <a:t> </a:t>
            </a:r>
            <a:r>
              <a:rPr spc="-10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9999" y="1213231"/>
            <a:ext cx="1309370" cy="1349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Corpus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11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r>
              <a:rPr sz="2000" spc="-1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11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r>
              <a:rPr sz="2000" spc="-1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9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r>
              <a:rPr sz="2000" spc="-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5964" y="1155208"/>
            <a:ext cx="2505710" cy="138684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Sentences</a:t>
            </a:r>
            <a:r>
              <a:rPr sz="2000" u="sng" spc="-1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spc="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of</a:t>
            </a:r>
            <a:r>
              <a:rPr sz="2000" u="sng" spc="-1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length</a:t>
            </a:r>
            <a:r>
              <a:rPr sz="2000" u="sng" spc="-1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2:</a:t>
            </a:r>
            <a:endParaRPr sz="2000">
              <a:latin typeface="Tahoma"/>
              <a:cs typeface="Tahoma"/>
            </a:endParaRPr>
          </a:p>
          <a:p>
            <a:pPr marL="541020">
              <a:lnSpc>
                <a:spcPct val="100000"/>
              </a:lnSpc>
              <a:spcBef>
                <a:spcPts val="350"/>
              </a:spcBef>
            </a:pPr>
            <a:r>
              <a:rPr sz="1400" spc="-145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1400" spc="-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r>
              <a:rPr sz="1400" spc="-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endParaRPr sz="1400">
              <a:latin typeface="Tahoma"/>
              <a:cs typeface="Tahoma"/>
            </a:endParaRPr>
          </a:p>
          <a:p>
            <a:pPr marL="541020">
              <a:lnSpc>
                <a:spcPct val="100000"/>
              </a:lnSpc>
              <a:spcBef>
                <a:spcPts val="250"/>
              </a:spcBef>
            </a:pPr>
            <a:r>
              <a:rPr sz="1400" spc="-145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1400" spc="-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r>
              <a:rPr sz="1400" spc="-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endParaRPr sz="1400">
              <a:latin typeface="Tahoma"/>
              <a:cs typeface="Tahoma"/>
            </a:endParaRPr>
          </a:p>
          <a:p>
            <a:pPr marL="541020">
              <a:lnSpc>
                <a:spcPct val="100000"/>
              </a:lnSpc>
              <a:spcBef>
                <a:spcPts val="254"/>
              </a:spcBef>
            </a:pPr>
            <a:r>
              <a:rPr sz="1400" spc="-145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1400" spc="-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r>
              <a:rPr sz="1400" spc="-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endParaRPr sz="1400">
              <a:latin typeface="Tahoma"/>
              <a:cs typeface="Tahoma"/>
            </a:endParaRPr>
          </a:p>
          <a:p>
            <a:pPr marL="541020">
              <a:lnSpc>
                <a:spcPct val="100000"/>
              </a:lnSpc>
              <a:spcBef>
                <a:spcPts val="250"/>
              </a:spcBef>
            </a:pPr>
            <a:r>
              <a:rPr sz="1400" spc="-15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1400" spc="-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r>
              <a:rPr sz="1400" spc="-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7928" y="1296924"/>
            <a:ext cx="228600" cy="944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14515" y="1853183"/>
            <a:ext cx="171810" cy="1798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27776" y="1167383"/>
            <a:ext cx="2609087" cy="3535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60520" y="1764792"/>
            <a:ext cx="2133600" cy="35356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14743" y="1764792"/>
            <a:ext cx="1734311" cy="3535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1364" y="2435351"/>
            <a:ext cx="171810" cy="18135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28515" y="2302764"/>
            <a:ext cx="2087880" cy="71932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49211" y="2302764"/>
            <a:ext cx="1740407" cy="71932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0132" y="3514344"/>
            <a:ext cx="170367" cy="17983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85659" y="3206495"/>
            <a:ext cx="179831" cy="70561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1" y="3470147"/>
            <a:ext cx="228600" cy="9601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79364" y="3206495"/>
            <a:ext cx="175099" cy="70561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257031" y="3223260"/>
            <a:ext cx="176583" cy="70561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0976" y="1894332"/>
            <a:ext cx="228600" cy="9448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0976" y="2580132"/>
            <a:ext cx="228600" cy="9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94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End</a:t>
            </a:r>
            <a:r>
              <a:rPr spc="-135" dirty="0"/>
              <a:t> </a:t>
            </a:r>
            <a:r>
              <a:rPr spc="70" dirty="0"/>
              <a:t>of</a:t>
            </a:r>
            <a:r>
              <a:rPr spc="-120" dirty="0"/>
              <a:t> </a:t>
            </a:r>
            <a:r>
              <a:rPr dirty="0"/>
              <a:t>sentence</a:t>
            </a:r>
            <a:r>
              <a:rPr spc="-114" dirty="0"/>
              <a:t> </a:t>
            </a:r>
            <a:r>
              <a:rPr dirty="0"/>
              <a:t>token</a:t>
            </a:r>
            <a:r>
              <a:rPr spc="-135" dirty="0"/>
              <a:t> </a:t>
            </a:r>
            <a:r>
              <a:rPr spc="-185" dirty="0"/>
              <a:t>&lt;/s&gt;</a:t>
            </a:r>
            <a:r>
              <a:rPr spc="-105" dirty="0"/>
              <a:t> </a:t>
            </a:r>
            <a:r>
              <a:rPr dirty="0"/>
              <a:t>-</a:t>
            </a:r>
            <a:r>
              <a:rPr spc="-120" dirty="0"/>
              <a:t> </a:t>
            </a:r>
            <a:r>
              <a:rPr spc="-10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9999" y="1213231"/>
            <a:ext cx="1309370" cy="1349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Corpus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11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r>
              <a:rPr sz="2000" spc="-1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11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r>
              <a:rPr sz="2000" spc="-1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9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r>
              <a:rPr sz="2000" spc="-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5964" y="1163366"/>
            <a:ext cx="2505710" cy="137350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Sentences</a:t>
            </a:r>
            <a:r>
              <a:rPr sz="2000" u="sng" spc="-1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spc="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of</a:t>
            </a:r>
            <a:r>
              <a:rPr sz="2000" u="sng" spc="-1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length</a:t>
            </a:r>
            <a:r>
              <a:rPr sz="2000" u="sng" spc="-1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2:</a:t>
            </a:r>
            <a:endParaRPr sz="2000">
              <a:latin typeface="Tahoma"/>
              <a:cs typeface="Tahoma"/>
            </a:endParaRPr>
          </a:p>
          <a:p>
            <a:pPr marL="523875">
              <a:lnSpc>
                <a:spcPct val="100000"/>
              </a:lnSpc>
              <a:spcBef>
                <a:spcPts val="300"/>
              </a:spcBef>
            </a:pPr>
            <a:r>
              <a:rPr sz="1400" spc="-145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1400" spc="-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r>
              <a:rPr sz="1400" spc="-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endParaRPr sz="1400">
              <a:latin typeface="Tahoma"/>
              <a:cs typeface="Tahoma"/>
            </a:endParaRPr>
          </a:p>
          <a:p>
            <a:pPr marL="523875">
              <a:lnSpc>
                <a:spcPct val="100000"/>
              </a:lnSpc>
              <a:spcBef>
                <a:spcPts val="254"/>
              </a:spcBef>
            </a:pPr>
            <a:r>
              <a:rPr sz="1400" spc="-145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1400" spc="-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r>
              <a:rPr sz="1400" spc="-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endParaRPr sz="1400">
              <a:latin typeface="Tahoma"/>
              <a:cs typeface="Tahoma"/>
            </a:endParaRPr>
          </a:p>
          <a:p>
            <a:pPr marL="523875">
              <a:lnSpc>
                <a:spcPct val="100000"/>
              </a:lnSpc>
              <a:spcBef>
                <a:spcPts val="250"/>
              </a:spcBef>
            </a:pPr>
            <a:r>
              <a:rPr sz="1400" spc="-145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1400" spc="-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r>
              <a:rPr sz="1400" spc="-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endParaRPr sz="1400">
              <a:latin typeface="Tahoma"/>
              <a:cs typeface="Tahoma"/>
            </a:endParaRPr>
          </a:p>
          <a:p>
            <a:pPr marL="523875">
              <a:lnSpc>
                <a:spcPct val="100000"/>
              </a:lnSpc>
              <a:spcBef>
                <a:spcPts val="254"/>
              </a:spcBef>
            </a:pPr>
            <a:r>
              <a:rPr sz="1400" spc="-145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1400" spc="-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r>
              <a:rPr sz="1400" spc="-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2523" y="1373124"/>
            <a:ext cx="228600" cy="944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8176" y="1243583"/>
            <a:ext cx="2609087" cy="3535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2664" y="1776983"/>
            <a:ext cx="2514599" cy="3520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08676" y="2316479"/>
            <a:ext cx="2418587" cy="3520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12664" y="2828544"/>
            <a:ext cx="2514599" cy="3520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2523" y="1959864"/>
            <a:ext cx="228600" cy="944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2523" y="2444495"/>
            <a:ext cx="228600" cy="960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2523" y="2964179"/>
            <a:ext cx="228600" cy="960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2523" y="3517391"/>
            <a:ext cx="228600" cy="9448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72856" y="3445764"/>
            <a:ext cx="114298" cy="2377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74664" y="3339084"/>
            <a:ext cx="1743424" cy="71628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72856" y="1094232"/>
            <a:ext cx="111290" cy="44500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72856" y="1680972"/>
            <a:ext cx="111290" cy="44500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72856" y="2270760"/>
            <a:ext cx="111290" cy="44500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54568" y="2894076"/>
            <a:ext cx="152400" cy="24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4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lang="en-US" spc="40" dirty="0"/>
              <a:t>N-grams</a:t>
            </a:r>
            <a:endParaRPr spc="40" dirty="0"/>
          </a:p>
        </p:txBody>
      </p:sp>
      <p:graphicFrame>
        <p:nvGraphicFramePr>
          <p:cNvPr id="36" name="object 7">
            <a:extLst>
              <a:ext uri="{FF2B5EF4-FFF2-40B4-BE49-F238E27FC236}">
                <a16:creationId xmlns:a16="http://schemas.microsoft.com/office/drawing/2014/main" id="{B2F8D38E-AE72-DC9D-E407-6CB447E20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534578"/>
              </p:ext>
            </p:extLst>
          </p:nvPr>
        </p:nvGraphicFramePr>
        <p:xfrm>
          <a:off x="1336860" y="2190080"/>
          <a:ext cx="1303020" cy="344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170">
                <a:tc>
                  <a:txBody>
                    <a:bodyPr/>
                    <a:lstStyle/>
                    <a:p>
                      <a:pPr marL="41910">
                        <a:lnSpc>
                          <a:spcPts val="2365"/>
                        </a:lnSpc>
                      </a:pPr>
                      <a:r>
                        <a:rPr sz="2000" spc="-5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I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B6D6A8"/>
                      </a:solidFill>
                      <a:prstDash val="solid"/>
                    </a:lnL>
                    <a:lnR w="38100">
                      <a:solidFill>
                        <a:srgbClr val="B6D6A8"/>
                      </a:solidFill>
                      <a:prstDash val="solid"/>
                    </a:lnR>
                    <a:lnT w="38100">
                      <a:solidFill>
                        <a:srgbClr val="B6D6A8"/>
                      </a:solidFill>
                      <a:prstDash val="solid"/>
                    </a:lnT>
                    <a:lnB w="38100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2365"/>
                        </a:lnSpc>
                      </a:pPr>
                      <a:r>
                        <a:rPr sz="2000" spc="-25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am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8100">
                      <a:solidFill>
                        <a:srgbClr val="B6D6A8"/>
                      </a:solidFill>
                      <a:prstDash val="solid"/>
                    </a:lnL>
                    <a:lnR w="28575">
                      <a:solidFill>
                        <a:srgbClr val="B6D6A8"/>
                      </a:solidFill>
                      <a:prstDash val="solid"/>
                    </a:lnR>
                    <a:lnT w="38100">
                      <a:solidFill>
                        <a:srgbClr val="B6D6A8"/>
                      </a:solidFill>
                      <a:prstDash val="solid"/>
                    </a:lnT>
                    <a:lnB w="38100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2365"/>
                        </a:lnSpc>
                      </a:pPr>
                      <a:r>
                        <a:rPr sz="2000" spc="-1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happy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28575">
                      <a:solidFill>
                        <a:srgbClr val="B6D6A8"/>
                      </a:solidFill>
                      <a:prstDash val="solid"/>
                    </a:lnL>
                    <a:lnR w="57150">
                      <a:solidFill>
                        <a:srgbClr val="B6D6A8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object 8">
            <a:extLst>
              <a:ext uri="{FF2B5EF4-FFF2-40B4-BE49-F238E27FC236}">
                <a16:creationId xmlns:a16="http://schemas.microsoft.com/office/drawing/2014/main" id="{ADBDBB1E-A6C8-C530-8864-458A9E8B121D}"/>
              </a:ext>
            </a:extLst>
          </p:cNvPr>
          <p:cNvSpPr txBox="1"/>
          <p:nvPr/>
        </p:nvSpPr>
        <p:spPr>
          <a:xfrm>
            <a:off x="459099" y="1667157"/>
            <a:ext cx="4643120" cy="854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80" dirty="0">
                <a:latin typeface="Tahoma"/>
                <a:cs typeface="Tahoma"/>
              </a:rPr>
              <a:t>An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N-</a:t>
            </a:r>
            <a:r>
              <a:rPr sz="2000" spc="-35" dirty="0">
                <a:latin typeface="Tahoma"/>
                <a:cs typeface="Tahoma"/>
              </a:rPr>
              <a:t>gram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70" dirty="0">
                <a:latin typeface="Tahoma"/>
                <a:cs typeface="Tahoma"/>
              </a:rPr>
              <a:t>a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sequence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of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185" dirty="0">
                <a:latin typeface="Tahoma"/>
                <a:cs typeface="Tahoma"/>
              </a:rPr>
              <a:t>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words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  <a:tabLst>
                <a:tab pos="2228215" algn="l"/>
              </a:tabLst>
            </a:pPr>
            <a:r>
              <a:rPr sz="2000" spc="-10" dirty="0">
                <a:latin typeface="Tahoma"/>
                <a:cs typeface="Tahoma"/>
              </a:rPr>
              <a:t>Corpus: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because</a:t>
            </a:r>
            <a:r>
              <a:rPr sz="2000" spc="-14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9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spc="-1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006FC0"/>
                </a:solidFill>
                <a:latin typeface="Tahoma"/>
                <a:cs typeface="Tahoma"/>
              </a:rPr>
              <a:t>am</a:t>
            </a:r>
            <a:r>
              <a:rPr sz="2000" spc="-10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learning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38" name="object 9">
            <a:extLst>
              <a:ext uri="{FF2B5EF4-FFF2-40B4-BE49-F238E27FC236}">
                <a16:creationId xmlns:a16="http://schemas.microsoft.com/office/drawing/2014/main" id="{5986B38D-13D8-59A3-5FC6-5A6BDF075E32}"/>
              </a:ext>
            </a:extLst>
          </p:cNvPr>
          <p:cNvSpPr txBox="1"/>
          <p:nvPr/>
        </p:nvSpPr>
        <p:spPr>
          <a:xfrm>
            <a:off x="840099" y="3346555"/>
            <a:ext cx="11252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latin typeface="Tahoma"/>
                <a:cs typeface="Tahoma"/>
              </a:rPr>
              <a:t>Bigrams: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420" dirty="0">
                <a:latin typeface="Tahoma"/>
                <a:cs typeface="Tahoma"/>
              </a:rPr>
              <a:t>{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9" name="object 10">
            <a:extLst>
              <a:ext uri="{FF2B5EF4-FFF2-40B4-BE49-F238E27FC236}">
                <a16:creationId xmlns:a16="http://schemas.microsoft.com/office/drawing/2014/main" id="{ADBB13D8-B43F-2CB9-43D9-CEA17563E789}"/>
              </a:ext>
            </a:extLst>
          </p:cNvPr>
          <p:cNvSpPr txBox="1"/>
          <p:nvPr/>
        </p:nvSpPr>
        <p:spPr>
          <a:xfrm>
            <a:off x="1985894" y="3358797"/>
            <a:ext cx="594360" cy="344805"/>
          </a:xfrm>
          <a:prstGeom prst="rect">
            <a:avLst/>
          </a:prstGeom>
          <a:ln w="28575">
            <a:solidFill>
              <a:srgbClr val="B6D6A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"/>
              </a:spcBef>
              <a:tabLst>
                <a:tab pos="231775" algn="l"/>
              </a:tabLst>
            </a:pPr>
            <a:r>
              <a:rPr sz="2000" spc="-5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	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am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0" name="object 11">
            <a:extLst>
              <a:ext uri="{FF2B5EF4-FFF2-40B4-BE49-F238E27FC236}">
                <a16:creationId xmlns:a16="http://schemas.microsoft.com/office/drawing/2014/main" id="{669C7F23-9363-7B78-6289-F0B2CA7A8D2E}"/>
              </a:ext>
            </a:extLst>
          </p:cNvPr>
          <p:cNvSpPr txBox="1"/>
          <p:nvPr/>
        </p:nvSpPr>
        <p:spPr>
          <a:xfrm>
            <a:off x="2606669" y="3346555"/>
            <a:ext cx="34772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0" dirty="0">
                <a:latin typeface="Tahoma"/>
                <a:cs typeface="Tahoma"/>
              </a:rPr>
              <a:t>,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006FC0"/>
                </a:solidFill>
                <a:latin typeface="Tahoma"/>
                <a:cs typeface="Tahoma"/>
              </a:rPr>
              <a:t>am</a:t>
            </a:r>
            <a:r>
              <a:rPr sz="2000" spc="-10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happy</a:t>
            </a:r>
            <a:r>
              <a:rPr sz="2000" spc="-11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50" dirty="0">
                <a:latin typeface="Tahoma"/>
                <a:cs typeface="Tahoma"/>
              </a:rPr>
              <a:t>,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happy</a:t>
            </a:r>
            <a:r>
              <a:rPr sz="2000" spc="-1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because</a:t>
            </a:r>
            <a:r>
              <a:rPr sz="2000" spc="-1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55" dirty="0">
                <a:latin typeface="Tahoma"/>
                <a:cs typeface="Tahoma"/>
              </a:rPr>
              <a:t>…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-420" dirty="0">
                <a:latin typeface="Tahoma"/>
                <a:cs typeface="Tahoma"/>
              </a:rPr>
              <a:t>}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1" name="object 12">
            <a:extLst>
              <a:ext uri="{FF2B5EF4-FFF2-40B4-BE49-F238E27FC236}">
                <a16:creationId xmlns:a16="http://schemas.microsoft.com/office/drawing/2014/main" id="{61FF345E-CEDE-DE61-AD14-E4CC4C96023A}"/>
              </a:ext>
            </a:extLst>
          </p:cNvPr>
          <p:cNvSpPr txBox="1"/>
          <p:nvPr/>
        </p:nvSpPr>
        <p:spPr>
          <a:xfrm>
            <a:off x="840099" y="2749452"/>
            <a:ext cx="12890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Tahoma"/>
                <a:cs typeface="Tahoma"/>
              </a:rPr>
              <a:t>Unigrams: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420" dirty="0">
                <a:latin typeface="Tahoma"/>
                <a:cs typeface="Tahoma"/>
              </a:rPr>
              <a:t>{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2" name="object 13">
            <a:extLst>
              <a:ext uri="{FF2B5EF4-FFF2-40B4-BE49-F238E27FC236}">
                <a16:creationId xmlns:a16="http://schemas.microsoft.com/office/drawing/2014/main" id="{97B9AAAF-9E87-C5C6-3087-93C1565C2CE4}"/>
              </a:ext>
            </a:extLst>
          </p:cNvPr>
          <p:cNvSpPr txBox="1"/>
          <p:nvPr/>
        </p:nvSpPr>
        <p:spPr>
          <a:xfrm>
            <a:off x="2130674" y="2750721"/>
            <a:ext cx="149860" cy="344805"/>
          </a:xfrm>
          <a:prstGeom prst="rect">
            <a:avLst/>
          </a:prstGeom>
          <a:ln w="28575">
            <a:solidFill>
              <a:srgbClr val="B6D6A8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3" name="object 14">
            <a:extLst>
              <a:ext uri="{FF2B5EF4-FFF2-40B4-BE49-F238E27FC236}">
                <a16:creationId xmlns:a16="http://schemas.microsoft.com/office/drawing/2014/main" id="{EF5A5778-2472-607F-CE56-134B4A54D20E}"/>
              </a:ext>
            </a:extLst>
          </p:cNvPr>
          <p:cNvSpPr txBox="1"/>
          <p:nvPr/>
        </p:nvSpPr>
        <p:spPr>
          <a:xfrm>
            <a:off x="2304918" y="2749452"/>
            <a:ext cx="366902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0" dirty="0">
                <a:latin typeface="Tahoma"/>
                <a:cs typeface="Tahoma"/>
              </a:rPr>
              <a:t>,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006FC0"/>
                </a:solidFill>
                <a:latin typeface="Tahoma"/>
                <a:cs typeface="Tahoma"/>
              </a:rPr>
              <a:t>am</a:t>
            </a:r>
            <a:r>
              <a:rPr sz="2000" spc="-10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50" dirty="0">
                <a:latin typeface="Tahoma"/>
                <a:cs typeface="Tahoma"/>
              </a:rPr>
              <a:t>,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happy</a:t>
            </a:r>
            <a:r>
              <a:rPr sz="2000" spc="-1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50" dirty="0">
                <a:latin typeface="Tahoma"/>
                <a:cs typeface="Tahoma"/>
              </a:rPr>
              <a:t>,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because</a:t>
            </a:r>
            <a:r>
              <a:rPr sz="2000" spc="-1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50" dirty="0">
                <a:latin typeface="Tahoma"/>
                <a:cs typeface="Tahoma"/>
              </a:rPr>
              <a:t>,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Tahoma"/>
                <a:cs typeface="Tahoma"/>
              </a:rPr>
              <a:t>learning</a:t>
            </a:r>
            <a:r>
              <a:rPr sz="2000" spc="-1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420" dirty="0">
                <a:latin typeface="Tahoma"/>
                <a:cs typeface="Tahoma"/>
              </a:rPr>
              <a:t>}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4" name="object 15">
            <a:extLst>
              <a:ext uri="{FF2B5EF4-FFF2-40B4-BE49-F238E27FC236}">
                <a16:creationId xmlns:a16="http://schemas.microsoft.com/office/drawing/2014/main" id="{29A6AFF5-396F-D70C-86BD-2C7949B0257F}"/>
              </a:ext>
            </a:extLst>
          </p:cNvPr>
          <p:cNvSpPr txBox="1"/>
          <p:nvPr/>
        </p:nvSpPr>
        <p:spPr>
          <a:xfrm>
            <a:off x="840099" y="3966874"/>
            <a:ext cx="52558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6055" algn="l"/>
              </a:tabLst>
            </a:pPr>
            <a:r>
              <a:rPr sz="2000" spc="-50" dirty="0">
                <a:latin typeface="Tahoma"/>
                <a:cs typeface="Tahoma"/>
              </a:rPr>
              <a:t>Trigrams: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370" dirty="0">
                <a:latin typeface="Tahoma"/>
                <a:cs typeface="Tahoma"/>
              </a:rPr>
              <a:t>{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	</a:t>
            </a:r>
            <a:r>
              <a:rPr sz="2000" spc="-50" dirty="0">
                <a:solidFill>
                  <a:srgbClr val="006FC0"/>
                </a:solidFill>
                <a:latin typeface="Tahoma"/>
                <a:cs typeface="Tahoma"/>
              </a:rPr>
              <a:t>am</a:t>
            </a:r>
            <a:r>
              <a:rPr sz="2000" spc="-10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happy</a:t>
            </a:r>
            <a:r>
              <a:rPr sz="2000" spc="-11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50" dirty="0">
                <a:latin typeface="Tahoma"/>
                <a:cs typeface="Tahoma"/>
              </a:rPr>
              <a:t>,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006FC0"/>
                </a:solidFill>
                <a:latin typeface="Tahoma"/>
                <a:cs typeface="Tahoma"/>
              </a:rPr>
              <a:t>am</a:t>
            </a:r>
            <a:r>
              <a:rPr sz="2000" spc="-9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happy</a:t>
            </a:r>
            <a:r>
              <a:rPr sz="2000" spc="-10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006FC0"/>
                </a:solidFill>
                <a:latin typeface="Tahoma"/>
                <a:cs typeface="Tahoma"/>
              </a:rPr>
              <a:t>because</a:t>
            </a:r>
            <a:r>
              <a:rPr sz="2000" spc="-35" dirty="0">
                <a:latin typeface="Tahoma"/>
                <a:cs typeface="Tahoma"/>
              </a:rPr>
              <a:t>,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155" dirty="0">
                <a:latin typeface="Tahoma"/>
                <a:cs typeface="Tahoma"/>
              </a:rPr>
              <a:t>…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420" dirty="0">
                <a:latin typeface="Tahoma"/>
                <a:cs typeface="Tahoma"/>
              </a:rPr>
              <a:t>}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5" name="object 16">
            <a:extLst>
              <a:ext uri="{FF2B5EF4-FFF2-40B4-BE49-F238E27FC236}">
                <a16:creationId xmlns:a16="http://schemas.microsoft.com/office/drawing/2014/main" id="{910FE156-5230-D2BE-C200-A6F098E1FF42}"/>
              </a:ext>
            </a:extLst>
          </p:cNvPr>
          <p:cNvSpPr txBox="1"/>
          <p:nvPr/>
        </p:nvSpPr>
        <p:spPr>
          <a:xfrm>
            <a:off x="7021189" y="3313332"/>
            <a:ext cx="8483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9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spc="-11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happy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6" name="object 17">
            <a:extLst>
              <a:ext uri="{FF2B5EF4-FFF2-40B4-BE49-F238E27FC236}">
                <a16:creationId xmlns:a16="http://schemas.microsoft.com/office/drawing/2014/main" id="{ACDC76E4-FF80-A360-21DA-13DC870D6F6B}"/>
              </a:ext>
            </a:extLst>
          </p:cNvPr>
          <p:cNvGrpSpPr/>
          <p:nvPr/>
        </p:nvGrpSpPr>
        <p:grpSpPr>
          <a:xfrm>
            <a:off x="6623235" y="3348828"/>
            <a:ext cx="334645" cy="337185"/>
            <a:chOff x="6616255" y="2657792"/>
            <a:chExt cx="334645" cy="337185"/>
          </a:xfrm>
        </p:grpSpPr>
        <p:sp>
          <p:nvSpPr>
            <p:cNvPr id="47" name="object 18">
              <a:extLst>
                <a:ext uri="{FF2B5EF4-FFF2-40B4-BE49-F238E27FC236}">
                  <a16:creationId xmlns:a16="http://schemas.microsoft.com/office/drawing/2014/main" id="{B4196380-27B8-CA33-815E-58B405F148D8}"/>
                </a:ext>
              </a:extLst>
            </p:cNvPr>
            <p:cNvSpPr/>
            <p:nvPr/>
          </p:nvSpPr>
          <p:spPr>
            <a:xfrm>
              <a:off x="6621018" y="2662554"/>
              <a:ext cx="325120" cy="327660"/>
            </a:xfrm>
            <a:custGeom>
              <a:avLst/>
              <a:gdLst/>
              <a:ahLst/>
              <a:cxnLst/>
              <a:rect l="l" t="t" r="r" b="b"/>
              <a:pathLst>
                <a:path w="325120" h="327660">
                  <a:moveTo>
                    <a:pt x="245490" y="0"/>
                  </a:moveTo>
                  <a:lnTo>
                    <a:pt x="162305" y="84455"/>
                  </a:lnTo>
                  <a:lnTo>
                    <a:pt x="79121" y="0"/>
                  </a:lnTo>
                  <a:lnTo>
                    <a:pt x="0" y="77977"/>
                  </a:lnTo>
                  <a:lnTo>
                    <a:pt x="84327" y="163702"/>
                  </a:lnTo>
                  <a:lnTo>
                    <a:pt x="0" y="249427"/>
                  </a:lnTo>
                  <a:lnTo>
                    <a:pt x="79121" y="327406"/>
                  </a:lnTo>
                  <a:lnTo>
                    <a:pt x="162305" y="242950"/>
                  </a:lnTo>
                  <a:lnTo>
                    <a:pt x="245490" y="327406"/>
                  </a:lnTo>
                  <a:lnTo>
                    <a:pt x="324611" y="249427"/>
                  </a:lnTo>
                  <a:lnTo>
                    <a:pt x="240283" y="163702"/>
                  </a:lnTo>
                  <a:lnTo>
                    <a:pt x="324611" y="77977"/>
                  </a:lnTo>
                  <a:lnTo>
                    <a:pt x="245490" y="0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19">
              <a:extLst>
                <a:ext uri="{FF2B5EF4-FFF2-40B4-BE49-F238E27FC236}">
                  <a16:creationId xmlns:a16="http://schemas.microsoft.com/office/drawing/2014/main" id="{E7893AC5-CA7A-B708-6089-1B7D6C55B67A}"/>
                </a:ext>
              </a:extLst>
            </p:cNvPr>
            <p:cNvSpPr/>
            <p:nvPr/>
          </p:nvSpPr>
          <p:spPr>
            <a:xfrm>
              <a:off x="6621018" y="2662554"/>
              <a:ext cx="325120" cy="327660"/>
            </a:xfrm>
            <a:custGeom>
              <a:avLst/>
              <a:gdLst/>
              <a:ahLst/>
              <a:cxnLst/>
              <a:rect l="l" t="t" r="r" b="b"/>
              <a:pathLst>
                <a:path w="325120" h="327660">
                  <a:moveTo>
                    <a:pt x="0" y="77977"/>
                  </a:moveTo>
                  <a:lnTo>
                    <a:pt x="79121" y="0"/>
                  </a:lnTo>
                  <a:lnTo>
                    <a:pt x="162305" y="84455"/>
                  </a:lnTo>
                  <a:lnTo>
                    <a:pt x="245490" y="0"/>
                  </a:lnTo>
                  <a:lnTo>
                    <a:pt x="324611" y="77977"/>
                  </a:lnTo>
                  <a:lnTo>
                    <a:pt x="240283" y="163702"/>
                  </a:lnTo>
                  <a:lnTo>
                    <a:pt x="324611" y="249427"/>
                  </a:lnTo>
                  <a:lnTo>
                    <a:pt x="245490" y="327406"/>
                  </a:lnTo>
                  <a:lnTo>
                    <a:pt x="162305" y="242950"/>
                  </a:lnTo>
                  <a:lnTo>
                    <a:pt x="79121" y="327406"/>
                  </a:lnTo>
                  <a:lnTo>
                    <a:pt x="0" y="249427"/>
                  </a:lnTo>
                  <a:lnTo>
                    <a:pt x="84327" y="163702"/>
                  </a:lnTo>
                  <a:lnTo>
                    <a:pt x="0" y="77977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20">
            <a:extLst>
              <a:ext uri="{FF2B5EF4-FFF2-40B4-BE49-F238E27FC236}">
                <a16:creationId xmlns:a16="http://schemas.microsoft.com/office/drawing/2014/main" id="{53090BA6-029B-6B5C-8EC7-773D6CD20A1C}"/>
              </a:ext>
            </a:extLst>
          </p:cNvPr>
          <p:cNvSpPr/>
          <p:nvPr/>
        </p:nvSpPr>
        <p:spPr>
          <a:xfrm>
            <a:off x="3537326" y="2200558"/>
            <a:ext cx="536575" cy="344805"/>
          </a:xfrm>
          <a:custGeom>
            <a:avLst/>
            <a:gdLst/>
            <a:ahLst/>
            <a:cxnLst/>
            <a:rect l="l" t="t" r="r" b="b"/>
            <a:pathLst>
              <a:path w="536575" h="344805">
                <a:moveTo>
                  <a:pt x="10667" y="344424"/>
                </a:moveTo>
                <a:lnTo>
                  <a:pt x="158495" y="344424"/>
                </a:lnTo>
                <a:lnTo>
                  <a:pt x="158495" y="0"/>
                </a:lnTo>
                <a:lnTo>
                  <a:pt x="10667" y="0"/>
                </a:lnTo>
                <a:lnTo>
                  <a:pt x="10667" y="344424"/>
                </a:lnTo>
                <a:close/>
              </a:path>
              <a:path w="536575" h="344805">
                <a:moveTo>
                  <a:pt x="0" y="344424"/>
                </a:moveTo>
                <a:lnTo>
                  <a:pt x="536448" y="344424"/>
                </a:lnTo>
                <a:lnTo>
                  <a:pt x="536448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ln w="28575">
            <a:solidFill>
              <a:srgbClr val="B6D6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21">
            <a:extLst>
              <a:ext uri="{FF2B5EF4-FFF2-40B4-BE49-F238E27FC236}">
                <a16:creationId xmlns:a16="http://schemas.microsoft.com/office/drawing/2014/main" id="{BC357780-50F7-71F9-EC7C-C2C7E0C91DB7}"/>
              </a:ext>
            </a:extLst>
          </p:cNvPr>
          <p:cNvSpPr/>
          <p:nvPr/>
        </p:nvSpPr>
        <p:spPr>
          <a:xfrm>
            <a:off x="2005706" y="3976018"/>
            <a:ext cx="1370330" cy="344805"/>
          </a:xfrm>
          <a:custGeom>
            <a:avLst/>
            <a:gdLst/>
            <a:ahLst/>
            <a:cxnLst/>
            <a:rect l="l" t="t" r="r" b="b"/>
            <a:pathLst>
              <a:path w="1370329" h="344804">
                <a:moveTo>
                  <a:pt x="0" y="344424"/>
                </a:moveTo>
                <a:lnTo>
                  <a:pt x="1370076" y="344424"/>
                </a:lnTo>
                <a:lnTo>
                  <a:pt x="1370076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ln w="28575">
            <a:solidFill>
              <a:srgbClr val="B6D6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2">
            <a:extLst>
              <a:ext uri="{FF2B5EF4-FFF2-40B4-BE49-F238E27FC236}">
                <a16:creationId xmlns:a16="http://schemas.microsoft.com/office/drawing/2014/main" id="{26E1D9E6-86D3-DB3C-E493-9F02257A1050}"/>
              </a:ext>
            </a:extLst>
          </p:cNvPr>
          <p:cNvSpPr/>
          <p:nvPr/>
        </p:nvSpPr>
        <p:spPr>
          <a:xfrm>
            <a:off x="2653406" y="3358797"/>
            <a:ext cx="1141730" cy="344805"/>
          </a:xfrm>
          <a:custGeom>
            <a:avLst/>
            <a:gdLst/>
            <a:ahLst/>
            <a:cxnLst/>
            <a:rect l="l" t="t" r="r" b="b"/>
            <a:pathLst>
              <a:path w="1141729" h="344805">
                <a:moveTo>
                  <a:pt x="0" y="344424"/>
                </a:moveTo>
                <a:lnTo>
                  <a:pt x="1141476" y="344424"/>
                </a:lnTo>
                <a:lnTo>
                  <a:pt x="1141476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ln w="28575">
            <a:solidFill>
              <a:srgbClr val="B6D6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1389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End</a:t>
            </a:r>
            <a:r>
              <a:rPr spc="-135" dirty="0"/>
              <a:t> </a:t>
            </a:r>
            <a:r>
              <a:rPr spc="70" dirty="0"/>
              <a:t>of</a:t>
            </a:r>
            <a:r>
              <a:rPr spc="-120" dirty="0"/>
              <a:t> </a:t>
            </a:r>
            <a:r>
              <a:rPr dirty="0"/>
              <a:t>sentence</a:t>
            </a:r>
            <a:r>
              <a:rPr spc="-114" dirty="0"/>
              <a:t> </a:t>
            </a:r>
            <a:r>
              <a:rPr dirty="0"/>
              <a:t>token</a:t>
            </a:r>
            <a:r>
              <a:rPr spc="-135" dirty="0"/>
              <a:t> </a:t>
            </a:r>
            <a:r>
              <a:rPr spc="-185" dirty="0"/>
              <a:t>&lt;/s&gt;</a:t>
            </a:r>
            <a:r>
              <a:rPr spc="-105" dirty="0"/>
              <a:t> </a:t>
            </a:r>
            <a:r>
              <a:rPr dirty="0"/>
              <a:t>-</a:t>
            </a:r>
            <a:r>
              <a:rPr spc="-120" dirty="0"/>
              <a:t> </a:t>
            </a:r>
            <a:r>
              <a:rPr spc="-10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9999" y="1213231"/>
            <a:ext cx="1309370" cy="1349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Corpus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11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r>
              <a:rPr sz="2000" spc="-1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11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r>
              <a:rPr sz="2000" spc="-1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9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r>
              <a:rPr sz="2000" spc="-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9764" y="1054602"/>
            <a:ext cx="2505710" cy="1558290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Sentences</a:t>
            </a:r>
            <a:r>
              <a:rPr sz="2000" u="sng" spc="-1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spc="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of</a:t>
            </a:r>
            <a:r>
              <a:rPr sz="2000" u="sng" spc="-1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length</a:t>
            </a:r>
            <a:r>
              <a:rPr sz="2000" u="sng" spc="-1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3:</a:t>
            </a:r>
            <a:endParaRPr sz="2000">
              <a:latin typeface="Tahoma"/>
              <a:cs typeface="Tahoma"/>
            </a:endParaRPr>
          </a:p>
          <a:p>
            <a:pPr marL="426084">
              <a:lnSpc>
                <a:spcPct val="100000"/>
              </a:lnSpc>
              <a:spcBef>
                <a:spcPts val="905"/>
              </a:spcBef>
            </a:pPr>
            <a:r>
              <a:rPr sz="1400" spc="-145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1400" spc="-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r>
              <a:rPr sz="1400" spc="-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r>
              <a:rPr sz="1400" spc="-8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endParaRPr sz="1400">
              <a:latin typeface="Tahoma"/>
              <a:cs typeface="Tahoma"/>
            </a:endParaRPr>
          </a:p>
          <a:p>
            <a:pPr marL="426084">
              <a:lnSpc>
                <a:spcPct val="100000"/>
              </a:lnSpc>
              <a:spcBef>
                <a:spcPts val="250"/>
              </a:spcBef>
            </a:pPr>
            <a:r>
              <a:rPr sz="1400" spc="-15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1400" spc="-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r>
              <a:rPr sz="1400" spc="-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r>
              <a:rPr sz="1400" spc="-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endParaRPr sz="1400">
              <a:latin typeface="Tahoma"/>
              <a:cs typeface="Tahoma"/>
            </a:endParaRPr>
          </a:p>
          <a:p>
            <a:pPr marL="426084">
              <a:lnSpc>
                <a:spcPct val="100000"/>
              </a:lnSpc>
              <a:spcBef>
                <a:spcPts val="254"/>
              </a:spcBef>
            </a:pPr>
            <a:r>
              <a:rPr sz="1400" spc="-50" dirty="0">
                <a:solidFill>
                  <a:srgbClr val="006FC0"/>
                </a:solidFill>
                <a:latin typeface="Tahoma"/>
                <a:cs typeface="Tahoma"/>
              </a:rPr>
              <a:t>…</a:t>
            </a:r>
            <a:endParaRPr sz="1400">
              <a:latin typeface="Tahoma"/>
              <a:cs typeface="Tahoma"/>
            </a:endParaRPr>
          </a:p>
          <a:p>
            <a:pPr marL="426084">
              <a:lnSpc>
                <a:spcPct val="100000"/>
              </a:lnSpc>
              <a:spcBef>
                <a:spcPts val="250"/>
              </a:spcBef>
            </a:pPr>
            <a:r>
              <a:rPr sz="1400" spc="-145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1400" spc="-7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r>
              <a:rPr sz="1400" spc="-7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r>
              <a:rPr sz="1400" spc="-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1376" y="1373124"/>
            <a:ext cx="228600" cy="944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1188" y="1882139"/>
            <a:ext cx="228600" cy="960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1376" y="2392679"/>
            <a:ext cx="228600" cy="944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1376" y="2828544"/>
            <a:ext cx="228600" cy="960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0579" y="1243583"/>
            <a:ext cx="3182112" cy="3535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6591" y="1740407"/>
            <a:ext cx="3086100" cy="3520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27091" y="2700527"/>
            <a:ext cx="2895600" cy="3520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07608" y="2398776"/>
            <a:ext cx="352043" cy="4876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28659" y="1420367"/>
            <a:ext cx="353568" cy="472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68283" y="1943100"/>
            <a:ext cx="352044" cy="4724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68283" y="2441448"/>
            <a:ext cx="352044" cy="4876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94192" y="2916935"/>
            <a:ext cx="353568" cy="4724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2900" y="3639311"/>
            <a:ext cx="228600" cy="9601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78952" y="3567684"/>
            <a:ext cx="114298" cy="23926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45708" y="3415284"/>
            <a:ext cx="1810129" cy="75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2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End</a:t>
            </a:r>
            <a:r>
              <a:rPr spc="-135" dirty="0"/>
              <a:t> </a:t>
            </a:r>
            <a:r>
              <a:rPr spc="70" dirty="0"/>
              <a:t>of</a:t>
            </a:r>
            <a:r>
              <a:rPr spc="-120" dirty="0"/>
              <a:t> </a:t>
            </a:r>
            <a:r>
              <a:rPr dirty="0"/>
              <a:t>sentence</a:t>
            </a:r>
            <a:r>
              <a:rPr spc="-114" dirty="0"/>
              <a:t> </a:t>
            </a:r>
            <a:r>
              <a:rPr dirty="0"/>
              <a:t>token</a:t>
            </a:r>
            <a:r>
              <a:rPr spc="-135" dirty="0"/>
              <a:t> </a:t>
            </a:r>
            <a:r>
              <a:rPr spc="-185" dirty="0"/>
              <a:t>&lt;/s&gt;</a:t>
            </a:r>
            <a:r>
              <a:rPr spc="-105" dirty="0"/>
              <a:t> </a:t>
            </a:r>
            <a:r>
              <a:rPr dirty="0"/>
              <a:t>-</a:t>
            </a:r>
            <a:r>
              <a:rPr spc="-120" dirty="0"/>
              <a:t> </a:t>
            </a:r>
            <a:r>
              <a:rPr spc="-10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199" y="1213231"/>
            <a:ext cx="1309370" cy="1349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Corpus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11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r>
              <a:rPr sz="2000" spc="-1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11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r>
              <a:rPr sz="2000" spc="-1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9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r>
              <a:rPr sz="2000" spc="-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4011" y="3244597"/>
            <a:ext cx="228600" cy="9448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44740" y="3172967"/>
            <a:ext cx="114298" cy="2377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33444" y="3058667"/>
            <a:ext cx="1808612" cy="7528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16963" y="3063239"/>
            <a:ext cx="1810129" cy="7437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46932" y="3172967"/>
            <a:ext cx="228600" cy="2377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04559" y="3172967"/>
            <a:ext cx="228600" cy="2377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85559" y="3410711"/>
            <a:ext cx="353567" cy="4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08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043" y="1194283"/>
            <a:ext cx="4140835" cy="962660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385"/>
              </a:spcBef>
              <a:buChar char="●"/>
              <a:tabLst>
                <a:tab pos="367665" algn="l"/>
              </a:tabLst>
            </a:pPr>
            <a:r>
              <a:rPr sz="2000" spc="-10" dirty="0">
                <a:latin typeface="Tahoma"/>
                <a:cs typeface="Tahoma"/>
              </a:rPr>
              <a:t>Bigram</a:t>
            </a:r>
            <a:endParaRPr sz="200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1290"/>
              </a:spcBef>
              <a:tabLst>
                <a:tab pos="3832225" algn="l"/>
              </a:tabLst>
            </a:pP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1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the</a:t>
            </a:r>
            <a:r>
              <a:rPr sz="2000" spc="-1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teacher</a:t>
            </a:r>
            <a:r>
              <a:rPr sz="2000" spc="-1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sz="2000" spc="-11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tea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	</a:t>
            </a:r>
            <a:r>
              <a:rPr sz="2000" spc="-315" dirty="0">
                <a:latin typeface="Tahoma"/>
                <a:cs typeface="Tahoma"/>
              </a:rPr>
              <a:t>=&gt;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37530" y="1825879"/>
            <a:ext cx="35090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9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the</a:t>
            </a:r>
            <a:r>
              <a:rPr sz="2000" spc="-10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teacher</a:t>
            </a:r>
            <a:r>
              <a:rPr sz="2000" spc="-11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sz="2000" spc="-1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tea</a:t>
            </a:r>
            <a:r>
              <a:rPr sz="2000" spc="-10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80" dirty="0">
                <a:solidFill>
                  <a:srgbClr val="006FC0"/>
                </a:solidFill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End</a:t>
            </a:r>
            <a:r>
              <a:rPr spc="-135" dirty="0"/>
              <a:t> </a:t>
            </a:r>
            <a:r>
              <a:rPr spc="70" dirty="0"/>
              <a:t>of</a:t>
            </a:r>
            <a:r>
              <a:rPr spc="-120" dirty="0"/>
              <a:t> </a:t>
            </a:r>
            <a:r>
              <a:rPr dirty="0"/>
              <a:t>sentence</a:t>
            </a:r>
            <a:r>
              <a:rPr spc="-114" dirty="0"/>
              <a:t> </a:t>
            </a:r>
            <a:r>
              <a:rPr dirty="0"/>
              <a:t>token</a:t>
            </a:r>
            <a:r>
              <a:rPr spc="-135" dirty="0"/>
              <a:t> </a:t>
            </a:r>
            <a:r>
              <a:rPr spc="-185" dirty="0"/>
              <a:t>&lt;/s&gt;</a:t>
            </a:r>
            <a:r>
              <a:rPr spc="-105" dirty="0"/>
              <a:t> </a:t>
            </a:r>
            <a:r>
              <a:rPr dirty="0"/>
              <a:t>-</a:t>
            </a:r>
            <a:r>
              <a:rPr spc="-120" dirty="0"/>
              <a:t> </a:t>
            </a:r>
            <a:r>
              <a:rPr spc="-10" dirty="0"/>
              <a:t>solution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66927" y="2456878"/>
            <a:ext cx="7687309" cy="400685"/>
            <a:chOff x="566927" y="2456878"/>
            <a:chExt cx="7687309" cy="400685"/>
          </a:xfrm>
        </p:grpSpPr>
        <p:sp>
          <p:nvSpPr>
            <p:cNvPr id="6" name="object 6"/>
            <p:cNvSpPr/>
            <p:nvPr/>
          </p:nvSpPr>
          <p:spPr>
            <a:xfrm>
              <a:off x="6782562" y="2471166"/>
              <a:ext cx="1457325" cy="372110"/>
            </a:xfrm>
            <a:custGeom>
              <a:avLst/>
              <a:gdLst/>
              <a:ahLst/>
              <a:cxnLst/>
              <a:rect l="l" t="t" r="r" b="b"/>
              <a:pathLst>
                <a:path w="1457325" h="372110">
                  <a:moveTo>
                    <a:pt x="0" y="371856"/>
                  </a:moveTo>
                  <a:lnTo>
                    <a:pt x="1456944" y="371856"/>
                  </a:lnTo>
                  <a:lnTo>
                    <a:pt x="1456944" y="0"/>
                  </a:lnTo>
                  <a:lnTo>
                    <a:pt x="0" y="0"/>
                  </a:lnTo>
                  <a:lnTo>
                    <a:pt x="0" y="371856"/>
                  </a:lnTo>
                  <a:close/>
                </a:path>
              </a:pathLst>
            </a:custGeom>
            <a:ln w="28575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927" y="2537485"/>
              <a:ext cx="7546848" cy="23771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15848" y="3052318"/>
            <a:ext cx="2775585" cy="99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ahoma"/>
                <a:cs typeface="Tahoma"/>
              </a:rPr>
              <a:t>Corpus: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9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Lyn</a:t>
            </a:r>
            <a:r>
              <a:rPr sz="2000" spc="-9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sz="2000" spc="-1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chocolate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John</a:t>
            </a:r>
            <a:r>
              <a:rPr sz="2000" spc="-9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sz="2000" spc="-1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38537" y="3369005"/>
            <a:ext cx="5461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0" dirty="0">
                <a:solidFill>
                  <a:srgbClr val="006FC0"/>
                </a:solidFill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81144" y="3339084"/>
            <a:ext cx="2296795" cy="784860"/>
            <a:chOff x="4581144" y="3339084"/>
            <a:chExt cx="2296795" cy="78486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2560" y="3864864"/>
              <a:ext cx="1626090" cy="2590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1144" y="3339084"/>
              <a:ext cx="2296668" cy="534923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1297686" y="3333750"/>
            <a:ext cx="1896110" cy="751840"/>
          </a:xfrm>
          <a:custGeom>
            <a:avLst/>
            <a:gdLst/>
            <a:ahLst/>
            <a:cxnLst/>
            <a:rect l="l" t="t" r="r" b="b"/>
            <a:pathLst>
              <a:path w="1896110" h="751839">
                <a:moveTo>
                  <a:pt x="0" y="370331"/>
                </a:moveTo>
                <a:lnTo>
                  <a:pt x="1895856" y="370331"/>
                </a:lnTo>
                <a:lnTo>
                  <a:pt x="1895856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  <a:path w="1896110" h="751839">
                <a:moveTo>
                  <a:pt x="152400" y="751332"/>
                </a:moveTo>
                <a:lnTo>
                  <a:pt x="1491996" y="751332"/>
                </a:lnTo>
                <a:lnTo>
                  <a:pt x="1491996" y="381000"/>
                </a:lnTo>
                <a:lnTo>
                  <a:pt x="152400" y="381000"/>
                </a:lnTo>
                <a:lnTo>
                  <a:pt x="152400" y="751332"/>
                </a:lnTo>
                <a:close/>
              </a:path>
            </a:pathLst>
          </a:custGeom>
          <a:ln w="28575">
            <a:solidFill>
              <a:srgbClr val="B6D6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7316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4040" y="1575257"/>
            <a:ext cx="7254240" cy="1429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</a:tabLst>
            </a:pPr>
            <a:r>
              <a:rPr sz="2000" spc="100" dirty="0">
                <a:latin typeface="Tahoma"/>
                <a:cs typeface="Tahoma"/>
              </a:rPr>
              <a:t>N-</a:t>
            </a:r>
            <a:r>
              <a:rPr sz="2000" spc="-40" dirty="0">
                <a:latin typeface="Tahoma"/>
                <a:cs typeface="Tahoma"/>
              </a:rPr>
              <a:t>gram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=&gt;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just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one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2000">
              <a:latin typeface="Tahoma"/>
              <a:cs typeface="Tahoma"/>
            </a:endParaRPr>
          </a:p>
          <a:p>
            <a:pPr marL="443230">
              <a:lnSpc>
                <a:spcPct val="100000"/>
              </a:lnSpc>
            </a:pPr>
            <a:r>
              <a:rPr sz="2000" spc="-85" dirty="0">
                <a:latin typeface="Tahoma"/>
                <a:cs typeface="Tahoma"/>
              </a:rPr>
              <a:t>E.g. </a:t>
            </a:r>
            <a:r>
              <a:rPr sz="2000" spc="-10" dirty="0">
                <a:latin typeface="Tahoma"/>
                <a:cs typeface="Tahoma"/>
              </a:rPr>
              <a:t>Trigram:</a:t>
            </a:r>
            <a:endParaRPr sz="2000">
              <a:latin typeface="Tahoma"/>
              <a:cs typeface="Tahoma"/>
            </a:endParaRPr>
          </a:p>
          <a:p>
            <a:pPr marL="443230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the</a:t>
            </a:r>
            <a:r>
              <a:rPr sz="2000" spc="-1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teacher</a:t>
            </a:r>
            <a:r>
              <a:rPr sz="2000" spc="-1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sz="2000" spc="-1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tea</a:t>
            </a:r>
            <a:r>
              <a:rPr sz="2000" spc="-10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=&gt;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1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1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the</a:t>
            </a:r>
            <a:r>
              <a:rPr sz="2000" spc="-1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teacher</a:t>
            </a:r>
            <a:r>
              <a:rPr sz="2000" spc="-15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sz="2000" spc="-1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tea</a:t>
            </a:r>
            <a:r>
              <a:rPr sz="2000" spc="-1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006FC0"/>
                </a:solidFill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D60CF0-CDE4-4489-685E-D0B06E60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  <a:r>
              <a:rPr lang="en-US" spc="-114" dirty="0"/>
              <a:t> </a:t>
            </a:r>
            <a:r>
              <a:rPr lang="en-US" spc="70" dirty="0"/>
              <a:t>of</a:t>
            </a:r>
            <a:r>
              <a:rPr lang="en-US" spc="-100" dirty="0"/>
              <a:t> </a:t>
            </a:r>
            <a:r>
              <a:rPr lang="en-US" dirty="0"/>
              <a:t>sentence</a:t>
            </a:r>
            <a:r>
              <a:rPr lang="en-US" spc="-95" dirty="0"/>
              <a:t> </a:t>
            </a:r>
            <a:r>
              <a:rPr lang="en-US" dirty="0"/>
              <a:t>token</a:t>
            </a:r>
            <a:r>
              <a:rPr lang="en-US" spc="-114" dirty="0"/>
              <a:t> </a:t>
            </a:r>
            <a:r>
              <a:rPr lang="en-US" spc="-185" dirty="0"/>
              <a:t>&lt;/s&gt;</a:t>
            </a:r>
            <a:r>
              <a:rPr lang="en-US" spc="-95" dirty="0"/>
              <a:t> </a:t>
            </a:r>
            <a:r>
              <a:rPr lang="en-US" dirty="0"/>
              <a:t>for</a:t>
            </a:r>
            <a:r>
              <a:rPr lang="en-US" spc="-95" dirty="0"/>
              <a:t> </a:t>
            </a:r>
            <a:r>
              <a:rPr lang="en-US" spc="140" dirty="0"/>
              <a:t>N-</a:t>
            </a:r>
            <a:r>
              <a:rPr lang="en-US" spc="-10" dirty="0"/>
              <a:t>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1625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99478" y="1394650"/>
          <a:ext cx="3347719" cy="62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spc="-204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&lt;s&gt;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B6D6A8"/>
                      </a:solidFill>
                      <a:prstDash val="solid"/>
                    </a:lnL>
                    <a:lnR w="28575">
                      <a:solidFill>
                        <a:srgbClr val="B6D6A8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spc="-25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Lyn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B6D6A8"/>
                      </a:solidFill>
                      <a:prstDash val="solid"/>
                    </a:lnL>
                    <a:lnR w="28575">
                      <a:solidFill>
                        <a:srgbClr val="B6D6A8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spc="-1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drinks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B6D6A8"/>
                      </a:solidFill>
                      <a:prstDash val="solid"/>
                    </a:lnL>
                    <a:lnR w="28575">
                      <a:solidFill>
                        <a:srgbClr val="B6D6A8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spc="-1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chocolate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B6D6A8"/>
                      </a:solidFill>
                      <a:prstDash val="solid"/>
                    </a:lnL>
                    <a:lnR w="28575">
                      <a:solidFill>
                        <a:srgbClr val="B6D6A8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spc="-114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&lt;/s&gt;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B6D6A8"/>
                      </a:solidFill>
                      <a:prstDash val="solid"/>
                    </a:lnL>
                    <a:lnR w="28575">
                      <a:solidFill>
                        <a:srgbClr val="B6D6A8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90550" y="1093724"/>
            <a:ext cx="3154680" cy="1349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ahoma"/>
                <a:cs typeface="Tahoma"/>
              </a:rPr>
              <a:t>Corpus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1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John</a:t>
            </a:r>
            <a:r>
              <a:rPr sz="2000" spc="-1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sz="2000" spc="-11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tea</a:t>
            </a:r>
            <a:r>
              <a:rPr sz="2000" spc="-10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Lyn</a:t>
            </a:r>
            <a:r>
              <a:rPr sz="2000" spc="-6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eats</a:t>
            </a:r>
            <a:r>
              <a:rPr sz="2000" spc="-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chocolate</a:t>
            </a:r>
            <a:r>
              <a:rPr sz="2000" spc="-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95" dirty="0">
                <a:solidFill>
                  <a:srgbClr val="006FC0"/>
                </a:solidFill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30623" y="1134046"/>
            <a:ext cx="4259580" cy="748030"/>
            <a:chOff x="4230623" y="1134046"/>
            <a:chExt cx="4259580" cy="748030"/>
          </a:xfrm>
        </p:grpSpPr>
        <p:sp>
          <p:nvSpPr>
            <p:cNvPr id="5" name="object 5"/>
            <p:cNvSpPr/>
            <p:nvPr/>
          </p:nvSpPr>
          <p:spPr>
            <a:xfrm>
              <a:off x="6183629" y="1148333"/>
              <a:ext cx="1736089" cy="719455"/>
            </a:xfrm>
            <a:custGeom>
              <a:avLst/>
              <a:gdLst/>
              <a:ahLst/>
              <a:cxnLst/>
              <a:rect l="l" t="t" r="r" b="b"/>
              <a:pathLst>
                <a:path w="1736090" h="719455">
                  <a:moveTo>
                    <a:pt x="1482852" y="719327"/>
                  </a:moveTo>
                  <a:lnTo>
                    <a:pt x="1735835" y="719327"/>
                  </a:lnTo>
                  <a:lnTo>
                    <a:pt x="1735835" y="0"/>
                  </a:lnTo>
                  <a:lnTo>
                    <a:pt x="1482852" y="0"/>
                  </a:lnTo>
                  <a:lnTo>
                    <a:pt x="1482852" y="719327"/>
                  </a:lnTo>
                  <a:close/>
                </a:path>
                <a:path w="1736090" h="719455">
                  <a:moveTo>
                    <a:pt x="995172" y="719327"/>
                  </a:moveTo>
                  <a:lnTo>
                    <a:pt x="1249679" y="719327"/>
                  </a:lnTo>
                  <a:lnTo>
                    <a:pt x="1249679" y="0"/>
                  </a:lnTo>
                  <a:lnTo>
                    <a:pt x="995172" y="0"/>
                  </a:lnTo>
                  <a:lnTo>
                    <a:pt x="995172" y="719327"/>
                  </a:lnTo>
                  <a:close/>
                </a:path>
                <a:path w="1736090" h="719455">
                  <a:moveTo>
                    <a:pt x="509016" y="719327"/>
                  </a:moveTo>
                  <a:lnTo>
                    <a:pt x="762000" y="719327"/>
                  </a:lnTo>
                  <a:lnTo>
                    <a:pt x="762000" y="0"/>
                  </a:lnTo>
                  <a:lnTo>
                    <a:pt x="509016" y="0"/>
                  </a:lnTo>
                  <a:lnTo>
                    <a:pt x="509016" y="719327"/>
                  </a:lnTo>
                  <a:close/>
                </a:path>
                <a:path w="1736090" h="719455">
                  <a:moveTo>
                    <a:pt x="0" y="719327"/>
                  </a:moveTo>
                  <a:lnTo>
                    <a:pt x="252984" y="719327"/>
                  </a:lnTo>
                  <a:lnTo>
                    <a:pt x="252984" y="0"/>
                  </a:lnTo>
                  <a:lnTo>
                    <a:pt x="0" y="0"/>
                  </a:lnTo>
                  <a:lnTo>
                    <a:pt x="0" y="719327"/>
                  </a:lnTo>
                  <a:close/>
                </a:path>
              </a:pathLst>
            </a:custGeom>
            <a:ln w="28575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0623" y="1199426"/>
              <a:ext cx="4259580" cy="616038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3004" y="3468647"/>
            <a:ext cx="2633448" cy="5539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00115" y="2712768"/>
            <a:ext cx="2077195" cy="55468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00115" y="3589020"/>
            <a:ext cx="1978151" cy="27889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04775" y="3450446"/>
            <a:ext cx="444947" cy="55767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3483" y="2743556"/>
            <a:ext cx="2371915" cy="601622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9D01A6BF-7CC1-C70E-C8D5-89073D87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10" dirty="0"/>
              <a:t>Example</a:t>
            </a:r>
            <a:r>
              <a:rPr lang="en-GB" spc="-165" dirty="0"/>
              <a:t> </a:t>
            </a:r>
            <a:r>
              <a:rPr lang="en-GB" dirty="0"/>
              <a:t>-</a:t>
            </a:r>
            <a:r>
              <a:rPr lang="en-GB" spc="-165" dirty="0"/>
              <a:t> </a:t>
            </a:r>
            <a:r>
              <a:rPr lang="en-GB" spc="-10" dirty="0"/>
              <a:t>bigram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63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01A6BF-7CC1-C70E-C8D5-89073D87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10" dirty="0"/>
              <a:t>Quiz</a:t>
            </a:r>
            <a:endParaRPr lang="en-GB" dirty="0"/>
          </a:p>
        </p:txBody>
      </p:sp>
      <p:sp>
        <p:nvSpPr>
          <p:cNvPr id="7" name="object 7"/>
          <p:cNvSpPr txBox="1"/>
          <p:nvPr/>
        </p:nvSpPr>
        <p:spPr>
          <a:xfrm>
            <a:off x="295124" y="1368204"/>
            <a:ext cx="7799705" cy="815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90" dirty="0">
                <a:latin typeface="Tahoma"/>
                <a:cs typeface="Tahoma"/>
              </a:rPr>
              <a:t>Objective: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Apply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sequence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probability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approximation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with</a:t>
            </a:r>
            <a:r>
              <a:rPr sz="1400" spc="-25" dirty="0">
                <a:latin typeface="Tahoma"/>
                <a:cs typeface="Tahoma"/>
              </a:rPr>
              <a:t> bigrams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after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adding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start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and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end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word.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400" b="1" spc="-10" dirty="0">
                <a:latin typeface="Tahoma"/>
                <a:cs typeface="Tahoma"/>
              </a:rPr>
              <a:t>Question: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ahoma"/>
                <a:cs typeface="Tahoma"/>
              </a:rPr>
              <a:t>Given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these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conditional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probabilities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3953360" y="2157383"/>
            <a:ext cx="8953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5" dirty="0">
                <a:latin typeface="Tahoma"/>
                <a:cs typeface="Tahoma"/>
              </a:rPr>
              <a:t>P(cats)=0.3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9"/>
          <p:cNvSpPr txBox="1"/>
          <p:nvPr/>
        </p:nvSpPr>
        <p:spPr>
          <a:xfrm>
            <a:off x="295124" y="2157383"/>
            <a:ext cx="147256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ahoma"/>
                <a:cs typeface="Tahoma"/>
              </a:rPr>
              <a:t>P(Mary)=0.1;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Tahoma"/>
                <a:cs typeface="Tahoma"/>
              </a:rPr>
              <a:t>P(Mary|&lt;s&gt;)=0.2;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latin typeface="Tahoma"/>
                <a:cs typeface="Tahoma"/>
              </a:rPr>
              <a:t>P(likes|Mary)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=0.3;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0"/>
          <p:cNvSpPr txBox="1"/>
          <p:nvPr/>
        </p:nvSpPr>
        <p:spPr>
          <a:xfrm>
            <a:off x="2124179" y="2157383"/>
            <a:ext cx="132969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ahoma"/>
                <a:cs typeface="Tahoma"/>
              </a:rPr>
              <a:t>P(likes)=0.2; </a:t>
            </a:r>
            <a:r>
              <a:rPr sz="1400" spc="-55" dirty="0">
                <a:latin typeface="Tahoma"/>
                <a:cs typeface="Tahoma"/>
              </a:rPr>
              <a:t>P(&lt;/s&gt;|cats)=0.6 </a:t>
            </a:r>
            <a:r>
              <a:rPr sz="1400" spc="-25" dirty="0">
                <a:latin typeface="Tahoma"/>
                <a:cs typeface="Tahoma"/>
              </a:rPr>
              <a:t>P(cats|likes)=0.1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1"/>
          <p:cNvSpPr txBox="1"/>
          <p:nvPr/>
        </p:nvSpPr>
        <p:spPr>
          <a:xfrm>
            <a:off x="295124" y="3011077"/>
            <a:ext cx="741553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Approximate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probability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following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sentence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with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bigrams: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25" dirty="0">
                <a:latin typeface="Tahoma"/>
                <a:cs typeface="Tahoma"/>
              </a:rPr>
              <a:t>“&lt;s&gt;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Mary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likes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cats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&lt;/s&gt;”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630"/>
              </a:lnSpc>
            </a:pPr>
            <a:r>
              <a:rPr sz="1400" b="1" spc="-90" dirty="0">
                <a:latin typeface="Tahoma"/>
                <a:cs typeface="Tahoma"/>
              </a:rPr>
              <a:t>Type:</a:t>
            </a:r>
            <a:r>
              <a:rPr sz="1400" b="1" spc="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Multiple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Choice,</a:t>
            </a:r>
            <a:r>
              <a:rPr sz="1400" spc="-10" dirty="0">
                <a:latin typeface="Tahoma"/>
                <a:cs typeface="Tahoma"/>
              </a:rPr>
              <a:t> single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answer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400" b="1" spc="-65" dirty="0">
                <a:latin typeface="Tahoma"/>
                <a:cs typeface="Tahoma"/>
              </a:rPr>
              <a:t>Options</a:t>
            </a:r>
            <a:r>
              <a:rPr sz="1400" b="1" spc="-100" dirty="0">
                <a:latin typeface="Tahoma"/>
                <a:cs typeface="Tahoma"/>
              </a:rPr>
              <a:t> </a:t>
            </a:r>
            <a:r>
              <a:rPr sz="1400" b="1" spc="-114" dirty="0">
                <a:latin typeface="Tahoma"/>
                <a:cs typeface="Tahoma"/>
              </a:rPr>
              <a:t>and</a:t>
            </a:r>
            <a:r>
              <a:rPr sz="1400" b="1" spc="-6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solution: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2"/>
          <p:cNvSpPr txBox="1"/>
          <p:nvPr/>
        </p:nvSpPr>
        <p:spPr>
          <a:xfrm>
            <a:off x="4983456" y="3826671"/>
            <a:ext cx="4223385" cy="460375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  <a:tabLst>
                <a:tab pos="1005840" algn="l"/>
              </a:tabLst>
            </a:pPr>
            <a:r>
              <a:rPr sz="1400" spc="-25" dirty="0">
                <a:latin typeface="Tahoma"/>
                <a:cs typeface="Tahoma"/>
              </a:rPr>
              <a:t>2.</a:t>
            </a:r>
            <a:r>
              <a:rPr sz="1400" dirty="0">
                <a:latin typeface="Tahoma"/>
                <a:cs typeface="Tahoma"/>
              </a:rPr>
              <a:t>	</a:t>
            </a:r>
            <a:r>
              <a:rPr sz="1400" spc="-114" dirty="0">
                <a:latin typeface="Tahoma"/>
                <a:cs typeface="Tahoma"/>
              </a:rPr>
              <a:t>P(&lt;s&gt;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Mary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likes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cats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105" dirty="0">
                <a:latin typeface="Tahoma"/>
                <a:cs typeface="Tahoma"/>
              </a:rPr>
              <a:t>&lt;/s&gt;)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=0.0036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3"/>
          <p:cNvSpPr txBox="1"/>
          <p:nvPr/>
        </p:nvSpPr>
        <p:spPr>
          <a:xfrm>
            <a:off x="448744" y="3974575"/>
            <a:ext cx="3690620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26465" algn="l"/>
              </a:tabLst>
            </a:pPr>
            <a:r>
              <a:rPr sz="1400" spc="-25" dirty="0">
                <a:latin typeface="Tahoma"/>
                <a:cs typeface="Tahoma"/>
              </a:rPr>
              <a:t>1.</a:t>
            </a:r>
            <a:r>
              <a:rPr sz="1400" dirty="0">
                <a:latin typeface="Tahoma"/>
                <a:cs typeface="Tahoma"/>
              </a:rPr>
              <a:t>	</a:t>
            </a:r>
            <a:r>
              <a:rPr sz="1400" spc="-105" dirty="0">
                <a:latin typeface="Tahoma"/>
                <a:cs typeface="Tahoma"/>
              </a:rPr>
              <a:t>P(&lt;s&gt;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Mary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likes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cats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spc="-100" dirty="0">
                <a:latin typeface="Tahoma"/>
                <a:cs typeface="Tahoma"/>
              </a:rPr>
              <a:t>&lt;/s&gt;)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210" dirty="0">
                <a:latin typeface="Tahoma"/>
                <a:cs typeface="Tahoma"/>
              </a:rPr>
              <a:t>=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1400" spc="-25" dirty="0">
                <a:latin typeface="Tahoma"/>
                <a:cs typeface="Tahoma"/>
              </a:rPr>
              <a:t>3.</a:t>
            </a:r>
            <a:r>
              <a:rPr sz="1400" dirty="0">
                <a:latin typeface="Tahoma"/>
                <a:cs typeface="Tahoma"/>
              </a:rPr>
              <a:t>	</a:t>
            </a:r>
            <a:r>
              <a:rPr sz="1400" spc="-114" dirty="0">
                <a:latin typeface="Tahoma"/>
                <a:cs typeface="Tahoma"/>
              </a:rPr>
              <a:t>P(&lt;s&gt;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Mary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likes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cats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105" dirty="0">
                <a:latin typeface="Tahoma"/>
                <a:cs typeface="Tahoma"/>
              </a:rPr>
              <a:t>&lt;/s&gt;)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10" dirty="0">
                <a:latin typeface="Tahoma"/>
                <a:cs typeface="Tahoma"/>
              </a:rPr>
              <a:t>=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0.003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14"/>
          <p:cNvSpPr txBox="1"/>
          <p:nvPr/>
        </p:nvSpPr>
        <p:spPr>
          <a:xfrm>
            <a:off x="5062450" y="4480212"/>
            <a:ext cx="33375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1400" spc="-25" dirty="0">
                <a:latin typeface="Tahoma"/>
                <a:cs typeface="Tahoma"/>
              </a:rPr>
              <a:t>4.</a:t>
            </a:r>
            <a:r>
              <a:rPr sz="1400" dirty="0">
                <a:latin typeface="Tahoma"/>
                <a:cs typeface="Tahoma"/>
              </a:rPr>
              <a:t>	</a:t>
            </a:r>
            <a:r>
              <a:rPr sz="1400" spc="-114" dirty="0">
                <a:latin typeface="Tahoma"/>
                <a:cs typeface="Tahoma"/>
              </a:rPr>
              <a:t>P(&lt;s&gt;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Mary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likes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cats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105" dirty="0">
                <a:latin typeface="Tahoma"/>
                <a:cs typeface="Tahoma"/>
              </a:rPr>
              <a:t>&lt;/s&gt;)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10" dirty="0">
                <a:latin typeface="Tahoma"/>
                <a:cs typeface="Tahoma"/>
              </a:rPr>
              <a:t>=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2D0F5A-3450-664E-335C-66177DFD258D}"/>
              </a:ext>
            </a:extLst>
          </p:cNvPr>
          <p:cNvSpPr/>
          <p:nvPr/>
        </p:nvSpPr>
        <p:spPr>
          <a:xfrm>
            <a:off x="4848710" y="3753392"/>
            <a:ext cx="4469794" cy="61429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28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727121"/>
          </a:xfrm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lang="en-GB" spc="40" dirty="0"/>
              <a:t>The N-gram Language Model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504850" y="1195000"/>
            <a:ext cx="4218940" cy="17792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59"/>
              </a:spcBef>
              <a:buSzPct val="90000"/>
              <a:buChar char="●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Count</a:t>
            </a:r>
            <a:r>
              <a:rPr sz="2000" spc="7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matrix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365"/>
              </a:spcBef>
              <a:buSzPct val="90000"/>
              <a:buChar char="●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Probability</a:t>
            </a:r>
            <a:r>
              <a:rPr sz="2000" spc="6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matrix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360"/>
              </a:spcBef>
              <a:buSzPct val="90000"/>
              <a:buChar char="●"/>
              <a:tabLst>
                <a:tab pos="354965" algn="l"/>
              </a:tabLst>
            </a:pPr>
            <a:r>
              <a:rPr sz="2000" spc="-35" dirty="0">
                <a:latin typeface="Tahoma"/>
                <a:cs typeface="Tahoma"/>
              </a:rPr>
              <a:t>Language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model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360"/>
              </a:spcBef>
              <a:buSzPct val="90000"/>
              <a:buChar char="●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Log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probability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avoid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underflow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360"/>
              </a:spcBef>
              <a:buSzPct val="90000"/>
              <a:buChar char="●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Generative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language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model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432292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727121"/>
          </a:xfrm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lang="en-GB" spc="40" dirty="0"/>
              <a:t>Count Matrix</a:t>
            </a:r>
            <a:endParaRPr spc="40"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7F9C94E8-4D6C-BDF8-9D0A-56345FD1603F}"/>
              </a:ext>
            </a:extLst>
          </p:cNvPr>
          <p:cNvSpPr txBox="1"/>
          <p:nvPr/>
        </p:nvSpPr>
        <p:spPr>
          <a:xfrm>
            <a:off x="419813" y="2472075"/>
            <a:ext cx="6234430" cy="1708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05"/>
              </a:spcBef>
              <a:buChar char="●"/>
              <a:tabLst>
                <a:tab pos="367665" algn="l"/>
              </a:tabLst>
            </a:pPr>
            <a:r>
              <a:rPr sz="2000" spc="-25" dirty="0">
                <a:latin typeface="Tahoma"/>
                <a:cs typeface="Tahoma"/>
              </a:rPr>
              <a:t>Rows: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unique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corpus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(N-</a:t>
            </a:r>
            <a:r>
              <a:rPr sz="2000" spc="-60" dirty="0">
                <a:latin typeface="Tahoma"/>
                <a:cs typeface="Tahoma"/>
              </a:rPr>
              <a:t>1)-</a:t>
            </a:r>
            <a:r>
              <a:rPr sz="2000" spc="-20" dirty="0">
                <a:latin typeface="Tahoma"/>
                <a:cs typeface="Tahoma"/>
              </a:rPr>
              <a:t>grams</a:t>
            </a:r>
            <a:endParaRPr sz="2000">
              <a:latin typeface="Tahoma"/>
              <a:cs typeface="Tahoma"/>
            </a:endParaRPr>
          </a:p>
          <a:p>
            <a:pPr marL="367665" indent="-354965">
              <a:lnSpc>
                <a:spcPct val="100000"/>
              </a:lnSpc>
              <a:buChar char="●"/>
              <a:tabLst>
                <a:tab pos="367665" algn="l"/>
              </a:tabLst>
            </a:pPr>
            <a:r>
              <a:rPr sz="2000" spc="-10" dirty="0">
                <a:latin typeface="Tahoma"/>
                <a:cs typeface="Tahoma"/>
              </a:rPr>
              <a:t>Columns: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unique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corpus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words</a:t>
            </a:r>
            <a:endParaRPr sz="2000">
              <a:latin typeface="Tahoma"/>
              <a:cs typeface="Tahoma"/>
            </a:endParaRPr>
          </a:p>
          <a:p>
            <a:pPr marL="2860675">
              <a:lnSpc>
                <a:spcPts val="2065"/>
              </a:lnSpc>
              <a:spcBef>
                <a:spcPts val="1939"/>
              </a:spcBef>
            </a:pPr>
            <a:r>
              <a:rPr sz="2000" spc="-10" dirty="0">
                <a:latin typeface="Tahoma"/>
                <a:cs typeface="Tahoma"/>
              </a:rPr>
              <a:t>Corpus: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&lt;s&gt;I</a:t>
            </a:r>
            <a:r>
              <a:rPr sz="2000" spc="-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study</a:t>
            </a:r>
            <a:r>
              <a:rPr sz="2000" spc="-11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9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spc="-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006FC0"/>
                </a:solidFill>
                <a:latin typeface="Tahoma"/>
                <a:cs typeface="Tahoma"/>
              </a:rPr>
              <a:t>learn&lt;/s&gt;</a:t>
            </a:r>
            <a:endParaRPr sz="2000">
              <a:latin typeface="Tahoma"/>
              <a:cs typeface="Tahoma"/>
            </a:endParaRPr>
          </a:p>
          <a:p>
            <a:pPr marL="367665" indent="-354965">
              <a:lnSpc>
                <a:spcPts val="2050"/>
              </a:lnSpc>
              <a:buChar char="●"/>
              <a:tabLst>
                <a:tab pos="367665" algn="l"/>
              </a:tabLst>
            </a:pPr>
            <a:r>
              <a:rPr sz="2000" spc="-10" dirty="0">
                <a:latin typeface="Tahoma"/>
                <a:cs typeface="Tahoma"/>
              </a:rPr>
              <a:t>Bigram</a:t>
            </a:r>
            <a:endParaRPr sz="2000">
              <a:latin typeface="Tahoma"/>
              <a:cs typeface="Tahoma"/>
            </a:endParaRPr>
          </a:p>
          <a:p>
            <a:pPr marL="367665">
              <a:lnSpc>
                <a:spcPts val="2390"/>
              </a:lnSpc>
            </a:pPr>
            <a:r>
              <a:rPr sz="2000" dirty="0">
                <a:latin typeface="Tahoma"/>
                <a:cs typeface="Tahoma"/>
              </a:rPr>
              <a:t>count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matrix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5" name="object 8">
            <a:extLst>
              <a:ext uri="{FF2B5EF4-FFF2-40B4-BE49-F238E27FC236}">
                <a16:creationId xmlns:a16="http://schemas.microsoft.com/office/drawing/2014/main" id="{18C5A035-2597-C033-C025-2BF626114D8F}"/>
              </a:ext>
            </a:extLst>
          </p:cNvPr>
          <p:cNvGrpSpPr/>
          <p:nvPr/>
        </p:nvGrpSpPr>
        <p:grpSpPr>
          <a:xfrm>
            <a:off x="4853637" y="1462997"/>
            <a:ext cx="3959225" cy="760730"/>
            <a:chOff x="4783835" y="213550"/>
            <a:chExt cx="3959225" cy="760730"/>
          </a:xfrm>
        </p:grpSpPr>
        <p:pic>
          <p:nvPicPr>
            <p:cNvPr id="6" name="object 9">
              <a:extLst>
                <a:ext uri="{FF2B5EF4-FFF2-40B4-BE49-F238E27FC236}">
                  <a16:creationId xmlns:a16="http://schemas.microsoft.com/office/drawing/2014/main" id="{AAE00EEA-06F4-6904-39C8-867D627D5A2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3835" y="266700"/>
              <a:ext cx="3776540" cy="707136"/>
            </a:xfrm>
            <a:prstGeom prst="rect">
              <a:avLst/>
            </a:prstGeom>
          </p:spPr>
        </p:pic>
        <p:sp>
          <p:nvSpPr>
            <p:cNvPr id="7" name="object 10">
              <a:extLst>
                <a:ext uri="{FF2B5EF4-FFF2-40B4-BE49-F238E27FC236}">
                  <a16:creationId xmlns:a16="http://schemas.microsoft.com/office/drawing/2014/main" id="{B72928A2-BBB8-69A4-2F41-0ABBBCF0C3B9}"/>
                </a:ext>
              </a:extLst>
            </p:cNvPr>
            <p:cNvSpPr/>
            <p:nvPr/>
          </p:nvSpPr>
          <p:spPr>
            <a:xfrm>
              <a:off x="6781037" y="227838"/>
              <a:ext cx="1948180" cy="365760"/>
            </a:xfrm>
            <a:custGeom>
              <a:avLst/>
              <a:gdLst/>
              <a:ahLst/>
              <a:cxnLst/>
              <a:rect l="l" t="t" r="r" b="b"/>
              <a:pathLst>
                <a:path w="1948179" h="365759">
                  <a:moveTo>
                    <a:pt x="0" y="365760"/>
                  </a:moveTo>
                  <a:lnTo>
                    <a:pt x="1947672" y="365760"/>
                  </a:lnTo>
                  <a:lnTo>
                    <a:pt x="1947672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8575">
              <a:solidFill>
                <a:srgbClr val="F8CA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5802FFF0-C25A-FEB3-B550-FAE8587A6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4969"/>
              </p:ext>
            </p:extLst>
          </p:nvPr>
        </p:nvGraphicFramePr>
        <p:xfrm>
          <a:off x="3232482" y="3756045"/>
          <a:ext cx="4096385" cy="1523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10"/>
                        </a:lnSpc>
                      </a:pPr>
                      <a:r>
                        <a:rPr sz="1600" spc="-25" dirty="0">
                          <a:latin typeface="Tahoma"/>
                          <a:cs typeface="Tahoma"/>
                        </a:rPr>
                        <a:t>&lt;s&gt;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</a:pPr>
                      <a:r>
                        <a:rPr sz="1600" spc="-20" dirty="0">
                          <a:latin typeface="Tahoma"/>
                          <a:cs typeface="Tahoma"/>
                        </a:rPr>
                        <a:t>&lt;/s&gt;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I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ts val="1910"/>
                        </a:lnSpc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study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ts val="1910"/>
                        </a:lnSpc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learn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25" dirty="0">
                          <a:latin typeface="Tahoma"/>
                          <a:cs typeface="Tahoma"/>
                        </a:rPr>
                        <a:t>&lt;s&gt;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83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ts val="183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spc="-20" dirty="0">
                          <a:latin typeface="Tahoma"/>
                          <a:cs typeface="Tahoma"/>
                        </a:rPr>
                        <a:t>&lt;/s&gt;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I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9525">
                      <a:solidFill>
                        <a:srgbClr val="5858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study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9525">
                      <a:solidFill>
                        <a:srgbClr val="58585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0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585858"/>
                      </a:solidFill>
                      <a:prstDash val="solid"/>
                    </a:lnL>
                    <a:lnR w="9525">
                      <a:solidFill>
                        <a:srgbClr val="585858"/>
                      </a:solidFill>
                      <a:prstDash val="solid"/>
                    </a:lnR>
                    <a:lnT w="9525">
                      <a:solidFill>
                        <a:srgbClr val="585858"/>
                      </a:solidFill>
                      <a:prstDash val="solid"/>
                    </a:lnT>
                    <a:lnB w="9525">
                      <a:solidFill>
                        <a:srgbClr val="585858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585858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learn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9525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80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ts val="180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2">
            <a:extLst>
              <a:ext uri="{FF2B5EF4-FFF2-40B4-BE49-F238E27FC236}">
                <a16:creationId xmlns:a16="http://schemas.microsoft.com/office/drawing/2014/main" id="{EB181AD3-C7F9-3F26-36E0-1CC04DAF8681}"/>
              </a:ext>
            </a:extLst>
          </p:cNvPr>
          <p:cNvSpPr txBox="1"/>
          <p:nvPr/>
        </p:nvSpPr>
        <p:spPr>
          <a:xfrm>
            <a:off x="301449" y="4716547"/>
            <a:ext cx="1948180" cy="495300"/>
          </a:xfrm>
          <a:prstGeom prst="rect">
            <a:avLst/>
          </a:prstGeom>
          <a:ln w="9525">
            <a:solidFill>
              <a:srgbClr val="A3C2F4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80"/>
              </a:spcBef>
            </a:pPr>
            <a:r>
              <a:rPr sz="2000" spc="-10" dirty="0">
                <a:latin typeface="Tahoma"/>
                <a:cs typeface="Tahoma"/>
              </a:rPr>
              <a:t>“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study</a:t>
            </a:r>
            <a:r>
              <a:rPr sz="2000" spc="-1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4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spc="-145" dirty="0">
                <a:latin typeface="Tahoma"/>
                <a:cs typeface="Tahoma"/>
              </a:rPr>
              <a:t>”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bigram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3">
            <a:extLst>
              <a:ext uri="{FF2B5EF4-FFF2-40B4-BE49-F238E27FC236}">
                <a16:creationId xmlns:a16="http://schemas.microsoft.com/office/drawing/2014/main" id="{C80C2761-EAE5-3840-4C3D-66816FCC34C0}"/>
              </a:ext>
            </a:extLst>
          </p:cNvPr>
          <p:cNvSpPr/>
          <p:nvPr/>
        </p:nvSpPr>
        <p:spPr>
          <a:xfrm>
            <a:off x="2249122" y="4919747"/>
            <a:ext cx="965835" cy="76200"/>
          </a:xfrm>
          <a:custGeom>
            <a:avLst/>
            <a:gdLst/>
            <a:ahLst/>
            <a:cxnLst/>
            <a:rect l="l" t="t" r="r" b="b"/>
            <a:pathLst>
              <a:path w="965835" h="76200">
                <a:moveTo>
                  <a:pt x="953314" y="31622"/>
                </a:moveTo>
                <a:lnTo>
                  <a:pt x="901827" y="31622"/>
                </a:lnTo>
                <a:lnTo>
                  <a:pt x="901954" y="44322"/>
                </a:lnTo>
                <a:lnTo>
                  <a:pt x="889296" y="44406"/>
                </a:lnTo>
                <a:lnTo>
                  <a:pt x="889507" y="76200"/>
                </a:lnTo>
                <a:lnTo>
                  <a:pt x="965454" y="37591"/>
                </a:lnTo>
                <a:lnTo>
                  <a:pt x="953314" y="31622"/>
                </a:lnTo>
                <a:close/>
              </a:path>
              <a:path w="965835" h="76200">
                <a:moveTo>
                  <a:pt x="889211" y="31706"/>
                </a:moveTo>
                <a:lnTo>
                  <a:pt x="0" y="37591"/>
                </a:lnTo>
                <a:lnTo>
                  <a:pt x="0" y="50291"/>
                </a:lnTo>
                <a:lnTo>
                  <a:pt x="889296" y="44406"/>
                </a:lnTo>
                <a:lnTo>
                  <a:pt x="889211" y="31706"/>
                </a:lnTo>
                <a:close/>
              </a:path>
              <a:path w="965835" h="76200">
                <a:moveTo>
                  <a:pt x="901827" y="31622"/>
                </a:moveTo>
                <a:lnTo>
                  <a:pt x="889211" y="31706"/>
                </a:lnTo>
                <a:lnTo>
                  <a:pt x="889296" y="44406"/>
                </a:lnTo>
                <a:lnTo>
                  <a:pt x="901954" y="44322"/>
                </a:lnTo>
                <a:lnTo>
                  <a:pt x="901827" y="31622"/>
                </a:lnTo>
                <a:close/>
              </a:path>
              <a:path w="965835" h="76200">
                <a:moveTo>
                  <a:pt x="889000" y="0"/>
                </a:moveTo>
                <a:lnTo>
                  <a:pt x="889211" y="31706"/>
                </a:lnTo>
                <a:lnTo>
                  <a:pt x="953314" y="31622"/>
                </a:lnTo>
                <a:lnTo>
                  <a:pt x="889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4337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727121"/>
          </a:xfrm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lang="en-GB" spc="40" dirty="0"/>
              <a:t>Probability Matrix</a:t>
            </a:r>
            <a:endParaRPr spc="40" dirty="0"/>
          </a:p>
        </p:txBody>
      </p:sp>
      <p:sp>
        <p:nvSpPr>
          <p:cNvPr id="3" name="object 7"/>
          <p:cNvSpPr txBox="1"/>
          <p:nvPr/>
        </p:nvSpPr>
        <p:spPr>
          <a:xfrm>
            <a:off x="246750" y="2255930"/>
            <a:ext cx="3758565" cy="1243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5435" indent="-2927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05435" algn="l"/>
              </a:tabLst>
            </a:pPr>
            <a:r>
              <a:rPr sz="2000" dirty="0">
                <a:latin typeface="Tahoma"/>
                <a:cs typeface="Tahoma"/>
              </a:rPr>
              <a:t>Divide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each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cell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by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its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row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sum</a:t>
            </a:r>
            <a:endParaRPr sz="2000">
              <a:latin typeface="Tahoma"/>
              <a:cs typeface="Tahoma"/>
            </a:endParaRPr>
          </a:p>
          <a:p>
            <a:pPr marL="78740" marR="322580" indent="-12700">
              <a:lnSpc>
                <a:spcPct val="127699"/>
              </a:lnSpc>
              <a:spcBef>
                <a:spcPts val="1055"/>
              </a:spcBef>
            </a:pPr>
            <a:r>
              <a:rPr sz="2000" spc="-10" dirty="0">
                <a:latin typeface="Tahoma"/>
                <a:cs typeface="Tahoma"/>
              </a:rPr>
              <a:t>Corpus: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&lt;s&gt;I</a:t>
            </a:r>
            <a:r>
              <a:rPr sz="2000" spc="-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study</a:t>
            </a:r>
            <a:r>
              <a:rPr sz="2000" spc="-11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9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spc="-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006FC0"/>
                </a:solidFill>
                <a:latin typeface="Tahoma"/>
                <a:cs typeface="Tahoma"/>
              </a:rPr>
              <a:t>learn&lt;/s&gt; </a:t>
            </a:r>
            <a:r>
              <a:rPr sz="2000" dirty="0">
                <a:latin typeface="Tahoma"/>
                <a:cs typeface="Tahoma"/>
              </a:rPr>
              <a:t>Count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matrix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(bigram)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5314101" y="3168553"/>
            <a:ext cx="2001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Probability</a:t>
            </a:r>
            <a:r>
              <a:rPr sz="2000" spc="6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matrix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12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507107"/>
              </p:ext>
            </p:extLst>
          </p:nvPr>
        </p:nvGraphicFramePr>
        <p:xfrm>
          <a:off x="295962" y="3500404"/>
          <a:ext cx="4504688" cy="1523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1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50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6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910"/>
                        </a:lnSpc>
                      </a:pPr>
                      <a:r>
                        <a:rPr sz="1600" spc="-25" dirty="0">
                          <a:latin typeface="Tahoma"/>
                          <a:cs typeface="Tahoma"/>
                        </a:rPr>
                        <a:t>&lt;s&gt;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1910"/>
                        </a:lnSpc>
                      </a:pPr>
                      <a:r>
                        <a:rPr sz="1600" spc="-20" dirty="0">
                          <a:latin typeface="Tahoma"/>
                          <a:cs typeface="Tahoma"/>
                        </a:rPr>
                        <a:t>&lt;/s&gt;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910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I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10"/>
                        </a:lnSpc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study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ts val="1910"/>
                        </a:lnSpc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learn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10"/>
                        </a:lnSpc>
                      </a:pPr>
                      <a:r>
                        <a:rPr sz="1600" spc="-25" dirty="0">
                          <a:latin typeface="Tahoma"/>
                          <a:cs typeface="Tahoma"/>
                        </a:rPr>
                        <a:t>sum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25" dirty="0">
                          <a:latin typeface="Tahoma"/>
                          <a:cs typeface="Tahoma"/>
                        </a:rPr>
                        <a:t>&lt;s&gt;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83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183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3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3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ts val="183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804"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600" spc="-20" dirty="0">
                          <a:latin typeface="Tahoma"/>
                          <a:cs typeface="Tahoma"/>
                        </a:rPr>
                        <a:t>&lt;/s&gt;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614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1614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14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14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ts val="1614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I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B6D6A8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2860" marB="0"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2860" marB="0"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2860" marB="0"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286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B6D6A8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study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739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6D6A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1739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28575">
                      <a:solidFill>
                        <a:srgbClr val="B6D6A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739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28575">
                      <a:solidFill>
                        <a:srgbClr val="B6D6A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739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28575">
                      <a:solidFill>
                        <a:srgbClr val="B6D6A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ts val="1739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learn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80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180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0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ts val="180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583209"/>
              </p:ext>
            </p:extLst>
          </p:nvPr>
        </p:nvGraphicFramePr>
        <p:xfrm>
          <a:off x="5307179" y="3500404"/>
          <a:ext cx="3763008" cy="1523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910"/>
                        </a:lnSpc>
                      </a:pPr>
                      <a:r>
                        <a:rPr sz="1600" spc="-25" dirty="0">
                          <a:latin typeface="Tahoma"/>
                          <a:cs typeface="Tahoma"/>
                        </a:rPr>
                        <a:t>&lt;s&gt;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ts val="1910"/>
                        </a:lnSpc>
                      </a:pPr>
                      <a:r>
                        <a:rPr sz="1600" spc="-20" dirty="0">
                          <a:latin typeface="Tahoma"/>
                          <a:cs typeface="Tahoma"/>
                        </a:rPr>
                        <a:t>&lt;/s&gt;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I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1910"/>
                        </a:lnSpc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study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910"/>
                        </a:lnSpc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learn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marL="2540" algn="ctr">
                        <a:lnSpc>
                          <a:spcPts val="1835"/>
                        </a:lnSpc>
                      </a:pPr>
                      <a:r>
                        <a:rPr sz="1600" spc="-25" dirty="0">
                          <a:latin typeface="Tahoma"/>
                          <a:cs typeface="Tahoma"/>
                        </a:rPr>
                        <a:t>&lt;s&gt;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3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183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ts val="183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3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804">
                <a:tc>
                  <a:txBody>
                    <a:bodyPr/>
                    <a:lstStyle/>
                    <a:p>
                      <a:pPr marL="2540" algn="ctr">
                        <a:lnSpc>
                          <a:spcPts val="1614"/>
                        </a:lnSpc>
                      </a:pPr>
                      <a:r>
                        <a:rPr sz="1600" spc="-20" dirty="0">
                          <a:latin typeface="Tahoma"/>
                          <a:cs typeface="Tahoma"/>
                        </a:rPr>
                        <a:t>&lt;/s&gt;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614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1614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ts val="1614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14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I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B6D6A8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2860" marB="0"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2860" marB="0"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25" dirty="0">
                          <a:latin typeface="Tahoma"/>
                          <a:cs typeface="Tahoma"/>
                        </a:rPr>
                        <a:t>0.5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2860" marB="0"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25" dirty="0">
                          <a:latin typeface="Tahoma"/>
                          <a:cs typeface="Tahoma"/>
                        </a:rPr>
                        <a:t>0.5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22860" marB="0">
                    <a:lnR w="28575">
                      <a:solidFill>
                        <a:srgbClr val="B6D6A8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study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739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6D6A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1739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28575">
                      <a:solidFill>
                        <a:srgbClr val="B6D6A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28575">
                      <a:solidFill>
                        <a:srgbClr val="B6D6A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ts val="1739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28575">
                      <a:solidFill>
                        <a:srgbClr val="B6D6A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739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635" algn="ctr">
                        <a:lnSpc>
                          <a:spcPts val="1805"/>
                        </a:lnSpc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learn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0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180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ts val="180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0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4" name="object 11"/>
          <p:cNvGrpSpPr/>
          <p:nvPr/>
        </p:nvGrpSpPr>
        <p:grpSpPr>
          <a:xfrm>
            <a:off x="5669954" y="1674271"/>
            <a:ext cx="3343910" cy="702945"/>
            <a:chOff x="5544311" y="620268"/>
            <a:chExt cx="3343910" cy="702945"/>
          </a:xfrm>
        </p:grpSpPr>
        <p:pic>
          <p:nvPicPr>
            <p:cNvPr id="15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620268"/>
              <a:ext cx="3317765" cy="620267"/>
            </a:xfrm>
            <a:prstGeom prst="rect">
              <a:avLst/>
            </a:prstGeom>
          </p:spPr>
        </p:pic>
        <p:sp>
          <p:nvSpPr>
            <p:cNvPr id="16" name="object 13"/>
            <p:cNvSpPr/>
            <p:nvPr/>
          </p:nvSpPr>
          <p:spPr>
            <a:xfrm>
              <a:off x="7369301" y="944118"/>
              <a:ext cx="1504315" cy="364490"/>
            </a:xfrm>
            <a:custGeom>
              <a:avLst/>
              <a:gdLst/>
              <a:ahLst/>
              <a:cxnLst/>
              <a:rect l="l" t="t" r="r" b="b"/>
              <a:pathLst>
                <a:path w="1504315" h="364490">
                  <a:moveTo>
                    <a:pt x="0" y="364236"/>
                  </a:moveTo>
                  <a:lnTo>
                    <a:pt x="1504188" y="364236"/>
                  </a:lnTo>
                  <a:lnTo>
                    <a:pt x="1504188" y="0"/>
                  </a:lnTo>
                  <a:lnTo>
                    <a:pt x="0" y="0"/>
                  </a:lnTo>
                  <a:lnTo>
                    <a:pt x="0" y="364236"/>
                  </a:lnTo>
                  <a:close/>
                </a:path>
              </a:pathLst>
            </a:custGeom>
            <a:ln w="28575">
              <a:solidFill>
                <a:srgbClr val="F8CA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87202" y="2578041"/>
            <a:ext cx="4116318" cy="444080"/>
          </a:xfrm>
          <a:prstGeom prst="rect">
            <a:avLst/>
          </a:prstGeom>
        </p:spPr>
      </p:pic>
      <p:sp>
        <p:nvSpPr>
          <p:cNvPr id="18" name="object 15"/>
          <p:cNvSpPr/>
          <p:nvPr/>
        </p:nvSpPr>
        <p:spPr>
          <a:xfrm>
            <a:off x="4874427" y="4123338"/>
            <a:ext cx="390525" cy="433070"/>
          </a:xfrm>
          <a:custGeom>
            <a:avLst/>
            <a:gdLst/>
            <a:ahLst/>
            <a:cxnLst/>
            <a:rect l="l" t="t" r="r" b="b"/>
            <a:pathLst>
              <a:path w="390525" h="433070">
                <a:moveTo>
                  <a:pt x="195071" y="0"/>
                </a:moveTo>
                <a:lnTo>
                  <a:pt x="195071" y="108203"/>
                </a:lnTo>
                <a:lnTo>
                  <a:pt x="0" y="108203"/>
                </a:lnTo>
                <a:lnTo>
                  <a:pt x="0" y="324612"/>
                </a:lnTo>
                <a:lnTo>
                  <a:pt x="195071" y="324612"/>
                </a:lnTo>
                <a:lnTo>
                  <a:pt x="195071" y="432815"/>
                </a:lnTo>
                <a:lnTo>
                  <a:pt x="390143" y="216407"/>
                </a:lnTo>
                <a:lnTo>
                  <a:pt x="19507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1461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727121"/>
          </a:xfrm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lang="en-GB" spc="40" dirty="0"/>
              <a:t>Language Model</a:t>
            </a:r>
            <a:endParaRPr spc="40" dirty="0"/>
          </a:p>
        </p:txBody>
      </p:sp>
      <p:sp>
        <p:nvSpPr>
          <p:cNvPr id="4" name="object 3"/>
          <p:cNvSpPr txBox="1"/>
          <p:nvPr/>
        </p:nvSpPr>
        <p:spPr>
          <a:xfrm>
            <a:off x="373995" y="1683315"/>
            <a:ext cx="452120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05"/>
              </a:spcBef>
              <a:buChar char="●"/>
              <a:tabLst>
                <a:tab pos="367665" algn="l"/>
              </a:tabLst>
            </a:pPr>
            <a:r>
              <a:rPr sz="2000" dirty="0">
                <a:latin typeface="Tahoma"/>
                <a:cs typeface="Tahoma"/>
              </a:rPr>
              <a:t>probability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matrix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=&gt;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language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model</a:t>
            </a:r>
            <a:endParaRPr sz="2000">
              <a:latin typeface="Tahoma"/>
              <a:cs typeface="Tahoma"/>
            </a:endParaRPr>
          </a:p>
          <a:p>
            <a:pPr marL="824865" lvl="1" indent="-316865">
              <a:lnSpc>
                <a:spcPct val="100000"/>
              </a:lnSpc>
              <a:buSzPct val="77777"/>
              <a:buChar char="○"/>
              <a:tabLst>
                <a:tab pos="824865" algn="l"/>
              </a:tabLst>
            </a:pPr>
            <a:r>
              <a:rPr sz="1800" dirty="0">
                <a:latin typeface="Tahoma"/>
                <a:cs typeface="Tahoma"/>
              </a:rPr>
              <a:t>Sentence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probability</a:t>
            </a:r>
            <a:endParaRPr sz="1800">
              <a:latin typeface="Tahoma"/>
              <a:cs typeface="Tahoma"/>
            </a:endParaRPr>
          </a:p>
          <a:p>
            <a:pPr marL="824865" lvl="1" indent="-316865">
              <a:lnSpc>
                <a:spcPct val="100000"/>
              </a:lnSpc>
              <a:buSzPct val="77777"/>
              <a:buChar char="○"/>
              <a:tabLst>
                <a:tab pos="824865" algn="l"/>
              </a:tabLst>
            </a:pPr>
            <a:r>
              <a:rPr sz="1800" spc="55" dirty="0">
                <a:latin typeface="Tahoma"/>
                <a:cs typeface="Tahoma"/>
              </a:rPr>
              <a:t>Next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word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prediction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5029154" y="2683949"/>
            <a:ext cx="2383790" cy="633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Sentence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probability: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ts val="2390"/>
              </a:lnSpc>
            </a:pP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1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9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spc="-1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learn</a:t>
            </a:r>
            <a:r>
              <a:rPr sz="2000" spc="-11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6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5608" y="3384052"/>
            <a:ext cx="3096768" cy="967711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761535"/>
              </p:ext>
            </p:extLst>
          </p:nvPr>
        </p:nvGraphicFramePr>
        <p:xfrm>
          <a:off x="598544" y="2776836"/>
          <a:ext cx="3762373" cy="1523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6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910"/>
                        </a:lnSpc>
                      </a:pPr>
                      <a:r>
                        <a:rPr sz="1600" spc="-25" dirty="0">
                          <a:latin typeface="Tahoma"/>
                          <a:cs typeface="Tahoma"/>
                        </a:rPr>
                        <a:t>&lt;s&gt;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ts val="1910"/>
                        </a:lnSpc>
                      </a:pPr>
                      <a:r>
                        <a:rPr sz="1600" spc="-20" dirty="0">
                          <a:latin typeface="Tahoma"/>
                          <a:cs typeface="Tahoma"/>
                        </a:rPr>
                        <a:t>&lt;/s&gt;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9545" algn="r">
                        <a:lnSpc>
                          <a:spcPts val="1910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I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1910"/>
                        </a:lnSpc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study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910"/>
                        </a:lnSpc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learn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marL="635" algn="ctr">
                        <a:lnSpc>
                          <a:spcPts val="1835"/>
                        </a:lnSpc>
                      </a:pPr>
                      <a:r>
                        <a:rPr sz="1600" spc="-25" dirty="0">
                          <a:latin typeface="Tahoma"/>
                          <a:cs typeface="Tahoma"/>
                        </a:rPr>
                        <a:t>&lt;s&gt;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3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183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183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ts val="183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3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635" algn="ctr">
                        <a:lnSpc>
                          <a:spcPts val="1820"/>
                        </a:lnSpc>
                      </a:pPr>
                      <a:r>
                        <a:rPr sz="1600" spc="-20" dirty="0">
                          <a:latin typeface="Tahoma"/>
                          <a:cs typeface="Tahoma"/>
                        </a:rPr>
                        <a:t>&lt;/s&gt;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I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ts val="1820"/>
                        </a:lnSpc>
                      </a:pPr>
                      <a:r>
                        <a:rPr sz="1600" spc="-25" dirty="0">
                          <a:latin typeface="Tahoma"/>
                          <a:cs typeface="Tahoma"/>
                        </a:rPr>
                        <a:t>0.5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20"/>
                        </a:lnSpc>
                      </a:pPr>
                      <a:r>
                        <a:rPr sz="1600" spc="-25" dirty="0">
                          <a:latin typeface="Tahoma"/>
                          <a:cs typeface="Tahoma"/>
                        </a:rPr>
                        <a:t>0.5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study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20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learn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80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ts val="180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ts val="180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ts val="180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805"/>
                        </a:lnSpc>
                      </a:pPr>
                      <a:r>
                        <a:rPr sz="1600" spc="-50" dirty="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7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lang="en-US" spc="40" dirty="0"/>
              <a:t>Sequence Notation</a:t>
            </a:r>
            <a:endParaRPr spc="40" dirty="0"/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98EDBF3E-3935-AF2A-A4D3-2335FCCD1CD1}"/>
              </a:ext>
            </a:extLst>
          </p:cNvPr>
          <p:cNvSpPr txBox="1"/>
          <p:nvPr/>
        </p:nvSpPr>
        <p:spPr>
          <a:xfrm>
            <a:off x="459099" y="1788387"/>
            <a:ext cx="8928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ahoma"/>
                <a:cs typeface="Tahoma"/>
              </a:rPr>
              <a:t>Corpus: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5ED99915-FABD-4FC6-7765-E9595172CD17}"/>
              </a:ext>
            </a:extLst>
          </p:cNvPr>
          <p:cNvSpPr txBox="1"/>
          <p:nvPr/>
        </p:nvSpPr>
        <p:spPr>
          <a:xfrm>
            <a:off x="1406774" y="1754351"/>
            <a:ext cx="1737360" cy="672465"/>
          </a:xfrm>
          <a:prstGeom prst="rect">
            <a:avLst/>
          </a:prstGeom>
          <a:ln w="28575">
            <a:solidFill>
              <a:srgbClr val="B6D6A8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70"/>
              </a:spcBef>
            </a:pPr>
            <a:r>
              <a:rPr sz="2300" dirty="0">
                <a:solidFill>
                  <a:srgbClr val="006FC0"/>
                </a:solidFill>
                <a:latin typeface="Tahoma"/>
                <a:cs typeface="Tahoma"/>
              </a:rPr>
              <a:t>This</a:t>
            </a:r>
            <a:r>
              <a:rPr sz="2300" spc="-1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006FC0"/>
                </a:solidFill>
                <a:latin typeface="Tahoma"/>
                <a:cs typeface="Tahoma"/>
              </a:rPr>
              <a:t>is</a:t>
            </a:r>
            <a:r>
              <a:rPr sz="2300" spc="-1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300" spc="-10" dirty="0">
                <a:solidFill>
                  <a:srgbClr val="006FC0"/>
                </a:solidFill>
                <a:latin typeface="Tahoma"/>
                <a:cs typeface="Tahoma"/>
              </a:rPr>
              <a:t>great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C1F1479B-394D-6459-F180-E57144D4D6AD}"/>
              </a:ext>
            </a:extLst>
          </p:cNvPr>
          <p:cNvSpPr txBox="1"/>
          <p:nvPr/>
        </p:nvSpPr>
        <p:spPr>
          <a:xfrm>
            <a:off x="3217320" y="1750287"/>
            <a:ext cx="245110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95" dirty="0">
                <a:solidFill>
                  <a:srgbClr val="006FC0"/>
                </a:solidFill>
                <a:latin typeface="Tahoma"/>
                <a:cs typeface="Tahoma"/>
              </a:rPr>
              <a:t>…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0C1549E3-52D2-EF03-585E-672779E6DAA7}"/>
              </a:ext>
            </a:extLst>
          </p:cNvPr>
          <p:cNvSpPr txBox="1"/>
          <p:nvPr/>
        </p:nvSpPr>
        <p:spPr>
          <a:xfrm>
            <a:off x="3610477" y="1754351"/>
            <a:ext cx="2647315" cy="672465"/>
          </a:xfrm>
          <a:prstGeom prst="rect">
            <a:avLst/>
          </a:prstGeom>
          <a:ln w="28575">
            <a:solidFill>
              <a:srgbClr val="B6D6A8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70"/>
              </a:spcBef>
            </a:pPr>
            <a:r>
              <a:rPr sz="2300" dirty="0">
                <a:solidFill>
                  <a:srgbClr val="006FC0"/>
                </a:solidFill>
                <a:latin typeface="Tahoma"/>
                <a:cs typeface="Tahoma"/>
              </a:rPr>
              <a:t>teacher</a:t>
            </a:r>
            <a:r>
              <a:rPr sz="2300" spc="-14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300" dirty="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sz="2300" spc="-1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300" spc="-20" dirty="0">
                <a:solidFill>
                  <a:srgbClr val="006FC0"/>
                </a:solidFill>
                <a:latin typeface="Tahoma"/>
                <a:cs typeface="Tahoma"/>
              </a:rPr>
              <a:t>tea.</a:t>
            </a:r>
            <a:endParaRPr sz="2300">
              <a:latin typeface="Tahoma"/>
              <a:cs typeface="Tahoma"/>
            </a:endParaRPr>
          </a:p>
        </p:txBody>
      </p:sp>
      <p:pic>
        <p:nvPicPr>
          <p:cNvPr id="21" name="object 11">
            <a:extLst>
              <a:ext uri="{FF2B5EF4-FFF2-40B4-BE49-F238E27FC236}">
                <a16:creationId xmlns:a16="http://schemas.microsoft.com/office/drawing/2014/main" id="{F22F4BA4-5ABD-4EE2-C4C4-1C89A533044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3735" y="2114776"/>
            <a:ext cx="338328" cy="184404"/>
          </a:xfrm>
          <a:prstGeom prst="rect">
            <a:avLst/>
          </a:prstGeom>
        </p:spPr>
      </p:pic>
      <p:pic>
        <p:nvPicPr>
          <p:cNvPr id="22" name="object 12">
            <a:extLst>
              <a:ext uri="{FF2B5EF4-FFF2-40B4-BE49-F238E27FC236}">
                <a16:creationId xmlns:a16="http://schemas.microsoft.com/office/drawing/2014/main" id="{7BAA39BD-16FF-1A98-B073-47A75444819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1896" y="2114776"/>
            <a:ext cx="338328" cy="184404"/>
          </a:xfrm>
          <a:prstGeom prst="rect">
            <a:avLst/>
          </a:prstGeom>
        </p:spPr>
      </p:pic>
      <p:pic>
        <p:nvPicPr>
          <p:cNvPr id="23" name="object 13">
            <a:extLst>
              <a:ext uri="{FF2B5EF4-FFF2-40B4-BE49-F238E27FC236}">
                <a16:creationId xmlns:a16="http://schemas.microsoft.com/office/drawing/2014/main" id="{FC704832-C17F-FF4F-3A5E-68B157121DB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20056" y="2114776"/>
            <a:ext cx="339851" cy="184404"/>
          </a:xfrm>
          <a:prstGeom prst="rect">
            <a:avLst/>
          </a:prstGeom>
        </p:spPr>
      </p:pic>
      <p:pic>
        <p:nvPicPr>
          <p:cNvPr id="24" name="object 14">
            <a:extLst>
              <a:ext uri="{FF2B5EF4-FFF2-40B4-BE49-F238E27FC236}">
                <a16:creationId xmlns:a16="http://schemas.microsoft.com/office/drawing/2014/main" id="{C54D5161-BBD5-86BB-99E9-92BF1F2D0B3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64908" y="2114776"/>
            <a:ext cx="582168" cy="184404"/>
          </a:xfrm>
          <a:prstGeom prst="rect">
            <a:avLst/>
          </a:prstGeom>
        </p:spPr>
      </p:pic>
      <p:pic>
        <p:nvPicPr>
          <p:cNvPr id="25" name="object 15">
            <a:extLst>
              <a:ext uri="{FF2B5EF4-FFF2-40B4-BE49-F238E27FC236}">
                <a16:creationId xmlns:a16="http://schemas.microsoft.com/office/drawing/2014/main" id="{57FFE5D9-5633-0417-DD3D-C198A65518B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89391" y="2114776"/>
            <a:ext cx="582167" cy="184404"/>
          </a:xfrm>
          <a:prstGeom prst="rect">
            <a:avLst/>
          </a:prstGeom>
        </p:spPr>
      </p:pic>
      <p:pic>
        <p:nvPicPr>
          <p:cNvPr id="26" name="object 16">
            <a:extLst>
              <a:ext uri="{FF2B5EF4-FFF2-40B4-BE49-F238E27FC236}">
                <a16:creationId xmlns:a16="http://schemas.microsoft.com/office/drawing/2014/main" id="{87CDC890-334E-620E-80D8-FBCC48BE9164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88608" y="2114776"/>
            <a:ext cx="582168" cy="184404"/>
          </a:xfrm>
          <a:prstGeom prst="rect">
            <a:avLst/>
          </a:prstGeom>
        </p:spPr>
      </p:pic>
      <p:pic>
        <p:nvPicPr>
          <p:cNvPr id="27" name="object 17">
            <a:extLst>
              <a:ext uri="{FF2B5EF4-FFF2-40B4-BE49-F238E27FC236}">
                <a16:creationId xmlns:a16="http://schemas.microsoft.com/office/drawing/2014/main" id="{6CDA874C-B60C-A2D1-DA71-4F11751E9A46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07068" y="1799309"/>
            <a:ext cx="1132668" cy="216408"/>
          </a:xfrm>
          <a:prstGeom prst="rect">
            <a:avLst/>
          </a:prstGeom>
        </p:spPr>
      </p:pic>
      <p:pic>
        <p:nvPicPr>
          <p:cNvPr id="28" name="object 18">
            <a:extLst>
              <a:ext uri="{FF2B5EF4-FFF2-40B4-BE49-F238E27FC236}">
                <a16:creationId xmlns:a16="http://schemas.microsoft.com/office/drawing/2014/main" id="{75A7CEE7-A21F-01DC-808D-5FC8709E7067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68496" y="4136941"/>
            <a:ext cx="3920845" cy="359847"/>
          </a:xfrm>
          <a:prstGeom prst="rect">
            <a:avLst/>
          </a:prstGeom>
        </p:spPr>
      </p:pic>
      <p:pic>
        <p:nvPicPr>
          <p:cNvPr id="29" name="object 19">
            <a:extLst>
              <a:ext uri="{FF2B5EF4-FFF2-40B4-BE49-F238E27FC236}">
                <a16:creationId xmlns:a16="http://schemas.microsoft.com/office/drawing/2014/main" id="{BDD20AB3-E839-F36F-F77E-196FB02CCB8C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68496" y="2559417"/>
            <a:ext cx="2991797" cy="355459"/>
          </a:xfrm>
          <a:prstGeom prst="rect">
            <a:avLst/>
          </a:prstGeom>
        </p:spPr>
      </p:pic>
      <p:pic>
        <p:nvPicPr>
          <p:cNvPr id="30" name="object 20">
            <a:extLst>
              <a:ext uri="{FF2B5EF4-FFF2-40B4-BE49-F238E27FC236}">
                <a16:creationId xmlns:a16="http://schemas.microsoft.com/office/drawing/2014/main" id="{DB5A7DA7-FDE0-E894-B0A4-DC3B742C650B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68496" y="3453610"/>
            <a:ext cx="2252831" cy="39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18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Log</a:t>
            </a:r>
            <a:r>
              <a:rPr spc="-160" dirty="0"/>
              <a:t> </a:t>
            </a:r>
            <a:r>
              <a:rPr spc="-10" dirty="0"/>
              <a:t>probability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0883" y="3137462"/>
            <a:ext cx="3752396" cy="3230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6286" y="1418710"/>
            <a:ext cx="3238177" cy="84854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2011" y="4283602"/>
            <a:ext cx="3593580" cy="66741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5989" y="2278237"/>
            <a:ext cx="8137525" cy="2327275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64"/>
              </a:spcBef>
              <a:buSzPct val="90000"/>
              <a:buChar char="●"/>
              <a:tabLst>
                <a:tab pos="354965" algn="l"/>
              </a:tabLst>
            </a:pPr>
            <a:r>
              <a:rPr sz="2000" spc="55" dirty="0">
                <a:latin typeface="Tahoma"/>
                <a:cs typeface="Tahoma"/>
              </a:rPr>
              <a:t>All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probabilities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calculation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180" dirty="0">
                <a:latin typeface="Tahoma"/>
                <a:cs typeface="Tahoma"/>
              </a:rPr>
              <a:t>&lt;=1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multiplying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them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brings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risk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360"/>
              </a:spcBef>
            </a:pPr>
            <a:r>
              <a:rPr sz="2000" spc="50" dirty="0">
                <a:latin typeface="Tahoma"/>
                <a:cs typeface="Tahoma"/>
              </a:rPr>
              <a:t>of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underflow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635"/>
              </a:spcBef>
              <a:buSzPct val="90000"/>
              <a:buChar char="●"/>
              <a:tabLst>
                <a:tab pos="354965" algn="l"/>
              </a:tabLst>
            </a:pPr>
            <a:r>
              <a:rPr sz="2000" spc="-10" dirty="0">
                <a:latin typeface="Tahoma"/>
                <a:cs typeface="Tahoma"/>
              </a:rPr>
              <a:t>Logarithm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properties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reminder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315"/>
              </a:spcBef>
              <a:buSzPct val="90000"/>
              <a:buChar char="●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Use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log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of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probabilities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Probability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matrix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calculations</a:t>
            </a:r>
            <a:endParaRPr sz="2000">
              <a:latin typeface="Tahoma"/>
              <a:cs typeface="Tahoma"/>
            </a:endParaRPr>
          </a:p>
          <a:p>
            <a:pPr marL="5526405" lvl="1" indent="-342900">
              <a:lnSpc>
                <a:spcPct val="100000"/>
              </a:lnSpc>
              <a:spcBef>
                <a:spcPts val="1445"/>
              </a:spcBef>
              <a:buSzPct val="90000"/>
              <a:buChar char="●"/>
              <a:tabLst>
                <a:tab pos="5526405" algn="l"/>
              </a:tabLst>
            </a:pPr>
            <a:r>
              <a:rPr sz="2000" dirty="0">
                <a:latin typeface="Tahoma"/>
                <a:cs typeface="Tahoma"/>
              </a:rPr>
              <a:t>Converts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back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from</a:t>
            </a:r>
            <a:r>
              <a:rPr sz="2000" spc="-25" dirty="0">
                <a:latin typeface="Tahoma"/>
                <a:cs typeface="Tahoma"/>
              </a:rPr>
              <a:t> log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82547" y="4705657"/>
            <a:ext cx="2863595" cy="26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64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Generative</a:t>
            </a:r>
            <a:r>
              <a:rPr spc="-60" dirty="0"/>
              <a:t> </a:t>
            </a:r>
            <a:r>
              <a:rPr spc="-50" dirty="0"/>
              <a:t>Language</a:t>
            </a:r>
            <a:r>
              <a:rPr spc="-95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788" y="1315192"/>
            <a:ext cx="3368040" cy="135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ahoma"/>
                <a:cs typeface="Tahoma"/>
              </a:rPr>
              <a:t>Corpus: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6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Lyn</a:t>
            </a:r>
            <a:r>
              <a:rPr sz="2000" spc="-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sz="2000" spc="-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chocolate</a:t>
            </a:r>
            <a:r>
              <a:rPr sz="2000" spc="-90" dirty="0">
                <a:solidFill>
                  <a:srgbClr val="006FC0"/>
                </a:solidFill>
                <a:latin typeface="Tahoma"/>
                <a:cs typeface="Tahoma"/>
              </a:rPr>
              <a:t> &lt;/s&gt;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1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John</a:t>
            </a:r>
            <a:r>
              <a:rPr sz="2000" spc="-1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sz="2000" spc="-11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tea</a:t>
            </a:r>
            <a:r>
              <a:rPr sz="2000" spc="-10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Lyn</a:t>
            </a:r>
            <a:r>
              <a:rPr sz="2000" spc="-6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eats</a:t>
            </a:r>
            <a:r>
              <a:rPr sz="2000" spc="-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chocolate</a:t>
            </a:r>
            <a:r>
              <a:rPr sz="2000" spc="-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3670" y="1608358"/>
            <a:ext cx="212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ahoma"/>
                <a:cs typeface="Tahoma"/>
              </a:rPr>
              <a:t>1.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8509" y="1597690"/>
            <a:ext cx="1068705" cy="306705"/>
          </a:xfrm>
          <a:prstGeom prst="rect">
            <a:avLst/>
          </a:prstGeom>
          <a:solidFill>
            <a:srgbClr val="B6D6A8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385"/>
              </a:lnSpc>
            </a:pPr>
            <a:r>
              <a:rPr sz="2000" spc="-210" dirty="0">
                <a:latin typeface="Tahoma"/>
                <a:cs typeface="Tahoma"/>
              </a:rPr>
              <a:t>(&lt;s&gt;,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Lyn)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7632" y="1582450"/>
            <a:ext cx="1640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or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204" dirty="0">
                <a:latin typeface="Tahoma"/>
                <a:cs typeface="Tahoma"/>
              </a:rPr>
              <a:t>(&lt;s&gt;,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John)?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53670" y="1887250"/>
            <a:ext cx="17252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800" spc="-25" dirty="0">
                <a:latin typeface="Tahoma"/>
                <a:cs typeface="Tahoma"/>
              </a:rPr>
              <a:t>2.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2000" spc="-70" dirty="0">
                <a:latin typeface="Tahoma"/>
                <a:cs typeface="Tahoma"/>
              </a:rPr>
              <a:t>(Lyn,eats)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or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30400" y="1902490"/>
            <a:ext cx="1288415" cy="306705"/>
          </a:xfrm>
          <a:prstGeom prst="rect">
            <a:avLst/>
          </a:prstGeom>
          <a:solidFill>
            <a:srgbClr val="B6D6A8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385"/>
              </a:lnSpc>
            </a:pPr>
            <a:r>
              <a:rPr sz="2000" spc="-45" dirty="0">
                <a:latin typeface="Tahoma"/>
                <a:cs typeface="Tahoma"/>
              </a:rPr>
              <a:t>(Lyn,drinks)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54121" y="1887250"/>
            <a:ext cx="139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8509" y="2207291"/>
            <a:ext cx="1236980" cy="304800"/>
          </a:xfrm>
          <a:prstGeom prst="rect">
            <a:avLst/>
          </a:prstGeom>
          <a:solidFill>
            <a:srgbClr val="B6D6A8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385"/>
              </a:lnSpc>
            </a:pPr>
            <a:r>
              <a:rPr sz="2000" spc="-50" dirty="0">
                <a:latin typeface="Tahoma"/>
                <a:cs typeface="Tahoma"/>
              </a:rPr>
              <a:t>(drinks,tea)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81556" y="2192051"/>
            <a:ext cx="2397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or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(drinks,chocolate)?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53670" y="2187824"/>
            <a:ext cx="212090" cy="63500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800" spc="-25" dirty="0">
                <a:latin typeface="Tahoma"/>
                <a:cs typeface="Tahoma"/>
              </a:rPr>
              <a:t>3.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spc="-25" dirty="0">
                <a:latin typeface="Tahoma"/>
                <a:cs typeface="Tahoma"/>
              </a:rPr>
              <a:t>4.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08509" y="2512091"/>
            <a:ext cx="1079500" cy="306705"/>
          </a:xfrm>
          <a:prstGeom prst="rect">
            <a:avLst/>
          </a:prstGeom>
          <a:solidFill>
            <a:srgbClr val="B6D6A8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385"/>
              </a:lnSpc>
            </a:pPr>
            <a:r>
              <a:rPr sz="2000" spc="-110" dirty="0">
                <a:latin typeface="Tahoma"/>
                <a:cs typeface="Tahoma"/>
              </a:rPr>
              <a:t>(tea,&lt;/s&gt;)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26109" y="2496546"/>
            <a:ext cx="93789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-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always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1490" y="2820959"/>
            <a:ext cx="6064885" cy="142176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000" spc="-10" dirty="0">
                <a:latin typeface="Tahoma"/>
                <a:cs typeface="Tahoma"/>
              </a:rPr>
              <a:t>Algorithm:</a:t>
            </a:r>
            <a:endParaRPr sz="2000">
              <a:latin typeface="Tahoma"/>
              <a:cs typeface="Tahoma"/>
            </a:endParaRPr>
          </a:p>
          <a:p>
            <a:pPr marL="685165" indent="-342900">
              <a:lnSpc>
                <a:spcPct val="100000"/>
              </a:lnSpc>
              <a:spcBef>
                <a:spcPts val="710"/>
              </a:spcBef>
              <a:buSzPct val="90000"/>
              <a:buAutoNum type="arabicPeriod"/>
              <a:tabLst>
                <a:tab pos="685165" algn="l"/>
              </a:tabLst>
            </a:pPr>
            <a:r>
              <a:rPr sz="2000" dirty="0">
                <a:latin typeface="Tahoma"/>
                <a:cs typeface="Tahoma"/>
              </a:rPr>
              <a:t>Choose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sentence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start</a:t>
            </a:r>
            <a:endParaRPr sz="2000">
              <a:latin typeface="Tahoma"/>
              <a:cs typeface="Tahoma"/>
            </a:endParaRPr>
          </a:p>
          <a:p>
            <a:pPr marL="685165" indent="-342900">
              <a:lnSpc>
                <a:spcPts val="2390"/>
              </a:lnSpc>
              <a:buSzPct val="90000"/>
              <a:buAutoNum type="arabicPeriod"/>
              <a:tabLst>
                <a:tab pos="685165" algn="l"/>
              </a:tabLst>
            </a:pPr>
            <a:r>
              <a:rPr sz="2000" dirty="0">
                <a:latin typeface="Tahoma"/>
                <a:cs typeface="Tahoma"/>
              </a:rPr>
              <a:t>Choose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next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bigram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starting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with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previous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  <a:p>
            <a:pPr marL="685165" indent="-342900">
              <a:lnSpc>
                <a:spcPts val="2390"/>
              </a:lnSpc>
              <a:buSzPct val="90000"/>
              <a:buAutoNum type="arabicPeriod"/>
              <a:tabLst>
                <a:tab pos="685165" algn="l"/>
              </a:tabLst>
            </a:pPr>
            <a:r>
              <a:rPr sz="2000" dirty="0">
                <a:latin typeface="Tahoma"/>
                <a:cs typeface="Tahoma"/>
              </a:rPr>
              <a:t>Continue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until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120" dirty="0">
                <a:latin typeface="Tahoma"/>
                <a:cs typeface="Tahoma"/>
              </a:rPr>
              <a:t>&lt;/s&gt;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picked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59816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727121"/>
          </a:xfrm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Quiz</a:t>
            </a:r>
            <a:endParaRPr spc="-10" dirty="0"/>
          </a:p>
        </p:txBody>
      </p:sp>
      <p:sp>
        <p:nvSpPr>
          <p:cNvPr id="16" name="object 7"/>
          <p:cNvSpPr txBox="1"/>
          <p:nvPr/>
        </p:nvSpPr>
        <p:spPr>
          <a:xfrm>
            <a:off x="204382" y="1389144"/>
            <a:ext cx="7741284" cy="2385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90" dirty="0">
                <a:latin typeface="Tahoma"/>
                <a:cs typeface="Tahoma"/>
              </a:rPr>
              <a:t>Objective: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Apply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sum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when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calculating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log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probability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instead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product.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400" b="1" spc="-10" dirty="0">
                <a:latin typeface="Tahoma"/>
                <a:cs typeface="Tahoma"/>
              </a:rPr>
              <a:t>Question: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ahoma"/>
                <a:cs typeface="Tahoma"/>
              </a:rPr>
              <a:t>Given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logarithm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these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conditional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probabilities:</a:t>
            </a:r>
            <a:endParaRPr sz="1400">
              <a:latin typeface="Tahoma"/>
              <a:cs typeface="Tahoma"/>
            </a:endParaRPr>
          </a:p>
          <a:p>
            <a:pPr marL="12700" marR="4127500">
              <a:lnSpc>
                <a:spcPct val="100000"/>
              </a:lnSpc>
              <a:tabLst>
                <a:tab pos="1841500" algn="l"/>
              </a:tabLst>
            </a:pPr>
            <a:r>
              <a:rPr sz="1400" spc="-80" dirty="0">
                <a:latin typeface="Tahoma"/>
                <a:cs typeface="Tahoma"/>
              </a:rPr>
              <a:t>log(P(Mary|&lt;s&gt;))=-</a:t>
            </a:r>
            <a:r>
              <a:rPr sz="1400" spc="-25" dirty="0">
                <a:latin typeface="Tahoma"/>
                <a:cs typeface="Tahoma"/>
              </a:rPr>
              <a:t>2;</a:t>
            </a:r>
            <a:r>
              <a:rPr sz="1400" dirty="0">
                <a:latin typeface="Tahoma"/>
                <a:cs typeface="Tahoma"/>
              </a:rPr>
              <a:t>	</a:t>
            </a:r>
            <a:r>
              <a:rPr sz="1400" spc="-80" dirty="0">
                <a:latin typeface="Tahoma"/>
                <a:cs typeface="Tahoma"/>
              </a:rPr>
              <a:t>log(P(&lt;/s&gt;|cats))=-</a:t>
            </a:r>
            <a:r>
              <a:rPr sz="1400" spc="-50" dirty="0">
                <a:latin typeface="Tahoma"/>
                <a:cs typeface="Tahoma"/>
              </a:rPr>
              <a:t>1 </a:t>
            </a:r>
            <a:r>
              <a:rPr sz="1400" spc="-40" dirty="0">
                <a:latin typeface="Tahoma"/>
                <a:cs typeface="Tahoma"/>
              </a:rPr>
              <a:t>log(P(likes|Mary))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5" dirty="0">
                <a:latin typeface="Tahoma"/>
                <a:cs typeface="Tahoma"/>
              </a:rPr>
              <a:t>=-</a:t>
            </a:r>
            <a:r>
              <a:rPr sz="1400" dirty="0">
                <a:latin typeface="Tahoma"/>
                <a:cs typeface="Tahoma"/>
              </a:rPr>
              <a:t>10;</a:t>
            </a:r>
            <a:r>
              <a:rPr sz="1400" spc="290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log(P(cats|likes))=-</a:t>
            </a:r>
            <a:r>
              <a:rPr sz="1400" spc="-25" dirty="0">
                <a:latin typeface="Tahoma"/>
                <a:cs typeface="Tahoma"/>
              </a:rPr>
              <a:t>100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1400" dirty="0">
                <a:latin typeface="Tahoma"/>
                <a:cs typeface="Tahoma"/>
              </a:rPr>
              <a:t>Approximate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log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probability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following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sentence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with</a:t>
            </a:r>
            <a:r>
              <a:rPr sz="1400" spc="-25" dirty="0">
                <a:latin typeface="Tahoma"/>
                <a:cs typeface="Tahoma"/>
              </a:rPr>
              <a:t> bigrams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150" dirty="0">
                <a:latin typeface="Tahoma"/>
                <a:cs typeface="Tahoma"/>
              </a:rPr>
              <a:t>: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25" dirty="0">
                <a:latin typeface="Tahoma"/>
                <a:cs typeface="Tahoma"/>
              </a:rPr>
              <a:t>“&lt;s&gt;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Mary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likes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cats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&lt;/s&gt;”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400" b="1" spc="-90" dirty="0">
                <a:latin typeface="Tahoma"/>
                <a:cs typeface="Tahoma"/>
              </a:rPr>
              <a:t>Type:</a:t>
            </a:r>
            <a:r>
              <a:rPr sz="1400" b="1" spc="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Multiple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Choice,</a:t>
            </a:r>
            <a:r>
              <a:rPr sz="1400" spc="-10" dirty="0">
                <a:latin typeface="Tahoma"/>
                <a:cs typeface="Tahoma"/>
              </a:rPr>
              <a:t> single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answer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400" b="1" spc="-65" dirty="0">
                <a:latin typeface="Tahoma"/>
                <a:cs typeface="Tahoma"/>
              </a:rPr>
              <a:t>Options</a:t>
            </a:r>
            <a:r>
              <a:rPr sz="1400" b="1" spc="-100" dirty="0">
                <a:latin typeface="Tahoma"/>
                <a:cs typeface="Tahoma"/>
              </a:rPr>
              <a:t> </a:t>
            </a:r>
            <a:r>
              <a:rPr sz="1400" b="1" spc="-114" dirty="0">
                <a:latin typeface="Tahoma"/>
                <a:cs typeface="Tahoma"/>
              </a:rPr>
              <a:t>and</a:t>
            </a:r>
            <a:r>
              <a:rPr sz="1400" b="1" spc="-6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solution: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4971708" y="3995515"/>
            <a:ext cx="1714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Tahoma"/>
                <a:cs typeface="Tahoma"/>
              </a:rPr>
              <a:t>2.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9"/>
          <p:cNvSpPr txBox="1"/>
          <p:nvPr/>
        </p:nvSpPr>
        <p:spPr>
          <a:xfrm>
            <a:off x="5886108" y="3995515"/>
            <a:ext cx="30200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5" dirty="0">
                <a:latin typeface="Tahoma"/>
                <a:cs typeface="Tahoma"/>
              </a:rPr>
              <a:t>log(P(&lt;s&gt; </a:t>
            </a:r>
            <a:r>
              <a:rPr sz="1400" spc="50" dirty="0">
                <a:latin typeface="Tahoma"/>
                <a:cs typeface="Tahoma"/>
              </a:rPr>
              <a:t>Mary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likes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cats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110" dirty="0">
                <a:latin typeface="Tahoma"/>
                <a:cs typeface="Tahoma"/>
              </a:rPr>
              <a:t>&lt;/s&gt;))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=2000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0"/>
          <p:cNvSpPr txBox="1"/>
          <p:nvPr/>
        </p:nvSpPr>
        <p:spPr>
          <a:xfrm>
            <a:off x="358002" y="4501152"/>
            <a:ext cx="38747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1400" spc="-25" dirty="0">
                <a:latin typeface="Tahoma"/>
                <a:cs typeface="Tahoma"/>
              </a:rPr>
              <a:t>3.</a:t>
            </a:r>
            <a:r>
              <a:rPr sz="1400" dirty="0">
                <a:latin typeface="Tahoma"/>
                <a:cs typeface="Tahoma"/>
              </a:rPr>
              <a:t>	</a:t>
            </a:r>
            <a:r>
              <a:rPr sz="1400" spc="-90" dirty="0">
                <a:latin typeface="Tahoma"/>
                <a:cs typeface="Tahoma"/>
              </a:rPr>
              <a:t>log(P(&lt;s&gt;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Mary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likes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cats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114" dirty="0">
                <a:latin typeface="Tahoma"/>
                <a:cs typeface="Tahoma"/>
              </a:rPr>
              <a:t>&lt;/s&gt;))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210" dirty="0">
                <a:latin typeface="Tahoma"/>
                <a:cs typeface="Tahoma"/>
              </a:rPr>
              <a:t>=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113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11"/>
          <p:cNvSpPr txBox="1"/>
          <p:nvPr/>
        </p:nvSpPr>
        <p:spPr>
          <a:xfrm>
            <a:off x="4971708" y="4501152"/>
            <a:ext cx="1714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ahoma"/>
                <a:cs typeface="Tahoma"/>
              </a:rPr>
              <a:t>4.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12"/>
          <p:cNvSpPr txBox="1"/>
          <p:nvPr/>
        </p:nvSpPr>
        <p:spPr>
          <a:xfrm>
            <a:off x="5886108" y="4501152"/>
            <a:ext cx="29825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latin typeface="Tahoma"/>
                <a:cs typeface="Tahoma"/>
              </a:rPr>
              <a:t>log(P(&lt;s&gt;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Mary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likes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cats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130" dirty="0">
                <a:latin typeface="Tahoma"/>
                <a:cs typeface="Tahoma"/>
              </a:rPr>
              <a:t>&lt;/s&gt;))=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-</a:t>
            </a:r>
            <a:r>
              <a:rPr sz="1400" spc="-25" dirty="0">
                <a:latin typeface="Tahoma"/>
                <a:cs typeface="Tahoma"/>
              </a:rPr>
              <a:t>112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13"/>
          <p:cNvSpPr txBox="1"/>
          <p:nvPr/>
        </p:nvSpPr>
        <p:spPr>
          <a:xfrm>
            <a:off x="279566" y="3919239"/>
            <a:ext cx="4223385" cy="462280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05"/>
              </a:spcBef>
              <a:tabLst>
                <a:tab pos="1005205" algn="l"/>
              </a:tabLst>
            </a:pPr>
            <a:r>
              <a:rPr sz="1400" spc="-25" dirty="0">
                <a:latin typeface="Tahoma"/>
                <a:cs typeface="Tahoma"/>
              </a:rPr>
              <a:t>1.</a:t>
            </a:r>
            <a:r>
              <a:rPr sz="1400" dirty="0">
                <a:latin typeface="Tahoma"/>
                <a:cs typeface="Tahoma"/>
              </a:rPr>
              <a:t>	</a:t>
            </a:r>
            <a:r>
              <a:rPr sz="1400" spc="-85" dirty="0">
                <a:latin typeface="Tahoma"/>
                <a:cs typeface="Tahoma"/>
              </a:rPr>
              <a:t>log(P(&lt;s&gt; </a:t>
            </a:r>
            <a:r>
              <a:rPr sz="1400" spc="50" dirty="0">
                <a:latin typeface="Tahoma"/>
                <a:cs typeface="Tahoma"/>
              </a:rPr>
              <a:t>Mary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likes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cats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110" dirty="0">
                <a:latin typeface="Tahoma"/>
                <a:cs typeface="Tahoma"/>
              </a:rPr>
              <a:t>&lt;/s&gt;))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210" dirty="0">
                <a:latin typeface="Tahoma"/>
                <a:cs typeface="Tahoma"/>
              </a:rPr>
              <a:t>=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-</a:t>
            </a:r>
            <a:r>
              <a:rPr sz="1400" spc="-25" dirty="0">
                <a:latin typeface="Tahoma"/>
                <a:cs typeface="Tahoma"/>
              </a:rPr>
              <a:t>113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32F410-EDAC-52AB-A638-134E3C432706}"/>
              </a:ext>
            </a:extLst>
          </p:cNvPr>
          <p:cNvSpPr/>
          <p:nvPr/>
        </p:nvSpPr>
        <p:spPr>
          <a:xfrm>
            <a:off x="286110" y="3919239"/>
            <a:ext cx="4018554" cy="38046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901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727121"/>
          </a:xfrm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lang="en-GB" spc="40" dirty="0"/>
              <a:t>Language Model Evaluation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497840" y="1240358"/>
            <a:ext cx="3312160" cy="1008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1950" indent="-342265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61950" algn="l"/>
              </a:tabLst>
            </a:pPr>
            <a:r>
              <a:rPr sz="2000" dirty="0">
                <a:latin typeface="Tahoma"/>
                <a:cs typeface="Tahoma"/>
              </a:rPr>
              <a:t>Train/Validation/Test</a:t>
            </a:r>
            <a:r>
              <a:rPr sz="2000" spc="22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split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15"/>
              </a:spcBef>
              <a:buFont typeface="Tahoma"/>
              <a:buChar char="●"/>
            </a:pP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SzPct val="90000"/>
              <a:buChar char="●"/>
              <a:tabLst>
                <a:tab pos="354965" algn="l"/>
              </a:tabLst>
            </a:pPr>
            <a:r>
              <a:rPr sz="2000" spc="-10" dirty="0">
                <a:latin typeface="Tahoma"/>
                <a:cs typeface="Tahoma"/>
              </a:rPr>
              <a:t>Perplexity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36152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Test</a:t>
            </a:r>
            <a:r>
              <a:rPr spc="-175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44538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Split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corpus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to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Train/Validation/Test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850" y="2355894"/>
            <a:ext cx="2536825" cy="132905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90"/>
              </a:spcBef>
              <a:buSzPct val="90000"/>
              <a:buChar char="●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For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smaller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corpora</a:t>
            </a:r>
            <a:endParaRPr sz="2000">
              <a:latin typeface="Tahoma"/>
              <a:cs typeface="Tahoma"/>
            </a:endParaRPr>
          </a:p>
          <a:p>
            <a:pPr marL="812165" lvl="1" indent="-316865">
              <a:lnSpc>
                <a:spcPct val="100000"/>
              </a:lnSpc>
              <a:spcBef>
                <a:spcPts val="345"/>
              </a:spcBef>
              <a:buSzPct val="77777"/>
              <a:buChar char="○"/>
              <a:tabLst>
                <a:tab pos="812165" algn="l"/>
              </a:tabLst>
            </a:pPr>
            <a:r>
              <a:rPr sz="1800" spc="-80" dirty="0">
                <a:latin typeface="Tahoma"/>
                <a:cs typeface="Tahoma"/>
              </a:rPr>
              <a:t>80%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Train</a:t>
            </a:r>
            <a:endParaRPr sz="1800">
              <a:latin typeface="Tahoma"/>
              <a:cs typeface="Tahoma"/>
            </a:endParaRPr>
          </a:p>
          <a:p>
            <a:pPr marL="812165" lvl="1" indent="-316865">
              <a:lnSpc>
                <a:spcPct val="100000"/>
              </a:lnSpc>
              <a:spcBef>
                <a:spcPts val="325"/>
              </a:spcBef>
              <a:buSzPct val="77777"/>
              <a:buChar char="○"/>
              <a:tabLst>
                <a:tab pos="812165" algn="l"/>
              </a:tabLst>
            </a:pPr>
            <a:r>
              <a:rPr sz="1800" spc="-80" dirty="0">
                <a:latin typeface="Tahoma"/>
                <a:cs typeface="Tahoma"/>
              </a:rPr>
              <a:t>10%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Validation</a:t>
            </a:r>
            <a:endParaRPr sz="1800">
              <a:latin typeface="Tahoma"/>
              <a:cs typeface="Tahoma"/>
            </a:endParaRPr>
          </a:p>
          <a:p>
            <a:pPr marL="812165" lvl="1" indent="-316865">
              <a:lnSpc>
                <a:spcPct val="100000"/>
              </a:lnSpc>
              <a:spcBef>
                <a:spcPts val="325"/>
              </a:spcBef>
              <a:buSzPct val="77777"/>
              <a:buChar char="○"/>
              <a:tabLst>
                <a:tab pos="812165" algn="l"/>
              </a:tabLst>
            </a:pPr>
            <a:r>
              <a:rPr sz="1800" spc="-80" dirty="0">
                <a:latin typeface="Tahoma"/>
                <a:cs typeface="Tahoma"/>
              </a:rPr>
              <a:t>10%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Test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37786" y="2354072"/>
            <a:ext cx="41173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For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large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corpora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(typical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for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text)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0895" y="2661666"/>
            <a:ext cx="1731645" cy="97281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425"/>
              </a:spcBef>
              <a:buSzPct val="77777"/>
              <a:buChar char="○"/>
              <a:tabLst>
                <a:tab pos="329565" algn="l"/>
              </a:tabLst>
            </a:pPr>
            <a:r>
              <a:rPr sz="1800" spc="-80" dirty="0">
                <a:latin typeface="Tahoma"/>
                <a:cs typeface="Tahoma"/>
              </a:rPr>
              <a:t>98%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Train</a:t>
            </a:r>
            <a:endParaRPr sz="1800">
              <a:latin typeface="Tahoma"/>
              <a:cs typeface="Tahoma"/>
            </a:endParaRPr>
          </a:p>
          <a:p>
            <a:pPr marL="329565" indent="-316865">
              <a:lnSpc>
                <a:spcPct val="100000"/>
              </a:lnSpc>
              <a:spcBef>
                <a:spcPts val="325"/>
              </a:spcBef>
              <a:buSzPct val="77777"/>
              <a:buChar char="○"/>
              <a:tabLst>
                <a:tab pos="329565" algn="l"/>
              </a:tabLst>
            </a:pPr>
            <a:r>
              <a:rPr sz="1800" spc="-145" dirty="0">
                <a:latin typeface="Tahoma"/>
                <a:cs typeface="Tahoma"/>
              </a:rPr>
              <a:t>1%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Validation</a:t>
            </a:r>
            <a:endParaRPr sz="1800">
              <a:latin typeface="Tahoma"/>
              <a:cs typeface="Tahoma"/>
            </a:endParaRPr>
          </a:p>
          <a:p>
            <a:pPr marL="329565" indent="-316865">
              <a:lnSpc>
                <a:spcPct val="100000"/>
              </a:lnSpc>
              <a:spcBef>
                <a:spcPts val="325"/>
              </a:spcBef>
              <a:buSzPct val="77777"/>
              <a:buChar char="○"/>
              <a:tabLst>
                <a:tab pos="329565" algn="l"/>
              </a:tabLst>
            </a:pPr>
            <a:r>
              <a:rPr sz="1800" spc="-145" dirty="0">
                <a:latin typeface="Tahoma"/>
                <a:cs typeface="Tahoma"/>
              </a:rPr>
              <a:t>1%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Test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0853" y="1178432"/>
            <a:ext cx="2306320" cy="633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200"/>
              </a:spcBef>
            </a:pPr>
            <a:r>
              <a:rPr sz="2000" dirty="0">
                <a:latin typeface="Tahoma"/>
                <a:cs typeface="Tahoma"/>
              </a:rPr>
              <a:t>Evaluate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on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Training dataset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74423" y="1211516"/>
            <a:ext cx="334645" cy="337185"/>
            <a:chOff x="5674423" y="1211516"/>
            <a:chExt cx="334645" cy="337185"/>
          </a:xfrm>
        </p:grpSpPr>
        <p:sp>
          <p:nvSpPr>
            <p:cNvPr id="9" name="object 9"/>
            <p:cNvSpPr/>
            <p:nvPr/>
          </p:nvSpPr>
          <p:spPr>
            <a:xfrm>
              <a:off x="5679185" y="1216278"/>
              <a:ext cx="325120" cy="327660"/>
            </a:xfrm>
            <a:custGeom>
              <a:avLst/>
              <a:gdLst/>
              <a:ahLst/>
              <a:cxnLst/>
              <a:rect l="l" t="t" r="r" b="b"/>
              <a:pathLst>
                <a:path w="325120" h="327659">
                  <a:moveTo>
                    <a:pt x="245490" y="0"/>
                  </a:moveTo>
                  <a:lnTo>
                    <a:pt x="162305" y="84455"/>
                  </a:lnTo>
                  <a:lnTo>
                    <a:pt x="79121" y="0"/>
                  </a:lnTo>
                  <a:lnTo>
                    <a:pt x="0" y="77978"/>
                  </a:lnTo>
                  <a:lnTo>
                    <a:pt x="84327" y="163703"/>
                  </a:lnTo>
                  <a:lnTo>
                    <a:pt x="0" y="249428"/>
                  </a:lnTo>
                  <a:lnTo>
                    <a:pt x="79121" y="327406"/>
                  </a:lnTo>
                  <a:lnTo>
                    <a:pt x="162305" y="242950"/>
                  </a:lnTo>
                  <a:lnTo>
                    <a:pt x="245490" y="327406"/>
                  </a:lnTo>
                  <a:lnTo>
                    <a:pt x="324612" y="249428"/>
                  </a:lnTo>
                  <a:lnTo>
                    <a:pt x="240284" y="163703"/>
                  </a:lnTo>
                  <a:lnTo>
                    <a:pt x="324612" y="77978"/>
                  </a:lnTo>
                  <a:lnTo>
                    <a:pt x="245490" y="0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9185" y="1216278"/>
              <a:ext cx="325120" cy="327660"/>
            </a:xfrm>
            <a:custGeom>
              <a:avLst/>
              <a:gdLst/>
              <a:ahLst/>
              <a:cxnLst/>
              <a:rect l="l" t="t" r="r" b="b"/>
              <a:pathLst>
                <a:path w="325120" h="327659">
                  <a:moveTo>
                    <a:pt x="0" y="77978"/>
                  </a:moveTo>
                  <a:lnTo>
                    <a:pt x="79121" y="0"/>
                  </a:lnTo>
                  <a:lnTo>
                    <a:pt x="162305" y="84455"/>
                  </a:lnTo>
                  <a:lnTo>
                    <a:pt x="245490" y="0"/>
                  </a:lnTo>
                  <a:lnTo>
                    <a:pt x="324612" y="77978"/>
                  </a:lnTo>
                  <a:lnTo>
                    <a:pt x="240284" y="163703"/>
                  </a:lnTo>
                  <a:lnTo>
                    <a:pt x="324612" y="249428"/>
                  </a:lnTo>
                  <a:lnTo>
                    <a:pt x="245490" y="327406"/>
                  </a:lnTo>
                  <a:lnTo>
                    <a:pt x="162305" y="242950"/>
                  </a:lnTo>
                  <a:lnTo>
                    <a:pt x="79121" y="327406"/>
                  </a:lnTo>
                  <a:lnTo>
                    <a:pt x="0" y="249428"/>
                  </a:lnTo>
                  <a:lnTo>
                    <a:pt x="84327" y="163703"/>
                  </a:lnTo>
                  <a:lnTo>
                    <a:pt x="0" y="77978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57156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Test</a:t>
            </a:r>
            <a:r>
              <a:rPr spc="-160" dirty="0"/>
              <a:t> </a:t>
            </a:r>
            <a:r>
              <a:rPr spc="-25" dirty="0"/>
              <a:t>data</a:t>
            </a:r>
            <a:r>
              <a:rPr spc="-160" dirty="0"/>
              <a:t> </a:t>
            </a:r>
            <a:r>
              <a:rPr dirty="0"/>
              <a:t>-</a:t>
            </a:r>
            <a:r>
              <a:rPr spc="-150" dirty="0"/>
              <a:t> </a:t>
            </a:r>
            <a:r>
              <a:rPr dirty="0"/>
              <a:t>split</a:t>
            </a:r>
            <a:r>
              <a:rPr spc="-135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91658" y="1246377"/>
            <a:ext cx="31724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5600" algn="l"/>
              </a:tabLst>
            </a:pPr>
            <a:r>
              <a:rPr sz="2000" spc="-10" dirty="0">
                <a:latin typeface="Tahoma"/>
                <a:cs typeface="Tahoma"/>
              </a:rPr>
              <a:t>Random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short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sequences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150" y="1246377"/>
            <a:ext cx="21615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Continuous</a:t>
            </a:r>
            <a:r>
              <a:rPr sz="2000" spc="8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text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853493" y="1813369"/>
            <a:ext cx="2699385" cy="2289810"/>
            <a:chOff x="5853493" y="1813369"/>
            <a:chExt cx="2699385" cy="2289810"/>
          </a:xfrm>
        </p:grpSpPr>
        <p:sp>
          <p:nvSpPr>
            <p:cNvPr id="6" name="object 6"/>
            <p:cNvSpPr/>
            <p:nvPr/>
          </p:nvSpPr>
          <p:spPr>
            <a:xfrm>
              <a:off x="5858255" y="1818132"/>
              <a:ext cx="2689860" cy="2280285"/>
            </a:xfrm>
            <a:custGeom>
              <a:avLst/>
              <a:gdLst/>
              <a:ahLst/>
              <a:cxnLst/>
              <a:rect l="l" t="t" r="r" b="b"/>
              <a:pathLst>
                <a:path w="2689859" h="2280285">
                  <a:moveTo>
                    <a:pt x="2689860" y="0"/>
                  </a:moveTo>
                  <a:lnTo>
                    <a:pt x="0" y="0"/>
                  </a:lnTo>
                  <a:lnTo>
                    <a:pt x="0" y="2279904"/>
                  </a:lnTo>
                  <a:lnTo>
                    <a:pt x="2309876" y="2279904"/>
                  </a:lnTo>
                  <a:lnTo>
                    <a:pt x="2689860" y="1899919"/>
                  </a:lnTo>
                  <a:lnTo>
                    <a:pt x="2689860" y="0"/>
                  </a:lnTo>
                  <a:close/>
                </a:path>
              </a:pathLst>
            </a:custGeom>
            <a:solidFill>
              <a:srgbClr val="3C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68132" y="3718052"/>
              <a:ext cx="380365" cy="380365"/>
            </a:xfrm>
            <a:custGeom>
              <a:avLst/>
              <a:gdLst/>
              <a:ahLst/>
              <a:cxnLst/>
              <a:rect l="l" t="t" r="r" b="b"/>
              <a:pathLst>
                <a:path w="380365" h="380364">
                  <a:moveTo>
                    <a:pt x="379984" y="0"/>
                  </a:moveTo>
                  <a:lnTo>
                    <a:pt x="75946" y="75946"/>
                  </a:lnTo>
                  <a:lnTo>
                    <a:pt x="0" y="379984"/>
                  </a:lnTo>
                  <a:lnTo>
                    <a:pt x="379984" y="0"/>
                  </a:lnTo>
                  <a:close/>
                </a:path>
              </a:pathLst>
            </a:custGeom>
            <a:solidFill>
              <a:srgbClr val="306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58255" y="1818132"/>
              <a:ext cx="2689860" cy="2280285"/>
            </a:xfrm>
            <a:custGeom>
              <a:avLst/>
              <a:gdLst/>
              <a:ahLst/>
              <a:cxnLst/>
              <a:rect l="l" t="t" r="r" b="b"/>
              <a:pathLst>
                <a:path w="2689859" h="2280285">
                  <a:moveTo>
                    <a:pt x="2309876" y="2279904"/>
                  </a:moveTo>
                  <a:lnTo>
                    <a:pt x="2385822" y="1975865"/>
                  </a:lnTo>
                  <a:lnTo>
                    <a:pt x="2689860" y="1899919"/>
                  </a:lnTo>
                  <a:lnTo>
                    <a:pt x="2309876" y="2279904"/>
                  </a:lnTo>
                  <a:lnTo>
                    <a:pt x="0" y="2279904"/>
                  </a:lnTo>
                  <a:lnTo>
                    <a:pt x="0" y="0"/>
                  </a:lnTo>
                  <a:lnTo>
                    <a:pt x="2689860" y="0"/>
                  </a:lnTo>
                  <a:lnTo>
                    <a:pt x="2689860" y="1899919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909307" y="2646375"/>
            <a:ext cx="5918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75" dirty="0">
                <a:latin typeface="Tahoma"/>
                <a:cs typeface="Tahoma"/>
              </a:rPr>
              <a:t>Corpus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943409" y="1910905"/>
            <a:ext cx="2541270" cy="2102485"/>
            <a:chOff x="5943409" y="1910905"/>
            <a:chExt cx="2541270" cy="2102485"/>
          </a:xfrm>
        </p:grpSpPr>
        <p:sp>
          <p:nvSpPr>
            <p:cNvPr id="11" name="object 11"/>
            <p:cNvSpPr/>
            <p:nvPr/>
          </p:nvSpPr>
          <p:spPr>
            <a:xfrm>
              <a:off x="5948171" y="1915667"/>
              <a:ext cx="535305" cy="321945"/>
            </a:xfrm>
            <a:custGeom>
              <a:avLst/>
              <a:gdLst/>
              <a:ahLst/>
              <a:cxnLst/>
              <a:rect l="l" t="t" r="r" b="b"/>
              <a:pathLst>
                <a:path w="535304" h="321944">
                  <a:moveTo>
                    <a:pt x="534924" y="0"/>
                  </a:moveTo>
                  <a:lnTo>
                    <a:pt x="0" y="0"/>
                  </a:lnTo>
                  <a:lnTo>
                    <a:pt x="0" y="321563"/>
                  </a:lnTo>
                  <a:lnTo>
                    <a:pt x="534924" y="321563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48171" y="1915667"/>
              <a:ext cx="535305" cy="321945"/>
            </a:xfrm>
            <a:custGeom>
              <a:avLst/>
              <a:gdLst/>
              <a:ahLst/>
              <a:cxnLst/>
              <a:rect l="l" t="t" r="r" b="b"/>
              <a:pathLst>
                <a:path w="535304" h="321944">
                  <a:moveTo>
                    <a:pt x="0" y="321563"/>
                  </a:moveTo>
                  <a:lnTo>
                    <a:pt x="534924" y="321563"/>
                  </a:lnTo>
                  <a:lnTo>
                    <a:pt x="534924" y="0"/>
                  </a:lnTo>
                  <a:lnTo>
                    <a:pt x="0" y="0"/>
                  </a:lnTo>
                  <a:lnTo>
                    <a:pt x="0" y="321563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79107" y="1915667"/>
              <a:ext cx="281940" cy="321945"/>
            </a:xfrm>
            <a:custGeom>
              <a:avLst/>
              <a:gdLst/>
              <a:ahLst/>
              <a:cxnLst/>
              <a:rect l="l" t="t" r="r" b="b"/>
              <a:pathLst>
                <a:path w="281940" h="321944">
                  <a:moveTo>
                    <a:pt x="281940" y="0"/>
                  </a:moveTo>
                  <a:lnTo>
                    <a:pt x="0" y="0"/>
                  </a:lnTo>
                  <a:lnTo>
                    <a:pt x="0" y="321563"/>
                  </a:lnTo>
                  <a:lnTo>
                    <a:pt x="281940" y="321563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F0C2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9107" y="1915667"/>
              <a:ext cx="281940" cy="321945"/>
            </a:xfrm>
            <a:custGeom>
              <a:avLst/>
              <a:gdLst/>
              <a:ahLst/>
              <a:cxnLst/>
              <a:rect l="l" t="t" r="r" b="b"/>
              <a:pathLst>
                <a:path w="281940" h="321944">
                  <a:moveTo>
                    <a:pt x="0" y="321563"/>
                  </a:moveTo>
                  <a:lnTo>
                    <a:pt x="281940" y="321563"/>
                  </a:lnTo>
                  <a:lnTo>
                    <a:pt x="281940" y="0"/>
                  </a:lnTo>
                  <a:lnTo>
                    <a:pt x="0" y="0"/>
                  </a:lnTo>
                  <a:lnTo>
                    <a:pt x="0" y="321563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55635" y="1915667"/>
              <a:ext cx="280670" cy="321945"/>
            </a:xfrm>
            <a:custGeom>
              <a:avLst/>
              <a:gdLst/>
              <a:ahLst/>
              <a:cxnLst/>
              <a:rect l="l" t="t" r="r" b="b"/>
              <a:pathLst>
                <a:path w="280670" h="321944">
                  <a:moveTo>
                    <a:pt x="280416" y="0"/>
                  </a:moveTo>
                  <a:lnTo>
                    <a:pt x="0" y="0"/>
                  </a:lnTo>
                  <a:lnTo>
                    <a:pt x="0" y="321563"/>
                  </a:lnTo>
                  <a:lnTo>
                    <a:pt x="280416" y="321563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55635" y="1915667"/>
              <a:ext cx="280670" cy="321945"/>
            </a:xfrm>
            <a:custGeom>
              <a:avLst/>
              <a:gdLst/>
              <a:ahLst/>
              <a:cxnLst/>
              <a:rect l="l" t="t" r="r" b="b"/>
              <a:pathLst>
                <a:path w="280670" h="321944">
                  <a:moveTo>
                    <a:pt x="0" y="321563"/>
                  </a:moveTo>
                  <a:lnTo>
                    <a:pt x="280416" y="321563"/>
                  </a:lnTo>
                  <a:lnTo>
                    <a:pt x="280416" y="0"/>
                  </a:lnTo>
                  <a:lnTo>
                    <a:pt x="0" y="0"/>
                  </a:lnTo>
                  <a:lnTo>
                    <a:pt x="0" y="321563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61631" y="1915667"/>
              <a:ext cx="718185" cy="321945"/>
            </a:xfrm>
            <a:custGeom>
              <a:avLst/>
              <a:gdLst/>
              <a:ahLst/>
              <a:cxnLst/>
              <a:rect l="l" t="t" r="r" b="b"/>
              <a:pathLst>
                <a:path w="718184" h="321944">
                  <a:moveTo>
                    <a:pt x="717803" y="0"/>
                  </a:moveTo>
                  <a:lnTo>
                    <a:pt x="0" y="0"/>
                  </a:lnTo>
                  <a:lnTo>
                    <a:pt x="0" y="321563"/>
                  </a:lnTo>
                  <a:lnTo>
                    <a:pt x="717803" y="321563"/>
                  </a:lnTo>
                  <a:lnTo>
                    <a:pt x="717803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61631" y="1915667"/>
              <a:ext cx="718185" cy="321945"/>
            </a:xfrm>
            <a:custGeom>
              <a:avLst/>
              <a:gdLst/>
              <a:ahLst/>
              <a:cxnLst/>
              <a:rect l="l" t="t" r="r" b="b"/>
              <a:pathLst>
                <a:path w="718184" h="321944">
                  <a:moveTo>
                    <a:pt x="0" y="321563"/>
                  </a:moveTo>
                  <a:lnTo>
                    <a:pt x="717803" y="321563"/>
                  </a:lnTo>
                  <a:lnTo>
                    <a:pt x="717803" y="0"/>
                  </a:lnTo>
                  <a:lnTo>
                    <a:pt x="0" y="0"/>
                  </a:lnTo>
                  <a:lnTo>
                    <a:pt x="0" y="321563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38159" y="1915667"/>
              <a:ext cx="341630" cy="321945"/>
            </a:xfrm>
            <a:custGeom>
              <a:avLst/>
              <a:gdLst/>
              <a:ahLst/>
              <a:cxnLst/>
              <a:rect l="l" t="t" r="r" b="b"/>
              <a:pathLst>
                <a:path w="341629" h="321944">
                  <a:moveTo>
                    <a:pt x="341375" y="0"/>
                  </a:moveTo>
                  <a:lnTo>
                    <a:pt x="0" y="0"/>
                  </a:lnTo>
                  <a:lnTo>
                    <a:pt x="0" y="321563"/>
                  </a:lnTo>
                  <a:lnTo>
                    <a:pt x="341375" y="321563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38159" y="1915667"/>
              <a:ext cx="341630" cy="321945"/>
            </a:xfrm>
            <a:custGeom>
              <a:avLst/>
              <a:gdLst/>
              <a:ahLst/>
              <a:cxnLst/>
              <a:rect l="l" t="t" r="r" b="b"/>
              <a:pathLst>
                <a:path w="341629" h="321944">
                  <a:moveTo>
                    <a:pt x="0" y="321563"/>
                  </a:moveTo>
                  <a:lnTo>
                    <a:pt x="341375" y="321563"/>
                  </a:lnTo>
                  <a:lnTo>
                    <a:pt x="341375" y="0"/>
                  </a:lnTo>
                  <a:lnTo>
                    <a:pt x="0" y="0"/>
                  </a:lnTo>
                  <a:lnTo>
                    <a:pt x="0" y="321563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43699" y="3276600"/>
              <a:ext cx="536575" cy="321945"/>
            </a:xfrm>
            <a:custGeom>
              <a:avLst/>
              <a:gdLst/>
              <a:ahLst/>
              <a:cxnLst/>
              <a:rect l="l" t="t" r="r" b="b"/>
              <a:pathLst>
                <a:path w="536575" h="321945">
                  <a:moveTo>
                    <a:pt x="536448" y="0"/>
                  </a:moveTo>
                  <a:lnTo>
                    <a:pt x="0" y="0"/>
                  </a:lnTo>
                  <a:lnTo>
                    <a:pt x="0" y="321563"/>
                  </a:lnTo>
                  <a:lnTo>
                    <a:pt x="536448" y="321563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0C2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43699" y="3276600"/>
              <a:ext cx="536575" cy="321945"/>
            </a:xfrm>
            <a:custGeom>
              <a:avLst/>
              <a:gdLst/>
              <a:ahLst/>
              <a:cxnLst/>
              <a:rect l="l" t="t" r="r" b="b"/>
              <a:pathLst>
                <a:path w="536575" h="321945">
                  <a:moveTo>
                    <a:pt x="0" y="321563"/>
                  </a:moveTo>
                  <a:lnTo>
                    <a:pt x="536448" y="321563"/>
                  </a:lnTo>
                  <a:lnTo>
                    <a:pt x="536448" y="0"/>
                  </a:lnTo>
                  <a:lnTo>
                    <a:pt x="0" y="0"/>
                  </a:lnTo>
                  <a:lnTo>
                    <a:pt x="0" y="321563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36051" y="2894075"/>
              <a:ext cx="443865" cy="321945"/>
            </a:xfrm>
            <a:custGeom>
              <a:avLst/>
              <a:gdLst/>
              <a:ahLst/>
              <a:cxnLst/>
              <a:rect l="l" t="t" r="r" b="b"/>
              <a:pathLst>
                <a:path w="443865" h="321944">
                  <a:moveTo>
                    <a:pt x="443483" y="0"/>
                  </a:moveTo>
                  <a:lnTo>
                    <a:pt x="0" y="0"/>
                  </a:lnTo>
                  <a:lnTo>
                    <a:pt x="0" y="321563"/>
                  </a:lnTo>
                  <a:lnTo>
                    <a:pt x="443483" y="321563"/>
                  </a:lnTo>
                  <a:lnTo>
                    <a:pt x="443483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36051" y="2894075"/>
              <a:ext cx="443865" cy="321945"/>
            </a:xfrm>
            <a:custGeom>
              <a:avLst/>
              <a:gdLst/>
              <a:ahLst/>
              <a:cxnLst/>
              <a:rect l="l" t="t" r="r" b="b"/>
              <a:pathLst>
                <a:path w="443865" h="321944">
                  <a:moveTo>
                    <a:pt x="0" y="321563"/>
                  </a:moveTo>
                  <a:lnTo>
                    <a:pt x="443483" y="321563"/>
                  </a:lnTo>
                  <a:lnTo>
                    <a:pt x="443483" y="0"/>
                  </a:lnTo>
                  <a:lnTo>
                    <a:pt x="0" y="0"/>
                  </a:lnTo>
                  <a:lnTo>
                    <a:pt x="0" y="321563"/>
                  </a:lnTo>
                  <a:close/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39255" y="3686555"/>
              <a:ext cx="341630" cy="321945"/>
            </a:xfrm>
            <a:custGeom>
              <a:avLst/>
              <a:gdLst/>
              <a:ahLst/>
              <a:cxnLst/>
              <a:rect l="l" t="t" r="r" b="b"/>
              <a:pathLst>
                <a:path w="341629" h="321945">
                  <a:moveTo>
                    <a:pt x="341375" y="0"/>
                  </a:moveTo>
                  <a:lnTo>
                    <a:pt x="0" y="0"/>
                  </a:lnTo>
                  <a:lnTo>
                    <a:pt x="0" y="321564"/>
                  </a:lnTo>
                  <a:lnTo>
                    <a:pt x="341375" y="321564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39255" y="3686555"/>
              <a:ext cx="341630" cy="321945"/>
            </a:xfrm>
            <a:custGeom>
              <a:avLst/>
              <a:gdLst/>
              <a:ahLst/>
              <a:cxnLst/>
              <a:rect l="l" t="t" r="r" b="b"/>
              <a:pathLst>
                <a:path w="341629" h="321945">
                  <a:moveTo>
                    <a:pt x="0" y="321564"/>
                  </a:moveTo>
                  <a:lnTo>
                    <a:pt x="341375" y="321564"/>
                  </a:lnTo>
                  <a:lnTo>
                    <a:pt x="341375" y="0"/>
                  </a:lnTo>
                  <a:lnTo>
                    <a:pt x="0" y="0"/>
                  </a:lnTo>
                  <a:lnTo>
                    <a:pt x="0" y="321564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48171" y="2325623"/>
              <a:ext cx="2520950" cy="323215"/>
            </a:xfrm>
            <a:custGeom>
              <a:avLst/>
              <a:gdLst/>
              <a:ahLst/>
              <a:cxnLst/>
              <a:rect l="l" t="t" r="r" b="b"/>
              <a:pathLst>
                <a:path w="2520950" h="323214">
                  <a:moveTo>
                    <a:pt x="2520696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2520696" y="323088"/>
                  </a:lnTo>
                  <a:lnTo>
                    <a:pt x="2520696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48171" y="2325623"/>
              <a:ext cx="2520950" cy="323215"/>
            </a:xfrm>
            <a:custGeom>
              <a:avLst/>
              <a:gdLst/>
              <a:ahLst/>
              <a:cxnLst/>
              <a:rect l="l" t="t" r="r" b="b"/>
              <a:pathLst>
                <a:path w="2520950" h="323214">
                  <a:moveTo>
                    <a:pt x="0" y="323088"/>
                  </a:moveTo>
                  <a:lnTo>
                    <a:pt x="2520696" y="323088"/>
                  </a:lnTo>
                  <a:lnTo>
                    <a:pt x="2520696" y="0"/>
                  </a:lnTo>
                  <a:lnTo>
                    <a:pt x="0" y="0"/>
                  </a:lnTo>
                  <a:lnTo>
                    <a:pt x="0" y="323088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48171" y="2894075"/>
              <a:ext cx="2025650" cy="321945"/>
            </a:xfrm>
            <a:custGeom>
              <a:avLst/>
              <a:gdLst/>
              <a:ahLst/>
              <a:cxnLst/>
              <a:rect l="l" t="t" r="r" b="b"/>
              <a:pathLst>
                <a:path w="2025650" h="321944">
                  <a:moveTo>
                    <a:pt x="2025396" y="0"/>
                  </a:moveTo>
                  <a:lnTo>
                    <a:pt x="0" y="0"/>
                  </a:lnTo>
                  <a:lnTo>
                    <a:pt x="0" y="321563"/>
                  </a:lnTo>
                  <a:lnTo>
                    <a:pt x="2025396" y="321563"/>
                  </a:lnTo>
                  <a:lnTo>
                    <a:pt x="2025396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48171" y="2894075"/>
              <a:ext cx="2025650" cy="321945"/>
            </a:xfrm>
            <a:custGeom>
              <a:avLst/>
              <a:gdLst/>
              <a:ahLst/>
              <a:cxnLst/>
              <a:rect l="l" t="t" r="r" b="b"/>
              <a:pathLst>
                <a:path w="2025650" h="321944">
                  <a:moveTo>
                    <a:pt x="0" y="321563"/>
                  </a:moveTo>
                  <a:lnTo>
                    <a:pt x="2025396" y="321563"/>
                  </a:lnTo>
                  <a:lnTo>
                    <a:pt x="2025396" y="0"/>
                  </a:lnTo>
                  <a:lnTo>
                    <a:pt x="0" y="0"/>
                  </a:lnTo>
                  <a:lnTo>
                    <a:pt x="0" y="321563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82255" y="3276600"/>
              <a:ext cx="1087120" cy="321945"/>
            </a:xfrm>
            <a:custGeom>
              <a:avLst/>
              <a:gdLst/>
              <a:ahLst/>
              <a:cxnLst/>
              <a:rect l="l" t="t" r="r" b="b"/>
              <a:pathLst>
                <a:path w="1087120" h="321945">
                  <a:moveTo>
                    <a:pt x="1086611" y="0"/>
                  </a:moveTo>
                  <a:lnTo>
                    <a:pt x="0" y="0"/>
                  </a:lnTo>
                  <a:lnTo>
                    <a:pt x="0" y="321563"/>
                  </a:lnTo>
                  <a:lnTo>
                    <a:pt x="1086611" y="321563"/>
                  </a:lnTo>
                  <a:lnTo>
                    <a:pt x="1086611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82255" y="3276600"/>
              <a:ext cx="1087120" cy="321945"/>
            </a:xfrm>
            <a:custGeom>
              <a:avLst/>
              <a:gdLst/>
              <a:ahLst/>
              <a:cxnLst/>
              <a:rect l="l" t="t" r="r" b="b"/>
              <a:pathLst>
                <a:path w="1087120" h="321945">
                  <a:moveTo>
                    <a:pt x="0" y="321563"/>
                  </a:moveTo>
                  <a:lnTo>
                    <a:pt x="1086611" y="321563"/>
                  </a:lnTo>
                  <a:lnTo>
                    <a:pt x="1086611" y="0"/>
                  </a:lnTo>
                  <a:lnTo>
                    <a:pt x="0" y="0"/>
                  </a:lnTo>
                  <a:lnTo>
                    <a:pt x="0" y="321563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948171" y="3290315"/>
              <a:ext cx="716280" cy="321945"/>
            </a:xfrm>
            <a:custGeom>
              <a:avLst/>
              <a:gdLst/>
              <a:ahLst/>
              <a:cxnLst/>
              <a:rect l="l" t="t" r="r" b="b"/>
              <a:pathLst>
                <a:path w="716279" h="321945">
                  <a:moveTo>
                    <a:pt x="716279" y="0"/>
                  </a:moveTo>
                  <a:lnTo>
                    <a:pt x="0" y="0"/>
                  </a:lnTo>
                  <a:lnTo>
                    <a:pt x="0" y="321563"/>
                  </a:lnTo>
                  <a:lnTo>
                    <a:pt x="716279" y="321563"/>
                  </a:lnTo>
                  <a:lnTo>
                    <a:pt x="716279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48171" y="3290315"/>
              <a:ext cx="716280" cy="321945"/>
            </a:xfrm>
            <a:custGeom>
              <a:avLst/>
              <a:gdLst/>
              <a:ahLst/>
              <a:cxnLst/>
              <a:rect l="l" t="t" r="r" b="b"/>
              <a:pathLst>
                <a:path w="716279" h="321945">
                  <a:moveTo>
                    <a:pt x="0" y="321563"/>
                  </a:moveTo>
                  <a:lnTo>
                    <a:pt x="716279" y="321563"/>
                  </a:lnTo>
                  <a:lnTo>
                    <a:pt x="716279" y="0"/>
                  </a:lnTo>
                  <a:lnTo>
                    <a:pt x="0" y="0"/>
                  </a:lnTo>
                  <a:lnTo>
                    <a:pt x="0" y="321563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64451" y="3686555"/>
              <a:ext cx="1239520" cy="321945"/>
            </a:xfrm>
            <a:custGeom>
              <a:avLst/>
              <a:gdLst/>
              <a:ahLst/>
              <a:cxnLst/>
              <a:rect l="l" t="t" r="r" b="b"/>
              <a:pathLst>
                <a:path w="1239520" h="321945">
                  <a:moveTo>
                    <a:pt x="1239011" y="0"/>
                  </a:moveTo>
                  <a:lnTo>
                    <a:pt x="0" y="0"/>
                  </a:lnTo>
                  <a:lnTo>
                    <a:pt x="0" y="321564"/>
                  </a:lnTo>
                  <a:lnTo>
                    <a:pt x="1239011" y="321564"/>
                  </a:lnTo>
                  <a:lnTo>
                    <a:pt x="1239011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64451" y="3686555"/>
              <a:ext cx="1239520" cy="321945"/>
            </a:xfrm>
            <a:custGeom>
              <a:avLst/>
              <a:gdLst/>
              <a:ahLst/>
              <a:cxnLst/>
              <a:rect l="l" t="t" r="r" b="b"/>
              <a:pathLst>
                <a:path w="1239520" h="321945">
                  <a:moveTo>
                    <a:pt x="0" y="321564"/>
                  </a:moveTo>
                  <a:lnTo>
                    <a:pt x="1239011" y="321564"/>
                  </a:lnTo>
                  <a:lnTo>
                    <a:pt x="1239011" y="0"/>
                  </a:lnTo>
                  <a:lnTo>
                    <a:pt x="0" y="0"/>
                  </a:lnTo>
                  <a:lnTo>
                    <a:pt x="0" y="321564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948171" y="3686555"/>
              <a:ext cx="207645" cy="321945"/>
            </a:xfrm>
            <a:custGeom>
              <a:avLst/>
              <a:gdLst/>
              <a:ahLst/>
              <a:cxnLst/>
              <a:rect l="l" t="t" r="r" b="b"/>
              <a:pathLst>
                <a:path w="207645" h="321945">
                  <a:moveTo>
                    <a:pt x="207263" y="0"/>
                  </a:moveTo>
                  <a:lnTo>
                    <a:pt x="0" y="0"/>
                  </a:lnTo>
                  <a:lnTo>
                    <a:pt x="0" y="321564"/>
                  </a:lnTo>
                  <a:lnTo>
                    <a:pt x="207263" y="321564"/>
                  </a:lnTo>
                  <a:lnTo>
                    <a:pt x="207263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48171" y="3686555"/>
              <a:ext cx="207645" cy="321945"/>
            </a:xfrm>
            <a:custGeom>
              <a:avLst/>
              <a:gdLst/>
              <a:ahLst/>
              <a:cxnLst/>
              <a:rect l="l" t="t" r="r" b="b"/>
              <a:pathLst>
                <a:path w="207645" h="321945">
                  <a:moveTo>
                    <a:pt x="0" y="321564"/>
                  </a:moveTo>
                  <a:lnTo>
                    <a:pt x="207263" y="321564"/>
                  </a:lnTo>
                  <a:lnTo>
                    <a:pt x="207263" y="0"/>
                  </a:lnTo>
                  <a:lnTo>
                    <a:pt x="0" y="0"/>
                  </a:lnTo>
                  <a:lnTo>
                    <a:pt x="0" y="321564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2941129" y="2485453"/>
            <a:ext cx="386080" cy="1093470"/>
            <a:chOff x="2941129" y="2485453"/>
            <a:chExt cx="386080" cy="1093470"/>
          </a:xfrm>
        </p:grpSpPr>
        <p:sp>
          <p:nvSpPr>
            <p:cNvPr id="40" name="object 40"/>
            <p:cNvSpPr/>
            <p:nvPr/>
          </p:nvSpPr>
          <p:spPr>
            <a:xfrm>
              <a:off x="2945892" y="2490216"/>
              <a:ext cx="376555" cy="1083945"/>
            </a:xfrm>
            <a:custGeom>
              <a:avLst/>
              <a:gdLst/>
              <a:ahLst/>
              <a:cxnLst/>
              <a:rect l="l" t="t" r="r" b="b"/>
              <a:pathLst>
                <a:path w="376554" h="1083945">
                  <a:moveTo>
                    <a:pt x="282320" y="0"/>
                  </a:moveTo>
                  <a:lnTo>
                    <a:pt x="94106" y="0"/>
                  </a:lnTo>
                  <a:lnTo>
                    <a:pt x="94106" y="895350"/>
                  </a:lnTo>
                  <a:lnTo>
                    <a:pt x="0" y="895350"/>
                  </a:lnTo>
                  <a:lnTo>
                    <a:pt x="188213" y="1083564"/>
                  </a:lnTo>
                  <a:lnTo>
                    <a:pt x="376428" y="895350"/>
                  </a:lnTo>
                  <a:lnTo>
                    <a:pt x="282320" y="895350"/>
                  </a:lnTo>
                  <a:lnTo>
                    <a:pt x="282320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45892" y="2490216"/>
              <a:ext cx="376555" cy="1083945"/>
            </a:xfrm>
            <a:custGeom>
              <a:avLst/>
              <a:gdLst/>
              <a:ahLst/>
              <a:cxnLst/>
              <a:rect l="l" t="t" r="r" b="b"/>
              <a:pathLst>
                <a:path w="376554" h="1083945">
                  <a:moveTo>
                    <a:pt x="282320" y="0"/>
                  </a:moveTo>
                  <a:lnTo>
                    <a:pt x="282320" y="895350"/>
                  </a:lnTo>
                  <a:lnTo>
                    <a:pt x="376428" y="895350"/>
                  </a:lnTo>
                  <a:lnTo>
                    <a:pt x="188213" y="1083564"/>
                  </a:lnTo>
                  <a:lnTo>
                    <a:pt x="0" y="895350"/>
                  </a:lnTo>
                  <a:lnTo>
                    <a:pt x="94106" y="895350"/>
                  </a:lnTo>
                  <a:lnTo>
                    <a:pt x="94106" y="0"/>
                  </a:lnTo>
                  <a:lnTo>
                    <a:pt x="282320" y="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015543" y="2569591"/>
            <a:ext cx="240029" cy="661035"/>
          </a:xfrm>
          <a:prstGeom prst="rect">
            <a:avLst/>
          </a:prstGeom>
        </p:spPr>
        <p:txBody>
          <a:bodyPr vert="vert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400" spc="-10" dirty="0">
                <a:latin typeface="Tahoma"/>
                <a:cs typeface="Tahoma"/>
              </a:rPr>
              <a:t>Training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159573" y="2485453"/>
            <a:ext cx="386080" cy="1093470"/>
            <a:chOff x="1159573" y="2485453"/>
            <a:chExt cx="386080" cy="1093470"/>
          </a:xfrm>
        </p:grpSpPr>
        <p:sp>
          <p:nvSpPr>
            <p:cNvPr id="44" name="object 44"/>
            <p:cNvSpPr/>
            <p:nvPr/>
          </p:nvSpPr>
          <p:spPr>
            <a:xfrm>
              <a:off x="1164336" y="2490216"/>
              <a:ext cx="376555" cy="1083945"/>
            </a:xfrm>
            <a:custGeom>
              <a:avLst/>
              <a:gdLst/>
              <a:ahLst/>
              <a:cxnLst/>
              <a:rect l="l" t="t" r="r" b="b"/>
              <a:pathLst>
                <a:path w="376555" h="1083945">
                  <a:moveTo>
                    <a:pt x="282320" y="0"/>
                  </a:moveTo>
                  <a:lnTo>
                    <a:pt x="94106" y="0"/>
                  </a:lnTo>
                  <a:lnTo>
                    <a:pt x="94106" y="895350"/>
                  </a:lnTo>
                  <a:lnTo>
                    <a:pt x="0" y="895350"/>
                  </a:lnTo>
                  <a:lnTo>
                    <a:pt x="188213" y="1083564"/>
                  </a:lnTo>
                  <a:lnTo>
                    <a:pt x="376427" y="895350"/>
                  </a:lnTo>
                  <a:lnTo>
                    <a:pt x="282320" y="895350"/>
                  </a:lnTo>
                  <a:lnTo>
                    <a:pt x="282320" y="0"/>
                  </a:lnTo>
                  <a:close/>
                </a:path>
              </a:pathLst>
            </a:custGeom>
            <a:solidFill>
              <a:srgbClr val="F0C2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64336" y="2490216"/>
              <a:ext cx="376555" cy="1083945"/>
            </a:xfrm>
            <a:custGeom>
              <a:avLst/>
              <a:gdLst/>
              <a:ahLst/>
              <a:cxnLst/>
              <a:rect l="l" t="t" r="r" b="b"/>
              <a:pathLst>
                <a:path w="376555" h="1083945">
                  <a:moveTo>
                    <a:pt x="282320" y="0"/>
                  </a:moveTo>
                  <a:lnTo>
                    <a:pt x="282320" y="895350"/>
                  </a:lnTo>
                  <a:lnTo>
                    <a:pt x="376427" y="895350"/>
                  </a:lnTo>
                  <a:lnTo>
                    <a:pt x="188213" y="1083564"/>
                  </a:lnTo>
                  <a:lnTo>
                    <a:pt x="0" y="895350"/>
                  </a:lnTo>
                  <a:lnTo>
                    <a:pt x="94106" y="895350"/>
                  </a:lnTo>
                  <a:lnTo>
                    <a:pt x="94106" y="0"/>
                  </a:lnTo>
                  <a:lnTo>
                    <a:pt x="282320" y="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237293" y="2569591"/>
            <a:ext cx="224790" cy="80899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10" dirty="0">
                <a:latin typeface="Arial MT"/>
                <a:cs typeface="Arial MT"/>
              </a:rPr>
              <a:t>Validation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85609" y="2485453"/>
            <a:ext cx="386080" cy="1093470"/>
            <a:chOff x="685609" y="2485453"/>
            <a:chExt cx="386080" cy="1093470"/>
          </a:xfrm>
        </p:grpSpPr>
        <p:sp>
          <p:nvSpPr>
            <p:cNvPr id="48" name="object 48"/>
            <p:cNvSpPr/>
            <p:nvPr/>
          </p:nvSpPr>
          <p:spPr>
            <a:xfrm>
              <a:off x="690372" y="2490216"/>
              <a:ext cx="376555" cy="1083945"/>
            </a:xfrm>
            <a:custGeom>
              <a:avLst/>
              <a:gdLst/>
              <a:ahLst/>
              <a:cxnLst/>
              <a:rect l="l" t="t" r="r" b="b"/>
              <a:pathLst>
                <a:path w="376555" h="1083945">
                  <a:moveTo>
                    <a:pt x="282321" y="0"/>
                  </a:moveTo>
                  <a:lnTo>
                    <a:pt x="94107" y="0"/>
                  </a:lnTo>
                  <a:lnTo>
                    <a:pt x="94107" y="895350"/>
                  </a:lnTo>
                  <a:lnTo>
                    <a:pt x="0" y="895350"/>
                  </a:lnTo>
                  <a:lnTo>
                    <a:pt x="188214" y="1083564"/>
                  </a:lnTo>
                  <a:lnTo>
                    <a:pt x="376428" y="895350"/>
                  </a:lnTo>
                  <a:lnTo>
                    <a:pt x="282321" y="895350"/>
                  </a:lnTo>
                  <a:lnTo>
                    <a:pt x="282321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0372" y="2490216"/>
              <a:ext cx="376555" cy="1083945"/>
            </a:xfrm>
            <a:custGeom>
              <a:avLst/>
              <a:gdLst/>
              <a:ahLst/>
              <a:cxnLst/>
              <a:rect l="l" t="t" r="r" b="b"/>
              <a:pathLst>
                <a:path w="376555" h="1083945">
                  <a:moveTo>
                    <a:pt x="282321" y="0"/>
                  </a:moveTo>
                  <a:lnTo>
                    <a:pt x="282321" y="895350"/>
                  </a:lnTo>
                  <a:lnTo>
                    <a:pt x="376428" y="895350"/>
                  </a:lnTo>
                  <a:lnTo>
                    <a:pt x="188214" y="1083564"/>
                  </a:lnTo>
                  <a:lnTo>
                    <a:pt x="0" y="895350"/>
                  </a:lnTo>
                  <a:lnTo>
                    <a:pt x="94107" y="895350"/>
                  </a:lnTo>
                  <a:lnTo>
                    <a:pt x="94107" y="0"/>
                  </a:lnTo>
                  <a:lnTo>
                    <a:pt x="282321" y="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63025" y="2569591"/>
            <a:ext cx="224790" cy="37211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sz="1400" spc="-20" dirty="0">
                <a:latin typeface="Arial MT"/>
                <a:cs typeface="Arial MT"/>
              </a:rPr>
              <a:t>Test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85609" y="1822513"/>
            <a:ext cx="398145" cy="527685"/>
            <a:chOff x="685609" y="1822513"/>
            <a:chExt cx="398145" cy="527685"/>
          </a:xfrm>
        </p:grpSpPr>
        <p:sp>
          <p:nvSpPr>
            <p:cNvPr id="52" name="object 52"/>
            <p:cNvSpPr/>
            <p:nvPr/>
          </p:nvSpPr>
          <p:spPr>
            <a:xfrm>
              <a:off x="690372" y="1827276"/>
              <a:ext cx="388620" cy="518159"/>
            </a:xfrm>
            <a:custGeom>
              <a:avLst/>
              <a:gdLst/>
              <a:ahLst/>
              <a:cxnLst/>
              <a:rect l="l" t="t" r="r" b="b"/>
              <a:pathLst>
                <a:path w="388619" h="518160">
                  <a:moveTo>
                    <a:pt x="388619" y="0"/>
                  </a:moveTo>
                  <a:lnTo>
                    <a:pt x="0" y="0"/>
                  </a:lnTo>
                  <a:lnTo>
                    <a:pt x="0" y="518160"/>
                  </a:lnTo>
                  <a:lnTo>
                    <a:pt x="323850" y="518160"/>
                  </a:lnTo>
                  <a:lnTo>
                    <a:pt x="388619" y="453390"/>
                  </a:lnTo>
                  <a:lnTo>
                    <a:pt x="388619" y="0"/>
                  </a:lnTo>
                  <a:close/>
                </a:path>
              </a:pathLst>
            </a:custGeom>
            <a:solidFill>
              <a:srgbClr val="3C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14222" y="2280666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69" h="64769">
                  <a:moveTo>
                    <a:pt x="64769" y="0"/>
                  </a:moveTo>
                  <a:lnTo>
                    <a:pt x="12953" y="12953"/>
                  </a:lnTo>
                  <a:lnTo>
                    <a:pt x="0" y="64769"/>
                  </a:lnTo>
                  <a:lnTo>
                    <a:pt x="64769" y="0"/>
                  </a:lnTo>
                  <a:close/>
                </a:path>
              </a:pathLst>
            </a:custGeom>
            <a:solidFill>
              <a:srgbClr val="306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90372" y="1827276"/>
              <a:ext cx="388620" cy="518159"/>
            </a:xfrm>
            <a:custGeom>
              <a:avLst/>
              <a:gdLst/>
              <a:ahLst/>
              <a:cxnLst/>
              <a:rect l="l" t="t" r="r" b="b"/>
              <a:pathLst>
                <a:path w="388619" h="518160">
                  <a:moveTo>
                    <a:pt x="323850" y="518160"/>
                  </a:moveTo>
                  <a:lnTo>
                    <a:pt x="336803" y="466344"/>
                  </a:lnTo>
                  <a:lnTo>
                    <a:pt x="388619" y="453390"/>
                  </a:lnTo>
                  <a:lnTo>
                    <a:pt x="323850" y="518160"/>
                  </a:lnTo>
                  <a:lnTo>
                    <a:pt x="0" y="518160"/>
                  </a:lnTo>
                  <a:lnTo>
                    <a:pt x="0" y="0"/>
                  </a:lnTo>
                  <a:lnTo>
                    <a:pt x="388619" y="0"/>
                  </a:lnTo>
                  <a:lnTo>
                    <a:pt x="388619" y="453390"/>
                  </a:lnTo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1290637" y="1822513"/>
            <a:ext cx="398145" cy="527685"/>
            <a:chOff x="1290637" y="1822513"/>
            <a:chExt cx="398145" cy="527685"/>
          </a:xfrm>
        </p:grpSpPr>
        <p:sp>
          <p:nvSpPr>
            <p:cNvPr id="56" name="object 56"/>
            <p:cNvSpPr/>
            <p:nvPr/>
          </p:nvSpPr>
          <p:spPr>
            <a:xfrm>
              <a:off x="1295400" y="1827276"/>
              <a:ext cx="388620" cy="518159"/>
            </a:xfrm>
            <a:custGeom>
              <a:avLst/>
              <a:gdLst/>
              <a:ahLst/>
              <a:cxnLst/>
              <a:rect l="l" t="t" r="r" b="b"/>
              <a:pathLst>
                <a:path w="388619" h="518160">
                  <a:moveTo>
                    <a:pt x="388619" y="0"/>
                  </a:moveTo>
                  <a:lnTo>
                    <a:pt x="0" y="0"/>
                  </a:lnTo>
                  <a:lnTo>
                    <a:pt x="0" y="518160"/>
                  </a:lnTo>
                  <a:lnTo>
                    <a:pt x="323850" y="518160"/>
                  </a:lnTo>
                  <a:lnTo>
                    <a:pt x="388619" y="453390"/>
                  </a:lnTo>
                  <a:lnTo>
                    <a:pt x="388619" y="0"/>
                  </a:lnTo>
                  <a:close/>
                </a:path>
              </a:pathLst>
            </a:custGeom>
            <a:solidFill>
              <a:srgbClr val="3C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619250" y="2280666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69" h="64769">
                  <a:moveTo>
                    <a:pt x="64769" y="0"/>
                  </a:moveTo>
                  <a:lnTo>
                    <a:pt x="12954" y="12953"/>
                  </a:lnTo>
                  <a:lnTo>
                    <a:pt x="0" y="64769"/>
                  </a:lnTo>
                  <a:lnTo>
                    <a:pt x="64769" y="0"/>
                  </a:lnTo>
                  <a:close/>
                </a:path>
              </a:pathLst>
            </a:custGeom>
            <a:solidFill>
              <a:srgbClr val="306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95400" y="1827276"/>
              <a:ext cx="388620" cy="518159"/>
            </a:xfrm>
            <a:custGeom>
              <a:avLst/>
              <a:gdLst/>
              <a:ahLst/>
              <a:cxnLst/>
              <a:rect l="l" t="t" r="r" b="b"/>
              <a:pathLst>
                <a:path w="388619" h="518160">
                  <a:moveTo>
                    <a:pt x="323850" y="518160"/>
                  </a:moveTo>
                  <a:lnTo>
                    <a:pt x="336804" y="466344"/>
                  </a:lnTo>
                  <a:lnTo>
                    <a:pt x="388619" y="453390"/>
                  </a:lnTo>
                  <a:lnTo>
                    <a:pt x="323850" y="518160"/>
                  </a:lnTo>
                  <a:lnTo>
                    <a:pt x="0" y="518160"/>
                  </a:lnTo>
                  <a:lnTo>
                    <a:pt x="0" y="0"/>
                  </a:lnTo>
                  <a:lnTo>
                    <a:pt x="388619" y="0"/>
                  </a:lnTo>
                  <a:lnTo>
                    <a:pt x="388619" y="453390"/>
                  </a:lnTo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1843849" y="1822513"/>
            <a:ext cx="398145" cy="527685"/>
            <a:chOff x="1843849" y="1822513"/>
            <a:chExt cx="398145" cy="527685"/>
          </a:xfrm>
        </p:grpSpPr>
        <p:sp>
          <p:nvSpPr>
            <p:cNvPr id="60" name="object 60"/>
            <p:cNvSpPr/>
            <p:nvPr/>
          </p:nvSpPr>
          <p:spPr>
            <a:xfrm>
              <a:off x="1848611" y="1827276"/>
              <a:ext cx="388620" cy="518159"/>
            </a:xfrm>
            <a:custGeom>
              <a:avLst/>
              <a:gdLst/>
              <a:ahLst/>
              <a:cxnLst/>
              <a:rect l="l" t="t" r="r" b="b"/>
              <a:pathLst>
                <a:path w="388619" h="518160">
                  <a:moveTo>
                    <a:pt x="388619" y="0"/>
                  </a:moveTo>
                  <a:lnTo>
                    <a:pt x="0" y="0"/>
                  </a:lnTo>
                  <a:lnTo>
                    <a:pt x="0" y="518160"/>
                  </a:lnTo>
                  <a:lnTo>
                    <a:pt x="323850" y="518160"/>
                  </a:lnTo>
                  <a:lnTo>
                    <a:pt x="388619" y="453390"/>
                  </a:lnTo>
                  <a:lnTo>
                    <a:pt x="388619" y="0"/>
                  </a:lnTo>
                  <a:close/>
                </a:path>
              </a:pathLst>
            </a:custGeom>
            <a:solidFill>
              <a:srgbClr val="3C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172461" y="2280666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69" h="64769">
                  <a:moveTo>
                    <a:pt x="64769" y="0"/>
                  </a:moveTo>
                  <a:lnTo>
                    <a:pt x="12954" y="12953"/>
                  </a:lnTo>
                  <a:lnTo>
                    <a:pt x="0" y="64769"/>
                  </a:lnTo>
                  <a:lnTo>
                    <a:pt x="64769" y="0"/>
                  </a:lnTo>
                  <a:close/>
                </a:path>
              </a:pathLst>
            </a:custGeom>
            <a:solidFill>
              <a:srgbClr val="306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848611" y="1827276"/>
              <a:ext cx="388620" cy="518159"/>
            </a:xfrm>
            <a:custGeom>
              <a:avLst/>
              <a:gdLst/>
              <a:ahLst/>
              <a:cxnLst/>
              <a:rect l="l" t="t" r="r" b="b"/>
              <a:pathLst>
                <a:path w="388619" h="518160">
                  <a:moveTo>
                    <a:pt x="323850" y="518160"/>
                  </a:moveTo>
                  <a:lnTo>
                    <a:pt x="336804" y="466344"/>
                  </a:lnTo>
                  <a:lnTo>
                    <a:pt x="388619" y="453390"/>
                  </a:lnTo>
                  <a:lnTo>
                    <a:pt x="323850" y="518160"/>
                  </a:lnTo>
                  <a:lnTo>
                    <a:pt x="0" y="518160"/>
                  </a:lnTo>
                  <a:lnTo>
                    <a:pt x="0" y="0"/>
                  </a:lnTo>
                  <a:lnTo>
                    <a:pt x="388619" y="0"/>
                  </a:lnTo>
                  <a:lnTo>
                    <a:pt x="388619" y="453390"/>
                  </a:lnTo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2397061" y="1822513"/>
            <a:ext cx="396875" cy="527685"/>
            <a:chOff x="2397061" y="1822513"/>
            <a:chExt cx="396875" cy="527685"/>
          </a:xfrm>
        </p:grpSpPr>
        <p:sp>
          <p:nvSpPr>
            <p:cNvPr id="64" name="object 64"/>
            <p:cNvSpPr/>
            <p:nvPr/>
          </p:nvSpPr>
          <p:spPr>
            <a:xfrm>
              <a:off x="2401823" y="1827276"/>
              <a:ext cx="387350" cy="518159"/>
            </a:xfrm>
            <a:custGeom>
              <a:avLst/>
              <a:gdLst/>
              <a:ahLst/>
              <a:cxnLst/>
              <a:rect l="l" t="t" r="r" b="b"/>
              <a:pathLst>
                <a:path w="387350" h="518160">
                  <a:moveTo>
                    <a:pt x="387095" y="0"/>
                  </a:moveTo>
                  <a:lnTo>
                    <a:pt x="0" y="0"/>
                  </a:lnTo>
                  <a:lnTo>
                    <a:pt x="0" y="518160"/>
                  </a:lnTo>
                  <a:lnTo>
                    <a:pt x="322580" y="518160"/>
                  </a:lnTo>
                  <a:lnTo>
                    <a:pt x="387095" y="453644"/>
                  </a:lnTo>
                  <a:lnTo>
                    <a:pt x="387095" y="0"/>
                  </a:lnTo>
                  <a:close/>
                </a:path>
              </a:pathLst>
            </a:custGeom>
            <a:solidFill>
              <a:srgbClr val="3C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724403" y="2280920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69" h="64769">
                  <a:moveTo>
                    <a:pt x="64515" y="0"/>
                  </a:moveTo>
                  <a:lnTo>
                    <a:pt x="12953" y="12954"/>
                  </a:lnTo>
                  <a:lnTo>
                    <a:pt x="0" y="64516"/>
                  </a:lnTo>
                  <a:lnTo>
                    <a:pt x="64515" y="0"/>
                  </a:lnTo>
                  <a:close/>
                </a:path>
              </a:pathLst>
            </a:custGeom>
            <a:solidFill>
              <a:srgbClr val="306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401823" y="1827276"/>
              <a:ext cx="387350" cy="518159"/>
            </a:xfrm>
            <a:custGeom>
              <a:avLst/>
              <a:gdLst/>
              <a:ahLst/>
              <a:cxnLst/>
              <a:rect l="l" t="t" r="r" b="b"/>
              <a:pathLst>
                <a:path w="387350" h="518160">
                  <a:moveTo>
                    <a:pt x="322580" y="518160"/>
                  </a:moveTo>
                  <a:lnTo>
                    <a:pt x="335533" y="466598"/>
                  </a:lnTo>
                  <a:lnTo>
                    <a:pt x="387095" y="453644"/>
                  </a:lnTo>
                  <a:lnTo>
                    <a:pt x="322580" y="518160"/>
                  </a:lnTo>
                  <a:lnTo>
                    <a:pt x="0" y="518160"/>
                  </a:lnTo>
                  <a:lnTo>
                    <a:pt x="0" y="0"/>
                  </a:lnTo>
                  <a:lnTo>
                    <a:pt x="387095" y="0"/>
                  </a:lnTo>
                  <a:lnTo>
                    <a:pt x="387095" y="453644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2939605" y="1822513"/>
            <a:ext cx="398145" cy="527685"/>
            <a:chOff x="2939605" y="1822513"/>
            <a:chExt cx="398145" cy="527685"/>
          </a:xfrm>
        </p:grpSpPr>
        <p:sp>
          <p:nvSpPr>
            <p:cNvPr id="68" name="object 68"/>
            <p:cNvSpPr/>
            <p:nvPr/>
          </p:nvSpPr>
          <p:spPr>
            <a:xfrm>
              <a:off x="2944367" y="1827276"/>
              <a:ext cx="388620" cy="518159"/>
            </a:xfrm>
            <a:custGeom>
              <a:avLst/>
              <a:gdLst/>
              <a:ahLst/>
              <a:cxnLst/>
              <a:rect l="l" t="t" r="r" b="b"/>
              <a:pathLst>
                <a:path w="388620" h="518160">
                  <a:moveTo>
                    <a:pt x="388619" y="0"/>
                  </a:moveTo>
                  <a:lnTo>
                    <a:pt x="0" y="0"/>
                  </a:lnTo>
                  <a:lnTo>
                    <a:pt x="0" y="518160"/>
                  </a:lnTo>
                  <a:lnTo>
                    <a:pt x="323849" y="518160"/>
                  </a:lnTo>
                  <a:lnTo>
                    <a:pt x="388619" y="453390"/>
                  </a:lnTo>
                  <a:lnTo>
                    <a:pt x="388619" y="0"/>
                  </a:lnTo>
                  <a:close/>
                </a:path>
              </a:pathLst>
            </a:custGeom>
            <a:solidFill>
              <a:srgbClr val="3C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268217" y="2280666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70" h="64769">
                  <a:moveTo>
                    <a:pt x="64770" y="0"/>
                  </a:moveTo>
                  <a:lnTo>
                    <a:pt x="12954" y="12953"/>
                  </a:lnTo>
                  <a:lnTo>
                    <a:pt x="0" y="64769"/>
                  </a:lnTo>
                  <a:lnTo>
                    <a:pt x="64770" y="0"/>
                  </a:lnTo>
                  <a:close/>
                </a:path>
              </a:pathLst>
            </a:custGeom>
            <a:solidFill>
              <a:srgbClr val="306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944367" y="1827276"/>
              <a:ext cx="388620" cy="518159"/>
            </a:xfrm>
            <a:custGeom>
              <a:avLst/>
              <a:gdLst/>
              <a:ahLst/>
              <a:cxnLst/>
              <a:rect l="l" t="t" r="r" b="b"/>
              <a:pathLst>
                <a:path w="388620" h="518160">
                  <a:moveTo>
                    <a:pt x="323849" y="518160"/>
                  </a:moveTo>
                  <a:lnTo>
                    <a:pt x="336804" y="466344"/>
                  </a:lnTo>
                  <a:lnTo>
                    <a:pt x="388619" y="453390"/>
                  </a:lnTo>
                  <a:lnTo>
                    <a:pt x="323849" y="518160"/>
                  </a:lnTo>
                  <a:lnTo>
                    <a:pt x="0" y="518160"/>
                  </a:lnTo>
                  <a:lnTo>
                    <a:pt x="0" y="0"/>
                  </a:lnTo>
                  <a:lnTo>
                    <a:pt x="388619" y="0"/>
                  </a:lnTo>
                  <a:lnTo>
                    <a:pt x="388619" y="453390"/>
                  </a:lnTo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3518725" y="1822513"/>
            <a:ext cx="398145" cy="527685"/>
            <a:chOff x="3518725" y="1822513"/>
            <a:chExt cx="398145" cy="527685"/>
          </a:xfrm>
        </p:grpSpPr>
        <p:sp>
          <p:nvSpPr>
            <p:cNvPr id="72" name="object 72"/>
            <p:cNvSpPr/>
            <p:nvPr/>
          </p:nvSpPr>
          <p:spPr>
            <a:xfrm>
              <a:off x="3523488" y="1827276"/>
              <a:ext cx="388620" cy="518159"/>
            </a:xfrm>
            <a:custGeom>
              <a:avLst/>
              <a:gdLst/>
              <a:ahLst/>
              <a:cxnLst/>
              <a:rect l="l" t="t" r="r" b="b"/>
              <a:pathLst>
                <a:path w="388620" h="518160">
                  <a:moveTo>
                    <a:pt x="388620" y="0"/>
                  </a:moveTo>
                  <a:lnTo>
                    <a:pt x="0" y="0"/>
                  </a:lnTo>
                  <a:lnTo>
                    <a:pt x="0" y="518160"/>
                  </a:lnTo>
                  <a:lnTo>
                    <a:pt x="323850" y="518160"/>
                  </a:lnTo>
                  <a:lnTo>
                    <a:pt x="388620" y="453390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3C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847338" y="2280666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70" h="64769">
                  <a:moveTo>
                    <a:pt x="64770" y="0"/>
                  </a:moveTo>
                  <a:lnTo>
                    <a:pt x="12953" y="12953"/>
                  </a:lnTo>
                  <a:lnTo>
                    <a:pt x="0" y="64769"/>
                  </a:lnTo>
                  <a:lnTo>
                    <a:pt x="64770" y="0"/>
                  </a:lnTo>
                  <a:close/>
                </a:path>
              </a:pathLst>
            </a:custGeom>
            <a:solidFill>
              <a:srgbClr val="306B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523488" y="1827276"/>
              <a:ext cx="388620" cy="518159"/>
            </a:xfrm>
            <a:custGeom>
              <a:avLst/>
              <a:gdLst/>
              <a:ahLst/>
              <a:cxnLst/>
              <a:rect l="l" t="t" r="r" b="b"/>
              <a:pathLst>
                <a:path w="388620" h="518160">
                  <a:moveTo>
                    <a:pt x="323850" y="518160"/>
                  </a:moveTo>
                  <a:lnTo>
                    <a:pt x="336803" y="466344"/>
                  </a:lnTo>
                  <a:lnTo>
                    <a:pt x="388620" y="453390"/>
                  </a:lnTo>
                  <a:lnTo>
                    <a:pt x="323850" y="518160"/>
                  </a:lnTo>
                  <a:lnTo>
                    <a:pt x="0" y="518160"/>
                  </a:lnTo>
                  <a:lnTo>
                    <a:pt x="0" y="0"/>
                  </a:lnTo>
                  <a:lnTo>
                    <a:pt x="388620" y="0"/>
                  </a:lnTo>
                  <a:lnTo>
                    <a:pt x="388620" y="453390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679513" y="3713797"/>
            <a:ext cx="398145" cy="526415"/>
            <a:chOff x="679513" y="3713797"/>
            <a:chExt cx="398145" cy="526415"/>
          </a:xfrm>
        </p:grpSpPr>
        <p:sp>
          <p:nvSpPr>
            <p:cNvPr id="76" name="object 76"/>
            <p:cNvSpPr/>
            <p:nvPr/>
          </p:nvSpPr>
          <p:spPr>
            <a:xfrm>
              <a:off x="684276" y="3718559"/>
              <a:ext cx="388620" cy="516890"/>
            </a:xfrm>
            <a:custGeom>
              <a:avLst/>
              <a:gdLst/>
              <a:ahLst/>
              <a:cxnLst/>
              <a:rect l="l" t="t" r="r" b="b"/>
              <a:pathLst>
                <a:path w="388619" h="516889">
                  <a:moveTo>
                    <a:pt x="388620" y="0"/>
                  </a:moveTo>
                  <a:lnTo>
                    <a:pt x="0" y="0"/>
                  </a:lnTo>
                  <a:lnTo>
                    <a:pt x="0" y="516635"/>
                  </a:lnTo>
                  <a:lnTo>
                    <a:pt x="323849" y="516635"/>
                  </a:lnTo>
                  <a:lnTo>
                    <a:pt x="388620" y="45186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08126" y="4170425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69" h="64770">
                  <a:moveTo>
                    <a:pt x="64770" y="0"/>
                  </a:moveTo>
                  <a:lnTo>
                    <a:pt x="12954" y="12954"/>
                  </a:lnTo>
                  <a:lnTo>
                    <a:pt x="0" y="64770"/>
                  </a:lnTo>
                  <a:lnTo>
                    <a:pt x="64770" y="0"/>
                  </a:lnTo>
                  <a:close/>
                </a:path>
              </a:pathLst>
            </a:custGeom>
            <a:solidFill>
              <a:srgbClr val="B875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84276" y="3718559"/>
              <a:ext cx="388620" cy="516890"/>
            </a:xfrm>
            <a:custGeom>
              <a:avLst/>
              <a:gdLst/>
              <a:ahLst/>
              <a:cxnLst/>
              <a:rect l="l" t="t" r="r" b="b"/>
              <a:pathLst>
                <a:path w="388619" h="516889">
                  <a:moveTo>
                    <a:pt x="323849" y="516635"/>
                  </a:moveTo>
                  <a:lnTo>
                    <a:pt x="336804" y="464819"/>
                  </a:lnTo>
                  <a:lnTo>
                    <a:pt x="388620" y="451865"/>
                  </a:lnTo>
                  <a:lnTo>
                    <a:pt x="323849" y="516635"/>
                  </a:lnTo>
                  <a:lnTo>
                    <a:pt x="0" y="516635"/>
                  </a:lnTo>
                  <a:lnTo>
                    <a:pt x="0" y="0"/>
                  </a:lnTo>
                  <a:lnTo>
                    <a:pt x="388620" y="0"/>
                  </a:lnTo>
                  <a:lnTo>
                    <a:pt x="388620" y="45186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" name="object 79"/>
          <p:cNvGrpSpPr/>
          <p:nvPr/>
        </p:nvGrpSpPr>
        <p:grpSpPr>
          <a:xfrm>
            <a:off x="1150429" y="3713797"/>
            <a:ext cx="398145" cy="526415"/>
            <a:chOff x="1150429" y="3713797"/>
            <a:chExt cx="398145" cy="526415"/>
          </a:xfrm>
        </p:grpSpPr>
        <p:sp>
          <p:nvSpPr>
            <p:cNvPr id="80" name="object 80"/>
            <p:cNvSpPr/>
            <p:nvPr/>
          </p:nvSpPr>
          <p:spPr>
            <a:xfrm>
              <a:off x="1155191" y="3718559"/>
              <a:ext cx="388620" cy="516890"/>
            </a:xfrm>
            <a:custGeom>
              <a:avLst/>
              <a:gdLst/>
              <a:ahLst/>
              <a:cxnLst/>
              <a:rect l="l" t="t" r="r" b="b"/>
              <a:pathLst>
                <a:path w="388619" h="516889">
                  <a:moveTo>
                    <a:pt x="388620" y="0"/>
                  </a:moveTo>
                  <a:lnTo>
                    <a:pt x="0" y="0"/>
                  </a:lnTo>
                  <a:lnTo>
                    <a:pt x="0" y="516635"/>
                  </a:lnTo>
                  <a:lnTo>
                    <a:pt x="323850" y="516635"/>
                  </a:lnTo>
                  <a:lnTo>
                    <a:pt x="388620" y="45186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0C2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479041" y="4170425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69" h="64770">
                  <a:moveTo>
                    <a:pt x="64770" y="0"/>
                  </a:moveTo>
                  <a:lnTo>
                    <a:pt x="12954" y="12954"/>
                  </a:lnTo>
                  <a:lnTo>
                    <a:pt x="0" y="64770"/>
                  </a:lnTo>
                  <a:lnTo>
                    <a:pt x="64770" y="0"/>
                  </a:lnTo>
                  <a:close/>
                </a:path>
              </a:pathLst>
            </a:custGeom>
            <a:solidFill>
              <a:srgbClr val="C29C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155191" y="3718559"/>
              <a:ext cx="388620" cy="516890"/>
            </a:xfrm>
            <a:custGeom>
              <a:avLst/>
              <a:gdLst/>
              <a:ahLst/>
              <a:cxnLst/>
              <a:rect l="l" t="t" r="r" b="b"/>
              <a:pathLst>
                <a:path w="388619" h="516889">
                  <a:moveTo>
                    <a:pt x="323850" y="516635"/>
                  </a:moveTo>
                  <a:lnTo>
                    <a:pt x="336804" y="464819"/>
                  </a:lnTo>
                  <a:lnTo>
                    <a:pt x="388620" y="451865"/>
                  </a:lnTo>
                  <a:lnTo>
                    <a:pt x="323850" y="516635"/>
                  </a:lnTo>
                  <a:lnTo>
                    <a:pt x="0" y="516635"/>
                  </a:lnTo>
                  <a:lnTo>
                    <a:pt x="0" y="0"/>
                  </a:lnTo>
                  <a:lnTo>
                    <a:pt x="388620" y="0"/>
                  </a:lnTo>
                  <a:lnTo>
                    <a:pt x="388620" y="45186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3" name="object 83"/>
          <p:cNvGrpSpPr/>
          <p:nvPr/>
        </p:nvGrpSpPr>
        <p:grpSpPr>
          <a:xfrm>
            <a:off x="1686877" y="3713797"/>
            <a:ext cx="398145" cy="526415"/>
            <a:chOff x="1686877" y="3713797"/>
            <a:chExt cx="398145" cy="526415"/>
          </a:xfrm>
        </p:grpSpPr>
        <p:sp>
          <p:nvSpPr>
            <p:cNvPr id="84" name="object 84"/>
            <p:cNvSpPr/>
            <p:nvPr/>
          </p:nvSpPr>
          <p:spPr>
            <a:xfrm>
              <a:off x="1691639" y="3718559"/>
              <a:ext cx="388620" cy="516890"/>
            </a:xfrm>
            <a:custGeom>
              <a:avLst/>
              <a:gdLst/>
              <a:ahLst/>
              <a:cxnLst/>
              <a:rect l="l" t="t" r="r" b="b"/>
              <a:pathLst>
                <a:path w="388619" h="516889">
                  <a:moveTo>
                    <a:pt x="388620" y="0"/>
                  </a:moveTo>
                  <a:lnTo>
                    <a:pt x="0" y="0"/>
                  </a:lnTo>
                  <a:lnTo>
                    <a:pt x="0" y="516635"/>
                  </a:lnTo>
                  <a:lnTo>
                    <a:pt x="323850" y="516635"/>
                  </a:lnTo>
                  <a:lnTo>
                    <a:pt x="388620" y="45186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015489" y="4170425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69" h="64770">
                  <a:moveTo>
                    <a:pt x="64770" y="0"/>
                  </a:moveTo>
                  <a:lnTo>
                    <a:pt x="12954" y="12954"/>
                  </a:lnTo>
                  <a:lnTo>
                    <a:pt x="0" y="64770"/>
                  </a:lnTo>
                  <a:lnTo>
                    <a:pt x="64770" y="0"/>
                  </a:lnTo>
                  <a:close/>
                </a:path>
              </a:pathLst>
            </a:custGeom>
            <a:solidFill>
              <a:srgbClr val="5486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691639" y="3718559"/>
              <a:ext cx="388620" cy="516890"/>
            </a:xfrm>
            <a:custGeom>
              <a:avLst/>
              <a:gdLst/>
              <a:ahLst/>
              <a:cxnLst/>
              <a:rect l="l" t="t" r="r" b="b"/>
              <a:pathLst>
                <a:path w="388619" h="516889">
                  <a:moveTo>
                    <a:pt x="323850" y="516635"/>
                  </a:moveTo>
                  <a:lnTo>
                    <a:pt x="336804" y="464819"/>
                  </a:lnTo>
                  <a:lnTo>
                    <a:pt x="388620" y="451865"/>
                  </a:lnTo>
                  <a:lnTo>
                    <a:pt x="323850" y="516635"/>
                  </a:lnTo>
                  <a:lnTo>
                    <a:pt x="0" y="516635"/>
                  </a:lnTo>
                  <a:lnTo>
                    <a:pt x="0" y="0"/>
                  </a:lnTo>
                  <a:lnTo>
                    <a:pt x="388620" y="0"/>
                  </a:lnTo>
                  <a:lnTo>
                    <a:pt x="388620" y="45186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7" name="object 87"/>
          <p:cNvGrpSpPr/>
          <p:nvPr/>
        </p:nvGrpSpPr>
        <p:grpSpPr>
          <a:xfrm>
            <a:off x="2224849" y="3713797"/>
            <a:ext cx="398145" cy="526415"/>
            <a:chOff x="2224849" y="3713797"/>
            <a:chExt cx="398145" cy="526415"/>
          </a:xfrm>
        </p:grpSpPr>
        <p:sp>
          <p:nvSpPr>
            <p:cNvPr id="88" name="object 88"/>
            <p:cNvSpPr/>
            <p:nvPr/>
          </p:nvSpPr>
          <p:spPr>
            <a:xfrm>
              <a:off x="2229611" y="3718559"/>
              <a:ext cx="388620" cy="516890"/>
            </a:xfrm>
            <a:custGeom>
              <a:avLst/>
              <a:gdLst/>
              <a:ahLst/>
              <a:cxnLst/>
              <a:rect l="l" t="t" r="r" b="b"/>
              <a:pathLst>
                <a:path w="388619" h="516889">
                  <a:moveTo>
                    <a:pt x="388619" y="0"/>
                  </a:moveTo>
                  <a:lnTo>
                    <a:pt x="0" y="0"/>
                  </a:lnTo>
                  <a:lnTo>
                    <a:pt x="0" y="516635"/>
                  </a:lnTo>
                  <a:lnTo>
                    <a:pt x="323850" y="516635"/>
                  </a:lnTo>
                  <a:lnTo>
                    <a:pt x="388619" y="451865"/>
                  </a:lnTo>
                  <a:lnTo>
                    <a:pt x="388619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553461" y="4170425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69" h="64770">
                  <a:moveTo>
                    <a:pt x="64769" y="0"/>
                  </a:moveTo>
                  <a:lnTo>
                    <a:pt x="12954" y="12954"/>
                  </a:lnTo>
                  <a:lnTo>
                    <a:pt x="0" y="64770"/>
                  </a:lnTo>
                  <a:lnTo>
                    <a:pt x="64769" y="0"/>
                  </a:lnTo>
                  <a:close/>
                </a:path>
              </a:pathLst>
            </a:custGeom>
            <a:solidFill>
              <a:srgbClr val="5486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229611" y="3718559"/>
              <a:ext cx="388620" cy="516890"/>
            </a:xfrm>
            <a:custGeom>
              <a:avLst/>
              <a:gdLst/>
              <a:ahLst/>
              <a:cxnLst/>
              <a:rect l="l" t="t" r="r" b="b"/>
              <a:pathLst>
                <a:path w="388619" h="516889">
                  <a:moveTo>
                    <a:pt x="323850" y="516635"/>
                  </a:moveTo>
                  <a:lnTo>
                    <a:pt x="336804" y="464819"/>
                  </a:lnTo>
                  <a:lnTo>
                    <a:pt x="388619" y="451865"/>
                  </a:lnTo>
                  <a:lnTo>
                    <a:pt x="323850" y="516635"/>
                  </a:lnTo>
                  <a:lnTo>
                    <a:pt x="0" y="516635"/>
                  </a:lnTo>
                  <a:lnTo>
                    <a:pt x="0" y="0"/>
                  </a:lnTo>
                  <a:lnTo>
                    <a:pt x="388619" y="0"/>
                  </a:lnTo>
                  <a:lnTo>
                    <a:pt x="388619" y="451865"/>
                  </a:lnTo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2694241" y="3713797"/>
            <a:ext cx="398145" cy="526415"/>
            <a:chOff x="2694241" y="3713797"/>
            <a:chExt cx="398145" cy="526415"/>
          </a:xfrm>
        </p:grpSpPr>
        <p:sp>
          <p:nvSpPr>
            <p:cNvPr id="92" name="object 92"/>
            <p:cNvSpPr/>
            <p:nvPr/>
          </p:nvSpPr>
          <p:spPr>
            <a:xfrm>
              <a:off x="2699004" y="3718559"/>
              <a:ext cx="388620" cy="516890"/>
            </a:xfrm>
            <a:custGeom>
              <a:avLst/>
              <a:gdLst/>
              <a:ahLst/>
              <a:cxnLst/>
              <a:rect l="l" t="t" r="r" b="b"/>
              <a:pathLst>
                <a:path w="388619" h="516889">
                  <a:moveTo>
                    <a:pt x="388619" y="0"/>
                  </a:moveTo>
                  <a:lnTo>
                    <a:pt x="0" y="0"/>
                  </a:lnTo>
                  <a:lnTo>
                    <a:pt x="0" y="516635"/>
                  </a:lnTo>
                  <a:lnTo>
                    <a:pt x="323850" y="516635"/>
                  </a:lnTo>
                  <a:lnTo>
                    <a:pt x="388619" y="451865"/>
                  </a:lnTo>
                  <a:lnTo>
                    <a:pt x="388619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022854" y="4170425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69" h="64770">
                  <a:moveTo>
                    <a:pt x="64769" y="0"/>
                  </a:moveTo>
                  <a:lnTo>
                    <a:pt x="12953" y="12954"/>
                  </a:lnTo>
                  <a:lnTo>
                    <a:pt x="0" y="64770"/>
                  </a:lnTo>
                  <a:lnTo>
                    <a:pt x="64769" y="0"/>
                  </a:lnTo>
                  <a:close/>
                </a:path>
              </a:pathLst>
            </a:custGeom>
            <a:solidFill>
              <a:srgbClr val="5486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699004" y="3718559"/>
              <a:ext cx="388620" cy="516890"/>
            </a:xfrm>
            <a:custGeom>
              <a:avLst/>
              <a:gdLst/>
              <a:ahLst/>
              <a:cxnLst/>
              <a:rect l="l" t="t" r="r" b="b"/>
              <a:pathLst>
                <a:path w="388619" h="516889">
                  <a:moveTo>
                    <a:pt x="323850" y="516635"/>
                  </a:moveTo>
                  <a:lnTo>
                    <a:pt x="336803" y="464819"/>
                  </a:lnTo>
                  <a:lnTo>
                    <a:pt x="388619" y="451865"/>
                  </a:lnTo>
                  <a:lnTo>
                    <a:pt x="323850" y="516635"/>
                  </a:lnTo>
                  <a:lnTo>
                    <a:pt x="0" y="516635"/>
                  </a:lnTo>
                  <a:lnTo>
                    <a:pt x="0" y="0"/>
                  </a:lnTo>
                  <a:lnTo>
                    <a:pt x="388619" y="0"/>
                  </a:lnTo>
                  <a:lnTo>
                    <a:pt x="388619" y="451865"/>
                  </a:lnTo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3165157" y="3713797"/>
            <a:ext cx="398145" cy="526415"/>
            <a:chOff x="3165157" y="3713797"/>
            <a:chExt cx="398145" cy="526415"/>
          </a:xfrm>
        </p:grpSpPr>
        <p:sp>
          <p:nvSpPr>
            <p:cNvPr id="96" name="object 96"/>
            <p:cNvSpPr/>
            <p:nvPr/>
          </p:nvSpPr>
          <p:spPr>
            <a:xfrm>
              <a:off x="3169920" y="3718559"/>
              <a:ext cx="388620" cy="516890"/>
            </a:xfrm>
            <a:custGeom>
              <a:avLst/>
              <a:gdLst/>
              <a:ahLst/>
              <a:cxnLst/>
              <a:rect l="l" t="t" r="r" b="b"/>
              <a:pathLst>
                <a:path w="388620" h="516889">
                  <a:moveTo>
                    <a:pt x="388619" y="0"/>
                  </a:moveTo>
                  <a:lnTo>
                    <a:pt x="0" y="0"/>
                  </a:lnTo>
                  <a:lnTo>
                    <a:pt x="0" y="516635"/>
                  </a:lnTo>
                  <a:lnTo>
                    <a:pt x="323850" y="516635"/>
                  </a:lnTo>
                  <a:lnTo>
                    <a:pt x="388619" y="451865"/>
                  </a:lnTo>
                  <a:lnTo>
                    <a:pt x="388619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493770" y="4170425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70" h="64770">
                  <a:moveTo>
                    <a:pt x="64769" y="0"/>
                  </a:moveTo>
                  <a:lnTo>
                    <a:pt x="12953" y="12954"/>
                  </a:lnTo>
                  <a:lnTo>
                    <a:pt x="0" y="64770"/>
                  </a:lnTo>
                  <a:lnTo>
                    <a:pt x="64769" y="0"/>
                  </a:lnTo>
                  <a:close/>
                </a:path>
              </a:pathLst>
            </a:custGeom>
            <a:solidFill>
              <a:srgbClr val="5486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169920" y="3718559"/>
              <a:ext cx="388620" cy="516890"/>
            </a:xfrm>
            <a:custGeom>
              <a:avLst/>
              <a:gdLst/>
              <a:ahLst/>
              <a:cxnLst/>
              <a:rect l="l" t="t" r="r" b="b"/>
              <a:pathLst>
                <a:path w="388620" h="516889">
                  <a:moveTo>
                    <a:pt x="323850" y="516635"/>
                  </a:moveTo>
                  <a:lnTo>
                    <a:pt x="336804" y="464819"/>
                  </a:lnTo>
                  <a:lnTo>
                    <a:pt x="388619" y="451865"/>
                  </a:lnTo>
                  <a:lnTo>
                    <a:pt x="323850" y="516635"/>
                  </a:lnTo>
                  <a:lnTo>
                    <a:pt x="0" y="516635"/>
                  </a:lnTo>
                  <a:lnTo>
                    <a:pt x="0" y="0"/>
                  </a:lnTo>
                  <a:lnTo>
                    <a:pt x="388619" y="0"/>
                  </a:lnTo>
                  <a:lnTo>
                    <a:pt x="388619" y="451865"/>
                  </a:lnTo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9" name="object 99"/>
          <p:cNvGrpSpPr/>
          <p:nvPr/>
        </p:nvGrpSpPr>
        <p:grpSpPr>
          <a:xfrm>
            <a:off x="3640645" y="3713797"/>
            <a:ext cx="398145" cy="526415"/>
            <a:chOff x="3640645" y="3713797"/>
            <a:chExt cx="398145" cy="526415"/>
          </a:xfrm>
        </p:grpSpPr>
        <p:sp>
          <p:nvSpPr>
            <p:cNvPr id="100" name="object 100"/>
            <p:cNvSpPr/>
            <p:nvPr/>
          </p:nvSpPr>
          <p:spPr>
            <a:xfrm>
              <a:off x="3645408" y="3718559"/>
              <a:ext cx="388620" cy="516890"/>
            </a:xfrm>
            <a:custGeom>
              <a:avLst/>
              <a:gdLst/>
              <a:ahLst/>
              <a:cxnLst/>
              <a:rect l="l" t="t" r="r" b="b"/>
              <a:pathLst>
                <a:path w="388620" h="516889">
                  <a:moveTo>
                    <a:pt x="388619" y="0"/>
                  </a:moveTo>
                  <a:lnTo>
                    <a:pt x="0" y="0"/>
                  </a:lnTo>
                  <a:lnTo>
                    <a:pt x="0" y="516635"/>
                  </a:lnTo>
                  <a:lnTo>
                    <a:pt x="323850" y="516635"/>
                  </a:lnTo>
                  <a:lnTo>
                    <a:pt x="388619" y="451865"/>
                  </a:lnTo>
                  <a:lnTo>
                    <a:pt x="388619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969258" y="4170425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70" h="64770">
                  <a:moveTo>
                    <a:pt x="64769" y="0"/>
                  </a:moveTo>
                  <a:lnTo>
                    <a:pt x="12953" y="12954"/>
                  </a:lnTo>
                  <a:lnTo>
                    <a:pt x="0" y="64770"/>
                  </a:lnTo>
                  <a:lnTo>
                    <a:pt x="64769" y="0"/>
                  </a:lnTo>
                  <a:close/>
                </a:path>
              </a:pathLst>
            </a:custGeom>
            <a:solidFill>
              <a:srgbClr val="5486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645408" y="3718559"/>
              <a:ext cx="388620" cy="516890"/>
            </a:xfrm>
            <a:custGeom>
              <a:avLst/>
              <a:gdLst/>
              <a:ahLst/>
              <a:cxnLst/>
              <a:rect l="l" t="t" r="r" b="b"/>
              <a:pathLst>
                <a:path w="388620" h="516889">
                  <a:moveTo>
                    <a:pt x="323850" y="516635"/>
                  </a:moveTo>
                  <a:lnTo>
                    <a:pt x="336803" y="464819"/>
                  </a:lnTo>
                  <a:lnTo>
                    <a:pt x="388619" y="451865"/>
                  </a:lnTo>
                  <a:lnTo>
                    <a:pt x="323850" y="516635"/>
                  </a:lnTo>
                  <a:lnTo>
                    <a:pt x="0" y="516635"/>
                  </a:lnTo>
                  <a:lnTo>
                    <a:pt x="0" y="0"/>
                  </a:lnTo>
                  <a:lnTo>
                    <a:pt x="388619" y="0"/>
                  </a:lnTo>
                  <a:lnTo>
                    <a:pt x="388619" y="45186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9030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Perplexity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25350" y="3709906"/>
            <a:ext cx="511048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ahoma"/>
                <a:cs typeface="Tahoma"/>
              </a:rPr>
              <a:t>W</a:t>
            </a:r>
            <a:r>
              <a:rPr sz="1600" b="1" spc="-40" dirty="0">
                <a:latin typeface="Tahoma"/>
                <a:cs typeface="Tahoma"/>
              </a:rPr>
              <a:t> </a:t>
            </a:r>
            <a:r>
              <a:rPr sz="1600" spc="1310" dirty="0">
                <a:latin typeface="Tahoma"/>
                <a:cs typeface="Tahoma"/>
              </a:rPr>
              <a:t>→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test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set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containing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b="1" spc="-204" dirty="0">
                <a:latin typeface="Tahoma"/>
                <a:cs typeface="Tahoma"/>
              </a:rPr>
              <a:t>m</a:t>
            </a:r>
            <a:r>
              <a:rPr sz="1600" b="1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sentences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b="1" spc="-50" dirty="0">
                <a:latin typeface="Tahoma"/>
                <a:cs typeface="Tahoma"/>
              </a:rPr>
              <a:t>s</a:t>
            </a:r>
            <a:endParaRPr sz="1600">
              <a:latin typeface="Tahoma"/>
              <a:cs typeface="Tahoma"/>
            </a:endParaRPr>
          </a:p>
          <a:p>
            <a:pPr marL="257810">
              <a:lnSpc>
                <a:spcPct val="100000"/>
              </a:lnSpc>
            </a:pPr>
            <a:r>
              <a:rPr sz="1600" spc="715" dirty="0">
                <a:latin typeface="Tahoma"/>
                <a:cs typeface="Tahoma"/>
              </a:rPr>
              <a:t>*</a:t>
            </a:r>
            <a:r>
              <a:rPr sz="1600" spc="36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i-th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sentence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in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the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test</a:t>
            </a:r>
            <a:r>
              <a:rPr sz="1600" spc="-65" dirty="0">
                <a:latin typeface="Tahoma"/>
                <a:cs typeface="Tahoma"/>
              </a:rPr>
              <a:t> </a:t>
            </a:r>
            <a:r>
              <a:rPr sz="1600" spc="-40" dirty="0">
                <a:latin typeface="Tahoma"/>
                <a:cs typeface="Tahoma"/>
              </a:rPr>
              <a:t>set,</a:t>
            </a:r>
            <a:r>
              <a:rPr sz="1600" spc="-8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each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ending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with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30" dirty="0">
                <a:latin typeface="Tahoma"/>
                <a:cs typeface="Tahoma"/>
              </a:rPr>
              <a:t>&lt;/s&gt;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b="1" spc="-204" dirty="0">
                <a:latin typeface="Tahoma"/>
                <a:cs typeface="Tahoma"/>
              </a:rPr>
              <a:t>m</a:t>
            </a:r>
            <a:r>
              <a:rPr sz="1600" b="1" spc="-65" dirty="0">
                <a:latin typeface="Tahoma"/>
                <a:cs typeface="Tahoma"/>
              </a:rPr>
              <a:t> </a:t>
            </a:r>
            <a:r>
              <a:rPr sz="1600" spc="1310" dirty="0">
                <a:latin typeface="Tahoma"/>
                <a:cs typeface="Tahoma"/>
              </a:rPr>
              <a:t>→</a:t>
            </a:r>
            <a:r>
              <a:rPr sz="1600" spc="3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number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of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all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words</a:t>
            </a:r>
            <a:r>
              <a:rPr sz="1600" spc="-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in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entire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test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set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215" dirty="0">
                <a:latin typeface="Tahoma"/>
                <a:cs typeface="Tahoma"/>
              </a:rPr>
              <a:t>W</a:t>
            </a:r>
            <a:r>
              <a:rPr sz="1600" spc="-7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including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spc="-105" dirty="0">
                <a:latin typeface="Tahoma"/>
                <a:cs typeface="Tahoma"/>
              </a:rPr>
              <a:t>&lt;/s&gt;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but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not</a:t>
            </a:r>
            <a:r>
              <a:rPr sz="1600" spc="-4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including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&lt;s&gt;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5811" y="2686946"/>
            <a:ext cx="176631" cy="15531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36809" y="1471404"/>
            <a:ext cx="7490459" cy="2183765"/>
            <a:chOff x="1008888" y="166115"/>
            <a:chExt cx="7490459" cy="218376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1172" y="166115"/>
              <a:ext cx="1408176" cy="14462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8888" y="1612391"/>
              <a:ext cx="7488935" cy="737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61105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Perplexity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2859151"/>
            <a:ext cx="6123940" cy="101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354965" algn="l"/>
              </a:tabLst>
            </a:pPr>
            <a:r>
              <a:rPr sz="2000" spc="-20" dirty="0">
                <a:latin typeface="Tahoma"/>
                <a:cs typeface="Tahoma"/>
              </a:rPr>
              <a:t>Smaller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perplexity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=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better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model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0"/>
              </a:spcBef>
              <a:buFont typeface="Tahoma"/>
              <a:buChar char="●"/>
            </a:pP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SzPct val="90000"/>
              <a:buChar char="●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Character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level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models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PP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&lt;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word-</a:t>
            </a:r>
            <a:r>
              <a:rPr sz="2000" spc="-20" dirty="0">
                <a:latin typeface="Tahoma"/>
                <a:cs typeface="Tahoma"/>
              </a:rPr>
              <a:t>based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models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65" dirty="0">
                <a:latin typeface="Tahoma"/>
                <a:cs typeface="Tahoma"/>
              </a:rPr>
              <a:t>PP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750" y="1370787"/>
            <a:ext cx="12896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85" dirty="0">
                <a:latin typeface="Tahoma"/>
                <a:cs typeface="Tahoma"/>
              </a:rPr>
              <a:t>E.g.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m=100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836" y="1738221"/>
            <a:ext cx="5334865" cy="3160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696" y="2155974"/>
            <a:ext cx="5503164" cy="31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57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Perplexity</a:t>
            </a:r>
            <a:r>
              <a:rPr spc="-30" dirty="0"/>
              <a:t> </a:t>
            </a:r>
            <a:r>
              <a:rPr dirty="0"/>
              <a:t>for</a:t>
            </a:r>
            <a:r>
              <a:rPr spc="-40" dirty="0"/>
              <a:t> bigram</a:t>
            </a:r>
            <a:r>
              <a:rPr spc="-30" dirty="0"/>
              <a:t> </a:t>
            </a:r>
            <a:r>
              <a:rPr spc="-10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0636" y="2498217"/>
            <a:ext cx="3836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00"/>
              </a:spcBef>
              <a:buChar char="●"/>
              <a:tabLst>
                <a:tab pos="367665" algn="l"/>
              </a:tabLst>
            </a:pPr>
            <a:r>
              <a:rPr sz="2000" dirty="0">
                <a:latin typeface="Tahoma"/>
                <a:cs typeface="Tahoma"/>
              </a:rPr>
              <a:t>concatenate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all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sentences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220" dirty="0">
                <a:latin typeface="Tahoma"/>
                <a:cs typeface="Tahoma"/>
              </a:rPr>
              <a:t>W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9571" y="3577844"/>
            <a:ext cx="1533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45" dirty="0">
                <a:latin typeface="Tahoma"/>
                <a:cs typeface="Tahoma"/>
              </a:rPr>
              <a:t>*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i-th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word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test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set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3788" y="3628644"/>
            <a:ext cx="251219" cy="16001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63132" y="1699005"/>
            <a:ext cx="1917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45" dirty="0">
                <a:latin typeface="Tahoma"/>
                <a:cs typeface="Tahoma"/>
              </a:rPr>
              <a:t>*</a:t>
            </a:r>
            <a:r>
              <a:rPr sz="1200" spc="-35" dirty="0">
                <a:latin typeface="Tahoma"/>
                <a:cs typeface="Tahoma"/>
              </a:rPr>
              <a:t> j-</a:t>
            </a:r>
            <a:r>
              <a:rPr sz="1200" dirty="0">
                <a:latin typeface="Tahoma"/>
                <a:cs typeface="Tahoma"/>
              </a:rPr>
              <a:t>th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word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i-th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sentence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0928" y="1600332"/>
            <a:ext cx="327536" cy="3107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9911" y="1246632"/>
            <a:ext cx="3717036" cy="88962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9911" y="3081527"/>
            <a:ext cx="3419855" cy="96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49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727121"/>
          </a:xfrm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lang="en-GB" dirty="0"/>
              <a:t>Log Perplexity</a:t>
            </a:r>
            <a:endParaRPr spc="-10" dirty="0"/>
          </a:p>
        </p:txBody>
      </p:sp>
      <p:grpSp>
        <p:nvGrpSpPr>
          <p:cNvPr id="10" name="object 3"/>
          <p:cNvGrpSpPr/>
          <p:nvPr/>
        </p:nvGrpSpPr>
        <p:grpSpPr>
          <a:xfrm>
            <a:off x="4585408" y="3128023"/>
            <a:ext cx="308610" cy="424180"/>
            <a:chOff x="4417885" y="2506789"/>
            <a:chExt cx="308610" cy="424180"/>
          </a:xfrm>
        </p:grpSpPr>
        <p:sp>
          <p:nvSpPr>
            <p:cNvPr id="11" name="object 4"/>
            <p:cNvSpPr/>
            <p:nvPr/>
          </p:nvSpPr>
          <p:spPr>
            <a:xfrm>
              <a:off x="4422647" y="2511551"/>
              <a:ext cx="299085" cy="414655"/>
            </a:xfrm>
            <a:custGeom>
              <a:avLst/>
              <a:gdLst/>
              <a:ahLst/>
              <a:cxnLst/>
              <a:rect l="l" t="t" r="r" b="b"/>
              <a:pathLst>
                <a:path w="299085" h="414655">
                  <a:moveTo>
                    <a:pt x="224027" y="0"/>
                  </a:moveTo>
                  <a:lnTo>
                    <a:pt x="74675" y="0"/>
                  </a:lnTo>
                  <a:lnTo>
                    <a:pt x="74675" y="265175"/>
                  </a:lnTo>
                  <a:lnTo>
                    <a:pt x="0" y="265175"/>
                  </a:lnTo>
                  <a:lnTo>
                    <a:pt x="149351" y="414528"/>
                  </a:lnTo>
                  <a:lnTo>
                    <a:pt x="298703" y="265175"/>
                  </a:lnTo>
                  <a:lnTo>
                    <a:pt x="224027" y="265175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/>
            <p:cNvSpPr/>
            <p:nvPr/>
          </p:nvSpPr>
          <p:spPr>
            <a:xfrm>
              <a:off x="4422647" y="2511551"/>
              <a:ext cx="299085" cy="414655"/>
            </a:xfrm>
            <a:custGeom>
              <a:avLst/>
              <a:gdLst/>
              <a:ahLst/>
              <a:cxnLst/>
              <a:rect l="l" t="t" r="r" b="b"/>
              <a:pathLst>
                <a:path w="299085" h="414655">
                  <a:moveTo>
                    <a:pt x="0" y="265175"/>
                  </a:moveTo>
                  <a:lnTo>
                    <a:pt x="74675" y="265175"/>
                  </a:lnTo>
                  <a:lnTo>
                    <a:pt x="74675" y="0"/>
                  </a:lnTo>
                  <a:lnTo>
                    <a:pt x="224027" y="0"/>
                  </a:lnTo>
                  <a:lnTo>
                    <a:pt x="224027" y="265175"/>
                  </a:lnTo>
                  <a:lnTo>
                    <a:pt x="298703" y="265175"/>
                  </a:lnTo>
                  <a:lnTo>
                    <a:pt x="149351" y="414528"/>
                  </a:lnTo>
                  <a:lnTo>
                    <a:pt x="0" y="265175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0643" y="1639266"/>
            <a:ext cx="4645152" cy="1310153"/>
          </a:xfrm>
          <a:prstGeom prst="rect">
            <a:avLst/>
          </a:prstGeom>
        </p:spPr>
      </p:pic>
      <p:pic>
        <p:nvPicPr>
          <p:cNvPr id="14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5323" y="3724098"/>
            <a:ext cx="6243303" cy="101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7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Unigram</a:t>
            </a:r>
            <a:r>
              <a:rPr spc="-160" dirty="0"/>
              <a:t> </a:t>
            </a:r>
            <a:r>
              <a:rPr spc="-10" dirty="0"/>
              <a:t>probability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425" y="1388991"/>
            <a:ext cx="8928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ahoma"/>
                <a:cs typeface="Tahoma"/>
              </a:rPr>
              <a:t>Corpus: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7123" y="1362194"/>
            <a:ext cx="147955" cy="344805"/>
          </a:xfrm>
          <a:prstGeom prst="rect">
            <a:avLst/>
          </a:prstGeom>
          <a:ln w="28575">
            <a:solidFill>
              <a:srgbClr val="B6D6A8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5560">
              <a:lnSpc>
                <a:spcPts val="2395"/>
              </a:lnSpc>
              <a:spcBef>
                <a:spcPts val="315"/>
              </a:spcBef>
            </a:pPr>
            <a:r>
              <a:rPr sz="2000" spc="-50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6907" y="1388991"/>
            <a:ext cx="361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am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3571" y="1362194"/>
            <a:ext cx="742315" cy="344805"/>
          </a:xfrm>
          <a:prstGeom prst="rect">
            <a:avLst/>
          </a:prstGeom>
          <a:ln w="28575">
            <a:solidFill>
              <a:srgbClr val="B6D6A8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6830">
              <a:lnSpc>
                <a:spcPts val="2395"/>
              </a:lnSpc>
              <a:spcBef>
                <a:spcPts val="315"/>
              </a:spcBef>
            </a:pP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happy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8174" y="1388991"/>
            <a:ext cx="2426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because</a:t>
            </a:r>
            <a:r>
              <a:rPr sz="2000" spc="-15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9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spc="-1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006FC0"/>
                </a:solidFill>
                <a:latin typeface="Tahoma"/>
                <a:cs typeface="Tahoma"/>
              </a:rPr>
              <a:t>am</a:t>
            </a:r>
            <a:r>
              <a:rPr sz="2000" spc="-1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learning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5287" y="1926328"/>
            <a:ext cx="22840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Size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of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corpus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=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7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165" y="2501420"/>
            <a:ext cx="1089660" cy="55927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3548634" y="1386578"/>
            <a:ext cx="147955" cy="344805"/>
          </a:xfrm>
          <a:custGeom>
            <a:avLst/>
            <a:gdLst/>
            <a:ahLst/>
            <a:cxnLst/>
            <a:rect l="l" t="t" r="r" b="b"/>
            <a:pathLst>
              <a:path w="147954" h="344805">
                <a:moveTo>
                  <a:pt x="0" y="344424"/>
                </a:moveTo>
                <a:lnTo>
                  <a:pt x="147827" y="344424"/>
                </a:lnTo>
                <a:lnTo>
                  <a:pt x="147827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ln w="28575">
            <a:solidFill>
              <a:srgbClr val="B6D6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4840" y="2483120"/>
            <a:ext cx="1661160" cy="56385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05156" y="3791450"/>
            <a:ext cx="25615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Probability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of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unigram: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95700" y="3586472"/>
            <a:ext cx="2340864" cy="82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3578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727121"/>
          </a:xfrm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lang="en-GB" dirty="0"/>
              <a:t>Perplexity - Example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341630" y="5073104"/>
            <a:ext cx="57543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5" dirty="0">
                <a:latin typeface="Cambria"/>
                <a:cs typeface="Cambria"/>
              </a:rPr>
              <a:t>[Figure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from</a:t>
            </a:r>
            <a:r>
              <a:rPr sz="1400" spc="105" dirty="0">
                <a:latin typeface="Cambria"/>
                <a:cs typeface="Cambria"/>
              </a:rPr>
              <a:t> </a:t>
            </a:r>
            <a:r>
              <a:rPr sz="1400" i="1" spc="65" dirty="0">
                <a:latin typeface="Cambria"/>
                <a:cs typeface="Cambria"/>
              </a:rPr>
              <a:t>Speech</a:t>
            </a:r>
            <a:r>
              <a:rPr sz="1400" i="1" spc="100" dirty="0">
                <a:latin typeface="Cambria"/>
                <a:cs typeface="Cambria"/>
              </a:rPr>
              <a:t> </a:t>
            </a:r>
            <a:r>
              <a:rPr sz="1400" i="1" spc="95" dirty="0">
                <a:latin typeface="Cambria"/>
                <a:cs typeface="Cambria"/>
              </a:rPr>
              <a:t>and</a:t>
            </a:r>
            <a:r>
              <a:rPr sz="1400" i="1" spc="85" dirty="0">
                <a:latin typeface="Cambria"/>
                <a:cs typeface="Cambria"/>
              </a:rPr>
              <a:t> </a:t>
            </a:r>
            <a:r>
              <a:rPr sz="1400" i="1" spc="65" dirty="0">
                <a:latin typeface="Cambria"/>
                <a:cs typeface="Cambria"/>
              </a:rPr>
              <a:t>Language</a:t>
            </a:r>
            <a:r>
              <a:rPr sz="1400" i="1" spc="90" dirty="0">
                <a:latin typeface="Cambria"/>
                <a:cs typeface="Cambria"/>
              </a:rPr>
              <a:t> </a:t>
            </a:r>
            <a:r>
              <a:rPr sz="1400" i="1" spc="50" dirty="0">
                <a:latin typeface="Cambria"/>
                <a:cs typeface="Cambria"/>
              </a:rPr>
              <a:t>Processing</a:t>
            </a:r>
            <a:r>
              <a:rPr sz="1400" i="1" spc="4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by</a:t>
            </a:r>
            <a:r>
              <a:rPr sz="1400" spc="90" dirty="0">
                <a:latin typeface="Cambria"/>
                <a:cs typeface="Cambria"/>
              </a:rPr>
              <a:t> </a:t>
            </a:r>
            <a:r>
              <a:rPr sz="1400" spc="100" dirty="0">
                <a:latin typeface="Cambria"/>
                <a:cs typeface="Cambria"/>
              </a:rPr>
              <a:t>Dan</a:t>
            </a:r>
            <a:r>
              <a:rPr sz="1400" spc="95" dirty="0">
                <a:latin typeface="Cambria"/>
                <a:cs typeface="Cambria"/>
              </a:rPr>
              <a:t> Jurafsky</a:t>
            </a:r>
            <a:r>
              <a:rPr sz="1400" spc="80" dirty="0">
                <a:latin typeface="Cambria"/>
                <a:cs typeface="Cambria"/>
              </a:rPr>
              <a:t> </a:t>
            </a:r>
            <a:r>
              <a:rPr sz="1400" spc="60" dirty="0">
                <a:latin typeface="Cambria"/>
                <a:cs typeface="Cambria"/>
              </a:rPr>
              <a:t>et.</a:t>
            </a:r>
            <a:r>
              <a:rPr sz="1400" spc="95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al]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6571" y="1364551"/>
            <a:ext cx="48063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Training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38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million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words,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test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1.5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million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words,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WSJ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corpus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Perplexity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Unigram: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962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Bigram: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170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Trigram: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109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8786" y="1998789"/>
            <a:ext cx="8839200" cy="3072765"/>
            <a:chOff x="152400" y="993647"/>
            <a:chExt cx="8839200" cy="3072765"/>
          </a:xfrm>
        </p:grpSpPr>
        <p:pic>
          <p:nvPicPr>
            <p:cNvPr id="3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993647"/>
              <a:ext cx="8839200" cy="3044952"/>
            </a:xfrm>
            <a:prstGeom prst="rect">
              <a:avLst/>
            </a:prstGeom>
          </p:spPr>
        </p:pic>
        <p:sp>
          <p:nvSpPr>
            <p:cNvPr id="4" name="object 11"/>
            <p:cNvSpPr/>
            <p:nvPr/>
          </p:nvSpPr>
          <p:spPr>
            <a:xfrm>
              <a:off x="369570" y="1043177"/>
              <a:ext cx="8511540" cy="3008630"/>
            </a:xfrm>
            <a:custGeom>
              <a:avLst/>
              <a:gdLst/>
              <a:ahLst/>
              <a:cxnLst/>
              <a:rect l="l" t="t" r="r" b="b"/>
              <a:pathLst>
                <a:path w="8511540" h="3008629">
                  <a:moveTo>
                    <a:pt x="0" y="798576"/>
                  </a:moveTo>
                  <a:lnTo>
                    <a:pt x="8511540" y="798576"/>
                  </a:lnTo>
                  <a:lnTo>
                    <a:pt x="8511540" y="0"/>
                  </a:lnTo>
                  <a:lnTo>
                    <a:pt x="0" y="0"/>
                  </a:lnTo>
                  <a:lnTo>
                    <a:pt x="0" y="798576"/>
                  </a:lnTo>
                  <a:close/>
                </a:path>
                <a:path w="8511540" h="3008629">
                  <a:moveTo>
                    <a:pt x="0" y="2167128"/>
                  </a:moveTo>
                  <a:lnTo>
                    <a:pt x="8511540" y="2167128"/>
                  </a:lnTo>
                  <a:lnTo>
                    <a:pt x="8511540" y="798576"/>
                  </a:lnTo>
                  <a:lnTo>
                    <a:pt x="0" y="798576"/>
                  </a:lnTo>
                  <a:lnTo>
                    <a:pt x="0" y="2167128"/>
                  </a:lnTo>
                  <a:close/>
                </a:path>
                <a:path w="8511540" h="3008629">
                  <a:moveTo>
                    <a:pt x="0" y="3008376"/>
                  </a:moveTo>
                  <a:lnTo>
                    <a:pt x="8511540" y="3008376"/>
                  </a:lnTo>
                  <a:lnTo>
                    <a:pt x="8511540" y="2167128"/>
                  </a:lnTo>
                  <a:lnTo>
                    <a:pt x="0" y="2167128"/>
                  </a:lnTo>
                  <a:lnTo>
                    <a:pt x="0" y="3008376"/>
                  </a:lnTo>
                  <a:close/>
                </a:path>
              </a:pathLst>
            </a:custGeom>
            <a:ln w="28575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396228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727121"/>
          </a:xfrm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lang="en-GB" dirty="0"/>
              <a:t>Perplexity - Example</a:t>
            </a:r>
            <a:endParaRPr spc="-10" dirty="0"/>
          </a:p>
        </p:txBody>
      </p:sp>
      <p:sp>
        <p:nvSpPr>
          <p:cNvPr id="5" name="object 7"/>
          <p:cNvSpPr txBox="1"/>
          <p:nvPr/>
        </p:nvSpPr>
        <p:spPr>
          <a:xfrm>
            <a:off x="267203" y="1410085"/>
            <a:ext cx="8531860" cy="2385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spc="-90" dirty="0">
                <a:latin typeface="Tahoma"/>
                <a:cs typeface="Tahoma"/>
              </a:rPr>
              <a:t>Objective: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Calculate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log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perplexity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from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log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probabilities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using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sum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and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correct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normalization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coefficient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(not </a:t>
            </a:r>
            <a:r>
              <a:rPr sz="1400" dirty="0">
                <a:latin typeface="Tahoma"/>
                <a:cs typeface="Tahoma"/>
              </a:rPr>
              <a:t>including</a:t>
            </a:r>
            <a:r>
              <a:rPr sz="1400" spc="-10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&lt;s&gt;).</a:t>
            </a:r>
            <a:endParaRPr sz="1400">
              <a:latin typeface="Tahoma"/>
              <a:cs typeface="Tahoma"/>
            </a:endParaRPr>
          </a:p>
          <a:p>
            <a:pPr marL="64135">
              <a:lnSpc>
                <a:spcPct val="100000"/>
              </a:lnSpc>
              <a:spcBef>
                <a:spcPts val="745"/>
              </a:spcBef>
            </a:pPr>
            <a:r>
              <a:rPr sz="1400" b="1" spc="-10" dirty="0">
                <a:latin typeface="Tahoma"/>
                <a:cs typeface="Tahoma"/>
              </a:rPr>
              <a:t>Question:</a:t>
            </a:r>
            <a:endParaRPr sz="1400">
              <a:latin typeface="Tahoma"/>
              <a:cs typeface="Tahoma"/>
            </a:endParaRPr>
          </a:p>
          <a:p>
            <a:pPr marL="64135" marR="4271010">
              <a:lnSpc>
                <a:spcPct val="100000"/>
              </a:lnSpc>
              <a:tabLst>
                <a:tab pos="1892935" algn="l"/>
              </a:tabLst>
            </a:pPr>
            <a:r>
              <a:rPr sz="1400" dirty="0">
                <a:latin typeface="Tahoma"/>
                <a:cs typeface="Tahoma"/>
              </a:rPr>
              <a:t>Given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logarithm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these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conditional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probabilities: </a:t>
            </a:r>
            <a:r>
              <a:rPr sz="1400" spc="-80" dirty="0">
                <a:latin typeface="Tahoma"/>
                <a:cs typeface="Tahoma"/>
              </a:rPr>
              <a:t>log(P(Mary|&lt;s&gt;))=-</a:t>
            </a:r>
            <a:r>
              <a:rPr sz="1400" spc="-25" dirty="0">
                <a:latin typeface="Tahoma"/>
                <a:cs typeface="Tahoma"/>
              </a:rPr>
              <a:t>2;</a:t>
            </a:r>
            <a:r>
              <a:rPr sz="1400" dirty="0">
                <a:latin typeface="Tahoma"/>
                <a:cs typeface="Tahoma"/>
              </a:rPr>
              <a:t>	</a:t>
            </a:r>
            <a:r>
              <a:rPr sz="1400" spc="-80" dirty="0">
                <a:latin typeface="Tahoma"/>
                <a:cs typeface="Tahoma"/>
              </a:rPr>
              <a:t>log(P(&lt;/s&gt;|cats))=-</a:t>
            </a:r>
            <a:r>
              <a:rPr sz="1400" spc="-50" dirty="0">
                <a:latin typeface="Tahoma"/>
                <a:cs typeface="Tahoma"/>
              </a:rPr>
              <a:t>1 </a:t>
            </a:r>
            <a:r>
              <a:rPr sz="1400" spc="-40" dirty="0">
                <a:latin typeface="Tahoma"/>
                <a:cs typeface="Tahoma"/>
              </a:rPr>
              <a:t>log(P(likes|Mary))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10" dirty="0">
                <a:latin typeface="Tahoma"/>
                <a:cs typeface="Tahoma"/>
              </a:rPr>
              <a:t>=-</a:t>
            </a:r>
            <a:r>
              <a:rPr sz="1400" dirty="0">
                <a:latin typeface="Tahoma"/>
                <a:cs typeface="Tahoma"/>
              </a:rPr>
              <a:t>10;</a:t>
            </a:r>
            <a:r>
              <a:rPr sz="1400" spc="290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log(P(cats|likes))=-</a:t>
            </a:r>
            <a:r>
              <a:rPr sz="1400" spc="-25" dirty="0">
                <a:latin typeface="Tahoma"/>
                <a:cs typeface="Tahoma"/>
              </a:rPr>
              <a:t>100</a:t>
            </a:r>
            <a:endParaRPr sz="1400">
              <a:latin typeface="Tahoma"/>
              <a:cs typeface="Tahoma"/>
            </a:endParaRPr>
          </a:p>
          <a:p>
            <a:pPr marL="64135">
              <a:lnSpc>
                <a:spcPct val="100000"/>
              </a:lnSpc>
              <a:spcBef>
                <a:spcPts val="1685"/>
              </a:spcBef>
            </a:pPr>
            <a:r>
              <a:rPr sz="1400" spc="-10" dirty="0">
                <a:latin typeface="Tahoma"/>
                <a:cs typeface="Tahoma"/>
              </a:rPr>
              <a:t>Assuming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our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test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set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85" dirty="0">
                <a:latin typeface="Tahoma"/>
                <a:cs typeface="Tahoma"/>
              </a:rPr>
              <a:t>W=“&lt;s&gt;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Mary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likes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cats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85" dirty="0">
                <a:latin typeface="Tahoma"/>
                <a:cs typeface="Tahoma"/>
              </a:rPr>
              <a:t>&lt;/s&gt;”,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what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model’s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perplexity.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400" b="1" spc="-90" dirty="0">
                <a:latin typeface="Tahoma"/>
                <a:cs typeface="Tahoma"/>
              </a:rPr>
              <a:t>Type:</a:t>
            </a:r>
            <a:r>
              <a:rPr sz="1400" b="1" spc="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Multiple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Choice,</a:t>
            </a:r>
            <a:r>
              <a:rPr sz="1400" spc="-10" dirty="0">
                <a:latin typeface="Tahoma"/>
                <a:cs typeface="Tahoma"/>
              </a:rPr>
              <a:t> single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answer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400" b="1" spc="-65" dirty="0">
                <a:latin typeface="Tahoma"/>
                <a:cs typeface="Tahoma"/>
              </a:rPr>
              <a:t>Options</a:t>
            </a:r>
            <a:r>
              <a:rPr sz="1400" b="1" spc="-100" dirty="0">
                <a:latin typeface="Tahoma"/>
                <a:cs typeface="Tahoma"/>
              </a:rPr>
              <a:t> </a:t>
            </a:r>
            <a:r>
              <a:rPr sz="1400" b="1" spc="-114" dirty="0">
                <a:latin typeface="Tahoma"/>
                <a:cs typeface="Tahoma"/>
              </a:rPr>
              <a:t>and</a:t>
            </a:r>
            <a:r>
              <a:rPr sz="1400" b="1" spc="-6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solution: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4955535" y="3940180"/>
            <a:ext cx="4223385" cy="462280"/>
          </a:xfrm>
          <a:prstGeom prst="rect">
            <a:avLst/>
          </a:prstGeom>
          <a:ln w="9525">
            <a:noFill/>
          </a:ln>
        </p:spPr>
        <p:txBody>
          <a:bodyPr vert="horz" wrap="square" lIns="0" tIns="895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5"/>
              </a:spcBef>
              <a:tabLst>
                <a:tab pos="1005840" algn="l"/>
              </a:tabLst>
            </a:pPr>
            <a:r>
              <a:rPr sz="1400" spc="-25" dirty="0">
                <a:latin typeface="Tahoma"/>
                <a:cs typeface="Tahoma"/>
              </a:rPr>
              <a:t>2.</a:t>
            </a:r>
            <a:r>
              <a:rPr sz="1400" dirty="0">
                <a:latin typeface="Tahoma"/>
                <a:cs typeface="Tahoma"/>
              </a:rPr>
              <a:t>	</a:t>
            </a:r>
            <a:r>
              <a:rPr sz="1400" spc="-10" dirty="0">
                <a:latin typeface="Tahoma"/>
                <a:cs typeface="Tahoma"/>
              </a:rPr>
              <a:t>log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PP(W)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210" dirty="0">
                <a:latin typeface="Tahoma"/>
                <a:cs typeface="Tahoma"/>
              </a:rPr>
              <a:t>=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95" dirty="0">
                <a:latin typeface="Tahoma"/>
                <a:cs typeface="Tahoma"/>
              </a:rPr>
              <a:t>(-</a:t>
            </a:r>
            <a:r>
              <a:rPr sz="1400" spc="-55" dirty="0">
                <a:latin typeface="Tahoma"/>
                <a:cs typeface="Tahoma"/>
              </a:rPr>
              <a:t>1/4)*(-</a:t>
            </a:r>
            <a:r>
              <a:rPr sz="1400" spc="-20" dirty="0">
                <a:latin typeface="Tahoma"/>
                <a:cs typeface="Tahoma"/>
              </a:rPr>
              <a:t>113)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420823" y="4016456"/>
            <a:ext cx="2903855" cy="74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26465" algn="l"/>
              </a:tabLst>
            </a:pPr>
            <a:r>
              <a:rPr sz="1400" spc="-25" dirty="0">
                <a:latin typeface="Tahoma"/>
                <a:cs typeface="Tahoma"/>
              </a:rPr>
              <a:t>1.</a:t>
            </a:r>
            <a:r>
              <a:rPr sz="1400" dirty="0">
                <a:latin typeface="Tahoma"/>
                <a:cs typeface="Tahoma"/>
              </a:rPr>
              <a:t>	</a:t>
            </a:r>
            <a:r>
              <a:rPr sz="1400" spc="-10" dirty="0">
                <a:latin typeface="Tahoma"/>
                <a:cs typeface="Tahoma"/>
              </a:rPr>
              <a:t>log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PP(W)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210" dirty="0">
                <a:latin typeface="Tahoma"/>
                <a:cs typeface="Tahoma"/>
              </a:rPr>
              <a:t>=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-</a:t>
            </a:r>
            <a:r>
              <a:rPr sz="1400" spc="-25" dirty="0">
                <a:latin typeface="Tahoma"/>
                <a:cs typeface="Tahoma"/>
              </a:rPr>
              <a:t>113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1400" spc="-25" dirty="0">
                <a:latin typeface="Tahoma"/>
                <a:cs typeface="Tahoma"/>
              </a:rPr>
              <a:t>3.</a:t>
            </a:r>
            <a:r>
              <a:rPr sz="1400" dirty="0">
                <a:latin typeface="Tahoma"/>
                <a:cs typeface="Tahoma"/>
              </a:rPr>
              <a:t>	log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PP(W)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210" dirty="0">
                <a:latin typeface="Tahoma"/>
                <a:cs typeface="Tahoma"/>
              </a:rPr>
              <a:t>=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95" dirty="0">
                <a:latin typeface="Tahoma"/>
                <a:cs typeface="Tahoma"/>
              </a:rPr>
              <a:t>(-</a:t>
            </a:r>
            <a:r>
              <a:rPr sz="1400" spc="-55" dirty="0">
                <a:latin typeface="Tahoma"/>
                <a:cs typeface="Tahoma"/>
              </a:rPr>
              <a:t>1/5)*(-</a:t>
            </a:r>
            <a:r>
              <a:rPr sz="1400" spc="-20" dirty="0">
                <a:latin typeface="Tahoma"/>
                <a:cs typeface="Tahoma"/>
              </a:rPr>
              <a:t>113)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0"/>
          <p:cNvSpPr txBox="1"/>
          <p:nvPr/>
        </p:nvSpPr>
        <p:spPr>
          <a:xfrm>
            <a:off x="5034529" y="4522093"/>
            <a:ext cx="27425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1400" spc="-25" dirty="0">
                <a:latin typeface="Tahoma"/>
                <a:cs typeface="Tahoma"/>
              </a:rPr>
              <a:t>4.</a:t>
            </a:r>
            <a:r>
              <a:rPr sz="1400" dirty="0">
                <a:latin typeface="Tahoma"/>
                <a:cs typeface="Tahoma"/>
              </a:rPr>
              <a:t>	log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PP(W)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210" dirty="0">
                <a:latin typeface="Tahoma"/>
                <a:cs typeface="Tahoma"/>
              </a:rPr>
              <a:t>=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95" dirty="0">
                <a:latin typeface="Tahoma"/>
                <a:cs typeface="Tahoma"/>
              </a:rPr>
              <a:t>(-</a:t>
            </a:r>
            <a:r>
              <a:rPr sz="1400" spc="-10" dirty="0">
                <a:latin typeface="Tahoma"/>
                <a:cs typeface="Tahoma"/>
              </a:rPr>
              <a:t>1/5)*113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CD7623-36B9-DCEC-E363-B76F6C397DBF}"/>
              </a:ext>
            </a:extLst>
          </p:cNvPr>
          <p:cNvSpPr/>
          <p:nvPr/>
        </p:nvSpPr>
        <p:spPr>
          <a:xfrm>
            <a:off x="4900067" y="3853044"/>
            <a:ext cx="4425417" cy="614254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13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spc="100" dirty="0"/>
              <a:t>Out</a:t>
            </a:r>
            <a:r>
              <a:rPr spc="-170" dirty="0"/>
              <a:t> </a:t>
            </a:r>
            <a:r>
              <a:rPr spc="70" dirty="0"/>
              <a:t>of</a:t>
            </a:r>
            <a:r>
              <a:rPr spc="-155" dirty="0"/>
              <a:t> </a:t>
            </a:r>
            <a:r>
              <a:rPr dirty="0"/>
              <a:t>vocabulary</a:t>
            </a:r>
            <a:r>
              <a:rPr spc="-145" dirty="0"/>
              <a:t> </a:t>
            </a:r>
            <a:r>
              <a:rPr spc="-10" dirty="0"/>
              <a:t>words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5815330" cy="1734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Closed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vs.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Open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vocabularies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buFont typeface="Tahoma"/>
              <a:buChar char="●"/>
            </a:pP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SzPct val="90000"/>
              <a:buChar char="●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Unknown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word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=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70" dirty="0">
                <a:latin typeface="Tahoma"/>
                <a:cs typeface="Tahoma"/>
              </a:rPr>
              <a:t>Out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of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vocabulary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word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(OOV)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buFont typeface="Tahoma"/>
              <a:buChar char="●"/>
            </a:pP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SzPct val="90000"/>
              <a:buChar char="●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special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tag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&lt;UNK&gt;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corpus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input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308563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Using</a:t>
            </a:r>
            <a:r>
              <a:rPr spc="-135" dirty="0"/>
              <a:t> </a:t>
            </a:r>
            <a:r>
              <a:rPr spc="-40" dirty="0"/>
              <a:t>&lt;UNK&gt;</a:t>
            </a:r>
            <a:r>
              <a:rPr spc="-125" dirty="0"/>
              <a:t> </a:t>
            </a:r>
            <a:r>
              <a:rPr dirty="0"/>
              <a:t>in</a:t>
            </a:r>
            <a:r>
              <a:rPr spc="-140" dirty="0"/>
              <a:t> </a:t>
            </a:r>
            <a:r>
              <a:rPr spc="-10" dirty="0"/>
              <a:t>corpus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240358"/>
            <a:ext cx="7016750" cy="1734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Create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vocabulary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V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buFont typeface="Tahoma"/>
              <a:buChar char="●"/>
            </a:pP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SzPct val="90000"/>
              <a:buChar char="●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Replace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any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word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corpus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not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165" dirty="0">
                <a:latin typeface="Tahoma"/>
                <a:cs typeface="Tahoma"/>
              </a:rPr>
              <a:t>V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by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&lt;UNK&gt;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buFont typeface="Tahoma"/>
              <a:buChar char="●"/>
            </a:pP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SzPct val="90000"/>
              <a:buChar char="●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Count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probabilities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with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&lt;UNK&gt;</a:t>
            </a:r>
            <a:r>
              <a:rPr sz="2000" spc="-45" dirty="0">
                <a:latin typeface="Tahoma"/>
                <a:cs typeface="Tahoma"/>
              </a:rPr>
              <a:t> as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with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any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other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330336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27853" y="3338017"/>
            <a:ext cx="34931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80" dirty="0">
                <a:solidFill>
                  <a:srgbClr val="006FC0"/>
                </a:solidFill>
                <a:latin typeface="Tahoma"/>
                <a:cs typeface="Tahoma"/>
              </a:rPr>
              <a:t>&lt;s&gt;Adam</a:t>
            </a:r>
            <a:r>
              <a:rPr sz="2000" spc="-10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sz="2000" spc="-1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Tahoma"/>
                <a:cs typeface="Tahoma"/>
              </a:rPr>
              <a:t>chocolate&lt;/s&gt;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89579" y="2510155"/>
            <a:ext cx="3260090" cy="842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10" dirty="0">
                <a:latin typeface="Tahoma"/>
                <a:cs typeface="Tahoma"/>
              </a:rPr>
              <a:t>Min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frequency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f=2</a:t>
            </a:r>
            <a:endParaRPr sz="2000">
              <a:latin typeface="Tahoma"/>
              <a:cs typeface="Tahoma"/>
            </a:endParaRPr>
          </a:p>
          <a:p>
            <a:pPr marL="1950720">
              <a:lnSpc>
                <a:spcPct val="100000"/>
              </a:lnSpc>
              <a:spcBef>
                <a:spcPts val="1625"/>
              </a:spcBef>
            </a:pPr>
            <a:r>
              <a:rPr sz="2000" spc="-30" dirty="0">
                <a:latin typeface="Tahoma"/>
                <a:cs typeface="Tahoma"/>
              </a:rPr>
              <a:t>Input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query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0550" y="1093724"/>
            <a:ext cx="3368040" cy="1349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ahoma"/>
                <a:cs typeface="Tahoma"/>
              </a:rPr>
              <a:t>Corpus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6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Lyn</a:t>
            </a:r>
            <a:r>
              <a:rPr sz="2000" spc="-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sz="2000" spc="-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chocolate</a:t>
            </a:r>
            <a:r>
              <a:rPr sz="2000" spc="-90" dirty="0">
                <a:solidFill>
                  <a:srgbClr val="006FC0"/>
                </a:solidFill>
                <a:latin typeface="Tahoma"/>
                <a:cs typeface="Tahoma"/>
              </a:rPr>
              <a:t> &lt;/s&gt;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1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John</a:t>
            </a:r>
            <a:r>
              <a:rPr sz="2000" spc="-1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sz="2000" spc="-11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tea</a:t>
            </a:r>
            <a:r>
              <a:rPr sz="2000" spc="-10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Lyn</a:t>
            </a:r>
            <a:r>
              <a:rPr sz="2000" spc="-6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eats</a:t>
            </a:r>
            <a:r>
              <a:rPr sz="2000" spc="-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chocolate</a:t>
            </a:r>
            <a:r>
              <a:rPr sz="2000" spc="-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321" y="3349244"/>
            <a:ext cx="2436495" cy="64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Tahoma"/>
                <a:cs typeface="Tahoma"/>
              </a:rPr>
              <a:t>Vocabulary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006FC0"/>
                </a:solidFill>
                <a:latin typeface="Tahoma"/>
                <a:cs typeface="Tahoma"/>
              </a:rPr>
              <a:t>Lyn,</a:t>
            </a:r>
            <a:r>
              <a:rPr sz="2000" spc="-9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drinks,</a:t>
            </a:r>
            <a:r>
              <a:rPr sz="2000" spc="-11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chocolate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594" y="3828389"/>
            <a:ext cx="36855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006FC0"/>
                </a:solidFill>
                <a:latin typeface="Tahoma"/>
                <a:cs typeface="Tahoma"/>
              </a:rPr>
              <a:t>&lt;s&gt;&lt;UNK&gt;</a:t>
            </a:r>
            <a:r>
              <a:rPr sz="2000" spc="-10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sz="2000" spc="-1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Tahoma"/>
                <a:cs typeface="Tahoma"/>
              </a:rPr>
              <a:t>chocolate&lt;/s&gt;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27853" y="1093724"/>
            <a:ext cx="3573779" cy="1349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ahoma"/>
                <a:cs typeface="Tahoma"/>
              </a:rPr>
              <a:t>Corpus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Lyn</a:t>
            </a:r>
            <a:r>
              <a:rPr sz="2000" spc="-6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sz="2000" spc="-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chocolate</a:t>
            </a:r>
            <a:r>
              <a:rPr sz="2000" spc="-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1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&lt;UNK&gt;</a:t>
            </a:r>
            <a:r>
              <a:rPr sz="2000" spc="-1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sz="2000" spc="-1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&lt;UNK&gt;</a:t>
            </a:r>
            <a:r>
              <a:rPr sz="2000" spc="-11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70" dirty="0">
                <a:solidFill>
                  <a:srgbClr val="006FC0"/>
                </a:solidFill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6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Lyn</a:t>
            </a:r>
            <a:r>
              <a:rPr sz="2000" spc="-6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&lt;UNK&gt;</a:t>
            </a:r>
            <a:r>
              <a:rPr sz="2000" spc="-7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chocolate</a:t>
            </a:r>
            <a:r>
              <a:rPr sz="2000" spc="-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30979" y="1709927"/>
            <a:ext cx="390525" cy="433070"/>
          </a:xfrm>
          <a:custGeom>
            <a:avLst/>
            <a:gdLst/>
            <a:ahLst/>
            <a:cxnLst/>
            <a:rect l="l" t="t" r="r" b="b"/>
            <a:pathLst>
              <a:path w="390525" h="433069">
                <a:moveTo>
                  <a:pt x="195072" y="0"/>
                </a:moveTo>
                <a:lnTo>
                  <a:pt x="195072" y="108204"/>
                </a:lnTo>
                <a:lnTo>
                  <a:pt x="0" y="108204"/>
                </a:lnTo>
                <a:lnTo>
                  <a:pt x="0" y="324612"/>
                </a:lnTo>
                <a:lnTo>
                  <a:pt x="195072" y="324612"/>
                </a:lnTo>
                <a:lnTo>
                  <a:pt x="195072" y="432816"/>
                </a:lnTo>
                <a:lnTo>
                  <a:pt x="390144" y="216408"/>
                </a:lnTo>
                <a:lnTo>
                  <a:pt x="19507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27141" y="3365753"/>
            <a:ext cx="688975" cy="299085"/>
          </a:xfrm>
          <a:custGeom>
            <a:avLst/>
            <a:gdLst/>
            <a:ahLst/>
            <a:cxnLst/>
            <a:rect l="l" t="t" r="r" b="b"/>
            <a:pathLst>
              <a:path w="688975" h="299085">
                <a:moveTo>
                  <a:pt x="0" y="298704"/>
                </a:moveTo>
                <a:lnTo>
                  <a:pt x="688848" y="298704"/>
                </a:lnTo>
                <a:lnTo>
                  <a:pt x="688848" y="0"/>
                </a:lnTo>
                <a:lnTo>
                  <a:pt x="0" y="0"/>
                </a:lnTo>
                <a:lnTo>
                  <a:pt x="0" y="298704"/>
                </a:lnTo>
                <a:close/>
              </a:path>
            </a:pathLst>
          </a:custGeom>
          <a:ln w="28575">
            <a:solidFill>
              <a:srgbClr val="F8CA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20611" y="3627120"/>
            <a:ext cx="299085" cy="230504"/>
          </a:xfrm>
          <a:custGeom>
            <a:avLst/>
            <a:gdLst/>
            <a:ahLst/>
            <a:cxnLst/>
            <a:rect l="l" t="t" r="r" b="b"/>
            <a:pathLst>
              <a:path w="299084" h="230504">
                <a:moveTo>
                  <a:pt x="224028" y="0"/>
                </a:moveTo>
                <a:lnTo>
                  <a:pt x="74675" y="0"/>
                </a:lnTo>
                <a:lnTo>
                  <a:pt x="74675" y="115061"/>
                </a:lnTo>
                <a:lnTo>
                  <a:pt x="0" y="115061"/>
                </a:lnTo>
                <a:lnTo>
                  <a:pt x="149352" y="230123"/>
                </a:lnTo>
                <a:lnTo>
                  <a:pt x="298704" y="115061"/>
                </a:lnTo>
                <a:lnTo>
                  <a:pt x="224028" y="115061"/>
                </a:lnTo>
                <a:lnTo>
                  <a:pt x="224028" y="0"/>
                </a:lnTo>
                <a:close/>
              </a:path>
            </a:pathLst>
          </a:custGeom>
          <a:solidFill>
            <a:srgbClr val="3B78D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22826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spc="125" dirty="0"/>
              <a:t>How</a:t>
            </a:r>
            <a:r>
              <a:rPr spc="-170" dirty="0"/>
              <a:t> </a:t>
            </a:r>
            <a:r>
              <a:rPr spc="60" dirty="0"/>
              <a:t>to</a:t>
            </a:r>
            <a:r>
              <a:rPr spc="-170" dirty="0"/>
              <a:t> </a:t>
            </a:r>
            <a:r>
              <a:rPr dirty="0"/>
              <a:t>create</a:t>
            </a:r>
            <a:r>
              <a:rPr spc="-165" dirty="0"/>
              <a:t> </a:t>
            </a:r>
            <a:r>
              <a:rPr dirty="0"/>
              <a:t>vocabulary</a:t>
            </a:r>
            <a:r>
              <a:rPr spc="-155" dirty="0"/>
              <a:t> </a:t>
            </a:r>
            <a:r>
              <a:rPr spc="165" dirty="0"/>
              <a:t>V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2658" y="1191558"/>
            <a:ext cx="5713095" cy="247396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67665" indent="-342900">
              <a:lnSpc>
                <a:spcPct val="100000"/>
              </a:lnSpc>
              <a:spcBef>
                <a:spcPts val="490"/>
              </a:spcBef>
              <a:buSzPct val="90000"/>
              <a:buChar char="●"/>
              <a:tabLst>
                <a:tab pos="367665" algn="l"/>
              </a:tabLst>
            </a:pPr>
            <a:r>
              <a:rPr sz="2000" spc="-10" dirty="0">
                <a:latin typeface="Tahoma"/>
                <a:cs typeface="Tahoma"/>
              </a:rPr>
              <a:t>Criteria:</a:t>
            </a:r>
            <a:endParaRPr sz="2000">
              <a:latin typeface="Tahoma"/>
              <a:cs typeface="Tahoma"/>
            </a:endParaRPr>
          </a:p>
          <a:p>
            <a:pPr marL="824865" lvl="1" indent="-316865">
              <a:lnSpc>
                <a:spcPct val="100000"/>
              </a:lnSpc>
              <a:spcBef>
                <a:spcPts val="345"/>
              </a:spcBef>
              <a:buSzPct val="77777"/>
              <a:buChar char="○"/>
              <a:tabLst>
                <a:tab pos="824865" algn="l"/>
              </a:tabLst>
            </a:pPr>
            <a:r>
              <a:rPr sz="1800" spc="90" dirty="0">
                <a:latin typeface="Tahoma"/>
                <a:cs typeface="Tahoma"/>
              </a:rPr>
              <a:t>Min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word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frequency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  <a:p>
            <a:pPr marL="824865" lvl="1" indent="-316865">
              <a:lnSpc>
                <a:spcPct val="100000"/>
              </a:lnSpc>
              <a:spcBef>
                <a:spcPts val="325"/>
              </a:spcBef>
              <a:buSzPct val="77777"/>
              <a:buChar char="○"/>
              <a:tabLst>
                <a:tab pos="824865" algn="l"/>
              </a:tabLst>
            </a:pPr>
            <a:r>
              <a:rPr sz="1800" spc="75" dirty="0">
                <a:latin typeface="Tahoma"/>
                <a:cs typeface="Tahoma"/>
              </a:rPr>
              <a:t>Max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-130" dirty="0">
                <a:latin typeface="Tahoma"/>
                <a:cs typeface="Tahoma"/>
              </a:rPr>
              <a:t>|V|,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include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words</a:t>
            </a:r>
            <a:r>
              <a:rPr sz="1800" spc="-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by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frequency</a:t>
            </a:r>
            <a:endParaRPr sz="18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400"/>
              </a:spcBef>
              <a:buFont typeface="Tahoma"/>
              <a:buChar char="○"/>
            </a:pPr>
            <a:endParaRPr sz="1800">
              <a:latin typeface="Tahoma"/>
              <a:cs typeface="Tahoma"/>
            </a:endParaRPr>
          </a:p>
          <a:p>
            <a:pPr marL="367665" indent="-354965">
              <a:lnSpc>
                <a:spcPct val="100000"/>
              </a:lnSpc>
              <a:buChar char="●"/>
              <a:tabLst>
                <a:tab pos="367665" algn="l"/>
              </a:tabLst>
            </a:pPr>
            <a:r>
              <a:rPr sz="2000" dirty="0">
                <a:latin typeface="Tahoma"/>
                <a:cs typeface="Tahoma"/>
              </a:rPr>
              <a:t>Use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&lt;UNK&gt;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sparingly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buFont typeface="Tahoma"/>
              <a:buChar char="●"/>
            </a:pPr>
            <a:endParaRPr sz="2000">
              <a:latin typeface="Tahoma"/>
              <a:cs typeface="Tahoma"/>
            </a:endParaRPr>
          </a:p>
          <a:p>
            <a:pPr marL="367665" indent="-342900">
              <a:lnSpc>
                <a:spcPct val="100000"/>
              </a:lnSpc>
              <a:buSzPct val="90000"/>
              <a:buChar char="●"/>
              <a:tabLst>
                <a:tab pos="367665" algn="l"/>
                <a:tab pos="1779270" algn="l"/>
              </a:tabLst>
            </a:pPr>
            <a:r>
              <a:rPr sz="2000" dirty="0">
                <a:latin typeface="Tahoma"/>
                <a:cs typeface="Tahoma"/>
              </a:rPr>
              <a:t>Perplexity</a:t>
            </a:r>
            <a:r>
              <a:rPr sz="2000" spc="70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-</a:t>
            </a:r>
            <a:r>
              <a:rPr sz="2000" dirty="0">
                <a:latin typeface="Tahoma"/>
                <a:cs typeface="Tahoma"/>
              </a:rPr>
              <a:t>	only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compare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LMs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with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same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114" dirty="0">
                <a:latin typeface="Tahoma"/>
                <a:cs typeface="Tahoma"/>
              </a:rPr>
              <a:t>V</a:t>
            </a:r>
            <a:endParaRPr sz="20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6875218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Missing</a:t>
            </a:r>
            <a:r>
              <a:rPr spc="-75" dirty="0"/>
              <a:t> </a:t>
            </a:r>
            <a:r>
              <a:rPr spc="135" dirty="0"/>
              <a:t>N-</a:t>
            </a:r>
            <a:r>
              <a:rPr spc="-70" dirty="0"/>
              <a:t>grams</a:t>
            </a:r>
            <a:r>
              <a:rPr spc="-95" dirty="0"/>
              <a:t> </a:t>
            </a:r>
            <a:r>
              <a:rPr dirty="0"/>
              <a:t>in</a:t>
            </a:r>
            <a:r>
              <a:rPr spc="-80" dirty="0"/>
              <a:t> </a:t>
            </a:r>
            <a:r>
              <a:rPr spc="-10" dirty="0"/>
              <a:t>training</a:t>
            </a:r>
            <a:r>
              <a:rPr spc="-80" dirty="0"/>
              <a:t> </a:t>
            </a:r>
            <a:r>
              <a:rPr spc="-10" dirty="0"/>
              <a:t>corpus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4207" y="2778251"/>
            <a:ext cx="4394823" cy="8214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6361" y="1305001"/>
            <a:ext cx="75831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</a:tabLst>
            </a:pPr>
            <a:r>
              <a:rPr sz="2000" spc="-10" dirty="0">
                <a:latin typeface="Tahoma"/>
                <a:cs typeface="Tahoma"/>
              </a:rPr>
              <a:t>Problem: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N-</a:t>
            </a:r>
            <a:r>
              <a:rPr sz="2000" spc="-40" dirty="0">
                <a:latin typeface="Tahoma"/>
                <a:cs typeface="Tahoma"/>
              </a:rPr>
              <a:t>grams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made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of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known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words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still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might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missing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in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261" y="1656080"/>
            <a:ext cx="21189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the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training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corpus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52032" y="3025394"/>
            <a:ext cx="368935" cy="76200"/>
          </a:xfrm>
          <a:custGeom>
            <a:avLst/>
            <a:gdLst/>
            <a:ahLst/>
            <a:cxnLst/>
            <a:rect l="l" t="t" r="r" b="b"/>
            <a:pathLst>
              <a:path w="368934" h="76200">
                <a:moveTo>
                  <a:pt x="77723" y="0"/>
                </a:moveTo>
                <a:lnTo>
                  <a:pt x="0" y="34798"/>
                </a:lnTo>
                <a:lnTo>
                  <a:pt x="74421" y="76200"/>
                </a:lnTo>
                <a:lnTo>
                  <a:pt x="75796" y="44486"/>
                </a:lnTo>
                <a:lnTo>
                  <a:pt x="63118" y="43942"/>
                </a:lnTo>
                <a:lnTo>
                  <a:pt x="63753" y="31242"/>
                </a:lnTo>
                <a:lnTo>
                  <a:pt x="76370" y="31242"/>
                </a:lnTo>
                <a:lnTo>
                  <a:pt x="77723" y="0"/>
                </a:lnTo>
                <a:close/>
              </a:path>
              <a:path w="368934" h="76200">
                <a:moveTo>
                  <a:pt x="76346" y="31782"/>
                </a:moveTo>
                <a:lnTo>
                  <a:pt x="75796" y="44486"/>
                </a:lnTo>
                <a:lnTo>
                  <a:pt x="367791" y="57023"/>
                </a:lnTo>
                <a:lnTo>
                  <a:pt x="368426" y="44323"/>
                </a:lnTo>
                <a:lnTo>
                  <a:pt x="76346" y="31782"/>
                </a:lnTo>
                <a:close/>
              </a:path>
              <a:path w="368934" h="76200">
                <a:moveTo>
                  <a:pt x="63753" y="31242"/>
                </a:moveTo>
                <a:lnTo>
                  <a:pt x="63118" y="43942"/>
                </a:lnTo>
                <a:lnTo>
                  <a:pt x="75796" y="44486"/>
                </a:lnTo>
                <a:lnTo>
                  <a:pt x="76346" y="31782"/>
                </a:lnTo>
                <a:lnTo>
                  <a:pt x="63753" y="31242"/>
                </a:lnTo>
                <a:close/>
              </a:path>
              <a:path w="368934" h="76200">
                <a:moveTo>
                  <a:pt x="76370" y="31242"/>
                </a:moveTo>
                <a:lnTo>
                  <a:pt x="63753" y="31242"/>
                </a:lnTo>
                <a:lnTo>
                  <a:pt x="76346" y="31782"/>
                </a:lnTo>
                <a:lnTo>
                  <a:pt x="76370" y="31242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2032" y="3365246"/>
            <a:ext cx="368935" cy="76200"/>
          </a:xfrm>
          <a:custGeom>
            <a:avLst/>
            <a:gdLst/>
            <a:ahLst/>
            <a:cxnLst/>
            <a:rect l="l" t="t" r="r" b="b"/>
            <a:pathLst>
              <a:path w="368934" h="76200">
                <a:moveTo>
                  <a:pt x="77723" y="0"/>
                </a:moveTo>
                <a:lnTo>
                  <a:pt x="0" y="34797"/>
                </a:lnTo>
                <a:lnTo>
                  <a:pt x="74421" y="76199"/>
                </a:lnTo>
                <a:lnTo>
                  <a:pt x="75796" y="44486"/>
                </a:lnTo>
                <a:lnTo>
                  <a:pt x="63118" y="43941"/>
                </a:lnTo>
                <a:lnTo>
                  <a:pt x="63753" y="31241"/>
                </a:lnTo>
                <a:lnTo>
                  <a:pt x="76370" y="31241"/>
                </a:lnTo>
                <a:lnTo>
                  <a:pt x="77723" y="0"/>
                </a:lnTo>
                <a:close/>
              </a:path>
              <a:path w="368934" h="76200">
                <a:moveTo>
                  <a:pt x="76346" y="31782"/>
                </a:moveTo>
                <a:lnTo>
                  <a:pt x="75796" y="44486"/>
                </a:lnTo>
                <a:lnTo>
                  <a:pt x="367791" y="57022"/>
                </a:lnTo>
                <a:lnTo>
                  <a:pt x="368426" y="44322"/>
                </a:lnTo>
                <a:lnTo>
                  <a:pt x="76346" y="31782"/>
                </a:lnTo>
                <a:close/>
              </a:path>
              <a:path w="368934" h="76200">
                <a:moveTo>
                  <a:pt x="63753" y="31241"/>
                </a:moveTo>
                <a:lnTo>
                  <a:pt x="63118" y="43941"/>
                </a:lnTo>
                <a:lnTo>
                  <a:pt x="75796" y="44486"/>
                </a:lnTo>
                <a:lnTo>
                  <a:pt x="76346" y="31782"/>
                </a:lnTo>
                <a:lnTo>
                  <a:pt x="63753" y="31241"/>
                </a:lnTo>
                <a:close/>
              </a:path>
              <a:path w="368934" h="76200">
                <a:moveTo>
                  <a:pt x="76370" y="31241"/>
                </a:moveTo>
                <a:lnTo>
                  <a:pt x="63753" y="31241"/>
                </a:lnTo>
                <a:lnTo>
                  <a:pt x="76346" y="31782"/>
                </a:lnTo>
                <a:lnTo>
                  <a:pt x="76370" y="31241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6361" y="2145919"/>
            <a:ext cx="7281545" cy="1285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Their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counts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cannot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used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for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probability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estimation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20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ahoma"/>
                <a:cs typeface="Tahoma"/>
              </a:rPr>
              <a:t>Can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spc="25" dirty="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10788" y="1675257"/>
            <a:ext cx="4853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92829" algn="l"/>
              </a:tabLst>
            </a:pPr>
            <a:r>
              <a:rPr sz="2000" spc="-20" dirty="0">
                <a:solidFill>
                  <a:srgbClr val="006FC0"/>
                </a:solidFill>
                <a:latin typeface="Tahoma"/>
                <a:cs typeface="Tahoma"/>
              </a:rPr>
              <a:t>“John”</a:t>
            </a:r>
            <a:r>
              <a:rPr sz="2000" spc="-1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50" dirty="0">
                <a:latin typeface="Tahoma"/>
                <a:cs typeface="Tahoma"/>
              </a:rPr>
              <a:t>,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006FC0"/>
                </a:solidFill>
                <a:latin typeface="Tahoma"/>
                <a:cs typeface="Tahoma"/>
              </a:rPr>
              <a:t>“eats”</a:t>
            </a:r>
            <a:r>
              <a:rPr sz="2000" spc="-1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corpus</a:t>
            </a:r>
            <a:r>
              <a:rPr sz="2000" dirty="0">
                <a:latin typeface="Tahoma"/>
                <a:cs typeface="Tahoma"/>
              </a:rPr>
              <a:t>	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“John</a:t>
            </a:r>
            <a:r>
              <a:rPr sz="2000" spc="-1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eats”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713791" y="1676336"/>
            <a:ext cx="334645" cy="337185"/>
            <a:chOff x="6713791" y="1676336"/>
            <a:chExt cx="334645" cy="337185"/>
          </a:xfrm>
        </p:grpSpPr>
        <p:sp>
          <p:nvSpPr>
            <p:cNvPr id="11" name="object 11"/>
            <p:cNvSpPr/>
            <p:nvPr/>
          </p:nvSpPr>
          <p:spPr>
            <a:xfrm>
              <a:off x="6718554" y="1681098"/>
              <a:ext cx="325120" cy="327660"/>
            </a:xfrm>
            <a:custGeom>
              <a:avLst/>
              <a:gdLst/>
              <a:ahLst/>
              <a:cxnLst/>
              <a:rect l="l" t="t" r="r" b="b"/>
              <a:pathLst>
                <a:path w="325120" h="327660">
                  <a:moveTo>
                    <a:pt x="245491" y="0"/>
                  </a:moveTo>
                  <a:lnTo>
                    <a:pt x="162305" y="84454"/>
                  </a:lnTo>
                  <a:lnTo>
                    <a:pt x="79121" y="0"/>
                  </a:lnTo>
                  <a:lnTo>
                    <a:pt x="0" y="77977"/>
                  </a:lnTo>
                  <a:lnTo>
                    <a:pt x="84327" y="163702"/>
                  </a:lnTo>
                  <a:lnTo>
                    <a:pt x="0" y="249427"/>
                  </a:lnTo>
                  <a:lnTo>
                    <a:pt x="79121" y="327406"/>
                  </a:lnTo>
                  <a:lnTo>
                    <a:pt x="162305" y="242950"/>
                  </a:lnTo>
                  <a:lnTo>
                    <a:pt x="245491" y="327406"/>
                  </a:lnTo>
                  <a:lnTo>
                    <a:pt x="324612" y="249427"/>
                  </a:lnTo>
                  <a:lnTo>
                    <a:pt x="240284" y="163702"/>
                  </a:lnTo>
                  <a:lnTo>
                    <a:pt x="324612" y="77977"/>
                  </a:lnTo>
                  <a:lnTo>
                    <a:pt x="245491" y="0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18554" y="1681098"/>
              <a:ext cx="325120" cy="327660"/>
            </a:xfrm>
            <a:custGeom>
              <a:avLst/>
              <a:gdLst/>
              <a:ahLst/>
              <a:cxnLst/>
              <a:rect l="l" t="t" r="r" b="b"/>
              <a:pathLst>
                <a:path w="325120" h="327660">
                  <a:moveTo>
                    <a:pt x="0" y="77977"/>
                  </a:moveTo>
                  <a:lnTo>
                    <a:pt x="79121" y="0"/>
                  </a:lnTo>
                  <a:lnTo>
                    <a:pt x="162305" y="84454"/>
                  </a:lnTo>
                  <a:lnTo>
                    <a:pt x="245491" y="0"/>
                  </a:lnTo>
                  <a:lnTo>
                    <a:pt x="324612" y="77977"/>
                  </a:lnTo>
                  <a:lnTo>
                    <a:pt x="240284" y="163702"/>
                  </a:lnTo>
                  <a:lnTo>
                    <a:pt x="324612" y="249427"/>
                  </a:lnTo>
                  <a:lnTo>
                    <a:pt x="245491" y="327406"/>
                  </a:lnTo>
                  <a:lnTo>
                    <a:pt x="162305" y="242950"/>
                  </a:lnTo>
                  <a:lnTo>
                    <a:pt x="79121" y="327406"/>
                  </a:lnTo>
                  <a:lnTo>
                    <a:pt x="0" y="249427"/>
                  </a:lnTo>
                  <a:lnTo>
                    <a:pt x="84327" y="163702"/>
                  </a:lnTo>
                  <a:lnTo>
                    <a:pt x="0" y="77977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99789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0321" y="2240342"/>
            <a:ext cx="50565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</a:tabLst>
            </a:pPr>
            <a:r>
              <a:rPr sz="2000" spc="50" dirty="0">
                <a:latin typeface="Tahoma"/>
                <a:cs typeface="Tahoma"/>
              </a:rPr>
              <a:t>Add-</a:t>
            </a:r>
            <a:r>
              <a:rPr sz="2000" dirty="0">
                <a:latin typeface="Tahoma"/>
                <a:cs typeface="Tahoma"/>
              </a:rPr>
              <a:t>one</a:t>
            </a:r>
            <a:r>
              <a:rPr sz="2000" spc="-10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smoothing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(Laplacian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smoothing)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0321" y="3755757"/>
            <a:ext cx="22904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Add-k</a:t>
            </a:r>
            <a:r>
              <a:rPr sz="2000" spc="6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smoothing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7638" y="1271916"/>
            <a:ext cx="2491740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 indent="-330835">
              <a:lnSpc>
                <a:spcPct val="114999"/>
              </a:lnSpc>
              <a:spcBef>
                <a:spcPts val="100"/>
              </a:spcBef>
              <a:buChar char="●"/>
              <a:tabLst>
                <a:tab pos="342900" algn="l"/>
              </a:tabLst>
            </a:pPr>
            <a:r>
              <a:rPr sz="1600" dirty="0">
                <a:latin typeface="Tahoma"/>
                <a:cs typeface="Tahoma"/>
              </a:rPr>
              <a:t>Advanced</a:t>
            </a:r>
            <a:r>
              <a:rPr sz="1600" spc="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methods: </a:t>
            </a:r>
            <a:r>
              <a:rPr sz="1600" dirty="0">
                <a:latin typeface="Tahoma"/>
                <a:cs typeface="Tahoma"/>
              </a:rPr>
              <a:t>Kneser-</a:t>
            </a:r>
            <a:r>
              <a:rPr sz="1600" spc="50" dirty="0">
                <a:latin typeface="Tahoma"/>
                <a:cs typeface="Tahoma"/>
              </a:rPr>
              <a:t>Ney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smoothing </a:t>
            </a:r>
            <a:r>
              <a:rPr sz="1600" dirty="0">
                <a:latin typeface="Tahoma"/>
                <a:cs typeface="Tahoma"/>
              </a:rPr>
              <a:t>Good-Turing</a:t>
            </a:r>
            <a:r>
              <a:rPr sz="1600" spc="4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smoothing</a:t>
            </a:r>
            <a:endParaRPr sz="1600" dirty="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0700" y="2687831"/>
            <a:ext cx="7955280" cy="833755"/>
            <a:chOff x="586740" y="1752490"/>
            <a:chExt cx="7955280" cy="83375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40" y="1752490"/>
              <a:ext cx="7954952" cy="76020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945129" y="2128265"/>
              <a:ext cx="5389245" cy="443865"/>
            </a:xfrm>
            <a:custGeom>
              <a:avLst/>
              <a:gdLst/>
              <a:ahLst/>
              <a:cxnLst/>
              <a:rect l="l" t="t" r="r" b="b"/>
              <a:pathLst>
                <a:path w="5389245" h="443864">
                  <a:moveTo>
                    <a:pt x="0" y="443483"/>
                  </a:moveTo>
                  <a:lnTo>
                    <a:pt x="612647" y="443483"/>
                  </a:lnTo>
                  <a:lnTo>
                    <a:pt x="612647" y="153923"/>
                  </a:lnTo>
                  <a:lnTo>
                    <a:pt x="0" y="153923"/>
                  </a:lnTo>
                  <a:lnTo>
                    <a:pt x="0" y="443483"/>
                  </a:lnTo>
                  <a:close/>
                </a:path>
                <a:path w="5389245" h="443864">
                  <a:moveTo>
                    <a:pt x="2613660" y="387095"/>
                  </a:moveTo>
                  <a:lnTo>
                    <a:pt x="2833116" y="387095"/>
                  </a:lnTo>
                  <a:lnTo>
                    <a:pt x="2833116" y="0"/>
                  </a:lnTo>
                  <a:lnTo>
                    <a:pt x="2613660" y="0"/>
                  </a:lnTo>
                  <a:lnTo>
                    <a:pt x="2613660" y="387095"/>
                  </a:lnTo>
                  <a:close/>
                </a:path>
                <a:path w="5389245" h="443864">
                  <a:moveTo>
                    <a:pt x="5126736" y="387095"/>
                  </a:moveTo>
                  <a:lnTo>
                    <a:pt x="5388864" y="387095"/>
                  </a:lnTo>
                  <a:lnTo>
                    <a:pt x="5388864" y="0"/>
                  </a:lnTo>
                  <a:lnTo>
                    <a:pt x="5126736" y="0"/>
                  </a:lnTo>
                  <a:lnTo>
                    <a:pt x="5126736" y="387095"/>
                  </a:lnTo>
                  <a:close/>
                </a:path>
              </a:pathLst>
            </a:custGeom>
            <a:ln w="28575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76315" y="4071733"/>
            <a:ext cx="8194675" cy="844550"/>
            <a:chOff x="562355" y="3136392"/>
            <a:chExt cx="8194675" cy="84455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355" y="3136392"/>
              <a:ext cx="8179308" cy="77301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945129" y="3521202"/>
              <a:ext cx="5797550" cy="445134"/>
            </a:xfrm>
            <a:custGeom>
              <a:avLst/>
              <a:gdLst/>
              <a:ahLst/>
              <a:cxnLst/>
              <a:rect l="l" t="t" r="r" b="b"/>
              <a:pathLst>
                <a:path w="5797550" h="445135">
                  <a:moveTo>
                    <a:pt x="0" y="445008"/>
                  </a:moveTo>
                  <a:lnTo>
                    <a:pt x="612647" y="445008"/>
                  </a:lnTo>
                  <a:lnTo>
                    <a:pt x="612647" y="153924"/>
                  </a:lnTo>
                  <a:lnTo>
                    <a:pt x="0" y="153924"/>
                  </a:lnTo>
                  <a:lnTo>
                    <a:pt x="0" y="445008"/>
                  </a:lnTo>
                  <a:close/>
                </a:path>
                <a:path w="5797550" h="445135">
                  <a:moveTo>
                    <a:pt x="2708147" y="387096"/>
                  </a:moveTo>
                  <a:lnTo>
                    <a:pt x="2926080" y="387096"/>
                  </a:lnTo>
                  <a:lnTo>
                    <a:pt x="2926080" y="0"/>
                  </a:lnTo>
                  <a:lnTo>
                    <a:pt x="2708147" y="0"/>
                  </a:lnTo>
                  <a:lnTo>
                    <a:pt x="2708147" y="387096"/>
                  </a:lnTo>
                  <a:close/>
                </a:path>
                <a:path w="5797550" h="445135">
                  <a:moveTo>
                    <a:pt x="5029200" y="416052"/>
                  </a:moveTo>
                  <a:lnTo>
                    <a:pt x="5797296" y="416052"/>
                  </a:lnTo>
                  <a:lnTo>
                    <a:pt x="5797296" y="27431"/>
                  </a:lnTo>
                  <a:lnTo>
                    <a:pt x="5029200" y="27431"/>
                  </a:lnTo>
                  <a:lnTo>
                    <a:pt x="5029200" y="416052"/>
                  </a:lnTo>
                  <a:close/>
                </a:path>
              </a:pathLst>
            </a:custGeom>
            <a:ln w="28575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B823306C-B578-BCA2-F34E-87919F74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10" dirty="0"/>
              <a:t>Smoothing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5883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spc="40" dirty="0"/>
              <a:t>Backoff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59643"/>
            <a:ext cx="5469255" cy="27844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521334" indent="-342900">
              <a:lnSpc>
                <a:spcPct val="100000"/>
              </a:lnSpc>
              <a:spcBef>
                <a:spcPts val="459"/>
              </a:spcBef>
              <a:buSzPct val="90000"/>
              <a:buChar char="●"/>
              <a:tabLst>
                <a:tab pos="521334" algn="l"/>
              </a:tabLst>
            </a:pPr>
            <a:r>
              <a:rPr sz="2000" spc="-70" dirty="0">
                <a:latin typeface="Tahoma"/>
                <a:cs typeface="Tahoma"/>
              </a:rPr>
              <a:t>If</a:t>
            </a:r>
            <a:r>
              <a:rPr sz="2000" spc="-90" dirty="0">
                <a:latin typeface="Tahoma"/>
                <a:cs typeface="Tahoma"/>
              </a:rPr>
              <a:t> </a:t>
            </a:r>
            <a:r>
              <a:rPr sz="2000" spc="95" dirty="0">
                <a:latin typeface="Tahoma"/>
                <a:cs typeface="Tahoma"/>
              </a:rPr>
              <a:t>N-</a:t>
            </a:r>
            <a:r>
              <a:rPr sz="2000" spc="-40" dirty="0">
                <a:latin typeface="Tahoma"/>
                <a:cs typeface="Tahoma"/>
              </a:rPr>
              <a:t>gram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missing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290" dirty="0">
                <a:latin typeface="Tahoma"/>
                <a:cs typeface="Tahoma"/>
              </a:rPr>
              <a:t>=&gt;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use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(N-</a:t>
            </a:r>
            <a:r>
              <a:rPr sz="2000" spc="-60" dirty="0">
                <a:latin typeface="Tahoma"/>
                <a:cs typeface="Tahoma"/>
              </a:rPr>
              <a:t>1)-</a:t>
            </a:r>
            <a:r>
              <a:rPr sz="2000" spc="-65" dirty="0">
                <a:latin typeface="Tahoma"/>
                <a:cs typeface="Tahoma"/>
              </a:rPr>
              <a:t>gram,</a:t>
            </a:r>
            <a:r>
              <a:rPr sz="2000" spc="-120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…</a:t>
            </a:r>
            <a:endParaRPr sz="2000">
              <a:latin typeface="Tahoma"/>
              <a:cs typeface="Tahoma"/>
            </a:endParaRPr>
          </a:p>
          <a:p>
            <a:pPr marL="978535" lvl="1" indent="-355600">
              <a:lnSpc>
                <a:spcPct val="100000"/>
              </a:lnSpc>
              <a:spcBef>
                <a:spcPts val="365"/>
              </a:spcBef>
              <a:buChar char="○"/>
              <a:tabLst>
                <a:tab pos="978535" algn="l"/>
              </a:tabLst>
            </a:pPr>
            <a:r>
              <a:rPr sz="2000" dirty="0">
                <a:latin typeface="Tahoma"/>
                <a:cs typeface="Tahoma"/>
              </a:rPr>
              <a:t>Probability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discounting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90" dirty="0">
                <a:latin typeface="Tahoma"/>
                <a:cs typeface="Tahoma"/>
              </a:rPr>
              <a:t>e.g.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Katz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backoff</a:t>
            </a:r>
            <a:endParaRPr sz="2000">
              <a:latin typeface="Tahoma"/>
              <a:cs typeface="Tahoma"/>
            </a:endParaRPr>
          </a:p>
          <a:p>
            <a:pPr marL="978535" lvl="1" indent="-355600">
              <a:lnSpc>
                <a:spcPct val="100000"/>
              </a:lnSpc>
              <a:spcBef>
                <a:spcPts val="360"/>
              </a:spcBef>
              <a:buChar char="○"/>
              <a:tabLst>
                <a:tab pos="978535" algn="l"/>
              </a:tabLst>
            </a:pPr>
            <a:r>
              <a:rPr sz="2000" spc="-10" dirty="0">
                <a:latin typeface="Tahoma"/>
                <a:cs typeface="Tahoma"/>
              </a:rPr>
              <a:t>“Stupid”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backoff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ahoma"/>
                <a:cs typeface="Tahoma"/>
              </a:rPr>
              <a:t>Corpus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6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Lyn</a:t>
            </a:r>
            <a:r>
              <a:rPr sz="2000" spc="-5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sz="2000" spc="-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chocolate</a:t>
            </a:r>
            <a:r>
              <a:rPr sz="2000" spc="-9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1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John</a:t>
            </a:r>
            <a:r>
              <a:rPr sz="2000" spc="-10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sz="2000" spc="-1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tea</a:t>
            </a:r>
            <a:r>
              <a:rPr sz="2000" spc="-1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-210" dirty="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sz="2000" spc="-6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Lyn</a:t>
            </a:r>
            <a:r>
              <a:rPr sz="2000" spc="-6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eats</a:t>
            </a:r>
            <a:r>
              <a:rPr sz="2000" spc="-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chocolate</a:t>
            </a:r>
            <a:r>
              <a:rPr sz="2000" spc="-8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3211" y="3009900"/>
            <a:ext cx="3901631" cy="3002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95431" y="3840479"/>
            <a:ext cx="3387473" cy="30022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955601" y="3477577"/>
            <a:ext cx="308610" cy="278130"/>
            <a:chOff x="5955601" y="3477577"/>
            <a:chExt cx="308610" cy="278130"/>
          </a:xfrm>
        </p:grpSpPr>
        <p:sp>
          <p:nvSpPr>
            <p:cNvPr id="7" name="object 7"/>
            <p:cNvSpPr/>
            <p:nvPr/>
          </p:nvSpPr>
          <p:spPr>
            <a:xfrm>
              <a:off x="5960364" y="3482340"/>
              <a:ext cx="299085" cy="268605"/>
            </a:xfrm>
            <a:custGeom>
              <a:avLst/>
              <a:gdLst/>
              <a:ahLst/>
              <a:cxnLst/>
              <a:rect l="l" t="t" r="r" b="b"/>
              <a:pathLst>
                <a:path w="299085" h="268604">
                  <a:moveTo>
                    <a:pt x="224027" y="0"/>
                  </a:moveTo>
                  <a:lnTo>
                    <a:pt x="74675" y="0"/>
                  </a:lnTo>
                  <a:lnTo>
                    <a:pt x="74675" y="134112"/>
                  </a:lnTo>
                  <a:lnTo>
                    <a:pt x="0" y="134112"/>
                  </a:lnTo>
                  <a:lnTo>
                    <a:pt x="149351" y="268224"/>
                  </a:lnTo>
                  <a:lnTo>
                    <a:pt x="298703" y="134112"/>
                  </a:lnTo>
                  <a:lnTo>
                    <a:pt x="224027" y="134112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60364" y="3482340"/>
              <a:ext cx="299085" cy="268605"/>
            </a:xfrm>
            <a:custGeom>
              <a:avLst/>
              <a:gdLst/>
              <a:ahLst/>
              <a:cxnLst/>
              <a:rect l="l" t="t" r="r" b="b"/>
              <a:pathLst>
                <a:path w="299085" h="268604">
                  <a:moveTo>
                    <a:pt x="0" y="134112"/>
                  </a:moveTo>
                  <a:lnTo>
                    <a:pt x="74675" y="134112"/>
                  </a:lnTo>
                  <a:lnTo>
                    <a:pt x="74675" y="0"/>
                  </a:lnTo>
                  <a:lnTo>
                    <a:pt x="224027" y="0"/>
                  </a:lnTo>
                  <a:lnTo>
                    <a:pt x="224027" y="134112"/>
                  </a:lnTo>
                  <a:lnTo>
                    <a:pt x="298703" y="134112"/>
                  </a:lnTo>
                  <a:lnTo>
                    <a:pt x="149351" y="268224"/>
                  </a:lnTo>
                  <a:lnTo>
                    <a:pt x="0" y="134112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398968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727121"/>
          </a:xfrm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lang="en-GB" spc="40" dirty="0"/>
              <a:t>Interpolation</a:t>
            </a:r>
            <a:endParaRPr spc="40" dirty="0"/>
          </a:p>
        </p:txBody>
      </p:sp>
      <p:pic>
        <p:nvPicPr>
          <p:cNvPr id="9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1276" y="3209580"/>
            <a:ext cx="1098772" cy="559271"/>
          </a:xfrm>
          <a:prstGeom prst="rect">
            <a:avLst/>
          </a:prstGeom>
        </p:spPr>
      </p:pic>
      <p:pic>
        <p:nvPicPr>
          <p:cNvPr id="10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7051" y="1350589"/>
            <a:ext cx="7435324" cy="746434"/>
          </a:xfrm>
          <a:prstGeom prst="rect">
            <a:avLst/>
          </a:prstGeom>
        </p:spPr>
      </p:pic>
      <p:pic>
        <p:nvPicPr>
          <p:cNvPr id="11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7051" y="3199345"/>
            <a:ext cx="5400111" cy="74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6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7937" y="1538314"/>
            <a:ext cx="30187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ahoma"/>
                <a:cs typeface="Tahoma"/>
              </a:rPr>
              <a:t>Corpus: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19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spc="-10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006FC0"/>
                </a:solidFill>
                <a:latin typeface="Tahoma"/>
                <a:cs typeface="Tahoma"/>
              </a:rPr>
              <a:t>am</a:t>
            </a:r>
            <a:r>
              <a:rPr sz="2000" spc="-1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happy</a:t>
            </a:r>
            <a:r>
              <a:rPr sz="2000" spc="-11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becaus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265520"/>
              </p:ext>
            </p:extLst>
          </p:nvPr>
        </p:nvGraphicFramePr>
        <p:xfrm>
          <a:off x="3574337" y="1495833"/>
          <a:ext cx="1613534" cy="622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170">
                <a:tc>
                  <a:txBody>
                    <a:bodyPr/>
                    <a:lstStyle/>
                    <a:p>
                      <a:pPr>
                        <a:lnSpc>
                          <a:spcPts val="2305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000" spc="-15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55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I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8CA9C"/>
                      </a:solidFill>
                      <a:prstDash val="solid"/>
                    </a:lnL>
                    <a:lnR w="28575">
                      <a:solidFill>
                        <a:srgbClr val="B6D6A8"/>
                      </a:solidFill>
                      <a:prstDash val="solid"/>
                    </a:lnR>
                    <a:lnT w="28575">
                      <a:solidFill>
                        <a:srgbClr val="F8CA9C"/>
                      </a:solidFill>
                      <a:prstDash val="solid"/>
                    </a:lnT>
                    <a:lnB w="38100">
                      <a:solidFill>
                        <a:srgbClr val="F8CA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305"/>
                        </a:lnSpc>
                        <a:spcBef>
                          <a:spcPts val="305"/>
                        </a:spcBef>
                      </a:pPr>
                      <a:r>
                        <a:rPr sz="2000" spc="-55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am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B6D6A8"/>
                      </a:solidFill>
                      <a:prstDash val="solid"/>
                    </a:lnL>
                    <a:lnR w="28575">
                      <a:solidFill>
                        <a:srgbClr val="B6D6A8"/>
                      </a:solidFill>
                      <a:prstDash val="solid"/>
                    </a:lnR>
                    <a:lnT w="38100">
                      <a:solidFill>
                        <a:srgbClr val="B6D6A8"/>
                      </a:solidFill>
                      <a:prstDash val="solid"/>
                    </a:lnT>
                    <a:lnB w="38100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2305"/>
                        </a:lnSpc>
                        <a:spcBef>
                          <a:spcPts val="305"/>
                        </a:spcBef>
                      </a:pPr>
                      <a:r>
                        <a:rPr sz="2000" spc="-20" dirty="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learning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B6D6A8"/>
                      </a:solidFill>
                      <a:prstDash val="solid"/>
                    </a:lnL>
                    <a:lnR w="28575">
                      <a:solidFill>
                        <a:srgbClr val="B6D6A8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368347" y="1495071"/>
            <a:ext cx="571500" cy="373380"/>
            <a:chOff x="1347406" y="894778"/>
            <a:chExt cx="571500" cy="373380"/>
          </a:xfrm>
        </p:grpSpPr>
        <p:sp>
          <p:nvSpPr>
            <p:cNvPr id="6" name="object 6"/>
            <p:cNvSpPr/>
            <p:nvPr/>
          </p:nvSpPr>
          <p:spPr>
            <a:xfrm>
              <a:off x="1361694" y="909066"/>
              <a:ext cx="542925" cy="344805"/>
            </a:xfrm>
            <a:custGeom>
              <a:avLst/>
              <a:gdLst/>
              <a:ahLst/>
              <a:cxnLst/>
              <a:rect l="l" t="t" r="r" b="b"/>
              <a:pathLst>
                <a:path w="542925" h="344805">
                  <a:moveTo>
                    <a:pt x="0" y="344424"/>
                  </a:moveTo>
                  <a:lnTo>
                    <a:pt x="542544" y="344424"/>
                  </a:lnTo>
                  <a:lnTo>
                    <a:pt x="542544" y="0"/>
                  </a:lnTo>
                  <a:lnTo>
                    <a:pt x="0" y="0"/>
                  </a:lnTo>
                  <a:lnTo>
                    <a:pt x="0" y="344424"/>
                  </a:lnTo>
                  <a:close/>
                </a:path>
              </a:pathLst>
            </a:custGeom>
            <a:ln w="28575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61694" y="909066"/>
              <a:ext cx="151130" cy="340360"/>
            </a:xfrm>
            <a:custGeom>
              <a:avLst/>
              <a:gdLst/>
              <a:ahLst/>
              <a:cxnLst/>
              <a:rect l="l" t="t" r="r" b="b"/>
              <a:pathLst>
                <a:path w="151130" h="340359">
                  <a:moveTo>
                    <a:pt x="0" y="339851"/>
                  </a:moveTo>
                  <a:lnTo>
                    <a:pt x="150875" y="339851"/>
                  </a:lnTo>
                  <a:lnTo>
                    <a:pt x="150875" y="0"/>
                  </a:lnTo>
                  <a:lnTo>
                    <a:pt x="0" y="0"/>
                  </a:lnTo>
                  <a:lnTo>
                    <a:pt x="0" y="339851"/>
                  </a:lnTo>
                  <a:close/>
                </a:path>
              </a:pathLst>
            </a:custGeom>
            <a:ln w="28575">
              <a:solidFill>
                <a:srgbClr val="F8CA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52817" y="2072667"/>
            <a:ext cx="2407920" cy="614045"/>
            <a:chOff x="531876" y="1472374"/>
            <a:chExt cx="2407920" cy="614045"/>
          </a:xfrm>
        </p:grpSpPr>
        <p:sp>
          <p:nvSpPr>
            <p:cNvPr id="9" name="object 9"/>
            <p:cNvSpPr/>
            <p:nvPr/>
          </p:nvSpPr>
          <p:spPr>
            <a:xfrm>
              <a:off x="1450086" y="1486661"/>
              <a:ext cx="759460" cy="344805"/>
            </a:xfrm>
            <a:custGeom>
              <a:avLst/>
              <a:gdLst/>
              <a:ahLst/>
              <a:cxnLst/>
              <a:rect l="l" t="t" r="r" b="b"/>
              <a:pathLst>
                <a:path w="759460" h="344805">
                  <a:moveTo>
                    <a:pt x="0" y="344424"/>
                  </a:moveTo>
                  <a:lnTo>
                    <a:pt x="758951" y="344424"/>
                  </a:lnTo>
                  <a:lnTo>
                    <a:pt x="758951" y="0"/>
                  </a:lnTo>
                  <a:lnTo>
                    <a:pt x="0" y="0"/>
                  </a:lnTo>
                  <a:lnTo>
                    <a:pt x="0" y="344424"/>
                  </a:lnTo>
                  <a:close/>
                </a:path>
              </a:pathLst>
            </a:custGeom>
            <a:ln w="28575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54658" y="1831085"/>
              <a:ext cx="757555" cy="241300"/>
            </a:xfrm>
            <a:custGeom>
              <a:avLst/>
              <a:gdLst/>
              <a:ahLst/>
              <a:cxnLst/>
              <a:rect l="l" t="t" r="r" b="b"/>
              <a:pathLst>
                <a:path w="757555" h="241300">
                  <a:moveTo>
                    <a:pt x="0" y="240791"/>
                  </a:moveTo>
                  <a:lnTo>
                    <a:pt x="757428" y="240791"/>
                  </a:lnTo>
                  <a:lnTo>
                    <a:pt x="757428" y="0"/>
                  </a:lnTo>
                  <a:lnTo>
                    <a:pt x="0" y="0"/>
                  </a:lnTo>
                  <a:lnTo>
                    <a:pt x="0" y="240791"/>
                  </a:lnTo>
                  <a:close/>
                </a:path>
              </a:pathLst>
            </a:custGeom>
            <a:ln w="28575">
              <a:solidFill>
                <a:srgbClr val="F8CA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1876" y="1581911"/>
              <a:ext cx="2407920" cy="45110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203308" y="2798091"/>
            <a:ext cx="3793490" cy="609600"/>
            <a:chOff x="2182367" y="2197798"/>
            <a:chExt cx="3793490" cy="609600"/>
          </a:xfrm>
        </p:grpSpPr>
        <p:sp>
          <p:nvSpPr>
            <p:cNvPr id="13" name="object 13"/>
            <p:cNvSpPr/>
            <p:nvPr/>
          </p:nvSpPr>
          <p:spPr>
            <a:xfrm>
              <a:off x="4001261" y="2212085"/>
              <a:ext cx="1579245" cy="344805"/>
            </a:xfrm>
            <a:custGeom>
              <a:avLst/>
              <a:gdLst/>
              <a:ahLst/>
              <a:cxnLst/>
              <a:rect l="l" t="t" r="r" b="b"/>
              <a:pathLst>
                <a:path w="1579245" h="344805">
                  <a:moveTo>
                    <a:pt x="0" y="344424"/>
                  </a:moveTo>
                  <a:lnTo>
                    <a:pt x="1578864" y="344424"/>
                  </a:lnTo>
                  <a:lnTo>
                    <a:pt x="1578864" y="0"/>
                  </a:lnTo>
                  <a:lnTo>
                    <a:pt x="0" y="0"/>
                  </a:lnTo>
                  <a:lnTo>
                    <a:pt x="0" y="344424"/>
                  </a:lnTo>
                  <a:close/>
                </a:path>
              </a:pathLst>
            </a:custGeom>
            <a:ln w="28575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2367" y="2290571"/>
              <a:ext cx="3793235" cy="51663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943073" y="2188123"/>
            <a:ext cx="84899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9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spc="-11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happy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545500" y="2224432"/>
            <a:ext cx="334645" cy="336550"/>
            <a:chOff x="7524559" y="1624139"/>
            <a:chExt cx="334645" cy="336550"/>
          </a:xfrm>
        </p:grpSpPr>
        <p:sp>
          <p:nvSpPr>
            <p:cNvPr id="17" name="object 17"/>
            <p:cNvSpPr/>
            <p:nvPr/>
          </p:nvSpPr>
          <p:spPr>
            <a:xfrm>
              <a:off x="7529321" y="1628902"/>
              <a:ext cx="325120" cy="327025"/>
            </a:xfrm>
            <a:custGeom>
              <a:avLst/>
              <a:gdLst/>
              <a:ahLst/>
              <a:cxnLst/>
              <a:rect l="l" t="t" r="r" b="b"/>
              <a:pathLst>
                <a:path w="325120" h="327025">
                  <a:moveTo>
                    <a:pt x="245491" y="0"/>
                  </a:moveTo>
                  <a:lnTo>
                    <a:pt x="162305" y="84200"/>
                  </a:lnTo>
                  <a:lnTo>
                    <a:pt x="79121" y="0"/>
                  </a:lnTo>
                  <a:lnTo>
                    <a:pt x="0" y="77977"/>
                  </a:lnTo>
                  <a:lnTo>
                    <a:pt x="84200" y="163322"/>
                  </a:lnTo>
                  <a:lnTo>
                    <a:pt x="0" y="248665"/>
                  </a:lnTo>
                  <a:lnTo>
                    <a:pt x="79121" y="326644"/>
                  </a:lnTo>
                  <a:lnTo>
                    <a:pt x="162305" y="242443"/>
                  </a:lnTo>
                  <a:lnTo>
                    <a:pt x="245491" y="326644"/>
                  </a:lnTo>
                  <a:lnTo>
                    <a:pt x="324611" y="248665"/>
                  </a:lnTo>
                  <a:lnTo>
                    <a:pt x="240410" y="163322"/>
                  </a:lnTo>
                  <a:lnTo>
                    <a:pt x="324611" y="77977"/>
                  </a:lnTo>
                  <a:lnTo>
                    <a:pt x="245491" y="0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29321" y="1628902"/>
              <a:ext cx="325120" cy="327025"/>
            </a:xfrm>
            <a:custGeom>
              <a:avLst/>
              <a:gdLst/>
              <a:ahLst/>
              <a:cxnLst/>
              <a:rect l="l" t="t" r="r" b="b"/>
              <a:pathLst>
                <a:path w="325120" h="327025">
                  <a:moveTo>
                    <a:pt x="0" y="77977"/>
                  </a:moveTo>
                  <a:lnTo>
                    <a:pt x="79121" y="0"/>
                  </a:lnTo>
                  <a:lnTo>
                    <a:pt x="162305" y="84200"/>
                  </a:lnTo>
                  <a:lnTo>
                    <a:pt x="245491" y="0"/>
                  </a:lnTo>
                  <a:lnTo>
                    <a:pt x="324611" y="77977"/>
                  </a:lnTo>
                  <a:lnTo>
                    <a:pt x="240410" y="163322"/>
                  </a:lnTo>
                  <a:lnTo>
                    <a:pt x="324611" y="248665"/>
                  </a:lnTo>
                  <a:lnTo>
                    <a:pt x="245491" y="326644"/>
                  </a:lnTo>
                  <a:lnTo>
                    <a:pt x="162305" y="242443"/>
                  </a:lnTo>
                  <a:lnTo>
                    <a:pt x="79121" y="326644"/>
                  </a:lnTo>
                  <a:lnTo>
                    <a:pt x="0" y="248665"/>
                  </a:lnTo>
                  <a:lnTo>
                    <a:pt x="84200" y="163322"/>
                  </a:lnTo>
                  <a:lnTo>
                    <a:pt x="0" y="77977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97641" y="2122795"/>
            <a:ext cx="3299451" cy="50898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45603" y="4012909"/>
            <a:ext cx="26155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Probability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of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70" dirty="0">
                <a:latin typeface="Tahoma"/>
                <a:cs typeface="Tahoma"/>
              </a:rPr>
              <a:t>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bigram: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78312" y="3886080"/>
            <a:ext cx="3587488" cy="623272"/>
          </a:xfrm>
          <a:prstGeom prst="rect">
            <a:avLst/>
          </a:prstGeo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36A1D364-02A4-8FB4-1580-490766E2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Bigram Probability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241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FAAF-70F4-BB2F-071F-24493019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7AD3-B3B7-1EDA-85AA-C2966A3F2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slides have been adapted from</a:t>
            </a:r>
          </a:p>
          <a:p>
            <a:r>
              <a:rPr lang="en-US" dirty="0"/>
              <a:t>Younes </a:t>
            </a:r>
            <a:r>
              <a:rPr lang="en-US" dirty="0" err="1"/>
              <a:t>Mourri</a:t>
            </a:r>
            <a:r>
              <a:rPr lang="en-US" dirty="0"/>
              <a:t> &amp; Lukasz Kaiser, </a:t>
            </a:r>
            <a:r>
              <a:rPr lang="en-US" dirty="0">
                <a:hlinkClick r:id="rId2"/>
              </a:rPr>
              <a:t>Natural Language </a:t>
            </a:r>
            <a:r>
              <a:rPr lang="en-US" dirty="0" err="1">
                <a:hlinkClick r:id="rId2"/>
              </a:rPr>
              <a:t>Processcing</a:t>
            </a:r>
            <a:r>
              <a:rPr lang="en-US" dirty="0">
                <a:hlinkClick r:id="rId2"/>
              </a:rPr>
              <a:t> Specialization, </a:t>
            </a:r>
            <a:r>
              <a:rPr lang="en-US" dirty="0" err="1">
                <a:hlinkClick r:id="rId2"/>
              </a:rPr>
              <a:t>DeepLearning.Ai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6531" y="2222776"/>
            <a:ext cx="3592195" cy="645795"/>
            <a:chOff x="446531" y="1796986"/>
            <a:chExt cx="3592195" cy="6457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531" y="1918742"/>
              <a:ext cx="3592064" cy="51356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128265" y="1811273"/>
              <a:ext cx="1511935" cy="342900"/>
            </a:xfrm>
            <a:custGeom>
              <a:avLst/>
              <a:gdLst/>
              <a:ahLst/>
              <a:cxnLst/>
              <a:rect l="l" t="t" r="r" b="b"/>
              <a:pathLst>
                <a:path w="1511935" h="342900">
                  <a:moveTo>
                    <a:pt x="0" y="342900"/>
                  </a:moveTo>
                  <a:lnTo>
                    <a:pt x="1511808" y="342900"/>
                  </a:lnTo>
                  <a:lnTo>
                    <a:pt x="1511808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28265" y="2187701"/>
              <a:ext cx="1511935" cy="241300"/>
            </a:xfrm>
            <a:custGeom>
              <a:avLst/>
              <a:gdLst/>
              <a:ahLst/>
              <a:cxnLst/>
              <a:rect l="l" t="t" r="r" b="b"/>
              <a:pathLst>
                <a:path w="1511935" h="241300">
                  <a:moveTo>
                    <a:pt x="0" y="240792"/>
                  </a:moveTo>
                  <a:lnTo>
                    <a:pt x="1511808" y="240792"/>
                  </a:lnTo>
                  <a:lnTo>
                    <a:pt x="1511808" y="0"/>
                  </a:lnTo>
                  <a:lnTo>
                    <a:pt x="0" y="0"/>
                  </a:lnTo>
                  <a:lnTo>
                    <a:pt x="0" y="240792"/>
                  </a:lnTo>
                  <a:close/>
                </a:path>
              </a:pathLst>
            </a:custGeom>
            <a:ln w="28574">
              <a:solidFill>
                <a:srgbClr val="F8CA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Trigram</a:t>
            </a:r>
            <a:r>
              <a:rPr spc="-165" dirty="0"/>
              <a:t> </a:t>
            </a:r>
            <a:r>
              <a:rPr spc="-10" dirty="0"/>
              <a:t>Probability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6996" y="1592107"/>
            <a:ext cx="31534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ahoma"/>
                <a:cs typeface="Tahoma"/>
              </a:rPr>
              <a:t>Corpus: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19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spc="-10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006FC0"/>
                </a:solidFill>
                <a:latin typeface="Tahoma"/>
                <a:cs typeface="Tahoma"/>
              </a:rPr>
              <a:t>am</a:t>
            </a:r>
            <a:r>
              <a:rPr sz="2000" spc="-10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6FC0"/>
                </a:solidFill>
                <a:latin typeface="Tahoma"/>
                <a:cs typeface="Tahoma"/>
              </a:rPr>
              <a:t>happy</a:t>
            </a:r>
            <a:r>
              <a:rPr sz="2000" spc="-114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because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06546" y="1563456"/>
            <a:ext cx="536575" cy="340360"/>
          </a:xfrm>
          <a:prstGeom prst="rect">
            <a:avLst/>
          </a:prstGeom>
          <a:ln w="28575">
            <a:solidFill>
              <a:srgbClr val="F8CA9C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2705">
              <a:lnSpc>
                <a:spcPts val="2345"/>
              </a:lnSpc>
              <a:spcBef>
                <a:spcPts val="330"/>
              </a:spcBef>
            </a:pPr>
            <a:r>
              <a:rPr sz="2000" spc="-195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2000" spc="-12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Tahoma"/>
                <a:cs typeface="Tahoma"/>
              </a:rPr>
              <a:t>am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84435" y="1592107"/>
            <a:ext cx="91566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006FC0"/>
                </a:solidFill>
                <a:latin typeface="Tahoma"/>
                <a:cs typeface="Tahoma"/>
              </a:rPr>
              <a:t>learning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53502" y="1549168"/>
            <a:ext cx="1346835" cy="373380"/>
            <a:chOff x="1353502" y="1123378"/>
            <a:chExt cx="1346835" cy="373380"/>
          </a:xfrm>
        </p:grpSpPr>
        <p:sp>
          <p:nvSpPr>
            <p:cNvPr id="11" name="object 11"/>
            <p:cNvSpPr/>
            <p:nvPr/>
          </p:nvSpPr>
          <p:spPr>
            <a:xfrm>
              <a:off x="1367789" y="1137666"/>
              <a:ext cx="1318260" cy="344805"/>
            </a:xfrm>
            <a:custGeom>
              <a:avLst/>
              <a:gdLst/>
              <a:ahLst/>
              <a:cxnLst/>
              <a:rect l="l" t="t" r="r" b="b"/>
              <a:pathLst>
                <a:path w="1318260" h="344805">
                  <a:moveTo>
                    <a:pt x="0" y="344424"/>
                  </a:moveTo>
                  <a:lnTo>
                    <a:pt x="1318260" y="344424"/>
                  </a:lnTo>
                  <a:lnTo>
                    <a:pt x="1318260" y="0"/>
                  </a:lnTo>
                  <a:lnTo>
                    <a:pt x="0" y="0"/>
                  </a:lnTo>
                  <a:lnTo>
                    <a:pt x="0" y="344424"/>
                  </a:lnTo>
                  <a:close/>
                </a:path>
              </a:pathLst>
            </a:custGeom>
            <a:ln w="28575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67789" y="1137666"/>
              <a:ext cx="536575" cy="340360"/>
            </a:xfrm>
            <a:custGeom>
              <a:avLst/>
              <a:gdLst/>
              <a:ahLst/>
              <a:cxnLst/>
              <a:rect l="l" t="t" r="r" b="b"/>
              <a:pathLst>
                <a:path w="536575" h="340359">
                  <a:moveTo>
                    <a:pt x="0" y="339851"/>
                  </a:moveTo>
                  <a:lnTo>
                    <a:pt x="536447" y="339851"/>
                  </a:lnTo>
                  <a:lnTo>
                    <a:pt x="536447" y="0"/>
                  </a:lnTo>
                  <a:lnTo>
                    <a:pt x="0" y="0"/>
                  </a:lnTo>
                  <a:lnTo>
                    <a:pt x="0" y="339851"/>
                  </a:lnTo>
                  <a:close/>
                </a:path>
              </a:pathLst>
            </a:custGeom>
            <a:ln w="28575">
              <a:solidFill>
                <a:srgbClr val="F8CA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528059" y="2984776"/>
            <a:ext cx="2849880" cy="777240"/>
            <a:chOff x="3528059" y="2558986"/>
            <a:chExt cx="2849880" cy="77724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8059" y="2655950"/>
              <a:ext cx="2689575" cy="68008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004053" y="2573273"/>
              <a:ext cx="1359535" cy="454659"/>
            </a:xfrm>
            <a:custGeom>
              <a:avLst/>
              <a:gdLst/>
              <a:ahLst/>
              <a:cxnLst/>
              <a:rect l="l" t="t" r="r" b="b"/>
              <a:pathLst>
                <a:path w="1359535" h="454660">
                  <a:moveTo>
                    <a:pt x="0" y="454151"/>
                  </a:moveTo>
                  <a:lnTo>
                    <a:pt x="1359408" y="454151"/>
                  </a:lnTo>
                  <a:lnTo>
                    <a:pt x="1359408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28575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49681" y="3265459"/>
            <a:ext cx="26555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Probability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of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70" dirty="0">
                <a:latin typeface="Tahoma"/>
                <a:cs typeface="Tahoma"/>
              </a:rPr>
              <a:t>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trigram: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49267" y="4114081"/>
            <a:ext cx="3691122" cy="28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9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6138" y="136525"/>
            <a:ext cx="10429461" cy="727121"/>
          </a:xfrm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lang="en-US" spc="-30" dirty="0"/>
              <a:t>N-gram</a:t>
            </a:r>
            <a:r>
              <a:rPr spc="-165" dirty="0"/>
              <a:t> </a:t>
            </a:r>
            <a:r>
              <a:rPr spc="-10" dirty="0"/>
              <a:t>Probability</a:t>
            </a:r>
          </a:p>
        </p:txBody>
      </p:sp>
      <p:pic>
        <p:nvPicPr>
          <p:cNvPr id="1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4551" y="3302830"/>
            <a:ext cx="3232910" cy="382341"/>
          </a:xfrm>
          <a:prstGeom prst="rect">
            <a:avLst/>
          </a:prstGeom>
        </p:spPr>
      </p:pic>
      <p:sp>
        <p:nvSpPr>
          <p:cNvPr id="19" name="object 9"/>
          <p:cNvSpPr txBox="1"/>
          <p:nvPr/>
        </p:nvSpPr>
        <p:spPr>
          <a:xfrm>
            <a:off x="404601" y="1995182"/>
            <a:ext cx="25063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Probability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50" dirty="0">
                <a:latin typeface="Tahoma"/>
                <a:cs typeface="Tahoma"/>
              </a:rPr>
              <a:t>of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100" dirty="0">
                <a:latin typeface="Tahoma"/>
                <a:cs typeface="Tahoma"/>
              </a:rPr>
              <a:t>N-</a:t>
            </a:r>
            <a:r>
              <a:rPr sz="2000" spc="-45" dirty="0">
                <a:latin typeface="Tahoma"/>
                <a:cs typeface="Tahoma"/>
              </a:rPr>
              <a:t>gram: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20" name="object 10"/>
          <p:cNvGrpSpPr/>
          <p:nvPr/>
        </p:nvGrpSpPr>
        <p:grpSpPr>
          <a:xfrm>
            <a:off x="3391540" y="1669110"/>
            <a:ext cx="3892550" cy="967740"/>
            <a:chOff x="3398520" y="1138618"/>
            <a:chExt cx="3892550" cy="967740"/>
          </a:xfrm>
        </p:grpSpPr>
        <p:pic>
          <p:nvPicPr>
            <p:cNvPr id="2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8520" y="1232949"/>
              <a:ext cx="3866316" cy="873218"/>
            </a:xfrm>
            <a:prstGeom prst="rect">
              <a:avLst/>
            </a:prstGeom>
          </p:spPr>
        </p:pic>
        <p:sp>
          <p:nvSpPr>
            <p:cNvPr id="22" name="object 12"/>
            <p:cNvSpPr/>
            <p:nvPr/>
          </p:nvSpPr>
          <p:spPr>
            <a:xfrm>
              <a:off x="5520690" y="1152905"/>
              <a:ext cx="1755775" cy="500380"/>
            </a:xfrm>
            <a:custGeom>
              <a:avLst/>
              <a:gdLst/>
              <a:ahLst/>
              <a:cxnLst/>
              <a:rect l="l" t="t" r="r" b="b"/>
              <a:pathLst>
                <a:path w="1755775" h="500380">
                  <a:moveTo>
                    <a:pt x="0" y="499872"/>
                  </a:moveTo>
                  <a:lnTo>
                    <a:pt x="1755648" y="499872"/>
                  </a:lnTo>
                  <a:lnTo>
                    <a:pt x="1755648" y="0"/>
                  </a:lnTo>
                  <a:lnTo>
                    <a:pt x="0" y="0"/>
                  </a:lnTo>
                  <a:lnTo>
                    <a:pt x="0" y="499872"/>
                  </a:lnTo>
                  <a:close/>
                </a:path>
              </a:pathLst>
            </a:custGeom>
            <a:ln w="28574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068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Probability</a:t>
            </a:r>
            <a:r>
              <a:rPr spc="-60" dirty="0"/>
              <a:t> </a:t>
            </a:r>
            <a:r>
              <a:rPr spc="70" dirty="0"/>
              <a:t>of</a:t>
            </a:r>
            <a:r>
              <a:rPr spc="-75" dirty="0"/>
              <a:t> </a:t>
            </a:r>
            <a:r>
              <a:rPr spc="-95" dirty="0"/>
              <a:t>a</a:t>
            </a:r>
            <a:r>
              <a:rPr spc="-75" dirty="0"/>
              <a:t> </a:t>
            </a:r>
            <a:r>
              <a:rPr spc="-10" dirty="0"/>
              <a:t>sequence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124766"/>
            <a:ext cx="5607685" cy="143764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15"/>
              </a:spcBef>
              <a:buSzPct val="90000"/>
              <a:buChar char="●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Given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70" dirty="0">
                <a:latin typeface="Tahoma"/>
                <a:cs typeface="Tahoma"/>
              </a:rPr>
              <a:t>a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sentence,</a:t>
            </a:r>
            <a:r>
              <a:rPr sz="2000" spc="-1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what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its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probability?</a:t>
            </a:r>
            <a:endParaRPr sz="2000">
              <a:latin typeface="Tahoma"/>
              <a:cs typeface="Tahoma"/>
            </a:endParaRPr>
          </a:p>
          <a:p>
            <a:pPr marL="4580890">
              <a:lnSpc>
                <a:spcPct val="100000"/>
              </a:lnSpc>
              <a:spcBef>
                <a:spcPts val="1090"/>
              </a:spcBef>
            </a:pPr>
            <a:r>
              <a:rPr sz="2400" spc="-50" dirty="0">
                <a:latin typeface="Tahoma"/>
                <a:cs typeface="Tahoma"/>
              </a:rPr>
              <a:t>?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430"/>
              </a:spcBef>
              <a:buSzPct val="90000"/>
              <a:buChar char="●"/>
              <a:tabLst>
                <a:tab pos="354965" algn="l"/>
              </a:tabLst>
            </a:pPr>
            <a:r>
              <a:rPr sz="2000" dirty="0">
                <a:latin typeface="Tahoma"/>
                <a:cs typeface="Tahoma"/>
              </a:rPr>
              <a:t>Conditional</a:t>
            </a:r>
            <a:r>
              <a:rPr sz="2000" spc="-9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probability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chain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rule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reminder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6195" y="1729739"/>
            <a:ext cx="4134612" cy="3291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27" y="2785110"/>
            <a:ext cx="2519929" cy="70942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76828" y="2951988"/>
            <a:ext cx="4067555" cy="3291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7427" y="3744467"/>
            <a:ext cx="1944308" cy="3307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85872" y="3744467"/>
            <a:ext cx="5646104" cy="33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5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49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Probability</a:t>
            </a:r>
            <a:r>
              <a:rPr spc="-60" dirty="0"/>
              <a:t> </a:t>
            </a:r>
            <a:r>
              <a:rPr spc="70" dirty="0"/>
              <a:t>of</a:t>
            </a:r>
            <a:r>
              <a:rPr spc="-75" dirty="0"/>
              <a:t> </a:t>
            </a:r>
            <a:r>
              <a:rPr spc="-95" dirty="0"/>
              <a:t>a</a:t>
            </a:r>
            <a:r>
              <a:rPr spc="-75" dirty="0"/>
              <a:t> </a:t>
            </a:r>
            <a:r>
              <a:rPr spc="-10" dirty="0"/>
              <a:t>sequence</a:t>
            </a:r>
          </a:p>
        </p:txBody>
      </p:sp>
      <p:pic>
        <p:nvPicPr>
          <p:cNvPr id="11" name="object 3">
            <a:extLst>
              <a:ext uri="{FF2B5EF4-FFF2-40B4-BE49-F238E27FC236}">
                <a16:creationId xmlns:a16="http://schemas.microsoft.com/office/drawing/2014/main" id="{70768FFF-EDA4-4258-21C0-78F48ED8CA5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0503" y="2228138"/>
            <a:ext cx="5201900" cy="678129"/>
          </a:xfrm>
          <a:prstGeom prst="rect">
            <a:avLst/>
          </a:prstGeom>
        </p:spPr>
      </p:pic>
      <p:pic>
        <p:nvPicPr>
          <p:cNvPr id="12" name="object 4">
            <a:extLst>
              <a:ext uri="{FF2B5EF4-FFF2-40B4-BE49-F238E27FC236}">
                <a16:creationId xmlns:a16="http://schemas.microsoft.com/office/drawing/2014/main" id="{A3F1A408-1DFD-C8CB-7C7D-9AFE038A386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1188" y="1621536"/>
            <a:ext cx="3846576" cy="3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77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3970</TotalTime>
  <Words>2177</Words>
  <Application>Microsoft Office PowerPoint</Application>
  <PresentationFormat>Widescreen</PresentationFormat>
  <Paragraphs>506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Aptos</vt:lpstr>
      <vt:lpstr>Aptos Display</vt:lpstr>
      <vt:lpstr>Arial</vt:lpstr>
      <vt:lpstr>Arial MT</vt:lpstr>
      <vt:lpstr>Calibri</vt:lpstr>
      <vt:lpstr>Cambria</vt:lpstr>
      <vt:lpstr>Tahoma</vt:lpstr>
      <vt:lpstr>Times New Roman</vt:lpstr>
      <vt:lpstr>Trebuchet MS</vt:lpstr>
      <vt:lpstr>Office Theme</vt:lpstr>
      <vt:lpstr>PowerPoint Presentation</vt:lpstr>
      <vt:lpstr>N-grams</vt:lpstr>
      <vt:lpstr>Sequence Notation</vt:lpstr>
      <vt:lpstr>Unigram probability</vt:lpstr>
      <vt:lpstr>Bigram Probability</vt:lpstr>
      <vt:lpstr>Trigram Probability</vt:lpstr>
      <vt:lpstr>N-gram Probability</vt:lpstr>
      <vt:lpstr>Probability of a sequence</vt:lpstr>
      <vt:lpstr>Probability of a sequence</vt:lpstr>
      <vt:lpstr>Sentence not in corpus</vt:lpstr>
      <vt:lpstr>Approximation of sequence probability</vt:lpstr>
      <vt:lpstr>Approximation of sequence probability</vt:lpstr>
      <vt:lpstr>Quiz</vt:lpstr>
      <vt:lpstr>Starting and Ending Sentences</vt:lpstr>
      <vt:lpstr>Start of sentence token &lt;s&gt;</vt:lpstr>
      <vt:lpstr>Start of sentence token &lt;s&gt; for N-grams</vt:lpstr>
      <vt:lpstr>End of sentence token &lt;/s&gt; - motivation</vt:lpstr>
      <vt:lpstr>End of sentence token &lt;/s&gt; - motivation</vt:lpstr>
      <vt:lpstr>End of sentence token &lt;/s&gt; - motivation</vt:lpstr>
      <vt:lpstr>End of sentence token &lt;/s&gt; - motivation</vt:lpstr>
      <vt:lpstr>End of sentence token &lt;/s&gt; - motivation</vt:lpstr>
      <vt:lpstr>End of sentence token &lt;/s&gt; - solution</vt:lpstr>
      <vt:lpstr>End of sentence token &lt;/s&gt; for N-grams</vt:lpstr>
      <vt:lpstr>Example - bigram</vt:lpstr>
      <vt:lpstr>Quiz</vt:lpstr>
      <vt:lpstr>The N-gram Language Model</vt:lpstr>
      <vt:lpstr>Count Matrix</vt:lpstr>
      <vt:lpstr>Probability Matrix</vt:lpstr>
      <vt:lpstr>Language Model</vt:lpstr>
      <vt:lpstr>Log probability</vt:lpstr>
      <vt:lpstr>Generative Language model</vt:lpstr>
      <vt:lpstr>Quiz</vt:lpstr>
      <vt:lpstr>Language Model Evaluation</vt:lpstr>
      <vt:lpstr>Test data</vt:lpstr>
      <vt:lpstr>Test data - split method</vt:lpstr>
      <vt:lpstr>Perplexity</vt:lpstr>
      <vt:lpstr>Perplexity</vt:lpstr>
      <vt:lpstr>Perplexity for bigram models</vt:lpstr>
      <vt:lpstr>Log Perplexity</vt:lpstr>
      <vt:lpstr>Perplexity - Example</vt:lpstr>
      <vt:lpstr>Perplexity - Example</vt:lpstr>
      <vt:lpstr>Out of vocabulary words</vt:lpstr>
      <vt:lpstr>Using &lt;UNK&gt; in corpus</vt:lpstr>
      <vt:lpstr>Example</vt:lpstr>
      <vt:lpstr>How to create vocabulary V</vt:lpstr>
      <vt:lpstr>Missing N-grams in training corpus</vt:lpstr>
      <vt:lpstr>Smoothing</vt:lpstr>
      <vt:lpstr>Backoff</vt:lpstr>
      <vt:lpstr>Interpolation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Mubashar</dc:creator>
  <cp:lastModifiedBy>Muhammad Mubashar</cp:lastModifiedBy>
  <cp:revision>7</cp:revision>
  <dcterms:created xsi:type="dcterms:W3CDTF">2024-04-05T14:09:29Z</dcterms:created>
  <dcterms:modified xsi:type="dcterms:W3CDTF">2024-04-09T14:14:04Z</dcterms:modified>
</cp:coreProperties>
</file>