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84"/>
  </p:notesMasterIdLst>
  <p:sldIdLst>
    <p:sldId id="257" r:id="rId2"/>
    <p:sldId id="498" r:id="rId3"/>
    <p:sldId id="499" r:id="rId4"/>
    <p:sldId id="500" r:id="rId5"/>
    <p:sldId id="501" r:id="rId6"/>
    <p:sldId id="502" r:id="rId7"/>
    <p:sldId id="504" r:id="rId8"/>
    <p:sldId id="505" r:id="rId9"/>
    <p:sldId id="506" r:id="rId10"/>
    <p:sldId id="507" r:id="rId11"/>
    <p:sldId id="511" r:id="rId12"/>
    <p:sldId id="512" r:id="rId13"/>
    <p:sldId id="513" r:id="rId14"/>
    <p:sldId id="514" r:id="rId15"/>
    <p:sldId id="518" r:id="rId16"/>
    <p:sldId id="523" r:id="rId17"/>
    <p:sldId id="524" r:id="rId18"/>
    <p:sldId id="528" r:id="rId19"/>
    <p:sldId id="529" r:id="rId20"/>
    <p:sldId id="533" r:id="rId21"/>
    <p:sldId id="534" r:id="rId22"/>
    <p:sldId id="535" r:id="rId23"/>
    <p:sldId id="627" r:id="rId24"/>
    <p:sldId id="538" r:id="rId25"/>
    <p:sldId id="539" r:id="rId26"/>
    <p:sldId id="543" r:id="rId27"/>
    <p:sldId id="544" r:id="rId28"/>
    <p:sldId id="545" r:id="rId29"/>
    <p:sldId id="546" r:id="rId30"/>
    <p:sldId id="547" r:id="rId31"/>
    <p:sldId id="549" r:id="rId32"/>
    <p:sldId id="550" r:id="rId33"/>
    <p:sldId id="551" r:id="rId34"/>
    <p:sldId id="552" r:id="rId35"/>
    <p:sldId id="555" r:id="rId36"/>
    <p:sldId id="557" r:id="rId37"/>
    <p:sldId id="558" r:id="rId38"/>
    <p:sldId id="560" r:id="rId39"/>
    <p:sldId id="628" r:id="rId40"/>
    <p:sldId id="629" r:id="rId41"/>
    <p:sldId id="630" r:id="rId42"/>
    <p:sldId id="631" r:id="rId43"/>
    <p:sldId id="564" r:id="rId44"/>
    <p:sldId id="566" r:id="rId45"/>
    <p:sldId id="568" r:id="rId46"/>
    <p:sldId id="569" r:id="rId47"/>
    <p:sldId id="570" r:id="rId48"/>
    <p:sldId id="571" r:id="rId49"/>
    <p:sldId id="572" r:id="rId50"/>
    <p:sldId id="573" r:id="rId51"/>
    <p:sldId id="574" r:id="rId52"/>
    <p:sldId id="575" r:id="rId53"/>
    <p:sldId id="576" r:id="rId54"/>
    <p:sldId id="577" r:id="rId55"/>
    <p:sldId id="579" r:id="rId56"/>
    <p:sldId id="580" r:id="rId57"/>
    <p:sldId id="581" r:id="rId58"/>
    <p:sldId id="583" r:id="rId59"/>
    <p:sldId id="584" r:id="rId60"/>
    <p:sldId id="585" r:id="rId61"/>
    <p:sldId id="587" r:id="rId62"/>
    <p:sldId id="589" r:id="rId63"/>
    <p:sldId id="590" r:id="rId64"/>
    <p:sldId id="591" r:id="rId65"/>
    <p:sldId id="592" r:id="rId66"/>
    <p:sldId id="593" r:id="rId67"/>
    <p:sldId id="594" r:id="rId68"/>
    <p:sldId id="595" r:id="rId69"/>
    <p:sldId id="596" r:id="rId70"/>
    <p:sldId id="597" r:id="rId71"/>
    <p:sldId id="599" r:id="rId72"/>
    <p:sldId id="600" r:id="rId73"/>
    <p:sldId id="601" r:id="rId74"/>
    <p:sldId id="602" r:id="rId75"/>
    <p:sldId id="617" r:id="rId76"/>
    <p:sldId id="618" r:id="rId77"/>
    <p:sldId id="619" r:id="rId78"/>
    <p:sldId id="620" r:id="rId79"/>
    <p:sldId id="622" r:id="rId80"/>
    <p:sldId id="623" r:id="rId81"/>
    <p:sldId id="626" r:id="rId82"/>
    <p:sldId id="410" r:id="rId8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3C1E"/>
    <a:srgbClr val="5E3032"/>
    <a:srgbClr val="8C3C1E"/>
    <a:srgbClr val="8C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BBD81-E416-4D56-82FD-15ECCBAA999A}" type="datetimeFigureOut">
              <a:rPr lang="en-GB" smtClean="0"/>
              <a:t>09/04/2024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1AEBD6-9744-47F3-B980-3A690F3105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980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g object 31">
            <a:extLst>
              <a:ext uri="{FF2B5EF4-FFF2-40B4-BE49-F238E27FC236}">
                <a16:creationId xmlns:a16="http://schemas.microsoft.com/office/drawing/2014/main" id="{CB2C27D6-63C8-85EF-62A2-63F91E4DF69E}"/>
              </a:ext>
            </a:extLst>
          </p:cNvPr>
          <p:cNvSpPr/>
          <p:nvPr userDrawn="1"/>
        </p:nvSpPr>
        <p:spPr>
          <a:xfrm>
            <a:off x="0" y="-1"/>
            <a:ext cx="12182737" cy="1000539"/>
          </a:xfrm>
          <a:custGeom>
            <a:avLst/>
            <a:gdLst/>
            <a:ahLst/>
            <a:cxnLst/>
            <a:rect l="l" t="t" r="r" b="b"/>
            <a:pathLst>
              <a:path w="4608195" h="378460">
                <a:moveTo>
                  <a:pt x="4608004" y="0"/>
                </a:moveTo>
                <a:lnTo>
                  <a:pt x="0" y="0"/>
                </a:lnTo>
                <a:lnTo>
                  <a:pt x="0" y="378409"/>
                </a:lnTo>
                <a:lnTo>
                  <a:pt x="4608004" y="378409"/>
                </a:lnTo>
                <a:lnTo>
                  <a:pt x="4608004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5D6798-6F70-6A3B-F4B5-09F4EC23D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8" y="136525"/>
            <a:ext cx="10429461" cy="665232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F1D99-BD92-3FCB-7058-2948C1AEA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8" name="bg object 32">
            <a:extLst>
              <a:ext uri="{FF2B5EF4-FFF2-40B4-BE49-F238E27FC236}">
                <a16:creationId xmlns:a16="http://schemas.microsoft.com/office/drawing/2014/main" id="{A16C1A6E-23F6-27FF-C85F-3C62F56AF5A4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495887" y="0"/>
            <a:ext cx="1696113" cy="96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336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654D3F-98A6-11F8-E1DC-2D6647A62A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B29C8-1949-85B0-B306-C1C829D81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55A81-6495-8316-EFDF-A9BF919F4D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4F8EA-878C-4E92-9A9F-E42F28F17FD9}" type="datetimeFigureOut">
              <a:rPr lang="en-GB" smtClean="0"/>
              <a:t>09/04/2024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8E347-FE45-30E8-F63C-68A4A2F5C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804C36-74EF-43E1-91F8-554FAC8A56D6}" type="slidenum">
              <a:rPr lang="en-GB" smtClean="0"/>
              <a:t>‹#›</a:t>
            </a:fld>
            <a:endParaRPr lang="en-GB"/>
          </a:p>
        </p:txBody>
      </p:sp>
      <p:sp>
        <p:nvSpPr>
          <p:cNvPr id="7" name="bg object 31">
            <a:extLst>
              <a:ext uri="{FF2B5EF4-FFF2-40B4-BE49-F238E27FC236}">
                <a16:creationId xmlns:a16="http://schemas.microsoft.com/office/drawing/2014/main" id="{BC4C97C2-4F35-874A-6539-6F467C958547}"/>
              </a:ext>
            </a:extLst>
          </p:cNvPr>
          <p:cNvSpPr/>
          <p:nvPr userDrawn="1"/>
        </p:nvSpPr>
        <p:spPr>
          <a:xfrm>
            <a:off x="0" y="-1"/>
            <a:ext cx="12182737" cy="1000539"/>
          </a:xfrm>
          <a:custGeom>
            <a:avLst/>
            <a:gdLst/>
            <a:ahLst/>
            <a:cxnLst/>
            <a:rect l="l" t="t" r="r" b="b"/>
            <a:pathLst>
              <a:path w="4608195" h="378460">
                <a:moveTo>
                  <a:pt x="4608004" y="0"/>
                </a:moveTo>
                <a:lnTo>
                  <a:pt x="0" y="0"/>
                </a:lnTo>
                <a:lnTo>
                  <a:pt x="0" y="378409"/>
                </a:lnTo>
                <a:lnTo>
                  <a:pt x="4608004" y="378409"/>
                </a:lnTo>
                <a:lnTo>
                  <a:pt x="4608004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8" name="bg object 32">
            <a:extLst>
              <a:ext uri="{FF2B5EF4-FFF2-40B4-BE49-F238E27FC236}">
                <a16:creationId xmlns:a16="http://schemas.microsoft.com/office/drawing/2014/main" id="{E7E4875F-C3E3-9B9E-3364-413C4BE37B8E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495887" y="0"/>
            <a:ext cx="1696113" cy="96693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59C0E47-26B8-5F25-64B9-B506D8315F69}"/>
              </a:ext>
            </a:extLst>
          </p:cNvPr>
          <p:cNvSpPr txBox="1">
            <a:spLocks/>
          </p:cNvSpPr>
          <p:nvPr userDrawn="1"/>
        </p:nvSpPr>
        <p:spPr>
          <a:xfrm>
            <a:off x="86138" y="136525"/>
            <a:ext cx="10429461" cy="665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4147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52494" y="4886505"/>
            <a:ext cx="1422388" cy="187986"/>
          </a:xfrm>
          <a:prstGeom prst="rect">
            <a:avLst/>
          </a:prstGeom>
        </p:spPr>
      </p:pic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8" name="bg object 31">
            <a:extLst>
              <a:ext uri="{FF2B5EF4-FFF2-40B4-BE49-F238E27FC236}">
                <a16:creationId xmlns:a16="http://schemas.microsoft.com/office/drawing/2014/main" id="{94B304CC-1667-72BD-F4B6-DBEF29EBC419}"/>
              </a:ext>
            </a:extLst>
          </p:cNvPr>
          <p:cNvSpPr/>
          <p:nvPr userDrawn="1"/>
        </p:nvSpPr>
        <p:spPr>
          <a:xfrm>
            <a:off x="0" y="-1"/>
            <a:ext cx="12182737" cy="1000539"/>
          </a:xfrm>
          <a:custGeom>
            <a:avLst/>
            <a:gdLst/>
            <a:ahLst/>
            <a:cxnLst/>
            <a:rect l="l" t="t" r="r" b="b"/>
            <a:pathLst>
              <a:path w="4608195" h="378460">
                <a:moveTo>
                  <a:pt x="4608004" y="0"/>
                </a:moveTo>
                <a:lnTo>
                  <a:pt x="0" y="0"/>
                </a:lnTo>
                <a:lnTo>
                  <a:pt x="0" y="378409"/>
                </a:lnTo>
                <a:lnTo>
                  <a:pt x="4608004" y="378409"/>
                </a:lnTo>
                <a:lnTo>
                  <a:pt x="4608004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9" name="bg object 32">
            <a:extLst>
              <a:ext uri="{FF2B5EF4-FFF2-40B4-BE49-F238E27FC236}">
                <a16:creationId xmlns:a16="http://schemas.microsoft.com/office/drawing/2014/main" id="{612AE567-9FC5-9F31-4264-0A94CBF915A2}"/>
              </a:ext>
            </a:extLst>
          </p:cNvPr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495887" y="0"/>
            <a:ext cx="1696113" cy="96693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479ABE9-E531-0A26-6CCB-E5F79254F089}"/>
              </a:ext>
            </a:extLst>
          </p:cNvPr>
          <p:cNvSpPr txBox="1">
            <a:spLocks/>
          </p:cNvSpPr>
          <p:nvPr userDrawn="1"/>
        </p:nvSpPr>
        <p:spPr>
          <a:xfrm>
            <a:off x="86138" y="136525"/>
            <a:ext cx="10429461" cy="665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1" name="bg object 31">
            <a:extLst>
              <a:ext uri="{FF2B5EF4-FFF2-40B4-BE49-F238E27FC236}">
                <a16:creationId xmlns:a16="http://schemas.microsoft.com/office/drawing/2014/main" id="{FB6BA0C6-138D-1C46-216F-248077239869}"/>
              </a:ext>
            </a:extLst>
          </p:cNvPr>
          <p:cNvSpPr/>
          <p:nvPr userDrawn="1"/>
        </p:nvSpPr>
        <p:spPr>
          <a:xfrm>
            <a:off x="0" y="6665845"/>
            <a:ext cx="4060800" cy="192156"/>
          </a:xfrm>
          <a:custGeom>
            <a:avLst/>
            <a:gdLst/>
            <a:ahLst/>
            <a:cxnLst/>
            <a:rect l="l" t="t" r="r" b="b"/>
            <a:pathLst>
              <a:path w="1536065" h="91439">
                <a:moveTo>
                  <a:pt x="1535976" y="0"/>
                </a:moveTo>
                <a:lnTo>
                  <a:pt x="0" y="0"/>
                </a:lnTo>
                <a:lnTo>
                  <a:pt x="0" y="91376"/>
                </a:lnTo>
                <a:lnTo>
                  <a:pt x="1535976" y="91376"/>
                </a:lnTo>
                <a:lnTo>
                  <a:pt x="1535976" y="0"/>
                </a:lnTo>
                <a:close/>
              </a:path>
            </a:pathLst>
          </a:custGeom>
          <a:solidFill>
            <a:srgbClr val="C7D1C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bg object 33">
            <a:extLst>
              <a:ext uri="{FF2B5EF4-FFF2-40B4-BE49-F238E27FC236}">
                <a16:creationId xmlns:a16="http://schemas.microsoft.com/office/drawing/2014/main" id="{BB0DC73E-B314-1A9E-A91A-567C792FF875}"/>
              </a:ext>
            </a:extLst>
          </p:cNvPr>
          <p:cNvSpPr/>
          <p:nvPr userDrawn="1"/>
        </p:nvSpPr>
        <p:spPr>
          <a:xfrm>
            <a:off x="8121600" y="6665842"/>
            <a:ext cx="4070400" cy="192158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1535976" y="0"/>
                </a:moveTo>
                <a:lnTo>
                  <a:pt x="0" y="0"/>
                </a:lnTo>
                <a:lnTo>
                  <a:pt x="0" y="91376"/>
                </a:lnTo>
                <a:lnTo>
                  <a:pt x="1535976" y="91376"/>
                </a:lnTo>
                <a:lnTo>
                  <a:pt x="1535976" y="0"/>
                </a:lnTo>
                <a:close/>
              </a:path>
            </a:pathLst>
          </a:custGeom>
          <a:solidFill>
            <a:srgbClr val="4C4E5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bg object 32">
            <a:extLst>
              <a:ext uri="{FF2B5EF4-FFF2-40B4-BE49-F238E27FC236}">
                <a16:creationId xmlns:a16="http://schemas.microsoft.com/office/drawing/2014/main" id="{5B241312-52B8-3951-46F2-308D5B25BD26}"/>
              </a:ext>
            </a:extLst>
          </p:cNvPr>
          <p:cNvSpPr/>
          <p:nvPr userDrawn="1"/>
        </p:nvSpPr>
        <p:spPr>
          <a:xfrm>
            <a:off x="4060800" y="6665844"/>
            <a:ext cx="4060800" cy="192156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1535976" y="0"/>
                </a:moveTo>
                <a:lnTo>
                  <a:pt x="0" y="0"/>
                </a:lnTo>
                <a:lnTo>
                  <a:pt x="0" y="91376"/>
                </a:lnTo>
                <a:lnTo>
                  <a:pt x="1535976" y="91376"/>
                </a:lnTo>
                <a:lnTo>
                  <a:pt x="1535976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Holder 4">
            <a:extLst>
              <a:ext uri="{FF2B5EF4-FFF2-40B4-BE49-F238E27FC236}">
                <a16:creationId xmlns:a16="http://schemas.microsoft.com/office/drawing/2014/main" id="{A5DDD0A9-356F-2F85-3D4B-7F0DEB03F87C}"/>
              </a:ext>
            </a:extLst>
          </p:cNvPr>
          <p:cNvSpPr txBox="1">
            <a:spLocks/>
          </p:cNvSpPr>
          <p:nvPr userDrawn="1"/>
        </p:nvSpPr>
        <p:spPr>
          <a:xfrm>
            <a:off x="5268178" y="6752312"/>
            <a:ext cx="2189922" cy="900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rgbClr val="5E3032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580"/>
              </a:lnSpc>
            </a:pPr>
            <a:r>
              <a:rPr lang="en-GB" spc="55" dirty="0">
                <a:solidFill>
                  <a:srgbClr val="FF0000"/>
                </a:solidFill>
              </a:rPr>
              <a:t>Natural Language Processing</a:t>
            </a:r>
            <a:endParaRPr lang="en-GB" spc="-5" dirty="0">
              <a:solidFill>
                <a:srgbClr val="FF0000"/>
              </a:solidFill>
            </a:endParaRPr>
          </a:p>
        </p:txBody>
      </p:sp>
      <p:sp>
        <p:nvSpPr>
          <p:cNvPr id="15" name="Holder 4">
            <a:extLst>
              <a:ext uri="{FF2B5EF4-FFF2-40B4-BE49-F238E27FC236}">
                <a16:creationId xmlns:a16="http://schemas.microsoft.com/office/drawing/2014/main" id="{528AA331-5E15-3A20-CB00-932DCE4538EF}"/>
              </a:ext>
            </a:extLst>
          </p:cNvPr>
          <p:cNvSpPr txBox="1">
            <a:spLocks/>
          </p:cNvSpPr>
          <p:nvPr userDrawn="1"/>
        </p:nvSpPr>
        <p:spPr>
          <a:xfrm>
            <a:off x="1432169" y="6761921"/>
            <a:ext cx="2189922" cy="900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rgbClr val="5E3032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580"/>
              </a:lnSpc>
            </a:pPr>
            <a:r>
              <a:rPr lang="en-GB" spc="55" dirty="0">
                <a:solidFill>
                  <a:srgbClr val="8D3C1E"/>
                </a:solidFill>
              </a:rPr>
              <a:t>KAUST Academy</a:t>
            </a:r>
            <a:endParaRPr lang="en-GB" spc="-5" dirty="0">
              <a:solidFill>
                <a:srgbClr val="8D3C1E"/>
              </a:solidFill>
            </a:endParaRPr>
          </a:p>
        </p:txBody>
      </p:sp>
      <p:sp>
        <p:nvSpPr>
          <p:cNvPr id="20" name="Holder 4">
            <a:extLst>
              <a:ext uri="{FF2B5EF4-FFF2-40B4-BE49-F238E27FC236}">
                <a16:creationId xmlns:a16="http://schemas.microsoft.com/office/drawing/2014/main" id="{DBEB0F1B-79F5-BC26-010B-ACFE6C66CC7A}"/>
              </a:ext>
            </a:extLst>
          </p:cNvPr>
          <p:cNvSpPr txBox="1">
            <a:spLocks/>
          </p:cNvSpPr>
          <p:nvPr userDrawn="1"/>
        </p:nvSpPr>
        <p:spPr>
          <a:xfrm>
            <a:off x="11779143" y="6745684"/>
            <a:ext cx="403257" cy="900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rgbClr val="5E3032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580"/>
              </a:lnSpc>
            </a:pPr>
            <a:fld id="{2B804C36-74EF-43E1-91F8-554FAC8A56D6}" type="slidenum">
              <a:rPr lang="en-GB" smtClean="0">
                <a:solidFill>
                  <a:schemeClr val="bg1"/>
                </a:solidFill>
              </a:rPr>
              <a:pPr/>
              <a:t>‹#›</a:t>
            </a:fld>
            <a:endParaRPr lang="en-GB" spc="-5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235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g object 31">
            <a:extLst>
              <a:ext uri="{FF2B5EF4-FFF2-40B4-BE49-F238E27FC236}">
                <a16:creationId xmlns:a16="http://schemas.microsoft.com/office/drawing/2014/main" id="{F51D3664-1E97-4500-9357-2E86343DF7D2}"/>
              </a:ext>
            </a:extLst>
          </p:cNvPr>
          <p:cNvSpPr/>
          <p:nvPr userDrawn="1"/>
        </p:nvSpPr>
        <p:spPr>
          <a:xfrm>
            <a:off x="0" y="-1"/>
            <a:ext cx="12182737" cy="1000539"/>
          </a:xfrm>
          <a:custGeom>
            <a:avLst/>
            <a:gdLst/>
            <a:ahLst/>
            <a:cxnLst/>
            <a:rect l="l" t="t" r="r" b="b"/>
            <a:pathLst>
              <a:path w="4608195" h="378460">
                <a:moveTo>
                  <a:pt x="4608004" y="0"/>
                </a:moveTo>
                <a:lnTo>
                  <a:pt x="0" y="0"/>
                </a:lnTo>
                <a:lnTo>
                  <a:pt x="0" y="378409"/>
                </a:lnTo>
                <a:lnTo>
                  <a:pt x="4608004" y="378409"/>
                </a:lnTo>
                <a:lnTo>
                  <a:pt x="4608004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bg object 32">
            <a:extLst>
              <a:ext uri="{FF2B5EF4-FFF2-40B4-BE49-F238E27FC236}">
                <a16:creationId xmlns:a16="http://schemas.microsoft.com/office/drawing/2014/main" id="{CC9D0F2C-9CDC-1094-64D6-CF455FE02288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495887" y="0"/>
            <a:ext cx="1696113" cy="96693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13C912F-0948-DA33-896B-83CFC9429EC3}"/>
              </a:ext>
            </a:extLst>
          </p:cNvPr>
          <p:cNvSpPr txBox="1">
            <a:spLocks/>
          </p:cNvSpPr>
          <p:nvPr userDrawn="1"/>
        </p:nvSpPr>
        <p:spPr>
          <a:xfrm>
            <a:off x="86138" y="136525"/>
            <a:ext cx="10429461" cy="665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2128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52494" y="4886505"/>
            <a:ext cx="1422388" cy="187986"/>
          </a:xfrm>
          <a:prstGeom prst="rect">
            <a:avLst/>
          </a:prstGeom>
        </p:spPr>
      </p:pic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8" name="bg object 31">
            <a:extLst>
              <a:ext uri="{FF2B5EF4-FFF2-40B4-BE49-F238E27FC236}">
                <a16:creationId xmlns:a16="http://schemas.microsoft.com/office/drawing/2014/main" id="{33431527-528C-CFD3-33FC-E64960F2E668}"/>
              </a:ext>
            </a:extLst>
          </p:cNvPr>
          <p:cNvSpPr/>
          <p:nvPr userDrawn="1"/>
        </p:nvSpPr>
        <p:spPr>
          <a:xfrm>
            <a:off x="0" y="-1"/>
            <a:ext cx="12182737" cy="1000539"/>
          </a:xfrm>
          <a:custGeom>
            <a:avLst/>
            <a:gdLst/>
            <a:ahLst/>
            <a:cxnLst/>
            <a:rect l="l" t="t" r="r" b="b"/>
            <a:pathLst>
              <a:path w="4608195" h="378460">
                <a:moveTo>
                  <a:pt x="4608004" y="0"/>
                </a:moveTo>
                <a:lnTo>
                  <a:pt x="0" y="0"/>
                </a:lnTo>
                <a:lnTo>
                  <a:pt x="0" y="378409"/>
                </a:lnTo>
                <a:lnTo>
                  <a:pt x="4608004" y="378409"/>
                </a:lnTo>
                <a:lnTo>
                  <a:pt x="4608004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9" name="bg object 32">
            <a:extLst>
              <a:ext uri="{FF2B5EF4-FFF2-40B4-BE49-F238E27FC236}">
                <a16:creationId xmlns:a16="http://schemas.microsoft.com/office/drawing/2014/main" id="{8137A666-7BA0-0F4D-073B-948E5BDDA3E8}"/>
              </a:ext>
            </a:extLst>
          </p:cNvPr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495887" y="0"/>
            <a:ext cx="1696113" cy="96693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6AEC924-A94B-901A-4FAB-6E453303A774}"/>
              </a:ext>
            </a:extLst>
          </p:cNvPr>
          <p:cNvSpPr txBox="1">
            <a:spLocks/>
          </p:cNvSpPr>
          <p:nvPr userDrawn="1"/>
        </p:nvSpPr>
        <p:spPr>
          <a:xfrm>
            <a:off x="86138" y="136525"/>
            <a:ext cx="10429461" cy="665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bg object 31">
            <a:extLst>
              <a:ext uri="{FF2B5EF4-FFF2-40B4-BE49-F238E27FC236}">
                <a16:creationId xmlns:a16="http://schemas.microsoft.com/office/drawing/2014/main" id="{22858EE5-7909-B8F8-9589-075E46AE2CF5}"/>
              </a:ext>
            </a:extLst>
          </p:cNvPr>
          <p:cNvSpPr/>
          <p:nvPr userDrawn="1"/>
        </p:nvSpPr>
        <p:spPr>
          <a:xfrm>
            <a:off x="0" y="6665845"/>
            <a:ext cx="4060800" cy="192156"/>
          </a:xfrm>
          <a:custGeom>
            <a:avLst/>
            <a:gdLst/>
            <a:ahLst/>
            <a:cxnLst/>
            <a:rect l="l" t="t" r="r" b="b"/>
            <a:pathLst>
              <a:path w="1536065" h="91439">
                <a:moveTo>
                  <a:pt x="1535976" y="0"/>
                </a:moveTo>
                <a:lnTo>
                  <a:pt x="0" y="0"/>
                </a:lnTo>
                <a:lnTo>
                  <a:pt x="0" y="91376"/>
                </a:lnTo>
                <a:lnTo>
                  <a:pt x="1535976" y="91376"/>
                </a:lnTo>
                <a:lnTo>
                  <a:pt x="1535976" y="0"/>
                </a:lnTo>
                <a:close/>
              </a:path>
            </a:pathLst>
          </a:custGeom>
          <a:solidFill>
            <a:srgbClr val="C7D1C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bg object 33">
            <a:extLst>
              <a:ext uri="{FF2B5EF4-FFF2-40B4-BE49-F238E27FC236}">
                <a16:creationId xmlns:a16="http://schemas.microsoft.com/office/drawing/2014/main" id="{0099BE45-9737-4B7E-960C-1D80212630DC}"/>
              </a:ext>
            </a:extLst>
          </p:cNvPr>
          <p:cNvSpPr/>
          <p:nvPr userDrawn="1"/>
        </p:nvSpPr>
        <p:spPr>
          <a:xfrm>
            <a:off x="8121600" y="6665842"/>
            <a:ext cx="4070400" cy="192158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1535976" y="0"/>
                </a:moveTo>
                <a:lnTo>
                  <a:pt x="0" y="0"/>
                </a:lnTo>
                <a:lnTo>
                  <a:pt x="0" y="91376"/>
                </a:lnTo>
                <a:lnTo>
                  <a:pt x="1535976" y="91376"/>
                </a:lnTo>
                <a:lnTo>
                  <a:pt x="1535976" y="0"/>
                </a:lnTo>
                <a:close/>
              </a:path>
            </a:pathLst>
          </a:custGeom>
          <a:solidFill>
            <a:srgbClr val="4C4E5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bg object 32">
            <a:extLst>
              <a:ext uri="{FF2B5EF4-FFF2-40B4-BE49-F238E27FC236}">
                <a16:creationId xmlns:a16="http://schemas.microsoft.com/office/drawing/2014/main" id="{78EDF9A0-3CFD-9468-42CD-FF12E1184E86}"/>
              </a:ext>
            </a:extLst>
          </p:cNvPr>
          <p:cNvSpPr/>
          <p:nvPr userDrawn="1"/>
        </p:nvSpPr>
        <p:spPr>
          <a:xfrm>
            <a:off x="4060800" y="6665844"/>
            <a:ext cx="4060800" cy="192156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1535976" y="0"/>
                </a:moveTo>
                <a:lnTo>
                  <a:pt x="0" y="0"/>
                </a:lnTo>
                <a:lnTo>
                  <a:pt x="0" y="91376"/>
                </a:lnTo>
                <a:lnTo>
                  <a:pt x="1535976" y="91376"/>
                </a:lnTo>
                <a:lnTo>
                  <a:pt x="1535976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Holder 4">
            <a:extLst>
              <a:ext uri="{FF2B5EF4-FFF2-40B4-BE49-F238E27FC236}">
                <a16:creationId xmlns:a16="http://schemas.microsoft.com/office/drawing/2014/main" id="{B77B3377-128E-3A19-3B52-A72C7181D8FF}"/>
              </a:ext>
            </a:extLst>
          </p:cNvPr>
          <p:cNvSpPr txBox="1">
            <a:spLocks/>
          </p:cNvSpPr>
          <p:nvPr userDrawn="1"/>
        </p:nvSpPr>
        <p:spPr>
          <a:xfrm>
            <a:off x="5268178" y="6752312"/>
            <a:ext cx="2189922" cy="900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rgbClr val="5E3032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580"/>
              </a:lnSpc>
            </a:pPr>
            <a:r>
              <a:rPr lang="en-GB" spc="55" dirty="0">
                <a:solidFill>
                  <a:srgbClr val="FF0000"/>
                </a:solidFill>
              </a:rPr>
              <a:t>Natural Language Processing</a:t>
            </a:r>
            <a:endParaRPr lang="en-GB" spc="-5" dirty="0">
              <a:solidFill>
                <a:srgbClr val="FF0000"/>
              </a:solidFill>
            </a:endParaRPr>
          </a:p>
        </p:txBody>
      </p:sp>
      <p:sp>
        <p:nvSpPr>
          <p:cNvPr id="15" name="Holder 4">
            <a:extLst>
              <a:ext uri="{FF2B5EF4-FFF2-40B4-BE49-F238E27FC236}">
                <a16:creationId xmlns:a16="http://schemas.microsoft.com/office/drawing/2014/main" id="{4367A353-4C3D-D410-577F-CBB7327D5AEF}"/>
              </a:ext>
            </a:extLst>
          </p:cNvPr>
          <p:cNvSpPr txBox="1">
            <a:spLocks/>
          </p:cNvSpPr>
          <p:nvPr userDrawn="1"/>
        </p:nvSpPr>
        <p:spPr>
          <a:xfrm>
            <a:off x="1432169" y="6761921"/>
            <a:ext cx="2189922" cy="900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rgbClr val="5E3032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580"/>
              </a:lnSpc>
            </a:pPr>
            <a:r>
              <a:rPr lang="en-GB" spc="55" dirty="0">
                <a:solidFill>
                  <a:srgbClr val="8D3C1E"/>
                </a:solidFill>
              </a:rPr>
              <a:t>KAUST Academy</a:t>
            </a:r>
            <a:endParaRPr lang="en-GB" spc="-5" dirty="0">
              <a:solidFill>
                <a:srgbClr val="8D3C1E"/>
              </a:solidFill>
            </a:endParaRPr>
          </a:p>
        </p:txBody>
      </p:sp>
      <p:sp>
        <p:nvSpPr>
          <p:cNvPr id="20" name="Holder 4">
            <a:extLst>
              <a:ext uri="{FF2B5EF4-FFF2-40B4-BE49-F238E27FC236}">
                <a16:creationId xmlns:a16="http://schemas.microsoft.com/office/drawing/2014/main" id="{E12E3457-5854-B95C-18D4-E850BCEF5BC3}"/>
              </a:ext>
            </a:extLst>
          </p:cNvPr>
          <p:cNvSpPr txBox="1">
            <a:spLocks/>
          </p:cNvSpPr>
          <p:nvPr userDrawn="1"/>
        </p:nvSpPr>
        <p:spPr>
          <a:xfrm>
            <a:off x="11779143" y="6745684"/>
            <a:ext cx="403257" cy="900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rgbClr val="5E3032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580"/>
              </a:lnSpc>
            </a:pPr>
            <a:fld id="{2B804C36-74EF-43E1-91F8-554FAC8A56D6}" type="slidenum">
              <a:rPr lang="en-GB" smtClean="0">
                <a:solidFill>
                  <a:schemeClr val="bg1"/>
                </a:solidFill>
              </a:rPr>
              <a:pPr/>
              <a:t>‹#›</a:t>
            </a:fld>
            <a:endParaRPr lang="en-GB" spc="-5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977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456430" cy="5143500"/>
          </a:xfrm>
          <a:custGeom>
            <a:avLst/>
            <a:gdLst/>
            <a:ahLst/>
            <a:cxnLst/>
            <a:rect l="l" t="t" r="r" b="b"/>
            <a:pathLst>
              <a:path w="4456430" h="5143500">
                <a:moveTo>
                  <a:pt x="4456046" y="0"/>
                </a:moveTo>
                <a:lnTo>
                  <a:pt x="295714" y="0"/>
                </a:lnTo>
                <a:lnTo>
                  <a:pt x="0" y="2309532"/>
                </a:lnTo>
                <a:lnTo>
                  <a:pt x="0" y="4882590"/>
                </a:lnTo>
                <a:lnTo>
                  <a:pt x="2037743" y="5143498"/>
                </a:lnTo>
                <a:lnTo>
                  <a:pt x="3797489" y="5143498"/>
                </a:lnTo>
                <a:lnTo>
                  <a:pt x="4456046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4021454" cy="5143500"/>
          </a:xfrm>
          <a:custGeom>
            <a:avLst/>
            <a:gdLst/>
            <a:ahLst/>
            <a:cxnLst/>
            <a:rect l="l" t="t" r="r" b="b"/>
            <a:pathLst>
              <a:path w="4021454" h="5143500">
                <a:moveTo>
                  <a:pt x="3785573" y="0"/>
                </a:moveTo>
                <a:lnTo>
                  <a:pt x="0" y="0"/>
                </a:lnTo>
                <a:lnTo>
                  <a:pt x="0" y="5143498"/>
                </a:lnTo>
                <a:lnTo>
                  <a:pt x="3658456" y="5143498"/>
                </a:lnTo>
                <a:lnTo>
                  <a:pt x="4020947" y="16637"/>
                </a:lnTo>
                <a:lnTo>
                  <a:pt x="3785573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3168" y="1421891"/>
            <a:ext cx="1840992" cy="185318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651375" y="541477"/>
            <a:ext cx="4081271" cy="24036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57880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109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01500-B165-9501-2F82-A77A10DB6C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4F8EA-878C-4E92-9A9F-E42F28F17FD9}" type="datetimeFigureOut">
              <a:rPr lang="en-GB" smtClean="0"/>
              <a:t>09/04/2024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E3862-CB46-03CA-B765-024C4861C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5EC78-C0D3-7A97-8038-6390B59D5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804C36-74EF-43E1-91F8-554FAC8A56D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5015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B1CC-9C3C-B542-4272-F81A7FEB7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F77F0-C776-EC2E-6467-E466E8454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7EB9A-8C92-9006-EBD5-6B6D027B22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4F8EA-878C-4E92-9A9F-E42F28F17FD9}" type="datetimeFigureOut">
              <a:rPr lang="en-GB" smtClean="0"/>
              <a:t>09/04/2024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5BD36-5115-42AF-5EC4-22F20EFFE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84A88-A28A-941A-EFB9-FD1DB89C6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804C36-74EF-43E1-91F8-554FAC8A56D6}" type="slidenum">
              <a:rPr lang="en-GB" smtClean="0"/>
              <a:t>‹#›</a:t>
            </a:fld>
            <a:endParaRPr lang="en-GB"/>
          </a:p>
        </p:txBody>
      </p:sp>
      <p:sp>
        <p:nvSpPr>
          <p:cNvPr id="7" name="bg object 31">
            <a:extLst>
              <a:ext uri="{FF2B5EF4-FFF2-40B4-BE49-F238E27FC236}">
                <a16:creationId xmlns:a16="http://schemas.microsoft.com/office/drawing/2014/main" id="{58921FBA-9CB2-E66B-89B9-7D43154A5588}"/>
              </a:ext>
            </a:extLst>
          </p:cNvPr>
          <p:cNvSpPr/>
          <p:nvPr userDrawn="1"/>
        </p:nvSpPr>
        <p:spPr>
          <a:xfrm>
            <a:off x="0" y="-1"/>
            <a:ext cx="12182737" cy="1000539"/>
          </a:xfrm>
          <a:custGeom>
            <a:avLst/>
            <a:gdLst/>
            <a:ahLst/>
            <a:cxnLst/>
            <a:rect l="l" t="t" r="r" b="b"/>
            <a:pathLst>
              <a:path w="4608195" h="378460">
                <a:moveTo>
                  <a:pt x="4608004" y="0"/>
                </a:moveTo>
                <a:lnTo>
                  <a:pt x="0" y="0"/>
                </a:lnTo>
                <a:lnTo>
                  <a:pt x="0" y="378409"/>
                </a:lnTo>
                <a:lnTo>
                  <a:pt x="4608004" y="378409"/>
                </a:lnTo>
                <a:lnTo>
                  <a:pt x="4608004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8" name="bg object 32">
            <a:extLst>
              <a:ext uri="{FF2B5EF4-FFF2-40B4-BE49-F238E27FC236}">
                <a16:creationId xmlns:a16="http://schemas.microsoft.com/office/drawing/2014/main" id="{448EF96C-317B-2036-2DBF-A7CDEB39DDEB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495887" y="0"/>
            <a:ext cx="1696113" cy="96693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95012F0-4CC3-3A6B-6401-1A51733AC539}"/>
              </a:ext>
            </a:extLst>
          </p:cNvPr>
          <p:cNvSpPr txBox="1">
            <a:spLocks/>
          </p:cNvSpPr>
          <p:nvPr userDrawn="1"/>
        </p:nvSpPr>
        <p:spPr>
          <a:xfrm>
            <a:off x="86138" y="136525"/>
            <a:ext cx="10429461" cy="665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5163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23823-7273-9702-EDA3-B87443C3F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B1489-9CE0-3592-0DB9-A0900B356A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FE7C0F-1770-4E9C-4EBB-CDA8991F3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4CB1A2-0A09-9F41-584F-E2393ED91A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4F8EA-878C-4E92-9A9F-E42F28F17FD9}" type="datetimeFigureOut">
              <a:rPr lang="en-GB" smtClean="0"/>
              <a:t>09/04/2024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7DBC3-9A6D-0F3A-0A3D-98C4FC169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53D67-6F6C-C974-FB10-DA2E09444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804C36-74EF-43E1-91F8-554FAC8A56D6}" type="slidenum">
              <a:rPr lang="en-GB" smtClean="0"/>
              <a:t>‹#›</a:t>
            </a:fld>
            <a:endParaRPr lang="en-GB"/>
          </a:p>
        </p:txBody>
      </p:sp>
      <p:sp>
        <p:nvSpPr>
          <p:cNvPr id="8" name="bg object 31">
            <a:extLst>
              <a:ext uri="{FF2B5EF4-FFF2-40B4-BE49-F238E27FC236}">
                <a16:creationId xmlns:a16="http://schemas.microsoft.com/office/drawing/2014/main" id="{2908BB1C-1127-29E5-537A-76D2F1474777}"/>
              </a:ext>
            </a:extLst>
          </p:cNvPr>
          <p:cNvSpPr/>
          <p:nvPr userDrawn="1"/>
        </p:nvSpPr>
        <p:spPr>
          <a:xfrm>
            <a:off x="0" y="-1"/>
            <a:ext cx="12182737" cy="1000539"/>
          </a:xfrm>
          <a:custGeom>
            <a:avLst/>
            <a:gdLst/>
            <a:ahLst/>
            <a:cxnLst/>
            <a:rect l="l" t="t" r="r" b="b"/>
            <a:pathLst>
              <a:path w="4608195" h="378460">
                <a:moveTo>
                  <a:pt x="4608004" y="0"/>
                </a:moveTo>
                <a:lnTo>
                  <a:pt x="0" y="0"/>
                </a:lnTo>
                <a:lnTo>
                  <a:pt x="0" y="378409"/>
                </a:lnTo>
                <a:lnTo>
                  <a:pt x="4608004" y="378409"/>
                </a:lnTo>
                <a:lnTo>
                  <a:pt x="4608004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9" name="bg object 32">
            <a:extLst>
              <a:ext uri="{FF2B5EF4-FFF2-40B4-BE49-F238E27FC236}">
                <a16:creationId xmlns:a16="http://schemas.microsoft.com/office/drawing/2014/main" id="{09203D23-CB50-FF5E-52E9-808CA9B131AA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495887" y="0"/>
            <a:ext cx="1696113" cy="96693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549DE6F4-40B5-DC70-94FB-4A5DB3390AEE}"/>
              </a:ext>
            </a:extLst>
          </p:cNvPr>
          <p:cNvSpPr txBox="1">
            <a:spLocks/>
          </p:cNvSpPr>
          <p:nvPr userDrawn="1"/>
        </p:nvSpPr>
        <p:spPr>
          <a:xfrm>
            <a:off x="86138" y="136525"/>
            <a:ext cx="10429461" cy="665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7268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2BB1E-FF2F-75BF-941C-3FB6E5315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6AC2C-689E-2F0E-472F-B277F5F4B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B4E06-4B13-1108-73C0-D33BED6C4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EE5606-BBD5-D23E-9533-1D5FCAA5A2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07A757-4913-F58D-816D-E46E8680AA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E5DFC9-E3CC-39D2-AF4C-F78CA580DA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4F8EA-878C-4E92-9A9F-E42F28F17FD9}" type="datetimeFigureOut">
              <a:rPr lang="en-GB" smtClean="0"/>
              <a:t>09/04/2024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4F21A0-83A5-019A-C5C7-04BC26870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B972A-257A-2CB8-2BE3-E885E64C4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804C36-74EF-43E1-91F8-554FAC8A56D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bg object 31">
            <a:extLst>
              <a:ext uri="{FF2B5EF4-FFF2-40B4-BE49-F238E27FC236}">
                <a16:creationId xmlns:a16="http://schemas.microsoft.com/office/drawing/2014/main" id="{BA518987-AA04-CD92-6ECB-F97DF66DE2DA}"/>
              </a:ext>
            </a:extLst>
          </p:cNvPr>
          <p:cNvSpPr/>
          <p:nvPr userDrawn="1"/>
        </p:nvSpPr>
        <p:spPr>
          <a:xfrm>
            <a:off x="0" y="-1"/>
            <a:ext cx="12182737" cy="1000539"/>
          </a:xfrm>
          <a:custGeom>
            <a:avLst/>
            <a:gdLst/>
            <a:ahLst/>
            <a:cxnLst/>
            <a:rect l="l" t="t" r="r" b="b"/>
            <a:pathLst>
              <a:path w="4608195" h="378460">
                <a:moveTo>
                  <a:pt x="4608004" y="0"/>
                </a:moveTo>
                <a:lnTo>
                  <a:pt x="0" y="0"/>
                </a:lnTo>
                <a:lnTo>
                  <a:pt x="0" y="378409"/>
                </a:lnTo>
                <a:lnTo>
                  <a:pt x="4608004" y="378409"/>
                </a:lnTo>
                <a:lnTo>
                  <a:pt x="4608004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1" name="bg object 32">
            <a:extLst>
              <a:ext uri="{FF2B5EF4-FFF2-40B4-BE49-F238E27FC236}">
                <a16:creationId xmlns:a16="http://schemas.microsoft.com/office/drawing/2014/main" id="{BBC80799-F6E6-BEBD-86F4-049DBB1B6327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495887" y="0"/>
            <a:ext cx="1696113" cy="96693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C10F121-960E-6153-82EE-2BDAC44633FA}"/>
              </a:ext>
            </a:extLst>
          </p:cNvPr>
          <p:cNvSpPr txBox="1">
            <a:spLocks/>
          </p:cNvSpPr>
          <p:nvPr userDrawn="1"/>
        </p:nvSpPr>
        <p:spPr>
          <a:xfrm>
            <a:off x="86138" y="136525"/>
            <a:ext cx="10429461" cy="665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352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BC4E8-2B52-8308-38BF-22BEBED3E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90C9A1-0470-FC7A-D1CD-C4A219546C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4F8EA-878C-4E92-9A9F-E42F28F17FD9}" type="datetimeFigureOut">
              <a:rPr lang="en-GB" smtClean="0"/>
              <a:t>09/04/2024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7CC786-4FFB-3EBA-556D-1B50839E3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95A98-4376-B19E-30FC-A5E7DD44C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804C36-74EF-43E1-91F8-554FAC8A56D6}" type="slidenum">
              <a:rPr lang="en-GB" smtClean="0"/>
              <a:t>‹#›</a:t>
            </a:fld>
            <a:endParaRPr lang="en-GB"/>
          </a:p>
        </p:txBody>
      </p:sp>
      <p:sp>
        <p:nvSpPr>
          <p:cNvPr id="6" name="bg object 31">
            <a:extLst>
              <a:ext uri="{FF2B5EF4-FFF2-40B4-BE49-F238E27FC236}">
                <a16:creationId xmlns:a16="http://schemas.microsoft.com/office/drawing/2014/main" id="{CA18FE7A-8D23-A6A5-472C-722D2F8A246B}"/>
              </a:ext>
            </a:extLst>
          </p:cNvPr>
          <p:cNvSpPr/>
          <p:nvPr userDrawn="1"/>
        </p:nvSpPr>
        <p:spPr>
          <a:xfrm>
            <a:off x="0" y="-1"/>
            <a:ext cx="12182737" cy="1000539"/>
          </a:xfrm>
          <a:custGeom>
            <a:avLst/>
            <a:gdLst/>
            <a:ahLst/>
            <a:cxnLst/>
            <a:rect l="l" t="t" r="r" b="b"/>
            <a:pathLst>
              <a:path w="4608195" h="378460">
                <a:moveTo>
                  <a:pt x="4608004" y="0"/>
                </a:moveTo>
                <a:lnTo>
                  <a:pt x="0" y="0"/>
                </a:lnTo>
                <a:lnTo>
                  <a:pt x="0" y="378409"/>
                </a:lnTo>
                <a:lnTo>
                  <a:pt x="4608004" y="378409"/>
                </a:lnTo>
                <a:lnTo>
                  <a:pt x="4608004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7" name="bg object 32">
            <a:extLst>
              <a:ext uri="{FF2B5EF4-FFF2-40B4-BE49-F238E27FC236}">
                <a16:creationId xmlns:a16="http://schemas.microsoft.com/office/drawing/2014/main" id="{EE4C1D7B-78D2-67C7-C6FB-E9E8BEDAA9F2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495887" y="0"/>
            <a:ext cx="1696113" cy="96693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5C9CDFA-7CBE-C2E9-AD8D-549F2461CDD6}"/>
              </a:ext>
            </a:extLst>
          </p:cNvPr>
          <p:cNvSpPr txBox="1">
            <a:spLocks/>
          </p:cNvSpPr>
          <p:nvPr userDrawn="1"/>
        </p:nvSpPr>
        <p:spPr>
          <a:xfrm>
            <a:off x="86138" y="136525"/>
            <a:ext cx="10429461" cy="665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1828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B885F1-6CB8-9C93-0277-089A7FC7A9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4F8EA-878C-4E92-9A9F-E42F28F17FD9}" type="datetimeFigureOut">
              <a:rPr lang="en-GB" smtClean="0"/>
              <a:t>09/04/2024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B69C80-723F-34AA-B71F-30A04AD67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1C492C-948E-EDF6-EB94-B8EEEDB31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804C36-74EF-43E1-91F8-554FAC8A56D6}" type="slidenum">
              <a:rPr lang="en-GB" smtClean="0"/>
              <a:t>‹#›</a:t>
            </a:fld>
            <a:endParaRPr lang="en-GB"/>
          </a:p>
        </p:txBody>
      </p:sp>
      <p:sp>
        <p:nvSpPr>
          <p:cNvPr id="5" name="bg object 31">
            <a:extLst>
              <a:ext uri="{FF2B5EF4-FFF2-40B4-BE49-F238E27FC236}">
                <a16:creationId xmlns:a16="http://schemas.microsoft.com/office/drawing/2014/main" id="{7ED5CB5E-EC03-9B8C-7207-3E0064C35279}"/>
              </a:ext>
            </a:extLst>
          </p:cNvPr>
          <p:cNvSpPr/>
          <p:nvPr userDrawn="1"/>
        </p:nvSpPr>
        <p:spPr>
          <a:xfrm>
            <a:off x="0" y="-1"/>
            <a:ext cx="12182737" cy="1000539"/>
          </a:xfrm>
          <a:custGeom>
            <a:avLst/>
            <a:gdLst/>
            <a:ahLst/>
            <a:cxnLst/>
            <a:rect l="l" t="t" r="r" b="b"/>
            <a:pathLst>
              <a:path w="4608195" h="378460">
                <a:moveTo>
                  <a:pt x="4608004" y="0"/>
                </a:moveTo>
                <a:lnTo>
                  <a:pt x="0" y="0"/>
                </a:lnTo>
                <a:lnTo>
                  <a:pt x="0" y="378409"/>
                </a:lnTo>
                <a:lnTo>
                  <a:pt x="4608004" y="378409"/>
                </a:lnTo>
                <a:lnTo>
                  <a:pt x="4608004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bg object 32">
            <a:extLst>
              <a:ext uri="{FF2B5EF4-FFF2-40B4-BE49-F238E27FC236}">
                <a16:creationId xmlns:a16="http://schemas.microsoft.com/office/drawing/2014/main" id="{77D3F2E8-9130-9928-77F8-67E5E43229BB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495887" y="0"/>
            <a:ext cx="1696113" cy="96693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D060249-B508-FE15-8819-B4EED2840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8" y="136525"/>
            <a:ext cx="10429461" cy="665232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6431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424F1-C1A6-1697-5975-F1A660146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76F3A-195A-8BC5-D6AA-06461B45C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BE1DD8-E11F-1B0C-ADEA-BEF70389F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647AD-BA2C-EC2E-D54E-6D9F204BFD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4F8EA-878C-4E92-9A9F-E42F28F17FD9}" type="datetimeFigureOut">
              <a:rPr lang="en-GB" smtClean="0"/>
              <a:t>09/04/2024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40265-5887-867A-A1B6-7C01B94E6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97FC15-76AB-20FA-1327-BF7369917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804C36-74EF-43E1-91F8-554FAC8A56D6}" type="slidenum">
              <a:rPr lang="en-GB" smtClean="0"/>
              <a:t>‹#›</a:t>
            </a:fld>
            <a:endParaRPr lang="en-GB"/>
          </a:p>
        </p:txBody>
      </p:sp>
      <p:sp>
        <p:nvSpPr>
          <p:cNvPr id="8" name="bg object 31">
            <a:extLst>
              <a:ext uri="{FF2B5EF4-FFF2-40B4-BE49-F238E27FC236}">
                <a16:creationId xmlns:a16="http://schemas.microsoft.com/office/drawing/2014/main" id="{D7118F2A-78F3-41C0-5C4C-B519F0F860FC}"/>
              </a:ext>
            </a:extLst>
          </p:cNvPr>
          <p:cNvSpPr/>
          <p:nvPr userDrawn="1"/>
        </p:nvSpPr>
        <p:spPr>
          <a:xfrm>
            <a:off x="0" y="-1"/>
            <a:ext cx="12182737" cy="1000539"/>
          </a:xfrm>
          <a:custGeom>
            <a:avLst/>
            <a:gdLst/>
            <a:ahLst/>
            <a:cxnLst/>
            <a:rect l="l" t="t" r="r" b="b"/>
            <a:pathLst>
              <a:path w="4608195" h="378460">
                <a:moveTo>
                  <a:pt x="4608004" y="0"/>
                </a:moveTo>
                <a:lnTo>
                  <a:pt x="0" y="0"/>
                </a:lnTo>
                <a:lnTo>
                  <a:pt x="0" y="378409"/>
                </a:lnTo>
                <a:lnTo>
                  <a:pt x="4608004" y="378409"/>
                </a:lnTo>
                <a:lnTo>
                  <a:pt x="4608004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9" name="bg object 32">
            <a:extLst>
              <a:ext uri="{FF2B5EF4-FFF2-40B4-BE49-F238E27FC236}">
                <a16:creationId xmlns:a16="http://schemas.microsoft.com/office/drawing/2014/main" id="{094EA3E7-D7C2-DBF5-3E4D-EC7874C512A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495887" y="0"/>
            <a:ext cx="1696113" cy="96693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5F2C7B62-F45B-194D-EE22-777300651EEE}"/>
              </a:ext>
            </a:extLst>
          </p:cNvPr>
          <p:cNvSpPr txBox="1">
            <a:spLocks/>
          </p:cNvSpPr>
          <p:nvPr userDrawn="1"/>
        </p:nvSpPr>
        <p:spPr>
          <a:xfrm>
            <a:off x="86138" y="136525"/>
            <a:ext cx="10429461" cy="665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840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4A114-E5F0-03F4-FD1C-7E51A5566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6AFF4E-D5B1-1EFD-489B-DF35359FDF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AAC06-7332-EBE8-D861-D4644BF6F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4A8C81-095B-3F3F-B279-27F669EB94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4F8EA-878C-4E92-9A9F-E42F28F17FD9}" type="datetimeFigureOut">
              <a:rPr lang="en-GB" smtClean="0"/>
              <a:t>09/04/2024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BBBDB-58B1-344A-67CD-5ABDCB302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376C2-2B1A-5CB5-0F2B-35B8CCB61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804C36-74EF-43E1-91F8-554FAC8A56D6}" type="slidenum">
              <a:rPr lang="en-GB" smtClean="0"/>
              <a:t>‹#›</a:t>
            </a:fld>
            <a:endParaRPr lang="en-GB"/>
          </a:p>
        </p:txBody>
      </p:sp>
      <p:sp>
        <p:nvSpPr>
          <p:cNvPr id="8" name="bg object 31">
            <a:extLst>
              <a:ext uri="{FF2B5EF4-FFF2-40B4-BE49-F238E27FC236}">
                <a16:creationId xmlns:a16="http://schemas.microsoft.com/office/drawing/2014/main" id="{3520EE48-DDF9-0733-10DD-A527B6DE2DCE}"/>
              </a:ext>
            </a:extLst>
          </p:cNvPr>
          <p:cNvSpPr/>
          <p:nvPr userDrawn="1"/>
        </p:nvSpPr>
        <p:spPr>
          <a:xfrm>
            <a:off x="0" y="-1"/>
            <a:ext cx="12182737" cy="1000539"/>
          </a:xfrm>
          <a:custGeom>
            <a:avLst/>
            <a:gdLst/>
            <a:ahLst/>
            <a:cxnLst/>
            <a:rect l="l" t="t" r="r" b="b"/>
            <a:pathLst>
              <a:path w="4608195" h="378460">
                <a:moveTo>
                  <a:pt x="4608004" y="0"/>
                </a:moveTo>
                <a:lnTo>
                  <a:pt x="0" y="0"/>
                </a:lnTo>
                <a:lnTo>
                  <a:pt x="0" y="378409"/>
                </a:lnTo>
                <a:lnTo>
                  <a:pt x="4608004" y="378409"/>
                </a:lnTo>
                <a:lnTo>
                  <a:pt x="4608004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9" name="bg object 32">
            <a:extLst>
              <a:ext uri="{FF2B5EF4-FFF2-40B4-BE49-F238E27FC236}">
                <a16:creationId xmlns:a16="http://schemas.microsoft.com/office/drawing/2014/main" id="{ED525AF5-CC9C-E980-A3EE-86AD2E4874D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495887" y="0"/>
            <a:ext cx="1696113" cy="96693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421BDBB-1F63-ABCA-9C20-20A714015B8E}"/>
              </a:ext>
            </a:extLst>
          </p:cNvPr>
          <p:cNvSpPr txBox="1">
            <a:spLocks/>
          </p:cNvSpPr>
          <p:nvPr userDrawn="1"/>
        </p:nvSpPr>
        <p:spPr>
          <a:xfrm>
            <a:off x="86138" y="136525"/>
            <a:ext cx="10429461" cy="665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8083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05FBC-9366-4713-B8F6-8CE6EDB33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4E9A59-2657-A3D6-E377-E342B1ED4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D956B-E274-E7A8-79B0-8D15170707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4F8EA-878C-4E92-9A9F-E42F28F17FD9}" type="datetimeFigureOut">
              <a:rPr lang="en-GB" smtClean="0"/>
              <a:t>09/04/2024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4195E-8D52-87EF-D790-ABFB29E4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1C850-E99A-F1D0-A417-3964B0BC7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804C36-74EF-43E1-91F8-554FAC8A56D6}" type="slidenum">
              <a:rPr lang="en-GB" smtClean="0"/>
              <a:t>‹#›</a:t>
            </a:fld>
            <a:endParaRPr lang="en-GB"/>
          </a:p>
        </p:txBody>
      </p:sp>
      <p:sp>
        <p:nvSpPr>
          <p:cNvPr id="7" name="bg object 31">
            <a:extLst>
              <a:ext uri="{FF2B5EF4-FFF2-40B4-BE49-F238E27FC236}">
                <a16:creationId xmlns:a16="http://schemas.microsoft.com/office/drawing/2014/main" id="{BBE83E37-BA91-6BEA-9F54-38E4CB180068}"/>
              </a:ext>
            </a:extLst>
          </p:cNvPr>
          <p:cNvSpPr/>
          <p:nvPr userDrawn="1"/>
        </p:nvSpPr>
        <p:spPr>
          <a:xfrm>
            <a:off x="0" y="-1"/>
            <a:ext cx="12182737" cy="1000539"/>
          </a:xfrm>
          <a:custGeom>
            <a:avLst/>
            <a:gdLst/>
            <a:ahLst/>
            <a:cxnLst/>
            <a:rect l="l" t="t" r="r" b="b"/>
            <a:pathLst>
              <a:path w="4608195" h="378460">
                <a:moveTo>
                  <a:pt x="4608004" y="0"/>
                </a:moveTo>
                <a:lnTo>
                  <a:pt x="0" y="0"/>
                </a:lnTo>
                <a:lnTo>
                  <a:pt x="0" y="378409"/>
                </a:lnTo>
                <a:lnTo>
                  <a:pt x="4608004" y="378409"/>
                </a:lnTo>
                <a:lnTo>
                  <a:pt x="4608004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8" name="bg object 32">
            <a:extLst>
              <a:ext uri="{FF2B5EF4-FFF2-40B4-BE49-F238E27FC236}">
                <a16:creationId xmlns:a16="http://schemas.microsoft.com/office/drawing/2014/main" id="{DD0F9F7F-3037-A6F8-BDD9-AEB295D3109A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495887" y="0"/>
            <a:ext cx="1696113" cy="96693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96C466AA-A878-6E50-3E8E-42EE87A899E7}"/>
              </a:ext>
            </a:extLst>
          </p:cNvPr>
          <p:cNvSpPr txBox="1">
            <a:spLocks/>
          </p:cNvSpPr>
          <p:nvPr userDrawn="1"/>
        </p:nvSpPr>
        <p:spPr>
          <a:xfrm>
            <a:off x="86138" y="136525"/>
            <a:ext cx="10429461" cy="665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721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g object 31">
            <a:extLst>
              <a:ext uri="{FF2B5EF4-FFF2-40B4-BE49-F238E27FC236}">
                <a16:creationId xmlns:a16="http://schemas.microsoft.com/office/drawing/2014/main" id="{61E15E6E-F905-5C7B-9E46-DBBE548472DA}"/>
              </a:ext>
            </a:extLst>
          </p:cNvPr>
          <p:cNvSpPr/>
          <p:nvPr userDrawn="1"/>
        </p:nvSpPr>
        <p:spPr>
          <a:xfrm>
            <a:off x="0" y="6665845"/>
            <a:ext cx="4060800" cy="192156"/>
          </a:xfrm>
          <a:custGeom>
            <a:avLst/>
            <a:gdLst/>
            <a:ahLst/>
            <a:cxnLst/>
            <a:rect l="l" t="t" r="r" b="b"/>
            <a:pathLst>
              <a:path w="1536065" h="91439">
                <a:moveTo>
                  <a:pt x="1535976" y="0"/>
                </a:moveTo>
                <a:lnTo>
                  <a:pt x="0" y="0"/>
                </a:lnTo>
                <a:lnTo>
                  <a:pt x="0" y="91376"/>
                </a:lnTo>
                <a:lnTo>
                  <a:pt x="1535976" y="91376"/>
                </a:lnTo>
                <a:lnTo>
                  <a:pt x="1535976" y="0"/>
                </a:lnTo>
                <a:close/>
              </a:path>
            </a:pathLst>
          </a:custGeom>
          <a:solidFill>
            <a:srgbClr val="C7D1C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bg object 33">
            <a:extLst>
              <a:ext uri="{FF2B5EF4-FFF2-40B4-BE49-F238E27FC236}">
                <a16:creationId xmlns:a16="http://schemas.microsoft.com/office/drawing/2014/main" id="{1671943D-A36A-21D3-CD8A-1DE712575B61}"/>
              </a:ext>
            </a:extLst>
          </p:cNvPr>
          <p:cNvSpPr/>
          <p:nvPr userDrawn="1"/>
        </p:nvSpPr>
        <p:spPr>
          <a:xfrm>
            <a:off x="8121600" y="6665842"/>
            <a:ext cx="4070400" cy="192158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1535976" y="0"/>
                </a:moveTo>
                <a:lnTo>
                  <a:pt x="0" y="0"/>
                </a:lnTo>
                <a:lnTo>
                  <a:pt x="0" y="91376"/>
                </a:lnTo>
                <a:lnTo>
                  <a:pt x="1535976" y="91376"/>
                </a:lnTo>
                <a:lnTo>
                  <a:pt x="1535976" y="0"/>
                </a:lnTo>
                <a:close/>
              </a:path>
            </a:pathLst>
          </a:custGeom>
          <a:solidFill>
            <a:srgbClr val="4C4E5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bg object 32">
            <a:extLst>
              <a:ext uri="{FF2B5EF4-FFF2-40B4-BE49-F238E27FC236}">
                <a16:creationId xmlns:a16="http://schemas.microsoft.com/office/drawing/2014/main" id="{BDCC63FC-A85F-8003-1033-DEB801E5745E}"/>
              </a:ext>
            </a:extLst>
          </p:cNvPr>
          <p:cNvSpPr/>
          <p:nvPr userDrawn="1"/>
        </p:nvSpPr>
        <p:spPr>
          <a:xfrm>
            <a:off x="4060800" y="6665844"/>
            <a:ext cx="4060800" cy="192156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1535976" y="0"/>
                </a:moveTo>
                <a:lnTo>
                  <a:pt x="0" y="0"/>
                </a:lnTo>
                <a:lnTo>
                  <a:pt x="0" y="91376"/>
                </a:lnTo>
                <a:lnTo>
                  <a:pt x="1535976" y="91376"/>
                </a:lnTo>
                <a:lnTo>
                  <a:pt x="1535976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Holder 4">
            <a:extLst>
              <a:ext uri="{FF2B5EF4-FFF2-40B4-BE49-F238E27FC236}">
                <a16:creationId xmlns:a16="http://schemas.microsoft.com/office/drawing/2014/main" id="{7633B542-9C1D-BCCA-D3CC-99634DBADCB7}"/>
              </a:ext>
            </a:extLst>
          </p:cNvPr>
          <p:cNvSpPr txBox="1">
            <a:spLocks/>
          </p:cNvSpPr>
          <p:nvPr userDrawn="1"/>
        </p:nvSpPr>
        <p:spPr>
          <a:xfrm>
            <a:off x="5268178" y="6752312"/>
            <a:ext cx="2189922" cy="900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rgbClr val="5E3032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580"/>
              </a:lnSpc>
            </a:pPr>
            <a:r>
              <a:rPr lang="en-GB" spc="55" dirty="0">
                <a:solidFill>
                  <a:srgbClr val="FF0000"/>
                </a:solidFill>
              </a:rPr>
              <a:t>Natural Language Processing</a:t>
            </a:r>
            <a:endParaRPr lang="en-GB" spc="-5" dirty="0">
              <a:solidFill>
                <a:srgbClr val="FF0000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0FEF34E-C786-34A0-88CE-D62525CE1E4C}"/>
              </a:ext>
            </a:extLst>
          </p:cNvPr>
          <p:cNvSpPr txBox="1">
            <a:spLocks/>
          </p:cNvSpPr>
          <p:nvPr userDrawn="1"/>
        </p:nvSpPr>
        <p:spPr>
          <a:xfrm>
            <a:off x="-1" y="83516"/>
            <a:ext cx="10469217" cy="777875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17" name="Holder 4">
            <a:extLst>
              <a:ext uri="{FF2B5EF4-FFF2-40B4-BE49-F238E27FC236}">
                <a16:creationId xmlns:a16="http://schemas.microsoft.com/office/drawing/2014/main" id="{3B3EBD96-5097-93D0-A34A-84E0F8AA4826}"/>
              </a:ext>
            </a:extLst>
          </p:cNvPr>
          <p:cNvSpPr txBox="1">
            <a:spLocks/>
          </p:cNvSpPr>
          <p:nvPr userDrawn="1"/>
        </p:nvSpPr>
        <p:spPr>
          <a:xfrm>
            <a:off x="1432169" y="6761921"/>
            <a:ext cx="2189922" cy="900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rgbClr val="5E3032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580"/>
              </a:lnSpc>
            </a:pPr>
            <a:r>
              <a:rPr lang="en-GB" spc="55" dirty="0">
                <a:solidFill>
                  <a:srgbClr val="8D3C1E"/>
                </a:solidFill>
              </a:rPr>
              <a:t>KAUST Academy</a:t>
            </a:r>
            <a:endParaRPr lang="en-GB" spc="-5" dirty="0">
              <a:solidFill>
                <a:srgbClr val="8D3C1E"/>
              </a:solidFill>
            </a:endParaRPr>
          </a:p>
        </p:txBody>
      </p:sp>
      <p:sp>
        <p:nvSpPr>
          <p:cNvPr id="18" name="Holder 4">
            <a:extLst>
              <a:ext uri="{FF2B5EF4-FFF2-40B4-BE49-F238E27FC236}">
                <a16:creationId xmlns:a16="http://schemas.microsoft.com/office/drawing/2014/main" id="{D861C429-EF97-E52C-4959-77711DB280F5}"/>
              </a:ext>
            </a:extLst>
          </p:cNvPr>
          <p:cNvSpPr txBox="1">
            <a:spLocks/>
          </p:cNvSpPr>
          <p:nvPr userDrawn="1"/>
        </p:nvSpPr>
        <p:spPr>
          <a:xfrm>
            <a:off x="11779143" y="6745684"/>
            <a:ext cx="403257" cy="900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rgbClr val="5E3032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580"/>
              </a:lnSpc>
            </a:pPr>
            <a:fld id="{2B804C36-74EF-43E1-91F8-554FAC8A56D6}" type="slidenum">
              <a:rPr lang="en-GB" smtClean="0">
                <a:solidFill>
                  <a:schemeClr val="bg1"/>
                </a:solidFill>
              </a:rPr>
              <a:pPr/>
              <a:t>‹#›</a:t>
            </a:fld>
            <a:endParaRPr lang="en-GB" spc="-5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771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mailto:naeemullah.khan@kaust.edu.sa" TargetMode="Externa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3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11" Type="http://schemas.openxmlformats.org/officeDocument/2006/relationships/image" Target="../media/image44.jp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301.3781" TargetMode="External"/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6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5" Type="http://schemas.openxmlformats.org/officeDocument/2006/relationships/image" Target="../media/image69.png"/><Relationship Id="rId4" Type="http://schemas.openxmlformats.org/officeDocument/2006/relationships/image" Target="../media/image7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aai.org/ocs/index.php/AAAI/AAAI16/paper/viewFile/12454/12257" TargetMode="External"/><Relationship Id="rId2" Type="http://schemas.openxmlformats.org/officeDocument/2006/relationships/image" Target="../media/image79.jp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eplearning.ai/courses/natural-language-processing-specialization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510DAE-7BD3-2959-FF47-258E470E1BA3}"/>
              </a:ext>
            </a:extLst>
          </p:cNvPr>
          <p:cNvSpPr/>
          <p:nvPr/>
        </p:nvSpPr>
        <p:spPr>
          <a:xfrm>
            <a:off x="434394" y="716797"/>
            <a:ext cx="11323212" cy="882386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2D1AB7A0-53EC-CA41-5027-B4F659B7D6C8}"/>
              </a:ext>
            </a:extLst>
          </p:cNvPr>
          <p:cNvSpPr txBox="1">
            <a:spLocks/>
          </p:cNvSpPr>
          <p:nvPr/>
        </p:nvSpPr>
        <p:spPr>
          <a:xfrm>
            <a:off x="1738407" y="794429"/>
            <a:ext cx="7711228" cy="727122"/>
          </a:xfrm>
          <a:prstGeom prst="rect">
            <a:avLst/>
          </a:prstGeom>
          <a:noFill/>
        </p:spPr>
        <p:txBody>
          <a:bodyPr vert="horz" wrap="square" lIns="0" tIns="4953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078230">
              <a:lnSpc>
                <a:spcPct val="100000"/>
              </a:lnSpc>
              <a:spcBef>
                <a:spcPts val="390"/>
              </a:spcBef>
            </a:pPr>
            <a:r>
              <a:rPr lang="en-GB" spc="-55" dirty="0">
                <a:solidFill>
                  <a:schemeClr val="bg1"/>
                </a:solidFill>
              </a:rPr>
              <a:t>Natural Language Processing</a:t>
            </a:r>
            <a:endParaRPr lang="en-GB" spc="-60" dirty="0">
              <a:solidFill>
                <a:schemeClr val="bg1"/>
              </a:solidFill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EDD00AED-3584-95E0-8261-A29F82E8886A}"/>
              </a:ext>
            </a:extLst>
          </p:cNvPr>
          <p:cNvSpPr txBox="1"/>
          <p:nvPr/>
        </p:nvSpPr>
        <p:spPr>
          <a:xfrm>
            <a:off x="4178942" y="1947389"/>
            <a:ext cx="3834115" cy="8560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9370" algn="ctr">
              <a:lnSpc>
                <a:spcPct val="100000"/>
              </a:lnSpc>
              <a:spcBef>
                <a:spcPts val="335"/>
              </a:spcBef>
            </a:pPr>
            <a:r>
              <a:rPr sz="3200" spc="-65" dirty="0">
                <a:latin typeface="Trebuchet MS"/>
                <a:cs typeface="Trebuchet MS"/>
              </a:rPr>
              <a:t>Naeemullah</a:t>
            </a:r>
            <a:r>
              <a:rPr sz="3200" spc="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Khan</a:t>
            </a:r>
          </a:p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sz="2000" spc="-25" dirty="0">
                <a:solidFill>
                  <a:srgbClr val="EC008C"/>
                </a:solidFill>
                <a:latin typeface="Trebuchet MS"/>
                <a:cs typeface="Trebuchet MS"/>
                <a:hlinkClick r:id="rId2"/>
              </a:rPr>
              <a:t>naeemullah.khan@kaust.edu.sa</a:t>
            </a:r>
            <a:endParaRPr sz="2000" dirty="0">
              <a:latin typeface="Trebuchet MS"/>
              <a:cs typeface="Trebuchet MS"/>
            </a:endParaRPr>
          </a:p>
        </p:txBody>
      </p:sp>
      <p:pic>
        <p:nvPicPr>
          <p:cNvPr id="5" name="object 4">
            <a:extLst>
              <a:ext uri="{FF2B5EF4-FFF2-40B4-BE49-F238E27FC236}">
                <a16:creationId xmlns:a16="http://schemas.microsoft.com/office/drawing/2014/main" id="{2FA83F26-86AF-8AA7-4642-11C6FCD1D60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32744" y="3096258"/>
            <a:ext cx="2926511" cy="856004"/>
          </a:xfrm>
          <a:prstGeom prst="rect">
            <a:avLst/>
          </a:prstGeom>
        </p:spPr>
      </p:pic>
      <p:sp>
        <p:nvSpPr>
          <p:cNvPr id="6" name="object 5">
            <a:extLst>
              <a:ext uri="{FF2B5EF4-FFF2-40B4-BE49-F238E27FC236}">
                <a16:creationId xmlns:a16="http://schemas.microsoft.com/office/drawing/2014/main" id="{DBAF4FB7-82B3-9592-2D5B-13324C4F2F44}"/>
              </a:ext>
            </a:extLst>
          </p:cNvPr>
          <p:cNvSpPr txBox="1"/>
          <p:nvPr/>
        </p:nvSpPr>
        <p:spPr>
          <a:xfrm>
            <a:off x="3715942" y="4650511"/>
            <a:ext cx="4760115" cy="5918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819"/>
              </a:lnSpc>
              <a:spcBef>
                <a:spcPts val="95"/>
              </a:spcBef>
            </a:pPr>
            <a:r>
              <a:rPr sz="1600" spc="75" dirty="0">
                <a:latin typeface="Trebuchet MS"/>
                <a:cs typeface="Trebuchet MS"/>
              </a:rPr>
              <a:t>KAUST</a:t>
            </a:r>
            <a:r>
              <a:rPr sz="1600" spc="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Academy</a:t>
            </a:r>
            <a:endParaRPr lang="en-US" sz="1600" spc="-5" dirty="0">
              <a:latin typeface="Trebuchet MS"/>
              <a:cs typeface="Trebuchet MS"/>
            </a:endParaRPr>
          </a:p>
          <a:p>
            <a:pPr algn="ctr">
              <a:lnSpc>
                <a:spcPts val="819"/>
              </a:lnSpc>
              <a:spcBef>
                <a:spcPts val="95"/>
              </a:spcBef>
            </a:pPr>
            <a:endParaRPr sz="1600" dirty="0">
              <a:latin typeface="Trebuchet MS"/>
              <a:cs typeface="Trebuchet MS"/>
            </a:endParaRPr>
          </a:p>
          <a:p>
            <a:pPr algn="ctr">
              <a:lnSpc>
                <a:spcPts val="819"/>
              </a:lnSpc>
            </a:pPr>
            <a:r>
              <a:rPr sz="1600" spc="25" dirty="0">
                <a:latin typeface="Trebuchet MS"/>
                <a:cs typeface="Trebuchet MS"/>
              </a:rPr>
              <a:t>King</a:t>
            </a:r>
            <a:r>
              <a:rPr sz="1600" spc="3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Abdullah</a:t>
            </a:r>
            <a:r>
              <a:rPr sz="1600" spc="40" dirty="0">
                <a:latin typeface="Trebuchet MS"/>
                <a:cs typeface="Trebuchet MS"/>
              </a:rPr>
              <a:t> </a:t>
            </a:r>
            <a:r>
              <a:rPr sz="1600" spc="-15" dirty="0">
                <a:latin typeface="Trebuchet MS"/>
                <a:cs typeface="Trebuchet MS"/>
              </a:rPr>
              <a:t>University</a:t>
            </a:r>
            <a:r>
              <a:rPr sz="1600" spc="40" dirty="0">
                <a:latin typeface="Trebuchet MS"/>
                <a:cs typeface="Trebuchet MS"/>
              </a:rPr>
              <a:t> </a:t>
            </a:r>
            <a:r>
              <a:rPr sz="1600" spc="-25" dirty="0">
                <a:latin typeface="Trebuchet MS"/>
                <a:cs typeface="Trebuchet MS"/>
              </a:rPr>
              <a:t>of</a:t>
            </a:r>
            <a:r>
              <a:rPr sz="1600" spc="40" dirty="0">
                <a:latin typeface="Trebuchet MS"/>
                <a:cs typeface="Trebuchet MS"/>
              </a:rPr>
              <a:t> </a:t>
            </a:r>
            <a:r>
              <a:rPr sz="1600" spc="-15" dirty="0">
                <a:latin typeface="Trebuchet MS"/>
                <a:cs typeface="Trebuchet MS"/>
              </a:rPr>
              <a:t>Science</a:t>
            </a:r>
            <a:r>
              <a:rPr sz="1600" spc="4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and</a:t>
            </a:r>
            <a:r>
              <a:rPr sz="1600" spc="4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Technology</a:t>
            </a:r>
            <a:endParaRPr sz="1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805470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829817" y="1168146"/>
            <a:ext cx="2938145" cy="2670175"/>
            <a:chOff x="829817" y="1168146"/>
            <a:chExt cx="2938145" cy="2670175"/>
          </a:xfrm>
        </p:grpSpPr>
        <p:sp>
          <p:nvSpPr>
            <p:cNvPr id="4" name="object 4"/>
            <p:cNvSpPr/>
            <p:nvPr/>
          </p:nvSpPr>
          <p:spPr>
            <a:xfrm>
              <a:off x="863079" y="1968246"/>
              <a:ext cx="405765" cy="1765935"/>
            </a:xfrm>
            <a:custGeom>
              <a:avLst/>
              <a:gdLst/>
              <a:ahLst/>
              <a:cxnLst/>
              <a:rect l="l" t="t" r="r" b="b"/>
              <a:pathLst>
                <a:path w="405765" h="1765935">
                  <a:moveTo>
                    <a:pt x="369531" y="56006"/>
                  </a:moveTo>
                  <a:lnTo>
                    <a:pt x="353595" y="62401"/>
                  </a:lnTo>
                  <a:lnTo>
                    <a:pt x="0" y="1759839"/>
                  </a:lnTo>
                  <a:lnTo>
                    <a:pt x="27965" y="1765681"/>
                  </a:lnTo>
                  <a:lnTo>
                    <a:pt x="381552" y="68218"/>
                  </a:lnTo>
                  <a:lnTo>
                    <a:pt x="369531" y="56006"/>
                  </a:lnTo>
                  <a:close/>
                </a:path>
                <a:path w="405765" h="1765935">
                  <a:moveTo>
                    <a:pt x="395198" y="53086"/>
                  </a:moveTo>
                  <a:lnTo>
                    <a:pt x="355536" y="53086"/>
                  </a:lnTo>
                  <a:lnTo>
                    <a:pt x="383514" y="58801"/>
                  </a:lnTo>
                  <a:lnTo>
                    <a:pt x="381552" y="68218"/>
                  </a:lnTo>
                  <a:lnTo>
                    <a:pt x="405663" y="92710"/>
                  </a:lnTo>
                  <a:lnTo>
                    <a:pt x="395198" y="53086"/>
                  </a:lnTo>
                  <a:close/>
                </a:path>
                <a:path w="405765" h="1765935">
                  <a:moveTo>
                    <a:pt x="381177" y="0"/>
                  </a:moveTo>
                  <a:lnTo>
                    <a:pt x="321741" y="75184"/>
                  </a:lnTo>
                  <a:lnTo>
                    <a:pt x="353595" y="62401"/>
                  </a:lnTo>
                  <a:lnTo>
                    <a:pt x="355536" y="53086"/>
                  </a:lnTo>
                  <a:lnTo>
                    <a:pt x="395198" y="53086"/>
                  </a:lnTo>
                  <a:lnTo>
                    <a:pt x="381177" y="0"/>
                  </a:lnTo>
                  <a:close/>
                </a:path>
                <a:path w="405765" h="1765935">
                  <a:moveTo>
                    <a:pt x="369836" y="56006"/>
                  </a:moveTo>
                  <a:lnTo>
                    <a:pt x="369531" y="56006"/>
                  </a:lnTo>
                  <a:lnTo>
                    <a:pt x="381552" y="68218"/>
                  </a:lnTo>
                  <a:lnTo>
                    <a:pt x="383514" y="58801"/>
                  </a:lnTo>
                  <a:lnTo>
                    <a:pt x="369836" y="56006"/>
                  </a:lnTo>
                  <a:close/>
                </a:path>
                <a:path w="405765" h="1765935">
                  <a:moveTo>
                    <a:pt x="355536" y="53086"/>
                  </a:moveTo>
                  <a:lnTo>
                    <a:pt x="353595" y="62401"/>
                  </a:lnTo>
                  <a:lnTo>
                    <a:pt x="369531" y="56006"/>
                  </a:lnTo>
                  <a:lnTo>
                    <a:pt x="369836" y="56006"/>
                  </a:lnTo>
                  <a:lnTo>
                    <a:pt x="355536" y="53086"/>
                  </a:lnTo>
                  <a:close/>
                </a:path>
              </a:pathLst>
            </a:custGeom>
            <a:solidFill>
              <a:srgbClr val="E691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4913" y="2724150"/>
              <a:ext cx="1812925" cy="1010285"/>
            </a:xfrm>
            <a:custGeom>
              <a:avLst/>
              <a:gdLst/>
              <a:ahLst/>
              <a:cxnLst/>
              <a:rect l="l" t="t" r="r" b="b"/>
              <a:pathLst>
                <a:path w="1812925" h="1010285">
                  <a:moveTo>
                    <a:pt x="1747586" y="19734"/>
                  </a:moveTo>
                  <a:lnTo>
                    <a:pt x="0" y="985012"/>
                  </a:lnTo>
                  <a:lnTo>
                    <a:pt x="13817" y="1010031"/>
                  </a:lnTo>
                  <a:lnTo>
                    <a:pt x="1761504" y="44711"/>
                  </a:lnTo>
                  <a:lnTo>
                    <a:pt x="1762934" y="27730"/>
                  </a:lnTo>
                  <a:lnTo>
                    <a:pt x="1747586" y="19734"/>
                  </a:lnTo>
                  <a:close/>
                </a:path>
                <a:path w="1812925" h="1010285">
                  <a:moveTo>
                    <a:pt x="1802473" y="15112"/>
                  </a:moveTo>
                  <a:lnTo>
                    <a:pt x="1755952" y="15112"/>
                  </a:lnTo>
                  <a:lnTo>
                    <a:pt x="1769795" y="40131"/>
                  </a:lnTo>
                  <a:lnTo>
                    <a:pt x="1761504" y="44711"/>
                  </a:lnTo>
                  <a:lnTo>
                    <a:pt x="1758619" y="78993"/>
                  </a:lnTo>
                  <a:lnTo>
                    <a:pt x="1802473" y="15112"/>
                  </a:lnTo>
                  <a:close/>
                </a:path>
                <a:path w="1812925" h="1010285">
                  <a:moveTo>
                    <a:pt x="1762934" y="27730"/>
                  </a:moveTo>
                  <a:lnTo>
                    <a:pt x="1761504" y="44711"/>
                  </a:lnTo>
                  <a:lnTo>
                    <a:pt x="1769795" y="40131"/>
                  </a:lnTo>
                  <a:lnTo>
                    <a:pt x="1762934" y="27730"/>
                  </a:lnTo>
                  <a:close/>
                </a:path>
                <a:path w="1812925" h="1010285">
                  <a:moveTo>
                    <a:pt x="1755952" y="15112"/>
                  </a:moveTo>
                  <a:lnTo>
                    <a:pt x="1747586" y="19734"/>
                  </a:lnTo>
                  <a:lnTo>
                    <a:pt x="1762898" y="27665"/>
                  </a:lnTo>
                  <a:lnTo>
                    <a:pt x="1755952" y="15112"/>
                  </a:lnTo>
                  <a:close/>
                </a:path>
                <a:path w="1812925" h="1010285">
                  <a:moveTo>
                    <a:pt x="1812848" y="0"/>
                  </a:moveTo>
                  <a:lnTo>
                    <a:pt x="1717090" y="3937"/>
                  </a:lnTo>
                  <a:lnTo>
                    <a:pt x="1747586" y="19734"/>
                  </a:lnTo>
                  <a:lnTo>
                    <a:pt x="1755952" y="15112"/>
                  </a:lnTo>
                  <a:lnTo>
                    <a:pt x="1802473" y="15112"/>
                  </a:lnTo>
                  <a:lnTo>
                    <a:pt x="1812848" y="0"/>
                  </a:lnTo>
                  <a:close/>
                </a:path>
              </a:pathLst>
            </a:custGeom>
            <a:solidFill>
              <a:srgbClr val="A64D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66305" y="3146171"/>
              <a:ext cx="2532380" cy="606425"/>
            </a:xfrm>
            <a:custGeom>
              <a:avLst/>
              <a:gdLst/>
              <a:ahLst/>
              <a:cxnLst/>
              <a:rect l="l" t="t" r="r" b="b"/>
              <a:pathLst>
                <a:path w="2532379" h="606425">
                  <a:moveTo>
                    <a:pt x="2463922" y="23698"/>
                  </a:moveTo>
                  <a:lnTo>
                    <a:pt x="0" y="578485"/>
                  </a:lnTo>
                  <a:lnTo>
                    <a:pt x="6273" y="606298"/>
                  </a:lnTo>
                  <a:lnTo>
                    <a:pt x="2470187" y="51628"/>
                  </a:lnTo>
                  <a:lnTo>
                    <a:pt x="2476334" y="35560"/>
                  </a:lnTo>
                  <a:lnTo>
                    <a:pt x="2463922" y="23698"/>
                  </a:lnTo>
                  <a:close/>
                </a:path>
                <a:path w="2532379" h="606425">
                  <a:moveTo>
                    <a:pt x="2526438" y="21590"/>
                  </a:moveTo>
                  <a:lnTo>
                    <a:pt x="2473286" y="21590"/>
                  </a:lnTo>
                  <a:lnTo>
                    <a:pt x="2479509" y="49530"/>
                  </a:lnTo>
                  <a:lnTo>
                    <a:pt x="2470187" y="51628"/>
                  </a:lnTo>
                  <a:lnTo>
                    <a:pt x="2457919" y="83693"/>
                  </a:lnTo>
                  <a:lnTo>
                    <a:pt x="2532087" y="22987"/>
                  </a:lnTo>
                  <a:lnTo>
                    <a:pt x="2526438" y="21590"/>
                  </a:lnTo>
                  <a:close/>
                </a:path>
                <a:path w="2532379" h="606425">
                  <a:moveTo>
                    <a:pt x="2473286" y="21590"/>
                  </a:moveTo>
                  <a:lnTo>
                    <a:pt x="2463922" y="23698"/>
                  </a:lnTo>
                  <a:lnTo>
                    <a:pt x="2476334" y="35560"/>
                  </a:lnTo>
                  <a:lnTo>
                    <a:pt x="2470187" y="51628"/>
                  </a:lnTo>
                  <a:lnTo>
                    <a:pt x="2479509" y="49530"/>
                  </a:lnTo>
                  <a:lnTo>
                    <a:pt x="2473286" y="21590"/>
                  </a:lnTo>
                  <a:close/>
                </a:path>
                <a:path w="2532379" h="606425">
                  <a:moveTo>
                    <a:pt x="2439123" y="0"/>
                  </a:moveTo>
                  <a:lnTo>
                    <a:pt x="2463922" y="23698"/>
                  </a:lnTo>
                  <a:lnTo>
                    <a:pt x="2473286" y="21590"/>
                  </a:lnTo>
                  <a:lnTo>
                    <a:pt x="2526438" y="21590"/>
                  </a:lnTo>
                  <a:lnTo>
                    <a:pt x="2439123" y="0"/>
                  </a:lnTo>
                  <a:close/>
                </a:path>
              </a:pathLst>
            </a:custGeom>
            <a:solidFill>
              <a:srgbClr val="B7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29817" y="1168145"/>
              <a:ext cx="2938145" cy="2603500"/>
            </a:xfrm>
            <a:custGeom>
              <a:avLst/>
              <a:gdLst/>
              <a:ahLst/>
              <a:cxnLst/>
              <a:rect l="l" t="t" r="r" b="b"/>
              <a:pathLst>
                <a:path w="2938145" h="2603500">
                  <a:moveTo>
                    <a:pt x="2938018" y="2564892"/>
                  </a:moveTo>
                  <a:lnTo>
                    <a:pt x="2919095" y="2555494"/>
                  </a:lnTo>
                  <a:lnTo>
                    <a:pt x="2861818" y="2527046"/>
                  </a:lnTo>
                  <a:lnTo>
                    <a:pt x="2861856" y="2555532"/>
                  </a:lnTo>
                  <a:lnTo>
                    <a:pt x="47625" y="2562847"/>
                  </a:lnTo>
                  <a:lnTo>
                    <a:pt x="47625" y="76200"/>
                  </a:lnTo>
                  <a:lnTo>
                    <a:pt x="76200" y="76200"/>
                  </a:ln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28575" y="76200"/>
                  </a:lnTo>
                  <a:lnTo>
                    <a:pt x="28575" y="2571623"/>
                  </a:lnTo>
                  <a:lnTo>
                    <a:pt x="38087" y="2571623"/>
                  </a:lnTo>
                  <a:lnTo>
                    <a:pt x="38125" y="2581910"/>
                  </a:lnTo>
                  <a:lnTo>
                    <a:pt x="2861894" y="2574582"/>
                  </a:lnTo>
                  <a:lnTo>
                    <a:pt x="2861945" y="2603246"/>
                  </a:lnTo>
                  <a:lnTo>
                    <a:pt x="2938018" y="25648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24939" y="3633216"/>
              <a:ext cx="2219325" cy="200660"/>
            </a:xfrm>
            <a:custGeom>
              <a:avLst/>
              <a:gdLst/>
              <a:ahLst/>
              <a:cxnLst/>
              <a:rect l="l" t="t" r="r" b="b"/>
              <a:pathLst>
                <a:path w="2219325" h="200660">
                  <a:moveTo>
                    <a:pt x="0" y="200152"/>
                  </a:moveTo>
                  <a:lnTo>
                    <a:pt x="0" y="0"/>
                  </a:lnTo>
                </a:path>
                <a:path w="2219325" h="200660">
                  <a:moveTo>
                    <a:pt x="761999" y="200152"/>
                  </a:moveTo>
                  <a:lnTo>
                    <a:pt x="761999" y="0"/>
                  </a:lnTo>
                </a:path>
                <a:path w="2219325" h="200660">
                  <a:moveTo>
                    <a:pt x="2218944" y="200152"/>
                  </a:moveTo>
                  <a:lnTo>
                    <a:pt x="2218944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087873" y="2978657"/>
            <a:ext cx="3180715" cy="104902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705"/>
              </a:spcBef>
            </a:pPr>
            <a:r>
              <a:rPr sz="2000" spc="25" dirty="0">
                <a:latin typeface="Tahoma"/>
                <a:cs typeface="Tahoma"/>
              </a:rPr>
              <a:t>Measures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55" dirty="0">
                <a:latin typeface="Tahoma"/>
                <a:cs typeface="Tahoma"/>
              </a:rPr>
              <a:t>of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“similarity:”</a:t>
            </a:r>
            <a:endParaRPr sz="2000">
              <a:latin typeface="Tahoma"/>
              <a:cs typeface="Tahoma"/>
            </a:endParaRPr>
          </a:p>
          <a:p>
            <a:pPr marL="1099820" marR="1091565" indent="-1270" algn="ctr">
              <a:lnSpc>
                <a:spcPct val="100000"/>
              </a:lnSpc>
            </a:pPr>
            <a:r>
              <a:rPr sz="2000" spc="20" dirty="0">
                <a:latin typeface="Tahoma"/>
                <a:cs typeface="Tahoma"/>
              </a:rPr>
              <a:t>Angle </a:t>
            </a:r>
            <a:r>
              <a:rPr sz="2000" spc="25" dirty="0">
                <a:latin typeface="Tahoma"/>
                <a:cs typeface="Tahoma"/>
              </a:rPr>
              <a:t> Dista</a:t>
            </a:r>
            <a:r>
              <a:rPr sz="2000" spc="20" dirty="0">
                <a:latin typeface="Tahoma"/>
                <a:cs typeface="Tahoma"/>
              </a:rPr>
              <a:t>n</a:t>
            </a:r>
            <a:r>
              <a:rPr sz="2000" spc="15" dirty="0">
                <a:latin typeface="Tahoma"/>
                <a:cs typeface="Tahoma"/>
              </a:rPr>
              <a:t>ce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42740" y="3063062"/>
            <a:ext cx="3543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45" dirty="0">
                <a:solidFill>
                  <a:srgbClr val="B7B7B7"/>
                </a:solidFill>
                <a:latin typeface="Tahoma"/>
                <a:cs typeface="Tahoma"/>
              </a:rPr>
              <a:t>ML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55138" y="2543048"/>
            <a:ext cx="960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solidFill>
                  <a:srgbClr val="A64D79"/>
                </a:solidFill>
                <a:latin typeface="Tahoma"/>
                <a:cs typeface="Tahoma"/>
              </a:rPr>
              <a:t>Ec</a:t>
            </a:r>
            <a:r>
              <a:rPr sz="1800" spc="15" dirty="0">
                <a:solidFill>
                  <a:srgbClr val="A64D79"/>
                </a:solidFill>
                <a:latin typeface="Tahoma"/>
                <a:cs typeface="Tahoma"/>
              </a:rPr>
              <a:t>onomy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43050" y="1840179"/>
            <a:ext cx="14700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E69138"/>
                </a:solidFill>
                <a:latin typeface="Tahoma"/>
                <a:cs typeface="Tahoma"/>
              </a:rPr>
              <a:t>Entertainment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959" y="2233930"/>
            <a:ext cx="647700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40"/>
              </a:lnSpc>
              <a:spcBef>
                <a:spcPts val="100"/>
              </a:spcBef>
            </a:pPr>
            <a:r>
              <a:rPr sz="2000" spc="15" dirty="0">
                <a:solidFill>
                  <a:srgbClr val="6AA84F"/>
                </a:solidFill>
                <a:latin typeface="Tahoma"/>
                <a:cs typeface="Tahoma"/>
              </a:rPr>
              <a:t>film</a:t>
            </a:r>
            <a:endParaRPr sz="2000">
              <a:latin typeface="Tahoma"/>
              <a:cs typeface="Tahoma"/>
            </a:endParaRPr>
          </a:p>
          <a:p>
            <a:pPr marL="341630">
              <a:lnSpc>
                <a:spcPts val="1140"/>
              </a:lnSpc>
            </a:pPr>
            <a:r>
              <a:rPr sz="1000" spc="25" dirty="0">
                <a:latin typeface="Tahoma"/>
                <a:cs typeface="Tahoma"/>
              </a:rPr>
              <a:t>5000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65047" y="3819550"/>
            <a:ext cx="3181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25" dirty="0">
                <a:latin typeface="Tahoma"/>
                <a:cs typeface="Tahoma"/>
              </a:rPr>
              <a:t>1000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87727" y="3808050"/>
            <a:ext cx="513080" cy="518159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51765">
              <a:lnSpc>
                <a:spcPct val="100000"/>
              </a:lnSpc>
              <a:spcBef>
                <a:spcPts val="185"/>
              </a:spcBef>
            </a:pPr>
            <a:r>
              <a:rPr sz="1000" spc="25" dirty="0">
                <a:latin typeface="Tahoma"/>
                <a:cs typeface="Tahoma"/>
              </a:rPr>
              <a:t>5000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2000" spc="-10" dirty="0">
                <a:solidFill>
                  <a:srgbClr val="6AA84F"/>
                </a:solidFill>
                <a:latin typeface="Tahoma"/>
                <a:cs typeface="Tahoma"/>
              </a:rPr>
              <a:t>data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40684" y="3819550"/>
            <a:ext cx="3911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25" dirty="0">
                <a:latin typeface="Tahoma"/>
                <a:cs typeface="Tahoma"/>
              </a:rPr>
              <a:t>10000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448" y="3100273"/>
            <a:ext cx="3181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25" dirty="0">
                <a:latin typeface="Tahoma"/>
                <a:cs typeface="Tahoma"/>
              </a:rPr>
              <a:t>1000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2567" y="1218437"/>
            <a:ext cx="3930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30" dirty="0">
                <a:latin typeface="Tahoma"/>
                <a:cs typeface="Tahoma"/>
              </a:rPr>
              <a:t>10000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66572" y="1309116"/>
            <a:ext cx="205104" cy="1880870"/>
          </a:xfrm>
          <a:custGeom>
            <a:avLst/>
            <a:gdLst/>
            <a:ahLst/>
            <a:cxnLst/>
            <a:rect l="l" t="t" r="r" b="b"/>
            <a:pathLst>
              <a:path w="205105" h="1880870">
                <a:moveTo>
                  <a:pt x="0" y="0"/>
                </a:moveTo>
                <a:lnTo>
                  <a:pt x="204901" y="0"/>
                </a:lnTo>
              </a:path>
              <a:path w="205105" h="1880870">
                <a:moveTo>
                  <a:pt x="0" y="1304544"/>
                </a:moveTo>
                <a:lnTo>
                  <a:pt x="204901" y="1304544"/>
                </a:lnTo>
              </a:path>
              <a:path w="205105" h="1880870">
                <a:moveTo>
                  <a:pt x="0" y="1880616"/>
                </a:moveTo>
                <a:lnTo>
                  <a:pt x="204901" y="188061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402963" y="1635378"/>
            <a:ext cx="463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6AA84F"/>
                </a:solidFill>
                <a:latin typeface="Tahoma"/>
                <a:cs typeface="Tahoma"/>
              </a:rPr>
              <a:t>da</a:t>
            </a:r>
            <a:r>
              <a:rPr sz="1800" spc="5" dirty="0">
                <a:solidFill>
                  <a:srgbClr val="6AA84F"/>
                </a:solidFill>
                <a:latin typeface="Tahoma"/>
                <a:cs typeface="Tahoma"/>
              </a:rPr>
              <a:t>t</a:t>
            </a:r>
            <a:r>
              <a:rPr sz="1800" spc="-55" dirty="0">
                <a:solidFill>
                  <a:srgbClr val="6AA84F"/>
                </a:solidFill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31460" y="1243965"/>
            <a:ext cx="2562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14170" algn="l"/>
              </a:tabLst>
            </a:pPr>
            <a:r>
              <a:rPr sz="1800" spc="15" dirty="0">
                <a:solidFill>
                  <a:srgbClr val="E69138"/>
                </a:solidFill>
                <a:latin typeface="Tahoma"/>
                <a:cs typeface="Tahoma"/>
              </a:rPr>
              <a:t>E</a:t>
            </a:r>
            <a:r>
              <a:rPr sz="1800" spc="20" dirty="0">
                <a:solidFill>
                  <a:srgbClr val="E69138"/>
                </a:solidFill>
                <a:latin typeface="Tahoma"/>
                <a:cs typeface="Tahoma"/>
              </a:rPr>
              <a:t>ntert</a:t>
            </a:r>
            <a:r>
              <a:rPr sz="1800" spc="-15" dirty="0">
                <a:solidFill>
                  <a:srgbClr val="E69138"/>
                </a:solidFill>
                <a:latin typeface="Tahoma"/>
                <a:cs typeface="Tahoma"/>
              </a:rPr>
              <a:t>ai</a:t>
            </a:r>
            <a:r>
              <a:rPr sz="1800" dirty="0">
                <a:solidFill>
                  <a:srgbClr val="E69138"/>
                </a:solidFill>
                <a:latin typeface="Tahoma"/>
                <a:cs typeface="Tahoma"/>
              </a:rPr>
              <a:t>nment	</a:t>
            </a:r>
            <a:r>
              <a:rPr sz="1800" spc="30" dirty="0">
                <a:solidFill>
                  <a:srgbClr val="A64D79"/>
                </a:solidFill>
                <a:latin typeface="Tahoma"/>
                <a:cs typeface="Tahoma"/>
              </a:rPr>
              <a:t>Ec</a:t>
            </a:r>
            <a:r>
              <a:rPr sz="1800" spc="15" dirty="0">
                <a:solidFill>
                  <a:srgbClr val="A64D79"/>
                </a:solidFill>
                <a:latin typeface="Tahoma"/>
                <a:cs typeface="Tahoma"/>
              </a:rPr>
              <a:t>onomy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64602" y="1243965"/>
            <a:ext cx="354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0" dirty="0">
                <a:solidFill>
                  <a:srgbClr val="B7B7B7"/>
                </a:solidFill>
                <a:latin typeface="Tahoma"/>
                <a:cs typeface="Tahoma"/>
              </a:rPr>
              <a:t>ML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573773" y="1597913"/>
            <a:ext cx="1206500" cy="723900"/>
          </a:xfrm>
          <a:prstGeom prst="rect">
            <a:avLst/>
          </a:prstGeom>
          <a:ln w="19050">
            <a:solidFill>
              <a:srgbClr val="A64D79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74295" marR="551815">
              <a:lnSpc>
                <a:spcPct val="100000"/>
              </a:lnSpc>
              <a:spcBef>
                <a:spcPts val="235"/>
              </a:spcBef>
            </a:pPr>
            <a:r>
              <a:rPr sz="1800" spc="60" dirty="0">
                <a:latin typeface="Tahoma"/>
                <a:cs typeface="Tahoma"/>
              </a:rPr>
              <a:t>6620</a:t>
            </a:r>
            <a:endParaRPr sz="1800">
              <a:latin typeface="Tahoma"/>
              <a:cs typeface="Tahoma"/>
            </a:endParaRPr>
          </a:p>
          <a:p>
            <a:pPr marL="74295">
              <a:lnSpc>
                <a:spcPct val="100000"/>
              </a:lnSpc>
              <a:spcBef>
                <a:spcPts val="990"/>
              </a:spcBef>
              <a:tabLst>
                <a:tab pos="1203325" algn="l"/>
              </a:tabLst>
            </a:pPr>
            <a:r>
              <a:rPr sz="1800" u="heavy" spc="6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4000	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716773" y="1597913"/>
            <a:ext cx="787400" cy="723900"/>
          </a:xfrm>
          <a:prstGeom prst="rect">
            <a:avLst/>
          </a:prstGeom>
          <a:ln w="19050">
            <a:solidFill>
              <a:srgbClr val="B7B7B7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marL="60325" marR="130810">
              <a:lnSpc>
                <a:spcPct val="100000"/>
              </a:lnSpc>
              <a:spcBef>
                <a:spcPts val="120"/>
              </a:spcBef>
            </a:pPr>
            <a:r>
              <a:rPr sz="1800" spc="60" dirty="0">
                <a:latin typeface="Tahoma"/>
                <a:cs typeface="Tahoma"/>
              </a:rPr>
              <a:t>9320</a:t>
            </a:r>
            <a:endParaRPr sz="1800">
              <a:latin typeface="Tahoma"/>
              <a:cs typeface="Tahoma"/>
            </a:endParaRPr>
          </a:p>
          <a:p>
            <a:pPr marL="60325">
              <a:lnSpc>
                <a:spcPct val="100000"/>
              </a:lnSpc>
              <a:spcBef>
                <a:spcPts val="990"/>
              </a:spcBef>
              <a:tabLst>
                <a:tab pos="783590" algn="l"/>
              </a:tabLst>
            </a:pPr>
            <a:r>
              <a:rPr sz="1800" u="heavy" spc="6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1000	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376229" y="2029205"/>
            <a:ext cx="942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9005" algn="l"/>
              </a:tabLst>
            </a:pPr>
            <a:r>
              <a:rPr sz="1800" u="heavy" spc="-90" dirty="0">
                <a:solidFill>
                  <a:srgbClr val="6AA84F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800" u="heavy" spc="15" dirty="0">
                <a:solidFill>
                  <a:srgbClr val="6AA84F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film	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393691" y="1575816"/>
            <a:ext cx="4102735" cy="5080"/>
          </a:xfrm>
          <a:custGeom>
            <a:avLst/>
            <a:gdLst/>
            <a:ahLst/>
            <a:cxnLst/>
            <a:rect l="l" t="t" r="r" b="b"/>
            <a:pathLst>
              <a:path w="4102734" h="5080">
                <a:moveTo>
                  <a:pt x="0" y="0"/>
                </a:moveTo>
                <a:lnTo>
                  <a:pt x="4102227" y="48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240273" y="1597913"/>
            <a:ext cx="1422400" cy="723900"/>
          </a:xfrm>
          <a:prstGeom prst="rect">
            <a:avLst/>
          </a:prstGeom>
          <a:ln w="19050">
            <a:solidFill>
              <a:srgbClr val="E69138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130810" marR="762000">
              <a:lnSpc>
                <a:spcPct val="100000"/>
              </a:lnSpc>
              <a:spcBef>
                <a:spcPts val="200"/>
              </a:spcBef>
            </a:pPr>
            <a:r>
              <a:rPr sz="1800" spc="55" dirty="0">
                <a:latin typeface="Tahoma"/>
                <a:cs typeface="Tahoma"/>
              </a:rPr>
              <a:t>500</a:t>
            </a:r>
            <a:endParaRPr sz="1800">
              <a:latin typeface="Tahoma"/>
              <a:cs typeface="Tahoma"/>
            </a:endParaRPr>
          </a:p>
          <a:p>
            <a:pPr marL="64769">
              <a:lnSpc>
                <a:spcPts val="1970"/>
              </a:lnSpc>
              <a:spcBef>
                <a:spcPts val="1370"/>
              </a:spcBef>
              <a:tabLst>
                <a:tab pos="1407795" algn="l"/>
              </a:tabLst>
            </a:pPr>
            <a:r>
              <a:rPr sz="1800" u="heavy" spc="6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7000	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9" name="Title 28">
            <a:extLst>
              <a:ext uri="{FF2B5EF4-FFF2-40B4-BE49-F238E27FC236}">
                <a16:creationId xmlns:a16="http://schemas.microsoft.com/office/drawing/2014/main" id="{970C7636-20FD-5A78-AAA6-7BB3A7FBA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65" dirty="0"/>
              <a:t>Vector</a:t>
            </a:r>
            <a:r>
              <a:rPr lang="en-GB" spc="-215" dirty="0"/>
              <a:t> </a:t>
            </a:r>
            <a:r>
              <a:rPr lang="en-GB" spc="-15" dirty="0"/>
              <a:t>Space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5737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51424" y="2757995"/>
            <a:ext cx="25615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95" dirty="0">
                <a:latin typeface="Tahoma"/>
                <a:cs typeface="Tahoma"/>
              </a:rPr>
              <a:t>C</a:t>
            </a:r>
            <a:r>
              <a:rPr sz="2000" spc="90" dirty="0">
                <a:latin typeface="Tahoma"/>
                <a:cs typeface="Tahoma"/>
              </a:rPr>
              <a:t>o</a:t>
            </a:r>
            <a:r>
              <a:rPr sz="2000" spc="10" dirty="0">
                <a:latin typeface="Tahoma"/>
                <a:cs typeface="Tahoma"/>
              </a:rPr>
              <a:t>rp</a:t>
            </a:r>
            <a:r>
              <a:rPr sz="2000" spc="-15" dirty="0">
                <a:latin typeface="Tahoma"/>
                <a:cs typeface="Tahoma"/>
              </a:rPr>
              <a:t>us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b="1" spc="-55" dirty="0">
                <a:solidFill>
                  <a:srgbClr val="B7B7B7"/>
                </a:solidFill>
                <a:latin typeface="Tahoma"/>
                <a:cs typeface="Tahoma"/>
              </a:rPr>
              <a:t>B</a:t>
            </a:r>
            <a:r>
              <a:rPr sz="2000" spc="-210" dirty="0">
                <a:latin typeface="Tahoma"/>
                <a:cs typeface="Tahoma"/>
              </a:rPr>
              <a:t>: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-80" dirty="0">
                <a:latin typeface="Tahoma"/>
                <a:cs typeface="Tahoma"/>
              </a:rPr>
              <a:t>(9</a:t>
            </a:r>
            <a:r>
              <a:rPr sz="2000" spc="15" dirty="0">
                <a:latin typeface="Tahoma"/>
                <a:cs typeface="Tahoma"/>
              </a:rPr>
              <a:t>320,</a:t>
            </a:r>
            <a:r>
              <a:rPr sz="2000" spc="70" dirty="0">
                <a:latin typeface="Tahoma"/>
                <a:cs typeface="Tahoma"/>
              </a:rPr>
              <a:t>1000</a:t>
            </a:r>
            <a:r>
              <a:rPr sz="2000" spc="-235" dirty="0"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89677" y="1660969"/>
            <a:ext cx="680085" cy="1722120"/>
            <a:chOff x="4477511" y="565404"/>
            <a:chExt cx="680085" cy="1722120"/>
          </a:xfrm>
        </p:grpSpPr>
        <p:sp>
          <p:nvSpPr>
            <p:cNvPr id="5" name="object 5"/>
            <p:cNvSpPr/>
            <p:nvPr/>
          </p:nvSpPr>
          <p:spPr>
            <a:xfrm>
              <a:off x="4477511" y="1446276"/>
              <a:ext cx="672465" cy="841375"/>
            </a:xfrm>
            <a:custGeom>
              <a:avLst/>
              <a:gdLst/>
              <a:ahLst/>
              <a:cxnLst/>
              <a:rect l="l" t="t" r="r" b="b"/>
              <a:pathLst>
                <a:path w="672464" h="841375">
                  <a:moveTo>
                    <a:pt x="560070" y="0"/>
                  </a:moveTo>
                  <a:lnTo>
                    <a:pt x="112013" y="0"/>
                  </a:lnTo>
                  <a:lnTo>
                    <a:pt x="68419" y="8804"/>
                  </a:lnTo>
                  <a:lnTo>
                    <a:pt x="32813" y="32813"/>
                  </a:lnTo>
                  <a:lnTo>
                    <a:pt x="8804" y="68419"/>
                  </a:lnTo>
                  <a:lnTo>
                    <a:pt x="0" y="112013"/>
                  </a:lnTo>
                  <a:lnTo>
                    <a:pt x="0" y="729234"/>
                  </a:lnTo>
                  <a:lnTo>
                    <a:pt x="8804" y="772828"/>
                  </a:lnTo>
                  <a:lnTo>
                    <a:pt x="32813" y="808434"/>
                  </a:lnTo>
                  <a:lnTo>
                    <a:pt x="68419" y="832443"/>
                  </a:lnTo>
                  <a:lnTo>
                    <a:pt x="112013" y="841248"/>
                  </a:lnTo>
                  <a:lnTo>
                    <a:pt x="560070" y="841248"/>
                  </a:lnTo>
                  <a:lnTo>
                    <a:pt x="603664" y="832443"/>
                  </a:lnTo>
                  <a:lnTo>
                    <a:pt x="639270" y="808434"/>
                  </a:lnTo>
                  <a:lnTo>
                    <a:pt x="663279" y="772828"/>
                  </a:lnTo>
                  <a:lnTo>
                    <a:pt x="672084" y="729234"/>
                  </a:lnTo>
                  <a:lnTo>
                    <a:pt x="672084" y="112013"/>
                  </a:lnTo>
                  <a:lnTo>
                    <a:pt x="663279" y="68419"/>
                  </a:lnTo>
                  <a:lnTo>
                    <a:pt x="639270" y="32813"/>
                  </a:lnTo>
                  <a:lnTo>
                    <a:pt x="603664" y="8804"/>
                  </a:lnTo>
                  <a:lnTo>
                    <a:pt x="560070" y="0"/>
                  </a:lnTo>
                  <a:close/>
                </a:path>
              </a:pathLst>
            </a:custGeom>
            <a:solidFill>
              <a:srgbClr val="B7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59045" y="1575054"/>
              <a:ext cx="502920" cy="585470"/>
            </a:xfrm>
            <a:custGeom>
              <a:avLst/>
              <a:gdLst/>
              <a:ahLst/>
              <a:cxnLst/>
              <a:rect l="l" t="t" r="r" b="b"/>
              <a:pathLst>
                <a:path w="502920" h="585469">
                  <a:moveTo>
                    <a:pt x="0" y="0"/>
                  </a:moveTo>
                  <a:lnTo>
                    <a:pt x="502538" y="0"/>
                  </a:lnTo>
                </a:path>
                <a:path w="502920" h="585469">
                  <a:moveTo>
                    <a:pt x="0" y="146304"/>
                  </a:moveTo>
                  <a:lnTo>
                    <a:pt x="502538" y="146304"/>
                  </a:lnTo>
                </a:path>
                <a:path w="502920" h="585469">
                  <a:moveTo>
                    <a:pt x="0" y="292608"/>
                  </a:moveTo>
                  <a:lnTo>
                    <a:pt x="502538" y="292608"/>
                  </a:lnTo>
                </a:path>
                <a:path w="502920" h="585469">
                  <a:moveTo>
                    <a:pt x="0" y="438912"/>
                  </a:moveTo>
                  <a:lnTo>
                    <a:pt x="502538" y="438912"/>
                  </a:lnTo>
                </a:path>
                <a:path w="502920" h="585469">
                  <a:moveTo>
                    <a:pt x="0" y="585216"/>
                  </a:moveTo>
                  <a:lnTo>
                    <a:pt x="502538" y="585216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83607" y="565404"/>
              <a:ext cx="673735" cy="841375"/>
            </a:xfrm>
            <a:custGeom>
              <a:avLst/>
              <a:gdLst/>
              <a:ahLst/>
              <a:cxnLst/>
              <a:rect l="l" t="t" r="r" b="b"/>
              <a:pathLst>
                <a:path w="673735" h="841375">
                  <a:moveTo>
                    <a:pt x="561339" y="0"/>
                  </a:moveTo>
                  <a:lnTo>
                    <a:pt x="112267" y="0"/>
                  </a:lnTo>
                  <a:lnTo>
                    <a:pt x="68579" y="8826"/>
                  </a:lnTo>
                  <a:lnTo>
                    <a:pt x="32892" y="32893"/>
                  </a:lnTo>
                  <a:lnTo>
                    <a:pt x="8826" y="68580"/>
                  </a:lnTo>
                  <a:lnTo>
                    <a:pt x="0" y="112268"/>
                  </a:lnTo>
                  <a:lnTo>
                    <a:pt x="0" y="728980"/>
                  </a:lnTo>
                  <a:lnTo>
                    <a:pt x="8826" y="772668"/>
                  </a:lnTo>
                  <a:lnTo>
                    <a:pt x="32892" y="808355"/>
                  </a:lnTo>
                  <a:lnTo>
                    <a:pt x="68579" y="832421"/>
                  </a:lnTo>
                  <a:lnTo>
                    <a:pt x="112267" y="841248"/>
                  </a:lnTo>
                  <a:lnTo>
                    <a:pt x="561339" y="841248"/>
                  </a:lnTo>
                  <a:lnTo>
                    <a:pt x="605027" y="832421"/>
                  </a:lnTo>
                  <a:lnTo>
                    <a:pt x="640714" y="808355"/>
                  </a:lnTo>
                  <a:lnTo>
                    <a:pt x="664781" y="772668"/>
                  </a:lnTo>
                  <a:lnTo>
                    <a:pt x="673607" y="728980"/>
                  </a:lnTo>
                  <a:lnTo>
                    <a:pt x="673607" y="112268"/>
                  </a:lnTo>
                  <a:lnTo>
                    <a:pt x="664781" y="68580"/>
                  </a:lnTo>
                  <a:lnTo>
                    <a:pt x="640714" y="32893"/>
                  </a:lnTo>
                  <a:lnTo>
                    <a:pt x="605027" y="8826"/>
                  </a:lnTo>
                  <a:lnTo>
                    <a:pt x="561339" y="0"/>
                  </a:lnTo>
                  <a:close/>
                </a:path>
              </a:pathLst>
            </a:custGeom>
            <a:solidFill>
              <a:srgbClr val="E691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66665" y="694182"/>
              <a:ext cx="502920" cy="585470"/>
            </a:xfrm>
            <a:custGeom>
              <a:avLst/>
              <a:gdLst/>
              <a:ahLst/>
              <a:cxnLst/>
              <a:rect l="l" t="t" r="r" b="b"/>
              <a:pathLst>
                <a:path w="502920" h="585469">
                  <a:moveTo>
                    <a:pt x="0" y="0"/>
                  </a:moveTo>
                  <a:lnTo>
                    <a:pt x="502538" y="0"/>
                  </a:lnTo>
                </a:path>
                <a:path w="502920" h="585469">
                  <a:moveTo>
                    <a:pt x="0" y="146303"/>
                  </a:moveTo>
                  <a:lnTo>
                    <a:pt x="502538" y="146303"/>
                  </a:lnTo>
                </a:path>
                <a:path w="502920" h="585469">
                  <a:moveTo>
                    <a:pt x="0" y="292607"/>
                  </a:moveTo>
                  <a:lnTo>
                    <a:pt x="502538" y="292607"/>
                  </a:lnTo>
                </a:path>
                <a:path w="502920" h="585469">
                  <a:moveTo>
                    <a:pt x="0" y="438912"/>
                  </a:moveTo>
                  <a:lnTo>
                    <a:pt x="502538" y="438912"/>
                  </a:lnTo>
                </a:path>
                <a:path w="502920" h="585469">
                  <a:moveTo>
                    <a:pt x="0" y="585215"/>
                  </a:moveTo>
                  <a:lnTo>
                    <a:pt x="502538" y="585215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344185" y="1850960"/>
            <a:ext cx="24257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95" dirty="0">
                <a:latin typeface="Tahoma"/>
                <a:cs typeface="Tahoma"/>
              </a:rPr>
              <a:t>C</a:t>
            </a:r>
            <a:r>
              <a:rPr sz="2000" spc="90" dirty="0">
                <a:latin typeface="Tahoma"/>
                <a:cs typeface="Tahoma"/>
              </a:rPr>
              <a:t>o</a:t>
            </a:r>
            <a:r>
              <a:rPr sz="2000" spc="10" dirty="0">
                <a:latin typeface="Tahoma"/>
                <a:cs typeface="Tahoma"/>
              </a:rPr>
              <a:t>rp</a:t>
            </a:r>
            <a:r>
              <a:rPr sz="2000" spc="-15" dirty="0">
                <a:latin typeface="Tahoma"/>
                <a:cs typeface="Tahoma"/>
              </a:rPr>
              <a:t>us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b="1" spc="20" dirty="0">
                <a:solidFill>
                  <a:srgbClr val="E69138"/>
                </a:solidFill>
                <a:latin typeface="Tahoma"/>
                <a:cs typeface="Tahoma"/>
              </a:rPr>
              <a:t>A</a:t>
            </a:r>
            <a:r>
              <a:rPr sz="2000" spc="-210" dirty="0">
                <a:latin typeface="Tahoma"/>
                <a:cs typeface="Tahoma"/>
              </a:rPr>
              <a:t>: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-235" dirty="0">
                <a:latin typeface="Tahoma"/>
                <a:cs typeface="Tahoma"/>
              </a:rPr>
              <a:t>(</a:t>
            </a:r>
            <a:r>
              <a:rPr sz="2000" spc="40" dirty="0">
                <a:latin typeface="Tahoma"/>
                <a:cs typeface="Tahoma"/>
              </a:rPr>
              <a:t>500,7000</a:t>
            </a:r>
            <a:r>
              <a:rPr sz="2000" spc="-235" dirty="0"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097127" y="2848926"/>
            <a:ext cx="2559685" cy="1821180"/>
            <a:chOff x="984961" y="1753361"/>
            <a:chExt cx="2559685" cy="1821180"/>
          </a:xfrm>
        </p:grpSpPr>
        <p:sp>
          <p:nvSpPr>
            <p:cNvPr id="11" name="object 11"/>
            <p:cNvSpPr/>
            <p:nvPr/>
          </p:nvSpPr>
          <p:spPr>
            <a:xfrm>
              <a:off x="984961" y="1753361"/>
              <a:ext cx="394335" cy="1802130"/>
            </a:xfrm>
            <a:custGeom>
              <a:avLst/>
              <a:gdLst/>
              <a:ahLst/>
              <a:cxnLst/>
              <a:rect l="l" t="t" r="r" b="b"/>
              <a:pathLst>
                <a:path w="394334" h="1802129">
                  <a:moveTo>
                    <a:pt x="357301" y="56134"/>
                  </a:moveTo>
                  <a:lnTo>
                    <a:pt x="341356" y="62724"/>
                  </a:lnTo>
                  <a:lnTo>
                    <a:pt x="0" y="1796288"/>
                  </a:lnTo>
                  <a:lnTo>
                    <a:pt x="28041" y="1801876"/>
                  </a:lnTo>
                  <a:lnTo>
                    <a:pt x="369426" y="68173"/>
                  </a:lnTo>
                  <a:lnTo>
                    <a:pt x="357301" y="56134"/>
                  </a:lnTo>
                  <a:close/>
                </a:path>
                <a:path w="394334" h="1802129">
                  <a:moveTo>
                    <a:pt x="383024" y="53339"/>
                  </a:moveTo>
                  <a:lnTo>
                    <a:pt x="343204" y="53339"/>
                  </a:lnTo>
                  <a:lnTo>
                    <a:pt x="371271" y="58800"/>
                  </a:lnTo>
                  <a:lnTo>
                    <a:pt x="369426" y="68173"/>
                  </a:lnTo>
                  <a:lnTo>
                    <a:pt x="393750" y="92328"/>
                  </a:lnTo>
                  <a:lnTo>
                    <a:pt x="383024" y="53339"/>
                  </a:lnTo>
                  <a:close/>
                </a:path>
                <a:path w="394334" h="1802129">
                  <a:moveTo>
                    <a:pt x="368350" y="0"/>
                  </a:moveTo>
                  <a:lnTo>
                    <a:pt x="309676" y="75818"/>
                  </a:lnTo>
                  <a:lnTo>
                    <a:pt x="341356" y="62724"/>
                  </a:lnTo>
                  <a:lnTo>
                    <a:pt x="343204" y="53339"/>
                  </a:lnTo>
                  <a:lnTo>
                    <a:pt x="383024" y="53339"/>
                  </a:lnTo>
                  <a:lnTo>
                    <a:pt x="368350" y="0"/>
                  </a:lnTo>
                  <a:close/>
                </a:path>
                <a:path w="394334" h="1802129">
                  <a:moveTo>
                    <a:pt x="357564" y="56134"/>
                  </a:moveTo>
                  <a:lnTo>
                    <a:pt x="357301" y="56134"/>
                  </a:lnTo>
                  <a:lnTo>
                    <a:pt x="369426" y="68173"/>
                  </a:lnTo>
                  <a:lnTo>
                    <a:pt x="371271" y="58800"/>
                  </a:lnTo>
                  <a:lnTo>
                    <a:pt x="357564" y="56134"/>
                  </a:lnTo>
                  <a:close/>
                </a:path>
                <a:path w="394334" h="1802129">
                  <a:moveTo>
                    <a:pt x="343204" y="53339"/>
                  </a:moveTo>
                  <a:lnTo>
                    <a:pt x="341356" y="62724"/>
                  </a:lnTo>
                  <a:lnTo>
                    <a:pt x="357301" y="56134"/>
                  </a:lnTo>
                  <a:lnTo>
                    <a:pt x="357564" y="56134"/>
                  </a:lnTo>
                  <a:lnTo>
                    <a:pt x="343204" y="53339"/>
                  </a:lnTo>
                  <a:close/>
                </a:path>
              </a:pathLst>
            </a:custGeom>
            <a:solidFill>
              <a:srgbClr val="E691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89977" y="3004438"/>
              <a:ext cx="2554605" cy="570230"/>
            </a:xfrm>
            <a:custGeom>
              <a:avLst/>
              <a:gdLst/>
              <a:ahLst/>
              <a:cxnLst/>
              <a:rect l="l" t="t" r="r" b="b"/>
              <a:pathLst>
                <a:path w="2554604" h="570229">
                  <a:moveTo>
                    <a:pt x="2486252" y="24158"/>
                  </a:moveTo>
                  <a:lnTo>
                    <a:pt x="0" y="541782"/>
                  </a:lnTo>
                  <a:lnTo>
                    <a:pt x="5816" y="569849"/>
                  </a:lnTo>
                  <a:lnTo>
                    <a:pt x="2492069" y="52103"/>
                  </a:lnTo>
                  <a:lnTo>
                    <a:pt x="2498458" y="36194"/>
                  </a:lnTo>
                  <a:lnTo>
                    <a:pt x="2486252" y="24158"/>
                  </a:lnTo>
                  <a:close/>
                </a:path>
                <a:path w="2554604" h="570229">
                  <a:moveTo>
                    <a:pt x="2545818" y="22225"/>
                  </a:moveTo>
                  <a:lnTo>
                    <a:pt x="2495537" y="22225"/>
                  </a:lnTo>
                  <a:lnTo>
                    <a:pt x="2501379" y="50165"/>
                  </a:lnTo>
                  <a:lnTo>
                    <a:pt x="2492069" y="52103"/>
                  </a:lnTo>
                  <a:lnTo>
                    <a:pt x="2479281" y="83947"/>
                  </a:lnTo>
                  <a:lnTo>
                    <a:pt x="2554465" y="24511"/>
                  </a:lnTo>
                  <a:lnTo>
                    <a:pt x="2545818" y="22225"/>
                  </a:lnTo>
                  <a:close/>
                </a:path>
                <a:path w="2554604" h="570229">
                  <a:moveTo>
                    <a:pt x="2498458" y="36194"/>
                  </a:moveTo>
                  <a:lnTo>
                    <a:pt x="2492069" y="52103"/>
                  </a:lnTo>
                  <a:lnTo>
                    <a:pt x="2501379" y="50165"/>
                  </a:lnTo>
                  <a:lnTo>
                    <a:pt x="2498458" y="36194"/>
                  </a:lnTo>
                  <a:close/>
                </a:path>
                <a:path w="2554604" h="570229">
                  <a:moveTo>
                    <a:pt x="2495537" y="22225"/>
                  </a:moveTo>
                  <a:lnTo>
                    <a:pt x="2486252" y="24158"/>
                  </a:lnTo>
                  <a:lnTo>
                    <a:pt x="2498458" y="36194"/>
                  </a:lnTo>
                  <a:lnTo>
                    <a:pt x="2495537" y="22225"/>
                  </a:lnTo>
                  <a:close/>
                </a:path>
                <a:path w="2554604" h="570229">
                  <a:moveTo>
                    <a:pt x="2461755" y="0"/>
                  </a:moveTo>
                  <a:lnTo>
                    <a:pt x="2486252" y="24158"/>
                  </a:lnTo>
                  <a:lnTo>
                    <a:pt x="2495537" y="22225"/>
                  </a:lnTo>
                  <a:lnTo>
                    <a:pt x="2545818" y="22225"/>
                  </a:lnTo>
                  <a:lnTo>
                    <a:pt x="2461755" y="0"/>
                  </a:lnTo>
                  <a:close/>
                </a:path>
              </a:pathLst>
            </a:custGeom>
            <a:solidFill>
              <a:srgbClr val="B7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653687" y="3843082"/>
            <a:ext cx="354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0" dirty="0">
                <a:solidFill>
                  <a:srgbClr val="B7B7B7"/>
                </a:solidFill>
                <a:latin typeface="Tahoma"/>
                <a:cs typeface="Tahoma"/>
              </a:rPr>
              <a:t>ML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35988" y="2618168"/>
            <a:ext cx="1469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E69138"/>
                </a:solidFill>
                <a:latin typeface="Tahoma"/>
                <a:cs typeface="Tahoma"/>
              </a:rPr>
              <a:t>Entertainment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069999" y="2094547"/>
            <a:ext cx="2938145" cy="2668905"/>
            <a:chOff x="957833" y="998982"/>
            <a:chExt cx="2938145" cy="2668905"/>
          </a:xfrm>
        </p:grpSpPr>
        <p:sp>
          <p:nvSpPr>
            <p:cNvPr id="16" name="object 16"/>
            <p:cNvSpPr/>
            <p:nvPr/>
          </p:nvSpPr>
          <p:spPr>
            <a:xfrm>
              <a:off x="957834" y="998981"/>
              <a:ext cx="2938145" cy="2602230"/>
            </a:xfrm>
            <a:custGeom>
              <a:avLst/>
              <a:gdLst/>
              <a:ahLst/>
              <a:cxnLst/>
              <a:rect l="l" t="t" r="r" b="b"/>
              <a:pathLst>
                <a:path w="2938145" h="2602229">
                  <a:moveTo>
                    <a:pt x="2938018" y="2563368"/>
                  </a:moveTo>
                  <a:lnTo>
                    <a:pt x="2919095" y="2553970"/>
                  </a:lnTo>
                  <a:lnTo>
                    <a:pt x="2861818" y="2525522"/>
                  </a:lnTo>
                  <a:lnTo>
                    <a:pt x="2861856" y="2554008"/>
                  </a:lnTo>
                  <a:lnTo>
                    <a:pt x="47625" y="2561323"/>
                  </a:lnTo>
                  <a:lnTo>
                    <a:pt x="47625" y="76200"/>
                  </a:lnTo>
                  <a:lnTo>
                    <a:pt x="76200" y="76200"/>
                  </a:ln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28575" y="76200"/>
                  </a:lnTo>
                  <a:lnTo>
                    <a:pt x="28575" y="2571623"/>
                  </a:lnTo>
                  <a:lnTo>
                    <a:pt x="38100" y="2571623"/>
                  </a:lnTo>
                  <a:lnTo>
                    <a:pt x="38125" y="2580386"/>
                  </a:lnTo>
                  <a:lnTo>
                    <a:pt x="2861894" y="2573058"/>
                  </a:lnTo>
                  <a:lnTo>
                    <a:pt x="2861945" y="2601722"/>
                  </a:lnTo>
                  <a:lnTo>
                    <a:pt x="2938018" y="25633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52955" y="3462527"/>
              <a:ext cx="2219325" cy="200660"/>
            </a:xfrm>
            <a:custGeom>
              <a:avLst/>
              <a:gdLst/>
              <a:ahLst/>
              <a:cxnLst/>
              <a:rect l="l" t="t" r="r" b="b"/>
              <a:pathLst>
                <a:path w="2219325" h="200660">
                  <a:moveTo>
                    <a:pt x="0" y="200152"/>
                  </a:moveTo>
                  <a:lnTo>
                    <a:pt x="0" y="0"/>
                  </a:lnTo>
                </a:path>
                <a:path w="2219325" h="200660">
                  <a:moveTo>
                    <a:pt x="762000" y="200152"/>
                  </a:moveTo>
                  <a:lnTo>
                    <a:pt x="762000" y="0"/>
                  </a:lnTo>
                </a:path>
                <a:path w="2219325" h="200660">
                  <a:moveTo>
                    <a:pt x="2218944" y="200152"/>
                  </a:moveTo>
                  <a:lnTo>
                    <a:pt x="2218944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68655" y="3159188"/>
            <a:ext cx="4457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6AA84F"/>
                </a:solidFill>
                <a:latin typeface="Tahoma"/>
                <a:cs typeface="Tahoma"/>
              </a:rPr>
              <a:t>film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06118" y="4744782"/>
            <a:ext cx="3181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25" dirty="0">
                <a:latin typeface="Tahoma"/>
                <a:cs typeface="Tahoma"/>
              </a:rPr>
              <a:t>1000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28798" y="4733143"/>
            <a:ext cx="513080" cy="518159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51765">
              <a:lnSpc>
                <a:spcPct val="100000"/>
              </a:lnSpc>
              <a:spcBef>
                <a:spcPts val="185"/>
              </a:spcBef>
            </a:pPr>
            <a:r>
              <a:rPr sz="1000" spc="25" dirty="0">
                <a:latin typeface="Tahoma"/>
                <a:cs typeface="Tahoma"/>
              </a:rPr>
              <a:t>5000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2000" dirty="0">
                <a:solidFill>
                  <a:srgbClr val="6AA84F"/>
                </a:solidFill>
                <a:latin typeface="Tahoma"/>
                <a:cs typeface="Tahoma"/>
              </a:rPr>
              <a:t>dat</a:t>
            </a:r>
            <a:r>
              <a:rPr sz="2000" spc="-55" dirty="0">
                <a:solidFill>
                  <a:srgbClr val="6AA84F"/>
                </a:solidFill>
                <a:latin typeface="Tahoma"/>
                <a:cs typeface="Tahoma"/>
              </a:rPr>
              <a:t>a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81755" y="4744782"/>
            <a:ext cx="3911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25" dirty="0">
                <a:latin typeface="Tahoma"/>
                <a:cs typeface="Tahoma"/>
              </a:rPr>
              <a:t>10000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50544" y="4025708"/>
            <a:ext cx="3181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25" dirty="0">
                <a:latin typeface="Tahoma"/>
                <a:cs typeface="Tahoma"/>
              </a:rPr>
              <a:t>1000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50544" y="3449382"/>
            <a:ext cx="3181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25" dirty="0">
                <a:latin typeface="Tahoma"/>
                <a:cs typeface="Tahoma"/>
              </a:rPr>
              <a:t>5000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13968" y="2143569"/>
            <a:ext cx="3911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25" dirty="0">
                <a:latin typeface="Tahoma"/>
                <a:cs typeface="Tahoma"/>
              </a:rPr>
              <a:t>10000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008277" y="2235517"/>
            <a:ext cx="205104" cy="1879600"/>
          </a:xfrm>
          <a:custGeom>
            <a:avLst/>
            <a:gdLst/>
            <a:ahLst/>
            <a:cxnLst/>
            <a:rect l="l" t="t" r="r" b="b"/>
            <a:pathLst>
              <a:path w="205105" h="1879600">
                <a:moveTo>
                  <a:pt x="0" y="0"/>
                </a:moveTo>
                <a:lnTo>
                  <a:pt x="204901" y="0"/>
                </a:lnTo>
              </a:path>
              <a:path w="205105" h="1879600">
                <a:moveTo>
                  <a:pt x="0" y="1303020"/>
                </a:moveTo>
                <a:lnTo>
                  <a:pt x="204901" y="1303020"/>
                </a:lnTo>
              </a:path>
              <a:path w="205105" h="1879600">
                <a:moveTo>
                  <a:pt x="0" y="1879092"/>
                </a:moveTo>
                <a:lnTo>
                  <a:pt x="204901" y="187909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Title 26">
            <a:extLst>
              <a:ext uri="{FF2B5EF4-FFF2-40B4-BE49-F238E27FC236}">
                <a16:creationId xmlns:a16="http://schemas.microsoft.com/office/drawing/2014/main" id="{D2B299D6-2543-6933-3ED2-3BABCC970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5" dirty="0"/>
              <a:t>Euclidean</a:t>
            </a:r>
            <a:r>
              <a:rPr lang="en-GB" spc="-160" dirty="0"/>
              <a:t> </a:t>
            </a:r>
            <a:r>
              <a:rPr lang="en-GB" spc="5" dirty="0"/>
              <a:t>distance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2702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617705" y="2674552"/>
            <a:ext cx="25628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95" dirty="0">
                <a:latin typeface="Tahoma"/>
                <a:cs typeface="Tahoma"/>
              </a:rPr>
              <a:t>C</a:t>
            </a:r>
            <a:r>
              <a:rPr sz="2000" spc="90" dirty="0">
                <a:latin typeface="Tahoma"/>
                <a:cs typeface="Tahoma"/>
              </a:rPr>
              <a:t>o</a:t>
            </a:r>
            <a:r>
              <a:rPr sz="2000" spc="10" dirty="0">
                <a:latin typeface="Tahoma"/>
                <a:cs typeface="Tahoma"/>
              </a:rPr>
              <a:t>rp</a:t>
            </a:r>
            <a:r>
              <a:rPr sz="2000" spc="-15" dirty="0">
                <a:latin typeface="Tahoma"/>
                <a:cs typeface="Tahoma"/>
              </a:rPr>
              <a:t>us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b="1" spc="-55" dirty="0">
                <a:solidFill>
                  <a:srgbClr val="B7B7B7"/>
                </a:solidFill>
                <a:latin typeface="Tahoma"/>
                <a:cs typeface="Tahoma"/>
              </a:rPr>
              <a:t>B</a:t>
            </a:r>
            <a:r>
              <a:rPr sz="2000" spc="-210" dirty="0">
                <a:latin typeface="Tahoma"/>
                <a:cs typeface="Tahoma"/>
              </a:rPr>
              <a:t>: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-235" dirty="0">
                <a:latin typeface="Tahoma"/>
                <a:cs typeface="Tahoma"/>
              </a:rPr>
              <a:t>(</a:t>
            </a:r>
            <a:r>
              <a:rPr sz="2000" spc="70" dirty="0">
                <a:latin typeface="Tahoma"/>
                <a:cs typeface="Tahoma"/>
              </a:rPr>
              <a:t>9</a:t>
            </a:r>
            <a:r>
              <a:rPr sz="2000" spc="75" dirty="0">
                <a:latin typeface="Tahoma"/>
                <a:cs typeface="Tahoma"/>
              </a:rPr>
              <a:t>3</a:t>
            </a:r>
            <a:r>
              <a:rPr sz="2000" spc="70" dirty="0">
                <a:latin typeface="Tahoma"/>
                <a:cs typeface="Tahoma"/>
              </a:rPr>
              <a:t>2</a:t>
            </a:r>
            <a:r>
              <a:rPr sz="2000" spc="75" dirty="0">
                <a:latin typeface="Tahoma"/>
                <a:cs typeface="Tahoma"/>
              </a:rPr>
              <a:t>0</a:t>
            </a:r>
            <a:r>
              <a:rPr sz="2000" spc="-5" dirty="0">
                <a:latin typeface="Tahoma"/>
                <a:cs typeface="Tahoma"/>
              </a:rPr>
              <a:t>,1</a:t>
            </a:r>
            <a:r>
              <a:rPr sz="2000" dirty="0">
                <a:latin typeface="Tahoma"/>
                <a:cs typeface="Tahoma"/>
              </a:rPr>
              <a:t>0</a:t>
            </a:r>
            <a:r>
              <a:rPr sz="2000" spc="70" dirty="0">
                <a:latin typeface="Tahoma"/>
                <a:cs typeface="Tahoma"/>
              </a:rPr>
              <a:t>0</a:t>
            </a:r>
            <a:r>
              <a:rPr sz="2000" spc="65" dirty="0">
                <a:latin typeface="Tahoma"/>
                <a:cs typeface="Tahoma"/>
              </a:rPr>
              <a:t>0</a:t>
            </a:r>
            <a:r>
              <a:rPr sz="2000" spc="-235" dirty="0"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855958" y="1577526"/>
            <a:ext cx="680085" cy="1722120"/>
            <a:chOff x="4477511" y="565404"/>
            <a:chExt cx="680085" cy="1722120"/>
          </a:xfrm>
        </p:grpSpPr>
        <p:sp>
          <p:nvSpPr>
            <p:cNvPr id="5" name="object 5"/>
            <p:cNvSpPr/>
            <p:nvPr/>
          </p:nvSpPr>
          <p:spPr>
            <a:xfrm>
              <a:off x="4477511" y="1446276"/>
              <a:ext cx="672465" cy="841375"/>
            </a:xfrm>
            <a:custGeom>
              <a:avLst/>
              <a:gdLst/>
              <a:ahLst/>
              <a:cxnLst/>
              <a:rect l="l" t="t" r="r" b="b"/>
              <a:pathLst>
                <a:path w="672464" h="841375">
                  <a:moveTo>
                    <a:pt x="560070" y="0"/>
                  </a:moveTo>
                  <a:lnTo>
                    <a:pt x="112013" y="0"/>
                  </a:lnTo>
                  <a:lnTo>
                    <a:pt x="68419" y="8804"/>
                  </a:lnTo>
                  <a:lnTo>
                    <a:pt x="32813" y="32813"/>
                  </a:lnTo>
                  <a:lnTo>
                    <a:pt x="8804" y="68419"/>
                  </a:lnTo>
                  <a:lnTo>
                    <a:pt x="0" y="112013"/>
                  </a:lnTo>
                  <a:lnTo>
                    <a:pt x="0" y="729234"/>
                  </a:lnTo>
                  <a:lnTo>
                    <a:pt x="8804" y="772828"/>
                  </a:lnTo>
                  <a:lnTo>
                    <a:pt x="32813" y="808434"/>
                  </a:lnTo>
                  <a:lnTo>
                    <a:pt x="68419" y="832443"/>
                  </a:lnTo>
                  <a:lnTo>
                    <a:pt x="112013" y="841248"/>
                  </a:lnTo>
                  <a:lnTo>
                    <a:pt x="560070" y="841248"/>
                  </a:lnTo>
                  <a:lnTo>
                    <a:pt x="603664" y="832443"/>
                  </a:lnTo>
                  <a:lnTo>
                    <a:pt x="639270" y="808434"/>
                  </a:lnTo>
                  <a:lnTo>
                    <a:pt x="663279" y="772828"/>
                  </a:lnTo>
                  <a:lnTo>
                    <a:pt x="672084" y="729234"/>
                  </a:lnTo>
                  <a:lnTo>
                    <a:pt x="672084" y="112013"/>
                  </a:lnTo>
                  <a:lnTo>
                    <a:pt x="663279" y="68419"/>
                  </a:lnTo>
                  <a:lnTo>
                    <a:pt x="639270" y="32813"/>
                  </a:lnTo>
                  <a:lnTo>
                    <a:pt x="603664" y="8804"/>
                  </a:lnTo>
                  <a:lnTo>
                    <a:pt x="560070" y="0"/>
                  </a:lnTo>
                  <a:close/>
                </a:path>
              </a:pathLst>
            </a:custGeom>
            <a:solidFill>
              <a:srgbClr val="B7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59045" y="1575054"/>
              <a:ext cx="502920" cy="585470"/>
            </a:xfrm>
            <a:custGeom>
              <a:avLst/>
              <a:gdLst/>
              <a:ahLst/>
              <a:cxnLst/>
              <a:rect l="l" t="t" r="r" b="b"/>
              <a:pathLst>
                <a:path w="502920" h="585469">
                  <a:moveTo>
                    <a:pt x="0" y="0"/>
                  </a:moveTo>
                  <a:lnTo>
                    <a:pt x="502538" y="0"/>
                  </a:lnTo>
                </a:path>
                <a:path w="502920" h="585469">
                  <a:moveTo>
                    <a:pt x="0" y="146304"/>
                  </a:moveTo>
                  <a:lnTo>
                    <a:pt x="502538" y="146304"/>
                  </a:lnTo>
                </a:path>
                <a:path w="502920" h="585469">
                  <a:moveTo>
                    <a:pt x="0" y="292608"/>
                  </a:moveTo>
                  <a:lnTo>
                    <a:pt x="502538" y="292608"/>
                  </a:lnTo>
                </a:path>
                <a:path w="502920" h="585469">
                  <a:moveTo>
                    <a:pt x="0" y="438912"/>
                  </a:moveTo>
                  <a:lnTo>
                    <a:pt x="502538" y="438912"/>
                  </a:lnTo>
                </a:path>
                <a:path w="502920" h="585469">
                  <a:moveTo>
                    <a:pt x="0" y="585216"/>
                  </a:moveTo>
                  <a:lnTo>
                    <a:pt x="502538" y="585216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83607" y="565404"/>
              <a:ext cx="673735" cy="841375"/>
            </a:xfrm>
            <a:custGeom>
              <a:avLst/>
              <a:gdLst/>
              <a:ahLst/>
              <a:cxnLst/>
              <a:rect l="l" t="t" r="r" b="b"/>
              <a:pathLst>
                <a:path w="673735" h="841375">
                  <a:moveTo>
                    <a:pt x="561339" y="0"/>
                  </a:moveTo>
                  <a:lnTo>
                    <a:pt x="112267" y="0"/>
                  </a:lnTo>
                  <a:lnTo>
                    <a:pt x="68579" y="8826"/>
                  </a:lnTo>
                  <a:lnTo>
                    <a:pt x="32892" y="32893"/>
                  </a:lnTo>
                  <a:lnTo>
                    <a:pt x="8826" y="68580"/>
                  </a:lnTo>
                  <a:lnTo>
                    <a:pt x="0" y="112268"/>
                  </a:lnTo>
                  <a:lnTo>
                    <a:pt x="0" y="728980"/>
                  </a:lnTo>
                  <a:lnTo>
                    <a:pt x="8826" y="772668"/>
                  </a:lnTo>
                  <a:lnTo>
                    <a:pt x="32892" y="808355"/>
                  </a:lnTo>
                  <a:lnTo>
                    <a:pt x="68579" y="832421"/>
                  </a:lnTo>
                  <a:lnTo>
                    <a:pt x="112267" y="841248"/>
                  </a:lnTo>
                  <a:lnTo>
                    <a:pt x="561339" y="841248"/>
                  </a:lnTo>
                  <a:lnTo>
                    <a:pt x="605027" y="832421"/>
                  </a:lnTo>
                  <a:lnTo>
                    <a:pt x="640714" y="808355"/>
                  </a:lnTo>
                  <a:lnTo>
                    <a:pt x="664781" y="772668"/>
                  </a:lnTo>
                  <a:lnTo>
                    <a:pt x="673607" y="728980"/>
                  </a:lnTo>
                  <a:lnTo>
                    <a:pt x="673607" y="112268"/>
                  </a:lnTo>
                  <a:lnTo>
                    <a:pt x="664781" y="68580"/>
                  </a:lnTo>
                  <a:lnTo>
                    <a:pt x="640714" y="32893"/>
                  </a:lnTo>
                  <a:lnTo>
                    <a:pt x="605027" y="8826"/>
                  </a:lnTo>
                  <a:lnTo>
                    <a:pt x="561339" y="0"/>
                  </a:lnTo>
                  <a:close/>
                </a:path>
              </a:pathLst>
            </a:custGeom>
            <a:solidFill>
              <a:srgbClr val="E691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66665" y="694182"/>
              <a:ext cx="502920" cy="585470"/>
            </a:xfrm>
            <a:custGeom>
              <a:avLst/>
              <a:gdLst/>
              <a:ahLst/>
              <a:cxnLst/>
              <a:rect l="l" t="t" r="r" b="b"/>
              <a:pathLst>
                <a:path w="502920" h="585469">
                  <a:moveTo>
                    <a:pt x="0" y="0"/>
                  </a:moveTo>
                  <a:lnTo>
                    <a:pt x="502538" y="0"/>
                  </a:lnTo>
                </a:path>
                <a:path w="502920" h="585469">
                  <a:moveTo>
                    <a:pt x="0" y="146303"/>
                  </a:moveTo>
                  <a:lnTo>
                    <a:pt x="502538" y="146303"/>
                  </a:lnTo>
                </a:path>
                <a:path w="502920" h="585469">
                  <a:moveTo>
                    <a:pt x="0" y="292607"/>
                  </a:moveTo>
                  <a:lnTo>
                    <a:pt x="502538" y="292607"/>
                  </a:lnTo>
                </a:path>
                <a:path w="502920" h="585469">
                  <a:moveTo>
                    <a:pt x="0" y="438912"/>
                  </a:moveTo>
                  <a:lnTo>
                    <a:pt x="502538" y="438912"/>
                  </a:lnTo>
                </a:path>
                <a:path w="502920" h="585469">
                  <a:moveTo>
                    <a:pt x="0" y="585215"/>
                  </a:moveTo>
                  <a:lnTo>
                    <a:pt x="502538" y="585215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610466" y="1767517"/>
            <a:ext cx="24257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95" dirty="0">
                <a:latin typeface="Tahoma"/>
                <a:cs typeface="Tahoma"/>
              </a:rPr>
              <a:t>C</a:t>
            </a:r>
            <a:r>
              <a:rPr sz="2000" spc="90" dirty="0">
                <a:latin typeface="Tahoma"/>
                <a:cs typeface="Tahoma"/>
              </a:rPr>
              <a:t>o</a:t>
            </a:r>
            <a:r>
              <a:rPr sz="2000" spc="10" dirty="0">
                <a:latin typeface="Tahoma"/>
                <a:cs typeface="Tahoma"/>
              </a:rPr>
              <a:t>rp</a:t>
            </a:r>
            <a:r>
              <a:rPr sz="2000" spc="-15" dirty="0">
                <a:latin typeface="Tahoma"/>
                <a:cs typeface="Tahoma"/>
              </a:rPr>
              <a:t>us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b="1" spc="20" dirty="0">
                <a:solidFill>
                  <a:srgbClr val="E69138"/>
                </a:solidFill>
                <a:latin typeface="Tahoma"/>
                <a:cs typeface="Tahoma"/>
              </a:rPr>
              <a:t>A</a:t>
            </a:r>
            <a:r>
              <a:rPr sz="2000" spc="-210" dirty="0">
                <a:latin typeface="Tahoma"/>
                <a:cs typeface="Tahoma"/>
              </a:rPr>
              <a:t>: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-235" dirty="0">
                <a:latin typeface="Tahoma"/>
                <a:cs typeface="Tahoma"/>
              </a:rPr>
              <a:t>(</a:t>
            </a:r>
            <a:r>
              <a:rPr sz="2000" spc="40" dirty="0">
                <a:latin typeface="Tahoma"/>
                <a:cs typeface="Tahoma"/>
              </a:rPr>
              <a:t>500,7000</a:t>
            </a:r>
            <a:r>
              <a:rPr sz="2000" spc="-235" dirty="0"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336280" y="2011104"/>
            <a:ext cx="2938145" cy="2668905"/>
            <a:chOff x="957833" y="998982"/>
            <a:chExt cx="2938145" cy="266890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19665" y="2941129"/>
              <a:ext cx="200025" cy="20154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7109" y="1651825"/>
              <a:ext cx="200025" cy="20154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425701" y="1821942"/>
              <a:ext cx="2027555" cy="1154430"/>
            </a:xfrm>
            <a:custGeom>
              <a:avLst/>
              <a:gdLst/>
              <a:ahLst/>
              <a:cxnLst/>
              <a:rect l="l" t="t" r="r" b="b"/>
              <a:pathLst>
                <a:path w="2027554" h="1154430">
                  <a:moveTo>
                    <a:pt x="0" y="0"/>
                  </a:moveTo>
                  <a:lnTo>
                    <a:pt x="2027427" y="1154049"/>
                  </a:lnTo>
                </a:path>
              </a:pathLst>
            </a:custGeom>
            <a:ln w="285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17116" y="1849374"/>
              <a:ext cx="102235" cy="1188720"/>
            </a:xfrm>
            <a:custGeom>
              <a:avLst/>
              <a:gdLst/>
              <a:ahLst/>
              <a:cxnLst/>
              <a:rect l="l" t="t" r="r" b="b"/>
              <a:pathLst>
                <a:path w="102234" h="1188720">
                  <a:moveTo>
                    <a:pt x="41529" y="0"/>
                  </a:moveTo>
                  <a:lnTo>
                    <a:pt x="0" y="86359"/>
                  </a:lnTo>
                  <a:lnTo>
                    <a:pt x="28320" y="66858"/>
                  </a:lnTo>
                  <a:lnTo>
                    <a:pt x="28194" y="57403"/>
                  </a:lnTo>
                  <a:lnTo>
                    <a:pt x="56769" y="56895"/>
                  </a:lnTo>
                  <a:lnTo>
                    <a:pt x="71125" y="56895"/>
                  </a:lnTo>
                  <a:lnTo>
                    <a:pt x="41529" y="0"/>
                  </a:lnTo>
                  <a:close/>
                </a:path>
                <a:path w="102234" h="1188720">
                  <a:moveTo>
                    <a:pt x="42419" y="57151"/>
                  </a:moveTo>
                  <a:lnTo>
                    <a:pt x="28320" y="66858"/>
                  </a:lnTo>
                  <a:lnTo>
                    <a:pt x="28575" y="85978"/>
                  </a:lnTo>
                  <a:lnTo>
                    <a:pt x="57150" y="85470"/>
                  </a:lnTo>
                  <a:lnTo>
                    <a:pt x="56896" y="66448"/>
                  </a:lnTo>
                  <a:lnTo>
                    <a:pt x="42419" y="57151"/>
                  </a:lnTo>
                  <a:close/>
                </a:path>
                <a:path w="102234" h="1188720">
                  <a:moveTo>
                    <a:pt x="71125" y="56895"/>
                  </a:moveTo>
                  <a:lnTo>
                    <a:pt x="56769" y="56895"/>
                  </a:lnTo>
                  <a:lnTo>
                    <a:pt x="56896" y="66448"/>
                  </a:lnTo>
                  <a:lnTo>
                    <a:pt x="85725" y="84962"/>
                  </a:lnTo>
                  <a:lnTo>
                    <a:pt x="71125" y="56895"/>
                  </a:lnTo>
                  <a:close/>
                </a:path>
                <a:path w="102234" h="1188720">
                  <a:moveTo>
                    <a:pt x="42416" y="57151"/>
                  </a:moveTo>
                  <a:lnTo>
                    <a:pt x="28194" y="57403"/>
                  </a:lnTo>
                  <a:lnTo>
                    <a:pt x="28320" y="66858"/>
                  </a:lnTo>
                  <a:lnTo>
                    <a:pt x="42416" y="57151"/>
                  </a:lnTo>
                  <a:close/>
                </a:path>
                <a:path w="102234" h="1188720">
                  <a:moveTo>
                    <a:pt x="56769" y="56895"/>
                  </a:moveTo>
                  <a:lnTo>
                    <a:pt x="42419" y="57151"/>
                  </a:lnTo>
                  <a:lnTo>
                    <a:pt x="56896" y="66448"/>
                  </a:lnTo>
                  <a:lnTo>
                    <a:pt x="56769" y="56895"/>
                  </a:lnTo>
                  <a:close/>
                </a:path>
                <a:path w="102234" h="1188720">
                  <a:moveTo>
                    <a:pt x="58546" y="171195"/>
                  </a:moveTo>
                  <a:lnTo>
                    <a:pt x="29971" y="171703"/>
                  </a:lnTo>
                  <a:lnTo>
                    <a:pt x="30480" y="200278"/>
                  </a:lnTo>
                  <a:lnTo>
                    <a:pt x="59055" y="199770"/>
                  </a:lnTo>
                  <a:lnTo>
                    <a:pt x="58546" y="171195"/>
                  </a:lnTo>
                  <a:close/>
                </a:path>
                <a:path w="102234" h="1188720">
                  <a:moveTo>
                    <a:pt x="60452" y="285495"/>
                  </a:moveTo>
                  <a:lnTo>
                    <a:pt x="31877" y="286003"/>
                  </a:lnTo>
                  <a:lnTo>
                    <a:pt x="32258" y="314578"/>
                  </a:lnTo>
                  <a:lnTo>
                    <a:pt x="60833" y="314070"/>
                  </a:lnTo>
                  <a:lnTo>
                    <a:pt x="60452" y="285495"/>
                  </a:lnTo>
                  <a:close/>
                </a:path>
                <a:path w="102234" h="1188720">
                  <a:moveTo>
                    <a:pt x="62230" y="399795"/>
                  </a:moveTo>
                  <a:lnTo>
                    <a:pt x="33655" y="400176"/>
                  </a:lnTo>
                  <a:lnTo>
                    <a:pt x="34163" y="428751"/>
                  </a:lnTo>
                  <a:lnTo>
                    <a:pt x="62738" y="428370"/>
                  </a:lnTo>
                  <a:lnTo>
                    <a:pt x="62230" y="399795"/>
                  </a:lnTo>
                  <a:close/>
                </a:path>
                <a:path w="102234" h="1188720">
                  <a:moveTo>
                    <a:pt x="64135" y="514095"/>
                  </a:moveTo>
                  <a:lnTo>
                    <a:pt x="35560" y="514476"/>
                  </a:lnTo>
                  <a:lnTo>
                    <a:pt x="36068" y="543051"/>
                  </a:lnTo>
                  <a:lnTo>
                    <a:pt x="64643" y="542670"/>
                  </a:lnTo>
                  <a:lnTo>
                    <a:pt x="64135" y="514095"/>
                  </a:lnTo>
                  <a:close/>
                </a:path>
                <a:path w="102234" h="1188720">
                  <a:moveTo>
                    <a:pt x="65913" y="628395"/>
                  </a:moveTo>
                  <a:lnTo>
                    <a:pt x="37338" y="628776"/>
                  </a:lnTo>
                  <a:lnTo>
                    <a:pt x="37846" y="657351"/>
                  </a:lnTo>
                  <a:lnTo>
                    <a:pt x="66421" y="656970"/>
                  </a:lnTo>
                  <a:lnTo>
                    <a:pt x="65913" y="628395"/>
                  </a:lnTo>
                  <a:close/>
                </a:path>
                <a:path w="102234" h="1188720">
                  <a:moveTo>
                    <a:pt x="67818" y="742569"/>
                  </a:moveTo>
                  <a:lnTo>
                    <a:pt x="39243" y="743076"/>
                  </a:lnTo>
                  <a:lnTo>
                    <a:pt x="39751" y="771651"/>
                  </a:lnTo>
                  <a:lnTo>
                    <a:pt x="68326" y="771144"/>
                  </a:lnTo>
                  <a:lnTo>
                    <a:pt x="67818" y="742569"/>
                  </a:lnTo>
                  <a:close/>
                </a:path>
                <a:path w="102234" h="1188720">
                  <a:moveTo>
                    <a:pt x="69723" y="856869"/>
                  </a:moveTo>
                  <a:lnTo>
                    <a:pt x="41148" y="857376"/>
                  </a:lnTo>
                  <a:lnTo>
                    <a:pt x="41529" y="885951"/>
                  </a:lnTo>
                  <a:lnTo>
                    <a:pt x="70104" y="885444"/>
                  </a:lnTo>
                  <a:lnTo>
                    <a:pt x="69723" y="856869"/>
                  </a:lnTo>
                  <a:close/>
                </a:path>
                <a:path w="102234" h="1188720">
                  <a:moveTo>
                    <a:pt x="71501" y="971169"/>
                  </a:moveTo>
                  <a:lnTo>
                    <a:pt x="42926" y="971676"/>
                  </a:lnTo>
                  <a:lnTo>
                    <a:pt x="43434" y="1000251"/>
                  </a:lnTo>
                  <a:lnTo>
                    <a:pt x="72009" y="999744"/>
                  </a:lnTo>
                  <a:lnTo>
                    <a:pt x="71501" y="971169"/>
                  </a:lnTo>
                  <a:close/>
                </a:path>
                <a:path w="102234" h="1188720">
                  <a:moveTo>
                    <a:pt x="16510" y="1103249"/>
                  </a:moveTo>
                  <a:lnTo>
                    <a:pt x="60706" y="1188339"/>
                  </a:lnTo>
                  <a:lnTo>
                    <a:pt x="88148" y="1131189"/>
                  </a:lnTo>
                  <a:lnTo>
                    <a:pt x="59817" y="1131189"/>
                  </a:lnTo>
                  <a:lnTo>
                    <a:pt x="16510" y="1103249"/>
                  </a:lnTo>
                  <a:close/>
                </a:path>
                <a:path w="102234" h="1188720">
                  <a:moveTo>
                    <a:pt x="102235" y="1101852"/>
                  </a:moveTo>
                  <a:lnTo>
                    <a:pt x="59817" y="1131189"/>
                  </a:lnTo>
                  <a:lnTo>
                    <a:pt x="88148" y="1131189"/>
                  </a:lnTo>
                  <a:lnTo>
                    <a:pt x="102235" y="1101852"/>
                  </a:lnTo>
                  <a:close/>
                </a:path>
                <a:path w="102234" h="1188720">
                  <a:moveTo>
                    <a:pt x="73406" y="1085469"/>
                  </a:moveTo>
                  <a:lnTo>
                    <a:pt x="44831" y="1085977"/>
                  </a:lnTo>
                  <a:lnTo>
                    <a:pt x="45212" y="1114552"/>
                  </a:lnTo>
                  <a:lnTo>
                    <a:pt x="73787" y="1114044"/>
                  </a:lnTo>
                  <a:lnTo>
                    <a:pt x="73406" y="1085469"/>
                  </a:lnTo>
                  <a:close/>
                </a:path>
              </a:pathLst>
            </a:custGeom>
            <a:solidFill>
              <a:srgbClr val="3B78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72361" y="2999867"/>
              <a:ext cx="2052955" cy="86995"/>
            </a:xfrm>
            <a:custGeom>
              <a:avLst/>
              <a:gdLst/>
              <a:ahLst/>
              <a:cxnLst/>
              <a:rect l="l" t="t" r="r" b="b"/>
              <a:pathLst>
                <a:path w="2052954" h="86994">
                  <a:moveTo>
                    <a:pt x="85725" y="0"/>
                  </a:moveTo>
                  <a:lnTo>
                    <a:pt x="0" y="42799"/>
                  </a:lnTo>
                  <a:lnTo>
                    <a:pt x="85725" y="85725"/>
                  </a:lnTo>
                  <a:lnTo>
                    <a:pt x="66703" y="57150"/>
                  </a:lnTo>
                  <a:lnTo>
                    <a:pt x="57150" y="57150"/>
                  </a:lnTo>
                  <a:lnTo>
                    <a:pt x="57150" y="28575"/>
                  </a:lnTo>
                  <a:lnTo>
                    <a:pt x="66646" y="28575"/>
                  </a:lnTo>
                  <a:lnTo>
                    <a:pt x="85725" y="0"/>
                  </a:lnTo>
                  <a:close/>
                </a:path>
                <a:path w="2052954" h="86994">
                  <a:moveTo>
                    <a:pt x="57150" y="42799"/>
                  </a:moveTo>
                  <a:lnTo>
                    <a:pt x="57150" y="57150"/>
                  </a:lnTo>
                  <a:lnTo>
                    <a:pt x="66703" y="57150"/>
                  </a:lnTo>
                  <a:lnTo>
                    <a:pt x="57150" y="42799"/>
                  </a:lnTo>
                  <a:close/>
                </a:path>
                <a:path w="2052954" h="86994">
                  <a:moveTo>
                    <a:pt x="85725" y="28575"/>
                  </a:moveTo>
                  <a:lnTo>
                    <a:pt x="66646" y="28575"/>
                  </a:lnTo>
                  <a:lnTo>
                    <a:pt x="57150" y="42799"/>
                  </a:lnTo>
                  <a:lnTo>
                    <a:pt x="66703" y="57150"/>
                  </a:lnTo>
                  <a:lnTo>
                    <a:pt x="85725" y="57150"/>
                  </a:lnTo>
                  <a:lnTo>
                    <a:pt x="85725" y="28575"/>
                  </a:lnTo>
                  <a:close/>
                </a:path>
                <a:path w="2052954" h="86994">
                  <a:moveTo>
                    <a:pt x="66646" y="28575"/>
                  </a:moveTo>
                  <a:lnTo>
                    <a:pt x="57150" y="28575"/>
                  </a:lnTo>
                  <a:lnTo>
                    <a:pt x="57150" y="42799"/>
                  </a:lnTo>
                  <a:lnTo>
                    <a:pt x="66646" y="28575"/>
                  </a:lnTo>
                  <a:close/>
                </a:path>
                <a:path w="2052954" h="86994">
                  <a:moveTo>
                    <a:pt x="200025" y="28575"/>
                  </a:moveTo>
                  <a:lnTo>
                    <a:pt x="171450" y="28575"/>
                  </a:lnTo>
                  <a:lnTo>
                    <a:pt x="171450" y="57150"/>
                  </a:lnTo>
                  <a:lnTo>
                    <a:pt x="200025" y="57150"/>
                  </a:lnTo>
                  <a:lnTo>
                    <a:pt x="200025" y="28575"/>
                  </a:lnTo>
                  <a:close/>
                </a:path>
                <a:path w="2052954" h="86994">
                  <a:moveTo>
                    <a:pt x="285750" y="28575"/>
                  </a:moveTo>
                  <a:lnTo>
                    <a:pt x="285750" y="57150"/>
                  </a:lnTo>
                  <a:lnTo>
                    <a:pt x="314325" y="57276"/>
                  </a:lnTo>
                  <a:lnTo>
                    <a:pt x="314325" y="28701"/>
                  </a:lnTo>
                  <a:lnTo>
                    <a:pt x="285750" y="28575"/>
                  </a:lnTo>
                  <a:close/>
                </a:path>
                <a:path w="2052954" h="86994">
                  <a:moveTo>
                    <a:pt x="428625" y="28701"/>
                  </a:moveTo>
                  <a:lnTo>
                    <a:pt x="400050" y="28701"/>
                  </a:lnTo>
                  <a:lnTo>
                    <a:pt x="400050" y="57276"/>
                  </a:lnTo>
                  <a:lnTo>
                    <a:pt x="428625" y="57276"/>
                  </a:lnTo>
                  <a:lnTo>
                    <a:pt x="428625" y="28701"/>
                  </a:lnTo>
                  <a:close/>
                </a:path>
                <a:path w="2052954" h="86994">
                  <a:moveTo>
                    <a:pt x="542925" y="28701"/>
                  </a:moveTo>
                  <a:lnTo>
                    <a:pt x="514350" y="28701"/>
                  </a:lnTo>
                  <a:lnTo>
                    <a:pt x="514350" y="57276"/>
                  </a:lnTo>
                  <a:lnTo>
                    <a:pt x="542925" y="57276"/>
                  </a:lnTo>
                  <a:lnTo>
                    <a:pt x="542925" y="28701"/>
                  </a:lnTo>
                  <a:close/>
                </a:path>
                <a:path w="2052954" h="86994">
                  <a:moveTo>
                    <a:pt x="657225" y="28828"/>
                  </a:moveTo>
                  <a:lnTo>
                    <a:pt x="628650" y="28828"/>
                  </a:lnTo>
                  <a:lnTo>
                    <a:pt x="628650" y="57403"/>
                  </a:lnTo>
                  <a:lnTo>
                    <a:pt x="657225" y="57403"/>
                  </a:lnTo>
                  <a:lnTo>
                    <a:pt x="657225" y="28828"/>
                  </a:lnTo>
                  <a:close/>
                </a:path>
                <a:path w="2052954" h="86994">
                  <a:moveTo>
                    <a:pt x="771525" y="28828"/>
                  </a:moveTo>
                  <a:lnTo>
                    <a:pt x="742950" y="28828"/>
                  </a:lnTo>
                  <a:lnTo>
                    <a:pt x="742950" y="57403"/>
                  </a:lnTo>
                  <a:lnTo>
                    <a:pt x="771525" y="57403"/>
                  </a:lnTo>
                  <a:lnTo>
                    <a:pt x="771525" y="28828"/>
                  </a:lnTo>
                  <a:close/>
                </a:path>
                <a:path w="2052954" h="86994">
                  <a:moveTo>
                    <a:pt x="857250" y="28828"/>
                  </a:moveTo>
                  <a:lnTo>
                    <a:pt x="857250" y="57403"/>
                  </a:lnTo>
                  <a:lnTo>
                    <a:pt x="885825" y="57531"/>
                  </a:lnTo>
                  <a:lnTo>
                    <a:pt x="885825" y="28956"/>
                  </a:lnTo>
                  <a:lnTo>
                    <a:pt x="857250" y="28828"/>
                  </a:lnTo>
                  <a:close/>
                </a:path>
                <a:path w="2052954" h="86994">
                  <a:moveTo>
                    <a:pt x="1000125" y="28956"/>
                  </a:moveTo>
                  <a:lnTo>
                    <a:pt x="971550" y="28956"/>
                  </a:lnTo>
                  <a:lnTo>
                    <a:pt x="971550" y="57531"/>
                  </a:lnTo>
                  <a:lnTo>
                    <a:pt x="1000125" y="57531"/>
                  </a:lnTo>
                  <a:lnTo>
                    <a:pt x="1000125" y="28956"/>
                  </a:lnTo>
                  <a:close/>
                </a:path>
                <a:path w="2052954" h="86994">
                  <a:moveTo>
                    <a:pt x="1114425" y="28956"/>
                  </a:moveTo>
                  <a:lnTo>
                    <a:pt x="1085850" y="28956"/>
                  </a:lnTo>
                  <a:lnTo>
                    <a:pt x="1085850" y="57531"/>
                  </a:lnTo>
                  <a:lnTo>
                    <a:pt x="1114425" y="57531"/>
                  </a:lnTo>
                  <a:lnTo>
                    <a:pt x="1114425" y="28956"/>
                  </a:lnTo>
                  <a:close/>
                </a:path>
                <a:path w="2052954" h="86994">
                  <a:moveTo>
                    <a:pt x="1228725" y="29082"/>
                  </a:moveTo>
                  <a:lnTo>
                    <a:pt x="1200150" y="29082"/>
                  </a:lnTo>
                  <a:lnTo>
                    <a:pt x="1200150" y="57657"/>
                  </a:lnTo>
                  <a:lnTo>
                    <a:pt x="1228725" y="57657"/>
                  </a:lnTo>
                  <a:lnTo>
                    <a:pt x="1228725" y="29082"/>
                  </a:lnTo>
                  <a:close/>
                </a:path>
                <a:path w="2052954" h="86994">
                  <a:moveTo>
                    <a:pt x="1343025" y="29082"/>
                  </a:moveTo>
                  <a:lnTo>
                    <a:pt x="1314450" y="29082"/>
                  </a:lnTo>
                  <a:lnTo>
                    <a:pt x="1314450" y="57657"/>
                  </a:lnTo>
                  <a:lnTo>
                    <a:pt x="1343025" y="57657"/>
                  </a:lnTo>
                  <a:lnTo>
                    <a:pt x="1343025" y="29082"/>
                  </a:lnTo>
                  <a:close/>
                </a:path>
                <a:path w="2052954" h="86994">
                  <a:moveTo>
                    <a:pt x="1428750" y="29082"/>
                  </a:moveTo>
                  <a:lnTo>
                    <a:pt x="1428750" y="57657"/>
                  </a:lnTo>
                  <a:lnTo>
                    <a:pt x="1457325" y="57784"/>
                  </a:lnTo>
                  <a:lnTo>
                    <a:pt x="1457325" y="29209"/>
                  </a:lnTo>
                  <a:lnTo>
                    <a:pt x="1428750" y="29082"/>
                  </a:lnTo>
                  <a:close/>
                </a:path>
                <a:path w="2052954" h="86994">
                  <a:moveTo>
                    <a:pt x="1571625" y="29209"/>
                  </a:moveTo>
                  <a:lnTo>
                    <a:pt x="1543050" y="29209"/>
                  </a:lnTo>
                  <a:lnTo>
                    <a:pt x="1543050" y="57784"/>
                  </a:lnTo>
                  <a:lnTo>
                    <a:pt x="1571625" y="57784"/>
                  </a:lnTo>
                  <a:lnTo>
                    <a:pt x="1571625" y="29209"/>
                  </a:lnTo>
                  <a:close/>
                </a:path>
                <a:path w="2052954" h="86994">
                  <a:moveTo>
                    <a:pt x="1685925" y="29209"/>
                  </a:moveTo>
                  <a:lnTo>
                    <a:pt x="1657350" y="29209"/>
                  </a:lnTo>
                  <a:lnTo>
                    <a:pt x="1657350" y="57784"/>
                  </a:lnTo>
                  <a:lnTo>
                    <a:pt x="1685925" y="57784"/>
                  </a:lnTo>
                  <a:lnTo>
                    <a:pt x="1685925" y="29209"/>
                  </a:lnTo>
                  <a:close/>
                </a:path>
                <a:path w="2052954" h="86994">
                  <a:moveTo>
                    <a:pt x="1800225" y="29337"/>
                  </a:moveTo>
                  <a:lnTo>
                    <a:pt x="1771650" y="29337"/>
                  </a:lnTo>
                  <a:lnTo>
                    <a:pt x="1771650" y="57912"/>
                  </a:lnTo>
                  <a:lnTo>
                    <a:pt x="1800225" y="57912"/>
                  </a:lnTo>
                  <a:lnTo>
                    <a:pt x="1800225" y="29337"/>
                  </a:lnTo>
                  <a:close/>
                </a:path>
                <a:path w="2052954" h="86994">
                  <a:moveTo>
                    <a:pt x="1914525" y="29337"/>
                  </a:moveTo>
                  <a:lnTo>
                    <a:pt x="1885950" y="29337"/>
                  </a:lnTo>
                  <a:lnTo>
                    <a:pt x="1885950" y="57912"/>
                  </a:lnTo>
                  <a:lnTo>
                    <a:pt x="1914525" y="57912"/>
                  </a:lnTo>
                  <a:lnTo>
                    <a:pt x="1914525" y="29337"/>
                  </a:lnTo>
                  <a:close/>
                </a:path>
                <a:path w="2052954" h="86994">
                  <a:moveTo>
                    <a:pt x="1966849" y="762"/>
                  </a:moveTo>
                  <a:lnTo>
                    <a:pt x="1995424" y="43687"/>
                  </a:lnTo>
                  <a:lnTo>
                    <a:pt x="1966849" y="86487"/>
                  </a:lnTo>
                  <a:lnTo>
                    <a:pt x="2052574" y="43687"/>
                  </a:lnTo>
                  <a:lnTo>
                    <a:pt x="1966849" y="762"/>
                  </a:lnTo>
                  <a:close/>
                </a:path>
              </a:pathLst>
            </a:custGeom>
            <a:solidFill>
              <a:srgbClr val="A64D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57834" y="998981"/>
              <a:ext cx="2938145" cy="2602230"/>
            </a:xfrm>
            <a:custGeom>
              <a:avLst/>
              <a:gdLst/>
              <a:ahLst/>
              <a:cxnLst/>
              <a:rect l="l" t="t" r="r" b="b"/>
              <a:pathLst>
                <a:path w="2938145" h="2602229">
                  <a:moveTo>
                    <a:pt x="2938018" y="2563368"/>
                  </a:moveTo>
                  <a:lnTo>
                    <a:pt x="2919095" y="2553970"/>
                  </a:lnTo>
                  <a:lnTo>
                    <a:pt x="2861818" y="2525522"/>
                  </a:lnTo>
                  <a:lnTo>
                    <a:pt x="2861856" y="2554008"/>
                  </a:lnTo>
                  <a:lnTo>
                    <a:pt x="47625" y="2561323"/>
                  </a:lnTo>
                  <a:lnTo>
                    <a:pt x="47625" y="76200"/>
                  </a:lnTo>
                  <a:lnTo>
                    <a:pt x="76200" y="76200"/>
                  </a:ln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28575" y="76200"/>
                  </a:lnTo>
                  <a:lnTo>
                    <a:pt x="28575" y="2571623"/>
                  </a:lnTo>
                  <a:lnTo>
                    <a:pt x="38100" y="2571623"/>
                  </a:lnTo>
                  <a:lnTo>
                    <a:pt x="38125" y="2580386"/>
                  </a:lnTo>
                  <a:lnTo>
                    <a:pt x="2861894" y="2573058"/>
                  </a:lnTo>
                  <a:lnTo>
                    <a:pt x="2861945" y="2601722"/>
                  </a:lnTo>
                  <a:lnTo>
                    <a:pt x="2938018" y="25633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52955" y="3462527"/>
              <a:ext cx="2219325" cy="200660"/>
            </a:xfrm>
            <a:custGeom>
              <a:avLst/>
              <a:gdLst/>
              <a:ahLst/>
              <a:cxnLst/>
              <a:rect l="l" t="t" r="r" b="b"/>
              <a:pathLst>
                <a:path w="2219325" h="200660">
                  <a:moveTo>
                    <a:pt x="0" y="200152"/>
                  </a:moveTo>
                  <a:lnTo>
                    <a:pt x="0" y="0"/>
                  </a:lnTo>
                </a:path>
                <a:path w="2219325" h="200660">
                  <a:moveTo>
                    <a:pt x="762000" y="200152"/>
                  </a:moveTo>
                  <a:lnTo>
                    <a:pt x="762000" y="0"/>
                  </a:lnTo>
                </a:path>
                <a:path w="2219325" h="200660">
                  <a:moveTo>
                    <a:pt x="2218944" y="200152"/>
                  </a:moveTo>
                  <a:lnTo>
                    <a:pt x="2218944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4862055" y="3636449"/>
            <a:ext cx="3904615" cy="354965"/>
            <a:chOff x="4483608" y="2624327"/>
            <a:chExt cx="3904615" cy="354965"/>
          </a:xfrm>
        </p:grpSpPr>
        <p:sp>
          <p:nvSpPr>
            <p:cNvPr id="19" name="object 19"/>
            <p:cNvSpPr/>
            <p:nvPr/>
          </p:nvSpPr>
          <p:spPr>
            <a:xfrm>
              <a:off x="5884926" y="2964941"/>
              <a:ext cx="914400" cy="0"/>
            </a:xfrm>
            <a:custGeom>
              <a:avLst/>
              <a:gdLst/>
              <a:ahLst/>
              <a:cxnLst/>
              <a:rect l="l" t="t" r="r" b="b"/>
              <a:pathLst>
                <a:path w="914400">
                  <a:moveTo>
                    <a:pt x="0" y="0"/>
                  </a:moveTo>
                  <a:lnTo>
                    <a:pt x="914400" y="0"/>
                  </a:lnTo>
                </a:path>
              </a:pathLst>
            </a:custGeom>
            <a:ln w="28575">
              <a:solidFill>
                <a:srgbClr val="A64D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319010" y="2964941"/>
              <a:ext cx="914400" cy="0"/>
            </a:xfrm>
            <a:custGeom>
              <a:avLst/>
              <a:gdLst/>
              <a:ahLst/>
              <a:cxnLst/>
              <a:rect l="l" t="t" r="r" b="b"/>
              <a:pathLst>
                <a:path w="914400">
                  <a:moveTo>
                    <a:pt x="0" y="0"/>
                  </a:moveTo>
                  <a:lnTo>
                    <a:pt x="914400" y="0"/>
                  </a:lnTo>
                </a:path>
              </a:pathLst>
            </a:custGeom>
            <a:ln w="28575">
              <a:solidFill>
                <a:srgbClr val="3C85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83608" y="2624327"/>
              <a:ext cx="3904488" cy="286512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5808458" y="4118033"/>
            <a:ext cx="1999614" cy="285115"/>
            <a:chOff x="5430011" y="3105911"/>
            <a:chExt cx="1999614" cy="285115"/>
          </a:xfrm>
        </p:grpSpPr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03391" y="3137915"/>
              <a:ext cx="1266443" cy="23621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5430011" y="3105911"/>
              <a:ext cx="1999614" cy="285115"/>
            </a:xfrm>
            <a:custGeom>
              <a:avLst/>
              <a:gdLst/>
              <a:ahLst/>
              <a:cxnLst/>
              <a:rect l="l" t="t" r="r" b="b"/>
              <a:pathLst>
                <a:path w="1999615" h="285114">
                  <a:moveTo>
                    <a:pt x="1999488" y="0"/>
                  </a:moveTo>
                  <a:lnTo>
                    <a:pt x="0" y="0"/>
                  </a:lnTo>
                  <a:lnTo>
                    <a:pt x="0" y="284988"/>
                  </a:lnTo>
                  <a:lnTo>
                    <a:pt x="1999488" y="284988"/>
                  </a:lnTo>
                  <a:lnTo>
                    <a:pt x="1999488" y="0"/>
                  </a:lnTo>
                  <a:close/>
                </a:path>
              </a:pathLst>
            </a:custGeom>
            <a:solidFill>
              <a:srgbClr val="FFFFFF">
                <a:alpha val="6156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34936" y="3075745"/>
            <a:ext cx="4457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6AA84F"/>
                </a:solidFill>
                <a:latin typeface="Tahoma"/>
                <a:cs typeface="Tahoma"/>
              </a:rPr>
              <a:t>film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772399" y="4661339"/>
            <a:ext cx="3181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25" dirty="0">
                <a:latin typeface="Tahoma"/>
                <a:cs typeface="Tahoma"/>
              </a:rPr>
              <a:t>1000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395079" y="4649700"/>
            <a:ext cx="513080" cy="518159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51765">
              <a:lnSpc>
                <a:spcPct val="100000"/>
              </a:lnSpc>
              <a:spcBef>
                <a:spcPts val="185"/>
              </a:spcBef>
            </a:pPr>
            <a:r>
              <a:rPr sz="1000" spc="25" dirty="0">
                <a:latin typeface="Tahoma"/>
                <a:cs typeface="Tahoma"/>
              </a:rPr>
              <a:t>5000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2000" dirty="0">
                <a:solidFill>
                  <a:srgbClr val="6AA84F"/>
                </a:solidFill>
                <a:latin typeface="Tahoma"/>
                <a:cs typeface="Tahoma"/>
              </a:rPr>
              <a:t>dat</a:t>
            </a:r>
            <a:r>
              <a:rPr sz="2000" spc="-55" dirty="0">
                <a:solidFill>
                  <a:srgbClr val="6AA84F"/>
                </a:solidFill>
                <a:latin typeface="Tahoma"/>
                <a:cs typeface="Tahoma"/>
              </a:rPr>
              <a:t>a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948036" y="4661339"/>
            <a:ext cx="3911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25" dirty="0">
                <a:latin typeface="Tahoma"/>
                <a:cs typeface="Tahoma"/>
              </a:rPr>
              <a:t>10000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16825" y="3942265"/>
            <a:ext cx="3181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25" dirty="0">
                <a:latin typeface="Tahoma"/>
                <a:cs typeface="Tahoma"/>
              </a:rPr>
              <a:t>1000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16825" y="3365939"/>
            <a:ext cx="3181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25" dirty="0">
                <a:latin typeface="Tahoma"/>
                <a:cs typeface="Tahoma"/>
              </a:rPr>
              <a:t>5000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80249" y="2060126"/>
            <a:ext cx="3911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25" dirty="0">
                <a:latin typeface="Tahoma"/>
                <a:cs typeface="Tahoma"/>
              </a:rPr>
              <a:t>10000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274558" y="2147311"/>
            <a:ext cx="3165475" cy="1889125"/>
            <a:chOff x="896111" y="1135189"/>
            <a:chExt cx="3165475" cy="1889125"/>
          </a:xfrm>
        </p:grpSpPr>
        <p:sp>
          <p:nvSpPr>
            <p:cNvPr id="33" name="object 33"/>
            <p:cNvSpPr/>
            <p:nvPr/>
          </p:nvSpPr>
          <p:spPr>
            <a:xfrm>
              <a:off x="896111" y="1139952"/>
              <a:ext cx="205104" cy="1879600"/>
            </a:xfrm>
            <a:custGeom>
              <a:avLst/>
              <a:gdLst/>
              <a:ahLst/>
              <a:cxnLst/>
              <a:rect l="l" t="t" r="r" b="b"/>
              <a:pathLst>
                <a:path w="205105" h="1879600">
                  <a:moveTo>
                    <a:pt x="0" y="0"/>
                  </a:moveTo>
                  <a:lnTo>
                    <a:pt x="204901" y="0"/>
                  </a:lnTo>
                </a:path>
                <a:path w="205105" h="1879600">
                  <a:moveTo>
                    <a:pt x="0" y="1303020"/>
                  </a:moveTo>
                  <a:lnTo>
                    <a:pt x="204901" y="1303020"/>
                  </a:lnTo>
                </a:path>
                <a:path w="205105" h="1879600">
                  <a:moveTo>
                    <a:pt x="0" y="1879092"/>
                  </a:moveTo>
                  <a:lnTo>
                    <a:pt x="204901" y="1879092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83536" y="2051304"/>
              <a:ext cx="1677924" cy="236219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3919968" y="3759639"/>
            <a:ext cx="354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0" dirty="0">
                <a:solidFill>
                  <a:srgbClr val="B7B7B7"/>
                </a:solidFill>
                <a:latin typeface="Tahoma"/>
                <a:cs typeface="Tahoma"/>
              </a:rPr>
              <a:t>ML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002269" y="2534725"/>
            <a:ext cx="1469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E69138"/>
                </a:solidFill>
                <a:latin typeface="Tahoma"/>
                <a:cs typeface="Tahoma"/>
              </a:rPr>
              <a:t>Entertainment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37" name="object 3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62055" y="4849554"/>
            <a:ext cx="3904488" cy="338328"/>
          </a:xfrm>
          <a:prstGeom prst="rect">
            <a:avLst/>
          </a:prstGeom>
        </p:spPr>
      </p:pic>
      <p:sp>
        <p:nvSpPr>
          <p:cNvPr id="39" name="Title 38">
            <a:extLst>
              <a:ext uri="{FF2B5EF4-FFF2-40B4-BE49-F238E27FC236}">
                <a16:creationId xmlns:a16="http://schemas.microsoft.com/office/drawing/2014/main" id="{14CFF524-2CED-39F3-D900-1E5DFB638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5" dirty="0"/>
              <a:t>Euclidean</a:t>
            </a:r>
            <a:r>
              <a:rPr lang="en-GB" spc="-160" dirty="0"/>
              <a:t> </a:t>
            </a:r>
            <a:r>
              <a:rPr lang="en-GB" spc="5" dirty="0"/>
              <a:t>distance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6843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659328"/>
              </p:ext>
            </p:extLst>
          </p:nvPr>
        </p:nvGraphicFramePr>
        <p:xfrm>
          <a:off x="420347" y="2118360"/>
          <a:ext cx="4645024" cy="16081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0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7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66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7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430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000" spc="-10" dirty="0">
                          <a:solidFill>
                            <a:srgbClr val="6AA84F"/>
                          </a:solidFill>
                          <a:latin typeface="Tahoma"/>
                          <a:cs typeface="Tahoma"/>
                        </a:rPr>
                        <a:t>data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953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000" spc="5" dirty="0">
                          <a:solidFill>
                            <a:srgbClr val="6AA84F"/>
                          </a:solidFill>
                          <a:latin typeface="Tahoma"/>
                          <a:cs typeface="Tahoma"/>
                        </a:rPr>
                        <a:t>boba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953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000" dirty="0">
                          <a:solidFill>
                            <a:srgbClr val="6AA84F"/>
                          </a:solidFill>
                          <a:latin typeface="Tahoma"/>
                          <a:cs typeface="Tahoma"/>
                        </a:rPr>
                        <a:t>ice-cream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953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504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spc="-20" dirty="0">
                          <a:solidFill>
                            <a:srgbClr val="6AA84F"/>
                          </a:solidFill>
                          <a:latin typeface="Tahoma"/>
                          <a:cs typeface="Tahoma"/>
                        </a:rPr>
                        <a:t>AI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318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6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318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318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652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spc="5" dirty="0">
                          <a:solidFill>
                            <a:srgbClr val="6AA84F"/>
                          </a:solidFill>
                          <a:latin typeface="Tahoma"/>
                          <a:cs typeface="Tahoma"/>
                        </a:rPr>
                        <a:t>drinks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4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4450" marB="0"/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6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445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262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spc="50" dirty="0">
                          <a:solidFill>
                            <a:srgbClr val="6AA84F"/>
                          </a:solidFill>
                          <a:latin typeface="Tahoma"/>
                          <a:cs typeface="Tahoma"/>
                        </a:rPr>
                        <a:t>food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6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8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73754" y="2525267"/>
            <a:ext cx="3456432" cy="42214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73754" y="3171444"/>
            <a:ext cx="2776728" cy="286512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662480" y="1972817"/>
            <a:ext cx="1222375" cy="1900555"/>
          </a:xfrm>
          <a:custGeom>
            <a:avLst/>
            <a:gdLst/>
            <a:ahLst/>
            <a:cxnLst/>
            <a:rect l="l" t="t" r="r" b="b"/>
            <a:pathLst>
              <a:path w="1222375" h="1900555">
                <a:moveTo>
                  <a:pt x="0" y="203708"/>
                </a:moveTo>
                <a:lnTo>
                  <a:pt x="5379" y="156994"/>
                </a:lnTo>
                <a:lnTo>
                  <a:pt x="20702" y="114114"/>
                </a:lnTo>
                <a:lnTo>
                  <a:pt x="44746" y="76291"/>
                </a:lnTo>
                <a:lnTo>
                  <a:pt x="76291" y="44746"/>
                </a:lnTo>
                <a:lnTo>
                  <a:pt x="114114" y="20702"/>
                </a:lnTo>
                <a:lnTo>
                  <a:pt x="156994" y="5379"/>
                </a:lnTo>
                <a:lnTo>
                  <a:pt x="203708" y="0"/>
                </a:lnTo>
                <a:lnTo>
                  <a:pt x="1018539" y="0"/>
                </a:lnTo>
                <a:lnTo>
                  <a:pt x="1065253" y="5379"/>
                </a:lnTo>
                <a:lnTo>
                  <a:pt x="1108133" y="20702"/>
                </a:lnTo>
                <a:lnTo>
                  <a:pt x="1145956" y="44746"/>
                </a:lnTo>
                <a:lnTo>
                  <a:pt x="1177501" y="76291"/>
                </a:lnTo>
                <a:lnTo>
                  <a:pt x="1201545" y="114114"/>
                </a:lnTo>
                <a:lnTo>
                  <a:pt x="1216868" y="156994"/>
                </a:lnTo>
                <a:lnTo>
                  <a:pt x="1222248" y="203708"/>
                </a:lnTo>
                <a:lnTo>
                  <a:pt x="1222248" y="1696720"/>
                </a:lnTo>
                <a:lnTo>
                  <a:pt x="1216868" y="1743433"/>
                </a:lnTo>
                <a:lnTo>
                  <a:pt x="1201545" y="1786313"/>
                </a:lnTo>
                <a:lnTo>
                  <a:pt x="1177501" y="1824136"/>
                </a:lnTo>
                <a:lnTo>
                  <a:pt x="1145956" y="1855681"/>
                </a:lnTo>
                <a:lnTo>
                  <a:pt x="1108133" y="1879725"/>
                </a:lnTo>
                <a:lnTo>
                  <a:pt x="1065253" y="1895048"/>
                </a:lnTo>
                <a:lnTo>
                  <a:pt x="1018539" y="1900428"/>
                </a:lnTo>
                <a:lnTo>
                  <a:pt x="203708" y="1900428"/>
                </a:lnTo>
                <a:lnTo>
                  <a:pt x="156994" y="1895048"/>
                </a:lnTo>
                <a:lnTo>
                  <a:pt x="114114" y="1879725"/>
                </a:lnTo>
                <a:lnTo>
                  <a:pt x="76291" y="1855681"/>
                </a:lnTo>
                <a:lnTo>
                  <a:pt x="44746" y="1824136"/>
                </a:lnTo>
                <a:lnTo>
                  <a:pt x="20702" y="1786313"/>
                </a:lnTo>
                <a:lnTo>
                  <a:pt x="5379" y="1743433"/>
                </a:lnTo>
                <a:lnTo>
                  <a:pt x="0" y="1696720"/>
                </a:lnTo>
                <a:lnTo>
                  <a:pt x="0" y="203708"/>
                </a:lnTo>
                <a:close/>
              </a:path>
            </a:pathLst>
          </a:custGeom>
          <a:ln w="28575">
            <a:solidFill>
              <a:srgbClr val="6EA8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07310" y="1680972"/>
            <a:ext cx="161544" cy="211836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2717600" y="1972817"/>
            <a:ext cx="672465" cy="1900555"/>
          </a:xfrm>
          <a:custGeom>
            <a:avLst/>
            <a:gdLst/>
            <a:ahLst/>
            <a:cxnLst/>
            <a:rect l="l" t="t" r="r" b="b"/>
            <a:pathLst>
              <a:path w="672464" h="1900555">
                <a:moveTo>
                  <a:pt x="0" y="112014"/>
                </a:moveTo>
                <a:lnTo>
                  <a:pt x="8804" y="68419"/>
                </a:lnTo>
                <a:lnTo>
                  <a:pt x="32813" y="32813"/>
                </a:lnTo>
                <a:lnTo>
                  <a:pt x="68419" y="8804"/>
                </a:lnTo>
                <a:lnTo>
                  <a:pt x="112013" y="0"/>
                </a:lnTo>
                <a:lnTo>
                  <a:pt x="560069" y="0"/>
                </a:lnTo>
                <a:lnTo>
                  <a:pt x="603664" y="8804"/>
                </a:lnTo>
                <a:lnTo>
                  <a:pt x="639270" y="32813"/>
                </a:lnTo>
                <a:lnTo>
                  <a:pt x="663279" y="68419"/>
                </a:lnTo>
                <a:lnTo>
                  <a:pt x="672084" y="112014"/>
                </a:lnTo>
                <a:lnTo>
                  <a:pt x="672084" y="1788414"/>
                </a:lnTo>
                <a:lnTo>
                  <a:pt x="663279" y="1832008"/>
                </a:lnTo>
                <a:lnTo>
                  <a:pt x="639270" y="1867614"/>
                </a:lnTo>
                <a:lnTo>
                  <a:pt x="603664" y="1891623"/>
                </a:lnTo>
                <a:lnTo>
                  <a:pt x="560069" y="1900428"/>
                </a:lnTo>
                <a:lnTo>
                  <a:pt x="112013" y="1900428"/>
                </a:lnTo>
                <a:lnTo>
                  <a:pt x="68419" y="1891623"/>
                </a:lnTo>
                <a:lnTo>
                  <a:pt x="32813" y="1867614"/>
                </a:lnTo>
                <a:lnTo>
                  <a:pt x="8804" y="1832008"/>
                </a:lnTo>
                <a:lnTo>
                  <a:pt x="0" y="1788414"/>
                </a:lnTo>
                <a:lnTo>
                  <a:pt x="0" y="112014"/>
                </a:lnTo>
                <a:close/>
              </a:path>
            </a:pathLst>
          </a:custGeom>
          <a:ln w="285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53057" y="1680972"/>
            <a:ext cx="217931" cy="211836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1541834" y="4094988"/>
            <a:ext cx="4271010" cy="1030605"/>
            <a:chOff x="1437132" y="3180588"/>
            <a:chExt cx="4271010" cy="1030605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37132" y="3180588"/>
              <a:ext cx="3244596" cy="103022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682489" y="3656330"/>
              <a:ext cx="1025525" cy="85725"/>
            </a:xfrm>
            <a:custGeom>
              <a:avLst/>
              <a:gdLst/>
              <a:ahLst/>
              <a:cxnLst/>
              <a:rect l="l" t="t" r="r" b="b"/>
              <a:pathLst>
                <a:path w="1025525" h="85725">
                  <a:moveTo>
                    <a:pt x="939546" y="0"/>
                  </a:moveTo>
                  <a:lnTo>
                    <a:pt x="958548" y="28673"/>
                  </a:lnTo>
                  <a:lnTo>
                    <a:pt x="967994" y="28702"/>
                  </a:lnTo>
                  <a:lnTo>
                    <a:pt x="967867" y="57277"/>
                  </a:lnTo>
                  <a:lnTo>
                    <a:pt x="958369" y="57277"/>
                  </a:lnTo>
                  <a:lnTo>
                    <a:pt x="939292" y="85725"/>
                  </a:lnTo>
                  <a:lnTo>
                    <a:pt x="996697" y="57277"/>
                  </a:lnTo>
                  <a:lnTo>
                    <a:pt x="967867" y="57277"/>
                  </a:lnTo>
                  <a:lnTo>
                    <a:pt x="996755" y="57248"/>
                  </a:lnTo>
                  <a:lnTo>
                    <a:pt x="1025144" y="43180"/>
                  </a:lnTo>
                  <a:lnTo>
                    <a:pt x="939546" y="0"/>
                  </a:lnTo>
                  <a:close/>
                </a:path>
                <a:path w="1025525" h="85725">
                  <a:moveTo>
                    <a:pt x="967930" y="43020"/>
                  </a:moveTo>
                  <a:lnTo>
                    <a:pt x="958389" y="57248"/>
                  </a:lnTo>
                  <a:lnTo>
                    <a:pt x="967867" y="57277"/>
                  </a:lnTo>
                  <a:lnTo>
                    <a:pt x="967930" y="43020"/>
                  </a:lnTo>
                  <a:close/>
                </a:path>
                <a:path w="1025525" h="85725">
                  <a:moveTo>
                    <a:pt x="0" y="25781"/>
                  </a:moveTo>
                  <a:lnTo>
                    <a:pt x="0" y="54356"/>
                  </a:lnTo>
                  <a:lnTo>
                    <a:pt x="958389" y="57248"/>
                  </a:lnTo>
                  <a:lnTo>
                    <a:pt x="967823" y="43180"/>
                  </a:lnTo>
                  <a:lnTo>
                    <a:pt x="967931" y="42831"/>
                  </a:lnTo>
                  <a:lnTo>
                    <a:pt x="958548" y="28673"/>
                  </a:lnTo>
                  <a:lnTo>
                    <a:pt x="0" y="25781"/>
                  </a:lnTo>
                  <a:close/>
                </a:path>
                <a:path w="1025525" h="85725">
                  <a:moveTo>
                    <a:pt x="958548" y="28673"/>
                  </a:moveTo>
                  <a:lnTo>
                    <a:pt x="967931" y="42831"/>
                  </a:lnTo>
                  <a:lnTo>
                    <a:pt x="967994" y="28702"/>
                  </a:lnTo>
                  <a:lnTo>
                    <a:pt x="958548" y="286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923334" y="4428490"/>
            <a:ext cx="150558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066800" algn="l"/>
                <a:tab pos="1397635" algn="l"/>
              </a:tabLst>
            </a:pPr>
            <a:r>
              <a:rPr sz="2000" spc="135" dirty="0">
                <a:latin typeface="Tahoma"/>
                <a:cs typeface="Tahoma"/>
              </a:rPr>
              <a:t>N</a:t>
            </a:r>
            <a:r>
              <a:rPr sz="2000" spc="114" dirty="0">
                <a:latin typeface="Tahoma"/>
                <a:cs typeface="Tahoma"/>
              </a:rPr>
              <a:t>o</a:t>
            </a:r>
            <a:r>
              <a:rPr sz="2000" spc="-15" dirty="0">
                <a:latin typeface="Tahoma"/>
                <a:cs typeface="Tahoma"/>
              </a:rPr>
              <a:t>rm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55" dirty="0">
                <a:latin typeface="Tahoma"/>
                <a:cs typeface="Tahoma"/>
              </a:rPr>
              <a:t>of</a:t>
            </a:r>
            <a:r>
              <a:rPr sz="2000" dirty="0">
                <a:latin typeface="Tahoma"/>
                <a:cs typeface="Tahoma"/>
              </a:rPr>
              <a:t>	</a:t>
            </a:r>
            <a:r>
              <a:rPr sz="2000" spc="-235" dirty="0">
                <a:latin typeface="Tahoma"/>
                <a:cs typeface="Tahoma"/>
              </a:rPr>
              <a:t>(</a:t>
            </a:r>
            <a:r>
              <a:rPr sz="2000" dirty="0">
                <a:latin typeface="Tahoma"/>
                <a:cs typeface="Tahoma"/>
              </a:rPr>
              <a:t>	</a:t>
            </a:r>
            <a:r>
              <a:rPr sz="2000" spc="15" dirty="0">
                <a:latin typeface="Tahoma"/>
                <a:cs typeface="Tahoma"/>
              </a:rPr>
              <a:t>-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2000" spc="-235" dirty="0"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51321" y="4500371"/>
            <a:ext cx="217931" cy="211835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22137" y="4500371"/>
            <a:ext cx="163068" cy="211835"/>
          </a:xfrm>
          <a:prstGeom prst="rect">
            <a:avLst/>
          </a:prstGeom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519688A9-E685-806E-E9BE-FDCBBEC7C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5" dirty="0"/>
              <a:t>Euclidean</a:t>
            </a:r>
            <a:r>
              <a:rPr lang="en-GB" spc="-170" dirty="0"/>
              <a:t> </a:t>
            </a:r>
            <a:r>
              <a:rPr lang="en-GB" spc="5" dirty="0"/>
              <a:t>distance</a:t>
            </a:r>
            <a:r>
              <a:rPr lang="en-GB" spc="-175" dirty="0"/>
              <a:t> </a:t>
            </a:r>
            <a:r>
              <a:rPr lang="en-GB" spc="50" dirty="0"/>
              <a:t>for</a:t>
            </a:r>
            <a:r>
              <a:rPr lang="en-GB" spc="-150" dirty="0"/>
              <a:t> </a:t>
            </a:r>
            <a:r>
              <a:rPr lang="en-GB" dirty="0"/>
              <a:t>n-dimensional</a:t>
            </a:r>
            <a:r>
              <a:rPr lang="en-GB" spc="-165" dirty="0"/>
              <a:t> </a:t>
            </a:r>
            <a:r>
              <a:rPr lang="en-GB" spc="25" dirty="0"/>
              <a:t>vectors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1100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95795" y="2046394"/>
            <a:ext cx="6510655" cy="2141855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61594" rIns="0" bIns="0" rtlCol="0">
            <a:spAutoFit/>
          </a:bodyPr>
          <a:lstStyle/>
          <a:p>
            <a:pPr marL="90805" marR="3075940">
              <a:lnSpc>
                <a:spcPct val="114999"/>
              </a:lnSpc>
              <a:spcBef>
                <a:spcPts val="484"/>
              </a:spcBef>
            </a:pPr>
            <a:r>
              <a:rPr sz="1600" spc="-5" dirty="0">
                <a:solidFill>
                  <a:srgbClr val="008700"/>
                </a:solidFill>
                <a:latin typeface="Consolas"/>
                <a:cs typeface="Consolas"/>
              </a:rPr>
              <a:t># </a:t>
            </a:r>
            <a:r>
              <a:rPr sz="1600" spc="-10" dirty="0">
                <a:solidFill>
                  <a:srgbClr val="008700"/>
                </a:solidFill>
                <a:latin typeface="Consolas"/>
                <a:cs typeface="Consolas"/>
              </a:rPr>
              <a:t>Create numpy vectors </a:t>
            </a:r>
            <a:r>
              <a:rPr sz="1600" spc="-5" dirty="0">
                <a:solidFill>
                  <a:srgbClr val="008700"/>
                </a:solidFill>
                <a:latin typeface="Consolas"/>
                <a:cs typeface="Consolas"/>
              </a:rPr>
              <a:t>v </a:t>
            </a:r>
            <a:r>
              <a:rPr sz="1600" spc="-10" dirty="0">
                <a:solidFill>
                  <a:srgbClr val="008700"/>
                </a:solidFill>
                <a:latin typeface="Consolas"/>
                <a:cs typeface="Consolas"/>
              </a:rPr>
              <a:t>and </a:t>
            </a:r>
            <a:r>
              <a:rPr sz="1600" spc="-5" dirty="0">
                <a:solidFill>
                  <a:srgbClr val="008700"/>
                </a:solidFill>
                <a:latin typeface="Consolas"/>
                <a:cs typeface="Consolas"/>
              </a:rPr>
              <a:t>w </a:t>
            </a:r>
            <a:r>
              <a:rPr sz="1600" spc="-865" dirty="0">
                <a:solidFill>
                  <a:srgbClr val="0087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008700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v</a:t>
            </a:r>
            <a:r>
              <a:rPr sz="1600" spc="-20" dirty="0"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9F4BE9"/>
                </a:solidFill>
                <a:latin typeface="Consolas"/>
                <a:cs typeface="Consolas"/>
              </a:rPr>
              <a:t>=</a:t>
            </a:r>
            <a:r>
              <a:rPr sz="1600" spc="-15" dirty="0">
                <a:solidFill>
                  <a:srgbClr val="9F4BE9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np.</a:t>
            </a:r>
            <a:r>
              <a:rPr sz="1600" spc="-10" dirty="0">
                <a:solidFill>
                  <a:srgbClr val="1F55A4"/>
                </a:solidFill>
                <a:latin typeface="Consolas"/>
                <a:cs typeface="Consolas"/>
              </a:rPr>
              <a:t>array</a:t>
            </a:r>
            <a:r>
              <a:rPr sz="1600" spc="-10" dirty="0">
                <a:latin typeface="Consolas"/>
                <a:cs typeface="Consolas"/>
              </a:rPr>
              <a:t>([</a:t>
            </a:r>
            <a:r>
              <a:rPr sz="1600" spc="-10" dirty="0">
                <a:solidFill>
                  <a:srgbClr val="3A8523"/>
                </a:solidFill>
                <a:latin typeface="Consolas"/>
                <a:cs typeface="Consolas"/>
              </a:rPr>
              <a:t>1, </a:t>
            </a:r>
            <a:r>
              <a:rPr sz="1600" spc="-5" dirty="0">
                <a:solidFill>
                  <a:srgbClr val="3A8523"/>
                </a:solidFill>
                <a:latin typeface="Consolas"/>
                <a:cs typeface="Consolas"/>
              </a:rPr>
              <a:t>6,</a:t>
            </a:r>
            <a:r>
              <a:rPr sz="1600" spc="-10" dirty="0">
                <a:solidFill>
                  <a:srgbClr val="3A8523"/>
                </a:solidFill>
                <a:latin typeface="Consolas"/>
                <a:cs typeface="Consolas"/>
              </a:rPr>
              <a:t> 8</a:t>
            </a:r>
            <a:r>
              <a:rPr sz="1600" spc="-10" dirty="0">
                <a:latin typeface="Consolas"/>
                <a:cs typeface="Consolas"/>
              </a:rPr>
              <a:t>])</a:t>
            </a:r>
            <a:endParaRPr sz="16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290"/>
              </a:spcBef>
            </a:pPr>
            <a:r>
              <a:rPr sz="1600" spc="-5" dirty="0">
                <a:latin typeface="Consolas"/>
                <a:cs typeface="Consolas"/>
              </a:rPr>
              <a:t>w</a:t>
            </a:r>
            <a:r>
              <a:rPr sz="1600" spc="-25" dirty="0"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9F4BE9"/>
                </a:solidFill>
                <a:latin typeface="Consolas"/>
                <a:cs typeface="Consolas"/>
              </a:rPr>
              <a:t>=</a:t>
            </a:r>
            <a:r>
              <a:rPr sz="1600" spc="-25" dirty="0">
                <a:solidFill>
                  <a:srgbClr val="9F4BE9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np.</a:t>
            </a:r>
            <a:r>
              <a:rPr sz="1600" spc="-10" dirty="0">
                <a:solidFill>
                  <a:srgbClr val="1F55A4"/>
                </a:solidFill>
                <a:latin typeface="Consolas"/>
                <a:cs typeface="Consolas"/>
              </a:rPr>
              <a:t>array</a:t>
            </a:r>
            <a:r>
              <a:rPr sz="1600" spc="-10" dirty="0">
                <a:latin typeface="Consolas"/>
                <a:cs typeface="Consolas"/>
              </a:rPr>
              <a:t>([</a:t>
            </a:r>
            <a:r>
              <a:rPr sz="1600" spc="-10" dirty="0">
                <a:solidFill>
                  <a:srgbClr val="3A8523"/>
                </a:solidFill>
                <a:latin typeface="Consolas"/>
                <a:cs typeface="Consolas"/>
              </a:rPr>
              <a:t>0,</a:t>
            </a:r>
            <a:r>
              <a:rPr sz="1600" spc="-20" dirty="0">
                <a:solidFill>
                  <a:srgbClr val="3A8523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3A8523"/>
                </a:solidFill>
                <a:latin typeface="Consolas"/>
                <a:cs typeface="Consolas"/>
              </a:rPr>
              <a:t>4,</a:t>
            </a:r>
            <a:r>
              <a:rPr sz="1600" spc="-20" dirty="0">
                <a:solidFill>
                  <a:srgbClr val="3A8523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3A8523"/>
                </a:solidFill>
                <a:latin typeface="Consolas"/>
                <a:cs typeface="Consolas"/>
              </a:rPr>
              <a:t>6</a:t>
            </a:r>
            <a:r>
              <a:rPr sz="1600" spc="-10" dirty="0">
                <a:latin typeface="Consolas"/>
                <a:cs typeface="Consolas"/>
              </a:rPr>
              <a:t>])</a:t>
            </a:r>
            <a:endParaRPr sz="1600">
              <a:latin typeface="Consolas"/>
              <a:cs typeface="Consolas"/>
            </a:endParaRPr>
          </a:p>
          <a:p>
            <a:pPr marL="90805" marR="2407920">
              <a:lnSpc>
                <a:spcPct val="114999"/>
              </a:lnSpc>
              <a:spcBef>
                <a:spcPts val="840"/>
              </a:spcBef>
            </a:pPr>
            <a:r>
              <a:rPr sz="1600" spc="-5" dirty="0">
                <a:solidFill>
                  <a:srgbClr val="008700"/>
                </a:solidFill>
                <a:latin typeface="Consolas"/>
                <a:cs typeface="Consolas"/>
              </a:rPr>
              <a:t>#</a:t>
            </a:r>
            <a:r>
              <a:rPr sz="1600" spc="-10" dirty="0">
                <a:solidFill>
                  <a:srgbClr val="008700"/>
                </a:solidFill>
                <a:latin typeface="Consolas"/>
                <a:cs typeface="Consolas"/>
              </a:rPr>
              <a:t> Calculate the</a:t>
            </a:r>
            <a:r>
              <a:rPr sz="1600" spc="-5" dirty="0">
                <a:solidFill>
                  <a:srgbClr val="00870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8700"/>
                </a:solidFill>
                <a:latin typeface="Consolas"/>
                <a:cs typeface="Consolas"/>
              </a:rPr>
              <a:t>Euclidean distance</a:t>
            </a:r>
            <a:r>
              <a:rPr sz="1600" spc="-5" dirty="0">
                <a:solidFill>
                  <a:srgbClr val="008700"/>
                </a:solidFill>
                <a:latin typeface="Consolas"/>
                <a:cs typeface="Consolas"/>
              </a:rPr>
              <a:t> d </a:t>
            </a:r>
            <a:r>
              <a:rPr sz="1600" spc="-865" dirty="0">
                <a:solidFill>
                  <a:srgbClr val="008700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d</a:t>
            </a:r>
            <a:r>
              <a:rPr sz="1600" spc="-15" dirty="0"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9F4BE9"/>
                </a:solidFill>
                <a:latin typeface="Consolas"/>
                <a:cs typeface="Consolas"/>
              </a:rPr>
              <a:t>=</a:t>
            </a:r>
            <a:r>
              <a:rPr sz="1600" spc="-15" dirty="0">
                <a:solidFill>
                  <a:srgbClr val="9F4BE9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np.linalg.norm(v</a:t>
            </a:r>
            <a:r>
              <a:rPr sz="1600" spc="-10" dirty="0">
                <a:solidFill>
                  <a:srgbClr val="9F4BE9"/>
                </a:solidFill>
                <a:latin typeface="Consolas"/>
                <a:cs typeface="Consolas"/>
              </a:rPr>
              <a:t>-</a:t>
            </a:r>
            <a:r>
              <a:rPr sz="1600" spc="-10" dirty="0">
                <a:latin typeface="Consolas"/>
                <a:cs typeface="Consolas"/>
              </a:rPr>
              <a:t>w)</a:t>
            </a:r>
            <a:endParaRPr sz="16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285"/>
              </a:spcBef>
            </a:pPr>
            <a:r>
              <a:rPr sz="1600" spc="-5" dirty="0">
                <a:solidFill>
                  <a:srgbClr val="008700"/>
                </a:solidFill>
                <a:latin typeface="Consolas"/>
                <a:cs typeface="Consolas"/>
              </a:rPr>
              <a:t>#</a:t>
            </a:r>
            <a:r>
              <a:rPr sz="1600" spc="-25" dirty="0">
                <a:solidFill>
                  <a:srgbClr val="00870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8700"/>
                </a:solidFill>
                <a:latin typeface="Consolas"/>
                <a:cs typeface="Consolas"/>
              </a:rPr>
              <a:t>Print</a:t>
            </a:r>
            <a:r>
              <a:rPr sz="1600" spc="-20" dirty="0">
                <a:solidFill>
                  <a:srgbClr val="00870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8700"/>
                </a:solidFill>
                <a:latin typeface="Consolas"/>
                <a:cs typeface="Consolas"/>
              </a:rPr>
              <a:t>the</a:t>
            </a:r>
            <a:r>
              <a:rPr sz="1600" spc="-20" dirty="0">
                <a:solidFill>
                  <a:srgbClr val="00870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8700"/>
                </a:solidFill>
                <a:latin typeface="Consolas"/>
                <a:cs typeface="Consolas"/>
              </a:rPr>
              <a:t>result</a:t>
            </a:r>
            <a:endParaRPr sz="16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290"/>
              </a:spcBef>
            </a:pPr>
            <a:r>
              <a:rPr sz="1600" spc="-10" dirty="0">
                <a:solidFill>
                  <a:srgbClr val="1F55A4"/>
                </a:solidFill>
                <a:latin typeface="Consolas"/>
                <a:cs typeface="Consolas"/>
              </a:rPr>
              <a:t>print</a:t>
            </a:r>
            <a:r>
              <a:rPr sz="1600" spc="-10" dirty="0">
                <a:latin typeface="Consolas"/>
                <a:cs typeface="Consolas"/>
              </a:rPr>
              <a:t>(</a:t>
            </a:r>
            <a:r>
              <a:rPr sz="1600" spc="-10" dirty="0">
                <a:solidFill>
                  <a:srgbClr val="008700"/>
                </a:solidFill>
                <a:latin typeface="Consolas"/>
                <a:cs typeface="Consolas"/>
              </a:rPr>
              <a:t>"The</a:t>
            </a:r>
            <a:r>
              <a:rPr sz="1600" spc="-5" dirty="0">
                <a:solidFill>
                  <a:srgbClr val="00870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8700"/>
                </a:solidFill>
                <a:latin typeface="Consolas"/>
                <a:cs typeface="Consolas"/>
              </a:rPr>
              <a:t>Euclidean</a:t>
            </a:r>
            <a:r>
              <a:rPr sz="1600" dirty="0">
                <a:solidFill>
                  <a:srgbClr val="00870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8700"/>
                </a:solidFill>
                <a:latin typeface="Consolas"/>
                <a:cs typeface="Consolas"/>
              </a:rPr>
              <a:t>distance</a:t>
            </a:r>
            <a:r>
              <a:rPr sz="1600" spc="-5" dirty="0">
                <a:solidFill>
                  <a:srgbClr val="00870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8700"/>
                </a:solidFill>
                <a:latin typeface="Consolas"/>
                <a:cs typeface="Consolas"/>
              </a:rPr>
              <a:t>between</a:t>
            </a:r>
            <a:r>
              <a:rPr sz="1600" spc="-5" dirty="0">
                <a:solidFill>
                  <a:srgbClr val="008700"/>
                </a:solidFill>
                <a:latin typeface="Consolas"/>
                <a:cs typeface="Consolas"/>
              </a:rPr>
              <a:t> v</a:t>
            </a:r>
            <a:r>
              <a:rPr sz="1600" dirty="0">
                <a:solidFill>
                  <a:srgbClr val="00870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8700"/>
                </a:solidFill>
                <a:latin typeface="Consolas"/>
                <a:cs typeface="Consolas"/>
              </a:rPr>
              <a:t>and</a:t>
            </a:r>
            <a:r>
              <a:rPr sz="1600" spc="-5" dirty="0">
                <a:solidFill>
                  <a:srgbClr val="008700"/>
                </a:solidFill>
                <a:latin typeface="Consolas"/>
                <a:cs typeface="Consolas"/>
              </a:rPr>
              <a:t> w</a:t>
            </a:r>
            <a:r>
              <a:rPr sz="1600" dirty="0">
                <a:solidFill>
                  <a:srgbClr val="00870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8700"/>
                </a:solidFill>
                <a:latin typeface="Consolas"/>
                <a:cs typeface="Consolas"/>
              </a:rPr>
              <a:t>is:</a:t>
            </a:r>
            <a:r>
              <a:rPr sz="1600" spc="-5" dirty="0">
                <a:solidFill>
                  <a:srgbClr val="008700"/>
                </a:solidFill>
                <a:latin typeface="Consolas"/>
                <a:cs typeface="Consolas"/>
              </a:rPr>
              <a:t> "</a:t>
            </a:r>
            <a:r>
              <a:rPr sz="1600" spc="-5" dirty="0">
                <a:latin typeface="Consolas"/>
                <a:cs typeface="Consolas"/>
              </a:rPr>
              <a:t>,</a:t>
            </a:r>
            <a:r>
              <a:rPr sz="160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d)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4534" y="4369935"/>
            <a:ext cx="49174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nsolas"/>
                <a:cs typeface="Consolas"/>
              </a:rPr>
              <a:t>The</a:t>
            </a:r>
            <a:r>
              <a:rPr sz="1600" spc="-10" dirty="0">
                <a:latin typeface="Consolas"/>
                <a:cs typeface="Consolas"/>
              </a:rPr>
              <a:t> Euclidean</a:t>
            </a:r>
            <a:r>
              <a:rPr sz="1600" spc="-2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distance</a:t>
            </a:r>
            <a:r>
              <a:rPr sz="1600" spc="-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between </a:t>
            </a:r>
            <a:r>
              <a:rPr sz="1600" spc="-5" dirty="0">
                <a:latin typeface="Consolas"/>
                <a:cs typeface="Consolas"/>
              </a:rPr>
              <a:t>v and</a:t>
            </a:r>
            <a:r>
              <a:rPr sz="1600" spc="-10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w is:</a:t>
            </a:r>
            <a:r>
              <a:rPr sz="1600" spc="-25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3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8CE9B-25F1-E874-A010-947B79A34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5" dirty="0"/>
              <a:t>Euclidean</a:t>
            </a:r>
            <a:r>
              <a:rPr lang="en-GB" spc="-180" dirty="0"/>
              <a:t> </a:t>
            </a:r>
            <a:r>
              <a:rPr lang="en-GB" spc="5" dirty="0"/>
              <a:t>distance</a:t>
            </a:r>
            <a:r>
              <a:rPr lang="en-GB" spc="-190" dirty="0"/>
              <a:t> </a:t>
            </a:r>
            <a:r>
              <a:rPr lang="en-GB" spc="15" dirty="0"/>
              <a:t>in</a:t>
            </a:r>
            <a:r>
              <a:rPr lang="en-GB" spc="-180" dirty="0"/>
              <a:t> </a:t>
            </a:r>
            <a:r>
              <a:rPr lang="en-GB" spc="50" dirty="0"/>
              <a:t>Python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5760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27121" y="2166697"/>
            <a:ext cx="1447800" cy="1496060"/>
          </a:xfrm>
          <a:custGeom>
            <a:avLst/>
            <a:gdLst/>
            <a:ahLst/>
            <a:cxnLst/>
            <a:rect l="l" t="t" r="r" b="b"/>
            <a:pathLst>
              <a:path w="1447800" h="1496060">
                <a:moveTo>
                  <a:pt x="0" y="1495933"/>
                </a:moveTo>
                <a:lnTo>
                  <a:pt x="1447292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32557" y="2607259"/>
            <a:ext cx="292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25" dirty="0">
                <a:latin typeface="Tahoma"/>
                <a:cs typeface="Tahoma"/>
              </a:rPr>
              <a:t>d</a:t>
            </a:r>
            <a:r>
              <a:rPr sz="1800" spc="37" baseline="-20833" dirty="0">
                <a:latin typeface="Tahoma"/>
                <a:cs typeface="Tahoma"/>
              </a:rPr>
              <a:t>1</a:t>
            </a:r>
            <a:endParaRPr sz="1800" baseline="-20833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70188" y="3628974"/>
            <a:ext cx="379730" cy="829310"/>
          </a:xfrm>
          <a:custGeom>
            <a:avLst/>
            <a:gdLst/>
            <a:ahLst/>
            <a:cxnLst/>
            <a:rect l="l" t="t" r="r" b="b"/>
            <a:pathLst>
              <a:path w="379730" h="829310">
                <a:moveTo>
                  <a:pt x="336250" y="65758"/>
                </a:moveTo>
                <a:lnTo>
                  <a:pt x="0" y="821182"/>
                </a:lnTo>
                <a:lnTo>
                  <a:pt x="17462" y="828929"/>
                </a:lnTo>
                <a:lnTo>
                  <a:pt x="353650" y="73506"/>
                </a:lnTo>
                <a:lnTo>
                  <a:pt x="336250" y="65758"/>
                </a:lnTo>
                <a:close/>
              </a:path>
              <a:path w="379730" h="829310">
                <a:moveTo>
                  <a:pt x="378278" y="54102"/>
                </a:moveTo>
                <a:lnTo>
                  <a:pt x="341439" y="54102"/>
                </a:lnTo>
                <a:lnTo>
                  <a:pt x="358838" y="61849"/>
                </a:lnTo>
                <a:lnTo>
                  <a:pt x="353650" y="73506"/>
                </a:lnTo>
                <a:lnTo>
                  <a:pt x="379666" y="85090"/>
                </a:lnTo>
                <a:lnTo>
                  <a:pt x="378278" y="54102"/>
                </a:lnTo>
                <a:close/>
              </a:path>
              <a:path w="379730" h="829310">
                <a:moveTo>
                  <a:pt x="341439" y="54102"/>
                </a:moveTo>
                <a:lnTo>
                  <a:pt x="336250" y="65758"/>
                </a:lnTo>
                <a:lnTo>
                  <a:pt x="353650" y="73506"/>
                </a:lnTo>
                <a:lnTo>
                  <a:pt x="358838" y="61849"/>
                </a:lnTo>
                <a:lnTo>
                  <a:pt x="341439" y="54102"/>
                </a:lnTo>
                <a:close/>
              </a:path>
              <a:path w="379730" h="829310">
                <a:moveTo>
                  <a:pt x="375856" y="0"/>
                </a:moveTo>
                <a:lnTo>
                  <a:pt x="310070" y="54102"/>
                </a:lnTo>
                <a:lnTo>
                  <a:pt x="336250" y="65758"/>
                </a:lnTo>
                <a:lnTo>
                  <a:pt x="341439" y="54102"/>
                </a:lnTo>
                <a:lnTo>
                  <a:pt x="378278" y="54102"/>
                </a:lnTo>
                <a:lnTo>
                  <a:pt x="375856" y="0"/>
                </a:lnTo>
                <a:close/>
              </a:path>
            </a:pathLst>
          </a:custGeom>
          <a:solidFill>
            <a:srgbClr val="3C85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59124" y="1923872"/>
            <a:ext cx="23552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0" dirty="0">
                <a:latin typeface="Tahoma"/>
                <a:cs typeface="Tahoma"/>
              </a:rPr>
              <a:t>Agriculture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spc="5" dirty="0">
                <a:latin typeface="Tahoma"/>
                <a:cs typeface="Tahoma"/>
              </a:rPr>
              <a:t>corpus</a:t>
            </a:r>
            <a:r>
              <a:rPr sz="1600" spc="-65" dirty="0">
                <a:latin typeface="Tahoma"/>
                <a:cs typeface="Tahoma"/>
              </a:rPr>
              <a:t> </a:t>
            </a:r>
            <a:r>
              <a:rPr sz="1600" spc="-45" dirty="0">
                <a:latin typeface="Tahoma"/>
                <a:cs typeface="Tahoma"/>
              </a:rPr>
              <a:t>(20,40)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357691" y="2152219"/>
            <a:ext cx="2802255" cy="2311400"/>
            <a:chOff x="1246009" y="1349502"/>
            <a:chExt cx="2802255" cy="2311400"/>
          </a:xfrm>
        </p:grpSpPr>
        <p:sp>
          <p:nvSpPr>
            <p:cNvPr id="8" name="object 8"/>
            <p:cNvSpPr/>
            <p:nvPr/>
          </p:nvSpPr>
          <p:spPr>
            <a:xfrm>
              <a:off x="1246009" y="1349502"/>
              <a:ext cx="1822450" cy="2311400"/>
            </a:xfrm>
            <a:custGeom>
              <a:avLst/>
              <a:gdLst/>
              <a:ahLst/>
              <a:cxnLst/>
              <a:rect l="l" t="t" r="r" b="b"/>
              <a:pathLst>
                <a:path w="1822450" h="2311400">
                  <a:moveTo>
                    <a:pt x="1767262" y="53983"/>
                  </a:moveTo>
                  <a:lnTo>
                    <a:pt x="0" y="2299335"/>
                  </a:lnTo>
                  <a:lnTo>
                    <a:pt x="14960" y="2311146"/>
                  </a:lnTo>
                  <a:lnTo>
                    <a:pt x="1782190" y="65742"/>
                  </a:lnTo>
                  <a:lnTo>
                    <a:pt x="1767262" y="53983"/>
                  </a:lnTo>
                  <a:close/>
                </a:path>
                <a:path w="1822450" h="2311400">
                  <a:moveTo>
                    <a:pt x="1812806" y="44069"/>
                  </a:moveTo>
                  <a:lnTo>
                    <a:pt x="1775066" y="44069"/>
                  </a:lnTo>
                  <a:lnTo>
                    <a:pt x="1790052" y="55752"/>
                  </a:lnTo>
                  <a:lnTo>
                    <a:pt x="1782190" y="65742"/>
                  </a:lnTo>
                  <a:lnTo>
                    <a:pt x="1804657" y="83438"/>
                  </a:lnTo>
                  <a:lnTo>
                    <a:pt x="1812806" y="44069"/>
                  </a:lnTo>
                  <a:close/>
                </a:path>
                <a:path w="1822450" h="2311400">
                  <a:moveTo>
                    <a:pt x="1775066" y="44069"/>
                  </a:moveTo>
                  <a:lnTo>
                    <a:pt x="1767262" y="53983"/>
                  </a:lnTo>
                  <a:lnTo>
                    <a:pt x="1782190" y="65742"/>
                  </a:lnTo>
                  <a:lnTo>
                    <a:pt x="1790052" y="55752"/>
                  </a:lnTo>
                  <a:lnTo>
                    <a:pt x="1775066" y="44069"/>
                  </a:lnTo>
                  <a:close/>
                </a:path>
                <a:path w="1822450" h="2311400">
                  <a:moveTo>
                    <a:pt x="1821929" y="0"/>
                  </a:moveTo>
                  <a:lnTo>
                    <a:pt x="1744840" y="36322"/>
                  </a:lnTo>
                  <a:lnTo>
                    <a:pt x="1767262" y="53983"/>
                  </a:lnTo>
                  <a:lnTo>
                    <a:pt x="1775066" y="44069"/>
                  </a:lnTo>
                  <a:lnTo>
                    <a:pt x="1812806" y="44069"/>
                  </a:lnTo>
                  <a:lnTo>
                    <a:pt x="1821929" y="0"/>
                  </a:lnTo>
                  <a:close/>
                </a:path>
              </a:pathLst>
            </a:custGeom>
            <a:solidFill>
              <a:srgbClr val="E691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57143" y="1368552"/>
              <a:ext cx="986155" cy="1176655"/>
            </a:xfrm>
            <a:custGeom>
              <a:avLst/>
              <a:gdLst/>
              <a:ahLst/>
              <a:cxnLst/>
              <a:rect l="l" t="t" r="r" b="b"/>
              <a:pathLst>
                <a:path w="986154" h="1176655">
                  <a:moveTo>
                    <a:pt x="986155" y="1176401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914311" y="3825571"/>
            <a:ext cx="2792095" cy="716280"/>
          </a:xfrm>
          <a:prstGeom prst="rect">
            <a:avLst/>
          </a:prstGeom>
          <a:ln w="28575">
            <a:solidFill>
              <a:srgbClr val="A64D79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248285" marR="91440" indent="-144780">
              <a:lnSpc>
                <a:spcPct val="100000"/>
              </a:lnSpc>
              <a:spcBef>
                <a:spcPts val="345"/>
              </a:spcBef>
            </a:pPr>
            <a:r>
              <a:rPr sz="2000" spc="5" dirty="0">
                <a:latin typeface="Tahoma"/>
                <a:cs typeface="Tahoma"/>
              </a:rPr>
              <a:t>The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cosine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55" dirty="0">
                <a:latin typeface="Tahoma"/>
                <a:cs typeface="Tahoma"/>
              </a:rPr>
              <a:t>of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the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angle  </a:t>
            </a:r>
            <a:r>
              <a:rPr sz="2000" spc="25" dirty="0">
                <a:latin typeface="Tahoma"/>
                <a:cs typeface="Tahoma"/>
              </a:rPr>
              <a:t>between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the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vectors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73016" y="2593239"/>
            <a:ext cx="2927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25" dirty="0">
                <a:latin typeface="Tahoma"/>
                <a:cs typeface="Tahoma"/>
              </a:rPr>
              <a:t>d</a:t>
            </a:r>
            <a:r>
              <a:rPr sz="1800" spc="37" baseline="-20833" dirty="0">
                <a:latin typeface="Tahoma"/>
                <a:cs typeface="Tahoma"/>
              </a:rPr>
              <a:t>2</a:t>
            </a:r>
            <a:endParaRPr sz="1800" baseline="-20833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84898" y="2129079"/>
            <a:ext cx="3050540" cy="1266825"/>
          </a:xfrm>
          <a:prstGeom prst="rect">
            <a:avLst/>
          </a:prstGeom>
        </p:spPr>
        <p:txBody>
          <a:bodyPr vert="horz" wrap="square" lIns="0" tIns="1758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85"/>
              </a:spcBef>
            </a:pPr>
            <a:r>
              <a:rPr sz="2000" spc="30" dirty="0">
                <a:latin typeface="Tahoma"/>
                <a:cs typeface="Tahoma"/>
              </a:rPr>
              <a:t>E</a:t>
            </a:r>
            <a:r>
              <a:rPr sz="2000" spc="20" dirty="0">
                <a:latin typeface="Tahoma"/>
                <a:cs typeface="Tahoma"/>
              </a:rPr>
              <a:t>ucl</a:t>
            </a:r>
            <a:r>
              <a:rPr sz="2000" spc="5" dirty="0">
                <a:latin typeface="Tahoma"/>
                <a:cs typeface="Tahoma"/>
              </a:rPr>
              <a:t>i</a:t>
            </a:r>
            <a:r>
              <a:rPr sz="2000" spc="-10" dirty="0">
                <a:latin typeface="Tahoma"/>
                <a:cs typeface="Tahoma"/>
              </a:rPr>
              <a:t>dean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distance: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d</a:t>
            </a:r>
            <a:r>
              <a:rPr sz="1950" spc="89" baseline="-21367" dirty="0">
                <a:latin typeface="Tahoma"/>
                <a:cs typeface="Tahoma"/>
              </a:rPr>
              <a:t>2</a:t>
            </a:r>
            <a:r>
              <a:rPr sz="1950" baseline="-21367" dirty="0">
                <a:latin typeface="Tahoma"/>
                <a:cs typeface="Tahoma"/>
              </a:rPr>
              <a:t> </a:t>
            </a:r>
            <a:r>
              <a:rPr sz="1950" spc="-225" baseline="-21367" dirty="0">
                <a:latin typeface="Tahoma"/>
                <a:cs typeface="Tahoma"/>
              </a:rPr>
              <a:t> </a:t>
            </a:r>
            <a:r>
              <a:rPr sz="2000" spc="-295" dirty="0">
                <a:latin typeface="Tahoma"/>
                <a:cs typeface="Tahoma"/>
              </a:rPr>
              <a:t>&lt;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25" dirty="0">
                <a:latin typeface="Tahoma"/>
                <a:cs typeface="Tahoma"/>
              </a:rPr>
              <a:t>d</a:t>
            </a:r>
            <a:r>
              <a:rPr sz="1950" spc="89" baseline="-21367" dirty="0">
                <a:latin typeface="Tahoma"/>
                <a:cs typeface="Tahoma"/>
              </a:rPr>
              <a:t>1</a:t>
            </a:r>
            <a:endParaRPr sz="1950" baseline="-21367">
              <a:latin typeface="Tahoma"/>
              <a:cs typeface="Tahoma"/>
            </a:endParaRPr>
          </a:p>
          <a:p>
            <a:pPr marR="165100" algn="ctr">
              <a:lnSpc>
                <a:spcPct val="100000"/>
              </a:lnSpc>
              <a:spcBef>
                <a:spcPts val="1285"/>
              </a:spcBef>
            </a:pPr>
            <a:r>
              <a:rPr sz="2000" spc="20" dirty="0">
                <a:latin typeface="Tahoma"/>
                <a:cs typeface="Tahoma"/>
              </a:rPr>
              <a:t>Angl</a:t>
            </a:r>
            <a:r>
              <a:rPr sz="2000" spc="15" dirty="0">
                <a:latin typeface="Tahoma"/>
                <a:cs typeface="Tahoma"/>
              </a:rPr>
              <a:t>e</a:t>
            </a:r>
            <a:r>
              <a:rPr sz="2000" spc="-25" dirty="0">
                <a:latin typeface="Tahoma"/>
                <a:cs typeface="Tahoma"/>
              </a:rPr>
              <a:t>s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compa</a:t>
            </a:r>
            <a:r>
              <a:rPr sz="2000" spc="5" dirty="0">
                <a:latin typeface="Tahoma"/>
                <a:cs typeface="Tahoma"/>
              </a:rPr>
              <a:t>r</a:t>
            </a:r>
            <a:r>
              <a:rPr sz="2000" spc="-35" dirty="0">
                <a:latin typeface="Tahoma"/>
                <a:cs typeface="Tahoma"/>
              </a:rPr>
              <a:t>ison: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β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-295" dirty="0">
                <a:latin typeface="Tahoma"/>
                <a:cs typeface="Tahoma"/>
              </a:rPr>
              <a:t>&gt;</a:t>
            </a:r>
            <a:endParaRPr sz="2000">
              <a:latin typeface="Tahoma"/>
              <a:cs typeface="Tahoma"/>
            </a:endParaRPr>
          </a:p>
          <a:p>
            <a:pPr marR="167005" algn="ctr">
              <a:lnSpc>
                <a:spcPct val="100000"/>
              </a:lnSpc>
            </a:pPr>
            <a:r>
              <a:rPr sz="2000" spc="75" dirty="0">
                <a:latin typeface="Tahoma"/>
                <a:cs typeface="Tahoma"/>
              </a:rPr>
              <a:t>α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81529" y="3607639"/>
            <a:ext cx="161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5" dirty="0">
                <a:latin typeface="Tahoma"/>
                <a:cs typeface="Tahoma"/>
              </a:rPr>
              <a:t>α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641968" y="3791090"/>
            <a:ext cx="460375" cy="340360"/>
            <a:chOff x="1530286" y="2988373"/>
            <a:chExt cx="460375" cy="340360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0286" y="3041332"/>
              <a:ext cx="124587" cy="8293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778508" y="2993135"/>
              <a:ext cx="207645" cy="330835"/>
            </a:xfrm>
            <a:custGeom>
              <a:avLst/>
              <a:gdLst/>
              <a:ahLst/>
              <a:cxnLst/>
              <a:rect l="l" t="t" r="r" b="b"/>
              <a:pathLst>
                <a:path w="207644" h="330835">
                  <a:moveTo>
                    <a:pt x="0" y="0"/>
                  </a:moveTo>
                  <a:lnTo>
                    <a:pt x="28481" y="16113"/>
                  </a:lnTo>
                  <a:lnTo>
                    <a:pt x="69834" y="38607"/>
                  </a:lnTo>
                  <a:lnTo>
                    <a:pt x="113067" y="68151"/>
                  </a:lnTo>
                  <a:lnTo>
                    <a:pt x="147193" y="105409"/>
                  </a:lnTo>
                  <a:lnTo>
                    <a:pt x="165742" y="146397"/>
                  </a:lnTo>
                  <a:lnTo>
                    <a:pt x="180371" y="197699"/>
                  </a:lnTo>
                  <a:lnTo>
                    <a:pt x="191733" y="251037"/>
                  </a:lnTo>
                  <a:lnTo>
                    <a:pt x="200480" y="298133"/>
                  </a:lnTo>
                  <a:lnTo>
                    <a:pt x="207264" y="330707"/>
                  </a:lnTo>
                </a:path>
              </a:pathLst>
            </a:custGeom>
            <a:ln w="952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043605" y="3685947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Tahoma"/>
                <a:cs typeface="Tahoma"/>
              </a:rPr>
              <a:t>β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29434" y="3345764"/>
            <a:ext cx="16998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30" dirty="0">
                <a:latin typeface="Tahoma"/>
                <a:cs typeface="Tahoma"/>
              </a:rPr>
              <a:t>Food</a:t>
            </a:r>
            <a:r>
              <a:rPr sz="1600" spc="-95" dirty="0">
                <a:latin typeface="Tahoma"/>
                <a:cs typeface="Tahoma"/>
              </a:rPr>
              <a:t> </a:t>
            </a:r>
            <a:r>
              <a:rPr sz="1600" spc="5" dirty="0">
                <a:latin typeface="Tahoma"/>
                <a:cs typeface="Tahoma"/>
              </a:rPr>
              <a:t>corpus</a:t>
            </a:r>
            <a:r>
              <a:rPr sz="1600" spc="-95" dirty="0">
                <a:latin typeface="Tahoma"/>
                <a:cs typeface="Tahoma"/>
              </a:rPr>
              <a:t> </a:t>
            </a:r>
            <a:r>
              <a:rPr sz="1600" spc="-60" dirty="0">
                <a:latin typeface="Tahoma"/>
                <a:cs typeface="Tahoma"/>
              </a:rPr>
              <a:t>(5,15)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60265" y="3406724"/>
            <a:ext cx="20161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30" dirty="0">
                <a:latin typeface="Tahoma"/>
                <a:cs typeface="Tahoma"/>
              </a:rPr>
              <a:t>History</a:t>
            </a:r>
            <a:r>
              <a:rPr sz="1600" spc="-90" dirty="0">
                <a:latin typeface="Tahoma"/>
                <a:cs typeface="Tahoma"/>
              </a:rPr>
              <a:t> </a:t>
            </a:r>
            <a:r>
              <a:rPr sz="1600" spc="5" dirty="0">
                <a:latin typeface="Tahoma"/>
                <a:cs typeface="Tahoma"/>
              </a:rPr>
              <a:t>corpus</a:t>
            </a:r>
            <a:r>
              <a:rPr sz="1600" spc="-100" dirty="0">
                <a:latin typeface="Tahoma"/>
                <a:cs typeface="Tahoma"/>
              </a:rPr>
              <a:t> </a:t>
            </a:r>
            <a:r>
              <a:rPr sz="1600" spc="-45" dirty="0">
                <a:latin typeface="Tahoma"/>
                <a:cs typeface="Tahoma"/>
              </a:rPr>
              <a:t>(30,20)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180755" y="1976958"/>
            <a:ext cx="3139440" cy="2689860"/>
            <a:chOff x="1069073" y="1174241"/>
            <a:chExt cx="3139440" cy="2689860"/>
          </a:xfrm>
        </p:grpSpPr>
        <p:sp>
          <p:nvSpPr>
            <p:cNvPr id="21" name="object 21"/>
            <p:cNvSpPr/>
            <p:nvPr/>
          </p:nvSpPr>
          <p:spPr>
            <a:xfrm>
              <a:off x="1254544" y="2514219"/>
              <a:ext cx="2803525" cy="1128395"/>
            </a:xfrm>
            <a:custGeom>
              <a:avLst/>
              <a:gdLst/>
              <a:ahLst/>
              <a:cxnLst/>
              <a:rect l="l" t="t" r="r" b="b"/>
              <a:pathLst>
                <a:path w="2803525" h="1128395">
                  <a:moveTo>
                    <a:pt x="2729095" y="26523"/>
                  </a:moveTo>
                  <a:lnTo>
                    <a:pt x="0" y="1110488"/>
                  </a:lnTo>
                  <a:lnTo>
                    <a:pt x="7035" y="1128141"/>
                  </a:lnTo>
                  <a:lnTo>
                    <a:pt x="2736124" y="44158"/>
                  </a:lnTo>
                  <a:lnTo>
                    <a:pt x="2729095" y="26523"/>
                  </a:lnTo>
                  <a:close/>
                </a:path>
                <a:path w="2803525" h="1128395">
                  <a:moveTo>
                    <a:pt x="2790332" y="21843"/>
                  </a:moveTo>
                  <a:lnTo>
                    <a:pt x="2740875" y="21843"/>
                  </a:lnTo>
                  <a:lnTo>
                    <a:pt x="2747860" y="39497"/>
                  </a:lnTo>
                  <a:lnTo>
                    <a:pt x="2736124" y="44158"/>
                  </a:lnTo>
                  <a:lnTo>
                    <a:pt x="2746717" y="70738"/>
                  </a:lnTo>
                  <a:lnTo>
                    <a:pt x="2790332" y="21843"/>
                  </a:lnTo>
                  <a:close/>
                </a:path>
                <a:path w="2803525" h="1128395">
                  <a:moveTo>
                    <a:pt x="2740875" y="21843"/>
                  </a:moveTo>
                  <a:lnTo>
                    <a:pt x="2729095" y="26523"/>
                  </a:lnTo>
                  <a:lnTo>
                    <a:pt x="2736124" y="44158"/>
                  </a:lnTo>
                  <a:lnTo>
                    <a:pt x="2747860" y="39497"/>
                  </a:lnTo>
                  <a:lnTo>
                    <a:pt x="2740875" y="21843"/>
                  </a:lnTo>
                  <a:close/>
                </a:path>
                <a:path w="2803525" h="1128395">
                  <a:moveTo>
                    <a:pt x="2718523" y="0"/>
                  </a:moveTo>
                  <a:lnTo>
                    <a:pt x="2729095" y="26523"/>
                  </a:lnTo>
                  <a:lnTo>
                    <a:pt x="2740875" y="21843"/>
                  </a:lnTo>
                  <a:lnTo>
                    <a:pt x="2790332" y="21843"/>
                  </a:lnTo>
                  <a:lnTo>
                    <a:pt x="2803359" y="7238"/>
                  </a:lnTo>
                  <a:lnTo>
                    <a:pt x="2718523" y="0"/>
                  </a:lnTo>
                  <a:close/>
                </a:path>
              </a:pathLst>
            </a:custGeom>
            <a:solidFill>
              <a:srgbClr val="6AA8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69073" y="1174241"/>
              <a:ext cx="3139440" cy="2689860"/>
            </a:xfrm>
            <a:custGeom>
              <a:avLst/>
              <a:gdLst/>
              <a:ahLst/>
              <a:cxnLst/>
              <a:rect l="l" t="t" r="r" b="b"/>
              <a:pathLst>
                <a:path w="3139440" h="2689860">
                  <a:moveTo>
                    <a:pt x="3139325" y="2474976"/>
                  </a:moveTo>
                  <a:lnTo>
                    <a:pt x="3120199" y="2465451"/>
                  </a:lnTo>
                  <a:lnTo>
                    <a:pt x="3063125" y="2437003"/>
                  </a:lnTo>
                  <a:lnTo>
                    <a:pt x="3063163" y="2465463"/>
                  </a:lnTo>
                  <a:lnTo>
                    <a:pt x="194932" y="2468194"/>
                  </a:lnTo>
                  <a:lnTo>
                    <a:pt x="193967" y="76200"/>
                  </a:lnTo>
                  <a:lnTo>
                    <a:pt x="222516" y="76200"/>
                  </a:lnTo>
                  <a:lnTo>
                    <a:pt x="216166" y="63500"/>
                  </a:lnTo>
                  <a:lnTo>
                    <a:pt x="184416" y="0"/>
                  </a:lnTo>
                  <a:lnTo>
                    <a:pt x="146342" y="76200"/>
                  </a:lnTo>
                  <a:lnTo>
                    <a:pt x="174917" y="76200"/>
                  </a:lnTo>
                  <a:lnTo>
                    <a:pt x="175882" y="2468207"/>
                  </a:lnTo>
                  <a:lnTo>
                    <a:pt x="0" y="2468372"/>
                  </a:lnTo>
                  <a:lnTo>
                    <a:pt x="25" y="2487422"/>
                  </a:lnTo>
                  <a:lnTo>
                    <a:pt x="175895" y="2487257"/>
                  </a:lnTo>
                  <a:lnTo>
                    <a:pt x="175983" y="2689733"/>
                  </a:lnTo>
                  <a:lnTo>
                    <a:pt x="195033" y="2689606"/>
                  </a:lnTo>
                  <a:lnTo>
                    <a:pt x="194945" y="2487244"/>
                  </a:lnTo>
                  <a:lnTo>
                    <a:pt x="3063202" y="2484513"/>
                  </a:lnTo>
                  <a:lnTo>
                    <a:pt x="3063252" y="2513203"/>
                  </a:lnTo>
                  <a:lnTo>
                    <a:pt x="3139325" y="24749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112263" y="3491484"/>
              <a:ext cx="1938655" cy="338455"/>
            </a:xfrm>
            <a:custGeom>
              <a:avLst/>
              <a:gdLst/>
              <a:ahLst/>
              <a:cxnLst/>
              <a:rect l="l" t="t" r="r" b="b"/>
              <a:pathLst>
                <a:path w="1938654" h="338454">
                  <a:moveTo>
                    <a:pt x="0" y="0"/>
                  </a:moveTo>
                  <a:lnTo>
                    <a:pt x="0" y="338455"/>
                  </a:lnTo>
                </a:path>
                <a:path w="1938654" h="338454">
                  <a:moveTo>
                    <a:pt x="969263" y="0"/>
                  </a:moveTo>
                  <a:lnTo>
                    <a:pt x="969263" y="338455"/>
                  </a:lnTo>
                </a:path>
                <a:path w="1938654" h="338454">
                  <a:moveTo>
                    <a:pt x="1938527" y="0"/>
                  </a:moveTo>
                  <a:lnTo>
                    <a:pt x="1938527" y="33845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53699" y="2708299"/>
            <a:ext cx="307777" cy="699187"/>
          </a:xfrm>
          <a:prstGeom prst="rect">
            <a:avLst/>
          </a:prstGeom>
        </p:spPr>
        <p:txBody>
          <a:bodyPr vert="vert270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000" dirty="0">
                <a:latin typeface="Tahoma"/>
                <a:cs typeface="Tahoma"/>
              </a:rPr>
              <a:t>eggs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2111296" y="4604893"/>
            <a:ext cx="217804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40" dirty="0">
                <a:latin typeface="Tahoma"/>
                <a:cs typeface="Tahoma"/>
              </a:rPr>
              <a:t>10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328339" y="4604893"/>
            <a:ext cx="972819" cy="492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ts val="1420"/>
              </a:lnSpc>
              <a:spcBef>
                <a:spcPts val="95"/>
              </a:spcBef>
            </a:pPr>
            <a:r>
              <a:rPr sz="1300" spc="40" dirty="0">
                <a:latin typeface="Tahoma"/>
                <a:cs typeface="Tahoma"/>
              </a:rPr>
              <a:t>20</a:t>
            </a:r>
            <a:endParaRPr sz="1300">
              <a:latin typeface="Tahoma"/>
              <a:cs typeface="Tahoma"/>
            </a:endParaRPr>
          </a:p>
          <a:p>
            <a:pPr marL="12700">
              <a:lnSpc>
                <a:spcPts val="2260"/>
              </a:lnSpc>
            </a:pPr>
            <a:r>
              <a:rPr sz="2000" spc="-10" dirty="0">
                <a:latin typeface="Tahoma"/>
                <a:cs typeface="Tahoma"/>
              </a:rPr>
              <a:t>disease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055285" y="4604893"/>
            <a:ext cx="217804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40" dirty="0">
                <a:latin typeface="Tahoma"/>
                <a:cs typeface="Tahoma"/>
              </a:rPr>
              <a:t>30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260778" y="2131644"/>
            <a:ext cx="200025" cy="1792605"/>
          </a:xfrm>
          <a:custGeom>
            <a:avLst/>
            <a:gdLst/>
            <a:ahLst/>
            <a:cxnLst/>
            <a:rect l="l" t="t" r="r" b="b"/>
            <a:pathLst>
              <a:path w="200025" h="1792605">
                <a:moveTo>
                  <a:pt x="0" y="1792224"/>
                </a:moveTo>
                <a:lnTo>
                  <a:pt x="199770" y="1792224"/>
                </a:lnTo>
              </a:path>
              <a:path w="200025" h="1792605">
                <a:moveTo>
                  <a:pt x="0" y="1194816"/>
                </a:moveTo>
                <a:lnTo>
                  <a:pt x="199770" y="1194816"/>
                </a:lnTo>
              </a:path>
              <a:path w="200025" h="1792605">
                <a:moveTo>
                  <a:pt x="0" y="603504"/>
                </a:moveTo>
                <a:lnTo>
                  <a:pt x="199770" y="603504"/>
                </a:lnTo>
              </a:path>
              <a:path w="200025" h="1792605">
                <a:moveTo>
                  <a:pt x="0" y="0"/>
                </a:moveTo>
                <a:lnTo>
                  <a:pt x="19977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955774" y="3796868"/>
            <a:ext cx="217804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40" dirty="0">
                <a:latin typeface="Tahoma"/>
                <a:cs typeface="Tahoma"/>
              </a:rPr>
              <a:t>10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55774" y="3199460"/>
            <a:ext cx="217804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40" dirty="0">
                <a:latin typeface="Tahoma"/>
                <a:cs typeface="Tahoma"/>
              </a:rPr>
              <a:t>20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55774" y="2602052"/>
            <a:ext cx="217804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40" dirty="0">
                <a:latin typeface="Tahoma"/>
                <a:cs typeface="Tahoma"/>
              </a:rPr>
              <a:t>30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55774" y="2004645"/>
            <a:ext cx="217804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40" dirty="0">
                <a:latin typeface="Tahoma"/>
                <a:cs typeface="Tahoma"/>
              </a:rPr>
              <a:t>40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34" name="Title 33">
            <a:extLst>
              <a:ext uri="{FF2B5EF4-FFF2-40B4-BE49-F238E27FC236}">
                <a16:creationId xmlns:a16="http://schemas.microsoft.com/office/drawing/2014/main" id="{2008564C-D13D-56D6-63E9-C68F4AF7A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5" dirty="0"/>
              <a:t>Euclidean</a:t>
            </a:r>
            <a:r>
              <a:rPr lang="en-GB" spc="-165" dirty="0"/>
              <a:t> </a:t>
            </a:r>
            <a:r>
              <a:rPr lang="en-GB" spc="5" dirty="0"/>
              <a:t>distance</a:t>
            </a:r>
            <a:r>
              <a:rPr lang="en-GB" spc="-175" dirty="0"/>
              <a:t> </a:t>
            </a:r>
            <a:r>
              <a:rPr lang="en-GB" spc="-5" dirty="0"/>
              <a:t>vs</a:t>
            </a:r>
            <a:r>
              <a:rPr lang="en-GB" spc="-145" dirty="0"/>
              <a:t> </a:t>
            </a:r>
            <a:r>
              <a:rPr lang="en-GB" spc="40" dirty="0"/>
              <a:t>Cosine</a:t>
            </a:r>
            <a:r>
              <a:rPr lang="en-GB" spc="-165" dirty="0"/>
              <a:t> </a:t>
            </a:r>
            <a:r>
              <a:rPr lang="en-GB" spc="5" dirty="0"/>
              <a:t>similarity</a:t>
            </a:r>
            <a:endParaRPr lang="en-GB" dirty="0"/>
          </a:p>
        </p:txBody>
      </p:sp>
      <p:sp>
        <p:nvSpPr>
          <p:cNvPr id="35" name="object 3">
            <a:extLst>
              <a:ext uri="{FF2B5EF4-FFF2-40B4-BE49-F238E27FC236}">
                <a16:creationId xmlns:a16="http://schemas.microsoft.com/office/drawing/2014/main" id="{06988150-96CF-2B26-6B91-89B07F78CC48}"/>
              </a:ext>
            </a:extLst>
          </p:cNvPr>
          <p:cNvSpPr txBox="1"/>
          <p:nvPr/>
        </p:nvSpPr>
        <p:spPr>
          <a:xfrm>
            <a:off x="504850" y="1299158"/>
            <a:ext cx="58508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SzPct val="90000"/>
              <a:buChar char="●"/>
              <a:tabLst>
                <a:tab pos="354965" algn="l"/>
                <a:tab pos="355600" algn="l"/>
              </a:tabLst>
            </a:pPr>
            <a:r>
              <a:rPr sz="2000" spc="95" dirty="0">
                <a:latin typeface="Tahoma"/>
                <a:cs typeface="Tahoma"/>
              </a:rPr>
              <a:t>Co</a:t>
            </a:r>
            <a:r>
              <a:rPr sz="2000" dirty="0">
                <a:latin typeface="Tahoma"/>
                <a:cs typeface="Tahoma"/>
              </a:rPr>
              <a:t>s</a:t>
            </a:r>
            <a:r>
              <a:rPr sz="2000" spc="-10" dirty="0">
                <a:latin typeface="Tahoma"/>
                <a:cs typeface="Tahoma"/>
              </a:rPr>
              <a:t>i</a:t>
            </a:r>
            <a:r>
              <a:rPr sz="2000" spc="5" dirty="0">
                <a:latin typeface="Tahoma"/>
                <a:cs typeface="Tahoma"/>
              </a:rPr>
              <a:t>ne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</a:t>
            </a:r>
            <a:r>
              <a:rPr sz="2000" spc="-10" dirty="0">
                <a:latin typeface="Tahoma"/>
                <a:cs typeface="Tahoma"/>
              </a:rPr>
              <a:t>i</a:t>
            </a:r>
            <a:r>
              <a:rPr sz="2000" spc="-40" dirty="0">
                <a:latin typeface="Tahoma"/>
                <a:cs typeface="Tahoma"/>
              </a:rPr>
              <a:t>m</a:t>
            </a:r>
            <a:r>
              <a:rPr sz="2000" spc="20" dirty="0">
                <a:latin typeface="Tahoma"/>
                <a:cs typeface="Tahoma"/>
              </a:rPr>
              <a:t>i</a:t>
            </a:r>
            <a:r>
              <a:rPr sz="2000" spc="10" dirty="0">
                <a:latin typeface="Tahoma"/>
                <a:cs typeface="Tahoma"/>
              </a:rPr>
              <a:t>larity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50" dirty="0">
                <a:latin typeface="Tahoma"/>
                <a:cs typeface="Tahoma"/>
              </a:rPr>
              <a:t>w</a:t>
            </a:r>
            <a:r>
              <a:rPr sz="2000" spc="30" dirty="0">
                <a:latin typeface="Tahoma"/>
                <a:cs typeface="Tahoma"/>
              </a:rPr>
              <a:t>h</a:t>
            </a:r>
            <a:r>
              <a:rPr sz="2000" spc="5" dirty="0">
                <a:latin typeface="Tahoma"/>
                <a:cs typeface="Tahoma"/>
              </a:rPr>
              <a:t>en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25" dirty="0">
                <a:latin typeface="Tahoma"/>
                <a:cs typeface="Tahoma"/>
              </a:rPr>
              <a:t>cor</a:t>
            </a:r>
            <a:r>
              <a:rPr sz="2000" spc="35" dirty="0">
                <a:latin typeface="Tahoma"/>
                <a:cs typeface="Tahoma"/>
              </a:rPr>
              <a:t>p</a:t>
            </a:r>
            <a:r>
              <a:rPr sz="2000" dirty="0">
                <a:latin typeface="Tahoma"/>
                <a:cs typeface="Tahoma"/>
              </a:rPr>
              <a:t>ora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are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35" dirty="0">
                <a:latin typeface="Tahoma"/>
                <a:cs typeface="Tahoma"/>
              </a:rPr>
              <a:t>dif</a:t>
            </a:r>
            <a:r>
              <a:rPr sz="2000" spc="20" dirty="0">
                <a:latin typeface="Tahoma"/>
                <a:cs typeface="Tahoma"/>
              </a:rPr>
              <a:t>fer</a:t>
            </a:r>
            <a:r>
              <a:rPr sz="2000" spc="10" dirty="0">
                <a:latin typeface="Tahoma"/>
                <a:cs typeface="Tahoma"/>
              </a:rPr>
              <a:t>e</a:t>
            </a:r>
            <a:r>
              <a:rPr sz="2000" spc="25" dirty="0">
                <a:latin typeface="Tahoma"/>
                <a:cs typeface="Tahoma"/>
              </a:rPr>
              <a:t>nt</a:t>
            </a:r>
            <a:r>
              <a:rPr sz="2000" spc="-1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</a:t>
            </a:r>
            <a:r>
              <a:rPr sz="2000" spc="-10" dirty="0">
                <a:latin typeface="Tahoma"/>
                <a:cs typeface="Tahoma"/>
              </a:rPr>
              <a:t>i</a:t>
            </a:r>
            <a:r>
              <a:rPr sz="2000" spc="5" dirty="0">
                <a:latin typeface="Tahoma"/>
                <a:cs typeface="Tahoma"/>
              </a:rPr>
              <a:t>z</a:t>
            </a:r>
            <a:r>
              <a:rPr sz="2000" spc="-10" dirty="0">
                <a:latin typeface="Tahoma"/>
                <a:cs typeface="Tahoma"/>
              </a:rPr>
              <a:t>es</a:t>
            </a:r>
            <a:endParaRPr sz="20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062025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556493" y="3754274"/>
            <a:ext cx="208915" cy="330835"/>
          </a:xfrm>
          <a:custGeom>
            <a:avLst/>
            <a:gdLst/>
            <a:ahLst/>
            <a:cxnLst/>
            <a:rect l="l" t="t" r="r" b="b"/>
            <a:pathLst>
              <a:path w="208914" h="330835">
                <a:moveTo>
                  <a:pt x="0" y="0"/>
                </a:moveTo>
                <a:lnTo>
                  <a:pt x="28729" y="16113"/>
                </a:lnTo>
                <a:lnTo>
                  <a:pt x="70389" y="38608"/>
                </a:lnTo>
                <a:lnTo>
                  <a:pt x="113907" y="68151"/>
                </a:lnTo>
                <a:lnTo>
                  <a:pt x="148209" y="105410"/>
                </a:lnTo>
                <a:lnTo>
                  <a:pt x="166957" y="146397"/>
                </a:lnTo>
                <a:lnTo>
                  <a:pt x="181730" y="197699"/>
                </a:lnTo>
                <a:lnTo>
                  <a:pt x="193188" y="251037"/>
                </a:lnTo>
                <a:lnTo>
                  <a:pt x="201987" y="298133"/>
                </a:lnTo>
                <a:lnTo>
                  <a:pt x="208788" y="330708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10544" y="3643734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Tahoma"/>
                <a:cs typeface="Tahoma"/>
              </a:rPr>
              <a:t>β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26063" y="1881659"/>
            <a:ext cx="23501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0" dirty="0">
                <a:solidFill>
                  <a:srgbClr val="B7B7B7"/>
                </a:solidFill>
                <a:latin typeface="Tahoma"/>
                <a:cs typeface="Tahoma"/>
              </a:rPr>
              <a:t>Agriculture</a:t>
            </a:r>
            <a:r>
              <a:rPr sz="1600" spc="-75" dirty="0">
                <a:solidFill>
                  <a:srgbClr val="B7B7B7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B7B7B7"/>
                </a:solidFill>
                <a:latin typeface="Tahoma"/>
                <a:cs typeface="Tahoma"/>
              </a:rPr>
              <a:t>corpus</a:t>
            </a:r>
            <a:r>
              <a:rPr sz="1600" spc="-85" dirty="0">
                <a:solidFill>
                  <a:srgbClr val="B7B7B7"/>
                </a:solidFill>
                <a:latin typeface="Tahoma"/>
                <a:cs typeface="Tahoma"/>
              </a:rPr>
              <a:t> </a:t>
            </a:r>
            <a:r>
              <a:rPr sz="1600" spc="-45" dirty="0">
                <a:solidFill>
                  <a:srgbClr val="B7B7B7"/>
                </a:solidFill>
                <a:latin typeface="Tahoma"/>
                <a:cs typeface="Tahoma"/>
              </a:rPr>
              <a:t>(20,40)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23994" y="2110640"/>
            <a:ext cx="1822450" cy="2311400"/>
          </a:xfrm>
          <a:custGeom>
            <a:avLst/>
            <a:gdLst/>
            <a:ahLst/>
            <a:cxnLst/>
            <a:rect l="l" t="t" r="r" b="b"/>
            <a:pathLst>
              <a:path w="1822450" h="2311400">
                <a:moveTo>
                  <a:pt x="1767201" y="53935"/>
                </a:moveTo>
                <a:lnTo>
                  <a:pt x="0" y="2299335"/>
                </a:lnTo>
                <a:lnTo>
                  <a:pt x="14960" y="2311146"/>
                </a:lnTo>
                <a:lnTo>
                  <a:pt x="1782190" y="65742"/>
                </a:lnTo>
                <a:lnTo>
                  <a:pt x="1767201" y="53935"/>
                </a:lnTo>
                <a:close/>
              </a:path>
              <a:path w="1822450" h="2311400">
                <a:moveTo>
                  <a:pt x="1812833" y="43942"/>
                </a:moveTo>
                <a:lnTo>
                  <a:pt x="1775066" y="43942"/>
                </a:lnTo>
                <a:lnTo>
                  <a:pt x="1790052" y="55753"/>
                </a:lnTo>
                <a:lnTo>
                  <a:pt x="1782190" y="65742"/>
                </a:lnTo>
                <a:lnTo>
                  <a:pt x="1804657" y="83439"/>
                </a:lnTo>
                <a:lnTo>
                  <a:pt x="1812833" y="43942"/>
                </a:lnTo>
                <a:close/>
              </a:path>
              <a:path w="1822450" h="2311400">
                <a:moveTo>
                  <a:pt x="1775066" y="43942"/>
                </a:moveTo>
                <a:lnTo>
                  <a:pt x="1767201" y="53935"/>
                </a:lnTo>
                <a:lnTo>
                  <a:pt x="1782190" y="65742"/>
                </a:lnTo>
                <a:lnTo>
                  <a:pt x="1790052" y="55753"/>
                </a:lnTo>
                <a:lnTo>
                  <a:pt x="1775066" y="43942"/>
                </a:lnTo>
                <a:close/>
              </a:path>
              <a:path w="1822450" h="2311400">
                <a:moveTo>
                  <a:pt x="1821929" y="0"/>
                </a:moveTo>
                <a:lnTo>
                  <a:pt x="1744840" y="36322"/>
                </a:lnTo>
                <a:lnTo>
                  <a:pt x="1767201" y="53935"/>
                </a:lnTo>
                <a:lnTo>
                  <a:pt x="1775066" y="43942"/>
                </a:lnTo>
                <a:lnTo>
                  <a:pt x="1812833" y="43942"/>
                </a:lnTo>
                <a:lnTo>
                  <a:pt x="1821929" y="0"/>
                </a:lnTo>
                <a:close/>
              </a:path>
            </a:pathLst>
          </a:custGeom>
          <a:solidFill>
            <a:srgbClr val="E691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133578" y="3640736"/>
            <a:ext cx="20173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30" dirty="0">
                <a:solidFill>
                  <a:srgbClr val="B7B7B7"/>
                </a:solidFill>
                <a:latin typeface="Tahoma"/>
                <a:cs typeface="Tahoma"/>
              </a:rPr>
              <a:t>History</a:t>
            </a:r>
            <a:r>
              <a:rPr sz="1600" spc="-90" dirty="0">
                <a:solidFill>
                  <a:srgbClr val="B7B7B7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B7B7B7"/>
                </a:solidFill>
                <a:latin typeface="Tahoma"/>
                <a:cs typeface="Tahoma"/>
              </a:rPr>
              <a:t>corpus</a:t>
            </a:r>
            <a:r>
              <a:rPr sz="1600" spc="-100" dirty="0">
                <a:solidFill>
                  <a:srgbClr val="B7B7B7"/>
                </a:solidFill>
                <a:latin typeface="Tahoma"/>
                <a:cs typeface="Tahoma"/>
              </a:rPr>
              <a:t> </a:t>
            </a:r>
            <a:r>
              <a:rPr sz="1600" spc="-45" dirty="0">
                <a:solidFill>
                  <a:srgbClr val="B7B7B7"/>
                </a:solidFill>
                <a:latin typeface="Tahoma"/>
                <a:cs typeface="Tahoma"/>
              </a:rPr>
              <a:t>(30,20)</a:t>
            </a:r>
            <a:endParaRPr sz="1600" dirty="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48582" y="1935381"/>
            <a:ext cx="3139440" cy="2689860"/>
            <a:chOff x="820661" y="1244346"/>
            <a:chExt cx="3139440" cy="2689860"/>
          </a:xfrm>
        </p:grpSpPr>
        <p:sp>
          <p:nvSpPr>
            <p:cNvPr id="9" name="object 9"/>
            <p:cNvSpPr/>
            <p:nvPr/>
          </p:nvSpPr>
          <p:spPr>
            <a:xfrm>
              <a:off x="1006132" y="2584323"/>
              <a:ext cx="2803525" cy="1128395"/>
            </a:xfrm>
            <a:custGeom>
              <a:avLst/>
              <a:gdLst/>
              <a:ahLst/>
              <a:cxnLst/>
              <a:rect l="l" t="t" r="r" b="b"/>
              <a:pathLst>
                <a:path w="2803525" h="1128395">
                  <a:moveTo>
                    <a:pt x="2729095" y="26523"/>
                  </a:moveTo>
                  <a:lnTo>
                    <a:pt x="0" y="1110488"/>
                  </a:lnTo>
                  <a:lnTo>
                    <a:pt x="7035" y="1128140"/>
                  </a:lnTo>
                  <a:lnTo>
                    <a:pt x="2736124" y="44158"/>
                  </a:lnTo>
                  <a:lnTo>
                    <a:pt x="2729095" y="26523"/>
                  </a:lnTo>
                  <a:close/>
                </a:path>
                <a:path w="2803525" h="1128395">
                  <a:moveTo>
                    <a:pt x="2790332" y="21843"/>
                  </a:moveTo>
                  <a:lnTo>
                    <a:pt x="2740875" y="21843"/>
                  </a:lnTo>
                  <a:lnTo>
                    <a:pt x="2747860" y="39496"/>
                  </a:lnTo>
                  <a:lnTo>
                    <a:pt x="2736124" y="44158"/>
                  </a:lnTo>
                  <a:lnTo>
                    <a:pt x="2746717" y="70738"/>
                  </a:lnTo>
                  <a:lnTo>
                    <a:pt x="2790332" y="21843"/>
                  </a:lnTo>
                  <a:close/>
                </a:path>
                <a:path w="2803525" h="1128395">
                  <a:moveTo>
                    <a:pt x="2740875" y="21843"/>
                  </a:moveTo>
                  <a:lnTo>
                    <a:pt x="2729095" y="26523"/>
                  </a:lnTo>
                  <a:lnTo>
                    <a:pt x="2736124" y="44158"/>
                  </a:lnTo>
                  <a:lnTo>
                    <a:pt x="2747860" y="39496"/>
                  </a:lnTo>
                  <a:lnTo>
                    <a:pt x="2740875" y="21843"/>
                  </a:lnTo>
                  <a:close/>
                </a:path>
                <a:path w="2803525" h="1128395">
                  <a:moveTo>
                    <a:pt x="2718523" y="0"/>
                  </a:moveTo>
                  <a:lnTo>
                    <a:pt x="2729095" y="26523"/>
                  </a:lnTo>
                  <a:lnTo>
                    <a:pt x="2740875" y="21843"/>
                  </a:lnTo>
                  <a:lnTo>
                    <a:pt x="2790332" y="21843"/>
                  </a:lnTo>
                  <a:lnTo>
                    <a:pt x="2803359" y="7238"/>
                  </a:lnTo>
                  <a:lnTo>
                    <a:pt x="2718523" y="0"/>
                  </a:lnTo>
                  <a:close/>
                </a:path>
              </a:pathLst>
            </a:custGeom>
            <a:solidFill>
              <a:srgbClr val="6AA8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20661" y="1244345"/>
              <a:ext cx="3139440" cy="2689860"/>
            </a:xfrm>
            <a:custGeom>
              <a:avLst/>
              <a:gdLst/>
              <a:ahLst/>
              <a:cxnLst/>
              <a:rect l="l" t="t" r="r" b="b"/>
              <a:pathLst>
                <a:path w="3139440" h="2689860">
                  <a:moveTo>
                    <a:pt x="3139325" y="2473452"/>
                  </a:moveTo>
                  <a:lnTo>
                    <a:pt x="3120199" y="2463927"/>
                  </a:lnTo>
                  <a:lnTo>
                    <a:pt x="3063125" y="2435479"/>
                  </a:lnTo>
                  <a:lnTo>
                    <a:pt x="3063163" y="2463939"/>
                  </a:lnTo>
                  <a:lnTo>
                    <a:pt x="193408" y="2466670"/>
                  </a:lnTo>
                  <a:lnTo>
                    <a:pt x="192443" y="76200"/>
                  </a:lnTo>
                  <a:lnTo>
                    <a:pt x="221018" y="76200"/>
                  </a:lnTo>
                  <a:lnTo>
                    <a:pt x="214655" y="63500"/>
                  </a:lnTo>
                  <a:lnTo>
                    <a:pt x="182892" y="0"/>
                  </a:lnTo>
                  <a:lnTo>
                    <a:pt x="144818" y="76200"/>
                  </a:lnTo>
                  <a:lnTo>
                    <a:pt x="173393" y="76200"/>
                  </a:lnTo>
                  <a:lnTo>
                    <a:pt x="174358" y="2466683"/>
                  </a:lnTo>
                  <a:lnTo>
                    <a:pt x="0" y="2466848"/>
                  </a:lnTo>
                  <a:lnTo>
                    <a:pt x="12" y="2485898"/>
                  </a:lnTo>
                  <a:lnTo>
                    <a:pt x="174371" y="2485733"/>
                  </a:lnTo>
                  <a:lnTo>
                    <a:pt x="174459" y="2689669"/>
                  </a:lnTo>
                  <a:lnTo>
                    <a:pt x="193509" y="2689669"/>
                  </a:lnTo>
                  <a:lnTo>
                    <a:pt x="193421" y="2485720"/>
                  </a:lnTo>
                  <a:lnTo>
                    <a:pt x="3063202" y="2482989"/>
                  </a:lnTo>
                  <a:lnTo>
                    <a:pt x="3063252" y="2511679"/>
                  </a:lnTo>
                  <a:lnTo>
                    <a:pt x="3139325" y="24734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62328" y="3560063"/>
              <a:ext cx="1938655" cy="338455"/>
            </a:xfrm>
            <a:custGeom>
              <a:avLst/>
              <a:gdLst/>
              <a:ahLst/>
              <a:cxnLst/>
              <a:rect l="l" t="t" r="r" b="b"/>
              <a:pathLst>
                <a:path w="1938654" h="338454">
                  <a:moveTo>
                    <a:pt x="0" y="0"/>
                  </a:moveTo>
                  <a:lnTo>
                    <a:pt x="0" y="338404"/>
                  </a:lnTo>
                </a:path>
                <a:path w="1938654" h="338454">
                  <a:moveTo>
                    <a:pt x="969264" y="0"/>
                  </a:moveTo>
                  <a:lnTo>
                    <a:pt x="969264" y="338404"/>
                  </a:lnTo>
                </a:path>
                <a:path w="1938654" h="338454">
                  <a:moveTo>
                    <a:pt x="1938527" y="0"/>
                  </a:moveTo>
                  <a:lnTo>
                    <a:pt x="1938527" y="33840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93300" y="2612998"/>
            <a:ext cx="307777" cy="908259"/>
          </a:xfrm>
          <a:prstGeom prst="rect">
            <a:avLst/>
          </a:prstGeom>
        </p:spPr>
        <p:txBody>
          <a:bodyPr vert="vert270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000" dirty="0">
                <a:latin typeface="Tahoma"/>
                <a:cs typeface="Tahoma"/>
              </a:rPr>
              <a:t>eggs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778235" y="4562706"/>
            <a:ext cx="217804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40" dirty="0">
                <a:latin typeface="Tahoma"/>
                <a:cs typeface="Tahoma"/>
              </a:rPr>
              <a:t>10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95150" y="4562706"/>
            <a:ext cx="972819" cy="492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ts val="1420"/>
              </a:lnSpc>
              <a:spcBef>
                <a:spcPts val="95"/>
              </a:spcBef>
            </a:pPr>
            <a:r>
              <a:rPr sz="1300" spc="40" dirty="0">
                <a:latin typeface="Tahoma"/>
                <a:cs typeface="Tahoma"/>
              </a:rPr>
              <a:t>20</a:t>
            </a:r>
            <a:endParaRPr sz="1300">
              <a:latin typeface="Tahoma"/>
              <a:cs typeface="Tahoma"/>
            </a:endParaRPr>
          </a:p>
          <a:p>
            <a:pPr marL="12700">
              <a:lnSpc>
                <a:spcPts val="2260"/>
              </a:lnSpc>
            </a:pPr>
            <a:r>
              <a:rPr sz="2000" spc="-10" dirty="0">
                <a:latin typeface="Tahoma"/>
                <a:cs typeface="Tahoma"/>
              </a:rPr>
              <a:t>disease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22224" y="4562706"/>
            <a:ext cx="217804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40" dirty="0">
                <a:latin typeface="Tahoma"/>
                <a:cs typeface="Tahoma"/>
              </a:rPr>
              <a:t>30</a:t>
            </a:r>
            <a:endParaRPr sz="130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27081" y="2085304"/>
            <a:ext cx="3126105" cy="1802130"/>
            <a:chOff x="899160" y="1394269"/>
            <a:chExt cx="3126105" cy="1802130"/>
          </a:xfrm>
        </p:grpSpPr>
        <p:sp>
          <p:nvSpPr>
            <p:cNvPr id="17" name="object 17"/>
            <p:cNvSpPr/>
            <p:nvPr/>
          </p:nvSpPr>
          <p:spPr>
            <a:xfrm>
              <a:off x="899160" y="1399032"/>
              <a:ext cx="200025" cy="1792605"/>
            </a:xfrm>
            <a:custGeom>
              <a:avLst/>
              <a:gdLst/>
              <a:ahLst/>
              <a:cxnLst/>
              <a:rect l="l" t="t" r="r" b="b"/>
              <a:pathLst>
                <a:path w="200025" h="1792605">
                  <a:moveTo>
                    <a:pt x="0" y="1792223"/>
                  </a:moveTo>
                  <a:lnTo>
                    <a:pt x="199720" y="1792223"/>
                  </a:lnTo>
                </a:path>
                <a:path w="200025" h="1792605">
                  <a:moveTo>
                    <a:pt x="0" y="1194815"/>
                  </a:moveTo>
                  <a:lnTo>
                    <a:pt x="199720" y="1194815"/>
                  </a:lnTo>
                </a:path>
                <a:path w="200025" h="1792605">
                  <a:moveTo>
                    <a:pt x="0" y="601979"/>
                  </a:moveTo>
                  <a:lnTo>
                    <a:pt x="199720" y="601979"/>
                  </a:lnTo>
                </a:path>
                <a:path w="200025" h="1792605">
                  <a:moveTo>
                    <a:pt x="0" y="0"/>
                  </a:moveTo>
                  <a:lnTo>
                    <a:pt x="19972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14827" y="1434084"/>
              <a:ext cx="129539" cy="20573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29811" y="2624328"/>
              <a:ext cx="195072" cy="205739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622687" y="3754655"/>
            <a:ext cx="217804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40" dirty="0">
                <a:latin typeface="Tahoma"/>
                <a:cs typeface="Tahoma"/>
              </a:rPr>
              <a:t>10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22687" y="2559839"/>
            <a:ext cx="217804" cy="8204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40" dirty="0">
                <a:latin typeface="Tahoma"/>
                <a:cs typeface="Tahoma"/>
              </a:rPr>
              <a:t>30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5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35"/>
              </a:spcBef>
            </a:pPr>
            <a:r>
              <a:rPr sz="1300" spc="40" dirty="0">
                <a:latin typeface="Tahoma"/>
                <a:cs typeface="Tahoma"/>
              </a:rPr>
              <a:t>20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22687" y="1962432"/>
            <a:ext cx="217804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40" dirty="0">
                <a:latin typeface="Tahoma"/>
                <a:cs typeface="Tahoma"/>
              </a:rPr>
              <a:t>40</a:t>
            </a:r>
            <a:endParaRPr sz="1300">
              <a:latin typeface="Tahoma"/>
              <a:cs typeface="Tahom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201900" y="1942239"/>
            <a:ext cx="3657600" cy="1431670"/>
            <a:chOff x="5173979" y="1251204"/>
            <a:chExt cx="3657600" cy="1431670"/>
          </a:xfrm>
        </p:grpSpPr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96711" y="1872995"/>
              <a:ext cx="2613660" cy="79552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5682361" y="1858644"/>
              <a:ext cx="2642235" cy="824230"/>
            </a:xfrm>
            <a:custGeom>
              <a:avLst/>
              <a:gdLst/>
              <a:ahLst/>
              <a:cxnLst/>
              <a:rect l="l" t="t" r="r" b="b"/>
              <a:pathLst>
                <a:path w="2642234" h="824230">
                  <a:moveTo>
                    <a:pt x="0" y="824102"/>
                  </a:moveTo>
                  <a:lnTo>
                    <a:pt x="2642235" y="824102"/>
                  </a:lnTo>
                  <a:lnTo>
                    <a:pt x="2642235" y="0"/>
                  </a:lnTo>
                  <a:lnTo>
                    <a:pt x="0" y="0"/>
                  </a:lnTo>
                  <a:lnTo>
                    <a:pt x="0" y="824102"/>
                  </a:lnTo>
                  <a:close/>
                </a:path>
              </a:pathLst>
            </a:custGeom>
            <a:ln w="28575">
              <a:solidFill>
                <a:srgbClr val="A64D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73979" y="1251204"/>
              <a:ext cx="3657600" cy="388620"/>
            </a:xfrm>
            <a:prstGeom prst="rect">
              <a:avLst/>
            </a:prstGeom>
          </p:spPr>
        </p:pic>
      </p:grpSp>
      <p:pic>
        <p:nvPicPr>
          <p:cNvPr id="28" name="object 2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55241" y="3592730"/>
            <a:ext cx="3552444" cy="679704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620744" y="4505606"/>
            <a:ext cx="819912" cy="205740"/>
          </a:xfrm>
          <a:prstGeom prst="rect">
            <a:avLst/>
          </a:prstGeom>
        </p:spPr>
      </p:pic>
      <p:sp>
        <p:nvSpPr>
          <p:cNvPr id="31" name="Title 30">
            <a:extLst>
              <a:ext uri="{FF2B5EF4-FFF2-40B4-BE49-F238E27FC236}">
                <a16:creationId xmlns:a16="http://schemas.microsoft.com/office/drawing/2014/main" id="{97433717-ABB5-9180-2004-8D389795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40" dirty="0"/>
              <a:t>Cosine</a:t>
            </a:r>
            <a:r>
              <a:rPr lang="en-GB" spc="-155" dirty="0"/>
              <a:t> </a:t>
            </a:r>
            <a:r>
              <a:rPr lang="en-GB" dirty="0"/>
              <a:t>Similari</a:t>
            </a:r>
            <a:r>
              <a:rPr lang="en-GB" spc="5" dirty="0"/>
              <a:t>t</a:t>
            </a:r>
            <a:r>
              <a:rPr lang="en-GB" spc="45" dirty="0"/>
              <a:t>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904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46">
            <a:extLst>
              <a:ext uri="{FF2B5EF4-FFF2-40B4-BE49-F238E27FC236}">
                <a16:creationId xmlns:a16="http://schemas.microsoft.com/office/drawing/2014/main" id="{CFAF7050-1505-99B3-A5B6-D47EDE08B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40" dirty="0"/>
              <a:t>Cosine</a:t>
            </a:r>
            <a:r>
              <a:rPr lang="en-GB" spc="-155" dirty="0"/>
              <a:t> </a:t>
            </a:r>
            <a:r>
              <a:rPr lang="en-GB" dirty="0"/>
              <a:t>Similari</a:t>
            </a:r>
            <a:r>
              <a:rPr lang="en-GB" spc="5" dirty="0"/>
              <a:t>t</a:t>
            </a:r>
            <a:r>
              <a:rPr lang="en-GB" spc="45" dirty="0"/>
              <a:t>y</a:t>
            </a:r>
            <a:endParaRPr lang="en-GB" dirty="0"/>
          </a:p>
        </p:txBody>
      </p:sp>
      <p:grpSp>
        <p:nvGrpSpPr>
          <p:cNvPr id="48" name="object 3"/>
          <p:cNvGrpSpPr/>
          <p:nvPr/>
        </p:nvGrpSpPr>
        <p:grpSpPr>
          <a:xfrm>
            <a:off x="5442058" y="2084070"/>
            <a:ext cx="3139440" cy="2689860"/>
            <a:chOff x="5232653" y="1244346"/>
            <a:chExt cx="3139440" cy="2689860"/>
          </a:xfrm>
        </p:grpSpPr>
        <p:sp>
          <p:nvSpPr>
            <p:cNvPr id="49" name="object 4"/>
            <p:cNvSpPr/>
            <p:nvPr/>
          </p:nvSpPr>
          <p:spPr>
            <a:xfrm>
              <a:off x="5408421" y="1654302"/>
              <a:ext cx="2708275" cy="2080895"/>
            </a:xfrm>
            <a:custGeom>
              <a:avLst/>
              <a:gdLst/>
              <a:ahLst/>
              <a:cxnLst/>
              <a:rect l="l" t="t" r="r" b="b"/>
              <a:pathLst>
                <a:path w="2708275" h="2080895">
                  <a:moveTo>
                    <a:pt x="2631586" y="40877"/>
                  </a:moveTo>
                  <a:lnTo>
                    <a:pt x="0" y="2058035"/>
                  </a:lnTo>
                  <a:lnTo>
                    <a:pt x="17272" y="2080768"/>
                  </a:lnTo>
                  <a:lnTo>
                    <a:pt x="2648944" y="63514"/>
                  </a:lnTo>
                  <a:lnTo>
                    <a:pt x="2631586" y="40877"/>
                  </a:lnTo>
                  <a:close/>
                </a:path>
                <a:path w="2708275" h="2080895">
                  <a:moveTo>
                    <a:pt x="2692659" y="32131"/>
                  </a:moveTo>
                  <a:lnTo>
                    <a:pt x="2642997" y="32131"/>
                  </a:lnTo>
                  <a:lnTo>
                    <a:pt x="2660396" y="54737"/>
                  </a:lnTo>
                  <a:lnTo>
                    <a:pt x="2648944" y="63514"/>
                  </a:lnTo>
                  <a:lnTo>
                    <a:pt x="2666364" y="86233"/>
                  </a:lnTo>
                  <a:lnTo>
                    <a:pt x="2692659" y="32131"/>
                  </a:lnTo>
                  <a:close/>
                </a:path>
                <a:path w="2708275" h="2080895">
                  <a:moveTo>
                    <a:pt x="2642997" y="32131"/>
                  </a:moveTo>
                  <a:lnTo>
                    <a:pt x="2631586" y="40877"/>
                  </a:lnTo>
                  <a:lnTo>
                    <a:pt x="2648944" y="63514"/>
                  </a:lnTo>
                  <a:lnTo>
                    <a:pt x="2660396" y="54737"/>
                  </a:lnTo>
                  <a:lnTo>
                    <a:pt x="2642997" y="32131"/>
                  </a:lnTo>
                  <a:close/>
                </a:path>
                <a:path w="2708275" h="2080895">
                  <a:moveTo>
                    <a:pt x="2708275" y="0"/>
                  </a:moveTo>
                  <a:lnTo>
                    <a:pt x="2614168" y="18161"/>
                  </a:lnTo>
                  <a:lnTo>
                    <a:pt x="2631586" y="40877"/>
                  </a:lnTo>
                  <a:lnTo>
                    <a:pt x="2642997" y="32131"/>
                  </a:lnTo>
                  <a:lnTo>
                    <a:pt x="2692659" y="32131"/>
                  </a:lnTo>
                  <a:lnTo>
                    <a:pt x="2708275" y="0"/>
                  </a:lnTo>
                  <a:close/>
                </a:path>
              </a:pathLst>
            </a:custGeom>
            <a:solidFill>
              <a:srgbClr val="E691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"/>
            <p:cNvSpPr/>
            <p:nvPr/>
          </p:nvSpPr>
          <p:spPr>
            <a:xfrm>
              <a:off x="5432805" y="2359913"/>
              <a:ext cx="1769745" cy="1362075"/>
            </a:xfrm>
            <a:custGeom>
              <a:avLst/>
              <a:gdLst/>
              <a:ahLst/>
              <a:cxnLst/>
              <a:rect l="l" t="t" r="r" b="b"/>
              <a:pathLst>
                <a:path w="1769745" h="1362075">
                  <a:moveTo>
                    <a:pt x="1692885" y="40819"/>
                  </a:moveTo>
                  <a:lnTo>
                    <a:pt x="0" y="1339215"/>
                  </a:lnTo>
                  <a:lnTo>
                    <a:pt x="17272" y="1361948"/>
                  </a:lnTo>
                  <a:lnTo>
                    <a:pt x="1710304" y="63536"/>
                  </a:lnTo>
                  <a:lnTo>
                    <a:pt x="1692885" y="40819"/>
                  </a:lnTo>
                  <a:close/>
                </a:path>
                <a:path w="1769745" h="1362075">
                  <a:moveTo>
                    <a:pt x="1754002" y="32131"/>
                  </a:moveTo>
                  <a:lnTo>
                    <a:pt x="1704213" y="32131"/>
                  </a:lnTo>
                  <a:lnTo>
                    <a:pt x="1721612" y="54863"/>
                  </a:lnTo>
                  <a:lnTo>
                    <a:pt x="1710304" y="63536"/>
                  </a:lnTo>
                  <a:lnTo>
                    <a:pt x="1727708" y="86233"/>
                  </a:lnTo>
                  <a:lnTo>
                    <a:pt x="1754002" y="32131"/>
                  </a:lnTo>
                  <a:close/>
                </a:path>
                <a:path w="1769745" h="1362075">
                  <a:moveTo>
                    <a:pt x="1704213" y="32131"/>
                  </a:moveTo>
                  <a:lnTo>
                    <a:pt x="1692885" y="40819"/>
                  </a:lnTo>
                  <a:lnTo>
                    <a:pt x="1710304" y="63536"/>
                  </a:lnTo>
                  <a:lnTo>
                    <a:pt x="1721612" y="54863"/>
                  </a:lnTo>
                  <a:lnTo>
                    <a:pt x="1704213" y="32131"/>
                  </a:lnTo>
                  <a:close/>
                </a:path>
                <a:path w="1769745" h="1362075">
                  <a:moveTo>
                    <a:pt x="1769618" y="0"/>
                  </a:moveTo>
                  <a:lnTo>
                    <a:pt x="1675511" y="18161"/>
                  </a:lnTo>
                  <a:lnTo>
                    <a:pt x="1692885" y="40819"/>
                  </a:lnTo>
                  <a:lnTo>
                    <a:pt x="1704213" y="32131"/>
                  </a:lnTo>
                  <a:lnTo>
                    <a:pt x="1754002" y="32131"/>
                  </a:lnTo>
                  <a:lnTo>
                    <a:pt x="1769618" y="0"/>
                  </a:lnTo>
                  <a:close/>
                </a:path>
              </a:pathLst>
            </a:custGeom>
            <a:solidFill>
              <a:srgbClr val="6AA8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6"/>
            <p:cNvSpPr/>
            <p:nvPr/>
          </p:nvSpPr>
          <p:spPr>
            <a:xfrm>
              <a:off x="5232654" y="1244345"/>
              <a:ext cx="3139440" cy="2689860"/>
            </a:xfrm>
            <a:custGeom>
              <a:avLst/>
              <a:gdLst/>
              <a:ahLst/>
              <a:cxnLst/>
              <a:rect l="l" t="t" r="r" b="b"/>
              <a:pathLst>
                <a:path w="3139440" h="2689860">
                  <a:moveTo>
                    <a:pt x="3139313" y="2473452"/>
                  </a:moveTo>
                  <a:lnTo>
                    <a:pt x="3120186" y="2463927"/>
                  </a:lnTo>
                  <a:lnTo>
                    <a:pt x="3063113" y="2435479"/>
                  </a:lnTo>
                  <a:lnTo>
                    <a:pt x="3063151" y="2463939"/>
                  </a:lnTo>
                  <a:lnTo>
                    <a:pt x="194970" y="2466670"/>
                  </a:lnTo>
                  <a:lnTo>
                    <a:pt x="193929" y="76200"/>
                  </a:lnTo>
                  <a:lnTo>
                    <a:pt x="222504" y="76200"/>
                  </a:lnTo>
                  <a:lnTo>
                    <a:pt x="216154" y="63500"/>
                  </a:lnTo>
                  <a:lnTo>
                    <a:pt x="184404" y="0"/>
                  </a:lnTo>
                  <a:lnTo>
                    <a:pt x="146304" y="76200"/>
                  </a:lnTo>
                  <a:lnTo>
                    <a:pt x="174879" y="76200"/>
                  </a:lnTo>
                  <a:lnTo>
                    <a:pt x="175920" y="2466683"/>
                  </a:lnTo>
                  <a:lnTo>
                    <a:pt x="0" y="2466848"/>
                  </a:lnTo>
                  <a:lnTo>
                    <a:pt x="0" y="2485898"/>
                  </a:lnTo>
                  <a:lnTo>
                    <a:pt x="175933" y="2485733"/>
                  </a:lnTo>
                  <a:lnTo>
                    <a:pt x="176022" y="2689669"/>
                  </a:lnTo>
                  <a:lnTo>
                    <a:pt x="195072" y="2689669"/>
                  </a:lnTo>
                  <a:lnTo>
                    <a:pt x="194983" y="2485720"/>
                  </a:lnTo>
                  <a:lnTo>
                    <a:pt x="3063189" y="2482989"/>
                  </a:lnTo>
                  <a:lnTo>
                    <a:pt x="3063240" y="2511679"/>
                  </a:lnTo>
                  <a:lnTo>
                    <a:pt x="3139313" y="24734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7"/>
            <p:cNvSpPr/>
            <p:nvPr/>
          </p:nvSpPr>
          <p:spPr>
            <a:xfrm>
              <a:off x="6275831" y="3560063"/>
              <a:ext cx="1938655" cy="338455"/>
            </a:xfrm>
            <a:custGeom>
              <a:avLst/>
              <a:gdLst/>
              <a:ahLst/>
              <a:cxnLst/>
              <a:rect l="l" t="t" r="r" b="b"/>
              <a:pathLst>
                <a:path w="1938654" h="338454">
                  <a:moveTo>
                    <a:pt x="0" y="0"/>
                  </a:moveTo>
                  <a:lnTo>
                    <a:pt x="0" y="338404"/>
                  </a:lnTo>
                </a:path>
                <a:path w="1938654" h="338454">
                  <a:moveTo>
                    <a:pt x="969263" y="0"/>
                  </a:moveTo>
                  <a:lnTo>
                    <a:pt x="969263" y="338404"/>
                  </a:lnTo>
                </a:path>
                <a:path w="1938654" h="338454">
                  <a:moveTo>
                    <a:pt x="1938527" y="0"/>
                  </a:moveTo>
                  <a:lnTo>
                    <a:pt x="1938527" y="33840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8"/>
          <p:cNvSpPr txBox="1"/>
          <p:nvPr/>
        </p:nvSpPr>
        <p:spPr>
          <a:xfrm>
            <a:off x="4815320" y="2705100"/>
            <a:ext cx="307777" cy="808862"/>
          </a:xfrm>
          <a:prstGeom prst="rect">
            <a:avLst/>
          </a:prstGeom>
        </p:spPr>
        <p:txBody>
          <a:bodyPr vert="vert270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000" dirty="0">
                <a:latin typeface="Tahoma"/>
                <a:cs typeface="Tahoma"/>
              </a:rPr>
              <a:t>eggs</a:t>
            </a:r>
          </a:p>
        </p:txBody>
      </p:sp>
      <p:sp>
        <p:nvSpPr>
          <p:cNvPr id="54" name="object 9"/>
          <p:cNvSpPr txBox="1"/>
          <p:nvPr/>
        </p:nvSpPr>
        <p:spPr>
          <a:xfrm>
            <a:off x="6372841" y="4711395"/>
            <a:ext cx="217804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40" dirty="0">
                <a:latin typeface="Tahoma"/>
                <a:cs typeface="Tahoma"/>
              </a:rPr>
              <a:t>10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55" name="object 10"/>
          <p:cNvSpPr txBox="1"/>
          <p:nvPr/>
        </p:nvSpPr>
        <p:spPr>
          <a:xfrm>
            <a:off x="6590139" y="4711395"/>
            <a:ext cx="972185" cy="492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ts val="1420"/>
              </a:lnSpc>
              <a:spcBef>
                <a:spcPts val="95"/>
              </a:spcBef>
            </a:pPr>
            <a:r>
              <a:rPr sz="1300" spc="40" dirty="0">
                <a:latin typeface="Tahoma"/>
                <a:cs typeface="Tahoma"/>
              </a:rPr>
              <a:t>20</a:t>
            </a:r>
            <a:endParaRPr sz="1300">
              <a:latin typeface="Tahoma"/>
              <a:cs typeface="Tahoma"/>
            </a:endParaRPr>
          </a:p>
          <a:p>
            <a:pPr marL="12700">
              <a:lnSpc>
                <a:spcPts val="2260"/>
              </a:lnSpc>
            </a:pPr>
            <a:r>
              <a:rPr sz="2000" spc="-10" dirty="0">
                <a:latin typeface="Tahoma"/>
                <a:cs typeface="Tahoma"/>
              </a:rPr>
              <a:t>disease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6" name="object 11"/>
          <p:cNvSpPr txBox="1"/>
          <p:nvPr/>
        </p:nvSpPr>
        <p:spPr>
          <a:xfrm>
            <a:off x="8317211" y="4711395"/>
            <a:ext cx="217804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40" dirty="0">
                <a:latin typeface="Tahoma"/>
                <a:cs typeface="Tahoma"/>
              </a:rPr>
              <a:t>30</a:t>
            </a:r>
            <a:endParaRPr sz="1300">
              <a:latin typeface="Tahoma"/>
              <a:cs typeface="Tahoma"/>
            </a:endParaRPr>
          </a:p>
        </p:txBody>
      </p:sp>
      <p:grpSp>
        <p:nvGrpSpPr>
          <p:cNvPr id="57" name="object 12"/>
          <p:cNvGrpSpPr/>
          <p:nvPr/>
        </p:nvGrpSpPr>
        <p:grpSpPr>
          <a:xfrm>
            <a:off x="5522069" y="2233993"/>
            <a:ext cx="2715895" cy="1802130"/>
            <a:chOff x="5312664" y="1394269"/>
            <a:chExt cx="2715895" cy="1802130"/>
          </a:xfrm>
        </p:grpSpPr>
        <p:sp>
          <p:nvSpPr>
            <p:cNvPr id="58" name="object 13"/>
            <p:cNvSpPr/>
            <p:nvPr/>
          </p:nvSpPr>
          <p:spPr>
            <a:xfrm>
              <a:off x="5312664" y="1399032"/>
              <a:ext cx="200025" cy="1792605"/>
            </a:xfrm>
            <a:custGeom>
              <a:avLst/>
              <a:gdLst/>
              <a:ahLst/>
              <a:cxnLst/>
              <a:rect l="l" t="t" r="r" b="b"/>
              <a:pathLst>
                <a:path w="200025" h="1792605">
                  <a:moveTo>
                    <a:pt x="0" y="1792223"/>
                  </a:moveTo>
                  <a:lnTo>
                    <a:pt x="199771" y="1792223"/>
                  </a:lnTo>
                </a:path>
                <a:path w="200025" h="1792605">
                  <a:moveTo>
                    <a:pt x="0" y="1194815"/>
                  </a:moveTo>
                  <a:lnTo>
                    <a:pt x="199771" y="1194815"/>
                  </a:lnTo>
                </a:path>
                <a:path w="200025" h="1792605">
                  <a:moveTo>
                    <a:pt x="0" y="601979"/>
                  </a:moveTo>
                  <a:lnTo>
                    <a:pt x="199771" y="601979"/>
                  </a:lnTo>
                </a:path>
                <a:path w="200025" h="1792605">
                  <a:moveTo>
                    <a:pt x="0" y="0"/>
                  </a:moveTo>
                  <a:lnTo>
                    <a:pt x="199771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98892" y="1447800"/>
              <a:ext cx="129540" cy="205739"/>
            </a:xfrm>
            <a:prstGeom prst="rect">
              <a:avLst/>
            </a:prstGeom>
          </p:spPr>
        </p:pic>
        <p:pic>
          <p:nvPicPr>
            <p:cNvPr id="60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61276" y="2496312"/>
              <a:ext cx="195072" cy="207263"/>
            </a:xfrm>
            <a:prstGeom prst="rect">
              <a:avLst/>
            </a:prstGeom>
          </p:spPr>
        </p:pic>
        <p:pic>
          <p:nvPicPr>
            <p:cNvPr id="61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35980" y="1865376"/>
              <a:ext cx="1110996" cy="249936"/>
            </a:xfrm>
            <a:prstGeom prst="rect">
              <a:avLst/>
            </a:prstGeom>
          </p:spPr>
        </p:pic>
        <p:pic>
          <p:nvPicPr>
            <p:cNvPr id="62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41720" y="1545336"/>
              <a:ext cx="699516" cy="234696"/>
            </a:xfrm>
            <a:prstGeom prst="rect">
              <a:avLst/>
            </a:prstGeom>
          </p:spPr>
        </p:pic>
      </p:grpSp>
      <p:sp>
        <p:nvSpPr>
          <p:cNvPr id="63" name="object 18"/>
          <p:cNvSpPr txBox="1"/>
          <p:nvPr/>
        </p:nvSpPr>
        <p:spPr>
          <a:xfrm>
            <a:off x="5217395" y="3903344"/>
            <a:ext cx="21844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45" dirty="0">
                <a:latin typeface="Tahoma"/>
                <a:cs typeface="Tahoma"/>
              </a:rPr>
              <a:t>10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64" name="object 19"/>
          <p:cNvSpPr txBox="1"/>
          <p:nvPr/>
        </p:nvSpPr>
        <p:spPr>
          <a:xfrm>
            <a:off x="5217395" y="3305936"/>
            <a:ext cx="21844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45" dirty="0">
                <a:latin typeface="Tahoma"/>
                <a:cs typeface="Tahoma"/>
              </a:rPr>
              <a:t>20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65" name="object 20"/>
          <p:cNvSpPr txBox="1"/>
          <p:nvPr/>
        </p:nvSpPr>
        <p:spPr>
          <a:xfrm>
            <a:off x="5217395" y="2708528"/>
            <a:ext cx="21844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45" dirty="0">
                <a:latin typeface="Tahoma"/>
                <a:cs typeface="Tahoma"/>
              </a:rPr>
              <a:t>30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66" name="object 21"/>
          <p:cNvSpPr txBox="1"/>
          <p:nvPr/>
        </p:nvSpPr>
        <p:spPr>
          <a:xfrm>
            <a:off x="5217395" y="2111121"/>
            <a:ext cx="21844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45" dirty="0">
                <a:latin typeface="Tahoma"/>
                <a:cs typeface="Tahoma"/>
              </a:rPr>
              <a:t>40</a:t>
            </a:r>
            <a:endParaRPr sz="1300">
              <a:latin typeface="Tahoma"/>
              <a:cs typeface="Tahoma"/>
            </a:endParaRPr>
          </a:p>
        </p:txBody>
      </p:sp>
      <p:pic>
        <p:nvPicPr>
          <p:cNvPr id="67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4305" y="2385060"/>
            <a:ext cx="129540" cy="205739"/>
          </a:xfrm>
          <a:prstGeom prst="rect">
            <a:avLst/>
          </a:prstGeom>
        </p:spPr>
      </p:pic>
      <p:grpSp>
        <p:nvGrpSpPr>
          <p:cNvPr id="68" name="object 23"/>
          <p:cNvGrpSpPr/>
          <p:nvPr/>
        </p:nvGrpSpPr>
        <p:grpSpPr>
          <a:xfrm>
            <a:off x="1030066" y="2084070"/>
            <a:ext cx="3139440" cy="2689860"/>
            <a:chOff x="820661" y="1244346"/>
            <a:chExt cx="3139440" cy="2689860"/>
          </a:xfrm>
        </p:grpSpPr>
        <p:pic>
          <p:nvPicPr>
            <p:cNvPr id="69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29355" y="3438144"/>
              <a:ext cx="195071" cy="205740"/>
            </a:xfrm>
            <a:prstGeom prst="rect">
              <a:avLst/>
            </a:prstGeom>
          </p:spPr>
        </p:pic>
        <p:sp>
          <p:nvSpPr>
            <p:cNvPr id="70" name="object 25"/>
            <p:cNvSpPr/>
            <p:nvPr/>
          </p:nvSpPr>
          <p:spPr>
            <a:xfrm>
              <a:off x="820661" y="1244345"/>
              <a:ext cx="3139440" cy="2689860"/>
            </a:xfrm>
            <a:custGeom>
              <a:avLst/>
              <a:gdLst/>
              <a:ahLst/>
              <a:cxnLst/>
              <a:rect l="l" t="t" r="r" b="b"/>
              <a:pathLst>
                <a:path w="3139440" h="2689860">
                  <a:moveTo>
                    <a:pt x="3139325" y="2473452"/>
                  </a:moveTo>
                  <a:lnTo>
                    <a:pt x="3120199" y="2463927"/>
                  </a:lnTo>
                  <a:lnTo>
                    <a:pt x="3063125" y="2435479"/>
                  </a:lnTo>
                  <a:lnTo>
                    <a:pt x="3063163" y="2463939"/>
                  </a:lnTo>
                  <a:lnTo>
                    <a:pt x="193408" y="2466670"/>
                  </a:lnTo>
                  <a:lnTo>
                    <a:pt x="192443" y="76200"/>
                  </a:lnTo>
                  <a:lnTo>
                    <a:pt x="221018" y="76200"/>
                  </a:lnTo>
                  <a:lnTo>
                    <a:pt x="214655" y="63500"/>
                  </a:lnTo>
                  <a:lnTo>
                    <a:pt x="182892" y="0"/>
                  </a:lnTo>
                  <a:lnTo>
                    <a:pt x="144818" y="76200"/>
                  </a:lnTo>
                  <a:lnTo>
                    <a:pt x="173393" y="76200"/>
                  </a:lnTo>
                  <a:lnTo>
                    <a:pt x="174358" y="2466683"/>
                  </a:lnTo>
                  <a:lnTo>
                    <a:pt x="0" y="2466848"/>
                  </a:lnTo>
                  <a:lnTo>
                    <a:pt x="12" y="2485898"/>
                  </a:lnTo>
                  <a:lnTo>
                    <a:pt x="174371" y="2485733"/>
                  </a:lnTo>
                  <a:lnTo>
                    <a:pt x="174459" y="2689669"/>
                  </a:lnTo>
                  <a:lnTo>
                    <a:pt x="193509" y="2689669"/>
                  </a:lnTo>
                  <a:lnTo>
                    <a:pt x="193421" y="2485720"/>
                  </a:lnTo>
                  <a:lnTo>
                    <a:pt x="3063202" y="2482989"/>
                  </a:lnTo>
                  <a:lnTo>
                    <a:pt x="3063252" y="2511679"/>
                  </a:lnTo>
                  <a:lnTo>
                    <a:pt x="3139325" y="24734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26"/>
            <p:cNvSpPr/>
            <p:nvPr/>
          </p:nvSpPr>
          <p:spPr>
            <a:xfrm>
              <a:off x="1862328" y="3560063"/>
              <a:ext cx="1938655" cy="338455"/>
            </a:xfrm>
            <a:custGeom>
              <a:avLst/>
              <a:gdLst/>
              <a:ahLst/>
              <a:cxnLst/>
              <a:rect l="l" t="t" r="r" b="b"/>
              <a:pathLst>
                <a:path w="1938654" h="338454">
                  <a:moveTo>
                    <a:pt x="0" y="0"/>
                  </a:moveTo>
                  <a:lnTo>
                    <a:pt x="0" y="338404"/>
                  </a:lnTo>
                </a:path>
                <a:path w="1938654" h="338454">
                  <a:moveTo>
                    <a:pt x="969264" y="0"/>
                  </a:moveTo>
                  <a:lnTo>
                    <a:pt x="969264" y="338404"/>
                  </a:lnTo>
                </a:path>
                <a:path w="1938654" h="338454">
                  <a:moveTo>
                    <a:pt x="1938527" y="0"/>
                  </a:moveTo>
                  <a:lnTo>
                    <a:pt x="1938527" y="33840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27"/>
          <p:cNvSpPr txBox="1"/>
          <p:nvPr/>
        </p:nvSpPr>
        <p:spPr>
          <a:xfrm>
            <a:off x="402095" y="2792061"/>
            <a:ext cx="307777" cy="721901"/>
          </a:xfrm>
          <a:prstGeom prst="rect">
            <a:avLst/>
          </a:prstGeom>
        </p:spPr>
        <p:txBody>
          <a:bodyPr vert="vert270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000" dirty="0">
                <a:latin typeface="Tahoma"/>
                <a:cs typeface="Tahoma"/>
              </a:rPr>
              <a:t>eggs</a:t>
            </a:r>
          </a:p>
        </p:txBody>
      </p:sp>
      <p:sp>
        <p:nvSpPr>
          <p:cNvPr id="73" name="object 28"/>
          <p:cNvSpPr txBox="1"/>
          <p:nvPr/>
        </p:nvSpPr>
        <p:spPr>
          <a:xfrm>
            <a:off x="1959719" y="4711395"/>
            <a:ext cx="217804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40" dirty="0">
                <a:latin typeface="Tahoma"/>
                <a:cs typeface="Tahoma"/>
              </a:rPr>
              <a:t>10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74" name="object 29"/>
          <p:cNvSpPr txBox="1"/>
          <p:nvPr/>
        </p:nvSpPr>
        <p:spPr>
          <a:xfrm>
            <a:off x="2176634" y="4711395"/>
            <a:ext cx="972819" cy="492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ts val="1420"/>
              </a:lnSpc>
              <a:spcBef>
                <a:spcPts val="95"/>
              </a:spcBef>
            </a:pPr>
            <a:r>
              <a:rPr sz="1300" spc="40" dirty="0">
                <a:latin typeface="Tahoma"/>
                <a:cs typeface="Tahoma"/>
              </a:rPr>
              <a:t>20</a:t>
            </a:r>
            <a:endParaRPr sz="1300">
              <a:latin typeface="Tahoma"/>
              <a:cs typeface="Tahoma"/>
            </a:endParaRPr>
          </a:p>
          <a:p>
            <a:pPr marL="12700">
              <a:lnSpc>
                <a:spcPts val="2260"/>
              </a:lnSpc>
            </a:pPr>
            <a:r>
              <a:rPr sz="2000" spc="-10" dirty="0">
                <a:latin typeface="Tahoma"/>
                <a:cs typeface="Tahoma"/>
              </a:rPr>
              <a:t>disease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5" name="object 30"/>
          <p:cNvSpPr txBox="1"/>
          <p:nvPr/>
        </p:nvSpPr>
        <p:spPr>
          <a:xfrm>
            <a:off x="3903708" y="4711395"/>
            <a:ext cx="217804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40" dirty="0">
                <a:latin typeface="Tahoma"/>
                <a:cs typeface="Tahoma"/>
              </a:rPr>
              <a:t>30</a:t>
            </a:r>
            <a:endParaRPr sz="1300">
              <a:latin typeface="Tahoma"/>
              <a:cs typeface="Tahoma"/>
            </a:endParaRPr>
          </a:p>
        </p:txBody>
      </p:sp>
      <p:grpSp>
        <p:nvGrpSpPr>
          <p:cNvPr id="76" name="object 31"/>
          <p:cNvGrpSpPr/>
          <p:nvPr/>
        </p:nvGrpSpPr>
        <p:grpSpPr>
          <a:xfrm>
            <a:off x="1103802" y="2233993"/>
            <a:ext cx="2555240" cy="2372995"/>
            <a:chOff x="894397" y="1394269"/>
            <a:chExt cx="2555240" cy="2372995"/>
          </a:xfrm>
        </p:grpSpPr>
        <p:sp>
          <p:nvSpPr>
            <p:cNvPr id="77" name="object 32"/>
            <p:cNvSpPr/>
            <p:nvPr/>
          </p:nvSpPr>
          <p:spPr>
            <a:xfrm>
              <a:off x="899160" y="1399032"/>
              <a:ext cx="200025" cy="1792605"/>
            </a:xfrm>
            <a:custGeom>
              <a:avLst/>
              <a:gdLst/>
              <a:ahLst/>
              <a:cxnLst/>
              <a:rect l="l" t="t" r="r" b="b"/>
              <a:pathLst>
                <a:path w="200025" h="1792605">
                  <a:moveTo>
                    <a:pt x="0" y="1792223"/>
                  </a:moveTo>
                  <a:lnTo>
                    <a:pt x="199720" y="1792223"/>
                  </a:lnTo>
                </a:path>
                <a:path w="200025" h="1792605">
                  <a:moveTo>
                    <a:pt x="0" y="1194815"/>
                  </a:moveTo>
                  <a:lnTo>
                    <a:pt x="199720" y="1194815"/>
                  </a:lnTo>
                </a:path>
                <a:path w="200025" h="1792605">
                  <a:moveTo>
                    <a:pt x="0" y="601979"/>
                  </a:moveTo>
                  <a:lnTo>
                    <a:pt x="199720" y="601979"/>
                  </a:lnTo>
                </a:path>
                <a:path w="200025" h="1792605">
                  <a:moveTo>
                    <a:pt x="0" y="0"/>
                  </a:moveTo>
                  <a:lnTo>
                    <a:pt x="19972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33"/>
            <p:cNvSpPr/>
            <p:nvPr/>
          </p:nvSpPr>
          <p:spPr>
            <a:xfrm>
              <a:off x="962418" y="1546098"/>
              <a:ext cx="85725" cy="2179320"/>
            </a:xfrm>
            <a:custGeom>
              <a:avLst/>
              <a:gdLst/>
              <a:ahLst/>
              <a:cxnLst/>
              <a:rect l="l" t="t" r="r" b="b"/>
              <a:pathLst>
                <a:path w="85725" h="2179320">
                  <a:moveTo>
                    <a:pt x="28587" y="71374"/>
                  </a:moveTo>
                  <a:lnTo>
                    <a:pt x="26847" y="2178939"/>
                  </a:lnTo>
                  <a:lnTo>
                    <a:pt x="55422" y="2178939"/>
                  </a:lnTo>
                  <a:lnTo>
                    <a:pt x="57162" y="71500"/>
                  </a:lnTo>
                  <a:lnTo>
                    <a:pt x="28587" y="71374"/>
                  </a:lnTo>
                  <a:close/>
                </a:path>
                <a:path w="85725" h="2179320">
                  <a:moveTo>
                    <a:pt x="42938" y="0"/>
                  </a:moveTo>
                  <a:lnTo>
                    <a:pt x="0" y="85725"/>
                  </a:lnTo>
                  <a:lnTo>
                    <a:pt x="28575" y="85725"/>
                  </a:lnTo>
                  <a:lnTo>
                    <a:pt x="28587" y="71374"/>
                  </a:lnTo>
                  <a:lnTo>
                    <a:pt x="78562" y="71374"/>
                  </a:lnTo>
                  <a:lnTo>
                    <a:pt x="42938" y="0"/>
                  </a:lnTo>
                  <a:close/>
                </a:path>
                <a:path w="85725" h="2179320">
                  <a:moveTo>
                    <a:pt x="78562" y="71374"/>
                  </a:moveTo>
                  <a:lnTo>
                    <a:pt x="28587" y="71374"/>
                  </a:lnTo>
                  <a:lnTo>
                    <a:pt x="57162" y="71500"/>
                  </a:lnTo>
                  <a:lnTo>
                    <a:pt x="57150" y="85725"/>
                  </a:lnTo>
                  <a:lnTo>
                    <a:pt x="85725" y="85725"/>
                  </a:lnTo>
                  <a:lnTo>
                    <a:pt x="78562" y="71374"/>
                  </a:lnTo>
                  <a:close/>
                </a:path>
              </a:pathLst>
            </a:custGeom>
            <a:solidFill>
              <a:srgbClr val="E691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34"/>
            <p:cNvSpPr/>
            <p:nvPr/>
          </p:nvSpPr>
          <p:spPr>
            <a:xfrm>
              <a:off x="1005065" y="3681095"/>
              <a:ext cx="2444750" cy="85725"/>
            </a:xfrm>
            <a:custGeom>
              <a:avLst/>
              <a:gdLst/>
              <a:ahLst/>
              <a:cxnLst/>
              <a:rect l="l" t="t" r="r" b="b"/>
              <a:pathLst>
                <a:path w="2444750" h="85725">
                  <a:moveTo>
                    <a:pt x="2415891" y="28574"/>
                  </a:moveTo>
                  <a:lnTo>
                    <a:pt x="2373007" y="28574"/>
                  </a:lnTo>
                  <a:lnTo>
                    <a:pt x="2373007" y="57149"/>
                  </a:lnTo>
                  <a:lnTo>
                    <a:pt x="2358656" y="57158"/>
                  </a:lnTo>
                  <a:lnTo>
                    <a:pt x="2358656" y="85724"/>
                  </a:lnTo>
                  <a:lnTo>
                    <a:pt x="2444381" y="42798"/>
                  </a:lnTo>
                  <a:lnTo>
                    <a:pt x="2415891" y="28574"/>
                  </a:lnTo>
                  <a:close/>
                </a:path>
                <a:path w="2444750" h="85725">
                  <a:moveTo>
                    <a:pt x="2358656" y="28583"/>
                  </a:moveTo>
                  <a:lnTo>
                    <a:pt x="0" y="29971"/>
                  </a:lnTo>
                  <a:lnTo>
                    <a:pt x="25" y="58546"/>
                  </a:lnTo>
                  <a:lnTo>
                    <a:pt x="2358656" y="57158"/>
                  </a:lnTo>
                  <a:lnTo>
                    <a:pt x="2358656" y="28583"/>
                  </a:lnTo>
                  <a:close/>
                </a:path>
                <a:path w="2444750" h="85725">
                  <a:moveTo>
                    <a:pt x="2373007" y="28574"/>
                  </a:moveTo>
                  <a:lnTo>
                    <a:pt x="2358656" y="28583"/>
                  </a:lnTo>
                  <a:lnTo>
                    <a:pt x="2358656" y="57158"/>
                  </a:lnTo>
                  <a:lnTo>
                    <a:pt x="2373007" y="57149"/>
                  </a:lnTo>
                  <a:lnTo>
                    <a:pt x="2373007" y="28574"/>
                  </a:lnTo>
                  <a:close/>
                </a:path>
                <a:path w="2444750" h="85725">
                  <a:moveTo>
                    <a:pt x="2358656" y="0"/>
                  </a:moveTo>
                  <a:lnTo>
                    <a:pt x="2358656" y="28583"/>
                  </a:lnTo>
                  <a:lnTo>
                    <a:pt x="2415891" y="28574"/>
                  </a:lnTo>
                  <a:lnTo>
                    <a:pt x="2358656" y="0"/>
                  </a:lnTo>
                  <a:close/>
                </a:path>
              </a:pathLst>
            </a:custGeom>
            <a:solidFill>
              <a:srgbClr val="6AA8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35"/>
            <p:cNvSpPr/>
            <p:nvPr/>
          </p:nvSpPr>
          <p:spPr>
            <a:xfrm>
              <a:off x="1002792" y="3392424"/>
              <a:ext cx="208915" cy="330835"/>
            </a:xfrm>
            <a:custGeom>
              <a:avLst/>
              <a:gdLst/>
              <a:ahLst/>
              <a:cxnLst/>
              <a:rect l="l" t="t" r="r" b="b"/>
              <a:pathLst>
                <a:path w="208915" h="330835">
                  <a:moveTo>
                    <a:pt x="0" y="0"/>
                  </a:moveTo>
                  <a:lnTo>
                    <a:pt x="28700" y="16113"/>
                  </a:lnTo>
                  <a:lnTo>
                    <a:pt x="70354" y="38608"/>
                  </a:lnTo>
                  <a:lnTo>
                    <a:pt x="113899" y="68151"/>
                  </a:lnTo>
                  <a:lnTo>
                    <a:pt x="148272" y="105409"/>
                  </a:lnTo>
                  <a:lnTo>
                    <a:pt x="166960" y="146397"/>
                  </a:lnTo>
                  <a:lnTo>
                    <a:pt x="181702" y="197699"/>
                  </a:lnTo>
                  <a:lnTo>
                    <a:pt x="193152" y="251037"/>
                  </a:lnTo>
                  <a:lnTo>
                    <a:pt x="201962" y="298133"/>
                  </a:lnTo>
                  <a:lnTo>
                    <a:pt x="208788" y="330707"/>
                  </a:lnTo>
                </a:path>
              </a:pathLst>
            </a:custGeom>
            <a:ln w="952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36"/>
          <p:cNvSpPr txBox="1"/>
          <p:nvPr/>
        </p:nvSpPr>
        <p:spPr>
          <a:xfrm>
            <a:off x="804171" y="3903344"/>
            <a:ext cx="217804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40" dirty="0">
                <a:latin typeface="Tahoma"/>
                <a:cs typeface="Tahoma"/>
              </a:rPr>
              <a:t>10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82" name="object 37"/>
          <p:cNvSpPr txBox="1"/>
          <p:nvPr/>
        </p:nvSpPr>
        <p:spPr>
          <a:xfrm>
            <a:off x="804171" y="3305936"/>
            <a:ext cx="217804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40" dirty="0">
                <a:latin typeface="Tahoma"/>
                <a:cs typeface="Tahoma"/>
              </a:rPr>
              <a:t>20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83" name="object 38"/>
          <p:cNvSpPr txBox="1"/>
          <p:nvPr/>
        </p:nvSpPr>
        <p:spPr>
          <a:xfrm>
            <a:off x="804171" y="2708528"/>
            <a:ext cx="217804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40" dirty="0">
                <a:latin typeface="Tahoma"/>
                <a:cs typeface="Tahoma"/>
              </a:rPr>
              <a:t>30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84" name="object 39"/>
          <p:cNvSpPr txBox="1"/>
          <p:nvPr/>
        </p:nvSpPr>
        <p:spPr>
          <a:xfrm>
            <a:off x="804171" y="2111121"/>
            <a:ext cx="217804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40" dirty="0">
                <a:latin typeface="Tahoma"/>
                <a:cs typeface="Tahoma"/>
              </a:rPr>
              <a:t>40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85" name="object 40"/>
          <p:cNvSpPr txBox="1"/>
          <p:nvPr/>
        </p:nvSpPr>
        <p:spPr>
          <a:xfrm>
            <a:off x="1366222" y="412280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β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86" name="object 41"/>
          <p:cNvGrpSpPr/>
          <p:nvPr/>
        </p:nvGrpSpPr>
        <p:grpSpPr>
          <a:xfrm>
            <a:off x="2032109" y="2720340"/>
            <a:ext cx="1123315" cy="570230"/>
            <a:chOff x="1822704" y="1880616"/>
            <a:chExt cx="1123315" cy="570230"/>
          </a:xfrm>
        </p:grpSpPr>
        <p:pic>
          <p:nvPicPr>
            <p:cNvPr id="87" name="object 4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72056" y="1880616"/>
              <a:ext cx="824483" cy="234696"/>
            </a:xfrm>
            <a:prstGeom prst="rect">
              <a:avLst/>
            </a:prstGeom>
          </p:spPr>
        </p:pic>
        <p:pic>
          <p:nvPicPr>
            <p:cNvPr id="88" name="object 4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22704" y="2202180"/>
              <a:ext cx="1123188" cy="248412"/>
            </a:xfrm>
            <a:prstGeom prst="rect">
              <a:avLst/>
            </a:prstGeom>
          </p:spPr>
        </p:pic>
      </p:grpSp>
      <p:sp>
        <p:nvSpPr>
          <p:cNvPr id="89" name="object 44"/>
          <p:cNvSpPr txBox="1"/>
          <p:nvPr/>
        </p:nvSpPr>
        <p:spPr>
          <a:xfrm>
            <a:off x="7383635" y="3686937"/>
            <a:ext cx="7740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A64D79"/>
                </a:solidFill>
                <a:latin typeface="Tahoma"/>
                <a:cs typeface="Tahoma"/>
              </a:rPr>
              <a:t>S</a:t>
            </a:r>
            <a:r>
              <a:rPr sz="2000" spc="5" dirty="0">
                <a:solidFill>
                  <a:srgbClr val="A64D79"/>
                </a:solidFill>
                <a:latin typeface="Tahoma"/>
                <a:cs typeface="Tahoma"/>
              </a:rPr>
              <a:t>imi</a:t>
            </a:r>
            <a:r>
              <a:rPr sz="2000" spc="-10" dirty="0">
                <a:solidFill>
                  <a:srgbClr val="A64D79"/>
                </a:solidFill>
                <a:latin typeface="Tahoma"/>
                <a:cs typeface="Tahoma"/>
              </a:rPr>
              <a:t>l</a:t>
            </a:r>
            <a:r>
              <a:rPr sz="2000" spc="-25" dirty="0">
                <a:solidFill>
                  <a:srgbClr val="A64D79"/>
                </a:solidFill>
                <a:latin typeface="Tahoma"/>
                <a:cs typeface="Tahoma"/>
              </a:rPr>
              <a:t>ar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0" name="object 45"/>
          <p:cNvSpPr txBox="1"/>
          <p:nvPr/>
        </p:nvSpPr>
        <p:spPr>
          <a:xfrm>
            <a:off x="2067287" y="3686936"/>
            <a:ext cx="105156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45" dirty="0">
                <a:solidFill>
                  <a:srgbClr val="A64D79"/>
                </a:solidFill>
                <a:latin typeface="Tahoma"/>
                <a:cs typeface="Tahoma"/>
              </a:rPr>
              <a:t>Di</a:t>
            </a:r>
            <a:r>
              <a:rPr sz="1900" spc="35" dirty="0">
                <a:solidFill>
                  <a:srgbClr val="A64D79"/>
                </a:solidFill>
                <a:latin typeface="Tahoma"/>
                <a:cs typeface="Tahoma"/>
              </a:rPr>
              <a:t>s</a:t>
            </a:r>
            <a:r>
              <a:rPr sz="1900" spc="-5" dirty="0">
                <a:solidFill>
                  <a:srgbClr val="A64D79"/>
                </a:solidFill>
                <a:latin typeface="Tahoma"/>
                <a:cs typeface="Tahoma"/>
              </a:rPr>
              <a:t>simi</a:t>
            </a:r>
            <a:r>
              <a:rPr sz="1900" spc="-15" dirty="0">
                <a:solidFill>
                  <a:srgbClr val="A64D79"/>
                </a:solidFill>
                <a:latin typeface="Tahoma"/>
                <a:cs typeface="Tahoma"/>
              </a:rPr>
              <a:t>l</a:t>
            </a:r>
            <a:r>
              <a:rPr sz="1900" spc="-25" dirty="0">
                <a:solidFill>
                  <a:srgbClr val="A64D79"/>
                </a:solidFill>
                <a:latin typeface="Tahoma"/>
                <a:cs typeface="Tahoma"/>
              </a:rPr>
              <a:t>ar</a:t>
            </a:r>
            <a:endParaRPr sz="19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041677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2728" y="1821843"/>
            <a:ext cx="1569720" cy="100126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252091" y="2885341"/>
            <a:ext cx="5238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95" dirty="0">
                <a:latin typeface="Tahoma"/>
                <a:cs typeface="Tahoma"/>
              </a:rPr>
              <a:t>USA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53812" y="1936143"/>
            <a:ext cx="1415796" cy="90678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872862" y="2873225"/>
            <a:ext cx="138112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spc="25" dirty="0">
                <a:latin typeface="Tahoma"/>
                <a:cs typeface="Tahoma"/>
              </a:rPr>
              <a:t>Washington</a:t>
            </a:r>
            <a:endParaRPr sz="20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2000" spc="150" dirty="0">
                <a:latin typeface="Tahoma"/>
                <a:cs typeface="Tahoma"/>
              </a:rPr>
              <a:t>DC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36213" y="2500658"/>
            <a:ext cx="1705610" cy="85725"/>
          </a:xfrm>
          <a:custGeom>
            <a:avLst/>
            <a:gdLst/>
            <a:ahLst/>
            <a:cxnLst/>
            <a:rect l="l" t="t" r="r" b="b"/>
            <a:pathLst>
              <a:path w="1705610" h="85725">
                <a:moveTo>
                  <a:pt x="1619758" y="0"/>
                </a:moveTo>
                <a:lnTo>
                  <a:pt x="1638835" y="28574"/>
                </a:lnTo>
                <a:lnTo>
                  <a:pt x="1648333" y="28575"/>
                </a:lnTo>
                <a:lnTo>
                  <a:pt x="1648333" y="57150"/>
                </a:lnTo>
                <a:lnTo>
                  <a:pt x="1638779" y="57150"/>
                </a:lnTo>
                <a:lnTo>
                  <a:pt x="1619758" y="85725"/>
                </a:lnTo>
                <a:lnTo>
                  <a:pt x="1676823" y="57150"/>
                </a:lnTo>
                <a:lnTo>
                  <a:pt x="1648333" y="57150"/>
                </a:lnTo>
                <a:lnTo>
                  <a:pt x="1676824" y="57149"/>
                </a:lnTo>
                <a:lnTo>
                  <a:pt x="1705483" y="42799"/>
                </a:lnTo>
                <a:lnTo>
                  <a:pt x="1619758" y="0"/>
                </a:lnTo>
                <a:close/>
              </a:path>
              <a:path w="1705610" h="85725">
                <a:moveTo>
                  <a:pt x="1648333" y="42799"/>
                </a:moveTo>
                <a:lnTo>
                  <a:pt x="1638780" y="57149"/>
                </a:lnTo>
                <a:lnTo>
                  <a:pt x="1648333" y="57150"/>
                </a:lnTo>
                <a:lnTo>
                  <a:pt x="1648333" y="42799"/>
                </a:lnTo>
                <a:close/>
              </a:path>
              <a:path w="1705610" h="85725">
                <a:moveTo>
                  <a:pt x="0" y="28448"/>
                </a:moveTo>
                <a:lnTo>
                  <a:pt x="0" y="57023"/>
                </a:lnTo>
                <a:lnTo>
                  <a:pt x="1638780" y="57149"/>
                </a:lnTo>
                <a:lnTo>
                  <a:pt x="1648333" y="42799"/>
                </a:lnTo>
                <a:lnTo>
                  <a:pt x="1638835" y="28574"/>
                </a:lnTo>
                <a:lnTo>
                  <a:pt x="0" y="28448"/>
                </a:lnTo>
                <a:close/>
              </a:path>
              <a:path w="1705610" h="85725">
                <a:moveTo>
                  <a:pt x="1638835" y="28574"/>
                </a:moveTo>
                <a:lnTo>
                  <a:pt x="1648333" y="42799"/>
                </a:lnTo>
                <a:lnTo>
                  <a:pt x="1648333" y="28575"/>
                </a:lnTo>
                <a:lnTo>
                  <a:pt x="1638835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52728" y="3504339"/>
            <a:ext cx="1569720" cy="92354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124964" y="4529787"/>
            <a:ext cx="73469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ahoma"/>
                <a:cs typeface="Tahoma"/>
              </a:rPr>
              <a:t>Ru</a:t>
            </a:r>
            <a:r>
              <a:rPr sz="2000" spc="-10" dirty="0">
                <a:latin typeface="Tahoma"/>
                <a:cs typeface="Tahoma"/>
              </a:rPr>
              <a:t>s</a:t>
            </a:r>
            <a:r>
              <a:rPr sz="2000" dirty="0">
                <a:latin typeface="Tahoma"/>
                <a:cs typeface="Tahoma"/>
              </a:rPr>
              <a:t>s</a:t>
            </a:r>
            <a:r>
              <a:rPr sz="2000" spc="-10" dirty="0">
                <a:latin typeface="Tahoma"/>
                <a:cs typeface="Tahoma"/>
              </a:rPr>
              <a:t>i</a:t>
            </a:r>
            <a:r>
              <a:rPr sz="2000" spc="-55" dirty="0">
                <a:latin typeface="Tahoma"/>
                <a:cs typeface="Tahoma"/>
              </a:rPr>
              <a:t>a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36213" y="3975763"/>
            <a:ext cx="1705610" cy="85725"/>
          </a:xfrm>
          <a:custGeom>
            <a:avLst/>
            <a:gdLst/>
            <a:ahLst/>
            <a:cxnLst/>
            <a:rect l="l" t="t" r="r" b="b"/>
            <a:pathLst>
              <a:path w="1705610" h="85725">
                <a:moveTo>
                  <a:pt x="1648333" y="42926"/>
                </a:moveTo>
                <a:lnTo>
                  <a:pt x="1619758" y="85725"/>
                </a:lnTo>
                <a:lnTo>
                  <a:pt x="1676992" y="57150"/>
                </a:lnTo>
                <a:lnTo>
                  <a:pt x="1648333" y="57150"/>
                </a:lnTo>
                <a:lnTo>
                  <a:pt x="1648333" y="42926"/>
                </a:lnTo>
                <a:close/>
              </a:path>
              <a:path w="1705610" h="85725">
                <a:moveTo>
                  <a:pt x="1638779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1638836" y="57150"/>
                </a:lnTo>
                <a:lnTo>
                  <a:pt x="1648333" y="42926"/>
                </a:lnTo>
                <a:lnTo>
                  <a:pt x="1638779" y="28575"/>
                </a:lnTo>
                <a:close/>
              </a:path>
              <a:path w="1705610" h="85725">
                <a:moveTo>
                  <a:pt x="1676823" y="28575"/>
                </a:moveTo>
                <a:lnTo>
                  <a:pt x="1648333" y="28575"/>
                </a:lnTo>
                <a:lnTo>
                  <a:pt x="1648333" y="57150"/>
                </a:lnTo>
                <a:lnTo>
                  <a:pt x="1676992" y="57150"/>
                </a:lnTo>
                <a:lnTo>
                  <a:pt x="1705483" y="42926"/>
                </a:lnTo>
                <a:lnTo>
                  <a:pt x="1676823" y="28575"/>
                </a:lnTo>
                <a:close/>
              </a:path>
              <a:path w="1705610" h="85725">
                <a:moveTo>
                  <a:pt x="1619758" y="0"/>
                </a:moveTo>
                <a:lnTo>
                  <a:pt x="1648333" y="42926"/>
                </a:lnTo>
                <a:lnTo>
                  <a:pt x="1648333" y="28575"/>
                </a:lnTo>
                <a:lnTo>
                  <a:pt x="1676823" y="28575"/>
                </a:lnTo>
                <a:lnTo>
                  <a:pt x="16197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6305424" y="3749449"/>
            <a:ext cx="513715" cy="682625"/>
            <a:chOff x="6123940" y="3058414"/>
            <a:chExt cx="513715" cy="682625"/>
          </a:xfrm>
        </p:grpSpPr>
        <p:sp>
          <p:nvSpPr>
            <p:cNvPr id="12" name="object 12"/>
            <p:cNvSpPr/>
            <p:nvPr/>
          </p:nvSpPr>
          <p:spPr>
            <a:xfrm>
              <a:off x="6128512" y="3062986"/>
              <a:ext cx="504825" cy="673735"/>
            </a:xfrm>
            <a:custGeom>
              <a:avLst/>
              <a:gdLst/>
              <a:ahLst/>
              <a:cxnLst/>
              <a:rect l="l" t="t" r="r" b="b"/>
              <a:pathLst>
                <a:path w="504825" h="673735">
                  <a:moveTo>
                    <a:pt x="307213" y="580644"/>
                  </a:moveTo>
                  <a:lnTo>
                    <a:pt x="197865" y="580644"/>
                  </a:lnTo>
                  <a:lnTo>
                    <a:pt x="197865" y="673226"/>
                  </a:lnTo>
                  <a:lnTo>
                    <a:pt x="307213" y="673226"/>
                  </a:lnTo>
                  <a:lnTo>
                    <a:pt x="307213" y="580644"/>
                  </a:lnTo>
                  <a:close/>
                </a:path>
                <a:path w="504825" h="673735">
                  <a:moveTo>
                    <a:pt x="451293" y="66801"/>
                  </a:moveTo>
                  <a:lnTo>
                    <a:pt x="254888" y="66801"/>
                  </a:lnTo>
                  <a:lnTo>
                    <a:pt x="285388" y="69042"/>
                  </a:lnTo>
                  <a:lnTo>
                    <a:pt x="313435" y="75771"/>
                  </a:lnTo>
                  <a:lnTo>
                    <a:pt x="362076" y="102743"/>
                  </a:lnTo>
                  <a:lnTo>
                    <a:pt x="394938" y="141493"/>
                  </a:lnTo>
                  <a:lnTo>
                    <a:pt x="405891" y="186055"/>
                  </a:lnTo>
                  <a:lnTo>
                    <a:pt x="404961" y="198864"/>
                  </a:lnTo>
                  <a:lnTo>
                    <a:pt x="390906" y="234314"/>
                  </a:lnTo>
                  <a:lnTo>
                    <a:pt x="348900" y="276034"/>
                  </a:lnTo>
                  <a:lnTo>
                    <a:pt x="303107" y="311227"/>
                  </a:lnTo>
                  <a:lnTo>
                    <a:pt x="283924" y="326501"/>
                  </a:lnTo>
                  <a:lnTo>
                    <a:pt x="244883" y="363684"/>
                  </a:lnTo>
                  <a:lnTo>
                    <a:pt x="219201" y="403225"/>
                  </a:lnTo>
                  <a:lnTo>
                    <a:pt x="207200" y="441229"/>
                  </a:lnTo>
                  <a:lnTo>
                    <a:pt x="203200" y="485901"/>
                  </a:lnTo>
                  <a:lnTo>
                    <a:pt x="203326" y="499363"/>
                  </a:lnTo>
                  <a:lnTo>
                    <a:pt x="203708" y="510285"/>
                  </a:lnTo>
                  <a:lnTo>
                    <a:pt x="296037" y="510285"/>
                  </a:lnTo>
                  <a:lnTo>
                    <a:pt x="296894" y="487592"/>
                  </a:lnTo>
                  <a:lnTo>
                    <a:pt x="298513" y="468280"/>
                  </a:lnTo>
                  <a:lnTo>
                    <a:pt x="307943" y="429254"/>
                  </a:lnTo>
                  <a:lnTo>
                    <a:pt x="334565" y="391920"/>
                  </a:lnTo>
                  <a:lnTo>
                    <a:pt x="365236" y="365960"/>
                  </a:lnTo>
                  <a:lnTo>
                    <a:pt x="386714" y="349503"/>
                  </a:lnTo>
                  <a:lnTo>
                    <a:pt x="418738" y="324288"/>
                  </a:lnTo>
                  <a:lnTo>
                    <a:pt x="465689" y="279763"/>
                  </a:lnTo>
                  <a:lnTo>
                    <a:pt x="491069" y="241762"/>
                  </a:lnTo>
                  <a:lnTo>
                    <a:pt x="503070" y="201808"/>
                  </a:lnTo>
                  <a:lnTo>
                    <a:pt x="504570" y="180594"/>
                  </a:lnTo>
                  <a:lnTo>
                    <a:pt x="500306" y="144468"/>
                  </a:lnTo>
                  <a:lnTo>
                    <a:pt x="487505" y="111140"/>
                  </a:lnTo>
                  <a:lnTo>
                    <a:pt x="466155" y="80599"/>
                  </a:lnTo>
                  <a:lnTo>
                    <a:pt x="451293" y="66801"/>
                  </a:lnTo>
                  <a:close/>
                </a:path>
                <a:path w="504825" h="673735">
                  <a:moveTo>
                    <a:pt x="253364" y="0"/>
                  </a:moveTo>
                  <a:lnTo>
                    <a:pt x="201832" y="3071"/>
                  </a:lnTo>
                  <a:lnTo>
                    <a:pt x="155622" y="12287"/>
                  </a:lnTo>
                  <a:lnTo>
                    <a:pt x="114722" y="27646"/>
                  </a:lnTo>
                  <a:lnTo>
                    <a:pt x="79121" y="49149"/>
                  </a:lnTo>
                  <a:lnTo>
                    <a:pt x="49470" y="76511"/>
                  </a:lnTo>
                  <a:lnTo>
                    <a:pt x="26416" y="109267"/>
                  </a:lnTo>
                  <a:lnTo>
                    <a:pt x="9933" y="147429"/>
                  </a:lnTo>
                  <a:lnTo>
                    <a:pt x="0" y="191007"/>
                  </a:lnTo>
                  <a:lnTo>
                    <a:pt x="98678" y="200913"/>
                  </a:lnTo>
                  <a:lnTo>
                    <a:pt x="106824" y="168644"/>
                  </a:lnTo>
                  <a:lnTo>
                    <a:pt x="118506" y="140969"/>
                  </a:lnTo>
                  <a:lnTo>
                    <a:pt x="152526" y="99313"/>
                  </a:lnTo>
                  <a:lnTo>
                    <a:pt x="198612" y="74914"/>
                  </a:lnTo>
                  <a:lnTo>
                    <a:pt x="254888" y="66801"/>
                  </a:lnTo>
                  <a:lnTo>
                    <a:pt x="451293" y="66801"/>
                  </a:lnTo>
                  <a:lnTo>
                    <a:pt x="436244" y="52831"/>
                  </a:lnTo>
                  <a:lnTo>
                    <a:pt x="399240" y="29682"/>
                  </a:lnTo>
                  <a:lnTo>
                    <a:pt x="356425" y="13176"/>
                  </a:lnTo>
                  <a:lnTo>
                    <a:pt x="307800" y="3290"/>
                  </a:lnTo>
                  <a:lnTo>
                    <a:pt x="2533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128512" y="3062986"/>
              <a:ext cx="504825" cy="673735"/>
            </a:xfrm>
            <a:custGeom>
              <a:avLst/>
              <a:gdLst/>
              <a:ahLst/>
              <a:cxnLst/>
              <a:rect l="l" t="t" r="r" b="b"/>
              <a:pathLst>
                <a:path w="504825" h="673735">
                  <a:moveTo>
                    <a:pt x="197865" y="580644"/>
                  </a:moveTo>
                  <a:lnTo>
                    <a:pt x="225202" y="580644"/>
                  </a:lnTo>
                  <a:lnTo>
                    <a:pt x="252539" y="580644"/>
                  </a:lnTo>
                  <a:lnTo>
                    <a:pt x="279876" y="580644"/>
                  </a:lnTo>
                  <a:lnTo>
                    <a:pt x="307213" y="580644"/>
                  </a:lnTo>
                  <a:lnTo>
                    <a:pt x="307213" y="603789"/>
                  </a:lnTo>
                  <a:lnTo>
                    <a:pt x="307213" y="626935"/>
                  </a:lnTo>
                  <a:lnTo>
                    <a:pt x="307213" y="650081"/>
                  </a:lnTo>
                  <a:lnTo>
                    <a:pt x="307213" y="673226"/>
                  </a:lnTo>
                  <a:lnTo>
                    <a:pt x="279876" y="673226"/>
                  </a:lnTo>
                  <a:lnTo>
                    <a:pt x="252539" y="673226"/>
                  </a:lnTo>
                  <a:lnTo>
                    <a:pt x="225202" y="673226"/>
                  </a:lnTo>
                  <a:lnTo>
                    <a:pt x="197865" y="673226"/>
                  </a:lnTo>
                  <a:lnTo>
                    <a:pt x="197865" y="650081"/>
                  </a:lnTo>
                  <a:lnTo>
                    <a:pt x="197865" y="626935"/>
                  </a:lnTo>
                  <a:lnTo>
                    <a:pt x="197865" y="603789"/>
                  </a:lnTo>
                  <a:lnTo>
                    <a:pt x="197865" y="580644"/>
                  </a:lnTo>
                  <a:close/>
                </a:path>
                <a:path w="504825" h="673735">
                  <a:moveTo>
                    <a:pt x="253364" y="0"/>
                  </a:moveTo>
                  <a:lnTo>
                    <a:pt x="307800" y="3290"/>
                  </a:lnTo>
                  <a:lnTo>
                    <a:pt x="356425" y="13176"/>
                  </a:lnTo>
                  <a:lnTo>
                    <a:pt x="399240" y="29682"/>
                  </a:lnTo>
                  <a:lnTo>
                    <a:pt x="436244" y="52831"/>
                  </a:lnTo>
                  <a:lnTo>
                    <a:pt x="466155" y="80599"/>
                  </a:lnTo>
                  <a:lnTo>
                    <a:pt x="500306" y="144468"/>
                  </a:lnTo>
                  <a:lnTo>
                    <a:pt x="504570" y="180594"/>
                  </a:lnTo>
                  <a:lnTo>
                    <a:pt x="503070" y="201808"/>
                  </a:lnTo>
                  <a:lnTo>
                    <a:pt x="491069" y="241762"/>
                  </a:lnTo>
                  <a:lnTo>
                    <a:pt x="465689" y="279763"/>
                  </a:lnTo>
                  <a:lnTo>
                    <a:pt x="418738" y="324288"/>
                  </a:lnTo>
                  <a:lnTo>
                    <a:pt x="386714" y="349503"/>
                  </a:lnTo>
                  <a:lnTo>
                    <a:pt x="365236" y="365960"/>
                  </a:lnTo>
                  <a:lnTo>
                    <a:pt x="347853" y="380095"/>
                  </a:lnTo>
                  <a:lnTo>
                    <a:pt x="318611" y="410065"/>
                  </a:lnTo>
                  <a:lnTo>
                    <a:pt x="300894" y="452350"/>
                  </a:lnTo>
                  <a:lnTo>
                    <a:pt x="296037" y="510285"/>
                  </a:lnTo>
                  <a:lnTo>
                    <a:pt x="272913" y="510285"/>
                  </a:lnTo>
                  <a:lnTo>
                    <a:pt x="249824" y="510285"/>
                  </a:lnTo>
                  <a:lnTo>
                    <a:pt x="226760" y="510285"/>
                  </a:lnTo>
                  <a:lnTo>
                    <a:pt x="203708" y="510285"/>
                  </a:lnTo>
                  <a:lnTo>
                    <a:pt x="203326" y="499363"/>
                  </a:lnTo>
                  <a:lnTo>
                    <a:pt x="203200" y="491235"/>
                  </a:lnTo>
                  <a:lnTo>
                    <a:pt x="203200" y="485901"/>
                  </a:lnTo>
                  <a:lnTo>
                    <a:pt x="207200" y="441229"/>
                  </a:lnTo>
                  <a:lnTo>
                    <a:pt x="219201" y="403225"/>
                  </a:lnTo>
                  <a:lnTo>
                    <a:pt x="244883" y="363684"/>
                  </a:lnTo>
                  <a:lnTo>
                    <a:pt x="283924" y="326501"/>
                  </a:lnTo>
                  <a:lnTo>
                    <a:pt x="326136" y="293750"/>
                  </a:lnTo>
                  <a:lnTo>
                    <a:pt x="348900" y="276034"/>
                  </a:lnTo>
                  <a:lnTo>
                    <a:pt x="381285" y="246316"/>
                  </a:lnTo>
                  <a:lnTo>
                    <a:pt x="402161" y="211185"/>
                  </a:lnTo>
                  <a:lnTo>
                    <a:pt x="405891" y="186055"/>
                  </a:lnTo>
                  <a:lnTo>
                    <a:pt x="403153" y="163054"/>
                  </a:lnTo>
                  <a:lnTo>
                    <a:pt x="381246" y="121386"/>
                  </a:lnTo>
                  <a:lnTo>
                    <a:pt x="339006" y="87000"/>
                  </a:lnTo>
                  <a:lnTo>
                    <a:pt x="285388" y="69042"/>
                  </a:lnTo>
                  <a:lnTo>
                    <a:pt x="254888" y="66801"/>
                  </a:lnTo>
                  <a:lnTo>
                    <a:pt x="225482" y="68828"/>
                  </a:lnTo>
                  <a:lnTo>
                    <a:pt x="174289" y="85072"/>
                  </a:lnTo>
                  <a:lnTo>
                    <a:pt x="133736" y="117867"/>
                  </a:lnTo>
                  <a:lnTo>
                    <a:pt x="106824" y="168644"/>
                  </a:lnTo>
                  <a:lnTo>
                    <a:pt x="98678" y="200913"/>
                  </a:lnTo>
                  <a:lnTo>
                    <a:pt x="74009" y="198437"/>
                  </a:lnTo>
                  <a:lnTo>
                    <a:pt x="49339" y="195961"/>
                  </a:lnTo>
                  <a:lnTo>
                    <a:pt x="24669" y="193484"/>
                  </a:lnTo>
                  <a:lnTo>
                    <a:pt x="0" y="191007"/>
                  </a:lnTo>
                  <a:lnTo>
                    <a:pt x="9933" y="147429"/>
                  </a:lnTo>
                  <a:lnTo>
                    <a:pt x="26416" y="109267"/>
                  </a:lnTo>
                  <a:lnTo>
                    <a:pt x="49470" y="76511"/>
                  </a:lnTo>
                  <a:lnTo>
                    <a:pt x="79121" y="49149"/>
                  </a:lnTo>
                  <a:lnTo>
                    <a:pt x="114722" y="27646"/>
                  </a:lnTo>
                  <a:lnTo>
                    <a:pt x="155622" y="12287"/>
                  </a:lnTo>
                  <a:lnTo>
                    <a:pt x="201832" y="3071"/>
                  </a:lnTo>
                  <a:lnTo>
                    <a:pt x="253364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Title 14">
            <a:extLst>
              <a:ext uri="{FF2B5EF4-FFF2-40B4-BE49-F238E27FC236}">
                <a16:creationId xmlns:a16="http://schemas.microsoft.com/office/drawing/2014/main" id="{2DC508CC-FACB-C8C9-2CAC-C982A06E2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spc="35" dirty="0"/>
              <a:t>Manipul</a:t>
            </a:r>
            <a:r>
              <a:rPr lang="en-GB" sz="3600" spc="25" dirty="0"/>
              <a:t>a</a:t>
            </a:r>
            <a:r>
              <a:rPr lang="en-GB" sz="3600" dirty="0"/>
              <a:t>ting</a:t>
            </a:r>
            <a:r>
              <a:rPr lang="en-GB" sz="3600" spc="-160" dirty="0"/>
              <a:t> </a:t>
            </a:r>
            <a:r>
              <a:rPr lang="en-GB" sz="3600" spc="95" dirty="0"/>
              <a:t>w</a:t>
            </a:r>
            <a:r>
              <a:rPr lang="en-GB" sz="3600" spc="55" dirty="0"/>
              <a:t>o</a:t>
            </a:r>
            <a:r>
              <a:rPr lang="en-GB" sz="3600" spc="10" dirty="0"/>
              <a:t>rd</a:t>
            </a:r>
            <a:r>
              <a:rPr lang="en-GB" sz="3600" spc="-130" dirty="0"/>
              <a:t> </a:t>
            </a:r>
            <a:r>
              <a:rPr lang="en-GB" sz="3600" spc="25" dirty="0"/>
              <a:t>vectors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6360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10756" y="5004204"/>
            <a:ext cx="648652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30" dirty="0">
                <a:latin typeface="Cambria"/>
                <a:cs typeface="Cambria"/>
              </a:rPr>
              <a:t>[Mikolov </a:t>
            </a:r>
            <a:r>
              <a:rPr sz="1100" spc="35" dirty="0">
                <a:latin typeface="Cambria"/>
                <a:cs typeface="Cambria"/>
              </a:rPr>
              <a:t>et</a:t>
            </a:r>
            <a:r>
              <a:rPr sz="1100" spc="50" dirty="0">
                <a:latin typeface="Cambria"/>
                <a:cs typeface="Cambria"/>
              </a:rPr>
              <a:t> </a:t>
            </a:r>
            <a:r>
              <a:rPr sz="1100" spc="65" dirty="0">
                <a:latin typeface="Cambria"/>
                <a:cs typeface="Cambria"/>
              </a:rPr>
              <a:t>al,</a:t>
            </a:r>
            <a:r>
              <a:rPr sz="1100" spc="5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2013,</a:t>
            </a:r>
            <a:r>
              <a:rPr sz="1100" spc="55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Distributed </a:t>
            </a:r>
            <a:r>
              <a:rPr sz="1100" spc="40" dirty="0">
                <a:latin typeface="Cambria"/>
                <a:cs typeface="Cambria"/>
              </a:rPr>
              <a:t>Representations</a:t>
            </a:r>
            <a:r>
              <a:rPr sz="1100" spc="5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of</a:t>
            </a:r>
            <a:r>
              <a:rPr sz="1100" spc="50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Words</a:t>
            </a:r>
            <a:r>
              <a:rPr sz="1100" spc="55" dirty="0">
                <a:latin typeface="Cambria"/>
                <a:cs typeface="Cambria"/>
              </a:rPr>
              <a:t> </a:t>
            </a:r>
            <a:r>
              <a:rPr sz="1100" spc="50" dirty="0">
                <a:latin typeface="Cambria"/>
                <a:cs typeface="Cambria"/>
              </a:rPr>
              <a:t>and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spc="50" dirty="0">
                <a:latin typeface="Cambria"/>
                <a:cs typeface="Cambria"/>
              </a:rPr>
              <a:t>Phrases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spc="50" dirty="0">
                <a:latin typeface="Cambria"/>
                <a:cs typeface="Cambria"/>
              </a:rPr>
              <a:t>and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their</a:t>
            </a:r>
            <a:r>
              <a:rPr sz="1100" spc="50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Compositionality]</a:t>
            </a:r>
            <a:endParaRPr sz="11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77487" y="2508209"/>
            <a:ext cx="183260" cy="18326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78199" y="3294593"/>
            <a:ext cx="183261" cy="18326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704908" y="2193443"/>
            <a:ext cx="1906270" cy="274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spc="20" dirty="0">
                <a:solidFill>
                  <a:srgbClr val="B7B7B7"/>
                </a:solidFill>
                <a:latin typeface="Tahoma"/>
                <a:cs typeface="Tahoma"/>
              </a:rPr>
              <a:t>Washington</a:t>
            </a:r>
            <a:r>
              <a:rPr sz="1800" spc="295" dirty="0">
                <a:solidFill>
                  <a:srgbClr val="B7B7B7"/>
                </a:solidFill>
                <a:latin typeface="Tahoma"/>
                <a:cs typeface="Tahoma"/>
              </a:rPr>
              <a:t> </a:t>
            </a:r>
            <a:r>
              <a:rPr sz="1800" spc="-65" dirty="0">
                <a:solidFill>
                  <a:srgbClr val="B7B7B7"/>
                </a:solidFill>
                <a:latin typeface="Tahoma"/>
                <a:cs typeface="Tahoma"/>
              </a:rPr>
              <a:t>(10,5)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38460" y="3813756"/>
            <a:ext cx="1579245" cy="83375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4445" marR="507365">
              <a:lnSpc>
                <a:spcPts val="2160"/>
              </a:lnSpc>
              <a:spcBef>
                <a:spcPts val="45"/>
              </a:spcBef>
            </a:pPr>
            <a:r>
              <a:rPr sz="1800" spc="-20" dirty="0">
                <a:solidFill>
                  <a:srgbClr val="B7B7B7"/>
                </a:solidFill>
                <a:latin typeface="Tahoma"/>
                <a:cs typeface="Tahoma"/>
              </a:rPr>
              <a:t>Tokyo(8.</a:t>
            </a:r>
            <a:r>
              <a:rPr sz="1800" spc="-35" dirty="0">
                <a:solidFill>
                  <a:srgbClr val="B7B7B7"/>
                </a:solidFill>
                <a:latin typeface="Tahoma"/>
                <a:cs typeface="Tahoma"/>
              </a:rPr>
              <a:t>5,  </a:t>
            </a:r>
            <a:r>
              <a:rPr sz="1800" spc="-75" dirty="0">
                <a:solidFill>
                  <a:srgbClr val="B7B7B7"/>
                </a:solidFill>
                <a:latin typeface="Tahoma"/>
                <a:cs typeface="Tahoma"/>
              </a:rPr>
              <a:t>2)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r>
              <a:rPr sz="1800" spc="135" dirty="0">
                <a:solidFill>
                  <a:srgbClr val="B7B7B7"/>
                </a:solidFill>
                <a:latin typeface="Tahoma"/>
                <a:cs typeface="Tahoma"/>
              </a:rPr>
              <a:t>A</a:t>
            </a:r>
            <a:r>
              <a:rPr sz="1800" spc="-15" dirty="0">
                <a:solidFill>
                  <a:srgbClr val="B7B7B7"/>
                </a:solidFill>
                <a:latin typeface="Tahoma"/>
                <a:cs typeface="Tahoma"/>
              </a:rPr>
              <a:t>nk</a:t>
            </a:r>
            <a:r>
              <a:rPr sz="1800" spc="-10" dirty="0">
                <a:solidFill>
                  <a:srgbClr val="B7B7B7"/>
                </a:solidFill>
                <a:latin typeface="Tahoma"/>
                <a:cs typeface="Tahoma"/>
              </a:rPr>
              <a:t>a</a:t>
            </a:r>
            <a:r>
              <a:rPr sz="1800" spc="-20" dirty="0">
                <a:solidFill>
                  <a:srgbClr val="B7B7B7"/>
                </a:solidFill>
                <a:latin typeface="Tahoma"/>
                <a:cs typeface="Tahoma"/>
              </a:rPr>
              <a:t>r</a:t>
            </a:r>
            <a:r>
              <a:rPr sz="1800" spc="-25" dirty="0">
                <a:solidFill>
                  <a:srgbClr val="B7B7B7"/>
                </a:solidFill>
                <a:latin typeface="Tahoma"/>
                <a:cs typeface="Tahoma"/>
              </a:rPr>
              <a:t>a</a:t>
            </a:r>
            <a:r>
              <a:rPr sz="1800" spc="-210" dirty="0">
                <a:solidFill>
                  <a:srgbClr val="B7B7B7"/>
                </a:solidFill>
                <a:latin typeface="Tahoma"/>
                <a:cs typeface="Tahoma"/>
              </a:rPr>
              <a:t>(</a:t>
            </a:r>
            <a:r>
              <a:rPr sz="1800" dirty="0">
                <a:solidFill>
                  <a:srgbClr val="B7B7B7"/>
                </a:solidFill>
                <a:latin typeface="Tahoma"/>
                <a:cs typeface="Tahoma"/>
              </a:rPr>
              <a:t>8.</a:t>
            </a:r>
            <a:r>
              <a:rPr sz="1800" spc="-5" dirty="0">
                <a:solidFill>
                  <a:srgbClr val="B7B7B7"/>
                </a:solidFill>
                <a:latin typeface="Tahoma"/>
                <a:cs typeface="Tahoma"/>
              </a:rPr>
              <a:t>5</a:t>
            </a:r>
            <a:r>
              <a:rPr sz="1800" spc="-140" dirty="0">
                <a:solidFill>
                  <a:srgbClr val="B7B7B7"/>
                </a:solidFill>
                <a:latin typeface="Tahoma"/>
                <a:cs typeface="Tahoma"/>
              </a:rPr>
              <a:t>,</a:t>
            </a:r>
            <a:r>
              <a:rPr sz="1800" spc="-120" dirty="0">
                <a:solidFill>
                  <a:srgbClr val="B7B7B7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B7B7B7"/>
                </a:solidFill>
                <a:latin typeface="Tahoma"/>
                <a:cs typeface="Tahoma"/>
              </a:rPr>
              <a:t>0.</a:t>
            </a:r>
            <a:r>
              <a:rPr sz="1800" spc="-5" dirty="0">
                <a:solidFill>
                  <a:srgbClr val="B7B7B7"/>
                </a:solidFill>
                <a:latin typeface="Tahoma"/>
                <a:cs typeface="Tahoma"/>
              </a:rPr>
              <a:t>9</a:t>
            </a:r>
            <a:r>
              <a:rPr sz="1800" spc="-210" dirty="0">
                <a:solidFill>
                  <a:srgbClr val="B7B7B7"/>
                </a:solidFill>
                <a:latin typeface="Tahoma"/>
                <a:cs typeface="Tahoma"/>
              </a:rPr>
              <a:t>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0550" y="1773069"/>
            <a:ext cx="5142230" cy="3110865"/>
          </a:xfrm>
          <a:custGeom>
            <a:avLst/>
            <a:gdLst/>
            <a:ahLst/>
            <a:cxnLst/>
            <a:rect l="l" t="t" r="r" b="b"/>
            <a:pathLst>
              <a:path w="5142230" h="3110865">
                <a:moveTo>
                  <a:pt x="5142014" y="3067812"/>
                </a:moveTo>
                <a:lnTo>
                  <a:pt x="5113477" y="3053562"/>
                </a:lnTo>
                <a:lnTo>
                  <a:pt x="5056289" y="3025000"/>
                </a:lnTo>
                <a:lnTo>
                  <a:pt x="5056289" y="3053575"/>
                </a:lnTo>
                <a:lnTo>
                  <a:pt x="58000" y="3056686"/>
                </a:lnTo>
                <a:lnTo>
                  <a:pt x="57150" y="85725"/>
                </a:lnTo>
                <a:lnTo>
                  <a:pt x="85725" y="85725"/>
                </a:lnTo>
                <a:lnTo>
                  <a:pt x="78536" y="71374"/>
                </a:lnTo>
                <a:lnTo>
                  <a:pt x="42837" y="0"/>
                </a:lnTo>
                <a:lnTo>
                  <a:pt x="0" y="85725"/>
                </a:lnTo>
                <a:lnTo>
                  <a:pt x="28575" y="85725"/>
                </a:lnTo>
                <a:lnTo>
                  <a:pt x="29438" y="3067583"/>
                </a:lnTo>
                <a:lnTo>
                  <a:pt x="42824" y="3067583"/>
                </a:lnTo>
                <a:lnTo>
                  <a:pt x="42849" y="3085249"/>
                </a:lnTo>
                <a:lnTo>
                  <a:pt x="5056289" y="3082150"/>
                </a:lnTo>
                <a:lnTo>
                  <a:pt x="5056289" y="3110725"/>
                </a:lnTo>
                <a:lnTo>
                  <a:pt x="5142014" y="30678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59955" y="1753689"/>
            <a:ext cx="943610" cy="274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35"/>
              </a:lnSpc>
            </a:pPr>
            <a:r>
              <a:rPr sz="1800" spc="60" dirty="0">
                <a:solidFill>
                  <a:srgbClr val="B7B7B7"/>
                </a:solidFill>
                <a:latin typeface="Tahoma"/>
                <a:cs typeface="Tahoma"/>
              </a:rPr>
              <a:t>U</a:t>
            </a:r>
            <a:r>
              <a:rPr sz="1800" spc="40" dirty="0">
                <a:solidFill>
                  <a:srgbClr val="B7B7B7"/>
                </a:solidFill>
                <a:latin typeface="Tahoma"/>
                <a:cs typeface="Tahoma"/>
              </a:rPr>
              <a:t>S</a:t>
            </a:r>
            <a:r>
              <a:rPr sz="1800" spc="135" dirty="0">
                <a:solidFill>
                  <a:srgbClr val="B7B7B7"/>
                </a:solidFill>
                <a:latin typeface="Tahoma"/>
                <a:cs typeface="Tahoma"/>
              </a:rPr>
              <a:t>A</a:t>
            </a:r>
            <a:r>
              <a:rPr sz="1800" spc="-100" dirty="0">
                <a:solidFill>
                  <a:srgbClr val="B7B7B7"/>
                </a:solidFill>
                <a:latin typeface="Tahoma"/>
                <a:cs typeface="Tahoma"/>
              </a:rPr>
              <a:t> </a:t>
            </a:r>
            <a:r>
              <a:rPr sz="1800" spc="-220" dirty="0">
                <a:solidFill>
                  <a:srgbClr val="B7B7B7"/>
                </a:solidFill>
                <a:latin typeface="Tahoma"/>
                <a:cs typeface="Tahoma"/>
              </a:rPr>
              <a:t>(</a:t>
            </a:r>
            <a:r>
              <a:rPr sz="1800" spc="-60" dirty="0">
                <a:solidFill>
                  <a:srgbClr val="B7B7B7"/>
                </a:solidFill>
                <a:latin typeface="Tahoma"/>
                <a:cs typeface="Tahoma"/>
              </a:rPr>
              <a:t>5,6)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287399" y="1897085"/>
            <a:ext cx="659130" cy="2579370"/>
            <a:chOff x="1167193" y="1380553"/>
            <a:chExt cx="659130" cy="257937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41157" y="1380553"/>
              <a:ext cx="184785" cy="18478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7421" y="2739961"/>
              <a:ext cx="183260" cy="18326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67193" y="3776281"/>
              <a:ext cx="183260" cy="18326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41157" y="1979485"/>
              <a:ext cx="183261" cy="184784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909508" y="2390289"/>
            <a:ext cx="1160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B7B7B7"/>
                </a:solidFill>
                <a:latin typeface="Tahoma"/>
                <a:cs typeface="Tahoma"/>
              </a:rPr>
              <a:t>Russia</a:t>
            </a:r>
            <a:r>
              <a:rPr sz="1800" spc="-110" dirty="0">
                <a:solidFill>
                  <a:srgbClr val="B7B7B7"/>
                </a:solidFill>
                <a:latin typeface="Tahoma"/>
                <a:cs typeface="Tahoma"/>
              </a:rPr>
              <a:t> </a:t>
            </a:r>
            <a:r>
              <a:rPr sz="1800" spc="-90" dirty="0">
                <a:solidFill>
                  <a:srgbClr val="B7B7B7"/>
                </a:solidFill>
                <a:latin typeface="Tahoma"/>
                <a:cs typeface="Tahoma"/>
              </a:rPr>
              <a:t>(5,5)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02602" y="3420945"/>
            <a:ext cx="1662430" cy="936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2930">
              <a:lnSpc>
                <a:spcPts val="2135"/>
              </a:lnSpc>
            </a:pPr>
            <a:r>
              <a:rPr sz="1800" spc="5" dirty="0">
                <a:solidFill>
                  <a:srgbClr val="B7B7B7"/>
                </a:solidFill>
                <a:latin typeface="Tahoma"/>
                <a:cs typeface="Tahoma"/>
              </a:rPr>
              <a:t>J</a:t>
            </a:r>
            <a:r>
              <a:rPr sz="1800" spc="-30" dirty="0">
                <a:solidFill>
                  <a:srgbClr val="B7B7B7"/>
                </a:solidFill>
                <a:latin typeface="Tahoma"/>
                <a:cs typeface="Tahoma"/>
              </a:rPr>
              <a:t>ap</a:t>
            </a:r>
            <a:r>
              <a:rPr sz="1800" spc="-25" dirty="0">
                <a:solidFill>
                  <a:srgbClr val="B7B7B7"/>
                </a:solidFill>
                <a:latin typeface="Tahoma"/>
                <a:cs typeface="Tahoma"/>
              </a:rPr>
              <a:t>a</a:t>
            </a:r>
            <a:r>
              <a:rPr sz="1800" dirty="0">
                <a:solidFill>
                  <a:srgbClr val="B7B7B7"/>
                </a:solidFill>
                <a:latin typeface="Tahoma"/>
                <a:cs typeface="Tahoma"/>
              </a:rPr>
              <a:t>n</a:t>
            </a:r>
            <a:r>
              <a:rPr sz="1800" spc="-95" dirty="0">
                <a:solidFill>
                  <a:srgbClr val="B7B7B7"/>
                </a:solidFill>
                <a:latin typeface="Tahoma"/>
                <a:cs typeface="Tahoma"/>
              </a:rPr>
              <a:t> </a:t>
            </a:r>
            <a:r>
              <a:rPr sz="1800" spc="-90" dirty="0">
                <a:solidFill>
                  <a:srgbClr val="B7B7B7"/>
                </a:solidFill>
                <a:latin typeface="Tahoma"/>
                <a:cs typeface="Tahoma"/>
              </a:rPr>
              <a:t>(4,3)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800" spc="5" dirty="0">
                <a:solidFill>
                  <a:srgbClr val="B7B7B7"/>
                </a:solidFill>
                <a:latin typeface="Tahoma"/>
                <a:cs typeface="Tahoma"/>
              </a:rPr>
              <a:t>T</a:t>
            </a:r>
            <a:r>
              <a:rPr sz="1800" spc="10" dirty="0">
                <a:solidFill>
                  <a:srgbClr val="B7B7B7"/>
                </a:solidFill>
                <a:latin typeface="Tahoma"/>
                <a:cs typeface="Tahoma"/>
              </a:rPr>
              <a:t>urkey</a:t>
            </a:r>
            <a:r>
              <a:rPr sz="1800" spc="-125" dirty="0">
                <a:solidFill>
                  <a:srgbClr val="B7B7B7"/>
                </a:solidFill>
                <a:latin typeface="Tahoma"/>
                <a:cs typeface="Tahoma"/>
              </a:rPr>
              <a:t> </a:t>
            </a:r>
            <a:r>
              <a:rPr sz="1800" spc="-210" dirty="0">
                <a:solidFill>
                  <a:srgbClr val="B7B7B7"/>
                </a:solidFill>
                <a:latin typeface="Tahoma"/>
                <a:cs typeface="Tahoma"/>
              </a:rPr>
              <a:t>(</a:t>
            </a:r>
            <a:r>
              <a:rPr sz="1800" spc="-5" dirty="0">
                <a:solidFill>
                  <a:srgbClr val="B7B7B7"/>
                </a:solidFill>
                <a:latin typeface="Tahoma"/>
                <a:cs typeface="Tahoma"/>
              </a:rPr>
              <a:t>3,</a:t>
            </a:r>
            <a:r>
              <a:rPr sz="1800" spc="-15" dirty="0">
                <a:solidFill>
                  <a:srgbClr val="B7B7B7"/>
                </a:solidFill>
                <a:latin typeface="Tahoma"/>
                <a:cs typeface="Tahoma"/>
              </a:rPr>
              <a:t>1</a:t>
            </a:r>
            <a:r>
              <a:rPr sz="1800" spc="-210" dirty="0">
                <a:solidFill>
                  <a:srgbClr val="B7B7B7"/>
                </a:solidFill>
                <a:latin typeface="Tahoma"/>
                <a:cs typeface="Tahoma"/>
              </a:rPr>
              <a:t>)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938591" y="1977159"/>
            <a:ext cx="2517775" cy="1318260"/>
            <a:chOff x="1818385" y="1460627"/>
            <a:chExt cx="2517775" cy="1318260"/>
          </a:xfrm>
        </p:grpSpPr>
        <p:sp>
          <p:nvSpPr>
            <p:cNvPr id="18" name="object 18"/>
            <p:cNvSpPr/>
            <p:nvPr/>
          </p:nvSpPr>
          <p:spPr>
            <a:xfrm>
              <a:off x="1818385" y="1460626"/>
              <a:ext cx="2340610" cy="1241425"/>
            </a:xfrm>
            <a:custGeom>
              <a:avLst/>
              <a:gdLst/>
              <a:ahLst/>
              <a:cxnLst/>
              <a:rect l="l" t="t" r="r" b="b"/>
              <a:pathLst>
                <a:path w="2340610" h="1241425">
                  <a:moveTo>
                    <a:pt x="2340229" y="1220978"/>
                  </a:moveTo>
                  <a:lnTo>
                    <a:pt x="2339644" y="1220470"/>
                  </a:lnTo>
                  <a:lnTo>
                    <a:pt x="2267966" y="1157986"/>
                  </a:lnTo>
                  <a:lnTo>
                    <a:pt x="2279294" y="1190409"/>
                  </a:lnTo>
                  <a:lnTo>
                    <a:pt x="7112" y="603504"/>
                  </a:lnTo>
                  <a:lnTo>
                    <a:pt x="0" y="631190"/>
                  </a:lnTo>
                  <a:lnTo>
                    <a:pt x="2272169" y="1218082"/>
                  </a:lnTo>
                  <a:lnTo>
                    <a:pt x="2246503" y="1241044"/>
                  </a:lnTo>
                  <a:lnTo>
                    <a:pt x="2340229" y="1220978"/>
                  </a:lnTo>
                  <a:close/>
                </a:path>
                <a:path w="2340610" h="1241425">
                  <a:moveTo>
                    <a:pt x="2340229" y="617474"/>
                  </a:moveTo>
                  <a:lnTo>
                    <a:pt x="2339644" y="616966"/>
                  </a:lnTo>
                  <a:lnTo>
                    <a:pt x="2267966" y="554482"/>
                  </a:lnTo>
                  <a:lnTo>
                    <a:pt x="2279294" y="586905"/>
                  </a:lnTo>
                  <a:lnTo>
                    <a:pt x="7112" y="0"/>
                  </a:lnTo>
                  <a:lnTo>
                    <a:pt x="0" y="27686"/>
                  </a:lnTo>
                  <a:lnTo>
                    <a:pt x="2272169" y="614578"/>
                  </a:lnTo>
                  <a:lnTo>
                    <a:pt x="2246503" y="637540"/>
                  </a:lnTo>
                  <a:lnTo>
                    <a:pt x="2340229" y="617474"/>
                  </a:lnTo>
                  <a:close/>
                </a:path>
              </a:pathLst>
            </a:custGeom>
            <a:solidFill>
              <a:srgbClr val="A64D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52709" y="2595181"/>
              <a:ext cx="183261" cy="183261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4095178" y="3009287"/>
            <a:ext cx="1384935" cy="67183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448309">
              <a:lnSpc>
                <a:spcPct val="100000"/>
              </a:lnSpc>
              <a:spcBef>
                <a:spcPts val="484"/>
              </a:spcBef>
            </a:pPr>
            <a:r>
              <a:rPr sz="1800" spc="-70" dirty="0">
                <a:solidFill>
                  <a:srgbClr val="E69138"/>
                </a:solidFill>
                <a:latin typeface="Tahoma"/>
                <a:cs typeface="Tahoma"/>
              </a:rPr>
              <a:t>(10,4)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800" spc="75" dirty="0">
                <a:solidFill>
                  <a:srgbClr val="B7B7B7"/>
                </a:solidFill>
                <a:latin typeface="Tahoma"/>
                <a:cs typeface="Tahoma"/>
              </a:rPr>
              <a:t>Moscow</a:t>
            </a:r>
            <a:r>
              <a:rPr sz="1800" spc="-95" dirty="0">
                <a:solidFill>
                  <a:srgbClr val="B7B7B7"/>
                </a:solidFill>
                <a:latin typeface="Tahoma"/>
                <a:cs typeface="Tahoma"/>
              </a:rPr>
              <a:t> </a:t>
            </a:r>
            <a:r>
              <a:rPr sz="1800" spc="-90" dirty="0">
                <a:solidFill>
                  <a:srgbClr val="B7B7B7"/>
                </a:solidFill>
                <a:latin typeface="Tahoma"/>
                <a:cs typeface="Tahoma"/>
              </a:rPr>
              <a:t>(9,3)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749989" y="1849219"/>
            <a:ext cx="231076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75" dirty="0">
                <a:latin typeface="Tahoma"/>
                <a:cs typeface="Tahoma"/>
              </a:rPr>
              <a:t>Wa</a:t>
            </a:r>
            <a:r>
              <a:rPr sz="2000" spc="35" dirty="0">
                <a:latin typeface="Tahoma"/>
                <a:cs typeface="Tahoma"/>
              </a:rPr>
              <a:t>s</a:t>
            </a:r>
            <a:r>
              <a:rPr sz="2000" spc="5" dirty="0">
                <a:latin typeface="Tahoma"/>
                <a:cs typeface="Tahoma"/>
              </a:rPr>
              <a:t>hi</a:t>
            </a:r>
            <a:r>
              <a:rPr sz="2000" dirty="0">
                <a:latin typeface="Tahoma"/>
                <a:cs typeface="Tahoma"/>
              </a:rPr>
              <a:t>n</a:t>
            </a:r>
            <a:r>
              <a:rPr sz="2000" spc="10" dirty="0">
                <a:latin typeface="Tahoma"/>
                <a:cs typeface="Tahoma"/>
              </a:rPr>
              <a:t>gton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-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95" dirty="0">
                <a:latin typeface="Tahoma"/>
                <a:cs typeface="Tahoma"/>
              </a:rPr>
              <a:t>USA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-295" dirty="0">
                <a:latin typeface="Tahoma"/>
                <a:cs typeface="Tahoma"/>
              </a:rPr>
              <a:t>=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22" name="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105965" y="1872892"/>
            <a:ext cx="809244" cy="304800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5845365" y="2596919"/>
            <a:ext cx="9448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Tahoma"/>
                <a:cs typeface="Tahoma"/>
              </a:rPr>
              <a:t>Rus</a:t>
            </a:r>
            <a:r>
              <a:rPr sz="2000" spc="-15" dirty="0">
                <a:latin typeface="Tahoma"/>
                <a:cs typeface="Tahoma"/>
              </a:rPr>
              <a:t>sia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-295" dirty="0">
                <a:latin typeface="Tahoma"/>
                <a:cs typeface="Tahoma"/>
              </a:rPr>
              <a:t>+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065693" y="2596919"/>
            <a:ext cx="1733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95" dirty="0">
                <a:latin typeface="Tahoma"/>
                <a:cs typeface="Tahoma"/>
              </a:rPr>
              <a:t>=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25" name="object 2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845617" y="2612032"/>
            <a:ext cx="809244" cy="304800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299512" y="2596919"/>
            <a:ext cx="809244" cy="335280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476809" y="3247539"/>
            <a:ext cx="1822703" cy="1246631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6949631" y="4534202"/>
            <a:ext cx="98361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30" dirty="0">
                <a:latin typeface="Tahoma"/>
                <a:cs typeface="Tahoma"/>
              </a:rPr>
              <a:t>Mo</a:t>
            </a:r>
            <a:r>
              <a:rPr sz="2000" spc="80" dirty="0">
                <a:latin typeface="Tahoma"/>
                <a:cs typeface="Tahoma"/>
              </a:rPr>
              <a:t>s</a:t>
            </a:r>
            <a:r>
              <a:rPr sz="2000" spc="55" dirty="0">
                <a:latin typeface="Tahoma"/>
                <a:cs typeface="Tahoma"/>
              </a:rPr>
              <a:t>cow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2" name="Title 31">
            <a:extLst>
              <a:ext uri="{FF2B5EF4-FFF2-40B4-BE49-F238E27FC236}">
                <a16:creationId xmlns:a16="http://schemas.microsoft.com/office/drawing/2014/main" id="{847C7DC0-4C0D-FF21-5A71-20401DC2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spc="35" dirty="0"/>
              <a:t>Manipul</a:t>
            </a:r>
            <a:r>
              <a:rPr lang="en-GB" sz="3600" spc="25" dirty="0"/>
              <a:t>a</a:t>
            </a:r>
            <a:r>
              <a:rPr lang="en-GB" sz="3600" dirty="0"/>
              <a:t>ting</a:t>
            </a:r>
            <a:r>
              <a:rPr lang="en-GB" sz="3600" spc="-160" dirty="0"/>
              <a:t> </a:t>
            </a:r>
            <a:r>
              <a:rPr lang="en-GB" sz="3600" spc="95" dirty="0"/>
              <a:t>w</a:t>
            </a:r>
            <a:r>
              <a:rPr lang="en-GB" sz="3600" spc="55" dirty="0"/>
              <a:t>o</a:t>
            </a:r>
            <a:r>
              <a:rPr lang="en-GB" sz="3600" spc="10" dirty="0"/>
              <a:t>rd</a:t>
            </a:r>
            <a:r>
              <a:rPr lang="en-GB" sz="3600" spc="-130" dirty="0"/>
              <a:t> </a:t>
            </a:r>
            <a:r>
              <a:rPr lang="en-GB" sz="3600" spc="25" dirty="0"/>
              <a:t>vectors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122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6958" y="1471040"/>
            <a:ext cx="2698115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7665" indent="-355600">
              <a:lnSpc>
                <a:spcPct val="100000"/>
              </a:lnSpc>
              <a:spcBef>
                <a:spcPts val="105"/>
              </a:spcBef>
              <a:buChar char="●"/>
              <a:tabLst>
                <a:tab pos="367665" algn="l"/>
                <a:tab pos="368300" algn="l"/>
              </a:tabLst>
            </a:pPr>
            <a:r>
              <a:rPr sz="2000" spc="50" dirty="0">
                <a:latin typeface="Tahoma"/>
                <a:cs typeface="Tahoma"/>
              </a:rPr>
              <a:t>Vector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space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models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ahoma"/>
              <a:buChar char="●"/>
            </a:pPr>
            <a:endParaRPr sz="1950">
              <a:latin typeface="Tahoma"/>
              <a:cs typeface="Tahoma"/>
            </a:endParaRPr>
          </a:p>
          <a:p>
            <a:pPr marL="367665" indent="-355600">
              <a:lnSpc>
                <a:spcPct val="100000"/>
              </a:lnSpc>
              <a:buChar char="●"/>
              <a:tabLst>
                <a:tab pos="367665" algn="l"/>
                <a:tab pos="368300" algn="l"/>
              </a:tabLst>
            </a:pPr>
            <a:r>
              <a:rPr sz="2000" spc="5" dirty="0">
                <a:latin typeface="Tahoma"/>
                <a:cs typeface="Tahoma"/>
              </a:rPr>
              <a:t>Advantages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ahoma"/>
              <a:buChar char="●"/>
            </a:pPr>
            <a:endParaRPr sz="1950">
              <a:latin typeface="Tahoma"/>
              <a:cs typeface="Tahoma"/>
            </a:endParaRPr>
          </a:p>
          <a:p>
            <a:pPr marL="367665" indent="-355600">
              <a:lnSpc>
                <a:spcPct val="100000"/>
              </a:lnSpc>
              <a:spcBef>
                <a:spcPts val="5"/>
              </a:spcBef>
              <a:buChar char="●"/>
              <a:tabLst>
                <a:tab pos="367665" algn="l"/>
                <a:tab pos="368300" algn="l"/>
              </a:tabLst>
            </a:pPr>
            <a:r>
              <a:rPr sz="2000" spc="25" dirty="0">
                <a:latin typeface="Tahoma"/>
                <a:cs typeface="Tahoma"/>
              </a:rPr>
              <a:t>Applications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54E7953-472C-7E20-8D80-9C036B1B9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Space Models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5241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36473" y="4464227"/>
            <a:ext cx="5474335" cy="71501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1122045" marR="244475" indent="-869315">
              <a:lnSpc>
                <a:spcPct val="100000"/>
              </a:lnSpc>
              <a:spcBef>
                <a:spcPts val="400"/>
              </a:spcBef>
            </a:pPr>
            <a:r>
              <a:rPr sz="2000" spc="105" dirty="0">
                <a:latin typeface="Tahoma"/>
                <a:cs typeface="Tahoma"/>
              </a:rPr>
              <a:t>How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can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25" dirty="0">
                <a:latin typeface="Tahoma"/>
                <a:cs typeface="Tahoma"/>
              </a:rPr>
              <a:t>you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visualize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if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your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representation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captures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these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relationships?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50533" y="1774366"/>
            <a:ext cx="2098547" cy="139750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14794" y="3202101"/>
            <a:ext cx="9709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0" dirty="0">
                <a:solidFill>
                  <a:srgbClr val="6AA84F"/>
                </a:solidFill>
                <a:latin typeface="Tahoma"/>
                <a:cs typeface="Tahoma"/>
              </a:rPr>
              <a:t>oil</a:t>
            </a:r>
            <a:r>
              <a:rPr sz="2000" spc="-114" dirty="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sz="2000" spc="75" dirty="0">
                <a:solidFill>
                  <a:srgbClr val="6AA84F"/>
                </a:solidFill>
                <a:latin typeface="Tahoma"/>
                <a:cs typeface="Tahoma"/>
              </a:rPr>
              <a:t>&amp;</a:t>
            </a:r>
            <a:r>
              <a:rPr sz="2000" spc="-120" dirty="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sz="2000" spc="-50" dirty="0">
                <a:solidFill>
                  <a:srgbClr val="6AA84F"/>
                </a:solidFill>
                <a:latin typeface="Tahoma"/>
                <a:cs typeface="Tahoma"/>
              </a:rPr>
              <a:t>gas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74918" y="3562018"/>
            <a:ext cx="2098548" cy="139750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441693" y="4991327"/>
            <a:ext cx="13188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5" dirty="0">
                <a:solidFill>
                  <a:srgbClr val="3C85C5"/>
                </a:solidFill>
                <a:latin typeface="Tahoma"/>
                <a:cs typeface="Tahoma"/>
              </a:rPr>
              <a:t>town</a:t>
            </a:r>
            <a:r>
              <a:rPr sz="2000" spc="-16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spc="75" dirty="0">
                <a:solidFill>
                  <a:srgbClr val="3C85C5"/>
                </a:solidFill>
                <a:latin typeface="Tahoma"/>
                <a:cs typeface="Tahoma"/>
              </a:rPr>
              <a:t>&amp;</a:t>
            </a:r>
            <a:r>
              <a:rPr sz="2000" spc="-15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spc="35" dirty="0">
                <a:solidFill>
                  <a:srgbClr val="3C85C5"/>
                </a:solidFill>
                <a:latin typeface="Tahoma"/>
                <a:cs typeface="Tahoma"/>
              </a:rPr>
              <a:t>city</a:t>
            </a:r>
            <a:endParaRPr sz="2000">
              <a:latin typeface="Tahoma"/>
              <a:cs typeface="Tahoma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164275"/>
              </p:ext>
            </p:extLst>
          </p:nvPr>
        </p:nvGraphicFramePr>
        <p:xfrm>
          <a:off x="1849122" y="2755632"/>
          <a:ext cx="4246878" cy="15361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8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04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8514">
                <a:tc>
                  <a:txBody>
                    <a:bodyPr/>
                    <a:lstStyle/>
                    <a:p>
                      <a:pPr marR="48895" algn="ctr">
                        <a:lnSpc>
                          <a:spcPts val="2360"/>
                        </a:lnSpc>
                      </a:pPr>
                      <a:r>
                        <a:rPr sz="2000" spc="30" dirty="0">
                          <a:solidFill>
                            <a:srgbClr val="6AA84F"/>
                          </a:solidFill>
                          <a:latin typeface="Tahoma"/>
                          <a:cs typeface="Tahoma"/>
                        </a:rPr>
                        <a:t>oil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ts val="2360"/>
                        </a:lnSpc>
                      </a:pPr>
                      <a:r>
                        <a:rPr sz="2000" spc="20" dirty="0">
                          <a:latin typeface="Tahoma"/>
                          <a:cs typeface="Tahoma"/>
                        </a:rPr>
                        <a:t>0.20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360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…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29565">
                        <a:lnSpc>
                          <a:spcPts val="2360"/>
                        </a:lnSpc>
                      </a:pPr>
                      <a:r>
                        <a:rPr sz="2000" spc="20" dirty="0">
                          <a:latin typeface="Tahoma"/>
                          <a:cs typeface="Tahoma"/>
                        </a:rPr>
                        <a:t>0.10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7">
                <a:tc>
                  <a:txBody>
                    <a:bodyPr/>
                    <a:lstStyle/>
                    <a:p>
                      <a:pPr marR="4953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spc="-50" dirty="0">
                          <a:solidFill>
                            <a:srgbClr val="6AA84F"/>
                          </a:solidFill>
                          <a:latin typeface="Tahoma"/>
                          <a:cs typeface="Tahoma"/>
                        </a:rPr>
                        <a:t>gas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2545" marB="0"/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spc="15" dirty="0">
                          <a:latin typeface="Tahoma"/>
                          <a:cs typeface="Tahoma"/>
                        </a:rPr>
                        <a:t>2.10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254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…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2545" marB="0"/>
                </a:tc>
                <a:tc>
                  <a:txBody>
                    <a:bodyPr/>
                    <a:lstStyle/>
                    <a:p>
                      <a:pPr marL="32956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spc="15" dirty="0">
                          <a:latin typeface="Tahoma"/>
                          <a:cs typeface="Tahoma"/>
                        </a:rPr>
                        <a:t>3.40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254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549">
                <a:tc>
                  <a:txBody>
                    <a:bodyPr/>
                    <a:lstStyle/>
                    <a:p>
                      <a:pPr marR="4889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spc="35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city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2545" marB="0"/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spc="20" dirty="0">
                          <a:latin typeface="Tahoma"/>
                          <a:cs typeface="Tahoma"/>
                        </a:rPr>
                        <a:t>9.30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254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…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2545" marB="0"/>
                </a:tc>
                <a:tc>
                  <a:txBody>
                    <a:bodyPr/>
                    <a:lstStyle/>
                    <a:p>
                      <a:pPr marL="32956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spc="20" dirty="0">
                          <a:latin typeface="Tahoma"/>
                          <a:cs typeface="Tahoma"/>
                        </a:rPr>
                        <a:t>52.1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254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880">
                <a:tc>
                  <a:txBody>
                    <a:bodyPr/>
                    <a:lstStyle/>
                    <a:p>
                      <a:pPr marR="4762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spc="45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town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2545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spc="15" dirty="0">
                          <a:latin typeface="Tahoma"/>
                          <a:cs typeface="Tahoma"/>
                        </a:rPr>
                        <a:t>6.20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2545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…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2545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956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spc="15" dirty="0">
                          <a:latin typeface="Tahoma"/>
                          <a:cs typeface="Tahoma"/>
                        </a:rPr>
                        <a:t>34.3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2545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2960879" y="2416733"/>
            <a:ext cx="2775585" cy="260985"/>
          </a:xfrm>
          <a:custGeom>
            <a:avLst/>
            <a:gdLst/>
            <a:ahLst/>
            <a:cxnLst/>
            <a:rect l="l" t="t" r="r" b="b"/>
            <a:pathLst>
              <a:path w="2775585" h="260985">
                <a:moveTo>
                  <a:pt x="0" y="260603"/>
                </a:moveTo>
                <a:lnTo>
                  <a:pt x="28424" y="194817"/>
                </a:lnTo>
                <a:lnTo>
                  <a:pt x="60975" y="168449"/>
                </a:lnTo>
                <a:lnTo>
                  <a:pt x="103105" y="148081"/>
                </a:lnTo>
                <a:lnTo>
                  <a:pt x="152826" y="134953"/>
                </a:lnTo>
                <a:lnTo>
                  <a:pt x="208153" y="130301"/>
                </a:lnTo>
                <a:lnTo>
                  <a:pt x="1179449" y="130301"/>
                </a:lnTo>
                <a:lnTo>
                  <a:pt x="1234775" y="125650"/>
                </a:lnTo>
                <a:lnTo>
                  <a:pt x="1284496" y="112522"/>
                </a:lnTo>
                <a:lnTo>
                  <a:pt x="1326626" y="92154"/>
                </a:lnTo>
                <a:lnTo>
                  <a:pt x="1359177" y="65786"/>
                </a:lnTo>
                <a:lnTo>
                  <a:pt x="1387602" y="0"/>
                </a:lnTo>
                <a:lnTo>
                  <a:pt x="1395039" y="34655"/>
                </a:lnTo>
                <a:lnTo>
                  <a:pt x="1448577" y="92154"/>
                </a:lnTo>
                <a:lnTo>
                  <a:pt x="1490707" y="112522"/>
                </a:lnTo>
                <a:lnTo>
                  <a:pt x="1540428" y="125650"/>
                </a:lnTo>
                <a:lnTo>
                  <a:pt x="1595755" y="130301"/>
                </a:lnTo>
                <a:lnTo>
                  <a:pt x="2567051" y="130301"/>
                </a:lnTo>
                <a:lnTo>
                  <a:pt x="2622377" y="134953"/>
                </a:lnTo>
                <a:lnTo>
                  <a:pt x="2672098" y="148081"/>
                </a:lnTo>
                <a:lnTo>
                  <a:pt x="2714228" y="168449"/>
                </a:lnTo>
                <a:lnTo>
                  <a:pt x="2746779" y="194817"/>
                </a:lnTo>
                <a:lnTo>
                  <a:pt x="2767766" y="225948"/>
                </a:lnTo>
                <a:lnTo>
                  <a:pt x="2775204" y="260603"/>
                </a:lnTo>
              </a:path>
            </a:pathLst>
          </a:custGeom>
          <a:ln w="28575">
            <a:solidFill>
              <a:srgbClr val="A64D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88470F52-5A3A-E316-D639-6B03A1646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lang="en-US" spc="20" dirty="0"/>
              <a:t>Visualization</a:t>
            </a:r>
            <a:r>
              <a:rPr lang="en-US" spc="-175" dirty="0"/>
              <a:t> </a:t>
            </a:r>
            <a:r>
              <a:rPr lang="en-US" spc="75" dirty="0"/>
              <a:t>of</a:t>
            </a:r>
            <a:r>
              <a:rPr lang="en-US" spc="-165" dirty="0"/>
              <a:t> </a:t>
            </a:r>
            <a:r>
              <a:rPr lang="en-US" spc="50" dirty="0"/>
              <a:t>word</a:t>
            </a:r>
            <a:r>
              <a:rPr lang="en-US" spc="-170" dirty="0"/>
              <a:t> </a:t>
            </a:r>
            <a:r>
              <a:rPr lang="en-US" spc="25" dirty="0"/>
              <a:t>vectors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9B78C8-EEEF-7B6A-3B31-4ADCAF0257D0}"/>
              </a:ext>
            </a:extLst>
          </p:cNvPr>
          <p:cNvSpPr txBox="1"/>
          <p:nvPr/>
        </p:nvSpPr>
        <p:spPr>
          <a:xfrm>
            <a:off x="4006643" y="2047401"/>
            <a:ext cx="68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spc="-55" dirty="0">
                <a:solidFill>
                  <a:srgbClr val="A64D79"/>
                </a:solidFill>
                <a:latin typeface="Trebuchet MS"/>
                <a:cs typeface="Trebuchet MS"/>
              </a:rPr>
              <a:t>d</a:t>
            </a:r>
            <a:r>
              <a:rPr lang="en-US" sz="1800" i="1" spc="-140" dirty="0">
                <a:solidFill>
                  <a:srgbClr val="A64D79"/>
                </a:solidFill>
                <a:latin typeface="Trebuchet MS"/>
                <a:cs typeface="Trebuchet MS"/>
              </a:rPr>
              <a:t> </a:t>
            </a:r>
            <a:r>
              <a:rPr lang="en-US" sz="1800" spc="-295" dirty="0">
                <a:solidFill>
                  <a:srgbClr val="A64D79"/>
                </a:solidFill>
              </a:rPr>
              <a:t>&gt;</a:t>
            </a:r>
            <a:r>
              <a:rPr lang="en-US" sz="1800" spc="-114" dirty="0">
                <a:solidFill>
                  <a:srgbClr val="A64D79"/>
                </a:solidFill>
              </a:rPr>
              <a:t> </a:t>
            </a:r>
            <a:r>
              <a:rPr lang="en-US" sz="1800" spc="70" dirty="0">
                <a:solidFill>
                  <a:srgbClr val="A64D79"/>
                </a:solidFill>
              </a:rPr>
              <a:t>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6220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745078"/>
              </p:ext>
            </p:extLst>
          </p:nvPr>
        </p:nvGraphicFramePr>
        <p:xfrm>
          <a:off x="716667" y="3027198"/>
          <a:ext cx="5161914" cy="15169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5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36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3310">
                <a:tc>
                  <a:txBody>
                    <a:bodyPr/>
                    <a:lstStyle/>
                    <a:p>
                      <a:pPr marR="25019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spc="30" dirty="0">
                          <a:solidFill>
                            <a:srgbClr val="6AA84F"/>
                          </a:solidFill>
                          <a:latin typeface="Tahoma"/>
                          <a:cs typeface="Tahoma"/>
                        </a:rPr>
                        <a:t>oil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968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33045" marR="33210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spc="15" dirty="0">
                          <a:latin typeface="Tahoma"/>
                          <a:cs typeface="Tahoma"/>
                        </a:rPr>
                        <a:t>0.20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968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30200" marR="33210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…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968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2956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spc="15" dirty="0">
                          <a:latin typeface="Tahoma"/>
                          <a:cs typeface="Tahoma"/>
                        </a:rPr>
                        <a:t>0.10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968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9">
                <a:tc>
                  <a:txBody>
                    <a:bodyPr/>
                    <a:lstStyle/>
                    <a:p>
                      <a:pPr marL="318135" marR="2317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spc="-50" dirty="0">
                          <a:solidFill>
                            <a:srgbClr val="6AA84F"/>
                          </a:solidFill>
                          <a:latin typeface="Tahoma"/>
                          <a:cs typeface="Tahoma"/>
                        </a:rPr>
                        <a:t>gas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2545" marB="0"/>
                </a:tc>
                <a:tc>
                  <a:txBody>
                    <a:bodyPr/>
                    <a:lstStyle/>
                    <a:p>
                      <a:pPr marL="233045" marR="33210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spc="15" dirty="0">
                          <a:latin typeface="Tahoma"/>
                          <a:cs typeface="Tahoma"/>
                        </a:rPr>
                        <a:t>2.10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2545" marB="0"/>
                </a:tc>
                <a:tc>
                  <a:txBody>
                    <a:bodyPr/>
                    <a:lstStyle/>
                    <a:p>
                      <a:pPr marL="330200" marR="33210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…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2545" marB="0"/>
                </a:tc>
                <a:tc>
                  <a:txBody>
                    <a:bodyPr/>
                    <a:lstStyle/>
                    <a:p>
                      <a:pPr marL="32956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spc="15" dirty="0">
                          <a:latin typeface="Tahoma"/>
                          <a:cs typeface="Tahoma"/>
                        </a:rPr>
                        <a:t>3.40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254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613">
                <a:tc>
                  <a:txBody>
                    <a:bodyPr/>
                    <a:lstStyle/>
                    <a:p>
                      <a:pPr marL="299720" marR="2317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spc="35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city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2545" marB="0"/>
                </a:tc>
                <a:tc>
                  <a:txBody>
                    <a:bodyPr/>
                    <a:lstStyle/>
                    <a:p>
                      <a:pPr marL="233045" marR="33210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spc="20" dirty="0">
                          <a:latin typeface="Tahoma"/>
                          <a:cs typeface="Tahoma"/>
                        </a:rPr>
                        <a:t>9.30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2545" marB="0"/>
                </a:tc>
                <a:tc>
                  <a:txBody>
                    <a:bodyPr/>
                    <a:lstStyle/>
                    <a:p>
                      <a:pPr marL="330200" marR="33210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…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2545" marB="0"/>
                </a:tc>
                <a:tc>
                  <a:txBody>
                    <a:bodyPr/>
                    <a:lstStyle/>
                    <a:p>
                      <a:pPr marL="32956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spc="20" dirty="0">
                          <a:latin typeface="Tahoma"/>
                          <a:cs typeface="Tahoma"/>
                        </a:rPr>
                        <a:t>52.1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2545" marB="0"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982">
                <a:tc>
                  <a:txBody>
                    <a:bodyPr/>
                    <a:lstStyle/>
                    <a:p>
                      <a:pPr>
                        <a:lnSpc>
                          <a:spcPts val="2325"/>
                        </a:lnSpc>
                        <a:spcBef>
                          <a:spcPts val="335"/>
                        </a:spcBef>
                        <a:tabLst>
                          <a:tab pos="213995" algn="l"/>
                          <a:tab pos="1258570" algn="l"/>
                        </a:tabLst>
                      </a:pPr>
                      <a:r>
                        <a:rPr sz="2000" u="sng" dirty="0">
                          <a:solidFill>
                            <a:srgbClr val="3C85C5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 	</a:t>
                      </a:r>
                      <a:r>
                        <a:rPr sz="2000" u="sng" spc="45" dirty="0">
                          <a:solidFill>
                            <a:srgbClr val="3C85C5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town	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2545" marB="0"/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ts val="2325"/>
                        </a:lnSpc>
                        <a:spcBef>
                          <a:spcPts val="335"/>
                        </a:spcBef>
                        <a:tabLst>
                          <a:tab pos="1397635" algn="l"/>
                        </a:tabLst>
                      </a:pPr>
                      <a:r>
                        <a:rPr sz="2000" u="sng" spc="15" dirty="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6.20	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2545" marB="0"/>
                </a:tc>
                <a:tc>
                  <a:txBody>
                    <a:bodyPr/>
                    <a:lstStyle/>
                    <a:p>
                      <a:pPr marL="330200">
                        <a:lnSpc>
                          <a:spcPts val="2325"/>
                        </a:lnSpc>
                        <a:spcBef>
                          <a:spcPts val="335"/>
                        </a:spcBef>
                        <a:tabLst>
                          <a:tab pos="1181100" algn="l"/>
                        </a:tabLst>
                      </a:pPr>
                      <a:r>
                        <a:rPr sz="2000" u="sng" spc="-135" dirty="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…	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2545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329565">
                        <a:lnSpc>
                          <a:spcPts val="2325"/>
                        </a:lnSpc>
                        <a:spcBef>
                          <a:spcPts val="335"/>
                        </a:spcBef>
                        <a:tabLst>
                          <a:tab pos="1303655" algn="l"/>
                        </a:tabLst>
                      </a:pPr>
                      <a:r>
                        <a:rPr sz="2000" u="sng" spc="15" dirty="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34.</a:t>
                      </a:r>
                      <a:r>
                        <a:rPr lang="en-US" sz="2000" u="sng" spc="15" dirty="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3</a:t>
                      </a:r>
                      <a:endParaRPr sz="2000" dirty="0">
                        <a:latin typeface="Tahoma"/>
                        <a:cs typeface="Tahoma"/>
                      </a:endParaRPr>
                    </a:p>
                  </a:txBody>
                  <a:tcPr marL="0" marR="0" marT="4254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266766"/>
              </p:ext>
            </p:extLst>
          </p:nvPr>
        </p:nvGraphicFramePr>
        <p:xfrm>
          <a:off x="8016170" y="2973667"/>
          <a:ext cx="2774949" cy="15361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6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8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9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3310">
                <a:tc>
                  <a:txBody>
                    <a:bodyPr/>
                    <a:lstStyle/>
                    <a:p>
                      <a:pPr marR="17081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spc="30" dirty="0">
                          <a:solidFill>
                            <a:srgbClr val="6AA84F"/>
                          </a:solidFill>
                          <a:latin typeface="Tahoma"/>
                          <a:cs typeface="Tahoma"/>
                        </a:rPr>
                        <a:t>oil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968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143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spc="15" dirty="0">
                          <a:latin typeface="Tahoma"/>
                          <a:cs typeface="Tahoma"/>
                        </a:rPr>
                        <a:t>2.30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968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56210" algn="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spc="15" dirty="0">
                          <a:latin typeface="Tahoma"/>
                          <a:cs typeface="Tahoma"/>
                        </a:rPr>
                        <a:t>21.2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968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9">
                <a:tc>
                  <a:txBody>
                    <a:bodyPr/>
                    <a:lstStyle/>
                    <a:p>
                      <a:pPr marR="17081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spc="-50" dirty="0">
                          <a:solidFill>
                            <a:srgbClr val="6AA84F"/>
                          </a:solidFill>
                          <a:latin typeface="Tahoma"/>
                          <a:cs typeface="Tahoma"/>
                        </a:rPr>
                        <a:t>gas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2545" marB="0"/>
                </a:tc>
                <a:tc>
                  <a:txBody>
                    <a:bodyPr/>
                    <a:lstStyle/>
                    <a:p>
                      <a:pPr marR="1143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spc="15" dirty="0">
                          <a:latin typeface="Tahoma"/>
                          <a:cs typeface="Tahoma"/>
                        </a:rPr>
                        <a:t>1.56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2545" marB="0"/>
                </a:tc>
                <a:tc>
                  <a:txBody>
                    <a:bodyPr/>
                    <a:lstStyle/>
                    <a:p>
                      <a:pPr marR="156210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spc="15" dirty="0">
                          <a:latin typeface="Tahoma"/>
                          <a:cs typeface="Tahoma"/>
                        </a:rPr>
                        <a:t>19.3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254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613">
                <a:tc>
                  <a:txBody>
                    <a:bodyPr/>
                    <a:lstStyle/>
                    <a:p>
                      <a:pPr marR="17081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spc="35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city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2545" marB="0"/>
                </a:tc>
                <a:tc>
                  <a:txBody>
                    <a:bodyPr/>
                    <a:lstStyle/>
                    <a:p>
                      <a:pPr marR="1079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spc="20" dirty="0">
                          <a:latin typeface="Tahoma"/>
                          <a:cs typeface="Tahoma"/>
                        </a:rPr>
                        <a:t>13.4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2545" marB="0"/>
                </a:tc>
                <a:tc>
                  <a:txBody>
                    <a:bodyPr/>
                    <a:lstStyle/>
                    <a:p>
                      <a:pPr marR="15557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spc="20" dirty="0">
                          <a:latin typeface="Tahoma"/>
                          <a:cs typeface="Tahoma"/>
                        </a:rPr>
                        <a:t>34.1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254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178">
                <a:tc>
                  <a:txBody>
                    <a:bodyPr/>
                    <a:lstStyle/>
                    <a:p>
                      <a:pPr marR="16954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spc="45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town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2545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43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spc="15" dirty="0">
                          <a:latin typeface="Tahoma"/>
                          <a:cs typeface="Tahoma"/>
                        </a:rPr>
                        <a:t>15.6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2545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6210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spc="15" dirty="0">
                          <a:latin typeface="Tahoma"/>
                          <a:cs typeface="Tahoma"/>
                        </a:rPr>
                        <a:t>29.8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2545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8974005" y="2659151"/>
            <a:ext cx="1766570" cy="260985"/>
          </a:xfrm>
          <a:custGeom>
            <a:avLst/>
            <a:gdLst/>
            <a:ahLst/>
            <a:cxnLst/>
            <a:rect l="l" t="t" r="r" b="b"/>
            <a:pathLst>
              <a:path w="1766570" h="260985">
                <a:moveTo>
                  <a:pt x="0" y="260604"/>
                </a:moveTo>
                <a:lnTo>
                  <a:pt x="6768" y="219401"/>
                </a:lnTo>
                <a:lnTo>
                  <a:pt x="25619" y="183629"/>
                </a:lnTo>
                <a:lnTo>
                  <a:pt x="54370" y="155429"/>
                </a:lnTo>
                <a:lnTo>
                  <a:pt x="90838" y="136940"/>
                </a:lnTo>
                <a:lnTo>
                  <a:pt x="132842" y="130301"/>
                </a:lnTo>
                <a:lnTo>
                  <a:pt x="750316" y="130301"/>
                </a:lnTo>
                <a:lnTo>
                  <a:pt x="792319" y="123663"/>
                </a:lnTo>
                <a:lnTo>
                  <a:pt x="828787" y="105174"/>
                </a:lnTo>
                <a:lnTo>
                  <a:pt x="857538" y="76974"/>
                </a:lnTo>
                <a:lnTo>
                  <a:pt x="876389" y="41202"/>
                </a:lnTo>
                <a:lnTo>
                  <a:pt x="883157" y="0"/>
                </a:lnTo>
                <a:lnTo>
                  <a:pt x="889926" y="41202"/>
                </a:lnTo>
                <a:lnTo>
                  <a:pt x="908777" y="76974"/>
                </a:lnTo>
                <a:lnTo>
                  <a:pt x="937528" y="105174"/>
                </a:lnTo>
                <a:lnTo>
                  <a:pt x="973996" y="123663"/>
                </a:lnTo>
                <a:lnTo>
                  <a:pt x="1016000" y="130301"/>
                </a:lnTo>
                <a:lnTo>
                  <a:pt x="1633474" y="130301"/>
                </a:lnTo>
                <a:lnTo>
                  <a:pt x="1675477" y="136940"/>
                </a:lnTo>
                <a:lnTo>
                  <a:pt x="1711945" y="155429"/>
                </a:lnTo>
                <a:lnTo>
                  <a:pt x="1740696" y="183629"/>
                </a:lnTo>
                <a:lnTo>
                  <a:pt x="1759547" y="219401"/>
                </a:lnTo>
                <a:lnTo>
                  <a:pt x="1766316" y="260604"/>
                </a:lnTo>
              </a:path>
            </a:pathLst>
          </a:custGeom>
          <a:ln w="28575">
            <a:solidFill>
              <a:srgbClr val="A64D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566206" y="2330475"/>
            <a:ext cx="5797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55" dirty="0">
                <a:solidFill>
                  <a:srgbClr val="A64D79"/>
                </a:solidFill>
                <a:latin typeface="Trebuchet MS"/>
                <a:cs typeface="Trebuchet MS"/>
              </a:rPr>
              <a:t>d</a:t>
            </a:r>
            <a:r>
              <a:rPr sz="2000" i="1" spc="-140" dirty="0">
                <a:solidFill>
                  <a:srgbClr val="A64D79"/>
                </a:solidFill>
                <a:latin typeface="Trebuchet MS"/>
                <a:cs typeface="Trebuchet MS"/>
              </a:rPr>
              <a:t> </a:t>
            </a:r>
            <a:r>
              <a:rPr sz="2000" spc="-295" dirty="0">
                <a:solidFill>
                  <a:srgbClr val="A64D79"/>
                </a:solidFill>
                <a:latin typeface="Tahoma"/>
                <a:cs typeface="Tahoma"/>
              </a:rPr>
              <a:t>=</a:t>
            </a:r>
            <a:r>
              <a:rPr sz="2000" spc="-114" dirty="0">
                <a:solidFill>
                  <a:srgbClr val="A64D79"/>
                </a:solidFill>
                <a:latin typeface="Tahoma"/>
                <a:cs typeface="Tahoma"/>
              </a:rPr>
              <a:t> </a:t>
            </a:r>
            <a:r>
              <a:rPr sz="2000" spc="70" dirty="0">
                <a:solidFill>
                  <a:srgbClr val="A64D79"/>
                </a:solidFill>
                <a:latin typeface="Tahoma"/>
                <a:cs typeface="Tahoma"/>
              </a:rPr>
              <a:t>2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65000" y="2712682"/>
            <a:ext cx="2775585" cy="260985"/>
          </a:xfrm>
          <a:custGeom>
            <a:avLst/>
            <a:gdLst/>
            <a:ahLst/>
            <a:cxnLst/>
            <a:rect l="l" t="t" r="r" b="b"/>
            <a:pathLst>
              <a:path w="2775585" h="260985">
                <a:moveTo>
                  <a:pt x="0" y="260604"/>
                </a:moveTo>
                <a:lnTo>
                  <a:pt x="9917" y="209865"/>
                </a:lnTo>
                <a:lnTo>
                  <a:pt x="36957" y="168449"/>
                </a:lnTo>
                <a:lnTo>
                  <a:pt x="77045" y="140535"/>
                </a:lnTo>
                <a:lnTo>
                  <a:pt x="126111" y="130301"/>
                </a:lnTo>
                <a:lnTo>
                  <a:pt x="1261491" y="130301"/>
                </a:lnTo>
                <a:lnTo>
                  <a:pt x="1310556" y="120068"/>
                </a:lnTo>
                <a:lnTo>
                  <a:pt x="1350645" y="92154"/>
                </a:lnTo>
                <a:lnTo>
                  <a:pt x="1377684" y="50738"/>
                </a:lnTo>
                <a:lnTo>
                  <a:pt x="1387602" y="0"/>
                </a:lnTo>
                <a:lnTo>
                  <a:pt x="1397519" y="50738"/>
                </a:lnTo>
                <a:lnTo>
                  <a:pt x="1424559" y="92154"/>
                </a:lnTo>
                <a:lnTo>
                  <a:pt x="1464647" y="120068"/>
                </a:lnTo>
                <a:lnTo>
                  <a:pt x="1513713" y="130301"/>
                </a:lnTo>
                <a:lnTo>
                  <a:pt x="2649093" y="130301"/>
                </a:lnTo>
                <a:lnTo>
                  <a:pt x="2698158" y="140535"/>
                </a:lnTo>
                <a:lnTo>
                  <a:pt x="2738247" y="168449"/>
                </a:lnTo>
                <a:lnTo>
                  <a:pt x="2765286" y="209865"/>
                </a:lnTo>
                <a:lnTo>
                  <a:pt x="2775204" y="260604"/>
                </a:lnTo>
              </a:path>
            </a:pathLst>
          </a:custGeom>
          <a:ln w="28575">
            <a:solidFill>
              <a:srgbClr val="A64D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958217" y="2384006"/>
            <a:ext cx="5854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55" dirty="0">
                <a:solidFill>
                  <a:srgbClr val="A64D79"/>
                </a:solidFill>
                <a:latin typeface="Trebuchet MS"/>
                <a:cs typeface="Trebuchet MS"/>
              </a:rPr>
              <a:t>d</a:t>
            </a:r>
            <a:r>
              <a:rPr sz="2000" i="1" spc="-95" dirty="0">
                <a:solidFill>
                  <a:srgbClr val="A64D79"/>
                </a:solidFill>
                <a:latin typeface="Trebuchet MS"/>
                <a:cs typeface="Trebuchet MS"/>
              </a:rPr>
              <a:t> </a:t>
            </a:r>
            <a:r>
              <a:rPr sz="2000" spc="-295" dirty="0">
                <a:solidFill>
                  <a:srgbClr val="A64D79"/>
                </a:solidFill>
                <a:latin typeface="Tahoma"/>
                <a:cs typeface="Tahoma"/>
              </a:rPr>
              <a:t>&gt;</a:t>
            </a:r>
            <a:r>
              <a:rPr sz="2000" spc="-114" dirty="0">
                <a:solidFill>
                  <a:srgbClr val="A64D79"/>
                </a:solidFill>
                <a:latin typeface="Tahoma"/>
                <a:cs typeface="Tahoma"/>
              </a:rPr>
              <a:t> </a:t>
            </a:r>
            <a:r>
              <a:rPr sz="2000" spc="70" dirty="0">
                <a:solidFill>
                  <a:srgbClr val="A64D79"/>
                </a:solidFill>
                <a:latin typeface="Tahoma"/>
                <a:cs typeface="Tahoma"/>
              </a:rPr>
              <a:t>2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382390" y="3560381"/>
            <a:ext cx="945515" cy="85725"/>
          </a:xfrm>
          <a:custGeom>
            <a:avLst/>
            <a:gdLst/>
            <a:ahLst/>
            <a:cxnLst/>
            <a:rect l="l" t="t" r="r" b="b"/>
            <a:pathLst>
              <a:path w="945514" h="85725">
                <a:moveTo>
                  <a:pt x="859663" y="0"/>
                </a:moveTo>
                <a:lnTo>
                  <a:pt x="878740" y="28573"/>
                </a:lnTo>
                <a:lnTo>
                  <a:pt x="888238" y="28575"/>
                </a:lnTo>
                <a:lnTo>
                  <a:pt x="888238" y="57150"/>
                </a:lnTo>
                <a:lnTo>
                  <a:pt x="878684" y="57150"/>
                </a:lnTo>
                <a:lnTo>
                  <a:pt x="859663" y="85725"/>
                </a:lnTo>
                <a:lnTo>
                  <a:pt x="916728" y="57150"/>
                </a:lnTo>
                <a:lnTo>
                  <a:pt x="888238" y="57150"/>
                </a:lnTo>
                <a:lnTo>
                  <a:pt x="916731" y="57148"/>
                </a:lnTo>
                <a:lnTo>
                  <a:pt x="945388" y="42799"/>
                </a:lnTo>
                <a:lnTo>
                  <a:pt x="859663" y="0"/>
                </a:lnTo>
                <a:close/>
              </a:path>
              <a:path w="945514" h="85725">
                <a:moveTo>
                  <a:pt x="888238" y="42799"/>
                </a:moveTo>
                <a:lnTo>
                  <a:pt x="878685" y="57148"/>
                </a:lnTo>
                <a:lnTo>
                  <a:pt x="888238" y="57150"/>
                </a:lnTo>
                <a:lnTo>
                  <a:pt x="888238" y="42799"/>
                </a:lnTo>
                <a:close/>
              </a:path>
              <a:path w="945514" h="85725">
                <a:moveTo>
                  <a:pt x="0" y="28448"/>
                </a:moveTo>
                <a:lnTo>
                  <a:pt x="0" y="57023"/>
                </a:lnTo>
                <a:lnTo>
                  <a:pt x="878685" y="57148"/>
                </a:lnTo>
                <a:lnTo>
                  <a:pt x="888238" y="42799"/>
                </a:lnTo>
                <a:lnTo>
                  <a:pt x="878740" y="28573"/>
                </a:lnTo>
                <a:lnTo>
                  <a:pt x="0" y="28448"/>
                </a:lnTo>
                <a:close/>
              </a:path>
              <a:path w="945514" h="85725">
                <a:moveTo>
                  <a:pt x="878740" y="28573"/>
                </a:moveTo>
                <a:lnTo>
                  <a:pt x="888238" y="42799"/>
                </a:lnTo>
                <a:lnTo>
                  <a:pt x="888238" y="28575"/>
                </a:lnTo>
                <a:lnTo>
                  <a:pt x="878740" y="28573"/>
                </a:lnTo>
                <a:close/>
              </a:path>
            </a:pathLst>
          </a:custGeom>
          <a:solidFill>
            <a:srgbClr val="E691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593845" y="3263582"/>
            <a:ext cx="52133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30" dirty="0">
                <a:solidFill>
                  <a:srgbClr val="E69138"/>
                </a:solidFill>
                <a:latin typeface="Tahoma"/>
                <a:cs typeface="Tahoma"/>
              </a:rPr>
              <a:t>PCA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74BFDD69-F6D2-13A4-1FA9-CD7A72FE4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20" dirty="0"/>
              <a:t>Visualization</a:t>
            </a:r>
            <a:r>
              <a:rPr lang="en-GB" spc="-175" dirty="0"/>
              <a:t> </a:t>
            </a:r>
            <a:r>
              <a:rPr lang="en-GB" spc="75" dirty="0"/>
              <a:t>of</a:t>
            </a:r>
            <a:r>
              <a:rPr lang="en-GB" spc="-165" dirty="0"/>
              <a:t> </a:t>
            </a:r>
            <a:r>
              <a:rPr lang="en-GB" spc="50" dirty="0"/>
              <a:t>word</a:t>
            </a:r>
            <a:r>
              <a:rPr lang="en-GB" spc="-170" dirty="0"/>
              <a:t> </a:t>
            </a:r>
            <a:r>
              <a:rPr lang="en-GB" spc="25" dirty="0"/>
              <a:t>vectors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7334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08583" y="2452437"/>
            <a:ext cx="164973" cy="14516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821625" y="2236600"/>
            <a:ext cx="7302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5" dirty="0">
                <a:latin typeface="Tahoma"/>
                <a:cs typeface="Tahoma"/>
              </a:rPr>
              <a:t>vi</a:t>
            </a:r>
            <a:r>
              <a:rPr sz="2000" spc="5" dirty="0">
                <a:latin typeface="Tahoma"/>
                <a:cs typeface="Tahoma"/>
              </a:rPr>
              <a:t>l</a:t>
            </a:r>
            <a:r>
              <a:rPr sz="2000" spc="-25" dirty="0">
                <a:latin typeface="Tahoma"/>
                <a:cs typeface="Tahoma"/>
              </a:rPr>
              <a:t>lage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009651" y="2682561"/>
            <a:ext cx="556895" cy="587375"/>
            <a:chOff x="4836985" y="1956625"/>
            <a:chExt cx="556895" cy="58737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28653" y="1956625"/>
              <a:ext cx="164973" cy="14516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841747" y="2289048"/>
              <a:ext cx="155575" cy="135890"/>
            </a:xfrm>
            <a:custGeom>
              <a:avLst/>
              <a:gdLst/>
              <a:ahLst/>
              <a:cxnLst/>
              <a:rect l="l" t="t" r="r" b="b"/>
              <a:pathLst>
                <a:path w="155575" h="135889">
                  <a:moveTo>
                    <a:pt x="77724" y="0"/>
                  </a:moveTo>
                  <a:lnTo>
                    <a:pt x="47470" y="5328"/>
                  </a:lnTo>
                  <a:lnTo>
                    <a:pt x="22764" y="19859"/>
                  </a:lnTo>
                  <a:lnTo>
                    <a:pt x="6107" y="41415"/>
                  </a:lnTo>
                  <a:lnTo>
                    <a:pt x="0" y="67818"/>
                  </a:lnTo>
                  <a:lnTo>
                    <a:pt x="6107" y="94220"/>
                  </a:lnTo>
                  <a:lnTo>
                    <a:pt x="22764" y="115776"/>
                  </a:lnTo>
                  <a:lnTo>
                    <a:pt x="47470" y="130307"/>
                  </a:lnTo>
                  <a:lnTo>
                    <a:pt x="77724" y="135635"/>
                  </a:lnTo>
                  <a:lnTo>
                    <a:pt x="107977" y="130307"/>
                  </a:lnTo>
                  <a:lnTo>
                    <a:pt x="132683" y="115776"/>
                  </a:lnTo>
                  <a:lnTo>
                    <a:pt x="149340" y="94220"/>
                  </a:lnTo>
                  <a:lnTo>
                    <a:pt x="155448" y="67818"/>
                  </a:lnTo>
                  <a:lnTo>
                    <a:pt x="149340" y="41415"/>
                  </a:lnTo>
                  <a:lnTo>
                    <a:pt x="132683" y="19859"/>
                  </a:lnTo>
                  <a:lnTo>
                    <a:pt x="107977" y="5328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9FC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41747" y="2289048"/>
              <a:ext cx="155575" cy="135890"/>
            </a:xfrm>
            <a:custGeom>
              <a:avLst/>
              <a:gdLst/>
              <a:ahLst/>
              <a:cxnLst/>
              <a:rect l="l" t="t" r="r" b="b"/>
              <a:pathLst>
                <a:path w="155575" h="135889">
                  <a:moveTo>
                    <a:pt x="0" y="67818"/>
                  </a:moveTo>
                  <a:lnTo>
                    <a:pt x="6107" y="41415"/>
                  </a:lnTo>
                  <a:lnTo>
                    <a:pt x="22764" y="19859"/>
                  </a:lnTo>
                  <a:lnTo>
                    <a:pt x="47470" y="5328"/>
                  </a:lnTo>
                  <a:lnTo>
                    <a:pt x="77724" y="0"/>
                  </a:lnTo>
                  <a:lnTo>
                    <a:pt x="107977" y="5328"/>
                  </a:lnTo>
                  <a:lnTo>
                    <a:pt x="132683" y="19859"/>
                  </a:lnTo>
                  <a:lnTo>
                    <a:pt x="149340" y="41415"/>
                  </a:lnTo>
                  <a:lnTo>
                    <a:pt x="155448" y="67818"/>
                  </a:lnTo>
                  <a:lnTo>
                    <a:pt x="149340" y="94220"/>
                  </a:lnTo>
                  <a:lnTo>
                    <a:pt x="132683" y="115776"/>
                  </a:lnTo>
                  <a:lnTo>
                    <a:pt x="107977" y="130307"/>
                  </a:lnTo>
                  <a:lnTo>
                    <a:pt x="77724" y="135635"/>
                  </a:lnTo>
                  <a:lnTo>
                    <a:pt x="47470" y="130307"/>
                  </a:lnTo>
                  <a:lnTo>
                    <a:pt x="22764" y="115776"/>
                  </a:lnTo>
                  <a:lnTo>
                    <a:pt x="6107" y="94220"/>
                  </a:lnTo>
                  <a:lnTo>
                    <a:pt x="0" y="6781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74335" y="2403348"/>
              <a:ext cx="155575" cy="135890"/>
            </a:xfrm>
            <a:custGeom>
              <a:avLst/>
              <a:gdLst/>
              <a:ahLst/>
              <a:cxnLst/>
              <a:rect l="l" t="t" r="r" b="b"/>
              <a:pathLst>
                <a:path w="155575" h="135889">
                  <a:moveTo>
                    <a:pt x="77724" y="0"/>
                  </a:moveTo>
                  <a:lnTo>
                    <a:pt x="47470" y="5328"/>
                  </a:lnTo>
                  <a:lnTo>
                    <a:pt x="22764" y="19859"/>
                  </a:lnTo>
                  <a:lnTo>
                    <a:pt x="6107" y="41415"/>
                  </a:lnTo>
                  <a:lnTo>
                    <a:pt x="0" y="67818"/>
                  </a:lnTo>
                  <a:lnTo>
                    <a:pt x="6107" y="94220"/>
                  </a:lnTo>
                  <a:lnTo>
                    <a:pt x="22764" y="115776"/>
                  </a:lnTo>
                  <a:lnTo>
                    <a:pt x="47470" y="130307"/>
                  </a:lnTo>
                  <a:lnTo>
                    <a:pt x="77724" y="135635"/>
                  </a:lnTo>
                  <a:lnTo>
                    <a:pt x="107977" y="130307"/>
                  </a:lnTo>
                  <a:lnTo>
                    <a:pt x="132683" y="115776"/>
                  </a:lnTo>
                  <a:lnTo>
                    <a:pt x="149340" y="94220"/>
                  </a:lnTo>
                  <a:lnTo>
                    <a:pt x="155448" y="67818"/>
                  </a:lnTo>
                  <a:lnTo>
                    <a:pt x="149340" y="41415"/>
                  </a:lnTo>
                  <a:lnTo>
                    <a:pt x="132683" y="19859"/>
                  </a:lnTo>
                  <a:lnTo>
                    <a:pt x="107977" y="5328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74335" y="2403348"/>
              <a:ext cx="155575" cy="135890"/>
            </a:xfrm>
            <a:custGeom>
              <a:avLst/>
              <a:gdLst/>
              <a:ahLst/>
              <a:cxnLst/>
              <a:rect l="l" t="t" r="r" b="b"/>
              <a:pathLst>
                <a:path w="155575" h="135889">
                  <a:moveTo>
                    <a:pt x="0" y="67818"/>
                  </a:moveTo>
                  <a:lnTo>
                    <a:pt x="6107" y="41415"/>
                  </a:lnTo>
                  <a:lnTo>
                    <a:pt x="22764" y="19859"/>
                  </a:lnTo>
                  <a:lnTo>
                    <a:pt x="47470" y="5328"/>
                  </a:lnTo>
                  <a:lnTo>
                    <a:pt x="77724" y="0"/>
                  </a:lnTo>
                  <a:lnTo>
                    <a:pt x="107977" y="5328"/>
                  </a:lnTo>
                  <a:lnTo>
                    <a:pt x="132683" y="19859"/>
                  </a:lnTo>
                  <a:lnTo>
                    <a:pt x="149340" y="41415"/>
                  </a:lnTo>
                  <a:lnTo>
                    <a:pt x="155448" y="67818"/>
                  </a:lnTo>
                  <a:lnTo>
                    <a:pt x="149340" y="94220"/>
                  </a:lnTo>
                  <a:lnTo>
                    <a:pt x="132683" y="115776"/>
                  </a:lnTo>
                  <a:lnTo>
                    <a:pt x="107977" y="130307"/>
                  </a:lnTo>
                  <a:lnTo>
                    <a:pt x="77724" y="135635"/>
                  </a:lnTo>
                  <a:lnTo>
                    <a:pt x="47470" y="130307"/>
                  </a:lnTo>
                  <a:lnTo>
                    <a:pt x="22764" y="115776"/>
                  </a:lnTo>
                  <a:lnTo>
                    <a:pt x="6107" y="94220"/>
                  </a:lnTo>
                  <a:lnTo>
                    <a:pt x="0" y="6781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412561" y="2826388"/>
            <a:ext cx="4311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5" dirty="0">
                <a:solidFill>
                  <a:srgbClr val="3C85C5"/>
                </a:solidFill>
                <a:latin typeface="Tahoma"/>
                <a:cs typeface="Tahoma"/>
              </a:rPr>
              <a:t>city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70775" y="2526058"/>
            <a:ext cx="892175" cy="847090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R="69215" algn="r">
              <a:lnSpc>
                <a:spcPct val="100000"/>
              </a:lnSpc>
              <a:spcBef>
                <a:spcPts val="930"/>
              </a:spcBef>
            </a:pPr>
            <a:r>
              <a:rPr sz="2000" spc="45" dirty="0">
                <a:solidFill>
                  <a:srgbClr val="3C85C5"/>
                </a:solidFill>
                <a:latin typeface="Tahoma"/>
                <a:cs typeface="Tahoma"/>
              </a:rPr>
              <a:t>town</a:t>
            </a:r>
            <a:endParaRPr sz="200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835"/>
              </a:spcBef>
            </a:pPr>
            <a:r>
              <a:rPr sz="2000" spc="25" dirty="0">
                <a:latin typeface="Tahoma"/>
                <a:cs typeface="Tahoma"/>
              </a:rPr>
              <a:t>country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44987" y="3267777"/>
            <a:ext cx="164973" cy="14516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014417" y="3092454"/>
            <a:ext cx="3949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solidFill>
                  <a:srgbClr val="6AA84F"/>
                </a:solidFill>
                <a:latin typeface="Tahoma"/>
                <a:cs typeface="Tahoma"/>
              </a:rPr>
              <a:t>gas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63047" y="3427797"/>
            <a:ext cx="164973" cy="145161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3648911" y="3390904"/>
            <a:ext cx="2914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0" dirty="0">
                <a:solidFill>
                  <a:srgbClr val="6AA84F"/>
                </a:solidFill>
                <a:latin typeface="Tahoma"/>
                <a:cs typeface="Tahoma"/>
              </a:rPr>
              <a:t>oil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98455" y="3596961"/>
            <a:ext cx="164973" cy="145161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3362145" y="3670761"/>
            <a:ext cx="11785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0" dirty="0">
                <a:latin typeface="Tahoma"/>
                <a:cs typeface="Tahoma"/>
              </a:rPr>
              <a:t>petroleum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355343" y="3798129"/>
            <a:ext cx="321945" cy="305435"/>
            <a:chOff x="6182677" y="3072193"/>
            <a:chExt cx="321945" cy="305435"/>
          </a:xfrm>
        </p:grpSpPr>
        <p:sp>
          <p:nvSpPr>
            <p:cNvPr id="19" name="object 19"/>
            <p:cNvSpPr/>
            <p:nvPr/>
          </p:nvSpPr>
          <p:spPr>
            <a:xfrm>
              <a:off x="6187440" y="3076955"/>
              <a:ext cx="157480" cy="135890"/>
            </a:xfrm>
            <a:custGeom>
              <a:avLst/>
              <a:gdLst/>
              <a:ahLst/>
              <a:cxnLst/>
              <a:rect l="l" t="t" r="r" b="b"/>
              <a:pathLst>
                <a:path w="157479" h="135889">
                  <a:moveTo>
                    <a:pt x="78486" y="0"/>
                  </a:moveTo>
                  <a:lnTo>
                    <a:pt x="47952" y="5328"/>
                  </a:lnTo>
                  <a:lnTo>
                    <a:pt x="23002" y="19859"/>
                  </a:lnTo>
                  <a:lnTo>
                    <a:pt x="6173" y="41415"/>
                  </a:lnTo>
                  <a:lnTo>
                    <a:pt x="0" y="67818"/>
                  </a:lnTo>
                  <a:lnTo>
                    <a:pt x="6173" y="94220"/>
                  </a:lnTo>
                  <a:lnTo>
                    <a:pt x="23002" y="115776"/>
                  </a:lnTo>
                  <a:lnTo>
                    <a:pt x="47952" y="130307"/>
                  </a:lnTo>
                  <a:lnTo>
                    <a:pt x="78486" y="135636"/>
                  </a:lnTo>
                  <a:lnTo>
                    <a:pt x="109019" y="130307"/>
                  </a:lnTo>
                  <a:lnTo>
                    <a:pt x="133969" y="115776"/>
                  </a:lnTo>
                  <a:lnTo>
                    <a:pt x="150798" y="94220"/>
                  </a:lnTo>
                  <a:lnTo>
                    <a:pt x="156972" y="67818"/>
                  </a:lnTo>
                  <a:lnTo>
                    <a:pt x="150798" y="41415"/>
                  </a:lnTo>
                  <a:lnTo>
                    <a:pt x="133969" y="19859"/>
                  </a:lnTo>
                  <a:lnTo>
                    <a:pt x="109019" y="5328"/>
                  </a:lnTo>
                  <a:lnTo>
                    <a:pt x="78486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187440" y="3076955"/>
              <a:ext cx="157480" cy="135890"/>
            </a:xfrm>
            <a:custGeom>
              <a:avLst/>
              <a:gdLst/>
              <a:ahLst/>
              <a:cxnLst/>
              <a:rect l="l" t="t" r="r" b="b"/>
              <a:pathLst>
                <a:path w="157479" h="135889">
                  <a:moveTo>
                    <a:pt x="0" y="67818"/>
                  </a:moveTo>
                  <a:lnTo>
                    <a:pt x="6173" y="41415"/>
                  </a:lnTo>
                  <a:lnTo>
                    <a:pt x="23002" y="19859"/>
                  </a:lnTo>
                  <a:lnTo>
                    <a:pt x="47952" y="5328"/>
                  </a:lnTo>
                  <a:lnTo>
                    <a:pt x="78486" y="0"/>
                  </a:lnTo>
                  <a:lnTo>
                    <a:pt x="109019" y="5328"/>
                  </a:lnTo>
                  <a:lnTo>
                    <a:pt x="133969" y="19859"/>
                  </a:lnTo>
                  <a:lnTo>
                    <a:pt x="150798" y="41415"/>
                  </a:lnTo>
                  <a:lnTo>
                    <a:pt x="156972" y="67818"/>
                  </a:lnTo>
                  <a:lnTo>
                    <a:pt x="150798" y="94220"/>
                  </a:lnTo>
                  <a:lnTo>
                    <a:pt x="133969" y="115776"/>
                  </a:lnTo>
                  <a:lnTo>
                    <a:pt x="109019" y="130307"/>
                  </a:lnTo>
                  <a:lnTo>
                    <a:pt x="78486" y="135636"/>
                  </a:lnTo>
                  <a:lnTo>
                    <a:pt x="47952" y="130307"/>
                  </a:lnTo>
                  <a:lnTo>
                    <a:pt x="23002" y="115776"/>
                  </a:lnTo>
                  <a:lnTo>
                    <a:pt x="6173" y="94220"/>
                  </a:lnTo>
                  <a:lnTo>
                    <a:pt x="0" y="6781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344412" y="3235451"/>
              <a:ext cx="155575" cy="137160"/>
            </a:xfrm>
            <a:custGeom>
              <a:avLst/>
              <a:gdLst/>
              <a:ahLst/>
              <a:cxnLst/>
              <a:rect l="l" t="t" r="r" b="b"/>
              <a:pathLst>
                <a:path w="155575" h="137160">
                  <a:moveTo>
                    <a:pt x="77724" y="0"/>
                  </a:moveTo>
                  <a:lnTo>
                    <a:pt x="47470" y="5393"/>
                  </a:lnTo>
                  <a:lnTo>
                    <a:pt x="22764" y="20097"/>
                  </a:lnTo>
                  <a:lnTo>
                    <a:pt x="6107" y="41898"/>
                  </a:lnTo>
                  <a:lnTo>
                    <a:pt x="0" y="68580"/>
                  </a:lnTo>
                  <a:lnTo>
                    <a:pt x="6107" y="95261"/>
                  </a:lnTo>
                  <a:lnTo>
                    <a:pt x="22764" y="117062"/>
                  </a:lnTo>
                  <a:lnTo>
                    <a:pt x="47470" y="131766"/>
                  </a:lnTo>
                  <a:lnTo>
                    <a:pt x="77724" y="137160"/>
                  </a:lnTo>
                  <a:lnTo>
                    <a:pt x="107977" y="131766"/>
                  </a:lnTo>
                  <a:lnTo>
                    <a:pt x="132683" y="117062"/>
                  </a:lnTo>
                  <a:lnTo>
                    <a:pt x="149340" y="95261"/>
                  </a:lnTo>
                  <a:lnTo>
                    <a:pt x="155448" y="68580"/>
                  </a:lnTo>
                  <a:lnTo>
                    <a:pt x="149340" y="41898"/>
                  </a:lnTo>
                  <a:lnTo>
                    <a:pt x="132683" y="20097"/>
                  </a:lnTo>
                  <a:lnTo>
                    <a:pt x="107977" y="5393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344412" y="3235451"/>
              <a:ext cx="155575" cy="137160"/>
            </a:xfrm>
            <a:custGeom>
              <a:avLst/>
              <a:gdLst/>
              <a:ahLst/>
              <a:cxnLst/>
              <a:rect l="l" t="t" r="r" b="b"/>
              <a:pathLst>
                <a:path w="155575" h="137160">
                  <a:moveTo>
                    <a:pt x="0" y="68580"/>
                  </a:moveTo>
                  <a:lnTo>
                    <a:pt x="6107" y="41898"/>
                  </a:lnTo>
                  <a:lnTo>
                    <a:pt x="22764" y="20097"/>
                  </a:lnTo>
                  <a:lnTo>
                    <a:pt x="47470" y="5393"/>
                  </a:lnTo>
                  <a:lnTo>
                    <a:pt x="77724" y="0"/>
                  </a:lnTo>
                  <a:lnTo>
                    <a:pt x="107977" y="5393"/>
                  </a:lnTo>
                  <a:lnTo>
                    <a:pt x="132683" y="20097"/>
                  </a:lnTo>
                  <a:lnTo>
                    <a:pt x="149340" y="41898"/>
                  </a:lnTo>
                  <a:lnTo>
                    <a:pt x="155448" y="68580"/>
                  </a:lnTo>
                  <a:lnTo>
                    <a:pt x="149340" y="95261"/>
                  </a:lnTo>
                  <a:lnTo>
                    <a:pt x="132683" y="117062"/>
                  </a:lnTo>
                  <a:lnTo>
                    <a:pt x="107977" y="131766"/>
                  </a:lnTo>
                  <a:lnTo>
                    <a:pt x="77724" y="137160"/>
                  </a:lnTo>
                  <a:lnTo>
                    <a:pt x="47470" y="131766"/>
                  </a:lnTo>
                  <a:lnTo>
                    <a:pt x="22764" y="117062"/>
                  </a:lnTo>
                  <a:lnTo>
                    <a:pt x="6107" y="95261"/>
                  </a:lnTo>
                  <a:lnTo>
                    <a:pt x="0" y="6858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472119" y="3316163"/>
            <a:ext cx="883285" cy="91122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2000" spc="5" dirty="0">
                <a:latin typeface="Tahoma"/>
                <a:cs typeface="Tahoma"/>
              </a:rPr>
              <a:t>happy</a:t>
            </a:r>
            <a:endParaRPr sz="2000">
              <a:latin typeface="Tahoma"/>
              <a:cs typeface="Tahoma"/>
            </a:endParaRPr>
          </a:p>
          <a:p>
            <a:pPr marL="241300">
              <a:lnSpc>
                <a:spcPct val="100000"/>
              </a:lnSpc>
              <a:spcBef>
                <a:spcPts val="1090"/>
              </a:spcBef>
            </a:pPr>
            <a:r>
              <a:rPr sz="2000" spc="15" dirty="0">
                <a:latin typeface="Tahoma"/>
                <a:cs typeface="Tahoma"/>
              </a:rPr>
              <a:t>joyful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190751" y="4029777"/>
            <a:ext cx="165100" cy="145415"/>
            <a:chOff x="6018085" y="3303841"/>
            <a:chExt cx="165100" cy="145415"/>
          </a:xfrm>
        </p:grpSpPr>
        <p:sp>
          <p:nvSpPr>
            <p:cNvPr id="25" name="object 25"/>
            <p:cNvSpPr/>
            <p:nvPr/>
          </p:nvSpPr>
          <p:spPr>
            <a:xfrm>
              <a:off x="6022847" y="3308603"/>
              <a:ext cx="155575" cy="135890"/>
            </a:xfrm>
            <a:custGeom>
              <a:avLst/>
              <a:gdLst/>
              <a:ahLst/>
              <a:cxnLst/>
              <a:rect l="l" t="t" r="r" b="b"/>
              <a:pathLst>
                <a:path w="155575" h="135889">
                  <a:moveTo>
                    <a:pt x="77724" y="0"/>
                  </a:moveTo>
                  <a:lnTo>
                    <a:pt x="47470" y="5328"/>
                  </a:lnTo>
                  <a:lnTo>
                    <a:pt x="22764" y="19859"/>
                  </a:lnTo>
                  <a:lnTo>
                    <a:pt x="6107" y="41415"/>
                  </a:lnTo>
                  <a:lnTo>
                    <a:pt x="0" y="67818"/>
                  </a:lnTo>
                  <a:lnTo>
                    <a:pt x="6107" y="94220"/>
                  </a:lnTo>
                  <a:lnTo>
                    <a:pt x="22764" y="115776"/>
                  </a:lnTo>
                  <a:lnTo>
                    <a:pt x="47470" y="130307"/>
                  </a:lnTo>
                  <a:lnTo>
                    <a:pt x="77724" y="135636"/>
                  </a:lnTo>
                  <a:lnTo>
                    <a:pt x="107977" y="130307"/>
                  </a:lnTo>
                  <a:lnTo>
                    <a:pt x="132683" y="115776"/>
                  </a:lnTo>
                  <a:lnTo>
                    <a:pt x="149340" y="94220"/>
                  </a:lnTo>
                  <a:lnTo>
                    <a:pt x="155448" y="67818"/>
                  </a:lnTo>
                  <a:lnTo>
                    <a:pt x="149340" y="41415"/>
                  </a:lnTo>
                  <a:lnTo>
                    <a:pt x="132683" y="19859"/>
                  </a:lnTo>
                  <a:lnTo>
                    <a:pt x="107977" y="5328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022847" y="3308603"/>
              <a:ext cx="155575" cy="135890"/>
            </a:xfrm>
            <a:custGeom>
              <a:avLst/>
              <a:gdLst/>
              <a:ahLst/>
              <a:cxnLst/>
              <a:rect l="l" t="t" r="r" b="b"/>
              <a:pathLst>
                <a:path w="155575" h="135889">
                  <a:moveTo>
                    <a:pt x="0" y="67818"/>
                  </a:moveTo>
                  <a:lnTo>
                    <a:pt x="6107" y="41415"/>
                  </a:lnTo>
                  <a:lnTo>
                    <a:pt x="22764" y="19859"/>
                  </a:lnTo>
                  <a:lnTo>
                    <a:pt x="47470" y="5328"/>
                  </a:lnTo>
                  <a:lnTo>
                    <a:pt x="77724" y="0"/>
                  </a:lnTo>
                  <a:lnTo>
                    <a:pt x="107977" y="5328"/>
                  </a:lnTo>
                  <a:lnTo>
                    <a:pt x="132683" y="19859"/>
                  </a:lnTo>
                  <a:lnTo>
                    <a:pt x="149340" y="41415"/>
                  </a:lnTo>
                  <a:lnTo>
                    <a:pt x="155448" y="67818"/>
                  </a:lnTo>
                  <a:lnTo>
                    <a:pt x="149340" y="94220"/>
                  </a:lnTo>
                  <a:lnTo>
                    <a:pt x="132683" y="115776"/>
                  </a:lnTo>
                  <a:lnTo>
                    <a:pt x="107977" y="130307"/>
                  </a:lnTo>
                  <a:lnTo>
                    <a:pt x="77724" y="135636"/>
                  </a:lnTo>
                  <a:lnTo>
                    <a:pt x="47470" y="130307"/>
                  </a:lnTo>
                  <a:lnTo>
                    <a:pt x="22764" y="115776"/>
                  </a:lnTo>
                  <a:lnTo>
                    <a:pt x="6107" y="94220"/>
                  </a:lnTo>
                  <a:lnTo>
                    <a:pt x="0" y="6781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628967" y="3918843"/>
            <a:ext cx="4051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latin typeface="Tahoma"/>
                <a:cs typeface="Tahoma"/>
              </a:rPr>
              <a:t>sad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849827" y="1849886"/>
            <a:ext cx="5138420" cy="2933700"/>
            <a:chOff x="1677161" y="1123950"/>
            <a:chExt cx="5138420" cy="2933700"/>
          </a:xfrm>
        </p:grpSpPr>
        <p:sp>
          <p:nvSpPr>
            <p:cNvPr id="30" name="object 30"/>
            <p:cNvSpPr/>
            <p:nvPr/>
          </p:nvSpPr>
          <p:spPr>
            <a:xfrm>
              <a:off x="1677162" y="1123949"/>
              <a:ext cx="4989830" cy="2933700"/>
            </a:xfrm>
            <a:custGeom>
              <a:avLst/>
              <a:gdLst/>
              <a:ahLst/>
              <a:cxnLst/>
              <a:rect l="l" t="t" r="r" b="b"/>
              <a:pathLst>
                <a:path w="4989830" h="2933700">
                  <a:moveTo>
                    <a:pt x="4989830" y="2895600"/>
                  </a:moveTo>
                  <a:lnTo>
                    <a:pt x="4970780" y="2886075"/>
                  </a:lnTo>
                  <a:lnTo>
                    <a:pt x="4913630" y="2857500"/>
                  </a:lnTo>
                  <a:lnTo>
                    <a:pt x="4932680" y="2886087"/>
                  </a:lnTo>
                  <a:lnTo>
                    <a:pt x="47625" y="2886367"/>
                  </a:lnTo>
                  <a:lnTo>
                    <a:pt x="47625" y="57150"/>
                  </a:lnTo>
                  <a:lnTo>
                    <a:pt x="76200" y="76200"/>
                  </a:lnTo>
                  <a:lnTo>
                    <a:pt x="63500" y="508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28575" y="57150"/>
                  </a:lnTo>
                  <a:lnTo>
                    <a:pt x="28575" y="2895600"/>
                  </a:lnTo>
                  <a:lnTo>
                    <a:pt x="36576" y="2895600"/>
                  </a:lnTo>
                  <a:lnTo>
                    <a:pt x="36576" y="2905417"/>
                  </a:lnTo>
                  <a:lnTo>
                    <a:pt x="4932667" y="2905137"/>
                  </a:lnTo>
                  <a:lnTo>
                    <a:pt x="4913630" y="2933700"/>
                  </a:lnTo>
                  <a:lnTo>
                    <a:pt x="4989830" y="28956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743450" y="1619250"/>
              <a:ext cx="1087120" cy="1068705"/>
            </a:xfrm>
            <a:custGeom>
              <a:avLst/>
              <a:gdLst/>
              <a:ahLst/>
              <a:cxnLst/>
              <a:rect l="l" t="t" r="r" b="b"/>
              <a:pathLst>
                <a:path w="1087120" h="1068705">
                  <a:moveTo>
                    <a:pt x="0" y="534162"/>
                  </a:moveTo>
                  <a:lnTo>
                    <a:pt x="2219" y="485540"/>
                  </a:lnTo>
                  <a:lnTo>
                    <a:pt x="8752" y="438142"/>
                  </a:lnTo>
                  <a:lnTo>
                    <a:pt x="19404" y="392156"/>
                  </a:lnTo>
                  <a:lnTo>
                    <a:pt x="33985" y="347770"/>
                  </a:lnTo>
                  <a:lnTo>
                    <a:pt x="52304" y="305174"/>
                  </a:lnTo>
                  <a:lnTo>
                    <a:pt x="74167" y="264555"/>
                  </a:lnTo>
                  <a:lnTo>
                    <a:pt x="99385" y="226102"/>
                  </a:lnTo>
                  <a:lnTo>
                    <a:pt x="127765" y="190003"/>
                  </a:lnTo>
                  <a:lnTo>
                    <a:pt x="159115" y="156448"/>
                  </a:lnTo>
                  <a:lnTo>
                    <a:pt x="193243" y="125624"/>
                  </a:lnTo>
                  <a:lnTo>
                    <a:pt x="229959" y="97720"/>
                  </a:lnTo>
                  <a:lnTo>
                    <a:pt x="269070" y="72926"/>
                  </a:lnTo>
                  <a:lnTo>
                    <a:pt x="310385" y="51428"/>
                  </a:lnTo>
                  <a:lnTo>
                    <a:pt x="353712" y="33417"/>
                  </a:lnTo>
                  <a:lnTo>
                    <a:pt x="398859" y="19079"/>
                  </a:lnTo>
                  <a:lnTo>
                    <a:pt x="445635" y="8605"/>
                  </a:lnTo>
                  <a:lnTo>
                    <a:pt x="493847" y="2182"/>
                  </a:lnTo>
                  <a:lnTo>
                    <a:pt x="543305" y="0"/>
                  </a:lnTo>
                  <a:lnTo>
                    <a:pt x="592764" y="2182"/>
                  </a:lnTo>
                  <a:lnTo>
                    <a:pt x="640976" y="8605"/>
                  </a:lnTo>
                  <a:lnTo>
                    <a:pt x="687752" y="19079"/>
                  </a:lnTo>
                  <a:lnTo>
                    <a:pt x="732899" y="33417"/>
                  </a:lnTo>
                  <a:lnTo>
                    <a:pt x="776226" y="51428"/>
                  </a:lnTo>
                  <a:lnTo>
                    <a:pt x="817541" y="72926"/>
                  </a:lnTo>
                  <a:lnTo>
                    <a:pt x="856652" y="97720"/>
                  </a:lnTo>
                  <a:lnTo>
                    <a:pt x="893368" y="125624"/>
                  </a:lnTo>
                  <a:lnTo>
                    <a:pt x="927496" y="156448"/>
                  </a:lnTo>
                  <a:lnTo>
                    <a:pt x="958846" y="190003"/>
                  </a:lnTo>
                  <a:lnTo>
                    <a:pt x="987226" y="226102"/>
                  </a:lnTo>
                  <a:lnTo>
                    <a:pt x="1012443" y="264555"/>
                  </a:lnTo>
                  <a:lnTo>
                    <a:pt x="1034307" y="305174"/>
                  </a:lnTo>
                  <a:lnTo>
                    <a:pt x="1052626" y="347770"/>
                  </a:lnTo>
                  <a:lnTo>
                    <a:pt x="1067207" y="392156"/>
                  </a:lnTo>
                  <a:lnTo>
                    <a:pt x="1077859" y="438142"/>
                  </a:lnTo>
                  <a:lnTo>
                    <a:pt x="1084392" y="485540"/>
                  </a:lnTo>
                  <a:lnTo>
                    <a:pt x="1086612" y="534162"/>
                  </a:lnTo>
                  <a:lnTo>
                    <a:pt x="1084392" y="582783"/>
                  </a:lnTo>
                  <a:lnTo>
                    <a:pt x="1077859" y="630181"/>
                  </a:lnTo>
                  <a:lnTo>
                    <a:pt x="1067207" y="676167"/>
                  </a:lnTo>
                  <a:lnTo>
                    <a:pt x="1052626" y="720553"/>
                  </a:lnTo>
                  <a:lnTo>
                    <a:pt x="1034307" y="763149"/>
                  </a:lnTo>
                  <a:lnTo>
                    <a:pt x="1012444" y="803768"/>
                  </a:lnTo>
                  <a:lnTo>
                    <a:pt x="987226" y="842221"/>
                  </a:lnTo>
                  <a:lnTo>
                    <a:pt x="958846" y="878320"/>
                  </a:lnTo>
                  <a:lnTo>
                    <a:pt x="927496" y="911875"/>
                  </a:lnTo>
                  <a:lnTo>
                    <a:pt x="893368" y="942699"/>
                  </a:lnTo>
                  <a:lnTo>
                    <a:pt x="856652" y="970603"/>
                  </a:lnTo>
                  <a:lnTo>
                    <a:pt x="817541" y="995397"/>
                  </a:lnTo>
                  <a:lnTo>
                    <a:pt x="776226" y="1016895"/>
                  </a:lnTo>
                  <a:lnTo>
                    <a:pt x="732899" y="1034906"/>
                  </a:lnTo>
                  <a:lnTo>
                    <a:pt x="687752" y="1049244"/>
                  </a:lnTo>
                  <a:lnTo>
                    <a:pt x="640976" y="1059718"/>
                  </a:lnTo>
                  <a:lnTo>
                    <a:pt x="592764" y="1066141"/>
                  </a:lnTo>
                  <a:lnTo>
                    <a:pt x="543305" y="1068324"/>
                  </a:lnTo>
                  <a:lnTo>
                    <a:pt x="493847" y="1066141"/>
                  </a:lnTo>
                  <a:lnTo>
                    <a:pt x="445635" y="1059718"/>
                  </a:lnTo>
                  <a:lnTo>
                    <a:pt x="398859" y="1049244"/>
                  </a:lnTo>
                  <a:lnTo>
                    <a:pt x="353712" y="1034906"/>
                  </a:lnTo>
                  <a:lnTo>
                    <a:pt x="310385" y="1016895"/>
                  </a:lnTo>
                  <a:lnTo>
                    <a:pt x="269070" y="995397"/>
                  </a:lnTo>
                  <a:lnTo>
                    <a:pt x="229959" y="970603"/>
                  </a:lnTo>
                  <a:lnTo>
                    <a:pt x="193243" y="942699"/>
                  </a:lnTo>
                  <a:lnTo>
                    <a:pt x="159115" y="911875"/>
                  </a:lnTo>
                  <a:lnTo>
                    <a:pt x="127765" y="878320"/>
                  </a:lnTo>
                  <a:lnTo>
                    <a:pt x="99385" y="842221"/>
                  </a:lnTo>
                  <a:lnTo>
                    <a:pt x="74168" y="803768"/>
                  </a:lnTo>
                  <a:lnTo>
                    <a:pt x="52304" y="763149"/>
                  </a:lnTo>
                  <a:lnTo>
                    <a:pt x="33985" y="720553"/>
                  </a:lnTo>
                  <a:lnTo>
                    <a:pt x="19404" y="676167"/>
                  </a:lnTo>
                  <a:lnTo>
                    <a:pt x="8752" y="630181"/>
                  </a:lnTo>
                  <a:lnTo>
                    <a:pt x="2219" y="582783"/>
                  </a:lnTo>
                  <a:lnTo>
                    <a:pt x="0" y="534162"/>
                  </a:lnTo>
                  <a:close/>
                </a:path>
              </a:pathLst>
            </a:custGeom>
            <a:ln w="28574">
              <a:solidFill>
                <a:srgbClr val="3C85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885949" y="2248661"/>
              <a:ext cx="1087120" cy="1066800"/>
            </a:xfrm>
            <a:custGeom>
              <a:avLst/>
              <a:gdLst/>
              <a:ahLst/>
              <a:cxnLst/>
              <a:rect l="l" t="t" r="r" b="b"/>
              <a:pathLst>
                <a:path w="1087120" h="1066800">
                  <a:moveTo>
                    <a:pt x="0" y="533400"/>
                  </a:moveTo>
                  <a:lnTo>
                    <a:pt x="2219" y="484842"/>
                  </a:lnTo>
                  <a:lnTo>
                    <a:pt x="8752" y="437507"/>
                  </a:lnTo>
                  <a:lnTo>
                    <a:pt x="19404" y="391583"/>
                  </a:lnTo>
                  <a:lnTo>
                    <a:pt x="33985" y="347258"/>
                  </a:lnTo>
                  <a:lnTo>
                    <a:pt x="52304" y="304721"/>
                  </a:lnTo>
                  <a:lnTo>
                    <a:pt x="74168" y="264159"/>
                  </a:lnTo>
                  <a:lnTo>
                    <a:pt x="99385" y="225762"/>
                  </a:lnTo>
                  <a:lnTo>
                    <a:pt x="127765" y="189716"/>
                  </a:lnTo>
                  <a:lnTo>
                    <a:pt x="159115" y="156210"/>
                  </a:lnTo>
                  <a:lnTo>
                    <a:pt x="193243" y="125432"/>
                  </a:lnTo>
                  <a:lnTo>
                    <a:pt x="229959" y="97570"/>
                  </a:lnTo>
                  <a:lnTo>
                    <a:pt x="269070" y="72813"/>
                  </a:lnTo>
                  <a:lnTo>
                    <a:pt x="310385" y="51348"/>
                  </a:lnTo>
                  <a:lnTo>
                    <a:pt x="353712" y="33364"/>
                  </a:lnTo>
                  <a:lnTo>
                    <a:pt x="398859" y="19050"/>
                  </a:lnTo>
                  <a:lnTo>
                    <a:pt x="445635" y="8592"/>
                  </a:lnTo>
                  <a:lnTo>
                    <a:pt x="493847" y="2179"/>
                  </a:lnTo>
                  <a:lnTo>
                    <a:pt x="543306" y="0"/>
                  </a:lnTo>
                  <a:lnTo>
                    <a:pt x="592764" y="2179"/>
                  </a:lnTo>
                  <a:lnTo>
                    <a:pt x="640976" y="8592"/>
                  </a:lnTo>
                  <a:lnTo>
                    <a:pt x="687752" y="19050"/>
                  </a:lnTo>
                  <a:lnTo>
                    <a:pt x="732899" y="33364"/>
                  </a:lnTo>
                  <a:lnTo>
                    <a:pt x="776226" y="51348"/>
                  </a:lnTo>
                  <a:lnTo>
                    <a:pt x="817541" y="72813"/>
                  </a:lnTo>
                  <a:lnTo>
                    <a:pt x="856652" y="97570"/>
                  </a:lnTo>
                  <a:lnTo>
                    <a:pt x="893368" y="125432"/>
                  </a:lnTo>
                  <a:lnTo>
                    <a:pt x="927496" y="156209"/>
                  </a:lnTo>
                  <a:lnTo>
                    <a:pt x="958846" y="189716"/>
                  </a:lnTo>
                  <a:lnTo>
                    <a:pt x="987226" y="225762"/>
                  </a:lnTo>
                  <a:lnTo>
                    <a:pt x="1012444" y="264159"/>
                  </a:lnTo>
                  <a:lnTo>
                    <a:pt x="1034307" y="304721"/>
                  </a:lnTo>
                  <a:lnTo>
                    <a:pt x="1052626" y="347258"/>
                  </a:lnTo>
                  <a:lnTo>
                    <a:pt x="1067207" y="391583"/>
                  </a:lnTo>
                  <a:lnTo>
                    <a:pt x="1077859" y="437507"/>
                  </a:lnTo>
                  <a:lnTo>
                    <a:pt x="1084392" y="484842"/>
                  </a:lnTo>
                  <a:lnTo>
                    <a:pt x="1086612" y="533400"/>
                  </a:lnTo>
                  <a:lnTo>
                    <a:pt x="1084392" y="581957"/>
                  </a:lnTo>
                  <a:lnTo>
                    <a:pt x="1077859" y="629292"/>
                  </a:lnTo>
                  <a:lnTo>
                    <a:pt x="1067207" y="675216"/>
                  </a:lnTo>
                  <a:lnTo>
                    <a:pt x="1052626" y="719541"/>
                  </a:lnTo>
                  <a:lnTo>
                    <a:pt x="1034307" y="762078"/>
                  </a:lnTo>
                  <a:lnTo>
                    <a:pt x="1012443" y="802640"/>
                  </a:lnTo>
                  <a:lnTo>
                    <a:pt x="987226" y="841037"/>
                  </a:lnTo>
                  <a:lnTo>
                    <a:pt x="958846" y="877083"/>
                  </a:lnTo>
                  <a:lnTo>
                    <a:pt x="927496" y="910589"/>
                  </a:lnTo>
                  <a:lnTo>
                    <a:pt x="893368" y="941367"/>
                  </a:lnTo>
                  <a:lnTo>
                    <a:pt x="856652" y="969229"/>
                  </a:lnTo>
                  <a:lnTo>
                    <a:pt x="817541" y="993986"/>
                  </a:lnTo>
                  <a:lnTo>
                    <a:pt x="776226" y="1015451"/>
                  </a:lnTo>
                  <a:lnTo>
                    <a:pt x="732899" y="1033435"/>
                  </a:lnTo>
                  <a:lnTo>
                    <a:pt x="687752" y="1047749"/>
                  </a:lnTo>
                  <a:lnTo>
                    <a:pt x="640976" y="1058207"/>
                  </a:lnTo>
                  <a:lnTo>
                    <a:pt x="592764" y="1064620"/>
                  </a:lnTo>
                  <a:lnTo>
                    <a:pt x="543306" y="1066800"/>
                  </a:lnTo>
                  <a:lnTo>
                    <a:pt x="493847" y="1064620"/>
                  </a:lnTo>
                  <a:lnTo>
                    <a:pt x="445635" y="1058207"/>
                  </a:lnTo>
                  <a:lnTo>
                    <a:pt x="398859" y="1047750"/>
                  </a:lnTo>
                  <a:lnTo>
                    <a:pt x="353712" y="1033435"/>
                  </a:lnTo>
                  <a:lnTo>
                    <a:pt x="310385" y="1015451"/>
                  </a:lnTo>
                  <a:lnTo>
                    <a:pt x="269070" y="993986"/>
                  </a:lnTo>
                  <a:lnTo>
                    <a:pt x="229959" y="969229"/>
                  </a:lnTo>
                  <a:lnTo>
                    <a:pt x="193243" y="941367"/>
                  </a:lnTo>
                  <a:lnTo>
                    <a:pt x="159115" y="910590"/>
                  </a:lnTo>
                  <a:lnTo>
                    <a:pt x="127765" y="877083"/>
                  </a:lnTo>
                  <a:lnTo>
                    <a:pt x="99385" y="841037"/>
                  </a:lnTo>
                  <a:lnTo>
                    <a:pt x="74167" y="802640"/>
                  </a:lnTo>
                  <a:lnTo>
                    <a:pt x="52304" y="762078"/>
                  </a:lnTo>
                  <a:lnTo>
                    <a:pt x="33985" y="719541"/>
                  </a:lnTo>
                  <a:lnTo>
                    <a:pt x="19404" y="675216"/>
                  </a:lnTo>
                  <a:lnTo>
                    <a:pt x="8752" y="629292"/>
                  </a:lnTo>
                  <a:lnTo>
                    <a:pt x="2219" y="581957"/>
                  </a:lnTo>
                  <a:lnTo>
                    <a:pt x="0" y="533400"/>
                  </a:lnTo>
                  <a:close/>
                </a:path>
              </a:pathLst>
            </a:custGeom>
            <a:ln w="28575">
              <a:solidFill>
                <a:srgbClr val="6AA8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715761" y="2687574"/>
              <a:ext cx="1085215" cy="1066800"/>
            </a:xfrm>
            <a:custGeom>
              <a:avLst/>
              <a:gdLst/>
              <a:ahLst/>
              <a:cxnLst/>
              <a:rect l="l" t="t" r="r" b="b"/>
              <a:pathLst>
                <a:path w="1085215" h="1066800">
                  <a:moveTo>
                    <a:pt x="0" y="533400"/>
                  </a:moveTo>
                  <a:lnTo>
                    <a:pt x="2217" y="484842"/>
                  </a:lnTo>
                  <a:lnTo>
                    <a:pt x="8742" y="437507"/>
                  </a:lnTo>
                  <a:lnTo>
                    <a:pt x="19383" y="391583"/>
                  </a:lnTo>
                  <a:lnTo>
                    <a:pt x="33948" y="347258"/>
                  </a:lnTo>
                  <a:lnTo>
                    <a:pt x="52245" y="304721"/>
                  </a:lnTo>
                  <a:lnTo>
                    <a:pt x="74083" y="264159"/>
                  </a:lnTo>
                  <a:lnTo>
                    <a:pt x="99270" y="225762"/>
                  </a:lnTo>
                  <a:lnTo>
                    <a:pt x="127614" y="189716"/>
                  </a:lnTo>
                  <a:lnTo>
                    <a:pt x="158924" y="156210"/>
                  </a:lnTo>
                  <a:lnTo>
                    <a:pt x="193008" y="125432"/>
                  </a:lnTo>
                  <a:lnTo>
                    <a:pt x="229674" y="97570"/>
                  </a:lnTo>
                  <a:lnTo>
                    <a:pt x="268732" y="72813"/>
                  </a:lnTo>
                  <a:lnTo>
                    <a:pt x="309987" y="51348"/>
                  </a:lnTo>
                  <a:lnTo>
                    <a:pt x="353251" y="33364"/>
                  </a:lnTo>
                  <a:lnTo>
                    <a:pt x="398330" y="19050"/>
                  </a:lnTo>
                  <a:lnTo>
                    <a:pt x="445033" y="8592"/>
                  </a:lnTo>
                  <a:lnTo>
                    <a:pt x="493168" y="2179"/>
                  </a:lnTo>
                  <a:lnTo>
                    <a:pt x="542543" y="0"/>
                  </a:lnTo>
                  <a:lnTo>
                    <a:pt x="591919" y="2179"/>
                  </a:lnTo>
                  <a:lnTo>
                    <a:pt x="640054" y="8592"/>
                  </a:lnTo>
                  <a:lnTo>
                    <a:pt x="686757" y="19050"/>
                  </a:lnTo>
                  <a:lnTo>
                    <a:pt x="731836" y="33364"/>
                  </a:lnTo>
                  <a:lnTo>
                    <a:pt x="775100" y="51348"/>
                  </a:lnTo>
                  <a:lnTo>
                    <a:pt x="816356" y="72813"/>
                  </a:lnTo>
                  <a:lnTo>
                    <a:pt x="855413" y="97570"/>
                  </a:lnTo>
                  <a:lnTo>
                    <a:pt x="892079" y="125432"/>
                  </a:lnTo>
                  <a:lnTo>
                    <a:pt x="926163" y="156209"/>
                  </a:lnTo>
                  <a:lnTo>
                    <a:pt x="957473" y="189716"/>
                  </a:lnTo>
                  <a:lnTo>
                    <a:pt x="985817" y="225762"/>
                  </a:lnTo>
                  <a:lnTo>
                    <a:pt x="1011004" y="264159"/>
                  </a:lnTo>
                  <a:lnTo>
                    <a:pt x="1032842" y="304721"/>
                  </a:lnTo>
                  <a:lnTo>
                    <a:pt x="1051139" y="347258"/>
                  </a:lnTo>
                  <a:lnTo>
                    <a:pt x="1065704" y="391583"/>
                  </a:lnTo>
                  <a:lnTo>
                    <a:pt x="1076345" y="437507"/>
                  </a:lnTo>
                  <a:lnTo>
                    <a:pt x="1082870" y="484842"/>
                  </a:lnTo>
                  <a:lnTo>
                    <a:pt x="1085088" y="533400"/>
                  </a:lnTo>
                  <a:lnTo>
                    <a:pt x="1082870" y="581957"/>
                  </a:lnTo>
                  <a:lnTo>
                    <a:pt x="1076345" y="629292"/>
                  </a:lnTo>
                  <a:lnTo>
                    <a:pt x="1065704" y="675216"/>
                  </a:lnTo>
                  <a:lnTo>
                    <a:pt x="1051139" y="719541"/>
                  </a:lnTo>
                  <a:lnTo>
                    <a:pt x="1032842" y="762078"/>
                  </a:lnTo>
                  <a:lnTo>
                    <a:pt x="1011004" y="802640"/>
                  </a:lnTo>
                  <a:lnTo>
                    <a:pt x="985817" y="841037"/>
                  </a:lnTo>
                  <a:lnTo>
                    <a:pt x="957473" y="877083"/>
                  </a:lnTo>
                  <a:lnTo>
                    <a:pt x="926163" y="910590"/>
                  </a:lnTo>
                  <a:lnTo>
                    <a:pt x="892079" y="941367"/>
                  </a:lnTo>
                  <a:lnTo>
                    <a:pt x="855413" y="969229"/>
                  </a:lnTo>
                  <a:lnTo>
                    <a:pt x="816356" y="993986"/>
                  </a:lnTo>
                  <a:lnTo>
                    <a:pt x="775100" y="1015451"/>
                  </a:lnTo>
                  <a:lnTo>
                    <a:pt x="731836" y="1033435"/>
                  </a:lnTo>
                  <a:lnTo>
                    <a:pt x="686757" y="1047750"/>
                  </a:lnTo>
                  <a:lnTo>
                    <a:pt x="640054" y="1058207"/>
                  </a:lnTo>
                  <a:lnTo>
                    <a:pt x="591919" y="1064620"/>
                  </a:lnTo>
                  <a:lnTo>
                    <a:pt x="542543" y="1066800"/>
                  </a:lnTo>
                  <a:lnTo>
                    <a:pt x="493168" y="1064620"/>
                  </a:lnTo>
                  <a:lnTo>
                    <a:pt x="445033" y="1058207"/>
                  </a:lnTo>
                  <a:lnTo>
                    <a:pt x="398330" y="1047750"/>
                  </a:lnTo>
                  <a:lnTo>
                    <a:pt x="353251" y="1033435"/>
                  </a:lnTo>
                  <a:lnTo>
                    <a:pt x="309987" y="1015451"/>
                  </a:lnTo>
                  <a:lnTo>
                    <a:pt x="268732" y="993986"/>
                  </a:lnTo>
                  <a:lnTo>
                    <a:pt x="229674" y="969229"/>
                  </a:lnTo>
                  <a:lnTo>
                    <a:pt x="193008" y="941367"/>
                  </a:lnTo>
                  <a:lnTo>
                    <a:pt x="158924" y="910590"/>
                  </a:lnTo>
                  <a:lnTo>
                    <a:pt x="127614" y="877083"/>
                  </a:lnTo>
                  <a:lnTo>
                    <a:pt x="99270" y="841037"/>
                  </a:lnTo>
                  <a:lnTo>
                    <a:pt x="74083" y="802640"/>
                  </a:lnTo>
                  <a:lnTo>
                    <a:pt x="52245" y="762078"/>
                  </a:lnTo>
                  <a:lnTo>
                    <a:pt x="33948" y="719541"/>
                  </a:lnTo>
                  <a:lnTo>
                    <a:pt x="19383" y="675216"/>
                  </a:lnTo>
                  <a:lnTo>
                    <a:pt x="8742" y="629292"/>
                  </a:lnTo>
                  <a:lnTo>
                    <a:pt x="2217" y="581957"/>
                  </a:lnTo>
                  <a:lnTo>
                    <a:pt x="0" y="533400"/>
                  </a:lnTo>
                  <a:close/>
                </a:path>
              </a:pathLst>
            </a:custGeom>
            <a:ln w="28575">
              <a:solidFill>
                <a:srgbClr val="B7B7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Title 34">
            <a:extLst>
              <a:ext uri="{FF2B5EF4-FFF2-40B4-BE49-F238E27FC236}">
                <a16:creationId xmlns:a16="http://schemas.microsoft.com/office/drawing/2014/main" id="{0B12C546-0EBF-172D-15A9-11E9BFE78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20" dirty="0"/>
              <a:t>Visualization</a:t>
            </a:r>
            <a:r>
              <a:rPr lang="en-GB" spc="-175" dirty="0"/>
              <a:t> </a:t>
            </a:r>
            <a:r>
              <a:rPr lang="en-GB" spc="75" dirty="0"/>
              <a:t>of</a:t>
            </a:r>
            <a:r>
              <a:rPr lang="en-GB" spc="-165" dirty="0"/>
              <a:t> </a:t>
            </a:r>
            <a:r>
              <a:rPr lang="en-GB" spc="50" dirty="0"/>
              <a:t>word</a:t>
            </a:r>
            <a:r>
              <a:rPr lang="en-GB" spc="-170" dirty="0"/>
              <a:t> </a:t>
            </a:r>
            <a:r>
              <a:rPr lang="en-GB" spc="25" dirty="0"/>
              <a:t>vectors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67289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>
            <a:extLst>
              <a:ext uri="{FF2B5EF4-FFF2-40B4-BE49-F238E27FC236}">
                <a16:creationId xmlns:a16="http://schemas.microsoft.com/office/drawing/2014/main" id="{0B12C546-0EBF-172D-15A9-11E9BFE78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20" dirty="0"/>
              <a:t>Moving towards more advanced word vectors</a:t>
            </a:r>
            <a:endParaRPr lang="en-GB" dirty="0"/>
          </a:p>
        </p:txBody>
      </p:sp>
      <p:sp>
        <p:nvSpPr>
          <p:cNvPr id="34" name="object 3">
            <a:extLst>
              <a:ext uri="{FF2B5EF4-FFF2-40B4-BE49-F238E27FC236}">
                <a16:creationId xmlns:a16="http://schemas.microsoft.com/office/drawing/2014/main" id="{17278E5A-9C26-2618-7D0B-2A16FEE36B22}"/>
              </a:ext>
            </a:extLst>
          </p:cNvPr>
          <p:cNvSpPr txBox="1"/>
          <p:nvPr/>
        </p:nvSpPr>
        <p:spPr>
          <a:xfrm>
            <a:off x="504850" y="1240358"/>
            <a:ext cx="2428875" cy="102143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SzPct val="90000"/>
              <a:buChar char="●"/>
              <a:tabLst>
                <a:tab pos="354965" algn="l"/>
                <a:tab pos="355600" algn="l"/>
              </a:tabLst>
            </a:pPr>
            <a:r>
              <a:rPr sz="2000" spc="65" dirty="0">
                <a:latin typeface="Tahoma"/>
                <a:cs typeface="Tahoma"/>
              </a:rPr>
              <a:t>On</a:t>
            </a:r>
            <a:r>
              <a:rPr sz="2000" spc="50" dirty="0">
                <a:latin typeface="Tahoma"/>
                <a:cs typeface="Tahoma"/>
              </a:rPr>
              <a:t>e</a:t>
            </a:r>
            <a:r>
              <a:rPr sz="2000" spc="10" dirty="0">
                <a:latin typeface="Tahoma"/>
                <a:cs typeface="Tahoma"/>
              </a:rPr>
              <a:t>-</a:t>
            </a:r>
            <a:r>
              <a:rPr sz="2000" spc="30" dirty="0">
                <a:latin typeface="Tahoma"/>
                <a:cs typeface="Tahoma"/>
              </a:rPr>
              <a:t>hot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vectors</a:t>
            </a:r>
            <a:endParaRPr sz="20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ahoma"/>
              <a:buChar char="●"/>
            </a:pPr>
            <a:endParaRPr sz="2550" dirty="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SzPct val="90000"/>
              <a:buChar char="●"/>
              <a:tabLst>
                <a:tab pos="354965" algn="l"/>
                <a:tab pos="355600" algn="l"/>
              </a:tabLst>
            </a:pPr>
            <a:r>
              <a:rPr sz="2000" spc="130" dirty="0">
                <a:latin typeface="Tahoma"/>
                <a:cs typeface="Tahoma"/>
              </a:rPr>
              <a:t>Wo</a:t>
            </a:r>
            <a:r>
              <a:rPr sz="2000" spc="70" dirty="0">
                <a:latin typeface="Tahoma"/>
                <a:cs typeface="Tahoma"/>
              </a:rPr>
              <a:t>r</a:t>
            </a:r>
            <a:r>
              <a:rPr sz="2000" spc="15" dirty="0">
                <a:latin typeface="Tahoma"/>
                <a:cs typeface="Tahoma"/>
              </a:rPr>
              <a:t>d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e</a:t>
            </a:r>
            <a:r>
              <a:rPr sz="2000" spc="-30" dirty="0">
                <a:latin typeface="Tahoma"/>
                <a:cs typeface="Tahoma"/>
              </a:rPr>
              <a:t>m</a:t>
            </a:r>
            <a:r>
              <a:rPr sz="2000" spc="10" dirty="0">
                <a:latin typeface="Tahoma"/>
                <a:cs typeface="Tahoma"/>
              </a:rPr>
              <a:t>be</a:t>
            </a:r>
            <a:r>
              <a:rPr sz="2000" spc="15" dirty="0">
                <a:latin typeface="Tahoma"/>
                <a:cs typeface="Tahoma"/>
              </a:rPr>
              <a:t>d</a:t>
            </a:r>
            <a:r>
              <a:rPr sz="2000" spc="-10" dirty="0">
                <a:latin typeface="Tahoma"/>
                <a:cs typeface="Tahoma"/>
              </a:rPr>
              <a:t>dings</a:t>
            </a:r>
            <a:endParaRPr sz="20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376370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701738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Some</a:t>
            </a:r>
            <a:r>
              <a:rPr sz="2800" spc="-155" dirty="0"/>
              <a:t> </a:t>
            </a:r>
            <a:r>
              <a:rPr sz="2800" spc="-10" dirty="0"/>
              <a:t>basic</a:t>
            </a:r>
            <a:r>
              <a:rPr sz="2800" spc="-155" dirty="0"/>
              <a:t> </a:t>
            </a:r>
            <a:r>
              <a:rPr sz="2800" spc="5" dirty="0"/>
              <a:t>applications</a:t>
            </a:r>
            <a:r>
              <a:rPr sz="2800" spc="-155" dirty="0"/>
              <a:t> </a:t>
            </a:r>
            <a:r>
              <a:rPr sz="2800" spc="75" dirty="0"/>
              <a:t>of</a:t>
            </a:r>
            <a:r>
              <a:rPr sz="2800" spc="-145" dirty="0"/>
              <a:t> </a:t>
            </a:r>
            <a:r>
              <a:rPr sz="2800" spc="50" dirty="0"/>
              <a:t>word</a:t>
            </a:r>
            <a:r>
              <a:rPr sz="2800" spc="-150" dirty="0"/>
              <a:t> </a:t>
            </a:r>
            <a:r>
              <a:rPr sz="2800" spc="-15" dirty="0"/>
              <a:t>embeddings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52678" y="2936595"/>
            <a:ext cx="214820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4010" marR="5080" indent="-321945">
              <a:lnSpc>
                <a:spcPct val="114999"/>
              </a:lnSpc>
              <a:spcBef>
                <a:spcPts val="100"/>
              </a:spcBef>
            </a:pPr>
            <a:r>
              <a:rPr sz="2000" spc="-5" dirty="0">
                <a:latin typeface="Tahoma"/>
                <a:cs typeface="Tahoma"/>
              </a:rPr>
              <a:t>Semant</a:t>
            </a:r>
            <a:r>
              <a:rPr sz="2000" spc="-10" dirty="0">
                <a:latin typeface="Tahoma"/>
                <a:cs typeface="Tahoma"/>
              </a:rPr>
              <a:t>i</a:t>
            </a:r>
            <a:r>
              <a:rPr sz="2000" spc="30" dirty="0">
                <a:latin typeface="Tahoma"/>
                <a:cs typeface="Tahoma"/>
              </a:rPr>
              <a:t>c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-30" dirty="0">
                <a:latin typeface="Tahoma"/>
                <a:cs typeface="Tahoma"/>
              </a:rPr>
              <a:t>ana</a:t>
            </a:r>
            <a:r>
              <a:rPr sz="2000" spc="-25" dirty="0">
                <a:latin typeface="Tahoma"/>
                <a:cs typeface="Tahoma"/>
              </a:rPr>
              <a:t>l</a:t>
            </a:r>
            <a:r>
              <a:rPr sz="2000" spc="-5" dirty="0">
                <a:latin typeface="Tahoma"/>
                <a:cs typeface="Tahoma"/>
              </a:rPr>
              <a:t>ogies  </a:t>
            </a:r>
            <a:r>
              <a:rPr sz="2000" spc="-15" dirty="0">
                <a:latin typeface="Tahoma"/>
                <a:cs typeface="Tahoma"/>
              </a:rPr>
              <a:t>and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similarity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4259" y="1440180"/>
            <a:ext cx="2525267" cy="141884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671827" y="1644395"/>
            <a:ext cx="353695" cy="403860"/>
            <a:chOff x="1671827" y="1644395"/>
            <a:chExt cx="353695" cy="40386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53768" y="1644395"/>
              <a:ext cx="71627" cy="7924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56231" y="1778507"/>
              <a:ext cx="73151" cy="7924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671827" y="1969007"/>
              <a:ext cx="73660" cy="79375"/>
            </a:xfrm>
            <a:custGeom>
              <a:avLst/>
              <a:gdLst/>
              <a:ahLst/>
              <a:cxnLst/>
              <a:rect l="l" t="t" r="r" b="b"/>
              <a:pathLst>
                <a:path w="73660" h="79375">
                  <a:moveTo>
                    <a:pt x="36576" y="0"/>
                  </a:moveTo>
                  <a:lnTo>
                    <a:pt x="22342" y="3119"/>
                  </a:lnTo>
                  <a:lnTo>
                    <a:pt x="10715" y="11620"/>
                  </a:lnTo>
                  <a:lnTo>
                    <a:pt x="2875" y="24217"/>
                  </a:lnTo>
                  <a:lnTo>
                    <a:pt x="0" y="39624"/>
                  </a:lnTo>
                  <a:lnTo>
                    <a:pt x="2875" y="55030"/>
                  </a:lnTo>
                  <a:lnTo>
                    <a:pt x="10715" y="67627"/>
                  </a:lnTo>
                  <a:lnTo>
                    <a:pt x="22342" y="76128"/>
                  </a:lnTo>
                  <a:lnTo>
                    <a:pt x="36576" y="79248"/>
                  </a:lnTo>
                  <a:lnTo>
                    <a:pt x="50809" y="76128"/>
                  </a:lnTo>
                  <a:lnTo>
                    <a:pt x="62436" y="67627"/>
                  </a:lnTo>
                  <a:lnTo>
                    <a:pt x="70276" y="55030"/>
                  </a:lnTo>
                  <a:lnTo>
                    <a:pt x="73152" y="39624"/>
                  </a:lnTo>
                  <a:lnTo>
                    <a:pt x="70276" y="24217"/>
                  </a:lnTo>
                  <a:lnTo>
                    <a:pt x="62436" y="11620"/>
                  </a:lnTo>
                  <a:lnTo>
                    <a:pt x="50809" y="3119"/>
                  </a:lnTo>
                  <a:lnTo>
                    <a:pt x="36576" y="0"/>
                  </a:lnTo>
                  <a:close/>
                </a:path>
              </a:pathLst>
            </a:custGeom>
            <a:solidFill>
              <a:srgbClr val="9FC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370075" y="1767916"/>
            <a:ext cx="31750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500" spc="25" dirty="0">
                <a:latin typeface="Tahoma"/>
                <a:cs typeface="Tahoma"/>
              </a:rPr>
              <a:t>ci</a:t>
            </a:r>
            <a:r>
              <a:rPr sz="1500" spc="30" dirty="0">
                <a:latin typeface="Tahoma"/>
                <a:cs typeface="Tahoma"/>
              </a:rPr>
              <a:t>t</a:t>
            </a:r>
            <a:r>
              <a:rPr sz="1500" spc="25" dirty="0">
                <a:latin typeface="Tahoma"/>
                <a:cs typeface="Tahoma"/>
              </a:rPr>
              <a:t>y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00811" y="2036064"/>
            <a:ext cx="1407160" cy="355600"/>
            <a:chOff x="400811" y="2036064"/>
            <a:chExt cx="1407160" cy="355600"/>
          </a:xfrm>
        </p:grpSpPr>
        <p:sp>
          <p:nvSpPr>
            <p:cNvPr id="11" name="object 11"/>
            <p:cNvSpPr/>
            <p:nvPr/>
          </p:nvSpPr>
          <p:spPr>
            <a:xfrm>
              <a:off x="1734311" y="2036064"/>
              <a:ext cx="73660" cy="79375"/>
            </a:xfrm>
            <a:custGeom>
              <a:avLst/>
              <a:gdLst/>
              <a:ahLst/>
              <a:cxnLst/>
              <a:rect l="l" t="t" r="r" b="b"/>
              <a:pathLst>
                <a:path w="73660" h="79375">
                  <a:moveTo>
                    <a:pt x="36575" y="0"/>
                  </a:moveTo>
                  <a:lnTo>
                    <a:pt x="22342" y="3119"/>
                  </a:lnTo>
                  <a:lnTo>
                    <a:pt x="10715" y="11620"/>
                  </a:lnTo>
                  <a:lnTo>
                    <a:pt x="2875" y="24217"/>
                  </a:lnTo>
                  <a:lnTo>
                    <a:pt x="0" y="39624"/>
                  </a:lnTo>
                  <a:lnTo>
                    <a:pt x="2875" y="55030"/>
                  </a:lnTo>
                  <a:lnTo>
                    <a:pt x="10715" y="67627"/>
                  </a:lnTo>
                  <a:lnTo>
                    <a:pt x="22342" y="76128"/>
                  </a:lnTo>
                  <a:lnTo>
                    <a:pt x="36575" y="79248"/>
                  </a:lnTo>
                  <a:lnTo>
                    <a:pt x="50809" y="76128"/>
                  </a:lnTo>
                  <a:lnTo>
                    <a:pt x="62436" y="67627"/>
                  </a:lnTo>
                  <a:lnTo>
                    <a:pt x="70276" y="55030"/>
                  </a:lnTo>
                  <a:lnTo>
                    <a:pt x="73151" y="39624"/>
                  </a:lnTo>
                  <a:lnTo>
                    <a:pt x="70276" y="24217"/>
                  </a:lnTo>
                  <a:lnTo>
                    <a:pt x="62436" y="11620"/>
                  </a:lnTo>
                  <a:lnTo>
                    <a:pt x="50809" y="3119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9FC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1123" y="2119884"/>
              <a:ext cx="73152" cy="7924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8535" y="2212848"/>
              <a:ext cx="73151" cy="7924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0811" y="2311908"/>
              <a:ext cx="73152" cy="79248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483412" y="1972132"/>
            <a:ext cx="876300" cy="647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985" marR="285750" indent="170815">
              <a:lnSpc>
                <a:spcPct val="100000"/>
              </a:lnSpc>
              <a:spcBef>
                <a:spcPts val="100"/>
              </a:spcBef>
            </a:pPr>
            <a:r>
              <a:rPr sz="1500" spc="-35" dirty="0">
                <a:latin typeface="Tahoma"/>
                <a:cs typeface="Tahoma"/>
              </a:rPr>
              <a:t>gas  </a:t>
            </a:r>
            <a:r>
              <a:rPr sz="1500" spc="20" dirty="0">
                <a:latin typeface="Tahoma"/>
                <a:cs typeface="Tahoma"/>
              </a:rPr>
              <a:t>oil</a:t>
            </a:r>
            <a:endParaRPr sz="1500">
              <a:latin typeface="Tahoma"/>
              <a:cs typeface="Tahoma"/>
            </a:endParaRPr>
          </a:p>
          <a:p>
            <a:pPr>
              <a:lnSpc>
                <a:spcPts val="1295"/>
              </a:lnSpc>
            </a:pPr>
            <a:r>
              <a:rPr sz="1500" spc="5" dirty="0">
                <a:latin typeface="Tahoma"/>
                <a:cs typeface="Tahoma"/>
              </a:rPr>
              <a:t>petroleum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302764" y="2429255"/>
            <a:ext cx="73660" cy="79375"/>
          </a:xfrm>
          <a:custGeom>
            <a:avLst/>
            <a:gdLst/>
            <a:ahLst/>
            <a:cxnLst/>
            <a:rect l="l" t="t" r="r" b="b"/>
            <a:pathLst>
              <a:path w="73660" h="79375">
                <a:moveTo>
                  <a:pt x="36575" y="0"/>
                </a:moveTo>
                <a:lnTo>
                  <a:pt x="22342" y="3119"/>
                </a:lnTo>
                <a:lnTo>
                  <a:pt x="10715" y="11620"/>
                </a:lnTo>
                <a:lnTo>
                  <a:pt x="2875" y="24217"/>
                </a:lnTo>
                <a:lnTo>
                  <a:pt x="0" y="39624"/>
                </a:lnTo>
                <a:lnTo>
                  <a:pt x="2875" y="55030"/>
                </a:lnTo>
                <a:lnTo>
                  <a:pt x="10715" y="67627"/>
                </a:lnTo>
                <a:lnTo>
                  <a:pt x="22342" y="76128"/>
                </a:lnTo>
                <a:lnTo>
                  <a:pt x="36575" y="79248"/>
                </a:lnTo>
                <a:lnTo>
                  <a:pt x="50809" y="76128"/>
                </a:lnTo>
                <a:lnTo>
                  <a:pt x="62436" y="67627"/>
                </a:lnTo>
                <a:lnTo>
                  <a:pt x="70276" y="55030"/>
                </a:lnTo>
                <a:lnTo>
                  <a:pt x="73152" y="39624"/>
                </a:lnTo>
                <a:lnTo>
                  <a:pt x="70276" y="24217"/>
                </a:lnTo>
                <a:lnTo>
                  <a:pt x="62436" y="11620"/>
                </a:lnTo>
                <a:lnTo>
                  <a:pt x="50809" y="3119"/>
                </a:lnTo>
                <a:lnTo>
                  <a:pt x="36575" y="0"/>
                </a:lnTo>
                <a:close/>
              </a:path>
            </a:pathLst>
          </a:custGeom>
          <a:solidFill>
            <a:srgbClr val="9FC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835530" y="1528317"/>
            <a:ext cx="1100455" cy="96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24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Tahoma"/>
                <a:cs typeface="Tahoma"/>
              </a:rPr>
              <a:t>village</a:t>
            </a:r>
            <a:endParaRPr sz="1500">
              <a:latin typeface="Tahoma"/>
              <a:cs typeface="Tahoma"/>
            </a:endParaRPr>
          </a:p>
          <a:p>
            <a:pPr marR="497205" algn="r">
              <a:lnSpc>
                <a:spcPts val="1775"/>
              </a:lnSpc>
              <a:spcBef>
                <a:spcPts val="10"/>
              </a:spcBef>
            </a:pPr>
            <a:r>
              <a:rPr sz="1500" spc="30" dirty="0">
                <a:latin typeface="Tahoma"/>
                <a:cs typeface="Tahoma"/>
              </a:rPr>
              <a:t>town</a:t>
            </a:r>
            <a:endParaRPr sz="1500">
              <a:latin typeface="Tahoma"/>
              <a:cs typeface="Tahoma"/>
            </a:endParaRPr>
          </a:p>
          <a:p>
            <a:pPr marR="442595" algn="r">
              <a:lnSpc>
                <a:spcPts val="1775"/>
              </a:lnSpc>
            </a:pPr>
            <a:r>
              <a:rPr sz="1500" spc="30" dirty="0">
                <a:latin typeface="Tahoma"/>
                <a:cs typeface="Tahoma"/>
              </a:rPr>
              <a:t>co</a:t>
            </a:r>
            <a:r>
              <a:rPr sz="1500" dirty="0">
                <a:latin typeface="Tahoma"/>
                <a:cs typeface="Tahoma"/>
              </a:rPr>
              <a:t>u</a:t>
            </a:r>
            <a:r>
              <a:rPr sz="1500" spc="5" dirty="0">
                <a:latin typeface="Tahoma"/>
                <a:cs typeface="Tahoma"/>
              </a:rPr>
              <a:t>n</a:t>
            </a:r>
            <a:r>
              <a:rPr sz="1500" spc="20" dirty="0">
                <a:latin typeface="Tahoma"/>
                <a:cs typeface="Tahoma"/>
              </a:rPr>
              <a:t>t</a:t>
            </a:r>
            <a:r>
              <a:rPr sz="1500" spc="25" dirty="0">
                <a:latin typeface="Tahoma"/>
                <a:cs typeface="Tahoma"/>
              </a:rPr>
              <a:t>ry</a:t>
            </a:r>
            <a:endParaRPr sz="1500">
              <a:latin typeface="Tahoma"/>
              <a:cs typeface="Tahoma"/>
            </a:endParaRPr>
          </a:p>
          <a:p>
            <a:pPr marL="574040">
              <a:lnSpc>
                <a:spcPct val="100000"/>
              </a:lnSpc>
              <a:spcBef>
                <a:spcPts val="225"/>
              </a:spcBef>
            </a:pPr>
            <a:r>
              <a:rPr sz="1500" spc="-5" dirty="0">
                <a:latin typeface="Tahoma"/>
                <a:cs typeface="Tahoma"/>
              </a:rPr>
              <a:t>hap</a:t>
            </a:r>
            <a:r>
              <a:rPr sz="1500" spc="-15" dirty="0">
                <a:latin typeface="Tahoma"/>
                <a:cs typeface="Tahoma"/>
              </a:rPr>
              <a:t>p</a:t>
            </a:r>
            <a:r>
              <a:rPr sz="1500" spc="25" dirty="0">
                <a:latin typeface="Tahoma"/>
                <a:cs typeface="Tahoma"/>
              </a:rPr>
              <a:t>y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375916" y="2522220"/>
            <a:ext cx="73660" cy="79375"/>
          </a:xfrm>
          <a:custGeom>
            <a:avLst/>
            <a:gdLst/>
            <a:ahLst/>
            <a:cxnLst/>
            <a:rect l="l" t="t" r="r" b="b"/>
            <a:pathLst>
              <a:path w="73660" h="79375">
                <a:moveTo>
                  <a:pt x="36575" y="0"/>
                </a:moveTo>
                <a:lnTo>
                  <a:pt x="22342" y="3119"/>
                </a:lnTo>
                <a:lnTo>
                  <a:pt x="10715" y="11620"/>
                </a:lnTo>
                <a:lnTo>
                  <a:pt x="2875" y="24217"/>
                </a:lnTo>
                <a:lnTo>
                  <a:pt x="0" y="39624"/>
                </a:lnTo>
                <a:lnTo>
                  <a:pt x="2875" y="55030"/>
                </a:lnTo>
                <a:lnTo>
                  <a:pt x="10715" y="67627"/>
                </a:lnTo>
                <a:lnTo>
                  <a:pt x="22342" y="76128"/>
                </a:lnTo>
                <a:lnTo>
                  <a:pt x="36575" y="79248"/>
                </a:lnTo>
                <a:lnTo>
                  <a:pt x="50809" y="76128"/>
                </a:lnTo>
                <a:lnTo>
                  <a:pt x="62436" y="67627"/>
                </a:lnTo>
                <a:lnTo>
                  <a:pt x="70276" y="55030"/>
                </a:lnTo>
                <a:lnTo>
                  <a:pt x="73151" y="39624"/>
                </a:lnTo>
                <a:lnTo>
                  <a:pt x="70276" y="24217"/>
                </a:lnTo>
                <a:lnTo>
                  <a:pt x="62436" y="11620"/>
                </a:lnTo>
                <a:lnTo>
                  <a:pt x="50809" y="3119"/>
                </a:lnTo>
                <a:lnTo>
                  <a:pt x="36575" y="0"/>
                </a:lnTo>
                <a:close/>
              </a:path>
            </a:pathLst>
          </a:custGeom>
          <a:solidFill>
            <a:srgbClr val="9FC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517394" y="2496134"/>
            <a:ext cx="483234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Tahoma"/>
                <a:cs typeface="Tahoma"/>
              </a:rPr>
              <a:t>jo</a:t>
            </a:r>
            <a:r>
              <a:rPr sz="1500" spc="-10" dirty="0">
                <a:latin typeface="Tahoma"/>
                <a:cs typeface="Tahoma"/>
              </a:rPr>
              <a:t>y</a:t>
            </a:r>
            <a:r>
              <a:rPr sz="1500" spc="20" dirty="0">
                <a:latin typeface="Tahoma"/>
                <a:cs typeface="Tahoma"/>
              </a:rPr>
              <a:t>ful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225039" y="2564892"/>
            <a:ext cx="73660" cy="79375"/>
          </a:xfrm>
          <a:custGeom>
            <a:avLst/>
            <a:gdLst/>
            <a:ahLst/>
            <a:cxnLst/>
            <a:rect l="l" t="t" r="r" b="b"/>
            <a:pathLst>
              <a:path w="73660" h="79375">
                <a:moveTo>
                  <a:pt x="36576" y="0"/>
                </a:moveTo>
                <a:lnTo>
                  <a:pt x="22342" y="3119"/>
                </a:lnTo>
                <a:lnTo>
                  <a:pt x="10715" y="11620"/>
                </a:lnTo>
                <a:lnTo>
                  <a:pt x="2875" y="24217"/>
                </a:lnTo>
                <a:lnTo>
                  <a:pt x="0" y="39624"/>
                </a:lnTo>
                <a:lnTo>
                  <a:pt x="2875" y="55030"/>
                </a:lnTo>
                <a:lnTo>
                  <a:pt x="10715" y="67627"/>
                </a:lnTo>
                <a:lnTo>
                  <a:pt x="22342" y="76128"/>
                </a:lnTo>
                <a:lnTo>
                  <a:pt x="36576" y="79247"/>
                </a:lnTo>
                <a:lnTo>
                  <a:pt x="50809" y="76128"/>
                </a:lnTo>
                <a:lnTo>
                  <a:pt x="62436" y="67627"/>
                </a:lnTo>
                <a:lnTo>
                  <a:pt x="70276" y="55030"/>
                </a:lnTo>
                <a:lnTo>
                  <a:pt x="73152" y="39624"/>
                </a:lnTo>
                <a:lnTo>
                  <a:pt x="70276" y="24217"/>
                </a:lnTo>
                <a:lnTo>
                  <a:pt x="62436" y="11620"/>
                </a:lnTo>
                <a:lnTo>
                  <a:pt x="50809" y="3119"/>
                </a:lnTo>
                <a:lnTo>
                  <a:pt x="36576" y="0"/>
                </a:lnTo>
                <a:close/>
              </a:path>
            </a:pathLst>
          </a:custGeom>
          <a:solidFill>
            <a:srgbClr val="9FC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866645" y="2519298"/>
            <a:ext cx="2965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500" spc="-25" dirty="0">
                <a:latin typeface="Tahoma"/>
                <a:cs typeface="Tahoma"/>
              </a:rPr>
              <a:t>sad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61188" y="1440180"/>
            <a:ext cx="2802890" cy="1419225"/>
          </a:xfrm>
          <a:custGeom>
            <a:avLst/>
            <a:gdLst/>
            <a:ahLst/>
            <a:cxnLst/>
            <a:rect l="l" t="t" r="r" b="b"/>
            <a:pathLst>
              <a:path w="2802890" h="1419225">
                <a:moveTo>
                  <a:pt x="0" y="1418844"/>
                </a:moveTo>
                <a:lnTo>
                  <a:pt x="2802636" y="1418844"/>
                </a:lnTo>
                <a:lnTo>
                  <a:pt x="2802636" y="0"/>
                </a:lnTo>
                <a:lnTo>
                  <a:pt x="0" y="0"/>
                </a:lnTo>
                <a:lnTo>
                  <a:pt x="0" y="1418844"/>
                </a:lnTo>
                <a:close/>
              </a:path>
            </a:pathLst>
          </a:custGeom>
          <a:ln w="95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470903" y="1440180"/>
            <a:ext cx="2279904" cy="1354767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3803396" y="2981706"/>
            <a:ext cx="20961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ahoma"/>
                <a:cs typeface="Tahoma"/>
              </a:rPr>
              <a:t>Sentim</a:t>
            </a:r>
            <a:r>
              <a:rPr sz="2000" spc="15" dirty="0">
                <a:latin typeface="Tahoma"/>
                <a:cs typeface="Tahoma"/>
              </a:rPr>
              <a:t>ent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-30" dirty="0">
                <a:latin typeface="Tahoma"/>
                <a:cs typeface="Tahoma"/>
              </a:rPr>
              <a:t>ana</a:t>
            </a:r>
            <a:r>
              <a:rPr sz="2000" spc="-25" dirty="0">
                <a:latin typeface="Tahoma"/>
                <a:cs typeface="Tahoma"/>
              </a:rPr>
              <a:t>l</a:t>
            </a:r>
            <a:r>
              <a:rPr sz="2000" spc="10" dirty="0">
                <a:latin typeface="Tahoma"/>
                <a:cs typeface="Tahoma"/>
              </a:rPr>
              <a:t>ys</a:t>
            </a:r>
            <a:r>
              <a:rPr sz="2000" dirty="0">
                <a:latin typeface="Tahoma"/>
                <a:cs typeface="Tahoma"/>
              </a:rPr>
              <a:t>i</a:t>
            </a:r>
            <a:r>
              <a:rPr sz="2000" spc="-25" dirty="0">
                <a:latin typeface="Tahoma"/>
                <a:cs typeface="Tahoma"/>
              </a:rPr>
              <a:t>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592569" y="2936595"/>
            <a:ext cx="215455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9705">
              <a:lnSpc>
                <a:spcPct val="114999"/>
              </a:lnSpc>
              <a:spcBef>
                <a:spcPts val="100"/>
              </a:spcBef>
            </a:pPr>
            <a:r>
              <a:rPr sz="2000" spc="10" dirty="0">
                <a:latin typeface="Tahoma"/>
                <a:cs typeface="Tahoma"/>
              </a:rPr>
              <a:t>Clas</a:t>
            </a:r>
            <a:r>
              <a:rPr sz="2000" spc="-5" dirty="0">
                <a:latin typeface="Tahoma"/>
                <a:cs typeface="Tahoma"/>
              </a:rPr>
              <a:t>s</a:t>
            </a:r>
            <a:r>
              <a:rPr sz="2000" spc="25" dirty="0">
                <a:latin typeface="Tahoma"/>
                <a:cs typeface="Tahoma"/>
              </a:rPr>
              <a:t>ificati</a:t>
            </a:r>
            <a:r>
              <a:rPr sz="2000" spc="45" dirty="0">
                <a:latin typeface="Tahoma"/>
                <a:cs typeface="Tahoma"/>
              </a:rPr>
              <a:t>o</a:t>
            </a:r>
            <a:r>
              <a:rPr sz="2000" dirty="0">
                <a:latin typeface="Tahoma"/>
                <a:cs typeface="Tahoma"/>
              </a:rPr>
              <a:t>n</a:t>
            </a:r>
            <a:r>
              <a:rPr sz="2000" spc="-165" dirty="0">
                <a:latin typeface="Tahoma"/>
                <a:cs typeface="Tahoma"/>
              </a:rPr>
              <a:t> </a:t>
            </a:r>
            <a:r>
              <a:rPr sz="2000" spc="50" dirty="0">
                <a:latin typeface="Tahoma"/>
                <a:cs typeface="Tahoma"/>
              </a:rPr>
              <a:t>of  </a:t>
            </a:r>
            <a:r>
              <a:rPr sz="2000" spc="10" dirty="0">
                <a:latin typeface="Tahoma"/>
                <a:cs typeface="Tahoma"/>
              </a:rPr>
              <a:t>custom</a:t>
            </a:r>
            <a:r>
              <a:rPr sz="2000" spc="5" dirty="0">
                <a:latin typeface="Tahoma"/>
                <a:cs typeface="Tahoma"/>
              </a:rPr>
              <a:t>er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fee</a:t>
            </a:r>
            <a:r>
              <a:rPr sz="2000" spc="30" dirty="0">
                <a:latin typeface="Tahoma"/>
                <a:cs typeface="Tahoma"/>
              </a:rPr>
              <a:t>d</a:t>
            </a:r>
            <a:r>
              <a:rPr sz="2000" spc="-5" dirty="0">
                <a:latin typeface="Tahoma"/>
                <a:cs typeface="Tahoma"/>
              </a:rPr>
              <a:t>ba</a:t>
            </a:r>
            <a:r>
              <a:rPr sz="2000" dirty="0">
                <a:latin typeface="Tahoma"/>
                <a:cs typeface="Tahoma"/>
              </a:rPr>
              <a:t>c</a:t>
            </a:r>
            <a:r>
              <a:rPr sz="2000" spc="20" dirty="0">
                <a:latin typeface="Tahoma"/>
                <a:cs typeface="Tahoma"/>
              </a:rPr>
              <a:t>k</a:t>
            </a:r>
            <a:endParaRPr sz="20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0022709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682053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30" dirty="0"/>
              <a:t>Advanced</a:t>
            </a:r>
            <a:r>
              <a:rPr sz="2800" spc="-155" dirty="0"/>
              <a:t> </a:t>
            </a:r>
            <a:r>
              <a:rPr sz="2800" spc="5" dirty="0"/>
              <a:t>applications</a:t>
            </a:r>
            <a:r>
              <a:rPr sz="2800" spc="-155" dirty="0"/>
              <a:t> </a:t>
            </a:r>
            <a:r>
              <a:rPr sz="2800" spc="75" dirty="0"/>
              <a:t>of</a:t>
            </a:r>
            <a:r>
              <a:rPr sz="2800" spc="-150" dirty="0"/>
              <a:t> </a:t>
            </a:r>
            <a:r>
              <a:rPr sz="2800" spc="50" dirty="0"/>
              <a:t>word</a:t>
            </a:r>
            <a:r>
              <a:rPr sz="2800" spc="-145" dirty="0"/>
              <a:t> </a:t>
            </a:r>
            <a:r>
              <a:rPr sz="2800" spc="-15" dirty="0"/>
              <a:t>embeddings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30568" y="1484375"/>
            <a:ext cx="1722120" cy="144170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471030" y="3003296"/>
            <a:ext cx="22567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5" dirty="0">
                <a:latin typeface="Tahoma"/>
                <a:cs typeface="Tahoma"/>
              </a:rPr>
              <a:t>Question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ans</a:t>
            </a:r>
            <a:r>
              <a:rPr sz="2000" spc="-10" dirty="0">
                <a:latin typeface="Tahoma"/>
                <a:cs typeface="Tahoma"/>
              </a:rPr>
              <a:t>w</a:t>
            </a:r>
            <a:r>
              <a:rPr sz="2000" spc="-5" dirty="0">
                <a:latin typeface="Tahoma"/>
                <a:cs typeface="Tahoma"/>
              </a:rPr>
              <a:t>ering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36264" y="1508760"/>
            <a:ext cx="2144267" cy="144170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319017" y="3003296"/>
            <a:ext cx="25330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latin typeface="Tahoma"/>
                <a:cs typeface="Tahoma"/>
              </a:rPr>
              <a:t>Inf</a:t>
            </a:r>
            <a:r>
              <a:rPr sz="2000" spc="-15" dirty="0">
                <a:latin typeface="Tahoma"/>
                <a:cs typeface="Tahoma"/>
              </a:rPr>
              <a:t>o</a:t>
            </a:r>
            <a:r>
              <a:rPr sz="2000" spc="5" dirty="0">
                <a:latin typeface="Tahoma"/>
                <a:cs typeface="Tahoma"/>
              </a:rPr>
              <a:t>rmation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extraction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2709" y="3003296"/>
            <a:ext cx="22396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5" dirty="0">
                <a:latin typeface="Tahoma"/>
                <a:cs typeface="Tahoma"/>
              </a:rPr>
              <a:t>Machine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trans</a:t>
            </a:r>
            <a:r>
              <a:rPr sz="2000" spc="-15" dirty="0">
                <a:latin typeface="Tahoma"/>
                <a:cs typeface="Tahoma"/>
              </a:rPr>
              <a:t>l</a:t>
            </a:r>
            <a:r>
              <a:rPr sz="2000" spc="10" dirty="0">
                <a:latin typeface="Tahoma"/>
                <a:cs typeface="Tahoma"/>
              </a:rPr>
              <a:t>ation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5449" y="1530144"/>
            <a:ext cx="2065869" cy="129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7007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12934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0" dirty="0"/>
              <a:t>Integers</a:t>
            </a:r>
            <a:endParaRPr sz="280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225800" y="1211262"/>
          <a:ext cx="3274695" cy="2817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6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794">
                <a:tc>
                  <a:txBody>
                    <a:bodyPr/>
                    <a:lstStyle/>
                    <a:p>
                      <a:pPr marR="176530">
                        <a:lnSpc>
                          <a:spcPct val="100000"/>
                        </a:lnSpc>
                        <a:spcBef>
                          <a:spcPts val="120"/>
                        </a:spcBef>
                        <a:tabLst>
                          <a:tab pos="401955" algn="l"/>
                          <a:tab pos="1650364" algn="l"/>
                        </a:tabLst>
                      </a:pPr>
                      <a:r>
                        <a:rPr sz="1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 	</a:t>
                      </a:r>
                      <a:r>
                        <a:rPr sz="1800" u="sng" spc="70" dirty="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Word	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1524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20"/>
                        </a:spcBef>
                        <a:tabLst>
                          <a:tab pos="1101725" algn="l"/>
                        </a:tabLst>
                      </a:pPr>
                      <a:r>
                        <a:rPr sz="1800" u="sng" spc="25" dirty="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Number	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1524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704">
                <a:tc>
                  <a:txBody>
                    <a:bodyPr/>
                    <a:lstStyle/>
                    <a:p>
                      <a:pPr marL="65405" marR="514984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5778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24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265">
                <a:tc>
                  <a:txBody>
                    <a:bodyPr/>
                    <a:lstStyle/>
                    <a:p>
                      <a:pPr marL="67945" marR="514984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spc="-1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able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5778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24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789">
                <a:tc>
                  <a:txBody>
                    <a:bodyPr/>
                    <a:lstStyle/>
                    <a:p>
                      <a:pPr marL="433705" marR="514984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about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5778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3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24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574">
                <a:tc>
                  <a:txBody>
                    <a:bodyPr/>
                    <a:lstStyle/>
                    <a:p>
                      <a:pPr marL="66675" marR="514984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spc="-114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...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5778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spc="-114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...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24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416">
                <a:tc>
                  <a:txBody>
                    <a:bodyPr/>
                    <a:lstStyle/>
                    <a:p>
                      <a:pPr marL="470534" marR="514984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spc="-15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hand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5778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spc="45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615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24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416">
                <a:tc>
                  <a:txBody>
                    <a:bodyPr/>
                    <a:lstStyle/>
                    <a:p>
                      <a:pPr marL="64769" marR="514984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…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5588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…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24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415">
                <a:tc>
                  <a:txBody>
                    <a:bodyPr/>
                    <a:lstStyle/>
                    <a:p>
                      <a:pPr marL="417195" marR="514984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spc="-5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happy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5778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spc="45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621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24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252">
                <a:tc>
                  <a:txBody>
                    <a:bodyPr/>
                    <a:lstStyle/>
                    <a:p>
                      <a:pPr marL="66675" marR="514984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spc="-114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...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5778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spc="-114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...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24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025">
                <a:tc>
                  <a:txBody>
                    <a:bodyPr/>
                    <a:lstStyle/>
                    <a:p>
                      <a:pPr>
                        <a:lnSpc>
                          <a:spcPts val="1839"/>
                        </a:lnSpc>
                        <a:spcBef>
                          <a:spcPts val="120"/>
                        </a:spcBef>
                        <a:tabLst>
                          <a:tab pos="447675" algn="l"/>
                          <a:tab pos="1826895" algn="l"/>
                        </a:tabLst>
                      </a:pPr>
                      <a:r>
                        <a:rPr sz="1600" u="sng" dirty="0">
                          <a:solidFill>
                            <a:srgbClr val="3C85C5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 	</a:t>
                      </a:r>
                      <a:r>
                        <a:rPr sz="1600" u="sng" spc="-10" dirty="0">
                          <a:solidFill>
                            <a:srgbClr val="3C85C5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zebra	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39"/>
                        </a:lnSpc>
                        <a:spcBef>
                          <a:spcPts val="120"/>
                        </a:spcBef>
                        <a:tabLst>
                          <a:tab pos="925194" algn="l"/>
                        </a:tabLst>
                      </a:pPr>
                      <a:r>
                        <a:rPr sz="1600" u="sng" spc="45" dirty="0">
                          <a:solidFill>
                            <a:srgbClr val="3C85C5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1000	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24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24544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12934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0" dirty="0"/>
              <a:t>Integers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80415" y="1317116"/>
            <a:ext cx="11150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800" spc="-270" dirty="0">
                <a:latin typeface="Tahoma"/>
                <a:cs typeface="Tahoma"/>
              </a:rPr>
              <a:t>+	</a:t>
            </a:r>
            <a:r>
              <a:rPr sz="2000" dirty="0">
                <a:latin typeface="Tahoma"/>
                <a:cs typeface="Tahoma"/>
              </a:rPr>
              <a:t>Simple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0415" y="2018157"/>
            <a:ext cx="37414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spc="10" dirty="0">
                <a:latin typeface="Tahoma"/>
                <a:cs typeface="Tahoma"/>
              </a:rPr>
              <a:t>-	</a:t>
            </a:r>
            <a:r>
              <a:rPr sz="2000" spc="70" dirty="0">
                <a:latin typeface="Tahoma"/>
                <a:cs typeface="Tahoma"/>
              </a:rPr>
              <a:t>Or</a:t>
            </a:r>
            <a:r>
              <a:rPr sz="2000" spc="80" dirty="0">
                <a:latin typeface="Tahoma"/>
                <a:cs typeface="Tahoma"/>
              </a:rPr>
              <a:t>d</a:t>
            </a:r>
            <a:r>
              <a:rPr sz="2000" spc="-5" dirty="0">
                <a:latin typeface="Tahoma"/>
                <a:cs typeface="Tahoma"/>
              </a:rPr>
              <a:t>erin</a:t>
            </a:r>
            <a:r>
              <a:rPr sz="2000" spc="-25" dirty="0">
                <a:latin typeface="Tahoma"/>
                <a:cs typeface="Tahoma"/>
              </a:rPr>
              <a:t>g</a:t>
            </a:r>
            <a:r>
              <a:rPr sz="2000" spc="-210" dirty="0">
                <a:latin typeface="Tahoma"/>
                <a:cs typeface="Tahoma"/>
              </a:rPr>
              <a:t>: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spc="30" dirty="0">
                <a:latin typeface="Tahoma"/>
                <a:cs typeface="Tahoma"/>
              </a:rPr>
              <a:t>litt</a:t>
            </a:r>
            <a:r>
              <a:rPr sz="2000" spc="15" dirty="0">
                <a:latin typeface="Tahoma"/>
                <a:cs typeface="Tahoma"/>
              </a:rPr>
              <a:t>l</a:t>
            </a:r>
            <a:r>
              <a:rPr sz="2000" spc="5" dirty="0">
                <a:latin typeface="Tahoma"/>
                <a:cs typeface="Tahoma"/>
              </a:rPr>
              <a:t>e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se</a:t>
            </a:r>
            <a:r>
              <a:rPr sz="2000" spc="-40" dirty="0">
                <a:latin typeface="Tahoma"/>
                <a:cs typeface="Tahoma"/>
              </a:rPr>
              <a:t>m</a:t>
            </a:r>
            <a:r>
              <a:rPr sz="2000" spc="10" dirty="0">
                <a:latin typeface="Tahoma"/>
                <a:cs typeface="Tahoma"/>
              </a:rPr>
              <a:t>antic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se</a:t>
            </a:r>
            <a:r>
              <a:rPr sz="2000" spc="-20" dirty="0">
                <a:latin typeface="Tahoma"/>
                <a:cs typeface="Tahoma"/>
              </a:rPr>
              <a:t>n</a:t>
            </a:r>
            <a:r>
              <a:rPr sz="2000" spc="-10" dirty="0">
                <a:latin typeface="Tahoma"/>
                <a:cs typeface="Tahoma"/>
              </a:rPr>
              <a:t>se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59628" y="1647825"/>
            <a:ext cx="22053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901825" algn="l"/>
              </a:tabLst>
            </a:pPr>
            <a:r>
              <a:rPr sz="2000" b="1" spc="-155" dirty="0">
                <a:solidFill>
                  <a:srgbClr val="E69138"/>
                </a:solidFill>
                <a:latin typeface="Tahoma"/>
                <a:cs typeface="Tahoma"/>
              </a:rPr>
              <a:t>hand</a:t>
            </a:r>
            <a:r>
              <a:rPr sz="2000" b="1" spc="80" dirty="0">
                <a:solidFill>
                  <a:srgbClr val="E69138"/>
                </a:solidFill>
                <a:latin typeface="Tahoma"/>
                <a:cs typeface="Tahoma"/>
              </a:rPr>
              <a:t> </a:t>
            </a:r>
            <a:r>
              <a:rPr sz="5400" b="1" spc="-1289" baseline="-27777" dirty="0">
                <a:solidFill>
                  <a:srgbClr val="E69138"/>
                </a:solidFill>
                <a:latin typeface="Tahoma"/>
                <a:cs typeface="Tahoma"/>
              </a:rPr>
              <a:t>&lt;</a:t>
            </a:r>
            <a:r>
              <a:rPr sz="5400" b="1" spc="-112" baseline="-27777" dirty="0">
                <a:solidFill>
                  <a:srgbClr val="E69138"/>
                </a:solidFill>
                <a:latin typeface="Tahoma"/>
                <a:cs typeface="Tahoma"/>
              </a:rPr>
              <a:t> </a:t>
            </a:r>
            <a:r>
              <a:rPr sz="2000" b="1" spc="-135" dirty="0">
                <a:solidFill>
                  <a:srgbClr val="E69138"/>
                </a:solidFill>
                <a:latin typeface="Tahoma"/>
                <a:cs typeface="Tahoma"/>
              </a:rPr>
              <a:t>happy	</a:t>
            </a:r>
            <a:r>
              <a:rPr sz="5400" b="1" spc="-1289" baseline="-27777" dirty="0">
                <a:solidFill>
                  <a:srgbClr val="E69138"/>
                </a:solidFill>
                <a:latin typeface="Tahoma"/>
                <a:cs typeface="Tahoma"/>
              </a:rPr>
              <a:t>&lt;</a:t>
            </a:r>
            <a:endParaRPr sz="5400" baseline="-27777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19065" y="1998345"/>
            <a:ext cx="16205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spc="70" dirty="0">
                <a:solidFill>
                  <a:srgbClr val="E69138"/>
                </a:solidFill>
                <a:latin typeface="Tahoma"/>
                <a:cs typeface="Tahoma"/>
              </a:rPr>
              <a:t>615</a:t>
            </a:r>
            <a:r>
              <a:rPr sz="2000" spc="285" dirty="0">
                <a:solidFill>
                  <a:srgbClr val="E69138"/>
                </a:solidFill>
                <a:latin typeface="Tahoma"/>
                <a:cs typeface="Tahoma"/>
              </a:rPr>
              <a:t> </a:t>
            </a:r>
            <a:r>
              <a:rPr sz="5400" b="1" spc="-457" baseline="-37808" dirty="0">
                <a:solidFill>
                  <a:srgbClr val="E69138"/>
                </a:solidFill>
                <a:latin typeface="Tahoma"/>
                <a:cs typeface="Tahoma"/>
              </a:rPr>
              <a:t>?!</a:t>
            </a:r>
            <a:r>
              <a:rPr sz="5400" b="1" spc="690" baseline="-37808" dirty="0">
                <a:solidFill>
                  <a:srgbClr val="E69138"/>
                </a:solidFill>
                <a:latin typeface="Tahoma"/>
                <a:cs typeface="Tahoma"/>
              </a:rPr>
              <a:t> </a:t>
            </a:r>
            <a:r>
              <a:rPr sz="2000" spc="70" dirty="0">
                <a:solidFill>
                  <a:srgbClr val="E69138"/>
                </a:solidFill>
                <a:latin typeface="Tahoma"/>
                <a:cs typeface="Tahoma"/>
              </a:rPr>
              <a:t>621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08823" y="1805764"/>
            <a:ext cx="647700" cy="72644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2000" b="1" spc="-135" dirty="0">
                <a:solidFill>
                  <a:srgbClr val="E69138"/>
                </a:solidFill>
                <a:latin typeface="Tahoma"/>
                <a:cs typeface="Tahoma"/>
              </a:rPr>
              <a:t>zebra</a:t>
            </a:r>
            <a:endParaRPr sz="2000">
              <a:latin typeface="Tahoma"/>
              <a:cs typeface="Tahoma"/>
            </a:endParaRPr>
          </a:p>
          <a:p>
            <a:pPr marL="27940">
              <a:lnSpc>
                <a:spcPct val="100000"/>
              </a:lnSpc>
              <a:spcBef>
                <a:spcPts val="360"/>
              </a:spcBef>
            </a:pPr>
            <a:r>
              <a:rPr sz="2000" spc="70" dirty="0">
                <a:solidFill>
                  <a:srgbClr val="E69138"/>
                </a:solidFill>
                <a:latin typeface="Tahoma"/>
                <a:cs typeface="Tahoma"/>
              </a:rPr>
              <a:t>1000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26909" y="2309876"/>
            <a:ext cx="3644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305" dirty="0">
                <a:solidFill>
                  <a:srgbClr val="E69138"/>
                </a:solidFill>
                <a:latin typeface="Tahoma"/>
                <a:cs typeface="Tahoma"/>
              </a:rPr>
              <a:t>?!</a:t>
            </a:r>
            <a:endParaRPr sz="36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9290892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705600" y="1590615"/>
          <a:ext cx="1932305" cy="24759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1812">
                <a:tc row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3C85C5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ts val="1500"/>
                        </a:lnSpc>
                      </a:pPr>
                      <a:r>
                        <a:rPr sz="160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9050">
                      <a:solidFill>
                        <a:srgbClr val="3C85C5"/>
                      </a:solidFill>
                      <a:prstDash val="solid"/>
                    </a:lnL>
                    <a:lnR w="19050">
                      <a:solidFill>
                        <a:srgbClr val="3C85C5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74955">
                        <a:lnSpc>
                          <a:spcPts val="1500"/>
                        </a:lnSpc>
                      </a:pPr>
                      <a:r>
                        <a:rPr sz="160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9050">
                      <a:solidFill>
                        <a:srgbClr val="3C85C5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2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3C85C5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240" marB="0">
                    <a:lnL w="19050">
                      <a:solidFill>
                        <a:srgbClr val="3C85C5"/>
                      </a:solidFill>
                      <a:prstDash val="solid"/>
                    </a:lnL>
                    <a:lnR w="19050">
                      <a:solidFill>
                        <a:srgbClr val="3C85C5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spc="-1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able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240" marB="0">
                    <a:lnL w="19050">
                      <a:solidFill>
                        <a:srgbClr val="3C85C5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78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3C85C5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240" marB="0">
                    <a:lnL w="19050">
                      <a:solidFill>
                        <a:srgbClr val="3C85C5"/>
                      </a:solidFill>
                      <a:prstDash val="solid"/>
                    </a:lnL>
                    <a:lnR w="19050">
                      <a:solidFill>
                        <a:srgbClr val="3C85C5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about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240" marB="0">
                    <a:lnL w="19050">
                      <a:solidFill>
                        <a:srgbClr val="3C85C5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57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3C85C5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dirty="0">
                          <a:solidFill>
                            <a:srgbClr val="3C85C5"/>
                          </a:solidFill>
                          <a:latin typeface="Cambria Math"/>
                          <a:cs typeface="Cambria Math"/>
                        </a:rPr>
                        <a:t>⋮</a:t>
                      </a:r>
                      <a:endParaRPr sz="1600">
                        <a:latin typeface="Cambria Math"/>
                        <a:cs typeface="Cambria Math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3C85C5"/>
                      </a:solidFill>
                      <a:prstDash val="solid"/>
                    </a:lnL>
                    <a:lnR w="19050">
                      <a:solidFill>
                        <a:srgbClr val="3C85C5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spc="-114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...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240" marB="0">
                    <a:lnL w="19050">
                      <a:solidFill>
                        <a:srgbClr val="3C85C5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41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3C85C5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240" marB="0">
                    <a:lnL w="19050">
                      <a:solidFill>
                        <a:srgbClr val="3C85C5"/>
                      </a:solidFill>
                      <a:prstDash val="solid"/>
                    </a:lnL>
                    <a:lnR w="19050">
                      <a:solidFill>
                        <a:srgbClr val="3C85C5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spc="-15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hand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240" marB="0">
                    <a:lnL w="19050">
                      <a:solidFill>
                        <a:srgbClr val="3C85C5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41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3C85C5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dirty="0">
                          <a:solidFill>
                            <a:srgbClr val="3C85C5"/>
                          </a:solidFill>
                          <a:latin typeface="Cambria Math"/>
                          <a:cs typeface="Cambria Math"/>
                        </a:rPr>
                        <a:t>⋮</a:t>
                      </a:r>
                      <a:endParaRPr sz="1600">
                        <a:latin typeface="Cambria Math"/>
                        <a:cs typeface="Cambria Math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3C85C5"/>
                      </a:solidFill>
                      <a:prstDash val="solid"/>
                    </a:lnL>
                    <a:lnR w="19050">
                      <a:solidFill>
                        <a:srgbClr val="3C85C5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…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240" marB="0">
                    <a:lnL w="19050">
                      <a:solidFill>
                        <a:srgbClr val="3C85C5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41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3C85C5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240" marB="0">
                    <a:lnL w="19050">
                      <a:solidFill>
                        <a:srgbClr val="3C85C5"/>
                      </a:solidFill>
                      <a:prstDash val="solid"/>
                    </a:lnL>
                    <a:lnR w="19050">
                      <a:solidFill>
                        <a:srgbClr val="3C85C5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spc="-5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happy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240" marB="0">
                    <a:lnL w="19050">
                      <a:solidFill>
                        <a:srgbClr val="3C85C5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45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3C85C5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dirty="0">
                          <a:solidFill>
                            <a:srgbClr val="3C85C5"/>
                          </a:solidFill>
                          <a:latin typeface="Cambria Math"/>
                          <a:cs typeface="Cambria Math"/>
                        </a:rPr>
                        <a:t>⋮</a:t>
                      </a:r>
                      <a:endParaRPr sz="1600">
                        <a:latin typeface="Cambria Math"/>
                        <a:cs typeface="Cambria Math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3C85C5"/>
                      </a:solidFill>
                      <a:prstDash val="solid"/>
                    </a:lnL>
                    <a:lnR w="19050">
                      <a:solidFill>
                        <a:srgbClr val="3C85C5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spc="-114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...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240" marB="0">
                    <a:lnL w="19050">
                      <a:solidFill>
                        <a:srgbClr val="3C85C5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8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3C85C5"/>
                      </a:solidFill>
                      <a:prstDash val="solid"/>
                    </a:lnR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ts val="1814"/>
                        </a:lnSpc>
                      </a:pPr>
                      <a:r>
                        <a:rPr sz="1600" b="1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9050">
                      <a:solidFill>
                        <a:srgbClr val="3C85C5"/>
                      </a:solidFill>
                      <a:prstDash val="solid"/>
                    </a:lnL>
                    <a:lnR w="19050">
                      <a:solidFill>
                        <a:srgbClr val="3C85C5"/>
                      </a:solidFill>
                      <a:prstDash val="solid"/>
                    </a:lnR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274955">
                        <a:lnSpc>
                          <a:spcPts val="1814"/>
                        </a:lnSpc>
                      </a:pPr>
                      <a:r>
                        <a:rPr sz="1600" spc="-1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zebra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9050">
                      <a:solidFill>
                        <a:srgbClr val="3C85C5"/>
                      </a:solidFill>
                      <a:prstDash val="solid"/>
                    </a:lnL>
                    <a:solidFill>
                      <a:srgbClr val="9FC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3704844" y="1523809"/>
            <a:ext cx="1961514" cy="2552065"/>
            <a:chOff x="3704844" y="1523809"/>
            <a:chExt cx="1961514" cy="2552065"/>
          </a:xfrm>
        </p:grpSpPr>
        <p:sp>
          <p:nvSpPr>
            <p:cNvPr id="4" name="object 4"/>
            <p:cNvSpPr/>
            <p:nvPr/>
          </p:nvSpPr>
          <p:spPr>
            <a:xfrm>
              <a:off x="3704844" y="3233927"/>
              <a:ext cx="1961514" cy="285115"/>
            </a:xfrm>
            <a:custGeom>
              <a:avLst/>
              <a:gdLst/>
              <a:ahLst/>
              <a:cxnLst/>
              <a:rect l="l" t="t" r="r" b="b"/>
              <a:pathLst>
                <a:path w="1961514" h="285114">
                  <a:moveTo>
                    <a:pt x="1961388" y="0"/>
                  </a:moveTo>
                  <a:lnTo>
                    <a:pt x="0" y="0"/>
                  </a:lnTo>
                  <a:lnTo>
                    <a:pt x="0" y="284988"/>
                  </a:lnTo>
                  <a:lnTo>
                    <a:pt x="1961388" y="284988"/>
                  </a:lnTo>
                  <a:lnTo>
                    <a:pt x="1961388" y="0"/>
                  </a:lnTo>
                  <a:close/>
                </a:path>
              </a:pathLst>
            </a:custGeom>
            <a:solidFill>
              <a:srgbClr val="9FC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38600" y="1528572"/>
              <a:ext cx="609600" cy="2542540"/>
            </a:xfrm>
            <a:custGeom>
              <a:avLst/>
              <a:gdLst/>
              <a:ahLst/>
              <a:cxnLst/>
              <a:rect l="l" t="t" r="r" b="b"/>
              <a:pathLst>
                <a:path w="609600" h="2542540">
                  <a:moveTo>
                    <a:pt x="101600" y="2542031"/>
                  </a:moveTo>
                  <a:lnTo>
                    <a:pt x="62043" y="2534047"/>
                  </a:lnTo>
                  <a:lnTo>
                    <a:pt x="29749" y="2512272"/>
                  </a:lnTo>
                  <a:lnTo>
                    <a:pt x="7981" y="2479977"/>
                  </a:lnTo>
                  <a:lnTo>
                    <a:pt x="0" y="2440431"/>
                  </a:lnTo>
                  <a:lnTo>
                    <a:pt x="0" y="101600"/>
                  </a:lnTo>
                  <a:lnTo>
                    <a:pt x="7981" y="62043"/>
                  </a:lnTo>
                  <a:lnTo>
                    <a:pt x="29749" y="29749"/>
                  </a:lnTo>
                  <a:lnTo>
                    <a:pt x="62043" y="7981"/>
                  </a:lnTo>
                  <a:lnTo>
                    <a:pt x="101600" y="0"/>
                  </a:lnTo>
                </a:path>
                <a:path w="609600" h="2542540">
                  <a:moveTo>
                    <a:pt x="508000" y="0"/>
                  </a:moveTo>
                  <a:lnTo>
                    <a:pt x="547556" y="7981"/>
                  </a:lnTo>
                  <a:lnTo>
                    <a:pt x="579850" y="29749"/>
                  </a:lnTo>
                  <a:lnTo>
                    <a:pt x="601618" y="62043"/>
                  </a:lnTo>
                  <a:lnTo>
                    <a:pt x="609600" y="101600"/>
                  </a:lnTo>
                  <a:lnTo>
                    <a:pt x="609600" y="2440431"/>
                  </a:lnTo>
                  <a:lnTo>
                    <a:pt x="601618" y="2479977"/>
                  </a:lnTo>
                  <a:lnTo>
                    <a:pt x="579850" y="2512272"/>
                  </a:lnTo>
                  <a:lnTo>
                    <a:pt x="547556" y="2534047"/>
                  </a:lnTo>
                  <a:lnTo>
                    <a:pt x="508000" y="2542031"/>
                  </a:lnTo>
                </a:path>
              </a:pathLst>
            </a:custGeom>
            <a:ln w="9525">
              <a:solidFill>
                <a:srgbClr val="3C85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25965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85" dirty="0"/>
              <a:t>One</a:t>
            </a:r>
            <a:r>
              <a:rPr sz="2800" spc="25" dirty="0"/>
              <a:t>-</a:t>
            </a:r>
            <a:r>
              <a:rPr sz="2800" spc="40" dirty="0"/>
              <a:t>hot</a:t>
            </a:r>
            <a:r>
              <a:rPr sz="2800" spc="-180" dirty="0"/>
              <a:t> </a:t>
            </a:r>
            <a:r>
              <a:rPr sz="2800" spc="25" dirty="0"/>
              <a:t>vectors</a:t>
            </a:r>
            <a:endParaRPr sz="2800"/>
          </a:p>
        </p:txBody>
      </p:sp>
      <p:sp>
        <p:nvSpPr>
          <p:cNvPr id="7" name="object 7"/>
          <p:cNvSpPr/>
          <p:nvPr/>
        </p:nvSpPr>
        <p:spPr>
          <a:xfrm>
            <a:off x="609600" y="1528572"/>
            <a:ext cx="101600" cy="2542540"/>
          </a:xfrm>
          <a:custGeom>
            <a:avLst/>
            <a:gdLst/>
            <a:ahLst/>
            <a:cxnLst/>
            <a:rect l="l" t="t" r="r" b="b"/>
            <a:pathLst>
              <a:path w="101600" h="2542540">
                <a:moveTo>
                  <a:pt x="101600" y="2542031"/>
                </a:moveTo>
                <a:lnTo>
                  <a:pt x="62054" y="2534047"/>
                </a:lnTo>
                <a:lnTo>
                  <a:pt x="29759" y="2512272"/>
                </a:lnTo>
                <a:lnTo>
                  <a:pt x="7984" y="2479977"/>
                </a:lnTo>
                <a:lnTo>
                  <a:pt x="0" y="2440431"/>
                </a:lnTo>
                <a:lnTo>
                  <a:pt x="0" y="101600"/>
                </a:lnTo>
                <a:lnTo>
                  <a:pt x="7984" y="62043"/>
                </a:lnTo>
                <a:lnTo>
                  <a:pt x="29759" y="29749"/>
                </a:lnTo>
                <a:lnTo>
                  <a:pt x="62054" y="7981"/>
                </a:lnTo>
                <a:lnTo>
                  <a:pt x="101600" y="0"/>
                </a:lnTo>
              </a:path>
            </a:pathLst>
          </a:custGeom>
          <a:ln w="9525">
            <a:solidFill>
              <a:srgbClr val="3C8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17600" y="1528572"/>
            <a:ext cx="101600" cy="2542540"/>
          </a:xfrm>
          <a:custGeom>
            <a:avLst/>
            <a:gdLst/>
            <a:ahLst/>
            <a:cxnLst/>
            <a:rect l="l" t="t" r="r" b="b"/>
            <a:pathLst>
              <a:path w="101600" h="2542540">
                <a:moveTo>
                  <a:pt x="0" y="0"/>
                </a:moveTo>
                <a:lnTo>
                  <a:pt x="39545" y="7981"/>
                </a:lnTo>
                <a:lnTo>
                  <a:pt x="71840" y="29749"/>
                </a:lnTo>
                <a:lnTo>
                  <a:pt x="93615" y="62043"/>
                </a:lnTo>
                <a:lnTo>
                  <a:pt x="101600" y="101600"/>
                </a:lnTo>
                <a:lnTo>
                  <a:pt x="101600" y="2440431"/>
                </a:lnTo>
                <a:lnTo>
                  <a:pt x="93615" y="2479977"/>
                </a:lnTo>
                <a:lnTo>
                  <a:pt x="71840" y="2512272"/>
                </a:lnTo>
                <a:lnTo>
                  <a:pt x="39545" y="2534047"/>
                </a:lnTo>
                <a:lnTo>
                  <a:pt x="0" y="2542031"/>
                </a:lnTo>
              </a:path>
            </a:pathLst>
          </a:custGeom>
          <a:ln w="9525">
            <a:solidFill>
              <a:srgbClr val="3C8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35253" y="2613177"/>
            <a:ext cx="143510" cy="142494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1600" spc="50" dirty="0">
                <a:solidFill>
                  <a:srgbClr val="3C85C5"/>
                </a:solidFill>
                <a:latin typeface="Tahoma"/>
                <a:cs typeface="Tahoma"/>
              </a:rPr>
              <a:t>0</a:t>
            </a:r>
            <a:endParaRPr sz="1600">
              <a:latin typeface="Tahoma"/>
              <a:cs typeface="Tahoma"/>
            </a:endParaRPr>
          </a:p>
          <a:p>
            <a:pPr marL="40005">
              <a:lnSpc>
                <a:spcPct val="100000"/>
              </a:lnSpc>
              <a:spcBef>
                <a:spcPts val="260"/>
              </a:spcBef>
            </a:pPr>
            <a:r>
              <a:rPr sz="1600" spc="-5" dirty="0">
                <a:solidFill>
                  <a:srgbClr val="3C85C5"/>
                </a:solidFill>
                <a:latin typeface="Cambria Math"/>
                <a:cs typeface="Cambria Math"/>
              </a:rPr>
              <a:t>⋮</a:t>
            </a:r>
            <a:endParaRPr sz="16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600" spc="50" dirty="0">
                <a:solidFill>
                  <a:srgbClr val="3C85C5"/>
                </a:solidFill>
                <a:latin typeface="Tahoma"/>
                <a:cs typeface="Tahoma"/>
              </a:rPr>
              <a:t>0</a:t>
            </a:r>
            <a:endParaRPr sz="1600">
              <a:latin typeface="Tahoma"/>
              <a:cs typeface="Tahoma"/>
            </a:endParaRPr>
          </a:p>
          <a:p>
            <a:pPr marL="40005">
              <a:lnSpc>
                <a:spcPct val="100000"/>
              </a:lnSpc>
              <a:spcBef>
                <a:spcPts val="265"/>
              </a:spcBef>
            </a:pPr>
            <a:r>
              <a:rPr sz="1600" spc="-5" dirty="0">
                <a:solidFill>
                  <a:srgbClr val="3C85C5"/>
                </a:solidFill>
                <a:latin typeface="Cambria Math"/>
                <a:cs typeface="Cambria Math"/>
              </a:rPr>
              <a:t>⋮</a:t>
            </a:r>
            <a:endParaRPr sz="16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600" spc="50" dirty="0">
                <a:solidFill>
                  <a:srgbClr val="3C85C5"/>
                </a:solidFill>
                <a:latin typeface="Tahoma"/>
                <a:cs typeface="Tahoma"/>
              </a:rPr>
              <a:t>0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80819" y="2610129"/>
            <a:ext cx="571500" cy="142811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spc="-15" dirty="0">
                <a:solidFill>
                  <a:srgbClr val="3C85C5"/>
                </a:solidFill>
                <a:latin typeface="Tahoma"/>
                <a:cs typeface="Tahoma"/>
              </a:rPr>
              <a:t>hand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600" spc="-114" dirty="0">
                <a:solidFill>
                  <a:srgbClr val="3C85C5"/>
                </a:solidFill>
                <a:latin typeface="Tahoma"/>
                <a:cs typeface="Tahoma"/>
              </a:rPr>
              <a:t>…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600" spc="-10" dirty="0">
                <a:solidFill>
                  <a:srgbClr val="3C85C5"/>
                </a:solidFill>
                <a:latin typeface="Tahoma"/>
                <a:cs typeface="Tahoma"/>
              </a:rPr>
              <a:t>happ</a:t>
            </a:r>
            <a:r>
              <a:rPr sz="1600" spc="25" dirty="0">
                <a:solidFill>
                  <a:srgbClr val="3C85C5"/>
                </a:solidFill>
                <a:latin typeface="Tahoma"/>
                <a:cs typeface="Tahoma"/>
              </a:rPr>
              <a:t>y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600" spc="-114" dirty="0">
                <a:solidFill>
                  <a:srgbClr val="3C85C5"/>
                </a:solidFill>
                <a:latin typeface="Tahoma"/>
                <a:cs typeface="Tahoma"/>
              </a:rPr>
              <a:t>...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600" spc="-10" dirty="0">
                <a:solidFill>
                  <a:srgbClr val="3C85C5"/>
                </a:solidFill>
                <a:latin typeface="Tahoma"/>
                <a:cs typeface="Tahoma"/>
              </a:rPr>
              <a:t>zebra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6790" y="1133983"/>
            <a:ext cx="299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0" dirty="0">
                <a:solidFill>
                  <a:srgbClr val="3C85C5"/>
                </a:solidFill>
                <a:latin typeface="Tahoma"/>
                <a:cs typeface="Tahoma"/>
              </a:rPr>
              <a:t>“</a:t>
            </a:r>
            <a:r>
              <a:rPr sz="1800" spc="-75" dirty="0">
                <a:solidFill>
                  <a:srgbClr val="3C85C5"/>
                </a:solidFill>
                <a:latin typeface="Tahoma"/>
                <a:cs typeface="Tahoma"/>
              </a:rPr>
              <a:t>a</a:t>
            </a:r>
            <a:r>
              <a:rPr sz="1800" spc="-65" dirty="0">
                <a:solidFill>
                  <a:srgbClr val="3C85C5"/>
                </a:solidFill>
                <a:latin typeface="Tahoma"/>
                <a:cs typeface="Tahoma"/>
              </a:rPr>
              <a:t>”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64914" y="2613177"/>
            <a:ext cx="143510" cy="58039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1600" spc="50" dirty="0">
                <a:solidFill>
                  <a:srgbClr val="3C85C5"/>
                </a:solidFill>
                <a:latin typeface="Tahoma"/>
                <a:cs typeface="Tahoma"/>
              </a:rPr>
              <a:t>0</a:t>
            </a:r>
            <a:endParaRPr sz="1600">
              <a:latin typeface="Tahoma"/>
              <a:cs typeface="Tahoma"/>
            </a:endParaRPr>
          </a:p>
          <a:p>
            <a:pPr marL="40005">
              <a:lnSpc>
                <a:spcPct val="100000"/>
              </a:lnSpc>
              <a:spcBef>
                <a:spcPts val="260"/>
              </a:spcBef>
            </a:pPr>
            <a:r>
              <a:rPr sz="1600" spc="-5" dirty="0">
                <a:solidFill>
                  <a:srgbClr val="3C85C5"/>
                </a:solidFill>
                <a:latin typeface="Cambria Math"/>
                <a:cs typeface="Cambria Math"/>
              </a:rPr>
              <a:t>⋮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64914" y="3208147"/>
            <a:ext cx="1435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95" dirty="0">
                <a:solidFill>
                  <a:srgbClr val="3C85C5"/>
                </a:solidFill>
                <a:latin typeface="Tahoma"/>
                <a:cs typeface="Tahoma"/>
              </a:rPr>
              <a:t>1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64914" y="3444697"/>
            <a:ext cx="143510" cy="59372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415"/>
              </a:spcBef>
            </a:pPr>
            <a:r>
              <a:rPr sz="1600" spc="-5" dirty="0">
                <a:solidFill>
                  <a:srgbClr val="3C85C5"/>
                </a:solidFill>
                <a:latin typeface="Cambria Math"/>
                <a:cs typeface="Cambria Math"/>
              </a:rPr>
              <a:t>⋮</a:t>
            </a:r>
            <a:endParaRPr sz="16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600" spc="50" dirty="0">
                <a:solidFill>
                  <a:srgbClr val="3C85C5"/>
                </a:solidFill>
                <a:latin typeface="Tahoma"/>
                <a:cs typeface="Tahoma"/>
              </a:rPr>
              <a:t>0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10073" y="2610129"/>
            <a:ext cx="465455" cy="58674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spc="-20" dirty="0">
                <a:solidFill>
                  <a:srgbClr val="3C85C5"/>
                </a:solidFill>
                <a:latin typeface="Tahoma"/>
                <a:cs typeface="Tahoma"/>
              </a:rPr>
              <a:t>ha</a:t>
            </a:r>
            <a:r>
              <a:rPr sz="1600" spc="-30" dirty="0">
                <a:solidFill>
                  <a:srgbClr val="3C85C5"/>
                </a:solidFill>
                <a:latin typeface="Tahoma"/>
                <a:cs typeface="Tahoma"/>
              </a:rPr>
              <a:t>n</a:t>
            </a:r>
            <a:r>
              <a:rPr sz="1600" spc="5" dirty="0">
                <a:solidFill>
                  <a:srgbClr val="3C85C5"/>
                </a:solidFill>
                <a:latin typeface="Tahoma"/>
                <a:cs typeface="Tahoma"/>
              </a:rPr>
              <a:t>d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600" spc="-114" dirty="0">
                <a:solidFill>
                  <a:srgbClr val="3C85C5"/>
                </a:solidFill>
                <a:latin typeface="Tahoma"/>
                <a:cs typeface="Tahoma"/>
              </a:rPr>
              <a:t>…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10073" y="3208147"/>
            <a:ext cx="5715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3C85C5"/>
                </a:solidFill>
                <a:latin typeface="Tahoma"/>
                <a:cs typeface="Tahoma"/>
              </a:rPr>
              <a:t>happ</a:t>
            </a:r>
            <a:r>
              <a:rPr sz="1600" spc="25" dirty="0">
                <a:solidFill>
                  <a:srgbClr val="3C85C5"/>
                </a:solidFill>
                <a:latin typeface="Tahoma"/>
                <a:cs typeface="Tahoma"/>
              </a:rPr>
              <a:t>y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10073" y="3451762"/>
            <a:ext cx="510540" cy="58610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spc="-114" dirty="0">
                <a:solidFill>
                  <a:srgbClr val="3C85C5"/>
                </a:solidFill>
                <a:latin typeface="Tahoma"/>
                <a:cs typeface="Tahoma"/>
              </a:rPr>
              <a:t>...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600" spc="5" dirty="0">
                <a:solidFill>
                  <a:srgbClr val="3C85C5"/>
                </a:solidFill>
                <a:latin typeface="Tahoma"/>
                <a:cs typeface="Tahoma"/>
              </a:rPr>
              <a:t>z</a:t>
            </a:r>
            <a:r>
              <a:rPr sz="1600" spc="-5" dirty="0">
                <a:solidFill>
                  <a:srgbClr val="3C85C5"/>
                </a:solidFill>
                <a:latin typeface="Tahoma"/>
                <a:cs typeface="Tahoma"/>
              </a:rPr>
              <a:t>e</a:t>
            </a:r>
            <a:r>
              <a:rPr sz="1600" dirty="0">
                <a:solidFill>
                  <a:srgbClr val="3C85C5"/>
                </a:solidFill>
                <a:latin typeface="Tahoma"/>
                <a:cs typeface="Tahoma"/>
              </a:rPr>
              <a:t>b</a:t>
            </a:r>
            <a:r>
              <a:rPr sz="1600" spc="-5" dirty="0">
                <a:solidFill>
                  <a:srgbClr val="3C85C5"/>
                </a:solidFill>
                <a:latin typeface="Tahoma"/>
                <a:cs typeface="Tahoma"/>
              </a:rPr>
              <a:t>r</a:t>
            </a:r>
            <a:r>
              <a:rPr sz="1600" spc="-50" dirty="0">
                <a:solidFill>
                  <a:srgbClr val="3C85C5"/>
                </a:solidFill>
                <a:latin typeface="Tahoma"/>
                <a:cs typeface="Tahoma"/>
              </a:rPr>
              <a:t>a</a:t>
            </a:r>
            <a:endParaRPr sz="1600">
              <a:latin typeface="Tahoma"/>
              <a:cs typeface="Tahoma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304800" y="1532562"/>
          <a:ext cx="5277484" cy="12583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56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65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6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09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600" b="1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27368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60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5904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60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2635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60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44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1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60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27368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600" spc="-1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able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5904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60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26352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600" spc="-1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able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82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  <a:p>
                      <a:pPr marR="698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solidFill>
                            <a:srgbClr val="3C85C5"/>
                          </a:solidFill>
                          <a:latin typeface="Cambria Math"/>
                          <a:cs typeface="Cambria Math"/>
                        </a:rPr>
                        <a:t>⋮</a:t>
                      </a:r>
                      <a:endParaRPr sz="1600">
                        <a:latin typeface="Cambria Math"/>
                        <a:cs typeface="Cambria Math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27368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about</a:t>
                      </a:r>
                      <a:endParaRPr sz="1600">
                        <a:latin typeface="Tahoma"/>
                        <a:cs typeface="Tahoma"/>
                      </a:endParaRPr>
                    </a:p>
                    <a:p>
                      <a:pPr marL="27368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600" spc="-114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...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240" marB="0"/>
                </a:tc>
                <a:tc gridSpan="2">
                  <a:txBody>
                    <a:bodyPr/>
                    <a:lstStyle/>
                    <a:p>
                      <a:pPr marR="255904" algn="r">
                        <a:lnSpc>
                          <a:spcPts val="1130"/>
                        </a:lnSpc>
                        <a:spcBef>
                          <a:spcPts val="120"/>
                        </a:spcBef>
                      </a:pPr>
                      <a:r>
                        <a:rPr sz="160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  <a:p>
                      <a:pPr marL="266065">
                        <a:lnSpc>
                          <a:spcPts val="3529"/>
                        </a:lnSpc>
                        <a:tabLst>
                          <a:tab pos="922019" algn="l"/>
                          <a:tab pos="2009775" algn="l"/>
                        </a:tabLst>
                      </a:pPr>
                      <a:r>
                        <a:rPr sz="5400" spc="-367" baseline="-11574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...	</a:t>
                      </a:r>
                      <a:r>
                        <a:rPr sz="1600" spc="45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1000	</a:t>
                      </a:r>
                      <a:r>
                        <a:rPr sz="2400" spc="-7" baseline="5208" dirty="0">
                          <a:solidFill>
                            <a:srgbClr val="3C85C5"/>
                          </a:solidFill>
                          <a:latin typeface="Cambria Math"/>
                          <a:cs typeface="Cambria Math"/>
                        </a:rPr>
                        <a:t>⋮</a:t>
                      </a:r>
                      <a:endParaRPr sz="2400" baseline="5208">
                        <a:latin typeface="Cambria Math"/>
                        <a:cs typeface="Cambria Math"/>
                      </a:endParaRPr>
                    </a:p>
                  </a:txBody>
                  <a:tcPr marL="0" marR="0" marT="1524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352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about</a:t>
                      </a:r>
                      <a:endParaRPr sz="1600">
                        <a:latin typeface="Tahoma"/>
                        <a:cs typeface="Tahoma"/>
                      </a:endParaRPr>
                    </a:p>
                    <a:p>
                      <a:pPr marL="26352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600" spc="-114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...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24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object 19"/>
          <p:cNvSpPr txBox="1"/>
          <p:nvPr/>
        </p:nvSpPr>
        <p:spPr>
          <a:xfrm>
            <a:off x="3961638" y="1133983"/>
            <a:ext cx="810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3C85C5"/>
                </a:solidFill>
                <a:latin typeface="Tahoma"/>
                <a:cs typeface="Tahoma"/>
              </a:rPr>
              <a:t>“happy”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010400" y="1528572"/>
            <a:ext cx="101600" cy="2542540"/>
          </a:xfrm>
          <a:custGeom>
            <a:avLst/>
            <a:gdLst/>
            <a:ahLst/>
            <a:cxnLst/>
            <a:rect l="l" t="t" r="r" b="b"/>
            <a:pathLst>
              <a:path w="101600" h="2542540">
                <a:moveTo>
                  <a:pt x="101600" y="2542031"/>
                </a:moveTo>
                <a:lnTo>
                  <a:pt x="62043" y="2534047"/>
                </a:lnTo>
                <a:lnTo>
                  <a:pt x="29749" y="2512272"/>
                </a:lnTo>
                <a:lnTo>
                  <a:pt x="7981" y="2479977"/>
                </a:lnTo>
                <a:lnTo>
                  <a:pt x="0" y="2440431"/>
                </a:lnTo>
                <a:lnTo>
                  <a:pt x="0" y="101600"/>
                </a:lnTo>
                <a:lnTo>
                  <a:pt x="7981" y="62043"/>
                </a:lnTo>
                <a:lnTo>
                  <a:pt x="29749" y="29749"/>
                </a:lnTo>
                <a:lnTo>
                  <a:pt x="62043" y="7981"/>
                </a:lnTo>
                <a:lnTo>
                  <a:pt x="101600" y="0"/>
                </a:lnTo>
              </a:path>
            </a:pathLst>
          </a:custGeom>
          <a:ln w="9525">
            <a:solidFill>
              <a:srgbClr val="3C8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18400" y="1528572"/>
            <a:ext cx="101600" cy="2542540"/>
          </a:xfrm>
          <a:custGeom>
            <a:avLst/>
            <a:gdLst/>
            <a:ahLst/>
            <a:cxnLst/>
            <a:rect l="l" t="t" r="r" b="b"/>
            <a:pathLst>
              <a:path w="101600" h="2542540">
                <a:moveTo>
                  <a:pt x="0" y="0"/>
                </a:moveTo>
                <a:lnTo>
                  <a:pt x="39556" y="7981"/>
                </a:lnTo>
                <a:lnTo>
                  <a:pt x="71850" y="29749"/>
                </a:lnTo>
                <a:lnTo>
                  <a:pt x="93618" y="62043"/>
                </a:lnTo>
                <a:lnTo>
                  <a:pt x="101600" y="101600"/>
                </a:lnTo>
                <a:lnTo>
                  <a:pt x="101600" y="2440431"/>
                </a:lnTo>
                <a:lnTo>
                  <a:pt x="93618" y="2479977"/>
                </a:lnTo>
                <a:lnTo>
                  <a:pt x="71850" y="2512272"/>
                </a:lnTo>
                <a:lnTo>
                  <a:pt x="39556" y="2534047"/>
                </a:lnTo>
                <a:lnTo>
                  <a:pt x="0" y="2542031"/>
                </a:lnTo>
              </a:path>
            </a:pathLst>
          </a:custGeom>
          <a:ln w="9525">
            <a:solidFill>
              <a:srgbClr val="3C8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965950" y="1133983"/>
            <a:ext cx="742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3C85C5"/>
                </a:solidFill>
                <a:latin typeface="Tahoma"/>
                <a:cs typeface="Tahoma"/>
              </a:rPr>
              <a:t>“zebra”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130544" y="2223642"/>
            <a:ext cx="3505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45" dirty="0">
                <a:solidFill>
                  <a:srgbClr val="3C85C5"/>
                </a:solidFill>
                <a:latin typeface="Tahoma"/>
                <a:cs typeface="Tahoma"/>
              </a:rPr>
              <a:t>...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803141" y="1518666"/>
            <a:ext cx="76200" cy="2557145"/>
          </a:xfrm>
          <a:custGeom>
            <a:avLst/>
            <a:gdLst/>
            <a:ahLst/>
            <a:cxnLst/>
            <a:rect l="l" t="t" r="r" b="b"/>
            <a:pathLst>
              <a:path w="76200" h="2557145">
                <a:moveTo>
                  <a:pt x="0" y="2480703"/>
                </a:moveTo>
                <a:lnTo>
                  <a:pt x="38100" y="2556903"/>
                </a:lnTo>
                <a:lnTo>
                  <a:pt x="63500" y="2506103"/>
                </a:lnTo>
                <a:lnTo>
                  <a:pt x="38100" y="2506103"/>
                </a:lnTo>
                <a:lnTo>
                  <a:pt x="28575" y="2506078"/>
                </a:lnTo>
                <a:lnTo>
                  <a:pt x="28575" y="2499753"/>
                </a:lnTo>
                <a:lnTo>
                  <a:pt x="0" y="2480703"/>
                </a:lnTo>
                <a:close/>
              </a:path>
              <a:path w="76200" h="2557145">
                <a:moveTo>
                  <a:pt x="76200" y="2480703"/>
                </a:moveTo>
                <a:lnTo>
                  <a:pt x="47625" y="2499753"/>
                </a:lnTo>
                <a:lnTo>
                  <a:pt x="47625" y="2506078"/>
                </a:lnTo>
                <a:lnTo>
                  <a:pt x="38138" y="2506078"/>
                </a:lnTo>
                <a:lnTo>
                  <a:pt x="63500" y="2506103"/>
                </a:lnTo>
                <a:lnTo>
                  <a:pt x="47625" y="2506078"/>
                </a:lnTo>
                <a:lnTo>
                  <a:pt x="47625" y="2499753"/>
                </a:lnTo>
                <a:lnTo>
                  <a:pt x="66675" y="2499753"/>
                </a:lnTo>
                <a:lnTo>
                  <a:pt x="76200" y="2480703"/>
                </a:lnTo>
                <a:close/>
              </a:path>
              <a:path w="76200" h="2557145">
                <a:moveTo>
                  <a:pt x="28575" y="2499753"/>
                </a:moveTo>
                <a:lnTo>
                  <a:pt x="28575" y="2506078"/>
                </a:lnTo>
                <a:lnTo>
                  <a:pt x="38061" y="2506078"/>
                </a:lnTo>
                <a:lnTo>
                  <a:pt x="28575" y="2499753"/>
                </a:lnTo>
                <a:close/>
              </a:path>
              <a:path w="76200" h="2557145">
                <a:moveTo>
                  <a:pt x="38100" y="50800"/>
                </a:moveTo>
                <a:lnTo>
                  <a:pt x="28575" y="57150"/>
                </a:lnTo>
                <a:lnTo>
                  <a:pt x="28575" y="2499753"/>
                </a:lnTo>
                <a:lnTo>
                  <a:pt x="38061" y="2506078"/>
                </a:lnTo>
                <a:lnTo>
                  <a:pt x="47625" y="2499753"/>
                </a:lnTo>
                <a:lnTo>
                  <a:pt x="47625" y="57150"/>
                </a:lnTo>
                <a:lnTo>
                  <a:pt x="38100" y="50800"/>
                </a:lnTo>
                <a:close/>
              </a:path>
              <a:path w="76200" h="2557145">
                <a:moveTo>
                  <a:pt x="38100" y="0"/>
                </a:moveTo>
                <a:lnTo>
                  <a:pt x="0" y="76200"/>
                </a:lnTo>
                <a:lnTo>
                  <a:pt x="28575" y="57150"/>
                </a:lnTo>
                <a:lnTo>
                  <a:pt x="28575" y="50800"/>
                </a:lnTo>
                <a:lnTo>
                  <a:pt x="63500" y="50800"/>
                </a:lnTo>
                <a:lnTo>
                  <a:pt x="38100" y="0"/>
                </a:lnTo>
                <a:close/>
              </a:path>
              <a:path w="76200" h="2557145">
                <a:moveTo>
                  <a:pt x="63500" y="50800"/>
                </a:moveTo>
                <a:lnTo>
                  <a:pt x="47625" y="50800"/>
                </a:lnTo>
                <a:lnTo>
                  <a:pt x="47625" y="57150"/>
                </a:lnTo>
                <a:lnTo>
                  <a:pt x="76200" y="76200"/>
                </a:lnTo>
                <a:lnTo>
                  <a:pt x="63500" y="50800"/>
                </a:lnTo>
                <a:close/>
              </a:path>
              <a:path w="76200" h="2557145">
                <a:moveTo>
                  <a:pt x="38100" y="50800"/>
                </a:moveTo>
                <a:lnTo>
                  <a:pt x="28575" y="50800"/>
                </a:lnTo>
                <a:lnTo>
                  <a:pt x="28575" y="57150"/>
                </a:lnTo>
                <a:lnTo>
                  <a:pt x="38100" y="50800"/>
                </a:lnTo>
                <a:close/>
              </a:path>
              <a:path w="76200" h="2557145">
                <a:moveTo>
                  <a:pt x="47625" y="50800"/>
                </a:moveTo>
                <a:lnTo>
                  <a:pt x="38100" y="50800"/>
                </a:lnTo>
                <a:lnTo>
                  <a:pt x="47625" y="57150"/>
                </a:lnTo>
                <a:lnTo>
                  <a:pt x="47625" y="50800"/>
                </a:lnTo>
                <a:close/>
              </a:path>
            </a:pathLst>
          </a:custGeom>
          <a:solidFill>
            <a:srgbClr val="3C85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239770" y="2663697"/>
            <a:ext cx="4597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C85C5"/>
                </a:solidFill>
                <a:latin typeface="Tahoma"/>
                <a:cs typeface="Tahoma"/>
              </a:rPr>
              <a:t>r</a:t>
            </a:r>
            <a:r>
              <a:rPr sz="1600" spc="30" dirty="0">
                <a:solidFill>
                  <a:srgbClr val="3C85C5"/>
                </a:solidFill>
                <a:latin typeface="Tahoma"/>
                <a:cs typeface="Tahoma"/>
              </a:rPr>
              <a:t>o</a:t>
            </a:r>
            <a:r>
              <a:rPr sz="1600" spc="55" dirty="0">
                <a:solidFill>
                  <a:srgbClr val="3C85C5"/>
                </a:solidFill>
                <a:latin typeface="Tahoma"/>
                <a:cs typeface="Tahoma"/>
              </a:rPr>
              <a:t>w</a:t>
            </a:r>
            <a:r>
              <a:rPr sz="1600" spc="-25" dirty="0">
                <a:solidFill>
                  <a:srgbClr val="3C85C5"/>
                </a:solidFill>
                <a:latin typeface="Tahoma"/>
                <a:cs typeface="Tahoma"/>
              </a:rPr>
              <a:t>s</a:t>
            </a:r>
            <a:endParaRPr sz="16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1711708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25965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85" dirty="0"/>
              <a:t>One</a:t>
            </a:r>
            <a:r>
              <a:rPr sz="2800" spc="25" dirty="0"/>
              <a:t>-</a:t>
            </a:r>
            <a:r>
              <a:rPr sz="2800" spc="40" dirty="0"/>
              <a:t>hot</a:t>
            </a:r>
            <a:r>
              <a:rPr sz="2800" spc="-180" dirty="0"/>
              <a:t> </a:t>
            </a:r>
            <a:r>
              <a:rPr sz="2800" spc="25" dirty="0"/>
              <a:t>vectors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1187196" y="1522158"/>
            <a:ext cx="6449695" cy="2533015"/>
            <a:chOff x="1187196" y="1522158"/>
            <a:chExt cx="6449695" cy="2533015"/>
          </a:xfrm>
        </p:grpSpPr>
        <p:sp>
          <p:nvSpPr>
            <p:cNvPr id="4" name="object 4"/>
            <p:cNvSpPr/>
            <p:nvPr/>
          </p:nvSpPr>
          <p:spPr>
            <a:xfrm>
              <a:off x="1187196" y="3233928"/>
              <a:ext cx="6449695" cy="285115"/>
            </a:xfrm>
            <a:custGeom>
              <a:avLst/>
              <a:gdLst/>
              <a:ahLst/>
              <a:cxnLst/>
              <a:rect l="l" t="t" r="r" b="b"/>
              <a:pathLst>
                <a:path w="6449695" h="285114">
                  <a:moveTo>
                    <a:pt x="6449567" y="0"/>
                  </a:moveTo>
                  <a:lnTo>
                    <a:pt x="0" y="0"/>
                  </a:lnTo>
                  <a:lnTo>
                    <a:pt x="0" y="284988"/>
                  </a:lnTo>
                  <a:lnTo>
                    <a:pt x="6449567" y="284988"/>
                  </a:lnTo>
                  <a:lnTo>
                    <a:pt x="6449567" y="0"/>
                  </a:lnTo>
                  <a:close/>
                </a:path>
              </a:pathLst>
            </a:custGeom>
            <a:solidFill>
              <a:srgbClr val="9FC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44561" y="1526921"/>
              <a:ext cx="2753360" cy="2523490"/>
            </a:xfrm>
            <a:custGeom>
              <a:avLst/>
              <a:gdLst/>
              <a:ahLst/>
              <a:cxnLst/>
              <a:rect l="l" t="t" r="r" b="b"/>
              <a:pathLst>
                <a:path w="2753360" h="2523490">
                  <a:moveTo>
                    <a:pt x="0" y="0"/>
                  </a:moveTo>
                  <a:lnTo>
                    <a:pt x="2753017" y="0"/>
                  </a:lnTo>
                </a:path>
                <a:path w="2753360" h="2523490">
                  <a:moveTo>
                    <a:pt x="0" y="2523451"/>
                  </a:moveTo>
                  <a:lnTo>
                    <a:pt x="2753017" y="252345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244561" y="1216025"/>
            <a:ext cx="2753360" cy="0"/>
          </a:xfrm>
          <a:custGeom>
            <a:avLst/>
            <a:gdLst/>
            <a:ahLst/>
            <a:cxnLst/>
            <a:rect l="l" t="t" r="r" b="b"/>
            <a:pathLst>
              <a:path w="2753360">
                <a:moveTo>
                  <a:pt x="0" y="0"/>
                </a:moveTo>
                <a:lnTo>
                  <a:pt x="275301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33854" y="1218946"/>
            <a:ext cx="2096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60475" algn="l"/>
              </a:tabLst>
            </a:pPr>
            <a:r>
              <a:rPr sz="1800" spc="175" dirty="0">
                <a:latin typeface="Tahoma"/>
                <a:cs typeface="Tahoma"/>
              </a:rPr>
              <a:t>W</a:t>
            </a:r>
            <a:r>
              <a:rPr sz="1800" spc="100" dirty="0">
                <a:latin typeface="Tahoma"/>
                <a:cs typeface="Tahoma"/>
              </a:rPr>
              <a:t>o</a:t>
            </a:r>
            <a:r>
              <a:rPr sz="1800" spc="5" dirty="0">
                <a:latin typeface="Tahoma"/>
                <a:cs typeface="Tahoma"/>
              </a:rPr>
              <a:t>rd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90" dirty="0">
                <a:latin typeface="Tahoma"/>
                <a:cs typeface="Tahoma"/>
              </a:rPr>
              <a:t>N</a:t>
            </a:r>
            <a:r>
              <a:rPr sz="1800" spc="80" dirty="0">
                <a:latin typeface="Tahoma"/>
                <a:cs typeface="Tahoma"/>
              </a:rPr>
              <a:t>u</a:t>
            </a:r>
            <a:r>
              <a:rPr sz="1800" spc="-40" dirty="0">
                <a:latin typeface="Tahoma"/>
                <a:cs typeface="Tahoma"/>
              </a:rPr>
              <a:t>m</a:t>
            </a:r>
            <a:r>
              <a:rPr sz="1800" spc="5" dirty="0">
                <a:latin typeface="Tahoma"/>
                <a:cs typeface="Tahoma"/>
              </a:rPr>
              <a:t>ber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65858" y="1494180"/>
            <a:ext cx="539750" cy="1708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905" algn="ctr">
              <a:lnSpc>
                <a:spcPct val="114999"/>
              </a:lnSpc>
              <a:spcBef>
                <a:spcPts val="100"/>
              </a:spcBef>
            </a:pPr>
            <a:r>
              <a:rPr sz="1600" spc="-50" dirty="0">
                <a:solidFill>
                  <a:srgbClr val="3C85C5"/>
                </a:solidFill>
                <a:latin typeface="Tahoma"/>
                <a:cs typeface="Tahoma"/>
              </a:rPr>
              <a:t>a </a:t>
            </a:r>
            <a:r>
              <a:rPr sz="1600" spc="-4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3C85C5"/>
                </a:solidFill>
                <a:latin typeface="Tahoma"/>
                <a:cs typeface="Tahoma"/>
              </a:rPr>
              <a:t>able </a:t>
            </a:r>
            <a:r>
              <a:rPr sz="1600" spc="-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3C85C5"/>
                </a:solidFill>
                <a:latin typeface="Tahoma"/>
                <a:cs typeface="Tahoma"/>
              </a:rPr>
              <a:t>a</a:t>
            </a:r>
            <a:r>
              <a:rPr sz="1600" spc="-30" dirty="0">
                <a:solidFill>
                  <a:srgbClr val="3C85C5"/>
                </a:solidFill>
                <a:latin typeface="Tahoma"/>
                <a:cs typeface="Tahoma"/>
              </a:rPr>
              <a:t>b</a:t>
            </a:r>
            <a:r>
              <a:rPr sz="1600" spc="25" dirty="0">
                <a:solidFill>
                  <a:srgbClr val="3C85C5"/>
                </a:solidFill>
                <a:latin typeface="Tahoma"/>
                <a:cs typeface="Tahoma"/>
              </a:rPr>
              <a:t>o</a:t>
            </a:r>
            <a:r>
              <a:rPr sz="1600" spc="15" dirty="0">
                <a:solidFill>
                  <a:srgbClr val="3C85C5"/>
                </a:solidFill>
                <a:latin typeface="Tahoma"/>
                <a:cs typeface="Tahoma"/>
              </a:rPr>
              <a:t>ut</a:t>
            </a:r>
            <a:endParaRPr sz="16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290"/>
              </a:spcBef>
            </a:pPr>
            <a:r>
              <a:rPr sz="1600" spc="-114" dirty="0">
                <a:solidFill>
                  <a:srgbClr val="3C85C5"/>
                </a:solidFill>
                <a:latin typeface="Tahoma"/>
                <a:cs typeface="Tahoma"/>
              </a:rPr>
              <a:t>...</a:t>
            </a:r>
            <a:endParaRPr sz="16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290"/>
              </a:spcBef>
            </a:pPr>
            <a:r>
              <a:rPr sz="1600" spc="-15" dirty="0">
                <a:solidFill>
                  <a:srgbClr val="3C85C5"/>
                </a:solidFill>
                <a:latin typeface="Tahoma"/>
                <a:cs typeface="Tahoma"/>
              </a:rPr>
              <a:t>hand</a:t>
            </a:r>
            <a:endParaRPr sz="16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285"/>
              </a:spcBef>
            </a:pPr>
            <a:r>
              <a:rPr sz="1600" spc="-114" dirty="0">
                <a:solidFill>
                  <a:srgbClr val="3C85C5"/>
                </a:solidFill>
                <a:latin typeface="Tahoma"/>
                <a:cs typeface="Tahoma"/>
              </a:rPr>
              <a:t>…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18485" y="1494180"/>
            <a:ext cx="377825" cy="170878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85"/>
              </a:spcBef>
            </a:pPr>
            <a:r>
              <a:rPr sz="1600" spc="50" dirty="0">
                <a:solidFill>
                  <a:srgbClr val="3C85C5"/>
                </a:solidFill>
                <a:latin typeface="Tahoma"/>
                <a:cs typeface="Tahoma"/>
              </a:rPr>
              <a:t>1</a:t>
            </a:r>
            <a:endParaRPr sz="16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290"/>
              </a:spcBef>
            </a:pPr>
            <a:r>
              <a:rPr sz="1600" spc="50" dirty="0">
                <a:solidFill>
                  <a:srgbClr val="3C85C5"/>
                </a:solidFill>
                <a:latin typeface="Tahoma"/>
                <a:cs typeface="Tahoma"/>
              </a:rPr>
              <a:t>2</a:t>
            </a:r>
            <a:endParaRPr sz="16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290"/>
              </a:spcBef>
            </a:pPr>
            <a:r>
              <a:rPr sz="1600" spc="50" dirty="0">
                <a:solidFill>
                  <a:srgbClr val="3C85C5"/>
                </a:solidFill>
                <a:latin typeface="Tahoma"/>
                <a:cs typeface="Tahoma"/>
              </a:rPr>
              <a:t>3</a:t>
            </a:r>
            <a:endParaRPr sz="1600">
              <a:latin typeface="Tahoma"/>
              <a:cs typeface="Tahoma"/>
            </a:endParaRPr>
          </a:p>
          <a:p>
            <a:pPr marL="12700" marR="5080" algn="ctr">
              <a:lnSpc>
                <a:spcPct val="114999"/>
              </a:lnSpc>
            </a:pPr>
            <a:r>
              <a:rPr sz="1600" spc="-114" dirty="0">
                <a:solidFill>
                  <a:srgbClr val="3C85C5"/>
                </a:solidFill>
                <a:latin typeface="Tahoma"/>
                <a:cs typeface="Tahoma"/>
              </a:rPr>
              <a:t>... </a:t>
            </a:r>
            <a:r>
              <a:rPr sz="1600" spc="-11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600" spc="45" dirty="0">
                <a:solidFill>
                  <a:srgbClr val="3C85C5"/>
                </a:solidFill>
                <a:latin typeface="Tahoma"/>
                <a:cs typeface="Tahoma"/>
              </a:rPr>
              <a:t>615</a:t>
            </a:r>
            <a:endParaRPr sz="16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290"/>
              </a:spcBef>
            </a:pPr>
            <a:r>
              <a:rPr sz="1600" spc="-114" dirty="0">
                <a:solidFill>
                  <a:srgbClr val="3C85C5"/>
                </a:solidFill>
                <a:latin typeface="Tahoma"/>
                <a:cs typeface="Tahoma"/>
              </a:rPr>
              <a:t>…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49095" y="3214242"/>
            <a:ext cx="5715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3C85C5"/>
                </a:solidFill>
                <a:latin typeface="Tahoma"/>
                <a:cs typeface="Tahoma"/>
              </a:rPr>
              <a:t>happ</a:t>
            </a:r>
            <a:r>
              <a:rPr sz="1600" spc="25" dirty="0">
                <a:solidFill>
                  <a:srgbClr val="3C85C5"/>
                </a:solidFill>
                <a:latin typeface="Tahoma"/>
                <a:cs typeface="Tahoma"/>
              </a:rPr>
              <a:t>y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18485" y="3214242"/>
            <a:ext cx="3778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45" dirty="0">
                <a:solidFill>
                  <a:srgbClr val="3C85C5"/>
                </a:solidFill>
                <a:latin typeface="Tahoma"/>
                <a:cs typeface="Tahoma"/>
              </a:rPr>
              <a:t>621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9575" y="3457858"/>
            <a:ext cx="510540" cy="58610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385"/>
              </a:spcBef>
            </a:pPr>
            <a:r>
              <a:rPr sz="1600" spc="-114" dirty="0">
                <a:solidFill>
                  <a:srgbClr val="3C85C5"/>
                </a:solidFill>
                <a:latin typeface="Tahoma"/>
                <a:cs typeface="Tahoma"/>
              </a:rPr>
              <a:t>...</a:t>
            </a:r>
            <a:endParaRPr sz="16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285"/>
              </a:spcBef>
            </a:pPr>
            <a:r>
              <a:rPr sz="1600" spc="-10" dirty="0">
                <a:solidFill>
                  <a:srgbClr val="3C85C5"/>
                </a:solidFill>
                <a:latin typeface="Tahoma"/>
                <a:cs typeface="Tahoma"/>
              </a:rPr>
              <a:t>zebra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59048" y="3457858"/>
            <a:ext cx="495300" cy="58610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385"/>
              </a:spcBef>
            </a:pPr>
            <a:r>
              <a:rPr sz="1600" spc="-114" dirty="0">
                <a:solidFill>
                  <a:srgbClr val="3C85C5"/>
                </a:solidFill>
                <a:latin typeface="Tahoma"/>
                <a:cs typeface="Tahoma"/>
              </a:rPr>
              <a:t>...</a:t>
            </a:r>
            <a:endParaRPr sz="16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285"/>
              </a:spcBef>
            </a:pPr>
            <a:r>
              <a:rPr sz="1600" spc="45" dirty="0">
                <a:solidFill>
                  <a:srgbClr val="3C85C5"/>
                </a:solidFill>
                <a:latin typeface="Tahoma"/>
                <a:cs typeface="Tahoma"/>
              </a:rPr>
              <a:t>1000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742182" y="1523809"/>
            <a:ext cx="2663825" cy="2552065"/>
            <a:chOff x="3742182" y="1523809"/>
            <a:chExt cx="2663825" cy="2552065"/>
          </a:xfrm>
        </p:grpSpPr>
        <p:sp>
          <p:nvSpPr>
            <p:cNvPr id="15" name="object 15"/>
            <p:cNvSpPr/>
            <p:nvPr/>
          </p:nvSpPr>
          <p:spPr>
            <a:xfrm>
              <a:off x="5791200" y="1528572"/>
              <a:ext cx="609600" cy="2542540"/>
            </a:xfrm>
            <a:custGeom>
              <a:avLst/>
              <a:gdLst/>
              <a:ahLst/>
              <a:cxnLst/>
              <a:rect l="l" t="t" r="r" b="b"/>
              <a:pathLst>
                <a:path w="609600" h="2542540">
                  <a:moveTo>
                    <a:pt x="101600" y="2542031"/>
                  </a:moveTo>
                  <a:lnTo>
                    <a:pt x="62043" y="2534047"/>
                  </a:lnTo>
                  <a:lnTo>
                    <a:pt x="29749" y="2512272"/>
                  </a:lnTo>
                  <a:lnTo>
                    <a:pt x="7981" y="2479977"/>
                  </a:lnTo>
                  <a:lnTo>
                    <a:pt x="0" y="2440431"/>
                  </a:lnTo>
                  <a:lnTo>
                    <a:pt x="0" y="101600"/>
                  </a:lnTo>
                  <a:lnTo>
                    <a:pt x="7981" y="62043"/>
                  </a:lnTo>
                  <a:lnTo>
                    <a:pt x="29749" y="29749"/>
                  </a:lnTo>
                  <a:lnTo>
                    <a:pt x="62043" y="7981"/>
                  </a:lnTo>
                  <a:lnTo>
                    <a:pt x="101600" y="0"/>
                  </a:lnTo>
                </a:path>
                <a:path w="609600" h="2542540">
                  <a:moveTo>
                    <a:pt x="508000" y="0"/>
                  </a:moveTo>
                  <a:lnTo>
                    <a:pt x="547556" y="7981"/>
                  </a:lnTo>
                  <a:lnTo>
                    <a:pt x="579850" y="29749"/>
                  </a:lnTo>
                  <a:lnTo>
                    <a:pt x="601618" y="62043"/>
                  </a:lnTo>
                  <a:lnTo>
                    <a:pt x="609600" y="101600"/>
                  </a:lnTo>
                  <a:lnTo>
                    <a:pt x="609600" y="2440431"/>
                  </a:lnTo>
                  <a:lnTo>
                    <a:pt x="601618" y="2479977"/>
                  </a:lnTo>
                  <a:lnTo>
                    <a:pt x="579850" y="2512272"/>
                  </a:lnTo>
                  <a:lnTo>
                    <a:pt x="547556" y="2534047"/>
                  </a:lnTo>
                  <a:lnTo>
                    <a:pt x="508000" y="2542031"/>
                  </a:lnTo>
                </a:path>
              </a:pathLst>
            </a:custGeom>
            <a:ln w="9525">
              <a:solidFill>
                <a:srgbClr val="3C85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42182" y="3338322"/>
              <a:ext cx="1464310" cy="76200"/>
            </a:xfrm>
            <a:custGeom>
              <a:avLst/>
              <a:gdLst/>
              <a:ahLst/>
              <a:cxnLst/>
              <a:rect l="l" t="t" r="r" b="b"/>
              <a:pathLst>
                <a:path w="1464310" h="76200">
                  <a:moveTo>
                    <a:pt x="1413255" y="38100"/>
                  </a:moveTo>
                  <a:lnTo>
                    <a:pt x="1387855" y="76200"/>
                  </a:lnTo>
                  <a:lnTo>
                    <a:pt x="1445005" y="47625"/>
                  </a:lnTo>
                  <a:lnTo>
                    <a:pt x="1413255" y="47625"/>
                  </a:lnTo>
                  <a:lnTo>
                    <a:pt x="1413255" y="38100"/>
                  </a:lnTo>
                  <a:close/>
                </a:path>
                <a:path w="1464310" h="76200">
                  <a:moveTo>
                    <a:pt x="1406905" y="28575"/>
                  </a:moveTo>
                  <a:lnTo>
                    <a:pt x="0" y="28575"/>
                  </a:lnTo>
                  <a:lnTo>
                    <a:pt x="0" y="47625"/>
                  </a:lnTo>
                  <a:lnTo>
                    <a:pt x="1406905" y="47625"/>
                  </a:lnTo>
                  <a:lnTo>
                    <a:pt x="1413255" y="38100"/>
                  </a:lnTo>
                  <a:lnTo>
                    <a:pt x="1406905" y="28575"/>
                  </a:lnTo>
                  <a:close/>
                </a:path>
                <a:path w="1464310" h="76200">
                  <a:moveTo>
                    <a:pt x="1445005" y="28575"/>
                  </a:moveTo>
                  <a:lnTo>
                    <a:pt x="1413255" y="28575"/>
                  </a:lnTo>
                  <a:lnTo>
                    <a:pt x="1413255" y="47625"/>
                  </a:lnTo>
                  <a:lnTo>
                    <a:pt x="1445005" y="47625"/>
                  </a:lnTo>
                  <a:lnTo>
                    <a:pt x="1464055" y="38100"/>
                  </a:lnTo>
                  <a:lnTo>
                    <a:pt x="1445005" y="28575"/>
                  </a:lnTo>
                  <a:close/>
                </a:path>
                <a:path w="1464310" h="76200">
                  <a:moveTo>
                    <a:pt x="1387855" y="0"/>
                  </a:moveTo>
                  <a:lnTo>
                    <a:pt x="1413255" y="38100"/>
                  </a:lnTo>
                  <a:lnTo>
                    <a:pt x="1413255" y="28575"/>
                  </a:lnTo>
                  <a:lnTo>
                    <a:pt x="1445005" y="28575"/>
                  </a:lnTo>
                  <a:lnTo>
                    <a:pt x="13878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663055" y="1488084"/>
            <a:ext cx="539750" cy="1708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600" spc="-50" dirty="0">
                <a:solidFill>
                  <a:srgbClr val="3C85C5"/>
                </a:solidFill>
                <a:latin typeface="Tahoma"/>
                <a:cs typeface="Tahoma"/>
              </a:rPr>
              <a:t>a </a:t>
            </a:r>
            <a:r>
              <a:rPr sz="1600" spc="-4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3C85C5"/>
                </a:solidFill>
                <a:latin typeface="Tahoma"/>
                <a:cs typeface="Tahoma"/>
              </a:rPr>
              <a:t>able </a:t>
            </a:r>
            <a:r>
              <a:rPr sz="1600" spc="-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3C85C5"/>
                </a:solidFill>
                <a:latin typeface="Tahoma"/>
                <a:cs typeface="Tahoma"/>
              </a:rPr>
              <a:t>a</a:t>
            </a:r>
            <a:r>
              <a:rPr sz="1600" spc="-30" dirty="0">
                <a:solidFill>
                  <a:srgbClr val="3C85C5"/>
                </a:solidFill>
                <a:latin typeface="Tahoma"/>
                <a:cs typeface="Tahoma"/>
              </a:rPr>
              <a:t>b</a:t>
            </a:r>
            <a:r>
              <a:rPr sz="1600" spc="25" dirty="0">
                <a:solidFill>
                  <a:srgbClr val="3C85C5"/>
                </a:solidFill>
                <a:latin typeface="Tahoma"/>
                <a:cs typeface="Tahoma"/>
              </a:rPr>
              <a:t>o</a:t>
            </a:r>
            <a:r>
              <a:rPr sz="1600" spc="15" dirty="0">
                <a:solidFill>
                  <a:srgbClr val="3C85C5"/>
                </a:solidFill>
                <a:latin typeface="Tahoma"/>
                <a:cs typeface="Tahoma"/>
              </a:rPr>
              <a:t>ut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600" spc="-114" dirty="0">
                <a:solidFill>
                  <a:srgbClr val="3C85C5"/>
                </a:solidFill>
                <a:latin typeface="Tahoma"/>
                <a:cs typeface="Tahoma"/>
              </a:rPr>
              <a:t>...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600" spc="-15" dirty="0">
                <a:solidFill>
                  <a:srgbClr val="3C85C5"/>
                </a:solidFill>
                <a:latin typeface="Tahoma"/>
                <a:cs typeface="Tahoma"/>
              </a:rPr>
              <a:t>hand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600" spc="-114" dirty="0">
                <a:solidFill>
                  <a:srgbClr val="3C85C5"/>
                </a:solidFill>
                <a:latin typeface="Tahoma"/>
                <a:cs typeface="Tahoma"/>
              </a:rPr>
              <a:t>…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63055" y="3208147"/>
            <a:ext cx="5715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3C85C5"/>
                </a:solidFill>
                <a:latin typeface="Tahoma"/>
                <a:cs typeface="Tahoma"/>
              </a:rPr>
              <a:t>happ</a:t>
            </a:r>
            <a:r>
              <a:rPr sz="1600" spc="25" dirty="0">
                <a:solidFill>
                  <a:srgbClr val="3C85C5"/>
                </a:solidFill>
                <a:latin typeface="Tahoma"/>
                <a:cs typeface="Tahoma"/>
              </a:rPr>
              <a:t>y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663055" y="3451762"/>
            <a:ext cx="510540" cy="58610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spc="-114" dirty="0">
                <a:solidFill>
                  <a:srgbClr val="3C85C5"/>
                </a:solidFill>
                <a:latin typeface="Tahoma"/>
                <a:cs typeface="Tahoma"/>
              </a:rPr>
              <a:t>...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600" spc="5" dirty="0">
                <a:solidFill>
                  <a:srgbClr val="3C85C5"/>
                </a:solidFill>
                <a:latin typeface="Tahoma"/>
                <a:cs typeface="Tahoma"/>
              </a:rPr>
              <a:t>z</a:t>
            </a:r>
            <a:r>
              <a:rPr sz="1600" spc="-5" dirty="0">
                <a:solidFill>
                  <a:srgbClr val="3C85C5"/>
                </a:solidFill>
                <a:latin typeface="Tahoma"/>
                <a:cs typeface="Tahoma"/>
              </a:rPr>
              <a:t>e</a:t>
            </a:r>
            <a:r>
              <a:rPr sz="1600" dirty="0">
                <a:solidFill>
                  <a:srgbClr val="3C85C5"/>
                </a:solidFill>
                <a:latin typeface="Tahoma"/>
                <a:cs typeface="Tahoma"/>
              </a:rPr>
              <a:t>b</a:t>
            </a:r>
            <a:r>
              <a:rPr sz="1600" spc="-5" dirty="0">
                <a:solidFill>
                  <a:srgbClr val="3C85C5"/>
                </a:solidFill>
                <a:latin typeface="Tahoma"/>
                <a:cs typeface="Tahoma"/>
              </a:rPr>
              <a:t>r</a:t>
            </a:r>
            <a:r>
              <a:rPr sz="1600" spc="-50" dirty="0">
                <a:solidFill>
                  <a:srgbClr val="3C85C5"/>
                </a:solidFill>
                <a:latin typeface="Tahoma"/>
                <a:cs typeface="Tahoma"/>
              </a:rPr>
              <a:t>a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14491" y="1133983"/>
            <a:ext cx="808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solidFill>
                  <a:srgbClr val="3C85C5"/>
                </a:solidFill>
                <a:latin typeface="Tahoma"/>
                <a:cs typeface="Tahoma"/>
              </a:rPr>
              <a:t>“ha</a:t>
            </a:r>
            <a:r>
              <a:rPr sz="1800" spc="20" dirty="0">
                <a:solidFill>
                  <a:srgbClr val="3C85C5"/>
                </a:solidFill>
                <a:latin typeface="Tahoma"/>
                <a:cs typeface="Tahoma"/>
              </a:rPr>
              <a:t>pp</a:t>
            </a:r>
            <a:r>
              <a:rPr sz="1800" spc="5" dirty="0">
                <a:solidFill>
                  <a:srgbClr val="3C85C5"/>
                </a:solidFill>
                <a:latin typeface="Tahoma"/>
                <a:cs typeface="Tahoma"/>
              </a:rPr>
              <a:t>y</a:t>
            </a:r>
            <a:r>
              <a:rPr sz="1800" spc="-65" dirty="0">
                <a:solidFill>
                  <a:srgbClr val="3C85C5"/>
                </a:solidFill>
                <a:latin typeface="Tahoma"/>
                <a:cs typeface="Tahoma"/>
              </a:rPr>
              <a:t>”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310885" y="1488465"/>
            <a:ext cx="850265" cy="170815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385"/>
              </a:spcBef>
              <a:tabLst>
                <a:tab pos="471805" algn="l"/>
              </a:tabLst>
            </a:pPr>
            <a:r>
              <a:rPr sz="1600" spc="50" dirty="0">
                <a:solidFill>
                  <a:srgbClr val="3C85C5"/>
                </a:solidFill>
                <a:latin typeface="Tahoma"/>
                <a:cs typeface="Tahoma"/>
              </a:rPr>
              <a:t>1	0</a:t>
            </a:r>
            <a:endParaRPr sz="160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290"/>
              </a:spcBef>
              <a:tabLst>
                <a:tab pos="471805" algn="l"/>
              </a:tabLst>
            </a:pPr>
            <a:r>
              <a:rPr sz="1600" spc="50" dirty="0">
                <a:solidFill>
                  <a:srgbClr val="3C85C5"/>
                </a:solidFill>
                <a:latin typeface="Tahoma"/>
                <a:cs typeface="Tahoma"/>
              </a:rPr>
              <a:t>2	0</a:t>
            </a:r>
            <a:endParaRPr sz="160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290"/>
              </a:spcBef>
              <a:tabLst>
                <a:tab pos="471805" algn="l"/>
              </a:tabLst>
            </a:pPr>
            <a:r>
              <a:rPr sz="1600" spc="50" dirty="0">
                <a:solidFill>
                  <a:srgbClr val="3C85C5"/>
                </a:solidFill>
                <a:latin typeface="Tahoma"/>
                <a:cs typeface="Tahoma"/>
              </a:rPr>
              <a:t>3	0</a:t>
            </a:r>
            <a:endParaRPr sz="1600">
              <a:latin typeface="Tahoma"/>
              <a:cs typeface="Tahoma"/>
            </a:endParaRPr>
          </a:p>
          <a:p>
            <a:pPr marR="32384" algn="r">
              <a:lnSpc>
                <a:spcPct val="100000"/>
              </a:lnSpc>
              <a:spcBef>
                <a:spcPts val="290"/>
              </a:spcBef>
              <a:tabLst>
                <a:tab pos="523875" algn="l"/>
              </a:tabLst>
            </a:pPr>
            <a:r>
              <a:rPr sz="1600" spc="-114" dirty="0">
                <a:solidFill>
                  <a:srgbClr val="3C85C5"/>
                </a:solidFill>
                <a:latin typeface="Tahoma"/>
                <a:cs typeface="Tahoma"/>
              </a:rPr>
              <a:t>...	</a:t>
            </a:r>
            <a:r>
              <a:rPr sz="2400" spc="-7" baseline="1736" dirty="0">
                <a:solidFill>
                  <a:srgbClr val="3C85C5"/>
                </a:solidFill>
                <a:latin typeface="Cambria Math"/>
                <a:cs typeface="Cambria Math"/>
              </a:rPr>
              <a:t>⋮</a:t>
            </a:r>
            <a:endParaRPr sz="2400" baseline="1736">
              <a:latin typeface="Cambria Math"/>
              <a:cs typeface="Cambria Math"/>
            </a:endParaRPr>
          </a:p>
          <a:p>
            <a:pPr marR="5080" algn="r">
              <a:lnSpc>
                <a:spcPct val="100000"/>
              </a:lnSpc>
              <a:spcBef>
                <a:spcPts val="285"/>
              </a:spcBef>
              <a:tabLst>
                <a:tab pos="706755" algn="l"/>
              </a:tabLst>
            </a:pPr>
            <a:r>
              <a:rPr sz="1600" spc="45" dirty="0">
                <a:solidFill>
                  <a:srgbClr val="3C85C5"/>
                </a:solidFill>
                <a:latin typeface="Tahoma"/>
                <a:cs typeface="Tahoma"/>
              </a:rPr>
              <a:t>61</a:t>
            </a:r>
            <a:r>
              <a:rPr sz="1600" spc="50" dirty="0">
                <a:solidFill>
                  <a:srgbClr val="3C85C5"/>
                </a:solidFill>
                <a:latin typeface="Tahoma"/>
                <a:cs typeface="Tahoma"/>
              </a:rPr>
              <a:t>5</a:t>
            </a:r>
            <a:r>
              <a:rPr sz="1600" dirty="0">
                <a:solidFill>
                  <a:srgbClr val="3C85C5"/>
                </a:solidFill>
                <a:latin typeface="Tahoma"/>
                <a:cs typeface="Tahoma"/>
              </a:rPr>
              <a:t>	</a:t>
            </a:r>
            <a:r>
              <a:rPr sz="1600" spc="50" dirty="0">
                <a:solidFill>
                  <a:srgbClr val="3C85C5"/>
                </a:solidFill>
                <a:latin typeface="Tahoma"/>
                <a:cs typeface="Tahoma"/>
              </a:rPr>
              <a:t>0</a:t>
            </a:r>
            <a:endParaRPr sz="1600">
              <a:latin typeface="Tahoma"/>
              <a:cs typeface="Tahoma"/>
            </a:endParaRPr>
          </a:p>
          <a:p>
            <a:pPr marL="212090">
              <a:lnSpc>
                <a:spcPct val="100000"/>
              </a:lnSpc>
              <a:spcBef>
                <a:spcPts val="290"/>
              </a:spcBef>
              <a:tabLst>
                <a:tab pos="746760" algn="l"/>
              </a:tabLst>
            </a:pPr>
            <a:r>
              <a:rPr sz="1600" spc="-114" dirty="0">
                <a:solidFill>
                  <a:srgbClr val="3C85C5"/>
                </a:solidFill>
                <a:latin typeface="Tahoma"/>
                <a:cs typeface="Tahoma"/>
              </a:rPr>
              <a:t>…	</a:t>
            </a:r>
            <a:r>
              <a:rPr sz="2400" spc="-7" baseline="1736" dirty="0">
                <a:solidFill>
                  <a:srgbClr val="3C85C5"/>
                </a:solidFill>
                <a:latin typeface="Cambria Math"/>
                <a:cs typeface="Cambria Math"/>
              </a:rPr>
              <a:t>⋮</a:t>
            </a:r>
            <a:endParaRPr sz="2400" baseline="1736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10885" y="3208400"/>
            <a:ext cx="8502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19455" algn="l"/>
              </a:tabLst>
            </a:pPr>
            <a:r>
              <a:rPr sz="1600" spc="45" dirty="0">
                <a:solidFill>
                  <a:srgbClr val="3C85C5"/>
                </a:solidFill>
                <a:latin typeface="Tahoma"/>
                <a:cs typeface="Tahoma"/>
              </a:rPr>
              <a:t>62</a:t>
            </a:r>
            <a:r>
              <a:rPr sz="1600" spc="50" dirty="0">
                <a:solidFill>
                  <a:srgbClr val="3C85C5"/>
                </a:solidFill>
                <a:latin typeface="Tahoma"/>
                <a:cs typeface="Tahoma"/>
              </a:rPr>
              <a:t>1</a:t>
            </a:r>
            <a:r>
              <a:rPr sz="1600" dirty="0">
                <a:solidFill>
                  <a:srgbClr val="3C85C5"/>
                </a:solidFill>
                <a:latin typeface="Tahoma"/>
                <a:cs typeface="Tahoma"/>
              </a:rPr>
              <a:t>	</a:t>
            </a:r>
            <a:r>
              <a:rPr sz="1600" spc="50" dirty="0">
                <a:solidFill>
                  <a:srgbClr val="3C85C5"/>
                </a:solidFill>
                <a:latin typeface="Tahoma"/>
                <a:cs typeface="Tahoma"/>
              </a:rPr>
              <a:t>1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193538" y="3451000"/>
            <a:ext cx="967740" cy="58737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R="31750" algn="r">
              <a:lnSpc>
                <a:spcPct val="100000"/>
              </a:lnSpc>
              <a:spcBef>
                <a:spcPts val="390"/>
              </a:spcBef>
              <a:tabLst>
                <a:tab pos="523875" algn="l"/>
              </a:tabLst>
            </a:pPr>
            <a:r>
              <a:rPr sz="1600" spc="-114" dirty="0">
                <a:solidFill>
                  <a:srgbClr val="3C85C5"/>
                </a:solidFill>
                <a:latin typeface="Tahoma"/>
                <a:cs typeface="Tahoma"/>
              </a:rPr>
              <a:t>...	</a:t>
            </a:r>
            <a:r>
              <a:rPr sz="2400" spc="-7" baseline="1736" dirty="0">
                <a:solidFill>
                  <a:srgbClr val="3C85C5"/>
                </a:solidFill>
                <a:latin typeface="Cambria Math"/>
                <a:cs typeface="Cambria Math"/>
              </a:rPr>
              <a:t>⋮</a:t>
            </a:r>
            <a:endParaRPr sz="2400" baseline="1736">
              <a:latin typeface="Cambria Math"/>
              <a:cs typeface="Cambria Math"/>
            </a:endParaRPr>
          </a:p>
          <a:p>
            <a:pPr marR="5080" algn="r">
              <a:lnSpc>
                <a:spcPct val="100000"/>
              </a:lnSpc>
              <a:spcBef>
                <a:spcPts val="295"/>
              </a:spcBef>
              <a:tabLst>
                <a:tab pos="823594" algn="l"/>
              </a:tabLst>
            </a:pPr>
            <a:r>
              <a:rPr sz="1600" spc="45" dirty="0">
                <a:solidFill>
                  <a:srgbClr val="3C85C5"/>
                </a:solidFill>
                <a:latin typeface="Tahoma"/>
                <a:cs typeface="Tahoma"/>
              </a:rPr>
              <a:t>100</a:t>
            </a:r>
            <a:r>
              <a:rPr sz="1600" spc="50" dirty="0">
                <a:solidFill>
                  <a:srgbClr val="3C85C5"/>
                </a:solidFill>
                <a:latin typeface="Tahoma"/>
                <a:cs typeface="Tahoma"/>
              </a:rPr>
              <a:t>0</a:t>
            </a:r>
            <a:r>
              <a:rPr sz="1600" dirty="0">
                <a:solidFill>
                  <a:srgbClr val="3C85C5"/>
                </a:solidFill>
                <a:latin typeface="Tahoma"/>
                <a:cs typeface="Tahoma"/>
              </a:rPr>
              <a:t>	</a:t>
            </a:r>
            <a:r>
              <a:rPr sz="1600" spc="50" dirty="0">
                <a:solidFill>
                  <a:srgbClr val="3C85C5"/>
                </a:solidFill>
                <a:latin typeface="Tahoma"/>
                <a:cs typeface="Tahoma"/>
              </a:rPr>
              <a:t>0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209865" y="1284541"/>
            <a:ext cx="4251325" cy="2797175"/>
            <a:chOff x="1209865" y="1284541"/>
            <a:chExt cx="4251325" cy="2797175"/>
          </a:xfrm>
        </p:grpSpPr>
        <p:sp>
          <p:nvSpPr>
            <p:cNvPr id="25" name="object 25"/>
            <p:cNvSpPr/>
            <p:nvPr/>
          </p:nvSpPr>
          <p:spPr>
            <a:xfrm>
              <a:off x="3589782" y="3338321"/>
              <a:ext cx="1464310" cy="76200"/>
            </a:xfrm>
            <a:custGeom>
              <a:avLst/>
              <a:gdLst/>
              <a:ahLst/>
              <a:cxnLst/>
              <a:rect l="l" t="t" r="r" b="b"/>
              <a:pathLst>
                <a:path w="146431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57150" y="47625"/>
                  </a:lnTo>
                  <a:lnTo>
                    <a:pt x="50800" y="47625"/>
                  </a:lnTo>
                  <a:lnTo>
                    <a:pt x="50800" y="28575"/>
                  </a:lnTo>
                  <a:lnTo>
                    <a:pt x="57150" y="28575"/>
                  </a:lnTo>
                  <a:lnTo>
                    <a:pt x="76200" y="0"/>
                  </a:lnTo>
                  <a:close/>
                </a:path>
                <a:path w="1464310" h="76200">
                  <a:moveTo>
                    <a:pt x="50800" y="38100"/>
                  </a:moveTo>
                  <a:lnTo>
                    <a:pt x="50800" y="47625"/>
                  </a:lnTo>
                  <a:lnTo>
                    <a:pt x="57150" y="47625"/>
                  </a:lnTo>
                  <a:lnTo>
                    <a:pt x="50800" y="38100"/>
                  </a:lnTo>
                  <a:close/>
                </a:path>
                <a:path w="1464310" h="76200">
                  <a:moveTo>
                    <a:pt x="1464055" y="28575"/>
                  </a:moveTo>
                  <a:lnTo>
                    <a:pt x="57150" y="28575"/>
                  </a:lnTo>
                  <a:lnTo>
                    <a:pt x="50800" y="38100"/>
                  </a:lnTo>
                  <a:lnTo>
                    <a:pt x="57150" y="47625"/>
                  </a:lnTo>
                  <a:lnTo>
                    <a:pt x="1464055" y="47625"/>
                  </a:lnTo>
                  <a:lnTo>
                    <a:pt x="1464055" y="28575"/>
                  </a:lnTo>
                  <a:close/>
                </a:path>
                <a:path w="1464310" h="76200">
                  <a:moveTo>
                    <a:pt x="57150" y="28575"/>
                  </a:moveTo>
                  <a:lnTo>
                    <a:pt x="50800" y="28575"/>
                  </a:lnTo>
                  <a:lnTo>
                    <a:pt x="50800" y="38100"/>
                  </a:lnTo>
                  <a:lnTo>
                    <a:pt x="57150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14627" y="1289303"/>
              <a:ext cx="4241800" cy="2787650"/>
            </a:xfrm>
            <a:custGeom>
              <a:avLst/>
              <a:gdLst/>
              <a:ahLst/>
              <a:cxnLst/>
              <a:rect l="l" t="t" r="r" b="b"/>
              <a:pathLst>
                <a:path w="4241800" h="2787650">
                  <a:moveTo>
                    <a:pt x="0" y="1885188"/>
                  </a:moveTo>
                  <a:lnTo>
                    <a:pt x="2529840" y="1885188"/>
                  </a:lnTo>
                  <a:lnTo>
                    <a:pt x="4241292" y="0"/>
                  </a:lnTo>
                </a:path>
                <a:path w="4241800" h="2787650">
                  <a:moveTo>
                    <a:pt x="9143" y="2307336"/>
                  </a:moveTo>
                  <a:lnTo>
                    <a:pt x="2530348" y="2307336"/>
                  </a:lnTo>
                  <a:lnTo>
                    <a:pt x="3985260" y="2787396"/>
                  </a:lnTo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94121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540755" y="1638427"/>
            <a:ext cx="20294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65" dirty="0">
                <a:solidFill>
                  <a:srgbClr val="3C85C5"/>
                </a:solidFill>
                <a:latin typeface="Tahoma"/>
                <a:cs typeface="Tahoma"/>
              </a:rPr>
              <a:t>What</a:t>
            </a:r>
            <a:r>
              <a:rPr sz="2000" spc="-13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3C85C5"/>
                </a:solidFill>
                <a:latin typeface="Tahoma"/>
                <a:cs typeface="Tahoma"/>
              </a:rPr>
              <a:t>is</a:t>
            </a:r>
            <a:r>
              <a:rPr sz="2000" spc="-14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spc="20" dirty="0">
                <a:solidFill>
                  <a:srgbClr val="3C85C5"/>
                </a:solidFill>
                <a:latin typeface="Tahoma"/>
                <a:cs typeface="Tahoma"/>
              </a:rPr>
              <a:t>your</a:t>
            </a:r>
            <a:r>
              <a:rPr sz="2000" spc="-14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spc="-45" dirty="0">
                <a:solidFill>
                  <a:srgbClr val="3C85C5"/>
                </a:solidFill>
                <a:latin typeface="Tahoma"/>
                <a:cs typeface="Tahoma"/>
              </a:rPr>
              <a:t>age?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59933" y="2243074"/>
            <a:ext cx="19913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5" dirty="0">
                <a:solidFill>
                  <a:srgbClr val="3C85C5"/>
                </a:solidFill>
                <a:latin typeface="Tahoma"/>
                <a:cs typeface="Tahoma"/>
              </a:rPr>
              <a:t>How</a:t>
            </a:r>
            <a:r>
              <a:rPr sz="2000" spc="-14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spc="25" dirty="0">
                <a:solidFill>
                  <a:srgbClr val="3C85C5"/>
                </a:solidFill>
                <a:latin typeface="Tahoma"/>
                <a:cs typeface="Tahoma"/>
              </a:rPr>
              <a:t>old</a:t>
            </a:r>
            <a:r>
              <a:rPr sz="2000" spc="-13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spc="-15" dirty="0">
                <a:solidFill>
                  <a:srgbClr val="3C85C5"/>
                </a:solidFill>
                <a:latin typeface="Tahoma"/>
                <a:cs typeface="Tahoma"/>
              </a:rPr>
              <a:t>are</a:t>
            </a:r>
            <a:r>
              <a:rPr sz="2000" spc="-13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spc="5" dirty="0">
                <a:solidFill>
                  <a:srgbClr val="3C85C5"/>
                </a:solidFill>
                <a:latin typeface="Tahoma"/>
                <a:cs typeface="Tahoma"/>
              </a:rPr>
              <a:t>you?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1174" y="1532382"/>
            <a:ext cx="1815464" cy="1127760"/>
          </a:xfrm>
          <a:prstGeom prst="rect">
            <a:avLst/>
          </a:prstGeom>
          <a:solidFill>
            <a:srgbClr val="D9D9D9">
              <a:alpha val="29019"/>
            </a:srgbClr>
          </a:solidFill>
          <a:ln w="28575">
            <a:solidFill>
              <a:srgbClr val="B7B7B7"/>
            </a:solidFill>
          </a:ln>
        </p:spPr>
        <p:txBody>
          <a:bodyPr vert="horz" wrap="square" lIns="0" tIns="1193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40"/>
              </a:spcBef>
            </a:pPr>
            <a:r>
              <a:rPr sz="2000" spc="55" dirty="0">
                <a:solidFill>
                  <a:srgbClr val="3C85C5"/>
                </a:solidFill>
                <a:latin typeface="Tahoma"/>
                <a:cs typeface="Tahoma"/>
              </a:rPr>
              <a:t>Where</a:t>
            </a:r>
            <a:r>
              <a:rPr sz="2000" spc="-14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spc="-15" dirty="0">
                <a:solidFill>
                  <a:srgbClr val="3C85C5"/>
                </a:solidFill>
                <a:latin typeface="Tahoma"/>
                <a:cs typeface="Tahoma"/>
              </a:rPr>
              <a:t>are</a:t>
            </a:r>
            <a:r>
              <a:rPr sz="2000" spc="-12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spc="25" dirty="0">
                <a:solidFill>
                  <a:srgbClr val="3C85C5"/>
                </a:solidFill>
                <a:latin typeface="Tahoma"/>
                <a:cs typeface="Tahoma"/>
              </a:rPr>
              <a:t>you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50">
              <a:latin typeface="Tahoma"/>
              <a:cs typeface="Tahoma"/>
            </a:endParaRPr>
          </a:p>
          <a:p>
            <a:pPr marL="91440">
              <a:lnSpc>
                <a:spcPct val="100000"/>
              </a:lnSpc>
            </a:pPr>
            <a:r>
              <a:rPr sz="2000" spc="55" dirty="0">
                <a:solidFill>
                  <a:srgbClr val="3C85C5"/>
                </a:solidFill>
                <a:latin typeface="Tahoma"/>
                <a:cs typeface="Tahoma"/>
              </a:rPr>
              <a:t>Where</a:t>
            </a:r>
            <a:r>
              <a:rPr sz="2000" spc="-14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spc="-15" dirty="0">
                <a:solidFill>
                  <a:srgbClr val="3C85C5"/>
                </a:solidFill>
                <a:latin typeface="Tahoma"/>
                <a:cs typeface="Tahoma"/>
              </a:rPr>
              <a:t>are</a:t>
            </a:r>
            <a:r>
              <a:rPr sz="2000" spc="-12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spc="25" dirty="0">
                <a:solidFill>
                  <a:srgbClr val="3C85C5"/>
                </a:solidFill>
                <a:latin typeface="Tahoma"/>
                <a:cs typeface="Tahoma"/>
              </a:rPr>
              <a:t>you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01378" y="1638427"/>
            <a:ext cx="10687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spc="-260" dirty="0">
                <a:solidFill>
                  <a:srgbClr val="3C85C5"/>
                </a:solidFill>
                <a:uFill>
                  <a:solidFill>
                    <a:srgbClr val="E69138"/>
                  </a:solidFill>
                </a:uFill>
                <a:latin typeface="Tahoma"/>
                <a:cs typeface="Tahoma"/>
              </a:rPr>
              <a:t> </a:t>
            </a:r>
            <a:r>
              <a:rPr sz="2000" u="heavy" spc="-10" dirty="0">
                <a:solidFill>
                  <a:srgbClr val="3C85C5"/>
                </a:solidFill>
                <a:uFill>
                  <a:solidFill>
                    <a:srgbClr val="E69138"/>
                  </a:solidFill>
                </a:uFill>
                <a:latin typeface="Tahoma"/>
                <a:cs typeface="Tahoma"/>
              </a:rPr>
              <a:t>hea</a:t>
            </a:r>
            <a:r>
              <a:rPr sz="2000" u="heavy" spc="-5" dirty="0">
                <a:solidFill>
                  <a:srgbClr val="3C85C5"/>
                </a:solidFill>
                <a:uFill>
                  <a:solidFill>
                    <a:srgbClr val="E69138"/>
                  </a:solidFill>
                </a:uFill>
                <a:latin typeface="Tahoma"/>
                <a:cs typeface="Tahoma"/>
              </a:rPr>
              <a:t>d</a:t>
            </a:r>
            <a:r>
              <a:rPr sz="2000" u="heavy" spc="-25" dirty="0">
                <a:solidFill>
                  <a:srgbClr val="3C85C5"/>
                </a:solidFill>
                <a:uFill>
                  <a:solidFill>
                    <a:srgbClr val="E69138"/>
                  </a:solidFill>
                </a:uFill>
                <a:latin typeface="Tahoma"/>
                <a:cs typeface="Tahoma"/>
              </a:rPr>
              <a:t>ing?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01378" y="2243074"/>
            <a:ext cx="7245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u="heavy" spc="-260" dirty="0">
                <a:solidFill>
                  <a:srgbClr val="3C85C5"/>
                </a:solidFill>
                <a:uFill>
                  <a:solidFill>
                    <a:srgbClr val="E69138"/>
                  </a:solidFill>
                </a:uFill>
                <a:latin typeface="Tahoma"/>
                <a:cs typeface="Tahoma"/>
              </a:rPr>
              <a:t> </a:t>
            </a:r>
            <a:r>
              <a:rPr sz="2000" u="heavy" spc="5" dirty="0">
                <a:solidFill>
                  <a:srgbClr val="3C85C5"/>
                </a:solidFill>
                <a:uFill>
                  <a:solidFill>
                    <a:srgbClr val="E69138"/>
                  </a:solidFill>
                </a:uFill>
                <a:latin typeface="Tahoma"/>
                <a:cs typeface="Tahoma"/>
              </a:rPr>
              <a:t>from</a:t>
            </a:r>
            <a:r>
              <a:rPr sz="2000" spc="5" dirty="0">
                <a:solidFill>
                  <a:srgbClr val="3C85C5"/>
                </a:solidFill>
                <a:latin typeface="Tahoma"/>
                <a:cs typeface="Tahoma"/>
              </a:rPr>
              <a:t>?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99717" y="3338322"/>
            <a:ext cx="20605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85" dirty="0">
                <a:solidFill>
                  <a:srgbClr val="A64D79"/>
                </a:solidFill>
                <a:latin typeface="Tahoma"/>
                <a:cs typeface="Tahoma"/>
              </a:rPr>
              <a:t>Dif</a:t>
            </a:r>
            <a:r>
              <a:rPr sz="2000" spc="70" dirty="0">
                <a:solidFill>
                  <a:srgbClr val="A64D79"/>
                </a:solidFill>
                <a:latin typeface="Tahoma"/>
                <a:cs typeface="Tahoma"/>
              </a:rPr>
              <a:t>f</a:t>
            </a:r>
            <a:r>
              <a:rPr sz="2000" spc="5" dirty="0">
                <a:solidFill>
                  <a:srgbClr val="A64D79"/>
                </a:solidFill>
                <a:latin typeface="Tahoma"/>
                <a:cs typeface="Tahoma"/>
              </a:rPr>
              <a:t>ere</a:t>
            </a:r>
            <a:r>
              <a:rPr sz="2000" spc="-15" dirty="0">
                <a:solidFill>
                  <a:srgbClr val="A64D79"/>
                </a:solidFill>
                <a:latin typeface="Tahoma"/>
                <a:cs typeface="Tahoma"/>
              </a:rPr>
              <a:t>n</a:t>
            </a:r>
            <a:r>
              <a:rPr sz="2000" spc="45" dirty="0">
                <a:solidFill>
                  <a:srgbClr val="A64D79"/>
                </a:solidFill>
                <a:latin typeface="Tahoma"/>
                <a:cs typeface="Tahoma"/>
              </a:rPr>
              <a:t>t</a:t>
            </a:r>
            <a:r>
              <a:rPr sz="2000" spc="-145" dirty="0">
                <a:solidFill>
                  <a:srgbClr val="A64D79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A64D79"/>
                </a:solidFill>
                <a:latin typeface="Tahoma"/>
                <a:cs typeface="Tahoma"/>
              </a:rPr>
              <a:t>meaning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18428" y="3338322"/>
            <a:ext cx="1674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0" dirty="0">
                <a:solidFill>
                  <a:srgbClr val="6AA84F"/>
                </a:solidFill>
                <a:latin typeface="Tahoma"/>
                <a:cs typeface="Tahoma"/>
              </a:rPr>
              <a:t>Same</a:t>
            </a:r>
            <a:r>
              <a:rPr sz="2000" spc="-110" dirty="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sz="2000" spc="70" dirty="0">
                <a:solidFill>
                  <a:srgbClr val="6AA84F"/>
                </a:solidFill>
                <a:latin typeface="Tahoma"/>
                <a:cs typeface="Tahoma"/>
              </a:rPr>
              <a:t>Mea</a:t>
            </a:r>
            <a:r>
              <a:rPr sz="2000" spc="55" dirty="0">
                <a:solidFill>
                  <a:srgbClr val="6AA84F"/>
                </a:solidFill>
                <a:latin typeface="Tahoma"/>
                <a:cs typeface="Tahoma"/>
              </a:rPr>
              <a:t>n</a:t>
            </a:r>
            <a:r>
              <a:rPr sz="2000" spc="-15" dirty="0">
                <a:solidFill>
                  <a:srgbClr val="6AA84F"/>
                </a:solidFill>
                <a:latin typeface="Tahoma"/>
                <a:cs typeface="Tahoma"/>
              </a:rPr>
              <a:t>ing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68169" y="2678176"/>
            <a:ext cx="85725" cy="583565"/>
          </a:xfrm>
          <a:custGeom>
            <a:avLst/>
            <a:gdLst/>
            <a:ahLst/>
            <a:cxnLst/>
            <a:rect l="l" t="t" r="r" b="b"/>
            <a:pathLst>
              <a:path w="85725" h="583564">
                <a:moveTo>
                  <a:pt x="0" y="498601"/>
                </a:moveTo>
                <a:lnTo>
                  <a:pt x="44576" y="583438"/>
                </a:lnTo>
                <a:lnTo>
                  <a:pt x="71606" y="526542"/>
                </a:lnTo>
                <a:lnTo>
                  <a:pt x="29210" y="526542"/>
                </a:lnTo>
                <a:lnTo>
                  <a:pt x="29020" y="517100"/>
                </a:lnTo>
                <a:lnTo>
                  <a:pt x="0" y="498601"/>
                </a:lnTo>
                <a:close/>
              </a:path>
              <a:path w="85725" h="583564">
                <a:moveTo>
                  <a:pt x="29020" y="517100"/>
                </a:moveTo>
                <a:lnTo>
                  <a:pt x="29210" y="526542"/>
                </a:lnTo>
                <a:lnTo>
                  <a:pt x="43497" y="526288"/>
                </a:lnTo>
                <a:lnTo>
                  <a:pt x="29020" y="517100"/>
                </a:lnTo>
                <a:close/>
              </a:path>
              <a:path w="85725" h="583564">
                <a:moveTo>
                  <a:pt x="85725" y="496824"/>
                </a:moveTo>
                <a:lnTo>
                  <a:pt x="57590" y="516425"/>
                </a:lnTo>
                <a:lnTo>
                  <a:pt x="57785" y="526034"/>
                </a:lnTo>
                <a:lnTo>
                  <a:pt x="29210" y="526542"/>
                </a:lnTo>
                <a:lnTo>
                  <a:pt x="71606" y="526542"/>
                </a:lnTo>
                <a:lnTo>
                  <a:pt x="85725" y="496824"/>
                </a:lnTo>
                <a:close/>
              </a:path>
              <a:path w="85725" h="583564">
                <a:moveTo>
                  <a:pt x="47117" y="0"/>
                </a:moveTo>
                <a:lnTo>
                  <a:pt x="18668" y="507"/>
                </a:lnTo>
                <a:lnTo>
                  <a:pt x="29020" y="517100"/>
                </a:lnTo>
                <a:lnTo>
                  <a:pt x="43433" y="526288"/>
                </a:lnTo>
                <a:lnTo>
                  <a:pt x="57590" y="516425"/>
                </a:lnTo>
                <a:lnTo>
                  <a:pt x="47117" y="0"/>
                </a:lnTo>
                <a:close/>
              </a:path>
              <a:path w="85725" h="583564">
                <a:moveTo>
                  <a:pt x="57590" y="516425"/>
                </a:moveTo>
                <a:lnTo>
                  <a:pt x="43433" y="526288"/>
                </a:lnTo>
                <a:lnTo>
                  <a:pt x="57785" y="526034"/>
                </a:lnTo>
                <a:lnTo>
                  <a:pt x="57590" y="5164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16496" y="2557779"/>
            <a:ext cx="85725" cy="583565"/>
          </a:xfrm>
          <a:custGeom>
            <a:avLst/>
            <a:gdLst/>
            <a:ahLst/>
            <a:cxnLst/>
            <a:rect l="l" t="t" r="r" b="b"/>
            <a:pathLst>
              <a:path w="85725" h="583564">
                <a:moveTo>
                  <a:pt x="0" y="498601"/>
                </a:moveTo>
                <a:lnTo>
                  <a:pt x="44576" y="583438"/>
                </a:lnTo>
                <a:lnTo>
                  <a:pt x="71606" y="526542"/>
                </a:lnTo>
                <a:lnTo>
                  <a:pt x="29209" y="526542"/>
                </a:lnTo>
                <a:lnTo>
                  <a:pt x="29020" y="517100"/>
                </a:lnTo>
                <a:lnTo>
                  <a:pt x="0" y="498601"/>
                </a:lnTo>
                <a:close/>
              </a:path>
              <a:path w="85725" h="583564">
                <a:moveTo>
                  <a:pt x="29020" y="517100"/>
                </a:moveTo>
                <a:lnTo>
                  <a:pt x="29209" y="526542"/>
                </a:lnTo>
                <a:lnTo>
                  <a:pt x="43497" y="526288"/>
                </a:lnTo>
                <a:lnTo>
                  <a:pt x="29020" y="517100"/>
                </a:lnTo>
                <a:close/>
              </a:path>
              <a:path w="85725" h="583564">
                <a:moveTo>
                  <a:pt x="85725" y="496824"/>
                </a:moveTo>
                <a:lnTo>
                  <a:pt x="57590" y="516425"/>
                </a:lnTo>
                <a:lnTo>
                  <a:pt x="57784" y="526033"/>
                </a:lnTo>
                <a:lnTo>
                  <a:pt x="29209" y="526542"/>
                </a:lnTo>
                <a:lnTo>
                  <a:pt x="71606" y="526542"/>
                </a:lnTo>
                <a:lnTo>
                  <a:pt x="85725" y="496824"/>
                </a:lnTo>
                <a:close/>
              </a:path>
              <a:path w="85725" h="583564">
                <a:moveTo>
                  <a:pt x="47117" y="0"/>
                </a:moveTo>
                <a:lnTo>
                  <a:pt x="18669" y="507"/>
                </a:lnTo>
                <a:lnTo>
                  <a:pt x="29020" y="517100"/>
                </a:lnTo>
                <a:lnTo>
                  <a:pt x="43433" y="526288"/>
                </a:lnTo>
                <a:lnTo>
                  <a:pt x="57590" y="516425"/>
                </a:lnTo>
                <a:lnTo>
                  <a:pt x="47117" y="0"/>
                </a:lnTo>
                <a:close/>
              </a:path>
              <a:path w="85725" h="583564">
                <a:moveTo>
                  <a:pt x="57590" y="516425"/>
                </a:moveTo>
                <a:lnTo>
                  <a:pt x="43433" y="526288"/>
                </a:lnTo>
                <a:lnTo>
                  <a:pt x="57784" y="526033"/>
                </a:lnTo>
                <a:lnTo>
                  <a:pt x="57590" y="5164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26172102-F877-3F8A-9392-BDDA185A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135" dirty="0"/>
              <a:t>Why</a:t>
            </a:r>
            <a:r>
              <a:rPr lang="en-US" spc="-175" dirty="0"/>
              <a:t> </a:t>
            </a:r>
            <a:r>
              <a:rPr lang="en-US" spc="-10" dirty="0"/>
              <a:t>learn</a:t>
            </a:r>
            <a:r>
              <a:rPr lang="en-US" spc="-175" dirty="0"/>
              <a:t> </a:t>
            </a:r>
            <a:r>
              <a:rPr lang="en-US" spc="35" dirty="0"/>
              <a:t>vector</a:t>
            </a:r>
            <a:r>
              <a:rPr lang="en-US" spc="-170" dirty="0"/>
              <a:t> </a:t>
            </a:r>
            <a:r>
              <a:rPr lang="en-US" spc="-10" dirty="0"/>
              <a:t>space</a:t>
            </a:r>
            <a:r>
              <a:rPr lang="en-US" spc="-175" dirty="0"/>
              <a:t> </a:t>
            </a:r>
            <a:r>
              <a:rPr lang="en-US" spc="-10" dirty="0"/>
              <a:t>models?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46865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25965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85" dirty="0"/>
              <a:t>One</a:t>
            </a:r>
            <a:r>
              <a:rPr sz="2800" spc="25" dirty="0"/>
              <a:t>-</a:t>
            </a:r>
            <a:r>
              <a:rPr sz="2800" spc="40" dirty="0"/>
              <a:t>hot</a:t>
            </a:r>
            <a:r>
              <a:rPr sz="2800" spc="-180" dirty="0"/>
              <a:t> </a:t>
            </a:r>
            <a:r>
              <a:rPr sz="2800" spc="25" dirty="0"/>
              <a:t>vectors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73434" y="2154734"/>
            <a:ext cx="11150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800" spc="-270" dirty="0">
                <a:latin typeface="Tahoma"/>
                <a:cs typeface="Tahoma"/>
              </a:rPr>
              <a:t>+	</a:t>
            </a:r>
            <a:r>
              <a:rPr sz="2000" dirty="0">
                <a:latin typeface="Tahoma"/>
                <a:cs typeface="Tahoma"/>
              </a:rPr>
              <a:t>Simple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3434" y="2855775"/>
            <a:ext cx="25908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spc="-270" dirty="0">
                <a:latin typeface="Tahoma"/>
                <a:cs typeface="Tahoma"/>
              </a:rPr>
              <a:t>+	</a:t>
            </a:r>
            <a:r>
              <a:rPr sz="2000" spc="120" dirty="0">
                <a:latin typeface="Tahoma"/>
                <a:cs typeface="Tahoma"/>
              </a:rPr>
              <a:t>No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implied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ordering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41419" y="1604190"/>
            <a:ext cx="101600" cy="1412875"/>
          </a:xfrm>
          <a:custGeom>
            <a:avLst/>
            <a:gdLst/>
            <a:ahLst/>
            <a:cxnLst/>
            <a:rect l="l" t="t" r="r" b="b"/>
            <a:pathLst>
              <a:path w="101600" h="1412875">
                <a:moveTo>
                  <a:pt x="101600" y="1412747"/>
                </a:moveTo>
                <a:lnTo>
                  <a:pt x="62043" y="1404766"/>
                </a:lnTo>
                <a:lnTo>
                  <a:pt x="29749" y="1382998"/>
                </a:lnTo>
                <a:lnTo>
                  <a:pt x="7981" y="1350704"/>
                </a:lnTo>
                <a:lnTo>
                  <a:pt x="0" y="1311147"/>
                </a:lnTo>
                <a:lnTo>
                  <a:pt x="0" y="101600"/>
                </a:lnTo>
                <a:lnTo>
                  <a:pt x="7981" y="62043"/>
                </a:lnTo>
                <a:lnTo>
                  <a:pt x="29749" y="29749"/>
                </a:lnTo>
                <a:lnTo>
                  <a:pt x="62043" y="7981"/>
                </a:lnTo>
                <a:lnTo>
                  <a:pt x="101600" y="0"/>
                </a:lnTo>
              </a:path>
            </a:pathLst>
          </a:custGeom>
          <a:ln w="9525">
            <a:solidFill>
              <a:srgbClr val="3C8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49419" y="1604190"/>
            <a:ext cx="101600" cy="1412875"/>
          </a:xfrm>
          <a:custGeom>
            <a:avLst/>
            <a:gdLst/>
            <a:ahLst/>
            <a:cxnLst/>
            <a:rect l="l" t="t" r="r" b="b"/>
            <a:pathLst>
              <a:path w="101600" h="1412875">
                <a:moveTo>
                  <a:pt x="0" y="0"/>
                </a:moveTo>
                <a:lnTo>
                  <a:pt x="39556" y="7981"/>
                </a:lnTo>
                <a:lnTo>
                  <a:pt x="71850" y="29749"/>
                </a:lnTo>
                <a:lnTo>
                  <a:pt x="93618" y="62043"/>
                </a:lnTo>
                <a:lnTo>
                  <a:pt x="101600" y="101600"/>
                </a:lnTo>
                <a:lnTo>
                  <a:pt x="101600" y="1311147"/>
                </a:lnTo>
                <a:lnTo>
                  <a:pt x="93618" y="1350704"/>
                </a:lnTo>
                <a:lnTo>
                  <a:pt x="71850" y="1382998"/>
                </a:lnTo>
                <a:lnTo>
                  <a:pt x="39556" y="1404766"/>
                </a:lnTo>
                <a:lnTo>
                  <a:pt x="0" y="1412747"/>
                </a:lnTo>
              </a:path>
            </a:pathLst>
          </a:custGeom>
          <a:ln w="9525">
            <a:solidFill>
              <a:srgbClr val="3C8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798772"/>
              </p:ext>
            </p:extLst>
          </p:nvPr>
        </p:nvGraphicFramePr>
        <p:xfrm>
          <a:off x="6353686" y="1615668"/>
          <a:ext cx="371475" cy="13654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1858"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40">
                <a:tc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</a:pPr>
                      <a:r>
                        <a:rPr sz="1600" dirty="0">
                          <a:solidFill>
                            <a:srgbClr val="3C85C5"/>
                          </a:solidFill>
                          <a:latin typeface="Cambria Math"/>
                          <a:cs typeface="Cambria Math"/>
                        </a:rPr>
                        <a:t>⋮</a:t>
                      </a:r>
                      <a:endParaRPr sz="16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5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0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87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245">
                <a:tc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</a:pPr>
                      <a:r>
                        <a:rPr sz="1600" dirty="0">
                          <a:solidFill>
                            <a:srgbClr val="3C85C5"/>
                          </a:solidFill>
                          <a:latin typeface="Cambria Math"/>
                          <a:cs typeface="Cambria Math"/>
                        </a:rPr>
                        <a:t>⋮</a:t>
                      </a:r>
                      <a:endParaRPr sz="16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418">
                <a:tc>
                  <a:txBody>
                    <a:bodyPr/>
                    <a:lstStyle/>
                    <a:p>
                      <a:pPr algn="ctr">
                        <a:lnSpc>
                          <a:spcPts val="1839"/>
                        </a:lnSpc>
                        <a:spcBef>
                          <a:spcPts val="125"/>
                        </a:spcBef>
                      </a:pPr>
                      <a:r>
                        <a:rPr sz="160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87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714319"/>
              </p:ext>
            </p:extLst>
          </p:nvPr>
        </p:nvGraphicFramePr>
        <p:xfrm>
          <a:off x="6998974" y="1615668"/>
          <a:ext cx="974090" cy="13654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4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2283">
                <a:tc>
                  <a:txBody>
                    <a:bodyPr/>
                    <a:lstStyle/>
                    <a:p>
                      <a:pPr marL="127000">
                        <a:lnSpc>
                          <a:spcPts val="1900"/>
                        </a:lnSpc>
                      </a:pPr>
                      <a:r>
                        <a:rPr sz="160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510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…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24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416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spc="-5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happy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24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415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spc="-114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...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24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823">
                <a:tc>
                  <a:txBody>
                    <a:bodyPr/>
                    <a:lstStyle/>
                    <a:p>
                      <a:pPr marL="127000">
                        <a:lnSpc>
                          <a:spcPts val="1839"/>
                        </a:lnSpc>
                        <a:spcBef>
                          <a:spcPts val="120"/>
                        </a:spcBef>
                      </a:pPr>
                      <a:r>
                        <a:rPr sz="1600" spc="15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Zyzzyva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24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6005960" y="1594284"/>
            <a:ext cx="76200" cy="1442720"/>
          </a:xfrm>
          <a:custGeom>
            <a:avLst/>
            <a:gdLst/>
            <a:ahLst/>
            <a:cxnLst/>
            <a:rect l="l" t="t" r="r" b="b"/>
            <a:pathLst>
              <a:path w="76200" h="1442720">
                <a:moveTo>
                  <a:pt x="0" y="1366139"/>
                </a:moveTo>
                <a:lnTo>
                  <a:pt x="38100" y="1442339"/>
                </a:lnTo>
                <a:lnTo>
                  <a:pt x="63500" y="1391539"/>
                </a:lnTo>
                <a:lnTo>
                  <a:pt x="28575" y="1391539"/>
                </a:lnTo>
                <a:lnTo>
                  <a:pt x="28575" y="1385189"/>
                </a:lnTo>
                <a:lnTo>
                  <a:pt x="0" y="1366139"/>
                </a:lnTo>
                <a:close/>
              </a:path>
              <a:path w="76200" h="1442720">
                <a:moveTo>
                  <a:pt x="28575" y="1385189"/>
                </a:moveTo>
                <a:lnTo>
                  <a:pt x="28575" y="1391539"/>
                </a:lnTo>
                <a:lnTo>
                  <a:pt x="38100" y="1391539"/>
                </a:lnTo>
                <a:lnTo>
                  <a:pt x="28575" y="1385189"/>
                </a:lnTo>
                <a:close/>
              </a:path>
              <a:path w="76200" h="1442720">
                <a:moveTo>
                  <a:pt x="38100" y="50800"/>
                </a:moveTo>
                <a:lnTo>
                  <a:pt x="28575" y="57150"/>
                </a:lnTo>
                <a:lnTo>
                  <a:pt x="28575" y="1385189"/>
                </a:lnTo>
                <a:lnTo>
                  <a:pt x="38100" y="1391539"/>
                </a:lnTo>
                <a:lnTo>
                  <a:pt x="47625" y="1385189"/>
                </a:lnTo>
                <a:lnTo>
                  <a:pt x="47625" y="57150"/>
                </a:lnTo>
                <a:lnTo>
                  <a:pt x="38100" y="50800"/>
                </a:lnTo>
                <a:close/>
              </a:path>
              <a:path w="76200" h="1442720">
                <a:moveTo>
                  <a:pt x="47625" y="1385189"/>
                </a:moveTo>
                <a:lnTo>
                  <a:pt x="38100" y="1391539"/>
                </a:lnTo>
                <a:lnTo>
                  <a:pt x="47625" y="1391539"/>
                </a:lnTo>
                <a:lnTo>
                  <a:pt x="47625" y="1385189"/>
                </a:lnTo>
                <a:close/>
              </a:path>
              <a:path w="76200" h="1442720">
                <a:moveTo>
                  <a:pt x="76200" y="1366139"/>
                </a:moveTo>
                <a:lnTo>
                  <a:pt x="47625" y="1385189"/>
                </a:lnTo>
                <a:lnTo>
                  <a:pt x="47625" y="1391539"/>
                </a:lnTo>
                <a:lnTo>
                  <a:pt x="63500" y="1391539"/>
                </a:lnTo>
                <a:lnTo>
                  <a:pt x="76200" y="1366139"/>
                </a:lnTo>
                <a:close/>
              </a:path>
              <a:path w="76200" h="1442720">
                <a:moveTo>
                  <a:pt x="38100" y="0"/>
                </a:moveTo>
                <a:lnTo>
                  <a:pt x="0" y="76200"/>
                </a:lnTo>
                <a:lnTo>
                  <a:pt x="28575" y="57150"/>
                </a:lnTo>
                <a:lnTo>
                  <a:pt x="28575" y="50800"/>
                </a:lnTo>
                <a:lnTo>
                  <a:pt x="63500" y="50800"/>
                </a:lnTo>
                <a:lnTo>
                  <a:pt x="38100" y="0"/>
                </a:lnTo>
                <a:close/>
              </a:path>
              <a:path w="76200" h="1442720">
                <a:moveTo>
                  <a:pt x="63500" y="50800"/>
                </a:moveTo>
                <a:lnTo>
                  <a:pt x="47625" y="50800"/>
                </a:lnTo>
                <a:lnTo>
                  <a:pt x="47625" y="57150"/>
                </a:lnTo>
                <a:lnTo>
                  <a:pt x="76200" y="76200"/>
                </a:lnTo>
                <a:lnTo>
                  <a:pt x="63500" y="50800"/>
                </a:lnTo>
                <a:close/>
              </a:path>
              <a:path w="76200" h="1442720">
                <a:moveTo>
                  <a:pt x="38100" y="50800"/>
                </a:moveTo>
                <a:lnTo>
                  <a:pt x="28575" y="50800"/>
                </a:lnTo>
                <a:lnTo>
                  <a:pt x="28575" y="57150"/>
                </a:lnTo>
                <a:lnTo>
                  <a:pt x="38100" y="50800"/>
                </a:lnTo>
                <a:close/>
              </a:path>
              <a:path w="76200" h="1442720">
                <a:moveTo>
                  <a:pt x="47625" y="50800"/>
                </a:moveTo>
                <a:lnTo>
                  <a:pt x="38100" y="50800"/>
                </a:lnTo>
                <a:lnTo>
                  <a:pt x="47625" y="57150"/>
                </a:lnTo>
                <a:lnTo>
                  <a:pt x="47625" y="50800"/>
                </a:lnTo>
                <a:close/>
              </a:path>
            </a:pathLst>
          </a:custGeom>
          <a:solidFill>
            <a:srgbClr val="3C85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838196" y="1964366"/>
            <a:ext cx="1066165" cy="58610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385"/>
              </a:spcBef>
            </a:pPr>
            <a:r>
              <a:rPr sz="1600" spc="-35" dirty="0">
                <a:solidFill>
                  <a:srgbClr val="3C85C5"/>
                </a:solidFill>
                <a:latin typeface="Tahoma"/>
                <a:cs typeface="Tahoma"/>
              </a:rPr>
              <a:t>~10k—1M+</a:t>
            </a:r>
            <a:endParaRPr sz="1600">
              <a:latin typeface="Tahoma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85"/>
              </a:spcBef>
            </a:pPr>
            <a:r>
              <a:rPr sz="1600" spc="15" dirty="0">
                <a:solidFill>
                  <a:srgbClr val="3C85C5"/>
                </a:solidFill>
                <a:latin typeface="Tahoma"/>
                <a:cs typeface="Tahoma"/>
              </a:rPr>
              <a:t>rows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242436" y="3467851"/>
            <a:ext cx="1461770" cy="1426845"/>
            <a:chOff x="5249417" y="2630233"/>
            <a:chExt cx="1461770" cy="1426845"/>
          </a:xfrm>
        </p:grpSpPr>
        <p:sp>
          <p:nvSpPr>
            <p:cNvPr id="12" name="object 12"/>
            <p:cNvSpPr/>
            <p:nvPr/>
          </p:nvSpPr>
          <p:spPr>
            <a:xfrm>
              <a:off x="5742431" y="2634995"/>
              <a:ext cx="963930" cy="1383665"/>
            </a:xfrm>
            <a:custGeom>
              <a:avLst/>
              <a:gdLst/>
              <a:ahLst/>
              <a:cxnLst/>
              <a:rect l="l" t="t" r="r" b="b"/>
              <a:pathLst>
                <a:path w="963929" h="1383664">
                  <a:moveTo>
                    <a:pt x="0" y="926591"/>
                  </a:moveTo>
                  <a:lnTo>
                    <a:pt x="963167" y="926591"/>
                  </a:lnTo>
                  <a:lnTo>
                    <a:pt x="963167" y="0"/>
                  </a:lnTo>
                  <a:lnTo>
                    <a:pt x="0" y="0"/>
                  </a:lnTo>
                  <a:lnTo>
                    <a:pt x="0" y="926591"/>
                  </a:lnTo>
                  <a:close/>
                </a:path>
                <a:path w="963929" h="1383664">
                  <a:moveTo>
                    <a:pt x="505967" y="1383487"/>
                  </a:moveTo>
                  <a:lnTo>
                    <a:pt x="963421" y="926591"/>
                  </a:lnTo>
                </a:path>
              </a:pathLst>
            </a:custGeom>
            <a:ln w="9525">
              <a:solidFill>
                <a:srgbClr val="B7B7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279262" y="3562349"/>
              <a:ext cx="464184" cy="464184"/>
            </a:xfrm>
            <a:custGeom>
              <a:avLst/>
              <a:gdLst/>
              <a:ahLst/>
              <a:cxnLst/>
              <a:rect l="l" t="t" r="r" b="b"/>
              <a:pathLst>
                <a:path w="464185" h="464185">
                  <a:moveTo>
                    <a:pt x="417031" y="33685"/>
                  </a:moveTo>
                  <a:lnTo>
                    <a:pt x="0" y="450164"/>
                  </a:lnTo>
                  <a:lnTo>
                    <a:pt x="13462" y="463638"/>
                  </a:lnTo>
                  <a:lnTo>
                    <a:pt x="430497" y="47143"/>
                  </a:lnTo>
                  <a:lnTo>
                    <a:pt x="428244" y="35940"/>
                  </a:lnTo>
                  <a:lnTo>
                    <a:pt x="417031" y="33685"/>
                  </a:lnTo>
                  <a:close/>
                </a:path>
                <a:path w="464185" h="464185">
                  <a:moveTo>
                    <a:pt x="454448" y="29209"/>
                  </a:moveTo>
                  <a:lnTo>
                    <a:pt x="421513" y="29209"/>
                  </a:lnTo>
                  <a:lnTo>
                    <a:pt x="434975" y="42671"/>
                  </a:lnTo>
                  <a:lnTo>
                    <a:pt x="430497" y="47143"/>
                  </a:lnTo>
                  <a:lnTo>
                    <a:pt x="437261" y="80772"/>
                  </a:lnTo>
                  <a:lnTo>
                    <a:pt x="454448" y="29209"/>
                  </a:lnTo>
                  <a:close/>
                </a:path>
                <a:path w="464185" h="464185">
                  <a:moveTo>
                    <a:pt x="428243" y="35940"/>
                  </a:moveTo>
                  <a:lnTo>
                    <a:pt x="430497" y="47143"/>
                  </a:lnTo>
                  <a:lnTo>
                    <a:pt x="434975" y="42671"/>
                  </a:lnTo>
                  <a:lnTo>
                    <a:pt x="428243" y="35940"/>
                  </a:lnTo>
                  <a:close/>
                </a:path>
                <a:path w="464185" h="464185">
                  <a:moveTo>
                    <a:pt x="421513" y="29209"/>
                  </a:moveTo>
                  <a:lnTo>
                    <a:pt x="417031" y="33685"/>
                  </a:lnTo>
                  <a:lnTo>
                    <a:pt x="428244" y="35940"/>
                  </a:lnTo>
                  <a:lnTo>
                    <a:pt x="421513" y="29209"/>
                  </a:lnTo>
                  <a:close/>
                </a:path>
                <a:path w="464185" h="464185">
                  <a:moveTo>
                    <a:pt x="464185" y="0"/>
                  </a:moveTo>
                  <a:lnTo>
                    <a:pt x="383413" y="26924"/>
                  </a:lnTo>
                  <a:lnTo>
                    <a:pt x="417031" y="33685"/>
                  </a:lnTo>
                  <a:lnTo>
                    <a:pt x="421513" y="29209"/>
                  </a:lnTo>
                  <a:lnTo>
                    <a:pt x="454448" y="29209"/>
                  </a:lnTo>
                  <a:lnTo>
                    <a:pt x="464185" y="0"/>
                  </a:lnTo>
                  <a:close/>
                </a:path>
              </a:pathLst>
            </a:custGeom>
            <a:solidFill>
              <a:srgbClr val="3C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285231" y="2634995"/>
              <a:ext cx="1421130" cy="464820"/>
            </a:xfrm>
            <a:custGeom>
              <a:avLst/>
              <a:gdLst/>
              <a:ahLst/>
              <a:cxnLst/>
              <a:rect l="l" t="t" r="r" b="b"/>
              <a:pathLst>
                <a:path w="1421129" h="464819">
                  <a:moveTo>
                    <a:pt x="0" y="456946"/>
                  </a:moveTo>
                  <a:lnTo>
                    <a:pt x="457453" y="0"/>
                  </a:lnTo>
                </a:path>
                <a:path w="1421129" h="464819">
                  <a:moveTo>
                    <a:pt x="963167" y="464566"/>
                  </a:moveTo>
                  <a:lnTo>
                    <a:pt x="1420621" y="7620"/>
                  </a:lnTo>
                </a:path>
              </a:pathLst>
            </a:custGeom>
            <a:ln w="9525">
              <a:solidFill>
                <a:srgbClr val="B7B7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249418" y="3096005"/>
              <a:ext cx="1002030" cy="960755"/>
            </a:xfrm>
            <a:custGeom>
              <a:avLst/>
              <a:gdLst/>
              <a:ahLst/>
              <a:cxnLst/>
              <a:rect l="l" t="t" r="r" b="b"/>
              <a:pathLst>
                <a:path w="1002029" h="960754">
                  <a:moveTo>
                    <a:pt x="1001903" y="922020"/>
                  </a:moveTo>
                  <a:lnTo>
                    <a:pt x="983119" y="912736"/>
                  </a:lnTo>
                  <a:lnTo>
                    <a:pt x="925576" y="884275"/>
                  </a:lnTo>
                  <a:lnTo>
                    <a:pt x="944714" y="912774"/>
                  </a:lnTo>
                  <a:lnTo>
                    <a:pt x="47625" y="916927"/>
                  </a:lnTo>
                  <a:lnTo>
                    <a:pt x="47625" y="57150"/>
                  </a:lnTo>
                  <a:lnTo>
                    <a:pt x="76200" y="76200"/>
                  </a:lnTo>
                  <a:lnTo>
                    <a:pt x="63500" y="508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28575" y="57150"/>
                  </a:lnTo>
                  <a:lnTo>
                    <a:pt x="28575" y="930300"/>
                  </a:lnTo>
                  <a:lnTo>
                    <a:pt x="33528" y="930300"/>
                  </a:lnTo>
                  <a:lnTo>
                    <a:pt x="33528" y="936040"/>
                  </a:lnTo>
                  <a:lnTo>
                    <a:pt x="944803" y="931824"/>
                  </a:lnTo>
                  <a:lnTo>
                    <a:pt x="925957" y="960475"/>
                  </a:lnTo>
                  <a:lnTo>
                    <a:pt x="1001903" y="922020"/>
                  </a:lnTo>
                  <a:close/>
                </a:path>
              </a:pathLst>
            </a:custGeom>
            <a:solidFill>
              <a:srgbClr val="3C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735451" y="3929813"/>
            <a:ext cx="544195" cy="469900"/>
          </a:xfrm>
          <a:prstGeom prst="rect">
            <a:avLst/>
          </a:prstGeom>
          <a:ln w="9525">
            <a:solidFill>
              <a:srgbClr val="B7B7B7"/>
            </a:solidFill>
          </a:ln>
        </p:spPr>
        <p:txBody>
          <a:bodyPr vert="horz" wrap="square" lIns="0" tIns="21336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680"/>
              </a:spcBef>
            </a:pPr>
            <a:r>
              <a:rPr sz="1600" spc="-10" dirty="0">
                <a:solidFill>
                  <a:srgbClr val="3C85C5"/>
                </a:solidFill>
                <a:latin typeface="Tahoma"/>
                <a:cs typeface="Tahoma"/>
              </a:rPr>
              <a:t>pa</a:t>
            </a:r>
            <a:r>
              <a:rPr sz="1600" spc="-5" dirty="0">
                <a:solidFill>
                  <a:srgbClr val="3C85C5"/>
                </a:solidFill>
                <a:latin typeface="Tahoma"/>
                <a:cs typeface="Tahoma"/>
              </a:rPr>
              <a:t>p</a:t>
            </a:r>
            <a:r>
              <a:rPr sz="1600" dirty="0">
                <a:solidFill>
                  <a:srgbClr val="3C85C5"/>
                </a:solidFill>
                <a:latin typeface="Tahoma"/>
                <a:cs typeface="Tahoma"/>
              </a:rPr>
              <a:t>er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45028" y="3750362"/>
            <a:ext cx="5715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3C85C5"/>
                </a:solidFill>
                <a:latin typeface="Tahoma"/>
                <a:cs typeface="Tahoma"/>
              </a:rPr>
              <a:t>happ</a:t>
            </a:r>
            <a:r>
              <a:rPr sz="1600" spc="25" dirty="0">
                <a:solidFill>
                  <a:srgbClr val="3C85C5"/>
                </a:solidFill>
                <a:latin typeface="Tahoma"/>
                <a:cs typeface="Tahoma"/>
              </a:rPr>
              <a:t>y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04919" y="4741293"/>
            <a:ext cx="6724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3C85C5"/>
                </a:solidFill>
                <a:latin typeface="Tahoma"/>
                <a:cs typeface="Tahoma"/>
              </a:rPr>
              <a:t>e</a:t>
            </a:r>
            <a:r>
              <a:rPr sz="1600" spc="-5" dirty="0">
                <a:solidFill>
                  <a:srgbClr val="3C85C5"/>
                </a:solidFill>
                <a:latin typeface="Tahoma"/>
                <a:cs typeface="Tahoma"/>
              </a:rPr>
              <a:t>x</a:t>
            </a:r>
            <a:r>
              <a:rPr sz="1600" spc="20" dirty="0">
                <a:solidFill>
                  <a:srgbClr val="3C85C5"/>
                </a:solidFill>
                <a:latin typeface="Tahoma"/>
                <a:cs typeface="Tahoma"/>
              </a:rPr>
              <a:t>c</a:t>
            </a:r>
            <a:r>
              <a:rPr sz="1600" spc="15" dirty="0">
                <a:solidFill>
                  <a:srgbClr val="3C85C5"/>
                </a:solidFill>
                <a:latin typeface="Tahoma"/>
                <a:cs typeface="Tahoma"/>
              </a:rPr>
              <a:t>ited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07228" y="3653106"/>
            <a:ext cx="1713230" cy="86677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solidFill>
                  <a:srgbClr val="3C85C5"/>
                </a:solidFill>
                <a:latin typeface="Tahoma"/>
                <a:cs typeface="Tahoma"/>
              </a:rPr>
              <a:t>d</a:t>
            </a:r>
            <a:r>
              <a:rPr sz="1600" spc="-190" dirty="0">
                <a:solidFill>
                  <a:srgbClr val="3C85C5"/>
                </a:solidFill>
                <a:latin typeface="Tahoma"/>
                <a:cs typeface="Tahoma"/>
              </a:rPr>
              <a:t>(</a:t>
            </a:r>
            <a:r>
              <a:rPr sz="1600" spc="-10" dirty="0">
                <a:solidFill>
                  <a:srgbClr val="3C85C5"/>
                </a:solidFill>
                <a:latin typeface="Tahoma"/>
                <a:cs typeface="Tahoma"/>
              </a:rPr>
              <a:t>pa</a:t>
            </a:r>
            <a:r>
              <a:rPr sz="1600" spc="-5" dirty="0">
                <a:solidFill>
                  <a:srgbClr val="3C85C5"/>
                </a:solidFill>
                <a:latin typeface="Tahoma"/>
                <a:cs typeface="Tahoma"/>
              </a:rPr>
              <a:t>p</a:t>
            </a:r>
            <a:r>
              <a:rPr sz="1600" dirty="0">
                <a:solidFill>
                  <a:srgbClr val="3C85C5"/>
                </a:solidFill>
                <a:latin typeface="Tahoma"/>
                <a:cs typeface="Tahoma"/>
              </a:rPr>
              <a:t>e</a:t>
            </a:r>
            <a:r>
              <a:rPr sz="1600" spc="-10" dirty="0">
                <a:solidFill>
                  <a:srgbClr val="3C85C5"/>
                </a:solidFill>
                <a:latin typeface="Tahoma"/>
                <a:cs typeface="Tahoma"/>
              </a:rPr>
              <a:t>r</a:t>
            </a:r>
            <a:r>
              <a:rPr sz="1600" spc="-125" dirty="0">
                <a:solidFill>
                  <a:srgbClr val="3C85C5"/>
                </a:solidFill>
                <a:latin typeface="Tahoma"/>
                <a:cs typeface="Tahoma"/>
              </a:rPr>
              <a:t>,</a:t>
            </a:r>
            <a:r>
              <a:rPr sz="1600" spc="-6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3C85C5"/>
                </a:solidFill>
                <a:latin typeface="Tahoma"/>
                <a:cs typeface="Tahoma"/>
              </a:rPr>
              <a:t>e</a:t>
            </a:r>
            <a:r>
              <a:rPr sz="1600" spc="-5" dirty="0">
                <a:solidFill>
                  <a:srgbClr val="3C85C5"/>
                </a:solidFill>
                <a:latin typeface="Tahoma"/>
                <a:cs typeface="Tahoma"/>
              </a:rPr>
              <a:t>x</a:t>
            </a:r>
            <a:r>
              <a:rPr sz="1600" spc="20" dirty="0">
                <a:solidFill>
                  <a:srgbClr val="3C85C5"/>
                </a:solidFill>
                <a:latin typeface="Tahoma"/>
                <a:cs typeface="Tahoma"/>
              </a:rPr>
              <a:t>c</a:t>
            </a:r>
            <a:r>
              <a:rPr sz="1600" spc="-25" dirty="0">
                <a:solidFill>
                  <a:srgbClr val="3C85C5"/>
                </a:solidFill>
                <a:latin typeface="Tahoma"/>
                <a:cs typeface="Tahoma"/>
              </a:rPr>
              <a:t>ited)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600" spc="-240" dirty="0">
                <a:solidFill>
                  <a:srgbClr val="3C85C5"/>
                </a:solidFill>
                <a:latin typeface="Tahoma"/>
                <a:cs typeface="Tahoma"/>
              </a:rPr>
              <a:t>=</a:t>
            </a:r>
            <a:r>
              <a:rPr sz="1600" spc="-9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3C85C5"/>
                </a:solidFill>
                <a:latin typeface="Tahoma"/>
                <a:cs typeface="Tahoma"/>
              </a:rPr>
              <a:t>d</a:t>
            </a:r>
            <a:r>
              <a:rPr sz="1600" spc="-190" dirty="0">
                <a:solidFill>
                  <a:srgbClr val="3C85C5"/>
                </a:solidFill>
                <a:latin typeface="Tahoma"/>
                <a:cs typeface="Tahoma"/>
              </a:rPr>
              <a:t>(</a:t>
            </a:r>
            <a:r>
              <a:rPr sz="1600" spc="-10" dirty="0">
                <a:solidFill>
                  <a:srgbClr val="3C85C5"/>
                </a:solidFill>
                <a:latin typeface="Tahoma"/>
                <a:cs typeface="Tahoma"/>
              </a:rPr>
              <a:t>pa</a:t>
            </a:r>
            <a:r>
              <a:rPr sz="1600" spc="-5" dirty="0">
                <a:solidFill>
                  <a:srgbClr val="3C85C5"/>
                </a:solidFill>
                <a:latin typeface="Tahoma"/>
                <a:cs typeface="Tahoma"/>
              </a:rPr>
              <a:t>p</a:t>
            </a:r>
            <a:r>
              <a:rPr sz="1600" dirty="0">
                <a:solidFill>
                  <a:srgbClr val="3C85C5"/>
                </a:solidFill>
                <a:latin typeface="Tahoma"/>
                <a:cs typeface="Tahoma"/>
              </a:rPr>
              <a:t>e</a:t>
            </a:r>
            <a:r>
              <a:rPr sz="1600" spc="-10" dirty="0">
                <a:solidFill>
                  <a:srgbClr val="3C85C5"/>
                </a:solidFill>
                <a:latin typeface="Tahoma"/>
                <a:cs typeface="Tahoma"/>
              </a:rPr>
              <a:t>r</a:t>
            </a:r>
            <a:r>
              <a:rPr sz="1600" spc="-125" dirty="0">
                <a:solidFill>
                  <a:srgbClr val="3C85C5"/>
                </a:solidFill>
                <a:latin typeface="Tahoma"/>
                <a:cs typeface="Tahoma"/>
              </a:rPr>
              <a:t>,</a:t>
            </a:r>
            <a:r>
              <a:rPr sz="1600" spc="-5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3C85C5"/>
                </a:solidFill>
                <a:latin typeface="Tahoma"/>
                <a:cs typeface="Tahoma"/>
              </a:rPr>
              <a:t>happ</a:t>
            </a:r>
            <a:r>
              <a:rPr sz="1600" spc="-85" dirty="0">
                <a:solidFill>
                  <a:srgbClr val="3C85C5"/>
                </a:solidFill>
                <a:latin typeface="Tahoma"/>
                <a:cs typeface="Tahoma"/>
              </a:rPr>
              <a:t>y)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600" spc="-240" dirty="0">
                <a:solidFill>
                  <a:srgbClr val="3C85C5"/>
                </a:solidFill>
                <a:latin typeface="Tahoma"/>
                <a:cs typeface="Tahoma"/>
              </a:rPr>
              <a:t>=</a:t>
            </a:r>
            <a:r>
              <a:rPr sz="1600" spc="-9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3C85C5"/>
                </a:solidFill>
                <a:latin typeface="Tahoma"/>
                <a:cs typeface="Tahoma"/>
              </a:rPr>
              <a:t>d</a:t>
            </a:r>
            <a:r>
              <a:rPr sz="1600" spc="-190" dirty="0">
                <a:solidFill>
                  <a:srgbClr val="3C85C5"/>
                </a:solidFill>
                <a:latin typeface="Tahoma"/>
                <a:cs typeface="Tahoma"/>
              </a:rPr>
              <a:t>(</a:t>
            </a:r>
            <a:r>
              <a:rPr sz="1600" dirty="0">
                <a:solidFill>
                  <a:srgbClr val="3C85C5"/>
                </a:solidFill>
                <a:latin typeface="Tahoma"/>
                <a:cs typeface="Tahoma"/>
              </a:rPr>
              <a:t>e</a:t>
            </a:r>
            <a:r>
              <a:rPr sz="1600" spc="-5" dirty="0">
                <a:solidFill>
                  <a:srgbClr val="3C85C5"/>
                </a:solidFill>
                <a:latin typeface="Tahoma"/>
                <a:cs typeface="Tahoma"/>
              </a:rPr>
              <a:t>x</a:t>
            </a:r>
            <a:r>
              <a:rPr sz="1600" spc="20" dirty="0">
                <a:solidFill>
                  <a:srgbClr val="3C85C5"/>
                </a:solidFill>
                <a:latin typeface="Tahoma"/>
                <a:cs typeface="Tahoma"/>
              </a:rPr>
              <a:t>c</a:t>
            </a:r>
            <a:r>
              <a:rPr sz="1600" spc="-15" dirty="0">
                <a:solidFill>
                  <a:srgbClr val="3C85C5"/>
                </a:solidFill>
                <a:latin typeface="Tahoma"/>
                <a:cs typeface="Tahoma"/>
              </a:rPr>
              <a:t>ited,</a:t>
            </a:r>
            <a:r>
              <a:rPr sz="1600" spc="-4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3C85C5"/>
                </a:solidFill>
                <a:latin typeface="Tahoma"/>
                <a:cs typeface="Tahoma"/>
              </a:rPr>
              <a:t>happ</a:t>
            </a:r>
            <a:r>
              <a:rPr sz="1600" spc="-85" dirty="0">
                <a:solidFill>
                  <a:srgbClr val="3C85C5"/>
                </a:solidFill>
                <a:latin typeface="Tahoma"/>
                <a:cs typeface="Tahoma"/>
              </a:rPr>
              <a:t>y)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73434" y="3580564"/>
            <a:ext cx="18592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spc="10" dirty="0">
                <a:latin typeface="Tahoma"/>
                <a:cs typeface="Tahoma"/>
              </a:rPr>
              <a:t>-	</a:t>
            </a:r>
            <a:r>
              <a:rPr sz="2000" spc="30" dirty="0">
                <a:latin typeface="Tahoma"/>
                <a:cs typeface="Tahoma"/>
              </a:rPr>
              <a:t>Huge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vectors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73434" y="4266745"/>
            <a:ext cx="29635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spc="10" dirty="0">
                <a:latin typeface="Tahoma"/>
                <a:cs typeface="Tahoma"/>
              </a:rPr>
              <a:t>-	</a:t>
            </a:r>
            <a:r>
              <a:rPr sz="2000" spc="120" dirty="0">
                <a:latin typeface="Tahoma"/>
                <a:cs typeface="Tahoma"/>
              </a:rPr>
              <a:t>No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e</a:t>
            </a:r>
            <a:r>
              <a:rPr sz="2000" spc="-30" dirty="0">
                <a:latin typeface="Tahoma"/>
                <a:cs typeface="Tahoma"/>
              </a:rPr>
              <a:t>m</a:t>
            </a:r>
            <a:r>
              <a:rPr sz="2000" spc="10" dirty="0">
                <a:latin typeface="Tahoma"/>
                <a:cs typeface="Tahoma"/>
              </a:rPr>
              <a:t>be</a:t>
            </a:r>
            <a:r>
              <a:rPr sz="2000" spc="15" dirty="0">
                <a:latin typeface="Tahoma"/>
                <a:cs typeface="Tahoma"/>
              </a:rPr>
              <a:t>d</a:t>
            </a:r>
            <a:r>
              <a:rPr sz="2000" spc="10" dirty="0">
                <a:latin typeface="Tahoma"/>
                <a:cs typeface="Tahoma"/>
              </a:rPr>
              <a:t>ded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meaning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278251" y="3929813"/>
            <a:ext cx="963294" cy="927100"/>
          </a:xfrm>
          <a:custGeom>
            <a:avLst/>
            <a:gdLst/>
            <a:ahLst/>
            <a:cxnLst/>
            <a:rect l="l" t="t" r="r" b="b"/>
            <a:pathLst>
              <a:path w="963295" h="927100">
                <a:moveTo>
                  <a:pt x="0" y="926591"/>
                </a:moveTo>
                <a:lnTo>
                  <a:pt x="963167" y="926591"/>
                </a:lnTo>
                <a:lnTo>
                  <a:pt x="963167" y="0"/>
                </a:lnTo>
                <a:lnTo>
                  <a:pt x="0" y="0"/>
                </a:lnTo>
                <a:lnTo>
                  <a:pt x="0" y="926591"/>
                </a:lnTo>
                <a:close/>
              </a:path>
            </a:pathLst>
          </a:custGeom>
          <a:ln w="9525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86529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30511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40" dirty="0"/>
              <a:t>Meaning</a:t>
            </a:r>
            <a:r>
              <a:rPr sz="2800" spc="-160" dirty="0"/>
              <a:t> </a:t>
            </a:r>
            <a:r>
              <a:rPr sz="2800" spc="-60" dirty="0"/>
              <a:t>as</a:t>
            </a:r>
            <a:r>
              <a:rPr sz="2800" spc="-160" dirty="0"/>
              <a:t> </a:t>
            </a:r>
            <a:r>
              <a:rPr sz="2800" spc="30" dirty="0"/>
              <a:t>ve</a:t>
            </a:r>
            <a:r>
              <a:rPr sz="2800" spc="10" dirty="0"/>
              <a:t>c</a:t>
            </a:r>
            <a:r>
              <a:rPr sz="2800" spc="25" dirty="0"/>
              <a:t>tors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557860" y="2497835"/>
            <a:ext cx="7856220" cy="76200"/>
          </a:xfrm>
          <a:custGeom>
            <a:avLst/>
            <a:gdLst/>
            <a:ahLst/>
            <a:cxnLst/>
            <a:rect l="l" t="t" r="r" b="b"/>
            <a:pathLst>
              <a:path w="7856220" h="76200">
                <a:moveTo>
                  <a:pt x="76123" y="0"/>
                </a:moveTo>
                <a:lnTo>
                  <a:pt x="0" y="38061"/>
                </a:lnTo>
                <a:lnTo>
                  <a:pt x="76123" y="76200"/>
                </a:lnTo>
                <a:lnTo>
                  <a:pt x="54957" y="44450"/>
                </a:lnTo>
                <a:lnTo>
                  <a:pt x="50749" y="44450"/>
                </a:lnTo>
                <a:lnTo>
                  <a:pt x="50749" y="31750"/>
                </a:lnTo>
                <a:lnTo>
                  <a:pt x="54957" y="31750"/>
                </a:lnTo>
                <a:lnTo>
                  <a:pt x="76123" y="0"/>
                </a:lnTo>
                <a:close/>
              </a:path>
              <a:path w="7856220" h="76200">
                <a:moveTo>
                  <a:pt x="7780070" y="0"/>
                </a:moveTo>
                <a:lnTo>
                  <a:pt x="7805445" y="38061"/>
                </a:lnTo>
                <a:lnTo>
                  <a:pt x="7780070" y="76200"/>
                </a:lnTo>
                <a:lnTo>
                  <a:pt x="7843570" y="44450"/>
                </a:lnTo>
                <a:lnTo>
                  <a:pt x="7805597" y="44450"/>
                </a:lnTo>
                <a:lnTo>
                  <a:pt x="7805597" y="31750"/>
                </a:lnTo>
                <a:lnTo>
                  <a:pt x="7843570" y="31750"/>
                </a:lnTo>
                <a:lnTo>
                  <a:pt x="7780070" y="0"/>
                </a:lnTo>
                <a:close/>
              </a:path>
              <a:path w="7856220" h="76200">
                <a:moveTo>
                  <a:pt x="50749" y="38138"/>
                </a:moveTo>
                <a:lnTo>
                  <a:pt x="50749" y="44450"/>
                </a:lnTo>
                <a:lnTo>
                  <a:pt x="54957" y="44450"/>
                </a:lnTo>
                <a:lnTo>
                  <a:pt x="50749" y="38138"/>
                </a:lnTo>
                <a:close/>
              </a:path>
              <a:path w="7856220" h="76200">
                <a:moveTo>
                  <a:pt x="7801237" y="31750"/>
                </a:moveTo>
                <a:lnTo>
                  <a:pt x="54957" y="31750"/>
                </a:lnTo>
                <a:lnTo>
                  <a:pt x="50749" y="38061"/>
                </a:lnTo>
                <a:lnTo>
                  <a:pt x="54957" y="44450"/>
                </a:lnTo>
                <a:lnTo>
                  <a:pt x="7801237" y="44450"/>
                </a:lnTo>
                <a:lnTo>
                  <a:pt x="7805445" y="38138"/>
                </a:lnTo>
                <a:lnTo>
                  <a:pt x="7801237" y="31750"/>
                </a:lnTo>
                <a:close/>
              </a:path>
              <a:path w="7856220" h="76200">
                <a:moveTo>
                  <a:pt x="7843570" y="31750"/>
                </a:moveTo>
                <a:lnTo>
                  <a:pt x="7805597" y="31750"/>
                </a:lnTo>
                <a:lnTo>
                  <a:pt x="7805597" y="44450"/>
                </a:lnTo>
                <a:lnTo>
                  <a:pt x="7843570" y="44450"/>
                </a:lnTo>
                <a:lnTo>
                  <a:pt x="7856194" y="38138"/>
                </a:lnTo>
                <a:lnTo>
                  <a:pt x="7843570" y="31750"/>
                </a:lnTo>
                <a:close/>
              </a:path>
              <a:path w="7856220" h="76200">
                <a:moveTo>
                  <a:pt x="54957" y="31750"/>
                </a:moveTo>
                <a:lnTo>
                  <a:pt x="50749" y="31750"/>
                </a:lnTo>
                <a:lnTo>
                  <a:pt x="50749" y="38061"/>
                </a:lnTo>
                <a:lnTo>
                  <a:pt x="54957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5699" y="2553716"/>
            <a:ext cx="6578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80" dirty="0">
                <a:latin typeface="Arial"/>
                <a:cs typeface="Arial"/>
              </a:rPr>
              <a:t>neg</a:t>
            </a:r>
            <a:r>
              <a:rPr sz="1400" i="1" spc="-75" dirty="0">
                <a:latin typeface="Arial"/>
                <a:cs typeface="Arial"/>
              </a:rPr>
              <a:t>a</a:t>
            </a:r>
            <a:r>
              <a:rPr sz="1400" i="1" spc="95" dirty="0">
                <a:latin typeface="Arial"/>
                <a:cs typeface="Arial"/>
              </a:rPr>
              <a:t>t</a:t>
            </a:r>
            <a:r>
              <a:rPr sz="1400" i="1" spc="-45" dirty="0">
                <a:latin typeface="Arial"/>
                <a:cs typeface="Arial"/>
              </a:rPr>
              <a:t>ive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07229" y="2553716"/>
            <a:ext cx="1289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0" dirty="0">
                <a:latin typeface="Tahoma"/>
                <a:cs typeface="Tahoma"/>
              </a:rPr>
              <a:t>0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55002" y="2553716"/>
            <a:ext cx="1289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0" dirty="0">
                <a:latin typeface="Tahoma"/>
                <a:cs typeface="Tahoma"/>
              </a:rPr>
              <a:t>2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35963" y="2553716"/>
            <a:ext cx="1949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ahoma"/>
                <a:cs typeface="Tahoma"/>
              </a:rPr>
              <a:t>-</a:t>
            </a:r>
            <a:r>
              <a:rPr sz="1400" spc="50" dirty="0">
                <a:latin typeface="Tahoma"/>
                <a:cs typeface="Tahoma"/>
              </a:rPr>
              <a:t>2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87994" y="2553716"/>
            <a:ext cx="6000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45" dirty="0">
                <a:latin typeface="Arial"/>
                <a:cs typeface="Arial"/>
              </a:rPr>
              <a:t>po</a:t>
            </a:r>
            <a:r>
              <a:rPr sz="1400" i="1" spc="-25" dirty="0">
                <a:latin typeface="Arial"/>
                <a:cs typeface="Arial"/>
              </a:rPr>
              <a:t>sitive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834895" y="2493264"/>
            <a:ext cx="5489575" cy="87630"/>
          </a:xfrm>
          <a:custGeom>
            <a:avLst/>
            <a:gdLst/>
            <a:ahLst/>
            <a:cxnLst/>
            <a:rect l="l" t="t" r="r" b="b"/>
            <a:pathLst>
              <a:path w="5489575" h="87630">
                <a:moveTo>
                  <a:pt x="0" y="87249"/>
                </a:moveTo>
                <a:lnTo>
                  <a:pt x="0" y="0"/>
                </a:lnTo>
              </a:path>
              <a:path w="5489575" h="87630">
                <a:moveTo>
                  <a:pt x="1371600" y="87249"/>
                </a:moveTo>
                <a:lnTo>
                  <a:pt x="1371600" y="0"/>
                </a:lnTo>
              </a:path>
              <a:path w="5489575" h="87630">
                <a:moveTo>
                  <a:pt x="2746248" y="87249"/>
                </a:moveTo>
                <a:lnTo>
                  <a:pt x="2746248" y="0"/>
                </a:lnTo>
              </a:path>
              <a:path w="5489575" h="87630">
                <a:moveTo>
                  <a:pt x="4117848" y="87249"/>
                </a:moveTo>
                <a:lnTo>
                  <a:pt x="4117848" y="0"/>
                </a:lnTo>
              </a:path>
              <a:path w="5489575" h="87630">
                <a:moveTo>
                  <a:pt x="5489448" y="87249"/>
                </a:moveTo>
                <a:lnTo>
                  <a:pt x="548944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062732" y="2025141"/>
            <a:ext cx="593090" cy="768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20"/>
              </a:lnSpc>
              <a:spcBef>
                <a:spcPts val="95"/>
              </a:spcBef>
            </a:pPr>
            <a:r>
              <a:rPr sz="1600" spc="-5" dirty="0">
                <a:solidFill>
                  <a:srgbClr val="3C85C5"/>
                </a:solidFill>
                <a:latin typeface="Tahoma"/>
                <a:cs typeface="Tahoma"/>
              </a:rPr>
              <a:t>b</a:t>
            </a:r>
            <a:r>
              <a:rPr sz="1600" spc="30" dirty="0">
                <a:solidFill>
                  <a:srgbClr val="3C85C5"/>
                </a:solidFill>
                <a:latin typeface="Tahoma"/>
                <a:cs typeface="Tahoma"/>
              </a:rPr>
              <a:t>o</a:t>
            </a:r>
            <a:r>
              <a:rPr sz="1600" spc="-5" dirty="0">
                <a:solidFill>
                  <a:srgbClr val="3C85C5"/>
                </a:solidFill>
                <a:latin typeface="Tahoma"/>
                <a:cs typeface="Tahoma"/>
              </a:rPr>
              <a:t>r</a:t>
            </a:r>
            <a:r>
              <a:rPr sz="1600" spc="-15" dirty="0">
                <a:solidFill>
                  <a:srgbClr val="3C85C5"/>
                </a:solidFill>
                <a:latin typeface="Tahoma"/>
                <a:cs typeface="Tahoma"/>
              </a:rPr>
              <a:t>ing</a:t>
            </a:r>
            <a:endParaRPr sz="1600">
              <a:latin typeface="Tahoma"/>
              <a:cs typeface="Tahoma"/>
            </a:endParaRPr>
          </a:p>
          <a:p>
            <a:pPr marL="38100">
              <a:lnSpc>
                <a:spcPts val="1680"/>
              </a:lnSpc>
            </a:pPr>
            <a:r>
              <a:rPr sz="1400" spc="-40" dirty="0">
                <a:solidFill>
                  <a:srgbClr val="3C85C5"/>
                </a:solidFill>
                <a:latin typeface="Tahoma"/>
                <a:cs typeface="Tahoma"/>
              </a:rPr>
              <a:t>(-0.91)</a:t>
            </a:r>
            <a:endParaRPr sz="1400">
              <a:latin typeface="Tahoma"/>
              <a:cs typeface="Tahoma"/>
            </a:endParaRPr>
          </a:p>
          <a:p>
            <a:pPr marL="57150">
              <a:lnSpc>
                <a:spcPct val="100000"/>
              </a:lnSpc>
              <a:spcBef>
                <a:spcPts val="575"/>
              </a:spcBef>
            </a:pPr>
            <a:r>
              <a:rPr sz="1400" spc="25" dirty="0">
                <a:latin typeface="Tahoma"/>
                <a:cs typeface="Tahoma"/>
              </a:rPr>
              <a:t>-1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8535" y="2025141"/>
            <a:ext cx="1148715" cy="481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200">
              <a:lnSpc>
                <a:spcPts val="1920"/>
              </a:lnSpc>
              <a:spcBef>
                <a:spcPts val="95"/>
              </a:spcBef>
              <a:tabLst>
                <a:tab pos="629285" algn="l"/>
              </a:tabLst>
            </a:pPr>
            <a:r>
              <a:rPr sz="1600" spc="-30" dirty="0">
                <a:solidFill>
                  <a:srgbClr val="3C85C5"/>
                </a:solidFill>
                <a:latin typeface="Tahoma"/>
                <a:cs typeface="Tahoma"/>
              </a:rPr>
              <a:t>rage	</a:t>
            </a:r>
            <a:r>
              <a:rPr sz="1600" spc="-25" dirty="0">
                <a:solidFill>
                  <a:srgbClr val="3C85C5"/>
                </a:solidFill>
                <a:latin typeface="Tahoma"/>
                <a:cs typeface="Tahoma"/>
              </a:rPr>
              <a:t>anger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ts val="1680"/>
              </a:lnSpc>
            </a:pPr>
            <a:r>
              <a:rPr sz="1400" spc="-40" dirty="0">
                <a:solidFill>
                  <a:srgbClr val="3C85C5"/>
                </a:solidFill>
                <a:latin typeface="Tahoma"/>
                <a:cs typeface="Tahoma"/>
              </a:rPr>
              <a:t>(-2.52)</a:t>
            </a:r>
            <a:r>
              <a:rPr sz="1400" spc="25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3C85C5"/>
                </a:solidFill>
                <a:latin typeface="Tahoma"/>
                <a:cs typeface="Tahoma"/>
              </a:rPr>
              <a:t>(-2.08)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87341" y="2025141"/>
            <a:ext cx="535305" cy="481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20"/>
              </a:lnSpc>
              <a:spcBef>
                <a:spcPts val="95"/>
              </a:spcBef>
            </a:pPr>
            <a:r>
              <a:rPr sz="1600" spc="-10" dirty="0">
                <a:solidFill>
                  <a:srgbClr val="3C85C5"/>
                </a:solidFill>
                <a:latin typeface="Tahoma"/>
                <a:cs typeface="Tahoma"/>
              </a:rPr>
              <a:t>pa</a:t>
            </a:r>
            <a:r>
              <a:rPr sz="1600" spc="-5" dirty="0">
                <a:solidFill>
                  <a:srgbClr val="3C85C5"/>
                </a:solidFill>
                <a:latin typeface="Tahoma"/>
                <a:cs typeface="Tahoma"/>
              </a:rPr>
              <a:t>p</a:t>
            </a:r>
            <a:r>
              <a:rPr sz="1600" dirty="0">
                <a:solidFill>
                  <a:srgbClr val="3C85C5"/>
                </a:solidFill>
                <a:latin typeface="Tahoma"/>
                <a:cs typeface="Tahoma"/>
              </a:rPr>
              <a:t>er</a:t>
            </a:r>
            <a:endParaRPr sz="1600">
              <a:latin typeface="Tahoma"/>
              <a:cs typeface="Tahoma"/>
            </a:endParaRPr>
          </a:p>
          <a:p>
            <a:pPr marL="43180">
              <a:lnSpc>
                <a:spcPts val="1680"/>
              </a:lnSpc>
            </a:pPr>
            <a:r>
              <a:rPr sz="1400" spc="-45" dirty="0">
                <a:solidFill>
                  <a:srgbClr val="3C85C5"/>
                </a:solidFill>
                <a:latin typeface="Tahoma"/>
                <a:cs typeface="Tahoma"/>
              </a:rPr>
              <a:t>(0.03)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30110" y="2025141"/>
            <a:ext cx="1385570" cy="481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20"/>
              </a:lnSpc>
              <a:spcBef>
                <a:spcPts val="95"/>
              </a:spcBef>
              <a:tabLst>
                <a:tab pos="725805" algn="l"/>
              </a:tabLst>
            </a:pPr>
            <a:r>
              <a:rPr sz="1600" spc="-10" dirty="0">
                <a:solidFill>
                  <a:srgbClr val="3C85C5"/>
                </a:solidFill>
                <a:latin typeface="Tahoma"/>
                <a:cs typeface="Tahoma"/>
              </a:rPr>
              <a:t>happ</a:t>
            </a:r>
            <a:r>
              <a:rPr sz="1600" spc="25" dirty="0">
                <a:solidFill>
                  <a:srgbClr val="3C85C5"/>
                </a:solidFill>
                <a:latin typeface="Tahoma"/>
                <a:cs typeface="Tahoma"/>
              </a:rPr>
              <a:t>y	</a:t>
            </a:r>
            <a:r>
              <a:rPr sz="1600" dirty="0">
                <a:solidFill>
                  <a:srgbClr val="3C85C5"/>
                </a:solidFill>
                <a:latin typeface="Tahoma"/>
                <a:cs typeface="Tahoma"/>
              </a:rPr>
              <a:t>e</a:t>
            </a:r>
            <a:r>
              <a:rPr sz="1600" spc="-5" dirty="0">
                <a:solidFill>
                  <a:srgbClr val="3C85C5"/>
                </a:solidFill>
                <a:latin typeface="Tahoma"/>
                <a:cs typeface="Tahoma"/>
              </a:rPr>
              <a:t>x</a:t>
            </a:r>
            <a:r>
              <a:rPr sz="1600" spc="20" dirty="0">
                <a:solidFill>
                  <a:srgbClr val="3C85C5"/>
                </a:solidFill>
                <a:latin typeface="Tahoma"/>
                <a:cs typeface="Tahoma"/>
              </a:rPr>
              <a:t>c</a:t>
            </a:r>
            <a:r>
              <a:rPr sz="1600" spc="15" dirty="0">
                <a:solidFill>
                  <a:srgbClr val="3C85C5"/>
                </a:solidFill>
                <a:latin typeface="Tahoma"/>
                <a:cs typeface="Tahoma"/>
              </a:rPr>
              <a:t>ited</a:t>
            </a:r>
            <a:endParaRPr sz="1600">
              <a:latin typeface="Tahoma"/>
              <a:cs typeface="Tahoma"/>
            </a:endParaRPr>
          </a:p>
          <a:p>
            <a:pPr marL="62865">
              <a:lnSpc>
                <a:spcPts val="1680"/>
              </a:lnSpc>
              <a:tabLst>
                <a:tab pos="824865" algn="l"/>
              </a:tabLst>
            </a:pPr>
            <a:r>
              <a:rPr sz="1400" spc="-45" dirty="0">
                <a:solidFill>
                  <a:srgbClr val="3C85C5"/>
                </a:solidFill>
                <a:latin typeface="Tahoma"/>
                <a:cs typeface="Tahoma"/>
              </a:rPr>
              <a:t>(1.75)	(2.31)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30570" y="2025141"/>
            <a:ext cx="543560" cy="768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20"/>
              </a:lnSpc>
              <a:spcBef>
                <a:spcPts val="95"/>
              </a:spcBef>
            </a:pPr>
            <a:r>
              <a:rPr sz="1600" spc="10" dirty="0">
                <a:solidFill>
                  <a:srgbClr val="3C85C5"/>
                </a:solidFill>
                <a:latin typeface="Tahoma"/>
                <a:cs typeface="Tahoma"/>
              </a:rPr>
              <a:t>k</a:t>
            </a:r>
            <a:r>
              <a:rPr sz="1600" spc="30" dirty="0">
                <a:solidFill>
                  <a:srgbClr val="3C85C5"/>
                </a:solidFill>
                <a:latin typeface="Tahoma"/>
                <a:cs typeface="Tahoma"/>
              </a:rPr>
              <a:t>itt</a:t>
            </a:r>
            <a:r>
              <a:rPr sz="1600" spc="-5" dirty="0">
                <a:solidFill>
                  <a:srgbClr val="3C85C5"/>
                </a:solidFill>
                <a:latin typeface="Tahoma"/>
                <a:cs typeface="Tahoma"/>
              </a:rPr>
              <a:t>en</a:t>
            </a:r>
            <a:endParaRPr sz="1600">
              <a:latin typeface="Tahoma"/>
              <a:cs typeface="Tahoma"/>
            </a:endParaRPr>
          </a:p>
          <a:p>
            <a:pPr marL="47625">
              <a:lnSpc>
                <a:spcPts val="1680"/>
              </a:lnSpc>
            </a:pPr>
            <a:r>
              <a:rPr sz="1400" spc="-45" dirty="0">
                <a:solidFill>
                  <a:srgbClr val="3C85C5"/>
                </a:solidFill>
                <a:latin typeface="Tahoma"/>
                <a:cs typeface="Tahoma"/>
              </a:rPr>
              <a:t>(1.09)</a:t>
            </a:r>
            <a:endParaRPr sz="1400">
              <a:latin typeface="Tahoma"/>
              <a:cs typeface="Tahoma"/>
            </a:endParaRPr>
          </a:p>
          <a:p>
            <a:pPr marL="65405">
              <a:lnSpc>
                <a:spcPct val="100000"/>
              </a:lnSpc>
              <a:spcBef>
                <a:spcPts val="575"/>
              </a:spcBef>
            </a:pPr>
            <a:r>
              <a:rPr sz="1400" spc="50" dirty="0">
                <a:latin typeface="Tahoma"/>
                <a:cs typeface="Tahoma"/>
              </a:rPr>
              <a:t>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34945" y="2025141"/>
            <a:ext cx="571500" cy="481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20"/>
              </a:lnSpc>
              <a:spcBef>
                <a:spcPts val="95"/>
              </a:spcBef>
            </a:pPr>
            <a:r>
              <a:rPr sz="1600" spc="-20" dirty="0">
                <a:solidFill>
                  <a:srgbClr val="3C85C5"/>
                </a:solidFill>
                <a:latin typeface="Tahoma"/>
                <a:cs typeface="Tahoma"/>
              </a:rPr>
              <a:t>s</a:t>
            </a:r>
            <a:r>
              <a:rPr sz="1600" spc="15" dirty="0">
                <a:solidFill>
                  <a:srgbClr val="3C85C5"/>
                </a:solidFill>
                <a:latin typeface="Tahoma"/>
                <a:cs typeface="Tahoma"/>
              </a:rPr>
              <a:t>p</a:t>
            </a:r>
            <a:r>
              <a:rPr sz="1600" spc="5" dirty="0">
                <a:solidFill>
                  <a:srgbClr val="3C85C5"/>
                </a:solidFill>
                <a:latin typeface="Tahoma"/>
                <a:cs typeface="Tahoma"/>
              </a:rPr>
              <a:t>ider</a:t>
            </a:r>
            <a:endParaRPr sz="1600">
              <a:latin typeface="Tahoma"/>
              <a:cs typeface="Tahoma"/>
            </a:endParaRPr>
          </a:p>
          <a:p>
            <a:pPr marL="27940">
              <a:lnSpc>
                <a:spcPts val="1680"/>
              </a:lnSpc>
            </a:pPr>
            <a:r>
              <a:rPr sz="1400" spc="-40" dirty="0">
                <a:solidFill>
                  <a:srgbClr val="3C85C5"/>
                </a:solidFill>
                <a:latin typeface="Tahoma"/>
                <a:cs typeface="Tahoma"/>
              </a:rPr>
              <a:t>(-1.53)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121663" y="2506979"/>
            <a:ext cx="6684645" cy="649605"/>
            <a:chOff x="1121663" y="2506979"/>
            <a:chExt cx="6684645" cy="649605"/>
          </a:xfrm>
        </p:grpSpPr>
        <p:sp>
          <p:nvSpPr>
            <p:cNvPr id="17" name="object 17"/>
            <p:cNvSpPr/>
            <p:nvPr/>
          </p:nvSpPr>
          <p:spPr>
            <a:xfrm>
              <a:off x="1121664" y="2506979"/>
              <a:ext cx="6684645" cy="56515"/>
            </a:xfrm>
            <a:custGeom>
              <a:avLst/>
              <a:gdLst/>
              <a:ahLst/>
              <a:cxnLst/>
              <a:rect l="l" t="t" r="r" b="b"/>
              <a:pathLst>
                <a:path w="6684645" h="56514">
                  <a:moveTo>
                    <a:pt x="54864" y="28194"/>
                  </a:moveTo>
                  <a:lnTo>
                    <a:pt x="52705" y="17208"/>
                  </a:lnTo>
                  <a:lnTo>
                    <a:pt x="46824" y="8242"/>
                  </a:lnTo>
                  <a:lnTo>
                    <a:pt x="38100" y="2209"/>
                  </a:lnTo>
                  <a:lnTo>
                    <a:pt x="27432" y="0"/>
                  </a:lnTo>
                  <a:lnTo>
                    <a:pt x="16751" y="2209"/>
                  </a:lnTo>
                  <a:lnTo>
                    <a:pt x="8026" y="8242"/>
                  </a:lnTo>
                  <a:lnTo>
                    <a:pt x="2146" y="17208"/>
                  </a:lnTo>
                  <a:lnTo>
                    <a:pt x="0" y="28194"/>
                  </a:lnTo>
                  <a:lnTo>
                    <a:pt x="2146" y="39192"/>
                  </a:lnTo>
                  <a:lnTo>
                    <a:pt x="8026" y="48158"/>
                  </a:lnTo>
                  <a:lnTo>
                    <a:pt x="16751" y="54190"/>
                  </a:lnTo>
                  <a:lnTo>
                    <a:pt x="27432" y="56388"/>
                  </a:lnTo>
                  <a:lnTo>
                    <a:pt x="38100" y="54190"/>
                  </a:lnTo>
                  <a:lnTo>
                    <a:pt x="46824" y="48158"/>
                  </a:lnTo>
                  <a:lnTo>
                    <a:pt x="52705" y="39192"/>
                  </a:lnTo>
                  <a:lnTo>
                    <a:pt x="54864" y="28194"/>
                  </a:lnTo>
                  <a:close/>
                </a:path>
                <a:path w="6684645" h="56514">
                  <a:moveTo>
                    <a:pt x="664464" y="28194"/>
                  </a:moveTo>
                  <a:lnTo>
                    <a:pt x="662292" y="17208"/>
                  </a:lnTo>
                  <a:lnTo>
                    <a:pt x="656412" y="8242"/>
                  </a:lnTo>
                  <a:lnTo>
                    <a:pt x="647687" y="2209"/>
                  </a:lnTo>
                  <a:lnTo>
                    <a:pt x="637032" y="0"/>
                  </a:lnTo>
                  <a:lnTo>
                    <a:pt x="626364" y="2209"/>
                  </a:lnTo>
                  <a:lnTo>
                    <a:pt x="617639" y="8242"/>
                  </a:lnTo>
                  <a:lnTo>
                    <a:pt x="611759" y="17208"/>
                  </a:lnTo>
                  <a:lnTo>
                    <a:pt x="609600" y="28194"/>
                  </a:lnTo>
                  <a:lnTo>
                    <a:pt x="611759" y="39192"/>
                  </a:lnTo>
                  <a:lnTo>
                    <a:pt x="617639" y="48158"/>
                  </a:lnTo>
                  <a:lnTo>
                    <a:pt x="626364" y="54190"/>
                  </a:lnTo>
                  <a:lnTo>
                    <a:pt x="637032" y="56388"/>
                  </a:lnTo>
                  <a:lnTo>
                    <a:pt x="647687" y="54190"/>
                  </a:lnTo>
                  <a:lnTo>
                    <a:pt x="656412" y="48158"/>
                  </a:lnTo>
                  <a:lnTo>
                    <a:pt x="662292" y="39192"/>
                  </a:lnTo>
                  <a:lnTo>
                    <a:pt x="664464" y="28194"/>
                  </a:lnTo>
                  <a:close/>
                </a:path>
                <a:path w="6684645" h="56514">
                  <a:moveTo>
                    <a:pt x="1414272" y="28194"/>
                  </a:moveTo>
                  <a:lnTo>
                    <a:pt x="1412100" y="17208"/>
                  </a:lnTo>
                  <a:lnTo>
                    <a:pt x="1406220" y="8242"/>
                  </a:lnTo>
                  <a:lnTo>
                    <a:pt x="1397495" y="2209"/>
                  </a:lnTo>
                  <a:lnTo>
                    <a:pt x="1386840" y="0"/>
                  </a:lnTo>
                  <a:lnTo>
                    <a:pt x="1376172" y="2209"/>
                  </a:lnTo>
                  <a:lnTo>
                    <a:pt x="1367447" y="8242"/>
                  </a:lnTo>
                  <a:lnTo>
                    <a:pt x="1361567" y="17208"/>
                  </a:lnTo>
                  <a:lnTo>
                    <a:pt x="1359408" y="28194"/>
                  </a:lnTo>
                  <a:lnTo>
                    <a:pt x="1361567" y="39192"/>
                  </a:lnTo>
                  <a:lnTo>
                    <a:pt x="1367447" y="48158"/>
                  </a:lnTo>
                  <a:lnTo>
                    <a:pt x="1376172" y="54190"/>
                  </a:lnTo>
                  <a:lnTo>
                    <a:pt x="1386840" y="56388"/>
                  </a:lnTo>
                  <a:lnTo>
                    <a:pt x="1397495" y="54190"/>
                  </a:lnTo>
                  <a:lnTo>
                    <a:pt x="1406220" y="48158"/>
                  </a:lnTo>
                  <a:lnTo>
                    <a:pt x="1412100" y="39192"/>
                  </a:lnTo>
                  <a:lnTo>
                    <a:pt x="1414272" y="28194"/>
                  </a:lnTo>
                  <a:close/>
                </a:path>
                <a:path w="6684645" h="56514">
                  <a:moveTo>
                    <a:pt x="2264664" y="28194"/>
                  </a:moveTo>
                  <a:lnTo>
                    <a:pt x="2262492" y="17208"/>
                  </a:lnTo>
                  <a:lnTo>
                    <a:pt x="2256612" y="8242"/>
                  </a:lnTo>
                  <a:lnTo>
                    <a:pt x="2247887" y="2209"/>
                  </a:lnTo>
                  <a:lnTo>
                    <a:pt x="2237232" y="0"/>
                  </a:lnTo>
                  <a:lnTo>
                    <a:pt x="2226564" y="2209"/>
                  </a:lnTo>
                  <a:lnTo>
                    <a:pt x="2217839" y="8242"/>
                  </a:lnTo>
                  <a:lnTo>
                    <a:pt x="2211959" y="17208"/>
                  </a:lnTo>
                  <a:lnTo>
                    <a:pt x="2209800" y="28194"/>
                  </a:lnTo>
                  <a:lnTo>
                    <a:pt x="2211959" y="39192"/>
                  </a:lnTo>
                  <a:lnTo>
                    <a:pt x="2217839" y="48158"/>
                  </a:lnTo>
                  <a:lnTo>
                    <a:pt x="2226564" y="54190"/>
                  </a:lnTo>
                  <a:lnTo>
                    <a:pt x="2237232" y="56388"/>
                  </a:lnTo>
                  <a:lnTo>
                    <a:pt x="2247887" y="54190"/>
                  </a:lnTo>
                  <a:lnTo>
                    <a:pt x="2256612" y="48158"/>
                  </a:lnTo>
                  <a:lnTo>
                    <a:pt x="2262492" y="39192"/>
                  </a:lnTo>
                  <a:lnTo>
                    <a:pt x="2264664" y="28194"/>
                  </a:lnTo>
                  <a:close/>
                </a:path>
                <a:path w="6684645" h="56514">
                  <a:moveTo>
                    <a:pt x="3553968" y="28194"/>
                  </a:moveTo>
                  <a:lnTo>
                    <a:pt x="3551796" y="17208"/>
                  </a:lnTo>
                  <a:lnTo>
                    <a:pt x="3545916" y="8242"/>
                  </a:lnTo>
                  <a:lnTo>
                    <a:pt x="3537191" y="2209"/>
                  </a:lnTo>
                  <a:lnTo>
                    <a:pt x="3526536" y="0"/>
                  </a:lnTo>
                  <a:lnTo>
                    <a:pt x="3515868" y="2209"/>
                  </a:lnTo>
                  <a:lnTo>
                    <a:pt x="3507143" y="8242"/>
                  </a:lnTo>
                  <a:lnTo>
                    <a:pt x="3501263" y="17208"/>
                  </a:lnTo>
                  <a:lnTo>
                    <a:pt x="3499104" y="28194"/>
                  </a:lnTo>
                  <a:lnTo>
                    <a:pt x="3501263" y="39192"/>
                  </a:lnTo>
                  <a:lnTo>
                    <a:pt x="3507143" y="48158"/>
                  </a:lnTo>
                  <a:lnTo>
                    <a:pt x="3515868" y="54190"/>
                  </a:lnTo>
                  <a:lnTo>
                    <a:pt x="3526536" y="56388"/>
                  </a:lnTo>
                  <a:lnTo>
                    <a:pt x="3537191" y="54190"/>
                  </a:lnTo>
                  <a:lnTo>
                    <a:pt x="3545916" y="48158"/>
                  </a:lnTo>
                  <a:lnTo>
                    <a:pt x="3551796" y="39192"/>
                  </a:lnTo>
                  <a:lnTo>
                    <a:pt x="3553968" y="28194"/>
                  </a:lnTo>
                  <a:close/>
                </a:path>
                <a:path w="6684645" h="56514">
                  <a:moveTo>
                    <a:pt x="5007864" y="28194"/>
                  </a:moveTo>
                  <a:lnTo>
                    <a:pt x="5005692" y="17208"/>
                  </a:lnTo>
                  <a:lnTo>
                    <a:pt x="4999812" y="8242"/>
                  </a:lnTo>
                  <a:lnTo>
                    <a:pt x="4991087" y="2209"/>
                  </a:lnTo>
                  <a:lnTo>
                    <a:pt x="4980432" y="0"/>
                  </a:lnTo>
                  <a:lnTo>
                    <a:pt x="4969764" y="2209"/>
                  </a:lnTo>
                  <a:lnTo>
                    <a:pt x="4961039" y="8242"/>
                  </a:lnTo>
                  <a:lnTo>
                    <a:pt x="4955159" y="17208"/>
                  </a:lnTo>
                  <a:lnTo>
                    <a:pt x="4953000" y="28194"/>
                  </a:lnTo>
                  <a:lnTo>
                    <a:pt x="4955159" y="39192"/>
                  </a:lnTo>
                  <a:lnTo>
                    <a:pt x="4961039" y="48158"/>
                  </a:lnTo>
                  <a:lnTo>
                    <a:pt x="4969764" y="54190"/>
                  </a:lnTo>
                  <a:lnTo>
                    <a:pt x="4980432" y="56388"/>
                  </a:lnTo>
                  <a:lnTo>
                    <a:pt x="4991087" y="54190"/>
                  </a:lnTo>
                  <a:lnTo>
                    <a:pt x="4999812" y="48158"/>
                  </a:lnTo>
                  <a:lnTo>
                    <a:pt x="5005692" y="39192"/>
                  </a:lnTo>
                  <a:lnTo>
                    <a:pt x="5007864" y="28194"/>
                  </a:lnTo>
                  <a:close/>
                </a:path>
                <a:path w="6684645" h="56514">
                  <a:moveTo>
                    <a:pt x="5922264" y="28194"/>
                  </a:moveTo>
                  <a:lnTo>
                    <a:pt x="5920092" y="17208"/>
                  </a:lnTo>
                  <a:lnTo>
                    <a:pt x="5914212" y="8242"/>
                  </a:lnTo>
                  <a:lnTo>
                    <a:pt x="5905487" y="2209"/>
                  </a:lnTo>
                  <a:lnTo>
                    <a:pt x="5894832" y="0"/>
                  </a:lnTo>
                  <a:lnTo>
                    <a:pt x="5884164" y="2209"/>
                  </a:lnTo>
                  <a:lnTo>
                    <a:pt x="5875439" y="8242"/>
                  </a:lnTo>
                  <a:lnTo>
                    <a:pt x="5869559" y="17208"/>
                  </a:lnTo>
                  <a:lnTo>
                    <a:pt x="5867400" y="28194"/>
                  </a:lnTo>
                  <a:lnTo>
                    <a:pt x="5869559" y="39192"/>
                  </a:lnTo>
                  <a:lnTo>
                    <a:pt x="5875439" y="48158"/>
                  </a:lnTo>
                  <a:lnTo>
                    <a:pt x="5884164" y="54190"/>
                  </a:lnTo>
                  <a:lnTo>
                    <a:pt x="5894832" y="56388"/>
                  </a:lnTo>
                  <a:lnTo>
                    <a:pt x="5905487" y="54190"/>
                  </a:lnTo>
                  <a:lnTo>
                    <a:pt x="5914212" y="48158"/>
                  </a:lnTo>
                  <a:lnTo>
                    <a:pt x="5920092" y="39192"/>
                  </a:lnTo>
                  <a:lnTo>
                    <a:pt x="5922264" y="28194"/>
                  </a:lnTo>
                  <a:close/>
                </a:path>
                <a:path w="6684645" h="56514">
                  <a:moveTo>
                    <a:pt x="6684264" y="28194"/>
                  </a:moveTo>
                  <a:lnTo>
                    <a:pt x="6682092" y="17208"/>
                  </a:lnTo>
                  <a:lnTo>
                    <a:pt x="6676212" y="8242"/>
                  </a:lnTo>
                  <a:lnTo>
                    <a:pt x="6667487" y="2209"/>
                  </a:lnTo>
                  <a:lnTo>
                    <a:pt x="6656832" y="0"/>
                  </a:lnTo>
                  <a:lnTo>
                    <a:pt x="6646164" y="2209"/>
                  </a:lnTo>
                  <a:lnTo>
                    <a:pt x="6637439" y="8242"/>
                  </a:lnTo>
                  <a:lnTo>
                    <a:pt x="6631559" y="17208"/>
                  </a:lnTo>
                  <a:lnTo>
                    <a:pt x="6629400" y="28194"/>
                  </a:lnTo>
                  <a:lnTo>
                    <a:pt x="6631559" y="39192"/>
                  </a:lnTo>
                  <a:lnTo>
                    <a:pt x="6637439" y="48158"/>
                  </a:lnTo>
                  <a:lnTo>
                    <a:pt x="6646164" y="54190"/>
                  </a:lnTo>
                  <a:lnTo>
                    <a:pt x="6656832" y="56388"/>
                  </a:lnTo>
                  <a:lnTo>
                    <a:pt x="6667487" y="54190"/>
                  </a:lnTo>
                  <a:lnTo>
                    <a:pt x="6676212" y="48158"/>
                  </a:lnTo>
                  <a:lnTo>
                    <a:pt x="6682092" y="39192"/>
                  </a:lnTo>
                  <a:lnTo>
                    <a:pt x="6684264" y="28194"/>
                  </a:lnTo>
                  <a:close/>
                </a:path>
              </a:pathLst>
            </a:custGeom>
            <a:solidFill>
              <a:srgbClr val="3C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651248" y="2531363"/>
              <a:ext cx="3126105" cy="625475"/>
            </a:xfrm>
            <a:custGeom>
              <a:avLst/>
              <a:gdLst/>
              <a:ahLst/>
              <a:cxnLst/>
              <a:rect l="l" t="t" r="r" b="b"/>
              <a:pathLst>
                <a:path w="3126104" h="625475">
                  <a:moveTo>
                    <a:pt x="0" y="4572"/>
                  </a:moveTo>
                  <a:lnTo>
                    <a:pt x="0" y="625221"/>
                  </a:lnTo>
                </a:path>
                <a:path w="3126104" h="625475">
                  <a:moveTo>
                    <a:pt x="2362200" y="4572"/>
                  </a:moveTo>
                  <a:lnTo>
                    <a:pt x="2362200" y="625221"/>
                  </a:lnTo>
                </a:path>
                <a:path w="3126104" h="625475">
                  <a:moveTo>
                    <a:pt x="3125724" y="0"/>
                  </a:moveTo>
                  <a:lnTo>
                    <a:pt x="3125724" y="620649"/>
                  </a:lnTo>
                </a:path>
              </a:pathLst>
            </a:custGeom>
            <a:ln w="9525">
              <a:solidFill>
                <a:srgbClr val="3C85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648200" y="3000755"/>
              <a:ext cx="3128645" cy="76200"/>
            </a:xfrm>
            <a:custGeom>
              <a:avLst/>
              <a:gdLst/>
              <a:ahLst/>
              <a:cxnLst/>
              <a:rect l="l" t="t" r="r" b="b"/>
              <a:pathLst>
                <a:path w="3128645" h="76200">
                  <a:moveTo>
                    <a:pt x="3128264" y="38100"/>
                  </a:moveTo>
                  <a:lnTo>
                    <a:pt x="3115564" y="31750"/>
                  </a:lnTo>
                  <a:lnTo>
                    <a:pt x="3052064" y="0"/>
                  </a:lnTo>
                  <a:lnTo>
                    <a:pt x="3073222" y="31750"/>
                  </a:lnTo>
                  <a:lnTo>
                    <a:pt x="2424849" y="31750"/>
                  </a:lnTo>
                  <a:lnTo>
                    <a:pt x="2446020" y="0"/>
                  </a:lnTo>
                  <a:lnTo>
                    <a:pt x="2369883" y="38074"/>
                  </a:lnTo>
                  <a:lnTo>
                    <a:pt x="2357247" y="31750"/>
                  </a:lnTo>
                  <a:lnTo>
                    <a:pt x="2293747" y="0"/>
                  </a:lnTo>
                  <a:lnTo>
                    <a:pt x="2314905" y="31750"/>
                  </a:lnTo>
                  <a:lnTo>
                    <a:pt x="55029" y="31750"/>
                  </a:lnTo>
                  <a:lnTo>
                    <a:pt x="76200" y="0"/>
                  </a:lnTo>
                  <a:lnTo>
                    <a:pt x="0" y="38100"/>
                  </a:lnTo>
                  <a:lnTo>
                    <a:pt x="76200" y="76200"/>
                  </a:lnTo>
                  <a:lnTo>
                    <a:pt x="55029" y="44450"/>
                  </a:lnTo>
                  <a:lnTo>
                    <a:pt x="2314905" y="44450"/>
                  </a:lnTo>
                  <a:lnTo>
                    <a:pt x="2293747" y="76200"/>
                  </a:lnTo>
                  <a:lnTo>
                    <a:pt x="2357247" y="44450"/>
                  </a:lnTo>
                  <a:lnTo>
                    <a:pt x="2369883" y="38138"/>
                  </a:lnTo>
                  <a:lnTo>
                    <a:pt x="2446020" y="76200"/>
                  </a:lnTo>
                  <a:lnTo>
                    <a:pt x="2424849" y="44450"/>
                  </a:lnTo>
                  <a:lnTo>
                    <a:pt x="3073222" y="44450"/>
                  </a:lnTo>
                  <a:lnTo>
                    <a:pt x="3052064" y="76200"/>
                  </a:lnTo>
                  <a:lnTo>
                    <a:pt x="3115564" y="44450"/>
                  </a:lnTo>
                  <a:lnTo>
                    <a:pt x="3128264" y="38100"/>
                  </a:lnTo>
                  <a:close/>
                </a:path>
              </a:pathLst>
            </a:custGeom>
            <a:solidFill>
              <a:srgbClr val="3C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847114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202514"/>
            <a:ext cx="30499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260" dirty="0"/>
              <a:t>M</a:t>
            </a:r>
            <a:r>
              <a:rPr sz="2800" spc="170" dirty="0"/>
              <a:t>e</a:t>
            </a:r>
            <a:r>
              <a:rPr sz="2800" spc="-30" dirty="0"/>
              <a:t>aning</a:t>
            </a:r>
            <a:r>
              <a:rPr sz="2800" spc="-160" dirty="0"/>
              <a:t> </a:t>
            </a:r>
            <a:r>
              <a:rPr sz="2800" spc="-60" dirty="0"/>
              <a:t>as</a:t>
            </a:r>
            <a:r>
              <a:rPr sz="2800" spc="-160" dirty="0"/>
              <a:t> </a:t>
            </a:r>
            <a:r>
              <a:rPr sz="2800" spc="30" dirty="0"/>
              <a:t>v</a:t>
            </a:r>
            <a:r>
              <a:rPr sz="2800" spc="25" dirty="0"/>
              <a:t>ectors</a:t>
            </a:r>
            <a:endParaRPr sz="2800" dirty="0"/>
          </a:p>
        </p:txBody>
      </p:sp>
      <p:sp>
        <p:nvSpPr>
          <p:cNvPr id="3" name="object 3"/>
          <p:cNvSpPr/>
          <p:nvPr/>
        </p:nvSpPr>
        <p:spPr>
          <a:xfrm>
            <a:off x="1137212" y="3460558"/>
            <a:ext cx="7856220" cy="76200"/>
          </a:xfrm>
          <a:custGeom>
            <a:avLst/>
            <a:gdLst/>
            <a:ahLst/>
            <a:cxnLst/>
            <a:rect l="l" t="t" r="r" b="b"/>
            <a:pathLst>
              <a:path w="7856220" h="76200">
                <a:moveTo>
                  <a:pt x="76123" y="0"/>
                </a:moveTo>
                <a:lnTo>
                  <a:pt x="0" y="38061"/>
                </a:lnTo>
                <a:lnTo>
                  <a:pt x="76123" y="76200"/>
                </a:lnTo>
                <a:lnTo>
                  <a:pt x="54957" y="44450"/>
                </a:lnTo>
                <a:lnTo>
                  <a:pt x="50749" y="44450"/>
                </a:lnTo>
                <a:lnTo>
                  <a:pt x="50749" y="31750"/>
                </a:lnTo>
                <a:lnTo>
                  <a:pt x="54957" y="31750"/>
                </a:lnTo>
                <a:lnTo>
                  <a:pt x="76123" y="0"/>
                </a:lnTo>
                <a:close/>
              </a:path>
              <a:path w="7856220" h="76200">
                <a:moveTo>
                  <a:pt x="7780070" y="0"/>
                </a:moveTo>
                <a:lnTo>
                  <a:pt x="7805445" y="38061"/>
                </a:lnTo>
                <a:lnTo>
                  <a:pt x="7780070" y="76200"/>
                </a:lnTo>
                <a:lnTo>
                  <a:pt x="7843570" y="44450"/>
                </a:lnTo>
                <a:lnTo>
                  <a:pt x="7805597" y="44450"/>
                </a:lnTo>
                <a:lnTo>
                  <a:pt x="7805597" y="31750"/>
                </a:lnTo>
                <a:lnTo>
                  <a:pt x="7843570" y="31750"/>
                </a:lnTo>
                <a:lnTo>
                  <a:pt x="7780070" y="0"/>
                </a:lnTo>
                <a:close/>
              </a:path>
              <a:path w="7856220" h="76200">
                <a:moveTo>
                  <a:pt x="50749" y="38138"/>
                </a:moveTo>
                <a:lnTo>
                  <a:pt x="50749" y="44450"/>
                </a:lnTo>
                <a:lnTo>
                  <a:pt x="54957" y="44450"/>
                </a:lnTo>
                <a:lnTo>
                  <a:pt x="50749" y="38138"/>
                </a:lnTo>
                <a:close/>
              </a:path>
              <a:path w="7856220" h="76200">
                <a:moveTo>
                  <a:pt x="7801237" y="31750"/>
                </a:moveTo>
                <a:lnTo>
                  <a:pt x="54957" y="31750"/>
                </a:lnTo>
                <a:lnTo>
                  <a:pt x="50749" y="38061"/>
                </a:lnTo>
                <a:lnTo>
                  <a:pt x="54957" y="44450"/>
                </a:lnTo>
                <a:lnTo>
                  <a:pt x="7801237" y="44450"/>
                </a:lnTo>
                <a:lnTo>
                  <a:pt x="7805445" y="38138"/>
                </a:lnTo>
                <a:lnTo>
                  <a:pt x="7801237" y="31750"/>
                </a:lnTo>
                <a:close/>
              </a:path>
              <a:path w="7856220" h="76200">
                <a:moveTo>
                  <a:pt x="7843570" y="31750"/>
                </a:moveTo>
                <a:lnTo>
                  <a:pt x="7805597" y="31750"/>
                </a:lnTo>
                <a:lnTo>
                  <a:pt x="7805597" y="44450"/>
                </a:lnTo>
                <a:lnTo>
                  <a:pt x="7843570" y="44450"/>
                </a:lnTo>
                <a:lnTo>
                  <a:pt x="7856194" y="38138"/>
                </a:lnTo>
                <a:lnTo>
                  <a:pt x="7843570" y="31750"/>
                </a:lnTo>
                <a:close/>
              </a:path>
              <a:path w="7856220" h="76200">
                <a:moveTo>
                  <a:pt x="54957" y="31750"/>
                </a:moveTo>
                <a:lnTo>
                  <a:pt x="50749" y="31750"/>
                </a:lnTo>
                <a:lnTo>
                  <a:pt x="50749" y="38061"/>
                </a:lnTo>
                <a:lnTo>
                  <a:pt x="54957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65051" y="3516439"/>
            <a:ext cx="6578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80" dirty="0">
                <a:latin typeface="Arial"/>
                <a:cs typeface="Arial"/>
              </a:rPr>
              <a:t>neg</a:t>
            </a:r>
            <a:r>
              <a:rPr sz="1400" i="1" spc="-75" dirty="0">
                <a:latin typeface="Arial"/>
                <a:cs typeface="Arial"/>
              </a:rPr>
              <a:t>a</a:t>
            </a:r>
            <a:r>
              <a:rPr sz="1400" i="1" spc="95" dirty="0">
                <a:latin typeface="Arial"/>
                <a:cs typeface="Arial"/>
              </a:rPr>
              <a:t>t</a:t>
            </a:r>
            <a:r>
              <a:rPr sz="1400" i="1" spc="-45" dirty="0">
                <a:latin typeface="Arial"/>
                <a:cs typeface="Arial"/>
              </a:rPr>
              <a:t>ive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34181" y="3516439"/>
            <a:ext cx="1289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0" dirty="0">
                <a:latin typeface="Tahoma"/>
                <a:cs typeface="Tahoma"/>
              </a:rPr>
              <a:t>0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62754" y="3516439"/>
            <a:ext cx="1289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0" dirty="0">
                <a:latin typeface="Tahoma"/>
                <a:cs typeface="Tahoma"/>
              </a:rPr>
              <a:t>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34354" y="3516439"/>
            <a:ext cx="1289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0" dirty="0">
                <a:latin typeface="Tahoma"/>
                <a:cs typeface="Tahoma"/>
              </a:rPr>
              <a:t>2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67346" y="3516439"/>
            <a:ext cx="6000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45" dirty="0">
                <a:latin typeface="Arial"/>
                <a:cs typeface="Arial"/>
              </a:rPr>
              <a:t>po</a:t>
            </a:r>
            <a:r>
              <a:rPr sz="1400" i="1" spc="-25" dirty="0">
                <a:latin typeface="Arial"/>
                <a:cs typeface="Arial"/>
              </a:rPr>
              <a:t>sitive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701015" y="1756727"/>
            <a:ext cx="6207760" cy="3344545"/>
            <a:chOff x="1121663" y="794004"/>
            <a:chExt cx="6207760" cy="3344545"/>
          </a:xfrm>
        </p:grpSpPr>
        <p:sp>
          <p:nvSpPr>
            <p:cNvPr id="10" name="object 10"/>
            <p:cNvSpPr/>
            <p:nvPr/>
          </p:nvSpPr>
          <p:spPr>
            <a:xfrm>
              <a:off x="1834895" y="2493264"/>
              <a:ext cx="5489575" cy="87630"/>
            </a:xfrm>
            <a:custGeom>
              <a:avLst/>
              <a:gdLst/>
              <a:ahLst/>
              <a:cxnLst/>
              <a:rect l="l" t="t" r="r" b="b"/>
              <a:pathLst>
                <a:path w="5489575" h="87630">
                  <a:moveTo>
                    <a:pt x="0" y="87249"/>
                  </a:moveTo>
                  <a:lnTo>
                    <a:pt x="0" y="0"/>
                  </a:lnTo>
                </a:path>
                <a:path w="5489575" h="87630">
                  <a:moveTo>
                    <a:pt x="1371600" y="87249"/>
                  </a:moveTo>
                  <a:lnTo>
                    <a:pt x="1371600" y="0"/>
                  </a:lnTo>
                </a:path>
                <a:path w="5489575" h="87630">
                  <a:moveTo>
                    <a:pt x="4117848" y="87249"/>
                  </a:moveTo>
                  <a:lnTo>
                    <a:pt x="4117848" y="0"/>
                  </a:lnTo>
                </a:path>
                <a:path w="5489575" h="87630">
                  <a:moveTo>
                    <a:pt x="5489448" y="87249"/>
                  </a:moveTo>
                  <a:lnTo>
                    <a:pt x="5489448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43043" y="794004"/>
              <a:ext cx="76200" cy="3344545"/>
            </a:xfrm>
            <a:custGeom>
              <a:avLst/>
              <a:gdLst/>
              <a:ahLst/>
              <a:cxnLst/>
              <a:rect l="l" t="t" r="r" b="b"/>
              <a:pathLst>
                <a:path w="76200" h="3344545">
                  <a:moveTo>
                    <a:pt x="0" y="3268205"/>
                  </a:moveTo>
                  <a:lnTo>
                    <a:pt x="38100" y="3344405"/>
                  </a:lnTo>
                  <a:lnTo>
                    <a:pt x="63500" y="3293605"/>
                  </a:lnTo>
                  <a:lnTo>
                    <a:pt x="38080" y="3293592"/>
                  </a:lnTo>
                  <a:lnTo>
                    <a:pt x="31750" y="3293592"/>
                  </a:lnTo>
                  <a:lnTo>
                    <a:pt x="31750" y="3289371"/>
                  </a:lnTo>
                  <a:lnTo>
                    <a:pt x="0" y="3268205"/>
                  </a:lnTo>
                  <a:close/>
                </a:path>
                <a:path w="76200" h="3344545">
                  <a:moveTo>
                    <a:pt x="76200" y="3268205"/>
                  </a:moveTo>
                  <a:lnTo>
                    <a:pt x="44450" y="3289371"/>
                  </a:lnTo>
                  <a:lnTo>
                    <a:pt x="44450" y="3293592"/>
                  </a:lnTo>
                  <a:lnTo>
                    <a:pt x="38100" y="3293605"/>
                  </a:lnTo>
                  <a:lnTo>
                    <a:pt x="63506" y="3293592"/>
                  </a:lnTo>
                  <a:lnTo>
                    <a:pt x="44450" y="3293592"/>
                  </a:lnTo>
                  <a:lnTo>
                    <a:pt x="44450" y="3289371"/>
                  </a:lnTo>
                  <a:lnTo>
                    <a:pt x="65616" y="3289371"/>
                  </a:lnTo>
                  <a:lnTo>
                    <a:pt x="76200" y="3268205"/>
                  </a:lnTo>
                  <a:close/>
                </a:path>
                <a:path w="76200" h="3344545">
                  <a:moveTo>
                    <a:pt x="31750" y="3289371"/>
                  </a:moveTo>
                  <a:lnTo>
                    <a:pt x="31750" y="3293592"/>
                  </a:lnTo>
                  <a:lnTo>
                    <a:pt x="38080" y="3293592"/>
                  </a:lnTo>
                  <a:lnTo>
                    <a:pt x="31750" y="3289371"/>
                  </a:lnTo>
                  <a:close/>
                </a:path>
                <a:path w="76200" h="3344545">
                  <a:moveTo>
                    <a:pt x="38100" y="50800"/>
                  </a:moveTo>
                  <a:lnTo>
                    <a:pt x="31750" y="55033"/>
                  </a:lnTo>
                  <a:lnTo>
                    <a:pt x="31750" y="3289371"/>
                  </a:lnTo>
                  <a:lnTo>
                    <a:pt x="38080" y="3293592"/>
                  </a:lnTo>
                  <a:lnTo>
                    <a:pt x="44450" y="3289371"/>
                  </a:lnTo>
                  <a:lnTo>
                    <a:pt x="44450" y="55033"/>
                  </a:lnTo>
                  <a:lnTo>
                    <a:pt x="38100" y="50800"/>
                  </a:lnTo>
                  <a:close/>
                </a:path>
                <a:path w="76200" h="3344545">
                  <a:moveTo>
                    <a:pt x="38100" y="0"/>
                  </a:moveTo>
                  <a:lnTo>
                    <a:pt x="0" y="76200"/>
                  </a:lnTo>
                  <a:lnTo>
                    <a:pt x="31749" y="55033"/>
                  </a:lnTo>
                  <a:lnTo>
                    <a:pt x="31750" y="50800"/>
                  </a:lnTo>
                  <a:lnTo>
                    <a:pt x="63500" y="50800"/>
                  </a:lnTo>
                  <a:lnTo>
                    <a:pt x="38100" y="0"/>
                  </a:lnTo>
                  <a:close/>
                </a:path>
                <a:path w="76200" h="3344545">
                  <a:moveTo>
                    <a:pt x="63500" y="50800"/>
                  </a:moveTo>
                  <a:lnTo>
                    <a:pt x="44450" y="50800"/>
                  </a:lnTo>
                  <a:lnTo>
                    <a:pt x="44450" y="55033"/>
                  </a:lnTo>
                  <a:lnTo>
                    <a:pt x="76200" y="76200"/>
                  </a:lnTo>
                  <a:lnTo>
                    <a:pt x="63500" y="50800"/>
                  </a:lnTo>
                  <a:close/>
                </a:path>
                <a:path w="76200" h="3344545">
                  <a:moveTo>
                    <a:pt x="38100" y="50800"/>
                  </a:moveTo>
                  <a:lnTo>
                    <a:pt x="31750" y="50800"/>
                  </a:lnTo>
                  <a:lnTo>
                    <a:pt x="31750" y="55033"/>
                  </a:lnTo>
                  <a:lnTo>
                    <a:pt x="38100" y="50800"/>
                  </a:lnTo>
                  <a:close/>
                </a:path>
                <a:path w="76200" h="3344545">
                  <a:moveTo>
                    <a:pt x="44450" y="50800"/>
                  </a:moveTo>
                  <a:lnTo>
                    <a:pt x="38100" y="50800"/>
                  </a:lnTo>
                  <a:lnTo>
                    <a:pt x="44450" y="55033"/>
                  </a:lnTo>
                  <a:lnTo>
                    <a:pt x="44450" y="50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78096" y="1117092"/>
              <a:ext cx="1905" cy="2830830"/>
            </a:xfrm>
            <a:custGeom>
              <a:avLst/>
              <a:gdLst/>
              <a:ahLst/>
              <a:cxnLst/>
              <a:rect l="l" t="t" r="r" b="b"/>
              <a:pathLst>
                <a:path w="1904" h="2830829">
                  <a:moveTo>
                    <a:pt x="0" y="87249"/>
                  </a:moveTo>
                  <a:lnTo>
                    <a:pt x="0" y="0"/>
                  </a:lnTo>
                </a:path>
                <a:path w="1904" h="2830829">
                  <a:moveTo>
                    <a:pt x="1524" y="2830499"/>
                  </a:moveTo>
                  <a:lnTo>
                    <a:pt x="1524" y="27432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21664" y="1973579"/>
              <a:ext cx="1414780" cy="1580515"/>
            </a:xfrm>
            <a:custGeom>
              <a:avLst/>
              <a:gdLst/>
              <a:ahLst/>
              <a:cxnLst/>
              <a:rect l="l" t="t" r="r" b="b"/>
              <a:pathLst>
                <a:path w="1414780" h="1580514">
                  <a:moveTo>
                    <a:pt x="54864" y="1323594"/>
                  </a:moveTo>
                  <a:lnTo>
                    <a:pt x="52705" y="1312608"/>
                  </a:lnTo>
                  <a:lnTo>
                    <a:pt x="46824" y="1303642"/>
                  </a:lnTo>
                  <a:lnTo>
                    <a:pt x="38100" y="1297609"/>
                  </a:lnTo>
                  <a:lnTo>
                    <a:pt x="27432" y="1295400"/>
                  </a:lnTo>
                  <a:lnTo>
                    <a:pt x="16751" y="1297609"/>
                  </a:lnTo>
                  <a:lnTo>
                    <a:pt x="8026" y="1303642"/>
                  </a:lnTo>
                  <a:lnTo>
                    <a:pt x="2146" y="1312608"/>
                  </a:lnTo>
                  <a:lnTo>
                    <a:pt x="0" y="1323594"/>
                  </a:lnTo>
                  <a:lnTo>
                    <a:pt x="2146" y="1334592"/>
                  </a:lnTo>
                  <a:lnTo>
                    <a:pt x="8026" y="1343558"/>
                  </a:lnTo>
                  <a:lnTo>
                    <a:pt x="16751" y="1349590"/>
                  </a:lnTo>
                  <a:lnTo>
                    <a:pt x="27432" y="1351788"/>
                  </a:lnTo>
                  <a:lnTo>
                    <a:pt x="38100" y="1349590"/>
                  </a:lnTo>
                  <a:lnTo>
                    <a:pt x="46824" y="1343558"/>
                  </a:lnTo>
                  <a:lnTo>
                    <a:pt x="52705" y="1334592"/>
                  </a:lnTo>
                  <a:lnTo>
                    <a:pt x="54864" y="1323594"/>
                  </a:lnTo>
                  <a:close/>
                </a:path>
                <a:path w="1414780" h="1580514">
                  <a:moveTo>
                    <a:pt x="664464" y="1552194"/>
                  </a:moveTo>
                  <a:lnTo>
                    <a:pt x="662292" y="1541208"/>
                  </a:lnTo>
                  <a:lnTo>
                    <a:pt x="656412" y="1532242"/>
                  </a:lnTo>
                  <a:lnTo>
                    <a:pt x="647687" y="1526209"/>
                  </a:lnTo>
                  <a:lnTo>
                    <a:pt x="637032" y="1524000"/>
                  </a:lnTo>
                  <a:lnTo>
                    <a:pt x="626364" y="1526209"/>
                  </a:lnTo>
                  <a:lnTo>
                    <a:pt x="617639" y="1532242"/>
                  </a:lnTo>
                  <a:lnTo>
                    <a:pt x="611759" y="1541208"/>
                  </a:lnTo>
                  <a:lnTo>
                    <a:pt x="609600" y="1552194"/>
                  </a:lnTo>
                  <a:lnTo>
                    <a:pt x="611759" y="1563192"/>
                  </a:lnTo>
                  <a:lnTo>
                    <a:pt x="617639" y="1572158"/>
                  </a:lnTo>
                  <a:lnTo>
                    <a:pt x="626364" y="1578190"/>
                  </a:lnTo>
                  <a:lnTo>
                    <a:pt x="637032" y="1580388"/>
                  </a:lnTo>
                  <a:lnTo>
                    <a:pt x="647687" y="1578190"/>
                  </a:lnTo>
                  <a:lnTo>
                    <a:pt x="656412" y="1572158"/>
                  </a:lnTo>
                  <a:lnTo>
                    <a:pt x="662292" y="1563192"/>
                  </a:lnTo>
                  <a:lnTo>
                    <a:pt x="664464" y="1552194"/>
                  </a:lnTo>
                  <a:close/>
                </a:path>
                <a:path w="1414780" h="1580514">
                  <a:moveTo>
                    <a:pt x="1414272" y="28194"/>
                  </a:moveTo>
                  <a:lnTo>
                    <a:pt x="1412100" y="17208"/>
                  </a:lnTo>
                  <a:lnTo>
                    <a:pt x="1406220" y="8242"/>
                  </a:lnTo>
                  <a:lnTo>
                    <a:pt x="1397495" y="2209"/>
                  </a:lnTo>
                  <a:lnTo>
                    <a:pt x="1386840" y="0"/>
                  </a:lnTo>
                  <a:lnTo>
                    <a:pt x="1376172" y="2209"/>
                  </a:lnTo>
                  <a:lnTo>
                    <a:pt x="1367447" y="8242"/>
                  </a:lnTo>
                  <a:lnTo>
                    <a:pt x="1361567" y="17208"/>
                  </a:lnTo>
                  <a:lnTo>
                    <a:pt x="1359408" y="28194"/>
                  </a:lnTo>
                  <a:lnTo>
                    <a:pt x="1361567" y="39192"/>
                  </a:lnTo>
                  <a:lnTo>
                    <a:pt x="1367447" y="48158"/>
                  </a:lnTo>
                  <a:lnTo>
                    <a:pt x="1376172" y="54190"/>
                  </a:lnTo>
                  <a:lnTo>
                    <a:pt x="1386840" y="56388"/>
                  </a:lnTo>
                  <a:lnTo>
                    <a:pt x="1397495" y="54190"/>
                  </a:lnTo>
                  <a:lnTo>
                    <a:pt x="1406220" y="48158"/>
                  </a:lnTo>
                  <a:lnTo>
                    <a:pt x="1412100" y="39192"/>
                  </a:lnTo>
                  <a:lnTo>
                    <a:pt x="1414272" y="28194"/>
                  </a:lnTo>
                  <a:close/>
                </a:path>
              </a:pathLst>
            </a:custGeom>
            <a:solidFill>
              <a:srgbClr val="3C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878682" y="4746002"/>
            <a:ext cx="1949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ahoma"/>
                <a:cs typeface="Tahoma"/>
              </a:rPr>
              <a:t>-</a:t>
            </a:r>
            <a:r>
              <a:rPr sz="1400" spc="50" dirty="0">
                <a:latin typeface="Tahoma"/>
                <a:cs typeface="Tahoma"/>
              </a:rPr>
              <a:t>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44215" y="2004630"/>
            <a:ext cx="1289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50" dirty="0">
                <a:latin typeface="Tahoma"/>
                <a:cs typeface="Tahoma"/>
              </a:rPr>
              <a:t>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42084" y="4329365"/>
            <a:ext cx="5930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C85C5"/>
                </a:solidFill>
                <a:latin typeface="Tahoma"/>
                <a:cs typeface="Tahoma"/>
              </a:rPr>
              <a:t>b</a:t>
            </a:r>
            <a:r>
              <a:rPr sz="1600" spc="30" dirty="0">
                <a:solidFill>
                  <a:srgbClr val="3C85C5"/>
                </a:solidFill>
                <a:latin typeface="Tahoma"/>
                <a:cs typeface="Tahoma"/>
              </a:rPr>
              <a:t>o</a:t>
            </a:r>
            <a:r>
              <a:rPr sz="1600" spc="-5" dirty="0">
                <a:solidFill>
                  <a:srgbClr val="3C85C5"/>
                </a:solidFill>
                <a:latin typeface="Tahoma"/>
                <a:cs typeface="Tahoma"/>
              </a:rPr>
              <a:t>r</a:t>
            </a:r>
            <a:r>
              <a:rPr sz="1600" spc="-15" dirty="0">
                <a:solidFill>
                  <a:srgbClr val="3C85C5"/>
                </a:solidFill>
                <a:latin typeface="Tahoma"/>
                <a:cs typeface="Tahoma"/>
              </a:rPr>
              <a:t>ing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910816" y="2707702"/>
            <a:ext cx="2798445" cy="1961514"/>
          </a:xfrm>
          <a:custGeom>
            <a:avLst/>
            <a:gdLst/>
            <a:ahLst/>
            <a:cxnLst/>
            <a:rect l="l" t="t" r="r" b="b"/>
            <a:pathLst>
              <a:path w="2798445" h="1961514">
                <a:moveTo>
                  <a:pt x="54864" y="1933194"/>
                </a:moveTo>
                <a:lnTo>
                  <a:pt x="52692" y="1922208"/>
                </a:lnTo>
                <a:lnTo>
                  <a:pt x="46812" y="1913242"/>
                </a:lnTo>
                <a:lnTo>
                  <a:pt x="38087" y="1907209"/>
                </a:lnTo>
                <a:lnTo>
                  <a:pt x="27432" y="1905000"/>
                </a:lnTo>
                <a:lnTo>
                  <a:pt x="16764" y="1907209"/>
                </a:lnTo>
                <a:lnTo>
                  <a:pt x="8039" y="1913242"/>
                </a:lnTo>
                <a:lnTo>
                  <a:pt x="2159" y="1922208"/>
                </a:lnTo>
                <a:lnTo>
                  <a:pt x="0" y="1933194"/>
                </a:lnTo>
                <a:lnTo>
                  <a:pt x="2159" y="1944192"/>
                </a:lnTo>
                <a:lnTo>
                  <a:pt x="8039" y="1953158"/>
                </a:lnTo>
                <a:lnTo>
                  <a:pt x="16764" y="1959190"/>
                </a:lnTo>
                <a:lnTo>
                  <a:pt x="27432" y="1961388"/>
                </a:lnTo>
                <a:lnTo>
                  <a:pt x="38087" y="1959190"/>
                </a:lnTo>
                <a:lnTo>
                  <a:pt x="46812" y="1953158"/>
                </a:lnTo>
                <a:lnTo>
                  <a:pt x="52692" y="1944192"/>
                </a:lnTo>
                <a:lnTo>
                  <a:pt x="54864" y="1933194"/>
                </a:lnTo>
                <a:close/>
              </a:path>
              <a:path w="2798445" h="1961514">
                <a:moveTo>
                  <a:pt x="2798064" y="28194"/>
                </a:moveTo>
                <a:lnTo>
                  <a:pt x="2795892" y="17208"/>
                </a:lnTo>
                <a:lnTo>
                  <a:pt x="2790012" y="8242"/>
                </a:lnTo>
                <a:lnTo>
                  <a:pt x="2781287" y="2209"/>
                </a:lnTo>
                <a:lnTo>
                  <a:pt x="2770632" y="0"/>
                </a:lnTo>
                <a:lnTo>
                  <a:pt x="2759964" y="2209"/>
                </a:lnTo>
                <a:lnTo>
                  <a:pt x="2751239" y="8242"/>
                </a:lnTo>
                <a:lnTo>
                  <a:pt x="2745359" y="17208"/>
                </a:lnTo>
                <a:lnTo>
                  <a:pt x="2743200" y="28194"/>
                </a:lnTo>
                <a:lnTo>
                  <a:pt x="2745359" y="39192"/>
                </a:lnTo>
                <a:lnTo>
                  <a:pt x="2751239" y="48158"/>
                </a:lnTo>
                <a:lnTo>
                  <a:pt x="2759964" y="54190"/>
                </a:lnTo>
                <a:lnTo>
                  <a:pt x="2770632" y="56388"/>
                </a:lnTo>
                <a:lnTo>
                  <a:pt x="2781287" y="54190"/>
                </a:lnTo>
                <a:lnTo>
                  <a:pt x="2790012" y="48158"/>
                </a:lnTo>
                <a:lnTo>
                  <a:pt x="2795892" y="39192"/>
                </a:lnTo>
                <a:lnTo>
                  <a:pt x="2798064" y="28194"/>
                </a:lnTo>
                <a:close/>
              </a:path>
            </a:pathLst>
          </a:custGeom>
          <a:solidFill>
            <a:srgbClr val="3C85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309462" y="4329365"/>
            <a:ext cx="5715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3C85C5"/>
                </a:solidFill>
                <a:latin typeface="Tahoma"/>
                <a:cs typeface="Tahoma"/>
              </a:rPr>
              <a:t>happ</a:t>
            </a:r>
            <a:r>
              <a:rPr sz="1600" spc="25" dirty="0">
                <a:solidFill>
                  <a:srgbClr val="3C85C5"/>
                </a:solidFill>
                <a:latin typeface="Tahoma"/>
                <a:cs typeface="Tahoma"/>
              </a:rPr>
              <a:t>y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200120" y="2402902"/>
            <a:ext cx="3185160" cy="2418715"/>
          </a:xfrm>
          <a:custGeom>
            <a:avLst/>
            <a:gdLst/>
            <a:ahLst/>
            <a:cxnLst/>
            <a:rect l="l" t="t" r="r" b="b"/>
            <a:pathLst>
              <a:path w="3185159" h="2418715">
                <a:moveTo>
                  <a:pt x="54864" y="28194"/>
                </a:moveTo>
                <a:lnTo>
                  <a:pt x="52692" y="17208"/>
                </a:lnTo>
                <a:lnTo>
                  <a:pt x="46812" y="8242"/>
                </a:lnTo>
                <a:lnTo>
                  <a:pt x="38087" y="2209"/>
                </a:lnTo>
                <a:lnTo>
                  <a:pt x="27432" y="0"/>
                </a:lnTo>
                <a:lnTo>
                  <a:pt x="16764" y="2209"/>
                </a:lnTo>
                <a:lnTo>
                  <a:pt x="8039" y="8242"/>
                </a:lnTo>
                <a:lnTo>
                  <a:pt x="2159" y="17208"/>
                </a:lnTo>
                <a:lnTo>
                  <a:pt x="0" y="28194"/>
                </a:lnTo>
                <a:lnTo>
                  <a:pt x="2159" y="39192"/>
                </a:lnTo>
                <a:lnTo>
                  <a:pt x="8039" y="48158"/>
                </a:lnTo>
                <a:lnTo>
                  <a:pt x="16764" y="54190"/>
                </a:lnTo>
                <a:lnTo>
                  <a:pt x="27432" y="56388"/>
                </a:lnTo>
                <a:lnTo>
                  <a:pt x="38087" y="54190"/>
                </a:lnTo>
                <a:lnTo>
                  <a:pt x="46812" y="48158"/>
                </a:lnTo>
                <a:lnTo>
                  <a:pt x="52692" y="39192"/>
                </a:lnTo>
                <a:lnTo>
                  <a:pt x="54864" y="28194"/>
                </a:lnTo>
                <a:close/>
              </a:path>
              <a:path w="3185159" h="2418715">
                <a:moveTo>
                  <a:pt x="60960" y="2390394"/>
                </a:moveTo>
                <a:lnTo>
                  <a:pt x="58788" y="2379408"/>
                </a:lnTo>
                <a:lnTo>
                  <a:pt x="52908" y="2370442"/>
                </a:lnTo>
                <a:lnTo>
                  <a:pt x="44183" y="2364409"/>
                </a:lnTo>
                <a:lnTo>
                  <a:pt x="33528" y="2362200"/>
                </a:lnTo>
                <a:lnTo>
                  <a:pt x="22860" y="2364409"/>
                </a:lnTo>
                <a:lnTo>
                  <a:pt x="14135" y="2370442"/>
                </a:lnTo>
                <a:lnTo>
                  <a:pt x="8255" y="2379408"/>
                </a:lnTo>
                <a:lnTo>
                  <a:pt x="6096" y="2390394"/>
                </a:lnTo>
                <a:lnTo>
                  <a:pt x="8255" y="2401392"/>
                </a:lnTo>
                <a:lnTo>
                  <a:pt x="14135" y="2410358"/>
                </a:lnTo>
                <a:lnTo>
                  <a:pt x="22860" y="2416391"/>
                </a:lnTo>
                <a:lnTo>
                  <a:pt x="33528" y="2418588"/>
                </a:lnTo>
                <a:lnTo>
                  <a:pt x="44183" y="2416391"/>
                </a:lnTo>
                <a:lnTo>
                  <a:pt x="52908" y="2410358"/>
                </a:lnTo>
                <a:lnTo>
                  <a:pt x="58788" y="2401392"/>
                </a:lnTo>
                <a:lnTo>
                  <a:pt x="60960" y="2390394"/>
                </a:lnTo>
                <a:close/>
              </a:path>
              <a:path w="3185159" h="2418715">
                <a:moveTo>
                  <a:pt x="1356360" y="332994"/>
                </a:moveTo>
                <a:lnTo>
                  <a:pt x="1354188" y="322008"/>
                </a:lnTo>
                <a:lnTo>
                  <a:pt x="1348308" y="313042"/>
                </a:lnTo>
                <a:lnTo>
                  <a:pt x="1339583" y="307009"/>
                </a:lnTo>
                <a:lnTo>
                  <a:pt x="1328928" y="304800"/>
                </a:lnTo>
                <a:lnTo>
                  <a:pt x="1318260" y="307009"/>
                </a:lnTo>
                <a:lnTo>
                  <a:pt x="1309535" y="313042"/>
                </a:lnTo>
                <a:lnTo>
                  <a:pt x="1303655" y="322008"/>
                </a:lnTo>
                <a:lnTo>
                  <a:pt x="1301496" y="332994"/>
                </a:lnTo>
                <a:lnTo>
                  <a:pt x="1303655" y="343992"/>
                </a:lnTo>
                <a:lnTo>
                  <a:pt x="1309535" y="352958"/>
                </a:lnTo>
                <a:lnTo>
                  <a:pt x="1318260" y="358990"/>
                </a:lnTo>
                <a:lnTo>
                  <a:pt x="1328928" y="361188"/>
                </a:lnTo>
                <a:lnTo>
                  <a:pt x="1339583" y="358990"/>
                </a:lnTo>
                <a:lnTo>
                  <a:pt x="1348308" y="352958"/>
                </a:lnTo>
                <a:lnTo>
                  <a:pt x="1354188" y="343992"/>
                </a:lnTo>
                <a:lnTo>
                  <a:pt x="1356360" y="332994"/>
                </a:lnTo>
                <a:close/>
              </a:path>
              <a:path w="3185159" h="2418715">
                <a:moveTo>
                  <a:pt x="2423160" y="2237994"/>
                </a:moveTo>
                <a:lnTo>
                  <a:pt x="2420988" y="2227008"/>
                </a:lnTo>
                <a:lnTo>
                  <a:pt x="2415108" y="2218042"/>
                </a:lnTo>
                <a:lnTo>
                  <a:pt x="2406383" y="2212009"/>
                </a:lnTo>
                <a:lnTo>
                  <a:pt x="2395728" y="2209800"/>
                </a:lnTo>
                <a:lnTo>
                  <a:pt x="2385060" y="2212009"/>
                </a:lnTo>
                <a:lnTo>
                  <a:pt x="2376335" y="2218042"/>
                </a:lnTo>
                <a:lnTo>
                  <a:pt x="2370455" y="2227008"/>
                </a:lnTo>
                <a:lnTo>
                  <a:pt x="2368296" y="2237994"/>
                </a:lnTo>
                <a:lnTo>
                  <a:pt x="2370455" y="2248992"/>
                </a:lnTo>
                <a:lnTo>
                  <a:pt x="2376335" y="2257958"/>
                </a:lnTo>
                <a:lnTo>
                  <a:pt x="2385060" y="2263991"/>
                </a:lnTo>
                <a:lnTo>
                  <a:pt x="2395728" y="2266188"/>
                </a:lnTo>
                <a:lnTo>
                  <a:pt x="2406383" y="2263991"/>
                </a:lnTo>
                <a:lnTo>
                  <a:pt x="2415108" y="2257958"/>
                </a:lnTo>
                <a:lnTo>
                  <a:pt x="2420988" y="2248992"/>
                </a:lnTo>
                <a:lnTo>
                  <a:pt x="2423160" y="2237994"/>
                </a:lnTo>
                <a:close/>
              </a:path>
              <a:path w="3185159" h="2418715">
                <a:moveTo>
                  <a:pt x="3185160" y="1856994"/>
                </a:moveTo>
                <a:lnTo>
                  <a:pt x="3182988" y="1846008"/>
                </a:lnTo>
                <a:lnTo>
                  <a:pt x="3177108" y="1837042"/>
                </a:lnTo>
                <a:lnTo>
                  <a:pt x="3168383" y="1831009"/>
                </a:lnTo>
                <a:lnTo>
                  <a:pt x="3157728" y="1828800"/>
                </a:lnTo>
                <a:lnTo>
                  <a:pt x="3147060" y="1831009"/>
                </a:lnTo>
                <a:lnTo>
                  <a:pt x="3138335" y="1837042"/>
                </a:lnTo>
                <a:lnTo>
                  <a:pt x="3132455" y="1846008"/>
                </a:lnTo>
                <a:lnTo>
                  <a:pt x="3130296" y="1856994"/>
                </a:lnTo>
                <a:lnTo>
                  <a:pt x="3132455" y="1867992"/>
                </a:lnTo>
                <a:lnTo>
                  <a:pt x="3138335" y="1876958"/>
                </a:lnTo>
                <a:lnTo>
                  <a:pt x="3147060" y="1882990"/>
                </a:lnTo>
                <a:lnTo>
                  <a:pt x="3157728" y="1885188"/>
                </a:lnTo>
                <a:lnTo>
                  <a:pt x="3168383" y="1882990"/>
                </a:lnTo>
                <a:lnTo>
                  <a:pt x="3177108" y="1876958"/>
                </a:lnTo>
                <a:lnTo>
                  <a:pt x="3182988" y="1867992"/>
                </a:lnTo>
                <a:lnTo>
                  <a:pt x="3185160" y="1856994"/>
                </a:lnTo>
                <a:close/>
              </a:path>
            </a:pathLst>
          </a:custGeom>
          <a:solidFill>
            <a:srgbClr val="3C85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521895" y="3948365"/>
            <a:ext cx="2206625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860"/>
              </a:lnSpc>
              <a:spcBef>
                <a:spcPts val="95"/>
              </a:spcBef>
            </a:pPr>
            <a:r>
              <a:rPr sz="1600" spc="-5" dirty="0">
                <a:solidFill>
                  <a:srgbClr val="3C85C5"/>
                </a:solidFill>
                <a:latin typeface="Tahoma"/>
                <a:cs typeface="Tahoma"/>
              </a:rPr>
              <a:t>r</a:t>
            </a:r>
            <a:r>
              <a:rPr sz="1600" spc="-35" dirty="0">
                <a:solidFill>
                  <a:srgbClr val="3C85C5"/>
                </a:solidFill>
                <a:latin typeface="Tahoma"/>
                <a:cs typeface="Tahoma"/>
              </a:rPr>
              <a:t>age</a:t>
            </a:r>
            <a:r>
              <a:rPr sz="1600" spc="22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100" spc="-247" baseline="3968" dirty="0">
                <a:solidFill>
                  <a:srgbClr val="3C85C5"/>
                </a:solidFill>
                <a:latin typeface="Tahoma"/>
                <a:cs typeface="Tahoma"/>
              </a:rPr>
              <a:t>(</a:t>
            </a:r>
            <a:r>
              <a:rPr sz="2100" baseline="3968" dirty="0">
                <a:solidFill>
                  <a:srgbClr val="3C85C5"/>
                </a:solidFill>
                <a:latin typeface="Tahoma"/>
                <a:cs typeface="Tahoma"/>
              </a:rPr>
              <a:t>-</a:t>
            </a:r>
            <a:r>
              <a:rPr sz="2100" spc="-44" baseline="3968" dirty="0">
                <a:solidFill>
                  <a:srgbClr val="3C85C5"/>
                </a:solidFill>
                <a:latin typeface="Tahoma"/>
                <a:cs typeface="Tahoma"/>
              </a:rPr>
              <a:t>2</a:t>
            </a:r>
            <a:r>
              <a:rPr sz="2100" spc="-22" baseline="3968" dirty="0">
                <a:solidFill>
                  <a:srgbClr val="3C85C5"/>
                </a:solidFill>
                <a:latin typeface="Tahoma"/>
                <a:cs typeface="Tahoma"/>
              </a:rPr>
              <a:t>.</a:t>
            </a:r>
            <a:r>
              <a:rPr sz="2100" spc="-7" baseline="3968" dirty="0">
                <a:solidFill>
                  <a:srgbClr val="3C85C5"/>
                </a:solidFill>
                <a:latin typeface="Tahoma"/>
                <a:cs typeface="Tahoma"/>
              </a:rPr>
              <a:t>52,</a:t>
            </a:r>
            <a:r>
              <a:rPr sz="2100" spc="-142" baseline="3968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100" baseline="3968" dirty="0">
                <a:solidFill>
                  <a:srgbClr val="3C85C5"/>
                </a:solidFill>
                <a:latin typeface="Tahoma"/>
                <a:cs typeface="Tahoma"/>
              </a:rPr>
              <a:t>-</a:t>
            </a:r>
            <a:r>
              <a:rPr sz="2100" spc="-44" baseline="3968" dirty="0">
                <a:solidFill>
                  <a:srgbClr val="3C85C5"/>
                </a:solidFill>
                <a:latin typeface="Tahoma"/>
                <a:cs typeface="Tahoma"/>
              </a:rPr>
              <a:t>0</a:t>
            </a:r>
            <a:r>
              <a:rPr sz="2100" spc="-22" baseline="3968" dirty="0">
                <a:solidFill>
                  <a:srgbClr val="3C85C5"/>
                </a:solidFill>
                <a:latin typeface="Tahoma"/>
                <a:cs typeface="Tahoma"/>
              </a:rPr>
              <a:t>.</a:t>
            </a:r>
            <a:r>
              <a:rPr sz="2100" spc="-37" baseline="3968" dirty="0">
                <a:solidFill>
                  <a:srgbClr val="3C85C5"/>
                </a:solidFill>
                <a:latin typeface="Tahoma"/>
                <a:cs typeface="Tahoma"/>
              </a:rPr>
              <a:t>54)</a:t>
            </a:r>
            <a:endParaRPr sz="2100" baseline="3968">
              <a:latin typeface="Tahoma"/>
              <a:cs typeface="Tahoma"/>
            </a:endParaRPr>
          </a:p>
          <a:p>
            <a:pPr marL="565785">
              <a:lnSpc>
                <a:spcPts val="1860"/>
              </a:lnSpc>
            </a:pPr>
            <a:r>
              <a:rPr sz="1600" spc="-35" dirty="0">
                <a:solidFill>
                  <a:srgbClr val="3C85C5"/>
                </a:solidFill>
                <a:latin typeface="Tahoma"/>
                <a:cs typeface="Tahoma"/>
              </a:rPr>
              <a:t>an</a:t>
            </a:r>
            <a:r>
              <a:rPr sz="1600" spc="-45" dirty="0">
                <a:solidFill>
                  <a:srgbClr val="3C85C5"/>
                </a:solidFill>
                <a:latin typeface="Tahoma"/>
                <a:cs typeface="Tahoma"/>
              </a:rPr>
              <a:t>g</a:t>
            </a:r>
            <a:r>
              <a:rPr sz="1600" dirty="0">
                <a:solidFill>
                  <a:srgbClr val="3C85C5"/>
                </a:solidFill>
                <a:latin typeface="Tahoma"/>
                <a:cs typeface="Tahoma"/>
              </a:rPr>
              <a:t>er </a:t>
            </a:r>
            <a:r>
              <a:rPr sz="1600" spc="-12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100" spc="-254" baseline="3968" dirty="0">
                <a:solidFill>
                  <a:srgbClr val="3C85C5"/>
                </a:solidFill>
                <a:latin typeface="Tahoma"/>
                <a:cs typeface="Tahoma"/>
              </a:rPr>
              <a:t>(</a:t>
            </a:r>
            <a:r>
              <a:rPr sz="2100" baseline="3968" dirty="0">
                <a:solidFill>
                  <a:srgbClr val="3C85C5"/>
                </a:solidFill>
                <a:latin typeface="Tahoma"/>
                <a:cs typeface="Tahoma"/>
              </a:rPr>
              <a:t>-</a:t>
            </a:r>
            <a:r>
              <a:rPr sz="2100" spc="-44" baseline="3968" dirty="0">
                <a:solidFill>
                  <a:srgbClr val="3C85C5"/>
                </a:solidFill>
                <a:latin typeface="Tahoma"/>
                <a:cs typeface="Tahoma"/>
              </a:rPr>
              <a:t>2</a:t>
            </a:r>
            <a:r>
              <a:rPr sz="2100" spc="-22" baseline="3968" dirty="0">
                <a:solidFill>
                  <a:srgbClr val="3C85C5"/>
                </a:solidFill>
                <a:latin typeface="Tahoma"/>
                <a:cs typeface="Tahoma"/>
              </a:rPr>
              <a:t>.</a:t>
            </a:r>
            <a:r>
              <a:rPr sz="2100" spc="-7" baseline="3968" dirty="0">
                <a:solidFill>
                  <a:srgbClr val="3C85C5"/>
                </a:solidFill>
                <a:latin typeface="Tahoma"/>
                <a:cs typeface="Tahoma"/>
              </a:rPr>
              <a:t>08,</a:t>
            </a:r>
            <a:r>
              <a:rPr sz="2100" spc="-142" baseline="3968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100" baseline="3968" dirty="0">
                <a:solidFill>
                  <a:srgbClr val="3C85C5"/>
                </a:solidFill>
                <a:latin typeface="Tahoma"/>
                <a:cs typeface="Tahoma"/>
              </a:rPr>
              <a:t>-</a:t>
            </a:r>
            <a:r>
              <a:rPr sz="2100" spc="-44" baseline="3968" dirty="0">
                <a:solidFill>
                  <a:srgbClr val="3C85C5"/>
                </a:solidFill>
                <a:latin typeface="Tahoma"/>
                <a:cs typeface="Tahoma"/>
              </a:rPr>
              <a:t>0</a:t>
            </a:r>
            <a:r>
              <a:rPr sz="2100" spc="-22" baseline="3968" dirty="0">
                <a:solidFill>
                  <a:srgbClr val="3C85C5"/>
                </a:solidFill>
                <a:latin typeface="Tahoma"/>
                <a:cs typeface="Tahoma"/>
              </a:rPr>
              <a:t>.</a:t>
            </a:r>
            <a:r>
              <a:rPr sz="2100" spc="-37" baseline="3968" dirty="0">
                <a:solidFill>
                  <a:srgbClr val="3C85C5"/>
                </a:solidFill>
                <a:latin typeface="Tahoma"/>
                <a:cs typeface="Tahoma"/>
              </a:rPr>
              <a:t>71)</a:t>
            </a:r>
            <a:endParaRPr sz="2100" baseline="3968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715990" y="4571682"/>
            <a:ext cx="9766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40" dirty="0">
                <a:solidFill>
                  <a:srgbClr val="3C85C5"/>
                </a:solidFill>
                <a:latin typeface="Tahoma"/>
                <a:cs typeface="Tahoma"/>
              </a:rPr>
              <a:t>(1.7</a:t>
            </a:r>
            <a:r>
              <a:rPr sz="1400" spc="-30" dirty="0">
                <a:solidFill>
                  <a:srgbClr val="3C85C5"/>
                </a:solidFill>
                <a:latin typeface="Tahoma"/>
                <a:cs typeface="Tahoma"/>
              </a:rPr>
              <a:t>5,</a:t>
            </a:r>
            <a:r>
              <a:rPr sz="1400" spc="-9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3C85C5"/>
                </a:solidFill>
                <a:latin typeface="Tahoma"/>
                <a:cs typeface="Tahoma"/>
              </a:rPr>
              <a:t>-</a:t>
            </a:r>
            <a:r>
              <a:rPr sz="1400" spc="-30" dirty="0">
                <a:solidFill>
                  <a:srgbClr val="3C85C5"/>
                </a:solidFill>
                <a:latin typeface="Tahoma"/>
                <a:cs typeface="Tahoma"/>
              </a:rPr>
              <a:t>0</a:t>
            </a:r>
            <a:r>
              <a:rPr sz="1400" spc="-15" dirty="0">
                <a:solidFill>
                  <a:srgbClr val="3C85C5"/>
                </a:solidFill>
                <a:latin typeface="Tahoma"/>
                <a:cs typeface="Tahoma"/>
              </a:rPr>
              <a:t>.</a:t>
            </a:r>
            <a:r>
              <a:rPr sz="1400" spc="-25" dirty="0">
                <a:solidFill>
                  <a:srgbClr val="3C85C5"/>
                </a:solidFill>
                <a:latin typeface="Tahoma"/>
                <a:cs typeface="Tahoma"/>
              </a:rPr>
              <a:t>81)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022695" y="3948365"/>
            <a:ext cx="1431925" cy="481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20"/>
              </a:lnSpc>
              <a:spcBef>
                <a:spcPts val="95"/>
              </a:spcBef>
            </a:pPr>
            <a:r>
              <a:rPr sz="1600" spc="10" dirty="0">
                <a:solidFill>
                  <a:srgbClr val="3C85C5"/>
                </a:solidFill>
                <a:latin typeface="Tahoma"/>
                <a:cs typeface="Tahoma"/>
              </a:rPr>
              <a:t>excited</a:t>
            </a:r>
            <a:endParaRPr sz="1600">
              <a:latin typeface="Tahoma"/>
              <a:cs typeface="Tahoma"/>
            </a:endParaRPr>
          </a:p>
          <a:p>
            <a:pPr marL="467995">
              <a:lnSpc>
                <a:spcPts val="1680"/>
              </a:lnSpc>
            </a:pPr>
            <a:r>
              <a:rPr sz="1400" spc="-40" dirty="0">
                <a:solidFill>
                  <a:srgbClr val="3C85C5"/>
                </a:solidFill>
                <a:latin typeface="Tahoma"/>
                <a:cs typeface="Tahoma"/>
              </a:rPr>
              <a:t>(2.3</a:t>
            </a:r>
            <a:r>
              <a:rPr sz="1400" spc="-30" dirty="0">
                <a:solidFill>
                  <a:srgbClr val="3C85C5"/>
                </a:solidFill>
                <a:latin typeface="Tahoma"/>
                <a:cs typeface="Tahoma"/>
              </a:rPr>
              <a:t>1,</a:t>
            </a:r>
            <a:r>
              <a:rPr sz="1400" spc="-9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3C85C5"/>
                </a:solidFill>
                <a:latin typeface="Tahoma"/>
                <a:cs typeface="Tahoma"/>
              </a:rPr>
              <a:t>-</a:t>
            </a:r>
            <a:r>
              <a:rPr sz="1400" spc="-30" dirty="0">
                <a:solidFill>
                  <a:srgbClr val="3C85C5"/>
                </a:solidFill>
                <a:latin typeface="Tahoma"/>
                <a:cs typeface="Tahoma"/>
              </a:rPr>
              <a:t>0</a:t>
            </a:r>
            <a:r>
              <a:rPr sz="1400" spc="-15" dirty="0">
                <a:solidFill>
                  <a:srgbClr val="3C85C5"/>
                </a:solidFill>
                <a:latin typeface="Tahoma"/>
                <a:cs typeface="Tahoma"/>
              </a:rPr>
              <a:t>.</a:t>
            </a:r>
            <a:r>
              <a:rPr sz="1400" spc="-25" dirty="0">
                <a:solidFill>
                  <a:srgbClr val="3C85C5"/>
                </a:solidFill>
                <a:latin typeface="Tahoma"/>
                <a:cs typeface="Tahoma"/>
              </a:rPr>
              <a:t>54)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49268" y="1691734"/>
            <a:ext cx="1548130" cy="69596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400" i="1" spc="-40" dirty="0">
                <a:latin typeface="Arial"/>
                <a:cs typeface="Arial"/>
              </a:rPr>
              <a:t>concrete</a:t>
            </a:r>
            <a:endParaRPr sz="14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890"/>
              </a:spcBef>
            </a:pPr>
            <a:r>
              <a:rPr sz="1600" spc="-10" dirty="0">
                <a:solidFill>
                  <a:srgbClr val="3C85C5"/>
                </a:solidFill>
                <a:latin typeface="Tahoma"/>
                <a:cs typeface="Tahoma"/>
              </a:rPr>
              <a:t>pa</a:t>
            </a:r>
            <a:r>
              <a:rPr sz="1600" spc="-5" dirty="0">
                <a:solidFill>
                  <a:srgbClr val="3C85C5"/>
                </a:solidFill>
                <a:latin typeface="Tahoma"/>
                <a:cs typeface="Tahoma"/>
              </a:rPr>
              <a:t>p</a:t>
            </a:r>
            <a:r>
              <a:rPr sz="1600" dirty="0">
                <a:solidFill>
                  <a:srgbClr val="3C85C5"/>
                </a:solidFill>
                <a:latin typeface="Tahoma"/>
                <a:cs typeface="Tahoma"/>
              </a:rPr>
              <a:t>er </a:t>
            </a:r>
            <a:r>
              <a:rPr sz="1600" spc="-17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100" spc="-60" baseline="3968" dirty="0">
                <a:solidFill>
                  <a:srgbClr val="3C85C5"/>
                </a:solidFill>
                <a:latin typeface="Tahoma"/>
                <a:cs typeface="Tahoma"/>
              </a:rPr>
              <a:t>(0.0</a:t>
            </a:r>
            <a:r>
              <a:rPr sz="2100" spc="-44" baseline="3968" dirty="0">
                <a:solidFill>
                  <a:srgbClr val="3C85C5"/>
                </a:solidFill>
                <a:latin typeface="Tahoma"/>
                <a:cs typeface="Tahoma"/>
              </a:rPr>
              <a:t>3,</a:t>
            </a:r>
            <a:r>
              <a:rPr sz="2100" spc="-150" baseline="3968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100" spc="-44" baseline="3968" dirty="0">
                <a:solidFill>
                  <a:srgbClr val="3C85C5"/>
                </a:solidFill>
                <a:latin typeface="Tahoma"/>
                <a:cs typeface="Tahoma"/>
              </a:rPr>
              <a:t>0</a:t>
            </a:r>
            <a:r>
              <a:rPr sz="2100" spc="-22" baseline="3968" dirty="0">
                <a:solidFill>
                  <a:srgbClr val="3C85C5"/>
                </a:solidFill>
                <a:latin typeface="Tahoma"/>
                <a:cs typeface="Tahoma"/>
              </a:rPr>
              <a:t>.</a:t>
            </a:r>
            <a:r>
              <a:rPr sz="2100" spc="-37" baseline="3968" dirty="0">
                <a:solidFill>
                  <a:srgbClr val="3C85C5"/>
                </a:solidFill>
                <a:latin typeface="Tahoma"/>
                <a:cs typeface="Tahoma"/>
              </a:rPr>
              <a:t>79)</a:t>
            </a:r>
            <a:endParaRPr sz="2100" baseline="3968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249268" y="4350478"/>
            <a:ext cx="1766570" cy="72961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130"/>
              </a:spcBef>
            </a:pPr>
            <a:r>
              <a:rPr sz="1600" spc="15" dirty="0">
                <a:solidFill>
                  <a:srgbClr val="3C85C5"/>
                </a:solidFill>
                <a:latin typeface="Tahoma"/>
                <a:cs typeface="Tahoma"/>
              </a:rPr>
              <a:t>tho</a:t>
            </a:r>
            <a:r>
              <a:rPr sz="1600" spc="5" dirty="0">
                <a:solidFill>
                  <a:srgbClr val="3C85C5"/>
                </a:solidFill>
                <a:latin typeface="Tahoma"/>
                <a:cs typeface="Tahoma"/>
              </a:rPr>
              <a:t>u</a:t>
            </a:r>
            <a:r>
              <a:rPr sz="1600" spc="-10" dirty="0">
                <a:solidFill>
                  <a:srgbClr val="3C85C5"/>
                </a:solidFill>
                <a:latin typeface="Tahoma"/>
                <a:cs typeface="Tahoma"/>
              </a:rPr>
              <a:t>ght</a:t>
            </a:r>
            <a:r>
              <a:rPr sz="1600" spc="16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100" spc="-104" baseline="3968" dirty="0">
                <a:solidFill>
                  <a:srgbClr val="3C85C5"/>
                </a:solidFill>
                <a:latin typeface="Tahoma"/>
                <a:cs typeface="Tahoma"/>
              </a:rPr>
              <a:t>(0.</a:t>
            </a:r>
            <a:r>
              <a:rPr sz="2100" spc="75" baseline="3968" dirty="0">
                <a:solidFill>
                  <a:srgbClr val="3C85C5"/>
                </a:solidFill>
                <a:latin typeface="Tahoma"/>
                <a:cs typeface="Tahoma"/>
              </a:rPr>
              <a:t>0</a:t>
            </a:r>
            <a:r>
              <a:rPr sz="2100" spc="82" baseline="3968" dirty="0">
                <a:solidFill>
                  <a:srgbClr val="3C85C5"/>
                </a:solidFill>
                <a:latin typeface="Tahoma"/>
                <a:cs typeface="Tahoma"/>
              </a:rPr>
              <a:t>3</a:t>
            </a:r>
            <a:r>
              <a:rPr sz="2100" spc="-165" baseline="3968" dirty="0">
                <a:solidFill>
                  <a:srgbClr val="3C85C5"/>
                </a:solidFill>
                <a:latin typeface="Tahoma"/>
                <a:cs typeface="Tahoma"/>
              </a:rPr>
              <a:t>,</a:t>
            </a:r>
            <a:r>
              <a:rPr sz="2100" spc="-150" baseline="3968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100" baseline="3968" dirty="0">
                <a:solidFill>
                  <a:srgbClr val="3C85C5"/>
                </a:solidFill>
                <a:latin typeface="Tahoma"/>
                <a:cs typeface="Tahoma"/>
              </a:rPr>
              <a:t>-</a:t>
            </a:r>
            <a:r>
              <a:rPr sz="2100" spc="-44" baseline="3968" dirty="0">
                <a:solidFill>
                  <a:srgbClr val="3C85C5"/>
                </a:solidFill>
                <a:latin typeface="Tahoma"/>
                <a:cs typeface="Tahoma"/>
              </a:rPr>
              <a:t>0</a:t>
            </a:r>
            <a:r>
              <a:rPr sz="2100" spc="-22" baseline="3968" dirty="0">
                <a:solidFill>
                  <a:srgbClr val="3C85C5"/>
                </a:solidFill>
                <a:latin typeface="Tahoma"/>
                <a:cs typeface="Tahoma"/>
              </a:rPr>
              <a:t>.</a:t>
            </a:r>
            <a:r>
              <a:rPr sz="2100" spc="-37" baseline="3968" dirty="0">
                <a:solidFill>
                  <a:srgbClr val="3C85C5"/>
                </a:solidFill>
                <a:latin typeface="Tahoma"/>
                <a:cs typeface="Tahoma"/>
              </a:rPr>
              <a:t>93)</a:t>
            </a:r>
            <a:endParaRPr sz="2100" baseline="3968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1400" i="1" spc="-20" dirty="0">
                <a:latin typeface="Arial"/>
                <a:cs typeface="Arial"/>
              </a:rPr>
              <a:t>abstract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497046" y="2575826"/>
            <a:ext cx="944244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ts val="1920"/>
              </a:lnSpc>
              <a:spcBef>
                <a:spcPts val="95"/>
              </a:spcBef>
            </a:pPr>
            <a:r>
              <a:rPr sz="1600" spc="10" dirty="0">
                <a:solidFill>
                  <a:srgbClr val="3C85C5"/>
                </a:solidFill>
                <a:latin typeface="Tahoma"/>
                <a:cs typeface="Tahoma"/>
              </a:rPr>
              <a:t>puppy</a:t>
            </a:r>
            <a:endParaRPr sz="1600">
              <a:latin typeface="Tahoma"/>
              <a:cs typeface="Tahoma"/>
            </a:endParaRPr>
          </a:p>
          <a:p>
            <a:pPr marR="38100" algn="r">
              <a:lnSpc>
                <a:spcPts val="1680"/>
              </a:lnSpc>
            </a:pPr>
            <a:r>
              <a:rPr sz="1400" spc="-40" dirty="0">
                <a:solidFill>
                  <a:srgbClr val="3C85C5"/>
                </a:solidFill>
                <a:latin typeface="Tahoma"/>
                <a:cs typeface="Tahoma"/>
              </a:rPr>
              <a:t>(0.9</a:t>
            </a:r>
            <a:r>
              <a:rPr sz="1400" spc="-30" dirty="0">
                <a:solidFill>
                  <a:srgbClr val="3C85C5"/>
                </a:solidFill>
                <a:latin typeface="Tahoma"/>
                <a:cs typeface="Tahoma"/>
              </a:rPr>
              <a:t>8,</a:t>
            </a:r>
            <a:r>
              <a:rPr sz="1400" spc="-10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3C85C5"/>
                </a:solidFill>
                <a:latin typeface="Tahoma"/>
                <a:cs typeface="Tahoma"/>
              </a:rPr>
              <a:t>0</a:t>
            </a:r>
            <a:r>
              <a:rPr sz="1400" spc="-15" dirty="0">
                <a:solidFill>
                  <a:srgbClr val="3C85C5"/>
                </a:solidFill>
                <a:latin typeface="Tahoma"/>
                <a:cs typeface="Tahoma"/>
              </a:rPr>
              <a:t>.</a:t>
            </a:r>
            <a:r>
              <a:rPr sz="1400" spc="-25" dirty="0">
                <a:solidFill>
                  <a:srgbClr val="3C85C5"/>
                </a:solidFill>
                <a:latin typeface="Tahoma"/>
                <a:cs typeface="Tahoma"/>
              </a:rPr>
              <a:t>57)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315315" y="2590170"/>
            <a:ext cx="2109470" cy="116586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511175">
              <a:lnSpc>
                <a:spcPct val="100000"/>
              </a:lnSpc>
              <a:spcBef>
                <a:spcPts val="585"/>
              </a:spcBef>
            </a:pPr>
            <a:r>
              <a:rPr sz="1600" spc="-25" dirty="0">
                <a:solidFill>
                  <a:srgbClr val="3C85C5"/>
                </a:solidFill>
                <a:latin typeface="Tahoma"/>
                <a:cs typeface="Tahoma"/>
              </a:rPr>
              <a:t>s</a:t>
            </a:r>
            <a:r>
              <a:rPr sz="1600" spc="15" dirty="0">
                <a:solidFill>
                  <a:srgbClr val="3C85C5"/>
                </a:solidFill>
                <a:latin typeface="Tahoma"/>
                <a:cs typeface="Tahoma"/>
              </a:rPr>
              <a:t>p</a:t>
            </a:r>
            <a:r>
              <a:rPr sz="1600" spc="5" dirty="0">
                <a:solidFill>
                  <a:srgbClr val="3C85C5"/>
                </a:solidFill>
                <a:latin typeface="Tahoma"/>
                <a:cs typeface="Tahoma"/>
              </a:rPr>
              <a:t>id</a:t>
            </a:r>
            <a:r>
              <a:rPr sz="1600" dirty="0">
                <a:solidFill>
                  <a:srgbClr val="3C85C5"/>
                </a:solidFill>
                <a:latin typeface="Tahoma"/>
                <a:cs typeface="Tahoma"/>
              </a:rPr>
              <a:t>e</a:t>
            </a:r>
            <a:r>
              <a:rPr sz="1600" spc="5" dirty="0">
                <a:solidFill>
                  <a:srgbClr val="3C85C5"/>
                </a:solidFill>
                <a:latin typeface="Tahoma"/>
                <a:cs typeface="Tahoma"/>
              </a:rPr>
              <a:t>r</a:t>
            </a:r>
            <a:r>
              <a:rPr sz="1600" spc="19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100" spc="-254" baseline="3968" dirty="0">
                <a:solidFill>
                  <a:srgbClr val="3C85C5"/>
                </a:solidFill>
                <a:latin typeface="Tahoma"/>
                <a:cs typeface="Tahoma"/>
              </a:rPr>
              <a:t>(</a:t>
            </a:r>
            <a:r>
              <a:rPr sz="2100" baseline="3968" dirty="0">
                <a:solidFill>
                  <a:srgbClr val="3C85C5"/>
                </a:solidFill>
                <a:latin typeface="Tahoma"/>
                <a:cs typeface="Tahoma"/>
              </a:rPr>
              <a:t>-</a:t>
            </a:r>
            <a:r>
              <a:rPr sz="2100" spc="-37" baseline="3968" dirty="0">
                <a:solidFill>
                  <a:srgbClr val="3C85C5"/>
                </a:solidFill>
                <a:latin typeface="Tahoma"/>
                <a:cs typeface="Tahoma"/>
              </a:rPr>
              <a:t>1.</a:t>
            </a:r>
            <a:r>
              <a:rPr sz="2100" spc="-7" baseline="3968" dirty="0">
                <a:solidFill>
                  <a:srgbClr val="3C85C5"/>
                </a:solidFill>
                <a:latin typeface="Tahoma"/>
                <a:cs typeface="Tahoma"/>
              </a:rPr>
              <a:t>53,</a:t>
            </a:r>
            <a:r>
              <a:rPr sz="2100" spc="-150" baseline="3968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100" spc="-37" baseline="3968" dirty="0">
                <a:solidFill>
                  <a:srgbClr val="3C85C5"/>
                </a:solidFill>
                <a:latin typeface="Tahoma"/>
                <a:cs typeface="Tahoma"/>
              </a:rPr>
              <a:t>0.</a:t>
            </a:r>
            <a:r>
              <a:rPr sz="2100" spc="-30" baseline="3968" dirty="0">
                <a:solidFill>
                  <a:srgbClr val="3C85C5"/>
                </a:solidFill>
                <a:latin typeface="Tahoma"/>
                <a:cs typeface="Tahoma"/>
              </a:rPr>
              <a:t>41)</a:t>
            </a:r>
            <a:endParaRPr sz="2100" baseline="3968">
              <a:latin typeface="Tahoma"/>
              <a:cs typeface="Tahoma"/>
            </a:endParaRPr>
          </a:p>
          <a:p>
            <a:pPr marL="528320">
              <a:lnSpc>
                <a:spcPct val="100000"/>
              </a:lnSpc>
              <a:spcBef>
                <a:spcPts val="480"/>
              </a:spcBef>
            </a:pPr>
            <a:r>
              <a:rPr sz="1600" spc="-20" dirty="0">
                <a:solidFill>
                  <a:srgbClr val="3C85C5"/>
                </a:solidFill>
                <a:latin typeface="Tahoma"/>
                <a:cs typeface="Tahoma"/>
              </a:rPr>
              <a:t>s</a:t>
            </a:r>
            <a:r>
              <a:rPr sz="1600" spc="-15" dirty="0">
                <a:solidFill>
                  <a:srgbClr val="3C85C5"/>
                </a:solidFill>
                <a:latin typeface="Tahoma"/>
                <a:cs typeface="Tahoma"/>
              </a:rPr>
              <a:t>na</a:t>
            </a:r>
            <a:r>
              <a:rPr sz="1600" spc="-10" dirty="0">
                <a:solidFill>
                  <a:srgbClr val="3C85C5"/>
                </a:solidFill>
                <a:latin typeface="Tahoma"/>
                <a:cs typeface="Tahoma"/>
              </a:rPr>
              <a:t>k</a:t>
            </a:r>
            <a:r>
              <a:rPr sz="1600" dirty="0">
                <a:solidFill>
                  <a:srgbClr val="3C85C5"/>
                </a:solidFill>
                <a:latin typeface="Tahoma"/>
                <a:cs typeface="Tahoma"/>
              </a:rPr>
              <a:t>e </a:t>
            </a:r>
            <a:r>
              <a:rPr sz="1600" spc="-18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100" spc="-254" baseline="3968" dirty="0">
                <a:solidFill>
                  <a:srgbClr val="3C85C5"/>
                </a:solidFill>
                <a:latin typeface="Tahoma"/>
                <a:cs typeface="Tahoma"/>
              </a:rPr>
              <a:t>(</a:t>
            </a:r>
            <a:r>
              <a:rPr sz="2100" baseline="3968" dirty="0">
                <a:solidFill>
                  <a:srgbClr val="3C85C5"/>
                </a:solidFill>
                <a:latin typeface="Tahoma"/>
                <a:cs typeface="Tahoma"/>
              </a:rPr>
              <a:t>-</a:t>
            </a:r>
            <a:r>
              <a:rPr sz="2100" spc="-44" baseline="3968" dirty="0">
                <a:solidFill>
                  <a:srgbClr val="3C85C5"/>
                </a:solidFill>
                <a:latin typeface="Tahoma"/>
                <a:cs typeface="Tahoma"/>
              </a:rPr>
              <a:t>1</a:t>
            </a:r>
            <a:r>
              <a:rPr sz="2100" spc="-22" baseline="3968" dirty="0">
                <a:solidFill>
                  <a:srgbClr val="3C85C5"/>
                </a:solidFill>
                <a:latin typeface="Tahoma"/>
                <a:cs typeface="Tahoma"/>
              </a:rPr>
              <a:t>.</a:t>
            </a:r>
            <a:r>
              <a:rPr sz="2100" spc="-7" baseline="3968" dirty="0">
                <a:solidFill>
                  <a:srgbClr val="3C85C5"/>
                </a:solidFill>
                <a:latin typeface="Tahoma"/>
                <a:cs typeface="Tahoma"/>
              </a:rPr>
              <a:t>53,</a:t>
            </a:r>
            <a:r>
              <a:rPr sz="2100" spc="-142" baseline="3968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100" spc="-44" baseline="3968" dirty="0">
                <a:solidFill>
                  <a:srgbClr val="3C85C5"/>
                </a:solidFill>
                <a:latin typeface="Tahoma"/>
                <a:cs typeface="Tahoma"/>
              </a:rPr>
              <a:t>0</a:t>
            </a:r>
            <a:r>
              <a:rPr sz="2100" spc="-22" baseline="3968" dirty="0">
                <a:solidFill>
                  <a:srgbClr val="3C85C5"/>
                </a:solidFill>
                <a:latin typeface="Tahoma"/>
                <a:cs typeface="Tahoma"/>
              </a:rPr>
              <a:t>.</a:t>
            </a:r>
            <a:r>
              <a:rPr sz="2100" spc="-37" baseline="3968" dirty="0">
                <a:solidFill>
                  <a:srgbClr val="3C85C5"/>
                </a:solidFill>
                <a:latin typeface="Tahoma"/>
                <a:cs typeface="Tahoma"/>
              </a:rPr>
              <a:t>41)</a:t>
            </a:r>
            <a:endParaRPr sz="2100" baseline="3968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1383665" algn="l"/>
              </a:tabLst>
            </a:pPr>
            <a:r>
              <a:rPr sz="1400" spc="25" dirty="0">
                <a:latin typeface="Tahoma"/>
                <a:cs typeface="Tahoma"/>
              </a:rPr>
              <a:t>-2	-1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751679" y="2600768"/>
            <a:ext cx="960755" cy="4578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820"/>
              </a:lnSpc>
              <a:spcBef>
                <a:spcPts val="95"/>
              </a:spcBef>
            </a:pPr>
            <a:r>
              <a:rPr sz="1600" spc="15" dirty="0">
                <a:solidFill>
                  <a:srgbClr val="3C85C5"/>
                </a:solidFill>
                <a:latin typeface="Tahoma"/>
                <a:cs typeface="Tahoma"/>
              </a:rPr>
              <a:t>kitten</a:t>
            </a:r>
            <a:endParaRPr sz="1600">
              <a:latin typeface="Tahoma"/>
              <a:cs typeface="Tahoma"/>
            </a:endParaRPr>
          </a:p>
          <a:p>
            <a:pPr marL="62230">
              <a:lnSpc>
                <a:spcPts val="1580"/>
              </a:lnSpc>
            </a:pPr>
            <a:r>
              <a:rPr sz="1400" spc="-40" dirty="0">
                <a:solidFill>
                  <a:srgbClr val="3C85C5"/>
                </a:solidFill>
                <a:latin typeface="Tahoma"/>
                <a:cs typeface="Tahoma"/>
              </a:rPr>
              <a:t>(1.0</a:t>
            </a:r>
            <a:r>
              <a:rPr sz="1400" spc="-30" dirty="0">
                <a:solidFill>
                  <a:srgbClr val="3C85C5"/>
                </a:solidFill>
                <a:latin typeface="Tahoma"/>
                <a:cs typeface="Tahoma"/>
              </a:rPr>
              <a:t>9,</a:t>
            </a:r>
            <a:r>
              <a:rPr sz="1400" spc="-10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3C85C5"/>
                </a:solidFill>
                <a:latin typeface="Tahoma"/>
                <a:cs typeface="Tahoma"/>
              </a:rPr>
              <a:t>0</a:t>
            </a:r>
            <a:r>
              <a:rPr sz="1400" spc="-15" dirty="0">
                <a:solidFill>
                  <a:srgbClr val="3C85C5"/>
                </a:solidFill>
                <a:latin typeface="Tahoma"/>
                <a:cs typeface="Tahoma"/>
              </a:rPr>
              <a:t>.</a:t>
            </a:r>
            <a:r>
              <a:rPr sz="1400" spc="-25" dirty="0">
                <a:solidFill>
                  <a:srgbClr val="3C85C5"/>
                </a:solidFill>
                <a:latin typeface="Tahoma"/>
                <a:cs typeface="Tahoma"/>
              </a:rPr>
              <a:t>57)</a:t>
            </a:r>
            <a:endParaRPr sz="14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1327017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5117" y="2203595"/>
            <a:ext cx="20548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800" spc="-270" dirty="0">
                <a:latin typeface="Tahoma"/>
                <a:cs typeface="Tahoma"/>
              </a:rPr>
              <a:t>+	</a:t>
            </a:r>
            <a:r>
              <a:rPr sz="2000" spc="55" dirty="0">
                <a:latin typeface="Tahoma"/>
                <a:cs typeface="Tahoma"/>
              </a:rPr>
              <a:t>Low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dimen</a:t>
            </a:r>
            <a:r>
              <a:rPr sz="2000" spc="-15" dirty="0">
                <a:latin typeface="Tahoma"/>
                <a:cs typeface="Tahoma"/>
              </a:rPr>
              <a:t>s</a:t>
            </a:r>
            <a:r>
              <a:rPr sz="2000" spc="25" dirty="0">
                <a:latin typeface="Tahoma"/>
                <a:cs typeface="Tahoma"/>
              </a:rPr>
              <a:t>ion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39878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14" dirty="0"/>
              <a:t>Word</a:t>
            </a:r>
            <a:r>
              <a:rPr sz="2800" spc="-190" dirty="0"/>
              <a:t> </a:t>
            </a:r>
            <a:r>
              <a:rPr sz="2800" spc="-10" dirty="0"/>
              <a:t>embedding</a:t>
            </a:r>
            <a:r>
              <a:rPr sz="2800" spc="-190" dirty="0"/>
              <a:t> </a:t>
            </a:r>
            <a:r>
              <a:rPr sz="2800" spc="25" dirty="0"/>
              <a:t>vectors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6933745" y="1805451"/>
            <a:ext cx="139700" cy="1470660"/>
          </a:xfrm>
          <a:custGeom>
            <a:avLst/>
            <a:gdLst/>
            <a:ahLst/>
            <a:cxnLst/>
            <a:rect l="l" t="t" r="r" b="b"/>
            <a:pathLst>
              <a:path w="139700" h="1470660">
                <a:moveTo>
                  <a:pt x="139191" y="1470659"/>
                </a:moveTo>
                <a:lnTo>
                  <a:pt x="95211" y="1463560"/>
                </a:lnTo>
                <a:lnTo>
                  <a:pt x="57003" y="1443792"/>
                </a:lnTo>
                <a:lnTo>
                  <a:pt x="26867" y="1413656"/>
                </a:lnTo>
                <a:lnTo>
                  <a:pt x="7099" y="1375448"/>
                </a:lnTo>
                <a:lnTo>
                  <a:pt x="0" y="1331467"/>
                </a:lnTo>
                <a:lnTo>
                  <a:pt x="0" y="139191"/>
                </a:lnTo>
                <a:lnTo>
                  <a:pt x="7099" y="95211"/>
                </a:lnTo>
                <a:lnTo>
                  <a:pt x="26867" y="57003"/>
                </a:lnTo>
                <a:lnTo>
                  <a:pt x="57003" y="26867"/>
                </a:lnTo>
                <a:lnTo>
                  <a:pt x="95211" y="7099"/>
                </a:lnTo>
                <a:lnTo>
                  <a:pt x="139191" y="0"/>
                </a:lnTo>
              </a:path>
            </a:pathLst>
          </a:custGeom>
          <a:ln w="9525">
            <a:solidFill>
              <a:srgbClr val="3C8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9706" y="1805451"/>
            <a:ext cx="139700" cy="1470660"/>
          </a:xfrm>
          <a:custGeom>
            <a:avLst/>
            <a:gdLst/>
            <a:ahLst/>
            <a:cxnLst/>
            <a:rect l="l" t="t" r="r" b="b"/>
            <a:pathLst>
              <a:path w="139700" h="1470660">
                <a:moveTo>
                  <a:pt x="0" y="0"/>
                </a:moveTo>
                <a:lnTo>
                  <a:pt x="43980" y="7099"/>
                </a:lnTo>
                <a:lnTo>
                  <a:pt x="82188" y="26867"/>
                </a:lnTo>
                <a:lnTo>
                  <a:pt x="112324" y="57003"/>
                </a:lnTo>
                <a:lnTo>
                  <a:pt x="132092" y="95211"/>
                </a:lnTo>
                <a:lnTo>
                  <a:pt x="139192" y="139191"/>
                </a:lnTo>
                <a:lnTo>
                  <a:pt x="139192" y="1331467"/>
                </a:lnTo>
                <a:lnTo>
                  <a:pt x="132092" y="1375448"/>
                </a:lnTo>
                <a:lnTo>
                  <a:pt x="112324" y="1413656"/>
                </a:lnTo>
                <a:lnTo>
                  <a:pt x="82188" y="1443792"/>
                </a:lnTo>
                <a:lnTo>
                  <a:pt x="43980" y="1463560"/>
                </a:lnTo>
                <a:lnTo>
                  <a:pt x="0" y="1470659"/>
                </a:lnTo>
              </a:path>
            </a:pathLst>
          </a:custGeom>
          <a:ln w="9525">
            <a:solidFill>
              <a:srgbClr val="3C8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055702"/>
              </p:ext>
            </p:extLst>
          </p:nvPr>
        </p:nvGraphicFramePr>
        <p:xfrm>
          <a:off x="6921299" y="1813928"/>
          <a:ext cx="845819" cy="13648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1398">
                <a:tc>
                  <a:txBody>
                    <a:bodyPr/>
                    <a:lstStyle/>
                    <a:p>
                      <a:pPr marL="1270" algn="ctr">
                        <a:lnSpc>
                          <a:spcPts val="1895"/>
                        </a:lnSpc>
                      </a:pPr>
                      <a:r>
                        <a:rPr sz="1600" spc="15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0.123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245">
                <a:tc>
                  <a:txBody>
                    <a:bodyPr/>
                    <a:lstStyle/>
                    <a:p>
                      <a:pPr marL="1270" algn="ctr">
                        <a:lnSpc>
                          <a:spcPts val="1864"/>
                        </a:lnSpc>
                      </a:pPr>
                      <a:r>
                        <a:rPr sz="1600" dirty="0">
                          <a:solidFill>
                            <a:srgbClr val="3C85C5"/>
                          </a:solidFill>
                          <a:latin typeface="Cambria Math"/>
                          <a:cs typeface="Cambria Math"/>
                        </a:rPr>
                        <a:t>⋮</a:t>
                      </a:r>
                      <a:endParaRPr sz="16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5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00" spc="15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-4.059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87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245">
                <a:tc>
                  <a:txBody>
                    <a:bodyPr/>
                    <a:lstStyle/>
                    <a:p>
                      <a:pPr marL="1270" algn="ctr">
                        <a:lnSpc>
                          <a:spcPts val="1864"/>
                        </a:lnSpc>
                      </a:pPr>
                      <a:r>
                        <a:rPr sz="1600" dirty="0">
                          <a:solidFill>
                            <a:srgbClr val="3C85C5"/>
                          </a:solidFill>
                          <a:latin typeface="Cambria Math"/>
                          <a:cs typeface="Cambria Math"/>
                        </a:rPr>
                        <a:t>⋮</a:t>
                      </a:r>
                      <a:endParaRPr sz="16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418">
                <a:tc>
                  <a:txBody>
                    <a:bodyPr/>
                    <a:lstStyle/>
                    <a:p>
                      <a:pPr marL="1270" algn="ctr">
                        <a:lnSpc>
                          <a:spcPts val="1839"/>
                        </a:lnSpc>
                        <a:spcBef>
                          <a:spcPts val="125"/>
                        </a:spcBef>
                      </a:pPr>
                      <a:r>
                        <a:rPr sz="1600" spc="15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1.891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87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6727244" y="1795545"/>
            <a:ext cx="76200" cy="1490345"/>
          </a:xfrm>
          <a:custGeom>
            <a:avLst/>
            <a:gdLst/>
            <a:ahLst/>
            <a:cxnLst/>
            <a:rect l="l" t="t" r="r" b="b"/>
            <a:pathLst>
              <a:path w="76200" h="1490345">
                <a:moveTo>
                  <a:pt x="0" y="1413891"/>
                </a:moveTo>
                <a:lnTo>
                  <a:pt x="38100" y="1490091"/>
                </a:lnTo>
                <a:lnTo>
                  <a:pt x="63500" y="1439291"/>
                </a:lnTo>
                <a:lnTo>
                  <a:pt x="28575" y="1439291"/>
                </a:lnTo>
                <a:lnTo>
                  <a:pt x="28575" y="1432941"/>
                </a:lnTo>
                <a:lnTo>
                  <a:pt x="0" y="1413891"/>
                </a:lnTo>
                <a:close/>
              </a:path>
              <a:path w="76200" h="1490345">
                <a:moveTo>
                  <a:pt x="28575" y="1432941"/>
                </a:moveTo>
                <a:lnTo>
                  <a:pt x="28575" y="1439291"/>
                </a:lnTo>
                <a:lnTo>
                  <a:pt x="38100" y="1439291"/>
                </a:lnTo>
                <a:lnTo>
                  <a:pt x="28575" y="1432941"/>
                </a:lnTo>
                <a:close/>
              </a:path>
              <a:path w="76200" h="1490345">
                <a:moveTo>
                  <a:pt x="38100" y="50800"/>
                </a:moveTo>
                <a:lnTo>
                  <a:pt x="28575" y="57150"/>
                </a:lnTo>
                <a:lnTo>
                  <a:pt x="28575" y="1432941"/>
                </a:lnTo>
                <a:lnTo>
                  <a:pt x="38100" y="1439291"/>
                </a:lnTo>
                <a:lnTo>
                  <a:pt x="47625" y="1432941"/>
                </a:lnTo>
                <a:lnTo>
                  <a:pt x="47625" y="57150"/>
                </a:lnTo>
                <a:lnTo>
                  <a:pt x="38100" y="50800"/>
                </a:lnTo>
                <a:close/>
              </a:path>
              <a:path w="76200" h="1490345">
                <a:moveTo>
                  <a:pt x="47625" y="1432941"/>
                </a:moveTo>
                <a:lnTo>
                  <a:pt x="38100" y="1439291"/>
                </a:lnTo>
                <a:lnTo>
                  <a:pt x="47625" y="1439291"/>
                </a:lnTo>
                <a:lnTo>
                  <a:pt x="47625" y="1432941"/>
                </a:lnTo>
                <a:close/>
              </a:path>
              <a:path w="76200" h="1490345">
                <a:moveTo>
                  <a:pt x="76200" y="1413891"/>
                </a:moveTo>
                <a:lnTo>
                  <a:pt x="47625" y="1432941"/>
                </a:lnTo>
                <a:lnTo>
                  <a:pt x="47625" y="1439291"/>
                </a:lnTo>
                <a:lnTo>
                  <a:pt x="63500" y="1439291"/>
                </a:lnTo>
                <a:lnTo>
                  <a:pt x="76200" y="1413891"/>
                </a:lnTo>
                <a:close/>
              </a:path>
              <a:path w="76200" h="1490345">
                <a:moveTo>
                  <a:pt x="38100" y="0"/>
                </a:moveTo>
                <a:lnTo>
                  <a:pt x="0" y="76200"/>
                </a:lnTo>
                <a:lnTo>
                  <a:pt x="28575" y="57150"/>
                </a:lnTo>
                <a:lnTo>
                  <a:pt x="28575" y="50800"/>
                </a:lnTo>
                <a:lnTo>
                  <a:pt x="63500" y="50800"/>
                </a:lnTo>
                <a:lnTo>
                  <a:pt x="38100" y="0"/>
                </a:lnTo>
                <a:close/>
              </a:path>
              <a:path w="76200" h="1490345">
                <a:moveTo>
                  <a:pt x="63500" y="50800"/>
                </a:moveTo>
                <a:lnTo>
                  <a:pt x="47625" y="50800"/>
                </a:lnTo>
                <a:lnTo>
                  <a:pt x="47625" y="57150"/>
                </a:lnTo>
                <a:lnTo>
                  <a:pt x="76200" y="76200"/>
                </a:lnTo>
                <a:lnTo>
                  <a:pt x="63500" y="50800"/>
                </a:lnTo>
                <a:close/>
              </a:path>
              <a:path w="76200" h="1490345">
                <a:moveTo>
                  <a:pt x="38100" y="50800"/>
                </a:moveTo>
                <a:lnTo>
                  <a:pt x="28575" y="50800"/>
                </a:lnTo>
                <a:lnTo>
                  <a:pt x="28575" y="57150"/>
                </a:lnTo>
                <a:lnTo>
                  <a:pt x="38100" y="50800"/>
                </a:lnTo>
                <a:close/>
              </a:path>
              <a:path w="76200" h="1490345">
                <a:moveTo>
                  <a:pt x="47625" y="50800"/>
                </a:moveTo>
                <a:lnTo>
                  <a:pt x="38100" y="50800"/>
                </a:lnTo>
                <a:lnTo>
                  <a:pt x="47625" y="57150"/>
                </a:lnTo>
                <a:lnTo>
                  <a:pt x="47625" y="50800"/>
                </a:lnTo>
                <a:close/>
              </a:path>
            </a:pathLst>
          </a:custGeom>
          <a:solidFill>
            <a:srgbClr val="3C85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380281" y="2164713"/>
            <a:ext cx="1243330" cy="58737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390"/>
              </a:spcBef>
            </a:pPr>
            <a:r>
              <a:rPr sz="1600" spc="-35" dirty="0">
                <a:solidFill>
                  <a:srgbClr val="3C85C5"/>
                </a:solidFill>
                <a:latin typeface="Tahoma"/>
                <a:cs typeface="Tahoma"/>
              </a:rPr>
              <a:t>~100—~1000</a:t>
            </a:r>
            <a:endParaRPr sz="160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290"/>
              </a:spcBef>
            </a:pPr>
            <a:r>
              <a:rPr sz="1600" spc="15" dirty="0">
                <a:solidFill>
                  <a:srgbClr val="3C85C5"/>
                </a:solidFill>
                <a:latin typeface="Tahoma"/>
                <a:cs typeface="Tahoma"/>
              </a:rPr>
              <a:t>rows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47588" y="1410481"/>
            <a:ext cx="808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solidFill>
                  <a:srgbClr val="3C85C5"/>
                </a:solidFill>
                <a:latin typeface="Tahoma"/>
                <a:cs typeface="Tahoma"/>
              </a:rPr>
              <a:t>“ha</a:t>
            </a:r>
            <a:r>
              <a:rPr sz="1800" spc="20" dirty="0">
                <a:solidFill>
                  <a:srgbClr val="3C85C5"/>
                </a:solidFill>
                <a:latin typeface="Tahoma"/>
                <a:cs typeface="Tahoma"/>
              </a:rPr>
              <a:t>pp</a:t>
            </a:r>
            <a:r>
              <a:rPr sz="1800" spc="5" dirty="0">
                <a:solidFill>
                  <a:srgbClr val="3C85C5"/>
                </a:solidFill>
                <a:latin typeface="Tahoma"/>
                <a:cs typeface="Tahoma"/>
              </a:rPr>
              <a:t>y</a:t>
            </a:r>
            <a:r>
              <a:rPr sz="1800" spc="-65" dirty="0">
                <a:solidFill>
                  <a:srgbClr val="3C85C5"/>
                </a:solidFill>
                <a:latin typeface="Tahoma"/>
                <a:cs typeface="Tahoma"/>
              </a:rPr>
              <a:t>”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68225" y="3565036"/>
            <a:ext cx="2112645" cy="852169"/>
          </a:xfrm>
          <a:prstGeom prst="rect">
            <a:avLst/>
          </a:prstGeom>
        </p:spPr>
        <p:txBody>
          <a:bodyPr vert="horz" wrap="square" lIns="0" tIns="151765" rIns="0" bIns="0" rtlCol="0">
            <a:spAutoFit/>
          </a:bodyPr>
          <a:lstStyle/>
          <a:p>
            <a:pPr marL="847725">
              <a:lnSpc>
                <a:spcPct val="100000"/>
              </a:lnSpc>
              <a:spcBef>
                <a:spcPts val="1195"/>
              </a:spcBef>
            </a:pPr>
            <a:r>
              <a:rPr sz="1800" spc="35" dirty="0">
                <a:solidFill>
                  <a:srgbClr val="3C85C5"/>
                </a:solidFill>
                <a:latin typeface="Tahoma"/>
                <a:cs typeface="Tahoma"/>
              </a:rPr>
              <a:t>for</a:t>
            </a:r>
            <a:r>
              <a:rPr sz="1800" spc="5" dirty="0">
                <a:solidFill>
                  <a:srgbClr val="3C85C5"/>
                </a:solidFill>
                <a:latin typeface="Tahoma"/>
                <a:cs typeface="Tahoma"/>
              </a:rPr>
              <a:t>est</a:t>
            </a:r>
            <a:r>
              <a:rPr sz="1800" spc="-12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800" spc="-270" dirty="0">
                <a:solidFill>
                  <a:srgbClr val="3C85C5"/>
                </a:solidFill>
                <a:latin typeface="Tahoma"/>
                <a:cs typeface="Tahoma"/>
              </a:rPr>
              <a:t>≈</a:t>
            </a:r>
            <a:r>
              <a:rPr sz="1800" spc="-10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800" spc="20" dirty="0">
                <a:solidFill>
                  <a:srgbClr val="3C85C5"/>
                </a:solidFill>
                <a:latin typeface="Tahoma"/>
                <a:cs typeface="Tahoma"/>
              </a:rPr>
              <a:t>t</a:t>
            </a:r>
            <a:r>
              <a:rPr sz="1800" spc="30" dirty="0">
                <a:solidFill>
                  <a:srgbClr val="3C85C5"/>
                </a:solidFill>
                <a:latin typeface="Tahoma"/>
                <a:cs typeface="Tahoma"/>
              </a:rPr>
              <a:t>r</a:t>
            </a:r>
            <a:r>
              <a:rPr sz="1800" dirty="0">
                <a:solidFill>
                  <a:srgbClr val="3C85C5"/>
                </a:solidFill>
                <a:latin typeface="Tahoma"/>
                <a:cs typeface="Tahoma"/>
              </a:rPr>
              <a:t>ee</a:t>
            </a:r>
            <a:endParaRPr sz="1800">
              <a:latin typeface="Tahoma"/>
              <a:cs typeface="Tahoma"/>
            </a:endParaRPr>
          </a:p>
          <a:p>
            <a:pPr marL="329565" indent="-317500">
              <a:lnSpc>
                <a:spcPct val="100000"/>
              </a:lnSpc>
              <a:spcBef>
                <a:spcPts val="1095"/>
              </a:spcBef>
              <a:buSzPct val="77777"/>
              <a:buChar char="○"/>
              <a:tabLst>
                <a:tab pos="329565" algn="l"/>
                <a:tab pos="330200" algn="l"/>
              </a:tabLst>
            </a:pPr>
            <a:r>
              <a:rPr sz="1800" spc="-75" dirty="0">
                <a:latin typeface="Tahoma"/>
                <a:cs typeface="Tahoma"/>
              </a:rPr>
              <a:t>e</a:t>
            </a:r>
            <a:r>
              <a:rPr sz="1800" spc="-55" dirty="0">
                <a:latin typeface="Tahoma"/>
                <a:cs typeface="Tahoma"/>
              </a:rPr>
              <a:t>.</a:t>
            </a:r>
            <a:r>
              <a:rPr sz="1800" spc="-90" dirty="0">
                <a:latin typeface="Tahoma"/>
                <a:cs typeface="Tahoma"/>
              </a:rPr>
              <a:t>g. </a:t>
            </a:r>
            <a:r>
              <a:rPr sz="1800" spc="-25" dirty="0">
                <a:latin typeface="Tahoma"/>
                <a:cs typeface="Tahoma"/>
              </a:rPr>
              <a:t>an</a:t>
            </a:r>
            <a:r>
              <a:rPr sz="1800" spc="-10" dirty="0">
                <a:latin typeface="Tahoma"/>
                <a:cs typeface="Tahoma"/>
              </a:rPr>
              <a:t>alogies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29790" y="3704101"/>
            <a:ext cx="1530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solidFill>
                  <a:srgbClr val="3C85C5"/>
                </a:solidFill>
                <a:latin typeface="Tahoma"/>
                <a:cs typeface="Tahoma"/>
              </a:rPr>
              <a:t>for</a:t>
            </a:r>
            <a:r>
              <a:rPr sz="1800" spc="5" dirty="0">
                <a:solidFill>
                  <a:srgbClr val="3C85C5"/>
                </a:solidFill>
                <a:latin typeface="Tahoma"/>
                <a:cs typeface="Tahoma"/>
              </a:rPr>
              <a:t>est</a:t>
            </a:r>
            <a:r>
              <a:rPr sz="1800" spc="-12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3C85C5"/>
                </a:solidFill>
                <a:latin typeface="Cambria Math"/>
                <a:cs typeface="Cambria Math"/>
              </a:rPr>
              <a:t>≉ </a:t>
            </a:r>
            <a:r>
              <a:rPr sz="1800" spc="135" dirty="0">
                <a:solidFill>
                  <a:srgbClr val="3C85C5"/>
                </a:solidFill>
                <a:latin typeface="Cambria Math"/>
                <a:cs typeface="Cambria Math"/>
              </a:rPr>
              <a:t> </a:t>
            </a:r>
            <a:r>
              <a:rPr sz="1800" spc="30" dirty="0">
                <a:solidFill>
                  <a:srgbClr val="3C85C5"/>
                </a:solidFill>
                <a:latin typeface="Tahoma"/>
                <a:cs typeface="Tahoma"/>
              </a:rPr>
              <a:t>tic</a:t>
            </a:r>
            <a:r>
              <a:rPr sz="1800" spc="20" dirty="0">
                <a:solidFill>
                  <a:srgbClr val="3C85C5"/>
                </a:solidFill>
                <a:latin typeface="Tahoma"/>
                <a:cs typeface="Tahoma"/>
              </a:rPr>
              <a:t>ket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47419" y="4509992"/>
            <a:ext cx="22256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3C85C5"/>
                </a:solidFill>
                <a:latin typeface="Tahoma"/>
                <a:cs typeface="Tahoma"/>
              </a:rPr>
              <a:t>Paris</a:t>
            </a:r>
            <a:r>
              <a:rPr sz="1800" spc="-15" dirty="0">
                <a:solidFill>
                  <a:srgbClr val="3C85C5"/>
                </a:solidFill>
                <a:latin typeface="Tahoma"/>
                <a:cs typeface="Tahoma"/>
              </a:rPr>
              <a:t>:</a:t>
            </a:r>
            <a:r>
              <a:rPr sz="1800" spc="10" dirty="0">
                <a:solidFill>
                  <a:srgbClr val="3C85C5"/>
                </a:solidFill>
                <a:latin typeface="Tahoma"/>
                <a:cs typeface="Tahoma"/>
              </a:rPr>
              <a:t>Fr</a:t>
            </a:r>
            <a:r>
              <a:rPr sz="1800" spc="15" dirty="0">
                <a:solidFill>
                  <a:srgbClr val="3C85C5"/>
                </a:solidFill>
                <a:latin typeface="Tahoma"/>
                <a:cs typeface="Tahoma"/>
              </a:rPr>
              <a:t>a</a:t>
            </a:r>
            <a:r>
              <a:rPr sz="1800" spc="-10" dirty="0">
                <a:solidFill>
                  <a:srgbClr val="3C85C5"/>
                </a:solidFill>
                <a:latin typeface="Tahoma"/>
                <a:cs typeface="Tahoma"/>
              </a:rPr>
              <a:t>n</a:t>
            </a:r>
            <a:r>
              <a:rPr sz="1800" spc="15" dirty="0">
                <a:solidFill>
                  <a:srgbClr val="3C85C5"/>
                </a:solidFill>
                <a:latin typeface="Tahoma"/>
                <a:cs typeface="Tahoma"/>
              </a:rPr>
              <a:t>ce</a:t>
            </a:r>
            <a:r>
              <a:rPr sz="1800" spc="-13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800" spc="-190" dirty="0">
                <a:solidFill>
                  <a:srgbClr val="3C85C5"/>
                </a:solidFill>
                <a:latin typeface="Tahoma"/>
                <a:cs typeface="Tahoma"/>
              </a:rPr>
              <a:t>::</a:t>
            </a:r>
            <a:r>
              <a:rPr sz="1800" spc="-114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3C85C5"/>
                </a:solidFill>
                <a:latin typeface="Tahoma"/>
                <a:cs typeface="Tahoma"/>
              </a:rPr>
              <a:t>Ro</a:t>
            </a:r>
            <a:r>
              <a:rPr sz="1800" dirty="0">
                <a:solidFill>
                  <a:srgbClr val="3C85C5"/>
                </a:solidFill>
                <a:latin typeface="Tahoma"/>
                <a:cs typeface="Tahoma"/>
              </a:rPr>
              <a:t>m</a:t>
            </a:r>
            <a:r>
              <a:rPr sz="1800" spc="-80" dirty="0">
                <a:solidFill>
                  <a:srgbClr val="3C85C5"/>
                </a:solidFill>
                <a:latin typeface="Tahoma"/>
                <a:cs typeface="Tahoma"/>
              </a:rPr>
              <a:t>e:?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5117" y="2841273"/>
            <a:ext cx="3023235" cy="69723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354965" algn="l"/>
              </a:tabLst>
            </a:pPr>
            <a:r>
              <a:rPr sz="1800" spc="-270" dirty="0">
                <a:latin typeface="Tahoma"/>
                <a:cs typeface="Tahoma"/>
              </a:rPr>
              <a:t>+	</a:t>
            </a:r>
            <a:r>
              <a:rPr sz="2000" spc="5" dirty="0">
                <a:latin typeface="Tahoma"/>
                <a:cs typeface="Tahoma"/>
              </a:rPr>
              <a:t>Embed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meaning</a:t>
            </a:r>
            <a:endParaRPr sz="2000">
              <a:latin typeface="Tahoma"/>
              <a:cs typeface="Tahoma"/>
            </a:endParaRPr>
          </a:p>
          <a:p>
            <a:pPr marL="812800" indent="-318135">
              <a:lnSpc>
                <a:spcPct val="100000"/>
              </a:lnSpc>
              <a:spcBef>
                <a:spcPts val="345"/>
              </a:spcBef>
              <a:buSzPct val="77777"/>
              <a:buChar char="○"/>
              <a:tabLst>
                <a:tab pos="812800" algn="l"/>
                <a:tab pos="813435" algn="l"/>
              </a:tabLst>
            </a:pPr>
            <a:r>
              <a:rPr sz="1800" spc="-75" dirty="0">
                <a:latin typeface="Tahoma"/>
                <a:cs typeface="Tahoma"/>
              </a:rPr>
              <a:t>e</a:t>
            </a:r>
            <a:r>
              <a:rPr sz="1800" spc="-55" dirty="0">
                <a:latin typeface="Tahoma"/>
                <a:cs typeface="Tahoma"/>
              </a:rPr>
              <a:t>.</a:t>
            </a:r>
            <a:r>
              <a:rPr sz="1800" spc="-90" dirty="0">
                <a:latin typeface="Tahoma"/>
                <a:cs typeface="Tahoma"/>
              </a:rPr>
              <a:t>g.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-15" dirty="0">
                <a:latin typeface="Tahoma"/>
                <a:cs typeface="Tahoma"/>
              </a:rPr>
              <a:t>se</a:t>
            </a:r>
            <a:r>
              <a:rPr sz="1800" spc="-40" dirty="0">
                <a:latin typeface="Tahoma"/>
                <a:cs typeface="Tahoma"/>
              </a:rPr>
              <a:t>m</a:t>
            </a:r>
            <a:r>
              <a:rPr sz="1800" spc="-25" dirty="0">
                <a:latin typeface="Tahoma"/>
                <a:cs typeface="Tahoma"/>
              </a:rPr>
              <a:t>a</a:t>
            </a:r>
            <a:r>
              <a:rPr sz="1800" spc="-20" dirty="0">
                <a:latin typeface="Tahoma"/>
                <a:cs typeface="Tahoma"/>
              </a:rPr>
              <a:t>n</a:t>
            </a:r>
            <a:r>
              <a:rPr sz="1800" spc="30" dirty="0">
                <a:latin typeface="Tahoma"/>
                <a:cs typeface="Tahoma"/>
              </a:rPr>
              <a:t>tic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distance</a:t>
            </a:r>
            <a:endParaRPr sz="18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4142808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90216" y="1348739"/>
            <a:ext cx="6181725" cy="1658620"/>
          </a:xfrm>
          <a:custGeom>
            <a:avLst/>
            <a:gdLst/>
            <a:ahLst/>
            <a:cxnLst/>
            <a:rect l="l" t="t" r="r" b="b"/>
            <a:pathLst>
              <a:path w="6181725" h="1658620">
                <a:moveTo>
                  <a:pt x="0" y="1658112"/>
                </a:moveTo>
                <a:lnTo>
                  <a:pt x="6181344" y="1658112"/>
                </a:lnTo>
                <a:lnTo>
                  <a:pt x="6181344" y="0"/>
                </a:lnTo>
                <a:lnTo>
                  <a:pt x="0" y="0"/>
                </a:lnTo>
                <a:lnTo>
                  <a:pt x="0" y="1658112"/>
                </a:lnTo>
                <a:close/>
              </a:path>
            </a:pathLst>
          </a:custGeom>
          <a:ln w="9525">
            <a:solidFill>
              <a:srgbClr val="3876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835397" y="1424762"/>
            <a:ext cx="15049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b="1" spc="-145" dirty="0">
                <a:solidFill>
                  <a:srgbClr val="38761D"/>
                </a:solidFill>
                <a:latin typeface="Tahoma"/>
                <a:cs typeface="Tahoma"/>
              </a:rPr>
              <a:t>wo</a:t>
            </a:r>
            <a:r>
              <a:rPr sz="2000" b="1" spc="-95" dirty="0">
                <a:solidFill>
                  <a:srgbClr val="38761D"/>
                </a:solidFill>
                <a:latin typeface="Tahoma"/>
                <a:cs typeface="Tahoma"/>
              </a:rPr>
              <a:t>r</a:t>
            </a:r>
            <a:r>
              <a:rPr sz="2000" b="1" spc="-125" dirty="0">
                <a:solidFill>
                  <a:srgbClr val="38761D"/>
                </a:solidFill>
                <a:latin typeface="Tahoma"/>
                <a:cs typeface="Tahoma"/>
              </a:rPr>
              <a:t>d</a:t>
            </a:r>
            <a:r>
              <a:rPr sz="2000" b="1" spc="-105" dirty="0">
                <a:solidFill>
                  <a:srgbClr val="38761D"/>
                </a:solidFill>
                <a:latin typeface="Tahoma"/>
                <a:cs typeface="Tahoma"/>
              </a:rPr>
              <a:t> </a:t>
            </a:r>
            <a:r>
              <a:rPr sz="2000" b="1" spc="-110" dirty="0">
                <a:solidFill>
                  <a:srgbClr val="38761D"/>
                </a:solidFill>
                <a:latin typeface="Tahoma"/>
                <a:cs typeface="Tahoma"/>
              </a:rPr>
              <a:t>v</a:t>
            </a:r>
            <a:r>
              <a:rPr sz="2000" b="1" spc="-120" dirty="0">
                <a:solidFill>
                  <a:srgbClr val="38761D"/>
                </a:solidFill>
                <a:latin typeface="Tahoma"/>
                <a:cs typeface="Tahoma"/>
              </a:rPr>
              <a:t>e</a:t>
            </a:r>
            <a:r>
              <a:rPr sz="2000" b="1" spc="-105" dirty="0">
                <a:solidFill>
                  <a:srgbClr val="38761D"/>
                </a:solidFill>
                <a:latin typeface="Tahoma"/>
                <a:cs typeface="Tahoma"/>
              </a:rPr>
              <a:t>ctors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19831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Ter</a:t>
            </a:r>
            <a:r>
              <a:rPr sz="2800" spc="-5" dirty="0"/>
              <a:t>m</a:t>
            </a:r>
            <a:r>
              <a:rPr sz="2800" spc="15" dirty="0"/>
              <a:t>inology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795324" y="2018538"/>
            <a:ext cx="9239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ahoma"/>
                <a:cs typeface="Tahoma"/>
              </a:rPr>
              <a:t>integers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84348" y="2018538"/>
            <a:ext cx="17926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latin typeface="Tahoma"/>
                <a:cs typeface="Tahoma"/>
              </a:rPr>
              <a:t>on</a:t>
            </a:r>
            <a:r>
              <a:rPr sz="2000" spc="10" dirty="0">
                <a:latin typeface="Tahoma"/>
                <a:cs typeface="Tahoma"/>
              </a:rPr>
              <a:t>e-</a:t>
            </a:r>
            <a:r>
              <a:rPr sz="2000" spc="30" dirty="0">
                <a:latin typeface="Tahoma"/>
                <a:cs typeface="Tahoma"/>
              </a:rPr>
              <a:t>hot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vectors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08650" y="1977204"/>
            <a:ext cx="2785745" cy="95313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30"/>
              </a:spcBef>
            </a:pPr>
            <a:r>
              <a:rPr sz="2000" spc="40" dirty="0">
                <a:latin typeface="Tahoma"/>
                <a:cs typeface="Tahoma"/>
              </a:rPr>
              <a:t>word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e</a:t>
            </a:r>
            <a:r>
              <a:rPr sz="2000" spc="-30" dirty="0">
                <a:latin typeface="Tahoma"/>
                <a:cs typeface="Tahoma"/>
              </a:rPr>
              <a:t>m</a:t>
            </a:r>
            <a:r>
              <a:rPr sz="2000" spc="10" dirty="0">
                <a:latin typeface="Tahoma"/>
                <a:cs typeface="Tahoma"/>
              </a:rPr>
              <a:t>be</a:t>
            </a:r>
            <a:r>
              <a:rPr sz="2000" spc="15" dirty="0">
                <a:latin typeface="Tahoma"/>
                <a:cs typeface="Tahoma"/>
              </a:rPr>
              <a:t>d</a:t>
            </a:r>
            <a:r>
              <a:rPr sz="2000" spc="-5" dirty="0">
                <a:latin typeface="Tahoma"/>
                <a:cs typeface="Tahoma"/>
              </a:rPr>
              <a:t>ding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vectors</a:t>
            </a:r>
            <a:endParaRPr sz="2000">
              <a:latin typeface="Tahoma"/>
              <a:cs typeface="Tahoma"/>
            </a:endParaRPr>
          </a:p>
          <a:p>
            <a:pPr marL="429895">
              <a:lnSpc>
                <a:spcPct val="100000"/>
              </a:lnSpc>
              <a:spcBef>
                <a:spcPts val="254"/>
              </a:spcBef>
            </a:pPr>
            <a:r>
              <a:rPr sz="1600" spc="5" dirty="0">
                <a:solidFill>
                  <a:srgbClr val="E69138"/>
                </a:solidFill>
                <a:latin typeface="Tahoma"/>
                <a:cs typeface="Tahoma"/>
              </a:rPr>
              <a:t>“word</a:t>
            </a:r>
            <a:r>
              <a:rPr sz="1600" spc="-70" dirty="0">
                <a:solidFill>
                  <a:srgbClr val="E69138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E69138"/>
                </a:solidFill>
                <a:latin typeface="Tahoma"/>
                <a:cs typeface="Tahoma"/>
              </a:rPr>
              <a:t>vectors”</a:t>
            </a:r>
            <a:endParaRPr sz="1600">
              <a:latin typeface="Tahoma"/>
              <a:cs typeface="Tahoma"/>
            </a:endParaRPr>
          </a:p>
          <a:p>
            <a:pPr marL="429895">
              <a:lnSpc>
                <a:spcPct val="100000"/>
              </a:lnSpc>
              <a:spcBef>
                <a:spcPts val="480"/>
              </a:spcBef>
            </a:pPr>
            <a:r>
              <a:rPr sz="1600" spc="20" dirty="0">
                <a:solidFill>
                  <a:srgbClr val="E69138"/>
                </a:solidFill>
                <a:latin typeface="Tahoma"/>
                <a:cs typeface="Tahoma"/>
              </a:rPr>
              <a:t>word</a:t>
            </a:r>
            <a:r>
              <a:rPr sz="1600" spc="-85" dirty="0">
                <a:solidFill>
                  <a:srgbClr val="E69138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E69138"/>
                </a:solidFill>
                <a:latin typeface="Tahoma"/>
                <a:cs typeface="Tahoma"/>
              </a:rPr>
              <a:t>embeddings</a:t>
            </a:r>
            <a:endParaRPr sz="16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0661513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3918" y="2485522"/>
            <a:ext cx="2760345" cy="2013585"/>
          </a:xfrm>
          <a:custGeom>
            <a:avLst/>
            <a:gdLst/>
            <a:ahLst/>
            <a:cxnLst/>
            <a:rect l="l" t="t" r="r" b="b"/>
            <a:pathLst>
              <a:path w="2760345" h="2013585">
                <a:moveTo>
                  <a:pt x="0" y="2013204"/>
                </a:moveTo>
                <a:lnTo>
                  <a:pt x="2759964" y="2013204"/>
                </a:lnTo>
                <a:lnTo>
                  <a:pt x="2759964" y="0"/>
                </a:lnTo>
                <a:lnTo>
                  <a:pt x="0" y="0"/>
                </a:lnTo>
                <a:lnTo>
                  <a:pt x="0" y="2013204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29786" y="2573279"/>
            <a:ext cx="8223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b="1" spc="-15" dirty="0">
                <a:latin typeface="Tahoma"/>
                <a:cs typeface="Tahoma"/>
              </a:rPr>
              <a:t>C</a:t>
            </a:r>
            <a:r>
              <a:rPr sz="2000" b="1" spc="-125" dirty="0">
                <a:latin typeface="Tahoma"/>
                <a:cs typeface="Tahoma"/>
              </a:rPr>
              <a:t>orpus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527230" y="2475997"/>
            <a:ext cx="5001895" cy="2032635"/>
            <a:chOff x="3520249" y="1568577"/>
            <a:chExt cx="5001895" cy="2032635"/>
          </a:xfrm>
        </p:grpSpPr>
        <p:sp>
          <p:nvSpPr>
            <p:cNvPr id="5" name="object 5"/>
            <p:cNvSpPr/>
            <p:nvPr/>
          </p:nvSpPr>
          <p:spPr>
            <a:xfrm>
              <a:off x="4478273" y="1578102"/>
              <a:ext cx="4034154" cy="2013585"/>
            </a:xfrm>
            <a:custGeom>
              <a:avLst/>
              <a:gdLst/>
              <a:ahLst/>
              <a:cxnLst/>
              <a:rect l="l" t="t" r="r" b="b"/>
              <a:pathLst>
                <a:path w="4034154" h="2013585">
                  <a:moveTo>
                    <a:pt x="0" y="2013204"/>
                  </a:moveTo>
                  <a:lnTo>
                    <a:pt x="4034028" y="2013204"/>
                  </a:lnTo>
                  <a:lnTo>
                    <a:pt x="4034028" y="0"/>
                  </a:lnTo>
                  <a:lnTo>
                    <a:pt x="0" y="0"/>
                  </a:lnTo>
                  <a:lnTo>
                    <a:pt x="0" y="2013204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25011" y="2029968"/>
              <a:ext cx="1899285" cy="1152525"/>
            </a:xfrm>
            <a:custGeom>
              <a:avLst/>
              <a:gdLst/>
              <a:ahLst/>
              <a:cxnLst/>
              <a:rect l="l" t="t" r="r" b="b"/>
              <a:pathLst>
                <a:path w="1899285" h="1152525">
                  <a:moveTo>
                    <a:pt x="1528190" y="0"/>
                  </a:moveTo>
                  <a:lnTo>
                    <a:pt x="0" y="0"/>
                  </a:lnTo>
                  <a:lnTo>
                    <a:pt x="0" y="1152144"/>
                  </a:lnTo>
                  <a:lnTo>
                    <a:pt x="1528190" y="1152144"/>
                  </a:lnTo>
                  <a:lnTo>
                    <a:pt x="1898903" y="576071"/>
                  </a:lnTo>
                  <a:lnTo>
                    <a:pt x="1528190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25011" y="2029968"/>
              <a:ext cx="1899285" cy="1152525"/>
            </a:xfrm>
            <a:custGeom>
              <a:avLst/>
              <a:gdLst/>
              <a:ahLst/>
              <a:cxnLst/>
              <a:rect l="l" t="t" r="r" b="b"/>
              <a:pathLst>
                <a:path w="1899285" h="1152525">
                  <a:moveTo>
                    <a:pt x="0" y="0"/>
                  </a:moveTo>
                  <a:lnTo>
                    <a:pt x="1528190" y="0"/>
                  </a:lnTo>
                  <a:lnTo>
                    <a:pt x="1898903" y="576071"/>
                  </a:lnTo>
                  <a:lnTo>
                    <a:pt x="1528190" y="1152144"/>
                  </a:lnTo>
                  <a:lnTo>
                    <a:pt x="0" y="1152144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384669" y="2427586"/>
            <a:ext cx="2726690" cy="882650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b="1" spc="-140" dirty="0">
                <a:latin typeface="Tahoma"/>
                <a:cs typeface="Tahoma"/>
              </a:rPr>
              <a:t>Embedding</a:t>
            </a:r>
            <a:r>
              <a:rPr sz="2000" b="1" spc="-125" dirty="0">
                <a:latin typeface="Tahoma"/>
                <a:cs typeface="Tahoma"/>
              </a:rPr>
              <a:t> </a:t>
            </a:r>
            <a:r>
              <a:rPr sz="2000" b="1" spc="-135" dirty="0">
                <a:latin typeface="Tahoma"/>
                <a:cs typeface="Tahoma"/>
              </a:rPr>
              <a:t>method</a:t>
            </a:r>
            <a:endParaRPr sz="2000">
              <a:latin typeface="Tahoma"/>
              <a:cs typeface="Tahoma"/>
            </a:endParaRPr>
          </a:p>
          <a:p>
            <a:pPr marL="309245">
              <a:lnSpc>
                <a:spcPct val="100000"/>
              </a:lnSpc>
              <a:spcBef>
                <a:spcPts val="1035"/>
              </a:spcBef>
            </a:pPr>
            <a:r>
              <a:rPr sz="1800" spc="65" dirty="0">
                <a:latin typeface="Tahoma"/>
                <a:cs typeface="Tahoma"/>
              </a:rPr>
              <a:t>Mach</a:t>
            </a:r>
            <a:r>
              <a:rPr sz="1800" spc="5" dirty="0">
                <a:latin typeface="Tahoma"/>
                <a:cs typeface="Tahoma"/>
              </a:rPr>
              <a:t>ine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l</a:t>
            </a:r>
            <a:r>
              <a:rPr sz="1800" spc="-20" dirty="0">
                <a:latin typeface="Tahoma"/>
                <a:cs typeface="Tahoma"/>
              </a:rPr>
              <a:t>ea</a:t>
            </a:r>
            <a:r>
              <a:rPr sz="1800" spc="-10" dirty="0">
                <a:latin typeface="Tahoma"/>
                <a:cs typeface="Tahoma"/>
              </a:rPr>
              <a:t>r</a:t>
            </a:r>
            <a:r>
              <a:rPr sz="1800" spc="5" dirty="0">
                <a:latin typeface="Tahoma"/>
                <a:cs typeface="Tahoma"/>
              </a:rPr>
              <a:t>ni</a:t>
            </a:r>
            <a:r>
              <a:rPr sz="1800" spc="10" dirty="0">
                <a:latin typeface="Tahoma"/>
                <a:cs typeface="Tahoma"/>
              </a:rPr>
              <a:t>n</a:t>
            </a:r>
            <a:r>
              <a:rPr sz="1800" spc="-60" dirty="0">
                <a:latin typeface="Tahoma"/>
                <a:cs typeface="Tahoma"/>
              </a:rPr>
              <a:t>g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-45" dirty="0">
                <a:latin typeface="Tahoma"/>
                <a:cs typeface="Tahoma"/>
              </a:rPr>
              <a:t>m</a:t>
            </a:r>
            <a:r>
              <a:rPr sz="1800" spc="15" dirty="0">
                <a:latin typeface="Tahoma"/>
                <a:cs typeface="Tahoma"/>
              </a:rPr>
              <a:t>odel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4032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14" dirty="0"/>
              <a:t>Word</a:t>
            </a:r>
            <a:r>
              <a:rPr sz="2800" spc="-180" dirty="0"/>
              <a:t> </a:t>
            </a:r>
            <a:r>
              <a:rPr sz="2800" spc="-10" dirty="0"/>
              <a:t>embedding</a:t>
            </a:r>
            <a:r>
              <a:rPr sz="2800" spc="-180" dirty="0"/>
              <a:t> </a:t>
            </a:r>
            <a:r>
              <a:rPr sz="2800" spc="5" dirty="0"/>
              <a:t>process</a:t>
            </a:r>
            <a:endParaRPr sz="2800"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3820" y="2946659"/>
            <a:ext cx="252348" cy="252222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806776" y="3169650"/>
            <a:ext cx="1113155" cy="842644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395"/>
              </a:spcBef>
            </a:pPr>
            <a:r>
              <a:rPr sz="1600" spc="5" dirty="0">
                <a:solidFill>
                  <a:srgbClr val="3C85C5"/>
                </a:solidFill>
                <a:latin typeface="Tahoma"/>
                <a:cs typeface="Tahoma"/>
              </a:rPr>
              <a:t>General-</a:t>
            </a:r>
            <a:endParaRPr sz="1600">
              <a:latin typeface="Tahoma"/>
              <a:cs typeface="Tahoma"/>
            </a:endParaRPr>
          </a:p>
          <a:p>
            <a:pPr marL="73025">
              <a:lnSpc>
                <a:spcPct val="100000"/>
              </a:lnSpc>
              <a:spcBef>
                <a:spcPts val="290"/>
              </a:spcBef>
            </a:pPr>
            <a:r>
              <a:rPr sz="1600" spc="5" dirty="0">
                <a:solidFill>
                  <a:srgbClr val="3C85C5"/>
                </a:solidFill>
                <a:latin typeface="Tahoma"/>
                <a:cs typeface="Tahoma"/>
              </a:rPr>
              <a:t>purpose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r>
              <a:rPr sz="1400" spc="-45" dirty="0">
                <a:solidFill>
                  <a:srgbClr val="3C85C5"/>
                </a:solidFill>
                <a:latin typeface="Tahoma"/>
                <a:cs typeface="Tahoma"/>
              </a:rPr>
              <a:t>e.</a:t>
            </a:r>
            <a:r>
              <a:rPr sz="1400" spc="-70" dirty="0">
                <a:solidFill>
                  <a:srgbClr val="3C85C5"/>
                </a:solidFill>
                <a:latin typeface="Tahoma"/>
                <a:cs typeface="Tahoma"/>
              </a:rPr>
              <a:t>g.</a:t>
            </a:r>
            <a:r>
              <a:rPr sz="1400" spc="-114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400" spc="185" dirty="0">
                <a:solidFill>
                  <a:srgbClr val="3C85C5"/>
                </a:solidFill>
                <a:latin typeface="Tahoma"/>
                <a:cs typeface="Tahoma"/>
              </a:rPr>
              <a:t>W</a:t>
            </a:r>
            <a:r>
              <a:rPr sz="1400" spc="10" dirty="0">
                <a:solidFill>
                  <a:srgbClr val="3C85C5"/>
                </a:solidFill>
                <a:latin typeface="Tahoma"/>
                <a:cs typeface="Tahoma"/>
              </a:rPr>
              <a:t>ikipe</a:t>
            </a:r>
            <a:r>
              <a:rPr sz="1400" spc="20" dirty="0">
                <a:solidFill>
                  <a:srgbClr val="3C85C5"/>
                </a:solidFill>
                <a:latin typeface="Tahoma"/>
                <a:cs typeface="Tahoma"/>
              </a:rPr>
              <a:t>d</a:t>
            </a:r>
            <a:r>
              <a:rPr sz="1400" spc="-10" dirty="0">
                <a:solidFill>
                  <a:srgbClr val="3C85C5"/>
                </a:solidFill>
                <a:latin typeface="Tahoma"/>
                <a:cs typeface="Tahoma"/>
              </a:rPr>
              <a:t>ia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60648" y="4105787"/>
            <a:ext cx="1755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solidFill>
                  <a:srgbClr val="6AA84F"/>
                </a:solidFill>
                <a:latin typeface="Tahoma"/>
                <a:cs typeface="Tahoma"/>
              </a:rPr>
              <a:t>Words</a:t>
            </a:r>
            <a:r>
              <a:rPr sz="1800" spc="-120" dirty="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6AA84F"/>
                </a:solidFill>
                <a:latin typeface="Tahoma"/>
                <a:cs typeface="Tahoma"/>
              </a:rPr>
              <a:t>in</a:t>
            </a:r>
            <a:r>
              <a:rPr sz="1800" spc="-120" dirty="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sz="1800" spc="20" dirty="0">
                <a:solidFill>
                  <a:srgbClr val="6AA84F"/>
                </a:solidFill>
                <a:latin typeface="Tahoma"/>
                <a:cs typeface="Tahoma"/>
              </a:rPr>
              <a:t>context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22413" y="4895220"/>
            <a:ext cx="21132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70" dirty="0">
                <a:latin typeface="Tahoma"/>
                <a:cs typeface="Tahoma"/>
              </a:rPr>
              <a:t>Word</a:t>
            </a:r>
            <a:r>
              <a:rPr sz="2000" b="1" spc="-110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emb</a:t>
            </a:r>
            <a:r>
              <a:rPr sz="2000" b="1" spc="-140" dirty="0">
                <a:latin typeface="Tahoma"/>
                <a:cs typeface="Tahoma"/>
              </a:rPr>
              <a:t>e</a:t>
            </a:r>
            <a:r>
              <a:rPr sz="2000" b="1" spc="-114" dirty="0">
                <a:latin typeface="Tahoma"/>
                <a:cs typeface="Tahoma"/>
              </a:rPr>
              <a:t>ddi</a:t>
            </a:r>
            <a:r>
              <a:rPr sz="2000" b="1" spc="-155" dirty="0">
                <a:latin typeface="Tahoma"/>
                <a:cs typeface="Tahoma"/>
              </a:rPr>
              <a:t>n</a:t>
            </a:r>
            <a:r>
              <a:rPr sz="2000" b="1" spc="-175" dirty="0">
                <a:latin typeface="Tahoma"/>
                <a:cs typeface="Tahoma"/>
              </a:rPr>
              <a:t>gs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03776" y="2946659"/>
            <a:ext cx="252222" cy="252222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2166488" y="3154103"/>
            <a:ext cx="1096645" cy="82867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515"/>
              </a:spcBef>
            </a:pPr>
            <a:r>
              <a:rPr sz="1600" dirty="0">
                <a:solidFill>
                  <a:srgbClr val="3C85C5"/>
                </a:solidFill>
                <a:latin typeface="Tahoma"/>
                <a:cs typeface="Tahoma"/>
              </a:rPr>
              <a:t>Specialized</a:t>
            </a:r>
            <a:endParaRPr sz="1600">
              <a:latin typeface="Tahoma"/>
              <a:cs typeface="Tahoma"/>
            </a:endParaRPr>
          </a:p>
          <a:p>
            <a:pPr marR="5715">
              <a:lnSpc>
                <a:spcPct val="114999"/>
              </a:lnSpc>
              <a:spcBef>
                <a:spcPts val="120"/>
              </a:spcBef>
            </a:pPr>
            <a:r>
              <a:rPr sz="1400" spc="-60" dirty="0">
                <a:solidFill>
                  <a:srgbClr val="3C85C5"/>
                </a:solidFill>
                <a:latin typeface="Tahoma"/>
                <a:cs typeface="Tahoma"/>
              </a:rPr>
              <a:t>e</a:t>
            </a:r>
            <a:r>
              <a:rPr sz="1400" spc="-30" dirty="0">
                <a:solidFill>
                  <a:srgbClr val="3C85C5"/>
                </a:solidFill>
                <a:latin typeface="Tahoma"/>
                <a:cs typeface="Tahoma"/>
              </a:rPr>
              <a:t>.</a:t>
            </a:r>
            <a:r>
              <a:rPr sz="1400" spc="-70" dirty="0">
                <a:solidFill>
                  <a:srgbClr val="3C85C5"/>
                </a:solidFill>
                <a:latin typeface="Tahoma"/>
                <a:cs typeface="Tahoma"/>
              </a:rPr>
              <a:t>g.</a:t>
            </a:r>
            <a:r>
              <a:rPr sz="1400" spc="-11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400" spc="20" dirty="0">
                <a:solidFill>
                  <a:srgbClr val="3C85C5"/>
                </a:solidFill>
                <a:latin typeface="Tahoma"/>
                <a:cs typeface="Tahoma"/>
              </a:rPr>
              <a:t>co</a:t>
            </a:r>
            <a:r>
              <a:rPr sz="1400" spc="10" dirty="0">
                <a:solidFill>
                  <a:srgbClr val="3C85C5"/>
                </a:solidFill>
                <a:latin typeface="Tahoma"/>
                <a:cs typeface="Tahoma"/>
              </a:rPr>
              <a:t>n</a:t>
            </a:r>
            <a:r>
              <a:rPr sz="1400" spc="20" dirty="0">
                <a:solidFill>
                  <a:srgbClr val="3C85C5"/>
                </a:solidFill>
                <a:latin typeface="Tahoma"/>
                <a:cs typeface="Tahoma"/>
              </a:rPr>
              <a:t>tr</a:t>
            </a:r>
            <a:r>
              <a:rPr sz="1400" spc="-20" dirty="0">
                <a:solidFill>
                  <a:srgbClr val="3C85C5"/>
                </a:solidFill>
                <a:latin typeface="Tahoma"/>
                <a:cs typeface="Tahoma"/>
              </a:rPr>
              <a:t>acts,  </a:t>
            </a:r>
            <a:r>
              <a:rPr sz="1400" spc="10" dirty="0">
                <a:solidFill>
                  <a:srgbClr val="3C85C5"/>
                </a:solidFill>
                <a:latin typeface="Tahoma"/>
                <a:cs typeface="Tahoma"/>
              </a:rPr>
              <a:t>law</a:t>
            </a:r>
            <a:r>
              <a:rPr sz="1400" spc="-10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3C85C5"/>
                </a:solidFill>
                <a:latin typeface="Tahoma"/>
                <a:cs typeface="Tahoma"/>
              </a:rPr>
              <a:t>books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76900" y="2935041"/>
            <a:ext cx="1424305" cy="63373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600" b="1" spc="-105" dirty="0">
                <a:latin typeface="Tahoma"/>
                <a:cs typeface="Tahoma"/>
              </a:rPr>
              <a:t>Transformation</a:t>
            </a:r>
            <a:endParaRPr sz="1600">
              <a:latin typeface="Tahoma"/>
              <a:cs typeface="Tahoma"/>
            </a:endParaRPr>
          </a:p>
          <a:p>
            <a:pPr marL="407670">
              <a:lnSpc>
                <a:spcPct val="100000"/>
              </a:lnSpc>
              <a:spcBef>
                <a:spcPts val="555"/>
              </a:spcBef>
            </a:pPr>
            <a:r>
              <a:rPr sz="1400" spc="20" dirty="0">
                <a:solidFill>
                  <a:srgbClr val="3C85C5"/>
                </a:solidFill>
                <a:latin typeface="Tahoma"/>
                <a:cs typeface="Tahoma"/>
              </a:rPr>
              <a:t>words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68645" y="3786383"/>
            <a:ext cx="13169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solidFill>
                  <a:srgbClr val="3C85C5"/>
                </a:solidFill>
                <a:latin typeface="Tahoma"/>
                <a:cs typeface="Tahoma"/>
              </a:rPr>
              <a:t>in</a:t>
            </a:r>
            <a:r>
              <a:rPr sz="1400" spc="-5" dirty="0">
                <a:solidFill>
                  <a:srgbClr val="3C85C5"/>
                </a:solidFill>
                <a:latin typeface="Tahoma"/>
                <a:cs typeface="Tahoma"/>
              </a:rPr>
              <a:t>teg</a:t>
            </a:r>
            <a:r>
              <a:rPr sz="1400" spc="5" dirty="0">
                <a:solidFill>
                  <a:srgbClr val="3C85C5"/>
                </a:solidFill>
                <a:latin typeface="Tahoma"/>
                <a:cs typeface="Tahoma"/>
              </a:rPr>
              <a:t>er</a:t>
            </a:r>
            <a:r>
              <a:rPr sz="1400" spc="-30" dirty="0">
                <a:solidFill>
                  <a:srgbClr val="3C85C5"/>
                </a:solidFill>
                <a:latin typeface="Tahoma"/>
                <a:cs typeface="Tahoma"/>
              </a:rPr>
              <a:t>s</a:t>
            </a:r>
            <a:r>
              <a:rPr sz="1400" spc="-110" dirty="0">
                <a:solidFill>
                  <a:srgbClr val="3C85C5"/>
                </a:solidFill>
                <a:latin typeface="Tahoma"/>
                <a:cs typeface="Tahoma"/>
              </a:rPr>
              <a:t>,</a:t>
            </a:r>
            <a:r>
              <a:rPr sz="1400" spc="-9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400" spc="25" dirty="0">
                <a:solidFill>
                  <a:srgbClr val="3C85C5"/>
                </a:solidFill>
                <a:latin typeface="Tahoma"/>
                <a:cs typeface="Tahoma"/>
              </a:rPr>
              <a:t>v</a:t>
            </a:r>
            <a:r>
              <a:rPr sz="1400" spc="20" dirty="0">
                <a:solidFill>
                  <a:srgbClr val="3C85C5"/>
                </a:solidFill>
                <a:latin typeface="Tahoma"/>
                <a:cs typeface="Tahoma"/>
              </a:rPr>
              <a:t>ec</a:t>
            </a:r>
            <a:r>
              <a:rPr sz="1400" dirty="0">
                <a:solidFill>
                  <a:srgbClr val="3C85C5"/>
                </a:solidFill>
                <a:latin typeface="Tahoma"/>
                <a:cs typeface="Tahoma"/>
              </a:rPr>
              <a:t>t</a:t>
            </a:r>
            <a:r>
              <a:rPr sz="1400" spc="5" dirty="0">
                <a:solidFill>
                  <a:srgbClr val="3C85C5"/>
                </a:solidFill>
                <a:latin typeface="Tahoma"/>
                <a:cs typeface="Tahoma"/>
              </a:rPr>
              <a:t>ors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55702" y="3609281"/>
            <a:ext cx="143637" cy="196976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5316596" y="1619128"/>
            <a:ext cx="2369820" cy="71183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391795">
              <a:lnSpc>
                <a:spcPct val="100000"/>
              </a:lnSpc>
              <a:spcBef>
                <a:spcPts val="775"/>
              </a:spcBef>
            </a:pPr>
            <a:r>
              <a:rPr sz="1600" b="1" spc="-105" dirty="0">
                <a:latin typeface="Tahoma"/>
                <a:cs typeface="Tahoma"/>
              </a:rPr>
              <a:t>Hyperparameters</a:t>
            </a:r>
            <a:endParaRPr sz="1600">
              <a:latin typeface="Tahoma"/>
              <a:cs typeface="Tahoma"/>
            </a:endParaRPr>
          </a:p>
          <a:p>
            <a:pPr marL="100330">
              <a:lnSpc>
                <a:spcPct val="100000"/>
              </a:lnSpc>
              <a:spcBef>
                <a:spcPts val="490"/>
              </a:spcBef>
              <a:tabLst>
                <a:tab pos="2038350" algn="l"/>
              </a:tabLst>
            </a:pPr>
            <a:r>
              <a:rPr sz="1400" spc="55" dirty="0">
                <a:latin typeface="Tahoma"/>
                <a:cs typeface="Tahoma"/>
              </a:rPr>
              <a:t>Word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embedding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size	</a:t>
            </a:r>
            <a:r>
              <a:rPr sz="1400" spc="-95" dirty="0">
                <a:latin typeface="Tahoma"/>
                <a:cs typeface="Tahoma"/>
              </a:rPr>
              <a:t>...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482266" y="4563305"/>
            <a:ext cx="392430" cy="321945"/>
            <a:chOff x="6475285" y="3655885"/>
            <a:chExt cx="392430" cy="321945"/>
          </a:xfrm>
        </p:grpSpPr>
        <p:sp>
          <p:nvSpPr>
            <p:cNvPr id="21" name="object 21"/>
            <p:cNvSpPr/>
            <p:nvPr/>
          </p:nvSpPr>
          <p:spPr>
            <a:xfrm>
              <a:off x="6480047" y="3660647"/>
              <a:ext cx="382905" cy="312420"/>
            </a:xfrm>
            <a:custGeom>
              <a:avLst/>
              <a:gdLst/>
              <a:ahLst/>
              <a:cxnLst/>
              <a:rect l="l" t="t" r="r" b="b"/>
              <a:pathLst>
                <a:path w="382904" h="312420">
                  <a:moveTo>
                    <a:pt x="286893" y="0"/>
                  </a:moveTo>
                  <a:lnTo>
                    <a:pt x="95630" y="0"/>
                  </a:lnTo>
                  <a:lnTo>
                    <a:pt x="95630" y="156209"/>
                  </a:lnTo>
                  <a:lnTo>
                    <a:pt x="0" y="156209"/>
                  </a:lnTo>
                  <a:lnTo>
                    <a:pt x="191261" y="312419"/>
                  </a:lnTo>
                  <a:lnTo>
                    <a:pt x="382524" y="156209"/>
                  </a:lnTo>
                  <a:lnTo>
                    <a:pt x="286893" y="156209"/>
                  </a:lnTo>
                  <a:lnTo>
                    <a:pt x="286893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480047" y="3660647"/>
              <a:ext cx="382905" cy="312420"/>
            </a:xfrm>
            <a:custGeom>
              <a:avLst/>
              <a:gdLst/>
              <a:ahLst/>
              <a:cxnLst/>
              <a:rect l="l" t="t" r="r" b="b"/>
              <a:pathLst>
                <a:path w="382904" h="312420">
                  <a:moveTo>
                    <a:pt x="0" y="156209"/>
                  </a:moveTo>
                  <a:lnTo>
                    <a:pt x="95630" y="156209"/>
                  </a:lnTo>
                  <a:lnTo>
                    <a:pt x="95630" y="0"/>
                  </a:lnTo>
                  <a:lnTo>
                    <a:pt x="286893" y="0"/>
                  </a:lnTo>
                  <a:lnTo>
                    <a:pt x="286893" y="156209"/>
                  </a:lnTo>
                  <a:lnTo>
                    <a:pt x="382524" y="156209"/>
                  </a:lnTo>
                  <a:lnTo>
                    <a:pt x="191261" y="312419"/>
                  </a:lnTo>
                  <a:lnTo>
                    <a:pt x="0" y="15620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502016" y="3272411"/>
            <a:ext cx="1414145" cy="62357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98425">
              <a:lnSpc>
                <a:spcPct val="100000"/>
              </a:lnSpc>
              <a:spcBef>
                <a:spcPts val="680"/>
              </a:spcBef>
            </a:pPr>
            <a:r>
              <a:rPr sz="1600" spc="-10" dirty="0">
                <a:latin typeface="Tahoma"/>
                <a:cs typeface="Tahoma"/>
              </a:rPr>
              <a:t>Learning</a:t>
            </a:r>
            <a:r>
              <a:rPr sz="1600" spc="-9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task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400" spc="-90" dirty="0">
                <a:solidFill>
                  <a:srgbClr val="3C85C5"/>
                </a:solidFill>
                <a:latin typeface="Tahoma"/>
                <a:cs typeface="Tahoma"/>
              </a:rPr>
              <a:t>“I</a:t>
            </a:r>
            <a:r>
              <a:rPr sz="1400" spc="-8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3C85C5"/>
                </a:solidFill>
                <a:latin typeface="Tahoma"/>
                <a:cs typeface="Tahoma"/>
              </a:rPr>
              <a:t>t</a:t>
            </a:r>
            <a:r>
              <a:rPr sz="1400" spc="20" dirty="0">
                <a:solidFill>
                  <a:srgbClr val="3C85C5"/>
                </a:solidFill>
                <a:latin typeface="Tahoma"/>
                <a:cs typeface="Tahoma"/>
              </a:rPr>
              <a:t>h</a:t>
            </a:r>
            <a:r>
              <a:rPr sz="1400" spc="5" dirty="0">
                <a:solidFill>
                  <a:srgbClr val="3C85C5"/>
                </a:solidFill>
                <a:latin typeface="Tahoma"/>
                <a:cs typeface="Tahoma"/>
              </a:rPr>
              <a:t>in</a:t>
            </a:r>
            <a:r>
              <a:rPr sz="1400" spc="15" dirty="0">
                <a:solidFill>
                  <a:srgbClr val="3C85C5"/>
                </a:solidFill>
                <a:latin typeface="Tahoma"/>
                <a:cs typeface="Tahoma"/>
              </a:rPr>
              <a:t>k</a:t>
            </a:r>
            <a:r>
              <a:rPr sz="1400" spc="-8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3C85C5"/>
                </a:solidFill>
                <a:latin typeface="Tahoma"/>
                <a:cs typeface="Tahoma"/>
              </a:rPr>
              <a:t>[</a:t>
            </a:r>
            <a:r>
              <a:rPr sz="1400" spc="-85" dirty="0">
                <a:solidFill>
                  <a:srgbClr val="3C85C5"/>
                </a:solidFill>
                <a:latin typeface="Tahoma"/>
                <a:cs typeface="Tahoma"/>
              </a:rPr>
              <a:t>?</a:t>
            </a:r>
            <a:r>
              <a:rPr sz="1400" spc="-40" dirty="0">
                <a:solidFill>
                  <a:srgbClr val="3C85C5"/>
                </a:solidFill>
                <a:latin typeface="Tahoma"/>
                <a:cs typeface="Tahoma"/>
              </a:rPr>
              <a:t>??</a:t>
            </a:r>
            <a:r>
              <a:rPr sz="1400" spc="-110" dirty="0">
                <a:solidFill>
                  <a:srgbClr val="3C85C5"/>
                </a:solidFill>
                <a:latin typeface="Tahoma"/>
                <a:cs typeface="Tahoma"/>
              </a:rPr>
              <a:t>]</a:t>
            </a:r>
            <a:r>
              <a:rPr sz="1400" spc="-9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400" spc="-130" dirty="0">
                <a:solidFill>
                  <a:srgbClr val="3C85C5"/>
                </a:solidFill>
                <a:latin typeface="Tahoma"/>
                <a:cs typeface="Tahoma"/>
              </a:rPr>
              <a:t>I</a:t>
            </a:r>
            <a:r>
              <a:rPr sz="1400" spc="-8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3C85C5"/>
                </a:solidFill>
                <a:latin typeface="Tahoma"/>
                <a:cs typeface="Tahoma"/>
              </a:rPr>
              <a:t>a</a:t>
            </a:r>
            <a:r>
              <a:rPr sz="1400" spc="-45" dirty="0">
                <a:solidFill>
                  <a:srgbClr val="3C85C5"/>
                </a:solidFill>
                <a:latin typeface="Tahoma"/>
                <a:cs typeface="Tahoma"/>
              </a:rPr>
              <a:t>m</a:t>
            </a:r>
            <a:r>
              <a:rPr sz="1400" spc="-50" dirty="0">
                <a:solidFill>
                  <a:srgbClr val="3C85C5"/>
                </a:solidFill>
                <a:latin typeface="Tahoma"/>
                <a:cs typeface="Tahoma"/>
              </a:rPr>
              <a:t>”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203689" y="3352398"/>
            <a:ext cx="1145540" cy="76200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400" i="1" spc="-60" dirty="0">
                <a:latin typeface="Arial"/>
                <a:cs typeface="Arial"/>
              </a:rPr>
              <a:t>Self-supervised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400" i="1" spc="-5" dirty="0">
                <a:latin typeface="Arial"/>
                <a:cs typeface="Arial"/>
              </a:rPr>
              <a:t>=</a:t>
            </a:r>
            <a:r>
              <a:rPr sz="1400" i="1" spc="-65" dirty="0">
                <a:latin typeface="Arial"/>
                <a:cs typeface="Arial"/>
              </a:rPr>
              <a:t> </a:t>
            </a:r>
            <a:r>
              <a:rPr sz="1400" i="1" spc="-60" dirty="0">
                <a:latin typeface="Arial"/>
                <a:cs typeface="Arial"/>
              </a:rPr>
              <a:t>unsupervised</a:t>
            </a:r>
            <a:endParaRPr sz="1400">
              <a:latin typeface="Arial"/>
              <a:cs typeface="Arial"/>
            </a:endParaRPr>
          </a:p>
          <a:p>
            <a:pPr marL="106680">
              <a:lnSpc>
                <a:spcPct val="100000"/>
              </a:lnSpc>
              <a:spcBef>
                <a:spcPts val="254"/>
              </a:spcBef>
            </a:pPr>
            <a:r>
              <a:rPr sz="1400" i="1" spc="-5" dirty="0">
                <a:latin typeface="Arial"/>
                <a:cs typeface="Arial"/>
              </a:rPr>
              <a:t>+</a:t>
            </a:r>
            <a:r>
              <a:rPr sz="1400" i="1" spc="-65" dirty="0">
                <a:latin typeface="Arial"/>
                <a:cs typeface="Arial"/>
              </a:rPr>
              <a:t> </a:t>
            </a:r>
            <a:r>
              <a:rPr sz="1400" i="1" spc="-60" dirty="0">
                <a:latin typeface="Arial"/>
                <a:cs typeface="Arial"/>
              </a:rPr>
              <a:t>supervised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502269" y="2330836"/>
            <a:ext cx="0" cy="154940"/>
          </a:xfrm>
          <a:custGeom>
            <a:avLst/>
            <a:gdLst/>
            <a:ahLst/>
            <a:cxnLst/>
            <a:rect l="l" t="t" r="r" b="b"/>
            <a:pathLst>
              <a:path h="154940">
                <a:moveTo>
                  <a:pt x="0" y="154559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222869" y="4114678"/>
            <a:ext cx="85471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80" dirty="0">
                <a:solidFill>
                  <a:srgbClr val="6AA84F"/>
                </a:solidFill>
                <a:latin typeface="Tahoma"/>
                <a:cs typeface="Tahoma"/>
              </a:rPr>
              <a:t>Me</a:t>
            </a:r>
            <a:r>
              <a:rPr sz="1700" spc="70" dirty="0">
                <a:solidFill>
                  <a:srgbClr val="6AA84F"/>
                </a:solidFill>
                <a:latin typeface="Tahoma"/>
                <a:cs typeface="Tahoma"/>
              </a:rPr>
              <a:t>a</a:t>
            </a:r>
            <a:r>
              <a:rPr sz="1700" spc="5" dirty="0">
                <a:solidFill>
                  <a:srgbClr val="6AA84F"/>
                </a:solidFill>
                <a:latin typeface="Tahoma"/>
                <a:cs typeface="Tahoma"/>
              </a:rPr>
              <a:t>ni</a:t>
            </a:r>
            <a:r>
              <a:rPr sz="1700" dirty="0">
                <a:solidFill>
                  <a:srgbClr val="6AA84F"/>
                </a:solidFill>
                <a:latin typeface="Tahoma"/>
                <a:cs typeface="Tahoma"/>
              </a:rPr>
              <a:t>n</a:t>
            </a:r>
            <a:r>
              <a:rPr sz="1700" spc="-55" dirty="0">
                <a:solidFill>
                  <a:srgbClr val="6AA84F"/>
                </a:solidFill>
                <a:latin typeface="Tahoma"/>
                <a:cs typeface="Tahoma"/>
              </a:rPr>
              <a:t>g</a:t>
            </a:r>
            <a:endParaRPr sz="17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467594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50152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20" dirty="0"/>
              <a:t>Basic</a:t>
            </a:r>
            <a:r>
              <a:rPr sz="2800" spc="-170" dirty="0"/>
              <a:t> </a:t>
            </a:r>
            <a:r>
              <a:rPr sz="2800" spc="50" dirty="0"/>
              <a:t>word</a:t>
            </a:r>
            <a:r>
              <a:rPr sz="2800" spc="-170" dirty="0"/>
              <a:t> </a:t>
            </a:r>
            <a:r>
              <a:rPr sz="2800" spc="-10" dirty="0"/>
              <a:t>embedding</a:t>
            </a:r>
            <a:r>
              <a:rPr sz="2800" spc="-170" dirty="0"/>
              <a:t> </a:t>
            </a:r>
            <a:r>
              <a:rPr sz="2800" spc="5" dirty="0"/>
              <a:t>methods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4850" y="1191558"/>
            <a:ext cx="7393305" cy="273177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90"/>
              </a:spcBef>
              <a:buSzPct val="90000"/>
              <a:buChar char="●"/>
              <a:tabLst>
                <a:tab pos="354965" algn="l"/>
                <a:tab pos="355600" algn="l"/>
              </a:tabLst>
            </a:pPr>
            <a:r>
              <a:rPr sz="2000" spc="40" dirty="0">
                <a:latin typeface="Tahoma"/>
                <a:cs typeface="Tahoma"/>
              </a:rPr>
              <a:t>word2vec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(Goo</a:t>
            </a:r>
            <a:r>
              <a:rPr sz="2000" spc="-15" dirty="0">
                <a:latin typeface="Tahoma"/>
                <a:cs typeface="Tahoma"/>
              </a:rPr>
              <a:t>gl</a:t>
            </a:r>
            <a:r>
              <a:rPr sz="2000" spc="-30" dirty="0">
                <a:latin typeface="Tahoma"/>
                <a:cs typeface="Tahoma"/>
              </a:rPr>
              <a:t>e</a:t>
            </a:r>
            <a:r>
              <a:rPr sz="2000" spc="-150" dirty="0">
                <a:latin typeface="Tahoma"/>
                <a:cs typeface="Tahoma"/>
              </a:rPr>
              <a:t>,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2013)</a:t>
            </a:r>
            <a:endParaRPr sz="2000">
              <a:latin typeface="Tahoma"/>
              <a:cs typeface="Tahoma"/>
            </a:endParaRPr>
          </a:p>
          <a:p>
            <a:pPr marL="812165" lvl="1" indent="-317500">
              <a:lnSpc>
                <a:spcPct val="100000"/>
              </a:lnSpc>
              <a:spcBef>
                <a:spcPts val="345"/>
              </a:spcBef>
              <a:buSzPct val="77777"/>
              <a:buChar char="○"/>
              <a:tabLst>
                <a:tab pos="812165" algn="l"/>
                <a:tab pos="812800" algn="l"/>
              </a:tabLst>
            </a:pPr>
            <a:r>
              <a:rPr sz="1800" spc="35" dirty="0">
                <a:latin typeface="Tahoma"/>
                <a:cs typeface="Tahoma"/>
              </a:rPr>
              <a:t>Contin</a:t>
            </a:r>
            <a:r>
              <a:rPr sz="1800" spc="10" dirty="0">
                <a:latin typeface="Tahoma"/>
                <a:cs typeface="Tahoma"/>
              </a:rPr>
              <a:t>uo</a:t>
            </a:r>
            <a:r>
              <a:rPr sz="1800" spc="15" dirty="0">
                <a:latin typeface="Tahoma"/>
                <a:cs typeface="Tahoma"/>
              </a:rPr>
              <a:t>u</a:t>
            </a:r>
            <a:r>
              <a:rPr sz="1800" spc="-25" dirty="0">
                <a:latin typeface="Tahoma"/>
                <a:cs typeface="Tahoma"/>
              </a:rPr>
              <a:t>s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spc="-35" dirty="0">
                <a:latin typeface="Tahoma"/>
                <a:cs typeface="Tahoma"/>
              </a:rPr>
              <a:t>ba</a:t>
            </a:r>
            <a:r>
              <a:rPr sz="1800" spc="-25" dirty="0">
                <a:latin typeface="Tahoma"/>
                <a:cs typeface="Tahoma"/>
              </a:rPr>
              <a:t>g</a:t>
            </a:r>
            <a:r>
              <a:rPr sz="1800" spc="10" dirty="0">
                <a:latin typeface="Tahoma"/>
                <a:cs typeface="Tahoma"/>
              </a:rPr>
              <a:t>-</a:t>
            </a:r>
            <a:r>
              <a:rPr sz="1800" spc="55" dirty="0">
                <a:latin typeface="Tahoma"/>
                <a:cs typeface="Tahoma"/>
              </a:rPr>
              <a:t>o</a:t>
            </a:r>
            <a:r>
              <a:rPr sz="1800" spc="40" dirty="0">
                <a:latin typeface="Tahoma"/>
                <a:cs typeface="Tahoma"/>
              </a:rPr>
              <a:t>f</a:t>
            </a:r>
            <a:r>
              <a:rPr sz="1800" spc="10" dirty="0">
                <a:latin typeface="Tahoma"/>
                <a:cs typeface="Tahoma"/>
              </a:rPr>
              <a:t>-</a:t>
            </a:r>
            <a:r>
              <a:rPr sz="1800" spc="40" dirty="0">
                <a:latin typeface="Tahoma"/>
                <a:cs typeface="Tahoma"/>
              </a:rPr>
              <a:t>wor</a:t>
            </a:r>
            <a:r>
              <a:rPr sz="1800" spc="-10" dirty="0">
                <a:latin typeface="Tahoma"/>
                <a:cs typeface="Tahoma"/>
              </a:rPr>
              <a:t>ds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75" dirty="0">
                <a:latin typeface="Tahoma"/>
                <a:cs typeface="Tahoma"/>
              </a:rPr>
              <a:t>(CBO</a:t>
            </a:r>
            <a:r>
              <a:rPr sz="1800" spc="105" dirty="0">
                <a:latin typeface="Tahoma"/>
                <a:cs typeface="Tahoma"/>
              </a:rPr>
              <a:t>W</a:t>
            </a:r>
            <a:r>
              <a:rPr sz="1800" spc="-210" dirty="0">
                <a:latin typeface="Tahoma"/>
                <a:cs typeface="Tahoma"/>
              </a:rPr>
              <a:t>)</a:t>
            </a:r>
            <a:endParaRPr sz="1800">
              <a:latin typeface="Tahoma"/>
              <a:cs typeface="Tahoma"/>
            </a:endParaRPr>
          </a:p>
          <a:p>
            <a:pPr marL="812165" lvl="1" indent="-317500">
              <a:lnSpc>
                <a:spcPct val="100000"/>
              </a:lnSpc>
              <a:spcBef>
                <a:spcPts val="325"/>
              </a:spcBef>
              <a:buSzPct val="77777"/>
              <a:buChar char="○"/>
              <a:tabLst>
                <a:tab pos="812165" algn="l"/>
                <a:tab pos="812800" algn="l"/>
              </a:tabLst>
            </a:pPr>
            <a:r>
              <a:rPr sz="1800" spc="25" dirty="0">
                <a:latin typeface="Tahoma"/>
                <a:cs typeface="Tahoma"/>
              </a:rPr>
              <a:t>Continuous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skip-gram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spc="125" dirty="0">
                <a:latin typeface="Tahoma"/>
                <a:cs typeface="Tahoma"/>
              </a:rPr>
              <a:t>/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spc="-15" dirty="0">
                <a:latin typeface="Tahoma"/>
                <a:cs typeface="Tahoma"/>
              </a:rPr>
              <a:t>Skip-gram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35" dirty="0">
                <a:latin typeface="Tahoma"/>
                <a:cs typeface="Tahoma"/>
              </a:rPr>
              <a:t>with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negative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sampling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spc="-35" dirty="0">
                <a:latin typeface="Tahoma"/>
                <a:cs typeface="Tahoma"/>
              </a:rPr>
              <a:t>(SGNS)</a:t>
            </a:r>
            <a:endParaRPr sz="18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Tahoma"/>
              <a:buChar char="○"/>
            </a:pPr>
            <a:endParaRPr sz="255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SzPct val="90000"/>
              <a:buChar char="●"/>
              <a:tabLst>
                <a:tab pos="354965" algn="l"/>
                <a:tab pos="355600" algn="l"/>
              </a:tabLst>
            </a:pPr>
            <a:r>
              <a:rPr sz="2000" spc="25" dirty="0">
                <a:latin typeface="Tahoma"/>
                <a:cs typeface="Tahoma"/>
              </a:rPr>
              <a:t>Global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Vectors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(GloVe)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(Stan</a:t>
            </a:r>
            <a:r>
              <a:rPr sz="2000" spc="-20" dirty="0">
                <a:latin typeface="Tahoma"/>
                <a:cs typeface="Tahoma"/>
              </a:rPr>
              <a:t>f</a:t>
            </a:r>
            <a:r>
              <a:rPr sz="2000" spc="25" dirty="0">
                <a:latin typeface="Tahoma"/>
                <a:cs typeface="Tahoma"/>
              </a:rPr>
              <a:t>or</a:t>
            </a:r>
            <a:r>
              <a:rPr sz="2000" spc="-70" dirty="0">
                <a:latin typeface="Tahoma"/>
                <a:cs typeface="Tahoma"/>
              </a:rPr>
              <a:t>d,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spc="70" dirty="0">
                <a:latin typeface="Tahoma"/>
                <a:cs typeface="Tahoma"/>
              </a:rPr>
              <a:t>2014</a:t>
            </a:r>
            <a:r>
              <a:rPr sz="2000" spc="-235" dirty="0"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ahoma"/>
              <a:buChar char="●"/>
            </a:pPr>
            <a:endParaRPr sz="255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SzPct val="90000"/>
              <a:buChar char="●"/>
              <a:tabLst>
                <a:tab pos="354965" algn="l"/>
                <a:tab pos="355600" algn="l"/>
              </a:tabLst>
            </a:pPr>
            <a:r>
              <a:rPr sz="2000" spc="10" dirty="0">
                <a:latin typeface="Tahoma"/>
                <a:cs typeface="Tahoma"/>
              </a:rPr>
              <a:t>fastTe</a:t>
            </a:r>
            <a:r>
              <a:rPr sz="2000" spc="5" dirty="0">
                <a:latin typeface="Tahoma"/>
                <a:cs typeface="Tahoma"/>
              </a:rPr>
              <a:t>x</a:t>
            </a:r>
            <a:r>
              <a:rPr sz="2000" spc="50" dirty="0">
                <a:latin typeface="Tahoma"/>
                <a:cs typeface="Tahoma"/>
              </a:rPr>
              <a:t>t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spc="-30" dirty="0">
                <a:latin typeface="Tahoma"/>
                <a:cs typeface="Tahoma"/>
              </a:rPr>
              <a:t>(Fac</a:t>
            </a:r>
            <a:r>
              <a:rPr sz="2000" spc="-45" dirty="0">
                <a:latin typeface="Tahoma"/>
                <a:cs typeface="Tahoma"/>
              </a:rPr>
              <a:t>e</a:t>
            </a:r>
            <a:r>
              <a:rPr sz="2000" spc="30" dirty="0">
                <a:latin typeface="Tahoma"/>
                <a:cs typeface="Tahoma"/>
              </a:rPr>
              <a:t>bo</a:t>
            </a:r>
            <a:r>
              <a:rPr sz="2000" spc="-30" dirty="0">
                <a:latin typeface="Tahoma"/>
                <a:cs typeface="Tahoma"/>
              </a:rPr>
              <a:t>ok,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2016)</a:t>
            </a:r>
            <a:endParaRPr sz="2000">
              <a:latin typeface="Tahoma"/>
              <a:cs typeface="Tahoma"/>
            </a:endParaRPr>
          </a:p>
          <a:p>
            <a:pPr marL="812165" lvl="1" indent="-317500">
              <a:lnSpc>
                <a:spcPct val="100000"/>
              </a:lnSpc>
              <a:spcBef>
                <a:spcPts val="345"/>
              </a:spcBef>
              <a:buSzPct val="77777"/>
              <a:buChar char="○"/>
              <a:tabLst>
                <a:tab pos="812165" algn="l"/>
                <a:tab pos="812800" algn="l"/>
              </a:tabLst>
            </a:pPr>
            <a:r>
              <a:rPr sz="1800" spc="5" dirty="0">
                <a:latin typeface="Tahoma"/>
                <a:cs typeface="Tahoma"/>
              </a:rPr>
              <a:t>Supports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15" dirty="0">
                <a:latin typeface="Tahoma"/>
                <a:cs typeface="Tahoma"/>
              </a:rPr>
              <a:t>out-of-vocabulary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(OOV)</a:t>
            </a:r>
            <a:r>
              <a:rPr sz="1800" spc="-125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words</a:t>
            </a:r>
            <a:endParaRPr sz="18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2082755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57524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30" dirty="0"/>
              <a:t>Advanced</a:t>
            </a:r>
            <a:r>
              <a:rPr sz="2800" spc="-170" dirty="0"/>
              <a:t> </a:t>
            </a:r>
            <a:r>
              <a:rPr sz="2800" spc="50" dirty="0"/>
              <a:t>word</a:t>
            </a:r>
            <a:r>
              <a:rPr sz="2800" spc="-160" dirty="0"/>
              <a:t> </a:t>
            </a:r>
            <a:r>
              <a:rPr sz="2800" spc="-10" dirty="0"/>
              <a:t>embedding</a:t>
            </a:r>
            <a:r>
              <a:rPr sz="2800" spc="-165" dirty="0"/>
              <a:t> </a:t>
            </a:r>
            <a:r>
              <a:rPr sz="2800" spc="5" dirty="0"/>
              <a:t>methods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90550" y="1240358"/>
            <a:ext cx="4299585" cy="1032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95" dirty="0">
                <a:latin typeface="Tahoma"/>
                <a:cs typeface="Tahoma"/>
              </a:rPr>
              <a:t>D</a:t>
            </a:r>
            <a:r>
              <a:rPr sz="2000" spc="70" dirty="0">
                <a:latin typeface="Tahoma"/>
                <a:cs typeface="Tahoma"/>
              </a:rPr>
              <a:t>e</a:t>
            </a:r>
            <a:r>
              <a:rPr sz="2000" spc="10" dirty="0">
                <a:latin typeface="Tahoma"/>
                <a:cs typeface="Tahoma"/>
              </a:rPr>
              <a:t>ep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le</a:t>
            </a:r>
            <a:r>
              <a:rPr sz="2000" spc="-5" dirty="0">
                <a:latin typeface="Tahoma"/>
                <a:cs typeface="Tahoma"/>
              </a:rPr>
              <a:t>arni</a:t>
            </a:r>
            <a:r>
              <a:rPr sz="2000" spc="-15" dirty="0">
                <a:latin typeface="Tahoma"/>
                <a:cs typeface="Tahoma"/>
              </a:rPr>
              <a:t>n</a:t>
            </a:r>
            <a:r>
              <a:rPr sz="2000" spc="-110" dirty="0">
                <a:latin typeface="Tahoma"/>
                <a:cs typeface="Tahoma"/>
              </a:rPr>
              <a:t>g,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spc="25" dirty="0">
                <a:latin typeface="Tahoma"/>
                <a:cs typeface="Tahoma"/>
              </a:rPr>
              <a:t>conte</a:t>
            </a:r>
            <a:r>
              <a:rPr sz="2000" spc="15" dirty="0">
                <a:latin typeface="Tahoma"/>
                <a:cs typeface="Tahoma"/>
              </a:rPr>
              <a:t>x</a:t>
            </a:r>
            <a:r>
              <a:rPr sz="2000" dirty="0">
                <a:latin typeface="Tahoma"/>
                <a:cs typeface="Tahoma"/>
              </a:rPr>
              <a:t>tual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e</a:t>
            </a:r>
            <a:r>
              <a:rPr sz="2000" spc="-25" dirty="0">
                <a:latin typeface="Tahoma"/>
                <a:cs typeface="Tahoma"/>
              </a:rPr>
              <a:t>m</a:t>
            </a:r>
            <a:r>
              <a:rPr sz="2000" spc="15" dirty="0">
                <a:latin typeface="Tahoma"/>
                <a:cs typeface="Tahoma"/>
              </a:rPr>
              <a:t>bed</a:t>
            </a:r>
            <a:r>
              <a:rPr sz="2000" spc="20" dirty="0">
                <a:latin typeface="Tahoma"/>
                <a:cs typeface="Tahoma"/>
              </a:rPr>
              <a:t>d</a:t>
            </a:r>
            <a:r>
              <a:rPr sz="2000" spc="-15" dirty="0">
                <a:latin typeface="Tahoma"/>
                <a:cs typeface="Tahoma"/>
              </a:rPr>
              <a:t>ings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50">
              <a:latin typeface="Tahoma"/>
              <a:cs typeface="Tahoma"/>
            </a:endParaRPr>
          </a:p>
          <a:p>
            <a:pPr marL="469900" indent="-342900">
              <a:lnSpc>
                <a:spcPct val="100000"/>
              </a:lnSpc>
              <a:buSzPct val="90000"/>
              <a:buChar char="●"/>
              <a:tabLst>
                <a:tab pos="469265" algn="l"/>
                <a:tab pos="469900" algn="l"/>
              </a:tabLst>
            </a:pPr>
            <a:r>
              <a:rPr sz="2000" spc="75" dirty="0">
                <a:latin typeface="Tahoma"/>
                <a:cs typeface="Tahoma"/>
              </a:rPr>
              <a:t>B</a:t>
            </a:r>
            <a:r>
              <a:rPr sz="2000" spc="65" dirty="0">
                <a:latin typeface="Tahoma"/>
                <a:cs typeface="Tahoma"/>
              </a:rPr>
              <a:t>E</a:t>
            </a:r>
            <a:r>
              <a:rPr sz="2000" spc="10" dirty="0">
                <a:latin typeface="Tahoma"/>
                <a:cs typeface="Tahoma"/>
              </a:rPr>
              <a:t>RT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(G</a:t>
            </a:r>
            <a:r>
              <a:rPr sz="2000" spc="-15" dirty="0">
                <a:latin typeface="Tahoma"/>
                <a:cs typeface="Tahoma"/>
              </a:rPr>
              <a:t>o</a:t>
            </a:r>
            <a:r>
              <a:rPr sz="2000" spc="-30" dirty="0">
                <a:latin typeface="Tahoma"/>
                <a:cs typeface="Tahoma"/>
              </a:rPr>
              <a:t>ogle,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70" dirty="0">
                <a:latin typeface="Tahoma"/>
                <a:cs typeface="Tahoma"/>
              </a:rPr>
              <a:t>2018</a:t>
            </a:r>
            <a:r>
              <a:rPr sz="2000" spc="-235" dirty="0"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4850" y="2643377"/>
            <a:ext cx="41992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SzPct val="90000"/>
              <a:buChar char="●"/>
              <a:tabLst>
                <a:tab pos="354965" algn="l"/>
                <a:tab pos="355600" algn="l"/>
              </a:tabLst>
            </a:pPr>
            <a:r>
              <a:rPr sz="2000" spc="30" dirty="0">
                <a:latin typeface="Tahoma"/>
                <a:cs typeface="Tahoma"/>
              </a:rPr>
              <a:t>E</a:t>
            </a:r>
            <a:r>
              <a:rPr sz="2000" spc="130" dirty="0">
                <a:latin typeface="Tahoma"/>
                <a:cs typeface="Tahoma"/>
              </a:rPr>
              <a:t>LMo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(Al</a:t>
            </a:r>
            <a:r>
              <a:rPr sz="2000" spc="-20" dirty="0">
                <a:latin typeface="Tahoma"/>
                <a:cs typeface="Tahoma"/>
              </a:rPr>
              <a:t>l</a:t>
            </a:r>
            <a:r>
              <a:rPr sz="2000" dirty="0">
                <a:latin typeface="Tahoma"/>
                <a:cs typeface="Tahoma"/>
              </a:rPr>
              <a:t>en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Institute</a:t>
            </a:r>
            <a:r>
              <a:rPr sz="2000" spc="-165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f</a:t>
            </a:r>
            <a:r>
              <a:rPr sz="2000" spc="75" dirty="0">
                <a:latin typeface="Tahoma"/>
                <a:cs typeface="Tahoma"/>
              </a:rPr>
              <a:t>o</a:t>
            </a:r>
            <a:r>
              <a:rPr sz="2000" spc="5" dirty="0">
                <a:latin typeface="Tahoma"/>
                <a:cs typeface="Tahoma"/>
              </a:rPr>
              <a:t>r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-60" dirty="0">
                <a:latin typeface="Tahoma"/>
                <a:cs typeface="Tahoma"/>
              </a:rPr>
              <a:t>AI,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70" dirty="0">
                <a:latin typeface="Tahoma"/>
                <a:cs typeface="Tahoma"/>
              </a:rPr>
              <a:t>2018</a:t>
            </a:r>
            <a:r>
              <a:rPr sz="2000" spc="-235" dirty="0"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4850" y="3344113"/>
            <a:ext cx="287591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SzPct val="90000"/>
              <a:buChar char="●"/>
              <a:tabLst>
                <a:tab pos="354965" algn="l"/>
                <a:tab pos="355600" algn="l"/>
              </a:tabLst>
            </a:pPr>
            <a:r>
              <a:rPr sz="2000" spc="125" dirty="0">
                <a:latin typeface="Tahoma"/>
                <a:cs typeface="Tahoma"/>
              </a:rPr>
              <a:t>G</a:t>
            </a:r>
            <a:r>
              <a:rPr sz="2000" spc="95" dirty="0">
                <a:latin typeface="Tahoma"/>
                <a:cs typeface="Tahoma"/>
              </a:rPr>
              <a:t>P</a:t>
            </a:r>
            <a:r>
              <a:rPr sz="2000" spc="15" dirty="0">
                <a:latin typeface="Tahoma"/>
                <a:cs typeface="Tahoma"/>
              </a:rPr>
              <a:t>T</a:t>
            </a:r>
            <a:r>
              <a:rPr sz="2000" spc="10" dirty="0">
                <a:latin typeface="Tahoma"/>
                <a:cs typeface="Tahoma"/>
              </a:rPr>
              <a:t>-</a:t>
            </a:r>
            <a:r>
              <a:rPr sz="2000" spc="70" dirty="0">
                <a:latin typeface="Tahoma"/>
                <a:cs typeface="Tahoma"/>
              </a:rPr>
              <a:t>2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(O</a:t>
            </a:r>
            <a:r>
              <a:rPr sz="2000" spc="-5" dirty="0">
                <a:latin typeface="Tahoma"/>
                <a:cs typeface="Tahoma"/>
              </a:rPr>
              <a:t>p</a:t>
            </a:r>
            <a:r>
              <a:rPr sz="2000" spc="5" dirty="0">
                <a:latin typeface="Tahoma"/>
                <a:cs typeface="Tahoma"/>
              </a:rPr>
              <a:t>e</a:t>
            </a:r>
            <a:r>
              <a:rPr sz="2000" spc="-5" dirty="0">
                <a:latin typeface="Tahoma"/>
                <a:cs typeface="Tahoma"/>
              </a:rPr>
              <a:t>n</a:t>
            </a:r>
            <a:r>
              <a:rPr sz="2000" spc="-60" dirty="0">
                <a:latin typeface="Tahoma"/>
                <a:cs typeface="Tahoma"/>
              </a:rPr>
              <a:t>AI,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2018)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18886" y="2413228"/>
            <a:ext cx="2240280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000" spc="20" dirty="0">
                <a:latin typeface="Tahoma"/>
                <a:cs typeface="Tahoma"/>
              </a:rPr>
              <a:t>T</a:t>
            </a:r>
            <a:r>
              <a:rPr sz="2000" spc="-10" dirty="0">
                <a:latin typeface="Tahoma"/>
                <a:cs typeface="Tahoma"/>
              </a:rPr>
              <a:t>una</a:t>
            </a:r>
            <a:r>
              <a:rPr sz="2000" spc="-5" dirty="0">
                <a:latin typeface="Tahoma"/>
                <a:cs typeface="Tahoma"/>
              </a:rPr>
              <a:t>b</a:t>
            </a:r>
            <a:r>
              <a:rPr sz="2000" spc="10" dirty="0">
                <a:latin typeface="Tahoma"/>
                <a:cs typeface="Tahoma"/>
              </a:rPr>
              <a:t>le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p</a:t>
            </a:r>
            <a:r>
              <a:rPr sz="2000" spc="5" dirty="0">
                <a:latin typeface="Tahoma"/>
                <a:cs typeface="Tahoma"/>
              </a:rPr>
              <a:t>r</a:t>
            </a:r>
            <a:r>
              <a:rPr sz="2000" spc="-5" dirty="0">
                <a:latin typeface="Tahoma"/>
                <a:cs typeface="Tahoma"/>
              </a:rPr>
              <a:t>e</a:t>
            </a:r>
            <a:r>
              <a:rPr sz="2000" spc="10" dirty="0">
                <a:latin typeface="Tahoma"/>
                <a:cs typeface="Tahoma"/>
              </a:rPr>
              <a:t>-</a:t>
            </a:r>
            <a:r>
              <a:rPr sz="2000" spc="5" dirty="0">
                <a:latin typeface="Tahoma"/>
                <a:cs typeface="Tahoma"/>
              </a:rPr>
              <a:t>train</a:t>
            </a:r>
            <a:r>
              <a:rPr sz="2000" spc="-10" dirty="0">
                <a:latin typeface="Tahoma"/>
                <a:cs typeface="Tahoma"/>
              </a:rPr>
              <a:t>e</a:t>
            </a:r>
            <a:r>
              <a:rPr sz="2000" spc="10" dirty="0">
                <a:latin typeface="Tahoma"/>
                <a:cs typeface="Tahoma"/>
              </a:rPr>
              <a:t>d  </a:t>
            </a:r>
            <a:r>
              <a:rPr sz="2000" spc="5" dirty="0">
                <a:latin typeface="Tahoma"/>
                <a:cs typeface="Tahoma"/>
              </a:rPr>
              <a:t>models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available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918709" y="1905761"/>
            <a:ext cx="233679" cy="1856739"/>
          </a:xfrm>
          <a:custGeom>
            <a:avLst/>
            <a:gdLst/>
            <a:ahLst/>
            <a:cxnLst/>
            <a:rect l="l" t="t" r="r" b="b"/>
            <a:pathLst>
              <a:path w="233679" h="1856739">
                <a:moveTo>
                  <a:pt x="0" y="0"/>
                </a:moveTo>
                <a:lnTo>
                  <a:pt x="45380" y="9161"/>
                </a:lnTo>
                <a:lnTo>
                  <a:pt x="82438" y="34147"/>
                </a:lnTo>
                <a:lnTo>
                  <a:pt x="107424" y="71205"/>
                </a:lnTo>
                <a:lnTo>
                  <a:pt x="116586" y="116586"/>
                </a:lnTo>
                <a:lnTo>
                  <a:pt x="116586" y="811530"/>
                </a:lnTo>
                <a:lnTo>
                  <a:pt x="125747" y="856910"/>
                </a:lnTo>
                <a:lnTo>
                  <a:pt x="150733" y="893968"/>
                </a:lnTo>
                <a:lnTo>
                  <a:pt x="187791" y="918954"/>
                </a:lnTo>
                <a:lnTo>
                  <a:pt x="233172" y="928115"/>
                </a:lnTo>
                <a:lnTo>
                  <a:pt x="187791" y="937277"/>
                </a:lnTo>
                <a:lnTo>
                  <a:pt x="150733" y="962263"/>
                </a:lnTo>
                <a:lnTo>
                  <a:pt x="125747" y="999321"/>
                </a:lnTo>
                <a:lnTo>
                  <a:pt x="116586" y="1044701"/>
                </a:lnTo>
                <a:lnTo>
                  <a:pt x="116586" y="1739646"/>
                </a:lnTo>
                <a:lnTo>
                  <a:pt x="107424" y="1785026"/>
                </a:lnTo>
                <a:lnTo>
                  <a:pt x="82438" y="1822084"/>
                </a:lnTo>
                <a:lnTo>
                  <a:pt x="45380" y="1847070"/>
                </a:lnTo>
                <a:lnTo>
                  <a:pt x="0" y="185623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19740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3782" y="1957577"/>
            <a:ext cx="1373505" cy="82931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248285" rIns="0" bIns="0" rtlCol="0">
            <a:spAutoFit/>
          </a:bodyPr>
          <a:lstStyle/>
          <a:p>
            <a:pPr marL="280670">
              <a:lnSpc>
                <a:spcPct val="100000"/>
              </a:lnSpc>
              <a:spcBef>
                <a:spcPts val="1955"/>
              </a:spcBef>
            </a:pPr>
            <a:r>
              <a:rPr sz="2000" b="1" spc="-110" dirty="0">
                <a:latin typeface="Tahoma"/>
                <a:cs typeface="Tahoma"/>
              </a:rPr>
              <a:t>Corpus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775709" y="1585722"/>
            <a:ext cx="4733925" cy="1336675"/>
          </a:xfrm>
          <a:custGeom>
            <a:avLst/>
            <a:gdLst/>
            <a:ahLst/>
            <a:cxnLst/>
            <a:rect l="l" t="t" r="r" b="b"/>
            <a:pathLst>
              <a:path w="4733925" h="1336675">
                <a:moveTo>
                  <a:pt x="0" y="1336547"/>
                </a:moveTo>
                <a:lnTo>
                  <a:pt x="4733544" y="1336547"/>
                </a:lnTo>
                <a:lnTo>
                  <a:pt x="4733544" y="0"/>
                </a:lnTo>
                <a:lnTo>
                  <a:pt x="0" y="0"/>
                </a:lnTo>
                <a:lnTo>
                  <a:pt x="0" y="1336547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024754" y="1673098"/>
            <a:ext cx="22345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40" dirty="0">
                <a:latin typeface="Tahoma"/>
                <a:cs typeface="Tahoma"/>
              </a:rPr>
              <a:t>Embedding</a:t>
            </a:r>
            <a:r>
              <a:rPr sz="2000" b="1" spc="-125" dirty="0">
                <a:latin typeface="Tahoma"/>
                <a:cs typeface="Tahoma"/>
              </a:rPr>
              <a:t> </a:t>
            </a:r>
            <a:r>
              <a:rPr sz="2000" b="1" spc="-135" dirty="0">
                <a:latin typeface="Tahoma"/>
                <a:cs typeface="Tahoma"/>
              </a:rPr>
              <a:t>method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8041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35" dirty="0"/>
              <a:t>Continuous</a:t>
            </a:r>
            <a:r>
              <a:rPr sz="2800" spc="-140" dirty="0"/>
              <a:t> </a:t>
            </a:r>
            <a:r>
              <a:rPr sz="2800" spc="15" dirty="0"/>
              <a:t>bag-of-words</a:t>
            </a:r>
            <a:r>
              <a:rPr sz="2800" spc="-155" dirty="0"/>
              <a:t> </a:t>
            </a:r>
            <a:r>
              <a:rPr sz="2800" spc="50" dirty="0"/>
              <a:t>word</a:t>
            </a:r>
            <a:r>
              <a:rPr sz="2800" spc="-160" dirty="0"/>
              <a:t> </a:t>
            </a:r>
            <a:r>
              <a:rPr sz="2800" spc="-10" dirty="0"/>
              <a:t>embedding</a:t>
            </a:r>
            <a:r>
              <a:rPr sz="2800" spc="-155" dirty="0"/>
              <a:t> </a:t>
            </a:r>
            <a:r>
              <a:rPr sz="2800" spc="5" dirty="0"/>
              <a:t>process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5085715" y="3347161"/>
            <a:ext cx="21132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70" dirty="0">
                <a:latin typeface="Tahoma"/>
                <a:cs typeface="Tahoma"/>
              </a:rPr>
              <a:t>Word</a:t>
            </a:r>
            <a:r>
              <a:rPr sz="2000" b="1" spc="-110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emb</a:t>
            </a:r>
            <a:r>
              <a:rPr sz="2000" b="1" spc="-140" dirty="0">
                <a:latin typeface="Tahoma"/>
                <a:cs typeface="Tahoma"/>
              </a:rPr>
              <a:t>e</a:t>
            </a:r>
            <a:r>
              <a:rPr sz="2000" b="1" spc="-114" dirty="0">
                <a:latin typeface="Tahoma"/>
                <a:cs typeface="Tahoma"/>
              </a:rPr>
              <a:t>ddi</a:t>
            </a:r>
            <a:r>
              <a:rPr sz="2000" b="1" spc="-155" dirty="0">
                <a:latin typeface="Tahoma"/>
                <a:cs typeface="Tahoma"/>
              </a:rPr>
              <a:t>n</a:t>
            </a:r>
            <a:r>
              <a:rPr sz="2000" b="1" spc="-175" dirty="0">
                <a:latin typeface="Tahoma"/>
                <a:cs typeface="Tahoma"/>
              </a:rPr>
              <a:t>gs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805493" y="2137981"/>
            <a:ext cx="1908810" cy="483870"/>
            <a:chOff x="2805493" y="2137981"/>
            <a:chExt cx="1908810" cy="483870"/>
          </a:xfrm>
        </p:grpSpPr>
        <p:sp>
          <p:nvSpPr>
            <p:cNvPr id="8" name="object 8"/>
            <p:cNvSpPr/>
            <p:nvPr/>
          </p:nvSpPr>
          <p:spPr>
            <a:xfrm>
              <a:off x="2810255" y="2142744"/>
              <a:ext cx="1899285" cy="474345"/>
            </a:xfrm>
            <a:custGeom>
              <a:avLst/>
              <a:gdLst/>
              <a:ahLst/>
              <a:cxnLst/>
              <a:rect l="l" t="t" r="r" b="b"/>
              <a:pathLst>
                <a:path w="1899285" h="474344">
                  <a:moveTo>
                    <a:pt x="1746377" y="0"/>
                  </a:moveTo>
                  <a:lnTo>
                    <a:pt x="0" y="0"/>
                  </a:lnTo>
                  <a:lnTo>
                    <a:pt x="0" y="473963"/>
                  </a:lnTo>
                  <a:lnTo>
                    <a:pt x="1746377" y="473963"/>
                  </a:lnTo>
                  <a:lnTo>
                    <a:pt x="1898904" y="236981"/>
                  </a:lnTo>
                  <a:lnTo>
                    <a:pt x="1746377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10255" y="2142744"/>
              <a:ext cx="1899285" cy="474345"/>
            </a:xfrm>
            <a:custGeom>
              <a:avLst/>
              <a:gdLst/>
              <a:ahLst/>
              <a:cxnLst/>
              <a:rect l="l" t="t" r="r" b="b"/>
              <a:pathLst>
                <a:path w="1899285" h="474344">
                  <a:moveTo>
                    <a:pt x="0" y="0"/>
                  </a:moveTo>
                  <a:lnTo>
                    <a:pt x="1746377" y="0"/>
                  </a:lnTo>
                  <a:lnTo>
                    <a:pt x="1898904" y="236981"/>
                  </a:lnTo>
                  <a:lnTo>
                    <a:pt x="1746377" y="473963"/>
                  </a:lnTo>
                  <a:lnTo>
                    <a:pt x="0" y="47396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009645" y="2244978"/>
            <a:ext cx="14243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5" dirty="0">
                <a:latin typeface="Tahoma"/>
                <a:cs typeface="Tahoma"/>
              </a:rPr>
              <a:t>Transformation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944933" y="3015805"/>
            <a:ext cx="393700" cy="321945"/>
            <a:chOff x="5944933" y="3015805"/>
            <a:chExt cx="393700" cy="321945"/>
          </a:xfrm>
        </p:grpSpPr>
        <p:sp>
          <p:nvSpPr>
            <p:cNvPr id="12" name="object 12"/>
            <p:cNvSpPr/>
            <p:nvPr/>
          </p:nvSpPr>
          <p:spPr>
            <a:xfrm>
              <a:off x="5949696" y="3020567"/>
              <a:ext cx="384175" cy="312420"/>
            </a:xfrm>
            <a:custGeom>
              <a:avLst/>
              <a:gdLst/>
              <a:ahLst/>
              <a:cxnLst/>
              <a:rect l="l" t="t" r="r" b="b"/>
              <a:pathLst>
                <a:path w="384175" h="312420">
                  <a:moveTo>
                    <a:pt x="288036" y="0"/>
                  </a:moveTo>
                  <a:lnTo>
                    <a:pt x="96012" y="0"/>
                  </a:lnTo>
                  <a:lnTo>
                    <a:pt x="96012" y="156209"/>
                  </a:lnTo>
                  <a:lnTo>
                    <a:pt x="0" y="156209"/>
                  </a:lnTo>
                  <a:lnTo>
                    <a:pt x="192024" y="312419"/>
                  </a:lnTo>
                  <a:lnTo>
                    <a:pt x="384048" y="156209"/>
                  </a:lnTo>
                  <a:lnTo>
                    <a:pt x="288036" y="156209"/>
                  </a:lnTo>
                  <a:lnTo>
                    <a:pt x="288036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949696" y="3020567"/>
              <a:ext cx="384175" cy="312420"/>
            </a:xfrm>
            <a:custGeom>
              <a:avLst/>
              <a:gdLst/>
              <a:ahLst/>
              <a:cxnLst/>
              <a:rect l="l" t="t" r="r" b="b"/>
              <a:pathLst>
                <a:path w="384175" h="312420">
                  <a:moveTo>
                    <a:pt x="0" y="156209"/>
                  </a:moveTo>
                  <a:lnTo>
                    <a:pt x="96012" y="156209"/>
                  </a:lnTo>
                  <a:lnTo>
                    <a:pt x="96012" y="0"/>
                  </a:lnTo>
                  <a:lnTo>
                    <a:pt x="288036" y="0"/>
                  </a:lnTo>
                  <a:lnTo>
                    <a:pt x="288036" y="156209"/>
                  </a:lnTo>
                  <a:lnTo>
                    <a:pt x="384048" y="156209"/>
                  </a:lnTo>
                  <a:lnTo>
                    <a:pt x="192024" y="312419"/>
                  </a:lnTo>
                  <a:lnTo>
                    <a:pt x="0" y="15620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832096" y="2067839"/>
            <a:ext cx="923290" cy="58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0810">
              <a:lnSpc>
                <a:spcPct val="114999"/>
              </a:lnSpc>
              <a:spcBef>
                <a:spcPts val="100"/>
              </a:spcBef>
            </a:pPr>
            <a:r>
              <a:rPr sz="1600" spc="-105" dirty="0">
                <a:solidFill>
                  <a:srgbClr val="3C85C5"/>
                </a:solidFill>
                <a:latin typeface="Tahoma"/>
                <a:cs typeface="Tahoma"/>
              </a:rPr>
              <a:t>“I</a:t>
            </a:r>
            <a:r>
              <a:rPr sz="1600" spc="-8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3C85C5"/>
                </a:solidFill>
                <a:latin typeface="Tahoma"/>
                <a:cs typeface="Tahoma"/>
              </a:rPr>
              <a:t>think  </a:t>
            </a:r>
            <a:r>
              <a:rPr sz="1600" spc="-75" dirty="0">
                <a:solidFill>
                  <a:srgbClr val="3C85C5"/>
                </a:solidFill>
                <a:latin typeface="Tahoma"/>
                <a:cs typeface="Tahoma"/>
              </a:rPr>
              <a:t>[</a:t>
            </a:r>
            <a:r>
              <a:rPr sz="1600" spc="-90" dirty="0">
                <a:solidFill>
                  <a:srgbClr val="3C85C5"/>
                </a:solidFill>
                <a:latin typeface="Tahoma"/>
                <a:cs typeface="Tahoma"/>
              </a:rPr>
              <a:t>?</a:t>
            </a:r>
            <a:r>
              <a:rPr sz="1600" spc="-45" dirty="0">
                <a:solidFill>
                  <a:srgbClr val="3C85C5"/>
                </a:solidFill>
                <a:latin typeface="Tahoma"/>
                <a:cs typeface="Tahoma"/>
              </a:rPr>
              <a:t>??</a:t>
            </a:r>
            <a:r>
              <a:rPr sz="1600" spc="-125" dirty="0">
                <a:solidFill>
                  <a:srgbClr val="3C85C5"/>
                </a:solidFill>
                <a:latin typeface="Tahoma"/>
                <a:cs typeface="Tahoma"/>
              </a:rPr>
              <a:t>]</a:t>
            </a:r>
            <a:r>
              <a:rPr sz="1600" spc="-114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600" spc="-150" dirty="0">
                <a:solidFill>
                  <a:srgbClr val="3C85C5"/>
                </a:solidFill>
                <a:latin typeface="Tahoma"/>
                <a:cs typeface="Tahoma"/>
              </a:rPr>
              <a:t>I</a:t>
            </a:r>
            <a:r>
              <a:rPr sz="1600" spc="-8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3C85C5"/>
                </a:solidFill>
                <a:latin typeface="Tahoma"/>
                <a:cs typeface="Tahoma"/>
              </a:rPr>
              <a:t>a</a:t>
            </a:r>
            <a:r>
              <a:rPr sz="1600" spc="-60" dirty="0">
                <a:solidFill>
                  <a:srgbClr val="3C85C5"/>
                </a:solidFill>
                <a:latin typeface="Tahoma"/>
                <a:cs typeface="Tahoma"/>
              </a:rPr>
              <a:t>m”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60008" y="2081783"/>
            <a:ext cx="844550" cy="60515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70180" rIns="0" bIns="0" rtlCol="0">
            <a:spAutoFit/>
          </a:bodyPr>
          <a:lstStyle/>
          <a:p>
            <a:pPr marL="100330">
              <a:lnSpc>
                <a:spcPct val="100000"/>
              </a:lnSpc>
              <a:spcBef>
                <a:spcPts val="1340"/>
              </a:spcBef>
            </a:pPr>
            <a:r>
              <a:rPr sz="1600" b="1" spc="5" dirty="0">
                <a:latin typeface="Tahoma"/>
                <a:cs typeface="Tahoma"/>
              </a:rPr>
              <a:t>CBOW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903785" y="2188273"/>
            <a:ext cx="1348105" cy="398145"/>
            <a:chOff x="5903785" y="2188273"/>
            <a:chExt cx="1348105" cy="398145"/>
          </a:xfrm>
        </p:grpSpPr>
        <p:sp>
          <p:nvSpPr>
            <p:cNvPr id="17" name="object 17"/>
            <p:cNvSpPr/>
            <p:nvPr/>
          </p:nvSpPr>
          <p:spPr>
            <a:xfrm>
              <a:off x="5908547" y="2197607"/>
              <a:ext cx="166370" cy="384175"/>
            </a:xfrm>
            <a:custGeom>
              <a:avLst/>
              <a:gdLst/>
              <a:ahLst/>
              <a:cxnLst/>
              <a:rect l="l" t="t" r="r" b="b"/>
              <a:pathLst>
                <a:path w="166370" h="384175">
                  <a:moveTo>
                    <a:pt x="83057" y="0"/>
                  </a:moveTo>
                  <a:lnTo>
                    <a:pt x="83057" y="96012"/>
                  </a:lnTo>
                  <a:lnTo>
                    <a:pt x="0" y="96012"/>
                  </a:lnTo>
                  <a:lnTo>
                    <a:pt x="0" y="288036"/>
                  </a:lnTo>
                  <a:lnTo>
                    <a:pt x="83057" y="288036"/>
                  </a:lnTo>
                  <a:lnTo>
                    <a:pt x="83057" y="384048"/>
                  </a:lnTo>
                  <a:lnTo>
                    <a:pt x="166115" y="192024"/>
                  </a:lnTo>
                  <a:lnTo>
                    <a:pt x="83057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908547" y="2197607"/>
              <a:ext cx="166370" cy="384175"/>
            </a:xfrm>
            <a:custGeom>
              <a:avLst/>
              <a:gdLst/>
              <a:ahLst/>
              <a:cxnLst/>
              <a:rect l="l" t="t" r="r" b="b"/>
              <a:pathLst>
                <a:path w="166370" h="384175">
                  <a:moveTo>
                    <a:pt x="83057" y="384048"/>
                  </a:moveTo>
                  <a:lnTo>
                    <a:pt x="83057" y="288036"/>
                  </a:lnTo>
                  <a:lnTo>
                    <a:pt x="0" y="288036"/>
                  </a:lnTo>
                  <a:lnTo>
                    <a:pt x="0" y="96012"/>
                  </a:lnTo>
                  <a:lnTo>
                    <a:pt x="83057" y="96012"/>
                  </a:lnTo>
                  <a:lnTo>
                    <a:pt x="83057" y="0"/>
                  </a:lnTo>
                  <a:lnTo>
                    <a:pt x="166115" y="192024"/>
                  </a:lnTo>
                  <a:lnTo>
                    <a:pt x="83057" y="38404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080503" y="2193035"/>
              <a:ext cx="166370" cy="382905"/>
            </a:xfrm>
            <a:custGeom>
              <a:avLst/>
              <a:gdLst/>
              <a:ahLst/>
              <a:cxnLst/>
              <a:rect l="l" t="t" r="r" b="b"/>
              <a:pathLst>
                <a:path w="166370" h="382905">
                  <a:moveTo>
                    <a:pt x="83057" y="0"/>
                  </a:moveTo>
                  <a:lnTo>
                    <a:pt x="83057" y="95631"/>
                  </a:lnTo>
                  <a:lnTo>
                    <a:pt x="0" y="95631"/>
                  </a:lnTo>
                  <a:lnTo>
                    <a:pt x="0" y="286893"/>
                  </a:lnTo>
                  <a:lnTo>
                    <a:pt x="83057" y="286893"/>
                  </a:lnTo>
                  <a:lnTo>
                    <a:pt x="83057" y="382524"/>
                  </a:lnTo>
                  <a:lnTo>
                    <a:pt x="166116" y="191262"/>
                  </a:lnTo>
                  <a:lnTo>
                    <a:pt x="83057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080503" y="2193035"/>
              <a:ext cx="166370" cy="382905"/>
            </a:xfrm>
            <a:custGeom>
              <a:avLst/>
              <a:gdLst/>
              <a:ahLst/>
              <a:cxnLst/>
              <a:rect l="l" t="t" r="r" b="b"/>
              <a:pathLst>
                <a:path w="166370" h="382905">
                  <a:moveTo>
                    <a:pt x="83057" y="382524"/>
                  </a:moveTo>
                  <a:lnTo>
                    <a:pt x="83057" y="286893"/>
                  </a:lnTo>
                  <a:lnTo>
                    <a:pt x="0" y="286893"/>
                  </a:lnTo>
                  <a:lnTo>
                    <a:pt x="0" y="95631"/>
                  </a:lnTo>
                  <a:lnTo>
                    <a:pt x="83057" y="95631"/>
                  </a:lnTo>
                  <a:lnTo>
                    <a:pt x="83057" y="0"/>
                  </a:lnTo>
                  <a:lnTo>
                    <a:pt x="166116" y="191262"/>
                  </a:lnTo>
                  <a:lnTo>
                    <a:pt x="83057" y="38252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374763" y="2245232"/>
            <a:ext cx="10128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C85C5"/>
                </a:solidFill>
                <a:latin typeface="Tahoma"/>
                <a:cs typeface="Tahoma"/>
              </a:rPr>
              <a:t>“therefore”</a:t>
            </a:r>
            <a:endParaRPr sz="16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6895196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8041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sz="2800" spc="40" dirty="0" err="1">
                <a:latin typeface="Tahoma"/>
                <a:cs typeface="Tahoma"/>
              </a:rPr>
              <a:t>Center</a:t>
            </a:r>
            <a:r>
              <a:rPr lang="en-GB" sz="2800" spc="-155" dirty="0">
                <a:latin typeface="Tahoma"/>
                <a:cs typeface="Tahoma"/>
              </a:rPr>
              <a:t> </a:t>
            </a:r>
            <a:r>
              <a:rPr lang="en-GB" sz="2800" spc="50" dirty="0">
                <a:latin typeface="Tahoma"/>
                <a:cs typeface="Tahoma"/>
              </a:rPr>
              <a:t>word</a:t>
            </a:r>
            <a:r>
              <a:rPr lang="en-GB" sz="2800" spc="-155" dirty="0">
                <a:latin typeface="Tahoma"/>
                <a:cs typeface="Tahoma"/>
              </a:rPr>
              <a:t> </a:t>
            </a:r>
            <a:r>
              <a:rPr lang="en-GB" sz="2800" spc="-5" dirty="0">
                <a:latin typeface="Tahoma"/>
                <a:cs typeface="Tahoma"/>
              </a:rPr>
              <a:t>prediction:</a:t>
            </a:r>
            <a:r>
              <a:rPr lang="en-GB" sz="2800" spc="-145" dirty="0">
                <a:latin typeface="Tahoma"/>
                <a:cs typeface="Tahoma"/>
              </a:rPr>
              <a:t> </a:t>
            </a:r>
            <a:r>
              <a:rPr lang="en-GB" sz="2800" dirty="0">
                <a:latin typeface="Tahoma"/>
                <a:cs typeface="Tahoma"/>
              </a:rPr>
              <a:t>rationale</a:t>
            </a:r>
          </a:p>
        </p:txBody>
      </p:sp>
      <p:pic>
        <p:nvPicPr>
          <p:cNvPr id="2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76316" y="3751925"/>
            <a:ext cx="1536191" cy="1524000"/>
          </a:xfrm>
          <a:prstGeom prst="rect">
            <a:avLst/>
          </a:prstGeom>
        </p:spPr>
      </p:pic>
      <p:sp>
        <p:nvSpPr>
          <p:cNvPr id="23" name="object 3"/>
          <p:cNvSpPr txBox="1"/>
          <p:nvPr/>
        </p:nvSpPr>
        <p:spPr>
          <a:xfrm>
            <a:off x="579014" y="2034122"/>
            <a:ext cx="6145530" cy="35603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26870">
              <a:lnSpc>
                <a:spcPct val="100000"/>
              </a:lnSpc>
              <a:spcBef>
                <a:spcPts val="2270"/>
              </a:spcBef>
              <a:tabLst>
                <a:tab pos="2961005" algn="l"/>
                <a:tab pos="3751579" algn="l"/>
                <a:tab pos="4711065" algn="l"/>
              </a:tabLst>
            </a:pPr>
            <a:endParaRPr lang="en-US" sz="2400" spc="5" dirty="0">
              <a:solidFill>
                <a:srgbClr val="3C85C5"/>
              </a:solidFill>
              <a:latin typeface="Tahoma"/>
              <a:cs typeface="Tahoma"/>
            </a:endParaRPr>
          </a:p>
          <a:p>
            <a:pPr marL="1626870">
              <a:lnSpc>
                <a:spcPct val="100000"/>
              </a:lnSpc>
              <a:spcBef>
                <a:spcPts val="2270"/>
              </a:spcBef>
              <a:tabLst>
                <a:tab pos="2961005" algn="l"/>
                <a:tab pos="3751579" algn="l"/>
                <a:tab pos="4711065" algn="l"/>
              </a:tabLst>
            </a:pPr>
            <a:r>
              <a:rPr sz="2400" spc="5" dirty="0">
                <a:solidFill>
                  <a:srgbClr val="3C85C5"/>
                </a:solidFill>
                <a:latin typeface="Tahoma"/>
                <a:cs typeface="Tahoma"/>
              </a:rPr>
              <a:t>T</a:t>
            </a:r>
            <a:r>
              <a:rPr sz="2400" spc="10" dirty="0">
                <a:solidFill>
                  <a:srgbClr val="3C85C5"/>
                </a:solidFill>
                <a:latin typeface="Tahoma"/>
                <a:cs typeface="Tahoma"/>
              </a:rPr>
              <a:t>h</a:t>
            </a:r>
            <a:r>
              <a:rPr sz="2400" dirty="0">
                <a:solidFill>
                  <a:srgbClr val="3C85C5"/>
                </a:solidFill>
                <a:latin typeface="Tahoma"/>
                <a:cs typeface="Tahoma"/>
              </a:rPr>
              <a:t>e</a:t>
            </a:r>
            <a:r>
              <a:rPr sz="2400" spc="-15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400" spc="30" dirty="0">
                <a:solidFill>
                  <a:srgbClr val="3C85C5"/>
                </a:solidFill>
                <a:latin typeface="Tahoma"/>
                <a:cs typeface="Tahoma"/>
              </a:rPr>
              <a:t>lit</a:t>
            </a:r>
            <a:r>
              <a:rPr sz="2400" spc="25" dirty="0">
                <a:solidFill>
                  <a:srgbClr val="3C85C5"/>
                </a:solidFill>
                <a:latin typeface="Tahoma"/>
                <a:cs typeface="Tahoma"/>
              </a:rPr>
              <a:t>tle</a:t>
            </a:r>
            <a:r>
              <a:rPr sz="2400" dirty="0">
                <a:solidFill>
                  <a:srgbClr val="3C85C5"/>
                </a:solidFill>
                <a:latin typeface="Tahoma"/>
                <a:cs typeface="Tahoma"/>
              </a:rPr>
              <a:t>	</a:t>
            </a:r>
            <a:r>
              <a:rPr sz="4200" u="heavy" spc="-240" baseline="-2976" dirty="0">
                <a:solidFill>
                  <a:srgbClr val="3C85C5"/>
                </a:solidFill>
                <a:uFill>
                  <a:solidFill>
                    <a:srgbClr val="3C85C5"/>
                  </a:solidFill>
                </a:uFill>
                <a:latin typeface="Tahoma"/>
                <a:cs typeface="Tahoma"/>
              </a:rPr>
              <a:t> </a:t>
            </a:r>
            <a:r>
              <a:rPr sz="4200" u="heavy" baseline="-2976" dirty="0">
                <a:solidFill>
                  <a:srgbClr val="3C85C5"/>
                </a:solidFill>
                <a:uFill>
                  <a:solidFill>
                    <a:srgbClr val="3C85C5"/>
                  </a:solidFill>
                </a:uFill>
                <a:latin typeface="Tahoma"/>
                <a:cs typeface="Tahoma"/>
              </a:rPr>
              <a:t>	</a:t>
            </a:r>
            <a:r>
              <a:rPr sz="4200" u="heavy" spc="-112" baseline="-2976" dirty="0">
                <a:solidFill>
                  <a:srgbClr val="3C85C5"/>
                </a:solidFill>
                <a:uFill>
                  <a:solidFill>
                    <a:srgbClr val="3C85C5"/>
                  </a:solidFill>
                </a:uFill>
                <a:latin typeface="Tahoma"/>
                <a:cs typeface="Tahoma"/>
              </a:rPr>
              <a:t>?</a:t>
            </a:r>
            <a:r>
              <a:rPr sz="4200" u="heavy" baseline="-2976" dirty="0">
                <a:solidFill>
                  <a:srgbClr val="3C85C5"/>
                </a:solidFill>
                <a:uFill>
                  <a:solidFill>
                    <a:srgbClr val="3C85C5"/>
                  </a:solidFill>
                </a:uFill>
                <a:latin typeface="Tahoma"/>
                <a:cs typeface="Tahoma"/>
              </a:rPr>
              <a:t>	</a:t>
            </a:r>
            <a:r>
              <a:rPr sz="4200" spc="442" baseline="-2976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3C85C5"/>
                </a:solidFill>
                <a:latin typeface="Tahoma"/>
                <a:cs typeface="Tahoma"/>
              </a:rPr>
              <a:t>is</a:t>
            </a:r>
            <a:r>
              <a:rPr sz="2400" spc="-15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3C85C5"/>
                </a:solidFill>
                <a:latin typeface="Tahoma"/>
                <a:cs typeface="Tahoma"/>
              </a:rPr>
              <a:t>barkin</a:t>
            </a:r>
            <a:r>
              <a:rPr sz="2400" spc="-80" dirty="0">
                <a:solidFill>
                  <a:srgbClr val="3C85C5"/>
                </a:solidFill>
                <a:latin typeface="Tahoma"/>
                <a:cs typeface="Tahoma"/>
              </a:rPr>
              <a:t>g</a:t>
            </a:r>
            <a:endParaRPr sz="2400" dirty="0">
              <a:latin typeface="Tahoma"/>
              <a:cs typeface="Tahoma"/>
            </a:endParaRPr>
          </a:p>
          <a:p>
            <a:pPr marL="5018405" marR="313055" indent="-2540" algn="ctr">
              <a:lnSpc>
                <a:spcPct val="114999"/>
              </a:lnSpc>
              <a:spcBef>
                <a:spcPts val="2585"/>
              </a:spcBef>
            </a:pPr>
            <a:r>
              <a:rPr sz="2400" i="1" spc="-110" dirty="0">
                <a:solidFill>
                  <a:srgbClr val="3C85C5"/>
                </a:solidFill>
                <a:latin typeface="Arial"/>
                <a:cs typeface="Arial"/>
              </a:rPr>
              <a:t>dog </a:t>
            </a:r>
            <a:r>
              <a:rPr sz="2400" i="1" spc="-105" dirty="0">
                <a:solidFill>
                  <a:srgbClr val="3C85C5"/>
                </a:solidFill>
                <a:latin typeface="Arial"/>
                <a:cs typeface="Arial"/>
              </a:rPr>
              <a:t> </a:t>
            </a:r>
            <a:r>
              <a:rPr sz="2400" i="1" spc="-65" dirty="0">
                <a:solidFill>
                  <a:srgbClr val="3C85C5"/>
                </a:solidFill>
                <a:latin typeface="Arial"/>
                <a:cs typeface="Arial"/>
              </a:rPr>
              <a:t>puppy </a:t>
            </a:r>
            <a:r>
              <a:rPr sz="2400" i="1" spc="-655" dirty="0">
                <a:solidFill>
                  <a:srgbClr val="3C85C5"/>
                </a:solidFill>
                <a:latin typeface="Arial"/>
                <a:cs typeface="Arial"/>
              </a:rPr>
              <a:t> </a:t>
            </a:r>
            <a:r>
              <a:rPr sz="2400" i="1" spc="-60" dirty="0">
                <a:solidFill>
                  <a:srgbClr val="3C85C5"/>
                </a:solidFill>
                <a:latin typeface="Arial"/>
                <a:cs typeface="Arial"/>
              </a:rPr>
              <a:t>hound  </a:t>
            </a:r>
            <a:r>
              <a:rPr sz="2400" i="1" spc="-20" dirty="0">
                <a:solidFill>
                  <a:srgbClr val="3C85C5"/>
                </a:solidFill>
                <a:latin typeface="Arial"/>
                <a:cs typeface="Arial"/>
              </a:rPr>
              <a:t>terrier</a:t>
            </a:r>
            <a:endParaRPr sz="2400" dirty="0">
              <a:latin typeface="Arial"/>
              <a:cs typeface="Arial"/>
            </a:endParaRPr>
          </a:p>
          <a:p>
            <a:pPr marL="4695190" algn="ctr">
              <a:lnSpc>
                <a:spcPct val="100000"/>
              </a:lnSpc>
              <a:spcBef>
                <a:spcPts val="434"/>
              </a:spcBef>
            </a:pPr>
            <a:r>
              <a:rPr sz="2400" i="1" spc="-110" dirty="0">
                <a:solidFill>
                  <a:srgbClr val="3C85C5"/>
                </a:solidFill>
                <a:latin typeface="Arial"/>
                <a:cs typeface="Arial"/>
              </a:rPr>
              <a:t>...</a:t>
            </a:r>
            <a:endParaRPr sz="2400" dirty="0">
              <a:latin typeface="Arial"/>
              <a:cs typeface="Arial"/>
            </a:endParaRPr>
          </a:p>
        </p:txBody>
      </p:sp>
      <p:grpSp>
        <p:nvGrpSpPr>
          <p:cNvPr id="24" name="object 4"/>
          <p:cNvGrpSpPr/>
          <p:nvPr/>
        </p:nvGrpSpPr>
        <p:grpSpPr>
          <a:xfrm>
            <a:off x="4213157" y="3349398"/>
            <a:ext cx="393700" cy="321945"/>
            <a:chOff x="4024693" y="1834705"/>
            <a:chExt cx="393700" cy="321945"/>
          </a:xfrm>
        </p:grpSpPr>
        <p:sp>
          <p:nvSpPr>
            <p:cNvPr id="25" name="object 5"/>
            <p:cNvSpPr/>
            <p:nvPr/>
          </p:nvSpPr>
          <p:spPr>
            <a:xfrm>
              <a:off x="4029455" y="1839467"/>
              <a:ext cx="384175" cy="312420"/>
            </a:xfrm>
            <a:custGeom>
              <a:avLst/>
              <a:gdLst/>
              <a:ahLst/>
              <a:cxnLst/>
              <a:rect l="l" t="t" r="r" b="b"/>
              <a:pathLst>
                <a:path w="384175" h="312419">
                  <a:moveTo>
                    <a:pt x="288036" y="0"/>
                  </a:moveTo>
                  <a:lnTo>
                    <a:pt x="96012" y="0"/>
                  </a:lnTo>
                  <a:lnTo>
                    <a:pt x="96012" y="156210"/>
                  </a:lnTo>
                  <a:lnTo>
                    <a:pt x="0" y="156210"/>
                  </a:lnTo>
                  <a:lnTo>
                    <a:pt x="192024" y="312420"/>
                  </a:lnTo>
                  <a:lnTo>
                    <a:pt x="384048" y="156210"/>
                  </a:lnTo>
                  <a:lnTo>
                    <a:pt x="288036" y="156210"/>
                  </a:lnTo>
                  <a:lnTo>
                    <a:pt x="288036" y="0"/>
                  </a:lnTo>
                  <a:close/>
                </a:path>
              </a:pathLst>
            </a:custGeom>
            <a:solidFill>
              <a:srgbClr val="9FC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6"/>
            <p:cNvSpPr/>
            <p:nvPr/>
          </p:nvSpPr>
          <p:spPr>
            <a:xfrm>
              <a:off x="4029455" y="1839467"/>
              <a:ext cx="384175" cy="312420"/>
            </a:xfrm>
            <a:custGeom>
              <a:avLst/>
              <a:gdLst/>
              <a:ahLst/>
              <a:cxnLst/>
              <a:rect l="l" t="t" r="r" b="b"/>
              <a:pathLst>
                <a:path w="384175" h="312419">
                  <a:moveTo>
                    <a:pt x="0" y="156210"/>
                  </a:moveTo>
                  <a:lnTo>
                    <a:pt x="96012" y="156210"/>
                  </a:lnTo>
                  <a:lnTo>
                    <a:pt x="96012" y="0"/>
                  </a:lnTo>
                  <a:lnTo>
                    <a:pt x="288036" y="0"/>
                  </a:lnTo>
                  <a:lnTo>
                    <a:pt x="288036" y="156210"/>
                  </a:lnTo>
                  <a:lnTo>
                    <a:pt x="384048" y="156210"/>
                  </a:lnTo>
                  <a:lnTo>
                    <a:pt x="192024" y="312420"/>
                  </a:lnTo>
                  <a:lnTo>
                    <a:pt x="0" y="15621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7"/>
          <p:cNvSpPr txBox="1"/>
          <p:nvPr/>
        </p:nvSpPr>
        <p:spPr>
          <a:xfrm>
            <a:off x="5952993" y="1689190"/>
            <a:ext cx="759460" cy="41910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9271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730"/>
              </a:spcBef>
            </a:pPr>
            <a:r>
              <a:rPr sz="1400" b="1" spc="-75" dirty="0">
                <a:latin typeface="Tahoma"/>
                <a:cs typeface="Tahoma"/>
              </a:rPr>
              <a:t>Corpus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28" name="object 8"/>
          <p:cNvGrpSpPr/>
          <p:nvPr/>
        </p:nvGrpSpPr>
        <p:grpSpPr>
          <a:xfrm>
            <a:off x="7444608" y="1679665"/>
            <a:ext cx="1504950" cy="438150"/>
            <a:chOff x="7256144" y="164972"/>
            <a:chExt cx="1504950" cy="438150"/>
          </a:xfrm>
        </p:grpSpPr>
        <p:sp>
          <p:nvSpPr>
            <p:cNvPr id="29" name="object 9"/>
            <p:cNvSpPr/>
            <p:nvPr/>
          </p:nvSpPr>
          <p:spPr>
            <a:xfrm>
              <a:off x="7265669" y="174497"/>
              <a:ext cx="1485900" cy="419100"/>
            </a:xfrm>
            <a:custGeom>
              <a:avLst/>
              <a:gdLst/>
              <a:ahLst/>
              <a:cxnLst/>
              <a:rect l="l" t="t" r="r" b="b"/>
              <a:pathLst>
                <a:path w="1485900" h="419100">
                  <a:moveTo>
                    <a:pt x="1485900" y="0"/>
                  </a:moveTo>
                  <a:lnTo>
                    <a:pt x="0" y="0"/>
                  </a:lnTo>
                  <a:lnTo>
                    <a:pt x="0" y="419100"/>
                  </a:lnTo>
                  <a:lnTo>
                    <a:pt x="1485900" y="419100"/>
                  </a:lnTo>
                  <a:lnTo>
                    <a:pt x="1485900" y="0"/>
                  </a:lnTo>
                  <a:close/>
                </a:path>
              </a:pathLst>
            </a:custGeom>
            <a:solidFill>
              <a:srgbClr val="B6D6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10"/>
            <p:cNvSpPr/>
            <p:nvPr/>
          </p:nvSpPr>
          <p:spPr>
            <a:xfrm>
              <a:off x="7265669" y="174497"/>
              <a:ext cx="1485900" cy="419100"/>
            </a:xfrm>
            <a:custGeom>
              <a:avLst/>
              <a:gdLst/>
              <a:ahLst/>
              <a:cxnLst/>
              <a:rect l="l" t="t" r="r" b="b"/>
              <a:pathLst>
                <a:path w="1485900" h="419100">
                  <a:moveTo>
                    <a:pt x="0" y="419100"/>
                  </a:moveTo>
                  <a:lnTo>
                    <a:pt x="1485900" y="419100"/>
                  </a:lnTo>
                  <a:lnTo>
                    <a:pt x="1485900" y="0"/>
                  </a:lnTo>
                  <a:lnTo>
                    <a:pt x="0" y="0"/>
                  </a:lnTo>
                  <a:lnTo>
                    <a:pt x="0" y="4191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11"/>
          <p:cNvSpPr txBox="1"/>
          <p:nvPr/>
        </p:nvSpPr>
        <p:spPr>
          <a:xfrm>
            <a:off x="8269728" y="1768693"/>
            <a:ext cx="59245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5" dirty="0">
                <a:latin typeface="Tahoma"/>
                <a:cs typeface="Tahoma"/>
              </a:rPr>
              <a:t>C</a:t>
            </a:r>
            <a:r>
              <a:rPr sz="1400" b="1" spc="10" dirty="0">
                <a:latin typeface="Tahoma"/>
                <a:cs typeface="Tahoma"/>
              </a:rPr>
              <a:t>BO</a:t>
            </a:r>
            <a:r>
              <a:rPr sz="1400" b="1" spc="35" dirty="0">
                <a:latin typeface="Tahoma"/>
                <a:cs typeface="Tahoma"/>
              </a:rPr>
              <a:t>W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32" name="object 12"/>
          <p:cNvGrpSpPr/>
          <p:nvPr/>
        </p:nvGrpSpPr>
        <p:grpSpPr>
          <a:xfrm>
            <a:off x="6776525" y="1762914"/>
            <a:ext cx="1452880" cy="270510"/>
            <a:chOff x="6588061" y="248221"/>
            <a:chExt cx="1452880" cy="270510"/>
          </a:xfrm>
        </p:grpSpPr>
        <p:sp>
          <p:nvSpPr>
            <p:cNvPr id="33" name="object 13"/>
            <p:cNvSpPr/>
            <p:nvPr/>
          </p:nvSpPr>
          <p:spPr>
            <a:xfrm>
              <a:off x="6592823" y="252984"/>
              <a:ext cx="1443355" cy="260985"/>
            </a:xfrm>
            <a:custGeom>
              <a:avLst/>
              <a:gdLst/>
              <a:ahLst/>
              <a:cxnLst/>
              <a:rect l="l" t="t" r="r" b="b"/>
              <a:pathLst>
                <a:path w="1443354" h="260984">
                  <a:moveTo>
                    <a:pt x="1308734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1308734" y="260603"/>
                  </a:lnTo>
                  <a:lnTo>
                    <a:pt x="1443227" y="130301"/>
                  </a:lnTo>
                  <a:lnTo>
                    <a:pt x="1308734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14"/>
            <p:cNvSpPr/>
            <p:nvPr/>
          </p:nvSpPr>
          <p:spPr>
            <a:xfrm>
              <a:off x="6592823" y="252984"/>
              <a:ext cx="1443355" cy="260985"/>
            </a:xfrm>
            <a:custGeom>
              <a:avLst/>
              <a:gdLst/>
              <a:ahLst/>
              <a:cxnLst/>
              <a:rect l="l" t="t" r="r" b="b"/>
              <a:pathLst>
                <a:path w="1443354" h="260984">
                  <a:moveTo>
                    <a:pt x="0" y="0"/>
                  </a:moveTo>
                  <a:lnTo>
                    <a:pt x="1308734" y="0"/>
                  </a:lnTo>
                  <a:lnTo>
                    <a:pt x="1443227" y="130301"/>
                  </a:lnTo>
                  <a:lnTo>
                    <a:pt x="1308734" y="260603"/>
                  </a:lnTo>
                  <a:lnTo>
                    <a:pt x="0" y="26060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15"/>
          <p:cNvSpPr txBox="1"/>
          <p:nvPr/>
        </p:nvSpPr>
        <p:spPr>
          <a:xfrm>
            <a:off x="6842374" y="1775119"/>
            <a:ext cx="12553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90" dirty="0">
                <a:latin typeface="Tahoma"/>
                <a:cs typeface="Tahoma"/>
              </a:rPr>
              <a:t>Transformation</a:t>
            </a:r>
            <a:endParaRPr sz="14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057611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682746" y="4032605"/>
            <a:ext cx="22980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5" dirty="0">
                <a:latin typeface="Tahoma"/>
                <a:cs typeface="Tahoma"/>
              </a:rPr>
              <a:t>Machine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Tr</a:t>
            </a:r>
            <a:r>
              <a:rPr sz="2000" spc="-20" dirty="0">
                <a:latin typeface="Tahoma"/>
                <a:cs typeface="Tahoma"/>
              </a:rPr>
              <a:t>ansl</a:t>
            </a:r>
            <a:r>
              <a:rPr sz="2000" spc="10" dirty="0">
                <a:latin typeface="Tahoma"/>
                <a:cs typeface="Tahoma"/>
              </a:rPr>
              <a:t>ation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17146" y="2674695"/>
            <a:ext cx="2632794" cy="113530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98905" y="1259586"/>
            <a:ext cx="5361305" cy="8820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43865" indent="-431800">
              <a:lnSpc>
                <a:spcPct val="100000"/>
              </a:lnSpc>
              <a:spcBef>
                <a:spcPts val="105"/>
              </a:spcBef>
              <a:buChar char="•"/>
              <a:tabLst>
                <a:tab pos="443865" algn="l"/>
                <a:tab pos="444500" algn="l"/>
              </a:tabLst>
            </a:pPr>
            <a:r>
              <a:rPr sz="2000" spc="50" dirty="0">
                <a:latin typeface="Tahoma"/>
                <a:cs typeface="Tahoma"/>
              </a:rPr>
              <a:t>You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ea</a:t>
            </a:r>
            <a:r>
              <a:rPr sz="2000" spc="25" dirty="0">
                <a:latin typeface="Tahoma"/>
                <a:cs typeface="Tahoma"/>
              </a:rPr>
              <a:t>t</a:t>
            </a:r>
            <a:r>
              <a:rPr sz="2000" i="1" u="heavy" spc="-125" dirty="0">
                <a:uFill>
                  <a:solidFill>
                    <a:srgbClr val="E69138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i="1" u="heavy" spc="-85" dirty="0">
                <a:uFill>
                  <a:solidFill>
                    <a:srgbClr val="E69138"/>
                  </a:solidFill>
                </a:uFill>
                <a:latin typeface="Trebuchet MS"/>
                <a:cs typeface="Trebuchet MS"/>
              </a:rPr>
              <a:t>cerea</a:t>
            </a:r>
            <a:r>
              <a:rPr sz="2000" i="1" spc="-190" dirty="0">
                <a:latin typeface="Trebuchet MS"/>
                <a:cs typeface="Trebuchet MS"/>
              </a:rPr>
              <a:t>l</a:t>
            </a:r>
            <a:r>
              <a:rPr sz="2000" i="1" spc="-75" dirty="0">
                <a:latin typeface="Trebuchet MS"/>
                <a:cs typeface="Trebuchet MS"/>
              </a:rPr>
              <a:t> </a:t>
            </a:r>
            <a:r>
              <a:rPr sz="2000" spc="30" dirty="0">
                <a:latin typeface="Tahoma"/>
                <a:cs typeface="Tahoma"/>
              </a:rPr>
              <a:t>f</a:t>
            </a:r>
            <a:r>
              <a:rPr sz="2000" spc="40" dirty="0">
                <a:latin typeface="Tahoma"/>
                <a:cs typeface="Tahoma"/>
              </a:rPr>
              <a:t>r</a:t>
            </a:r>
            <a:r>
              <a:rPr sz="2000" spc="5" dirty="0">
                <a:latin typeface="Tahoma"/>
                <a:cs typeface="Tahoma"/>
              </a:rPr>
              <a:t>om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-55" dirty="0">
                <a:latin typeface="Tahoma"/>
                <a:cs typeface="Tahoma"/>
              </a:rPr>
              <a:t>a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i="1" spc="-80" dirty="0">
                <a:latin typeface="Trebuchet MS"/>
                <a:cs typeface="Trebuchet MS"/>
              </a:rPr>
              <a:t>bowl</a:t>
            </a:r>
            <a:endParaRPr sz="2000" dirty="0">
              <a:latin typeface="Trebuchet MS"/>
              <a:cs typeface="Trebuchet MS"/>
            </a:endParaRPr>
          </a:p>
          <a:p>
            <a:pPr marL="443865" indent="-431800">
              <a:lnSpc>
                <a:spcPct val="100000"/>
              </a:lnSpc>
              <a:spcBef>
                <a:spcPts val="1935"/>
              </a:spcBef>
              <a:buChar char="•"/>
              <a:tabLst>
                <a:tab pos="443865" algn="l"/>
                <a:tab pos="444500" algn="l"/>
              </a:tabLst>
            </a:pPr>
            <a:r>
              <a:rPr sz="2000" spc="50" dirty="0">
                <a:latin typeface="Tahoma"/>
                <a:cs typeface="Tahoma"/>
              </a:rPr>
              <a:t>You</a:t>
            </a:r>
            <a:r>
              <a:rPr sz="2000" spc="-360" dirty="0">
                <a:latin typeface="Tahoma"/>
                <a:cs typeface="Tahoma"/>
              </a:rPr>
              <a:t> </a:t>
            </a:r>
            <a:r>
              <a:rPr sz="2000" i="1" u="heavy" spc="-365" dirty="0">
                <a:uFill>
                  <a:solidFill>
                    <a:srgbClr val="3B78D7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i="1" u="heavy" spc="-55" dirty="0">
                <a:uFill>
                  <a:solidFill>
                    <a:srgbClr val="3B78D7"/>
                  </a:solidFill>
                </a:uFill>
                <a:latin typeface="Trebuchet MS"/>
                <a:cs typeface="Trebuchet MS"/>
              </a:rPr>
              <a:t>b</a:t>
            </a:r>
            <a:r>
              <a:rPr sz="2000" i="1" u="heavy" spc="-65" dirty="0">
                <a:uFill>
                  <a:solidFill>
                    <a:srgbClr val="3B78D7"/>
                  </a:solidFill>
                </a:uFill>
                <a:latin typeface="Trebuchet MS"/>
                <a:cs typeface="Trebuchet MS"/>
              </a:rPr>
              <a:t>u</a:t>
            </a:r>
            <a:r>
              <a:rPr sz="2000" i="1" u="heavy" spc="-30" dirty="0">
                <a:uFill>
                  <a:solidFill>
                    <a:srgbClr val="3B78D7"/>
                  </a:solidFill>
                </a:uFill>
                <a:latin typeface="Trebuchet MS"/>
                <a:cs typeface="Trebuchet MS"/>
              </a:rPr>
              <a:t>y</a:t>
            </a:r>
            <a:r>
              <a:rPr sz="2000" i="1" spc="-8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ahoma"/>
                <a:cs typeface="Tahoma"/>
              </a:rPr>
              <a:t>som</a:t>
            </a:r>
            <a:r>
              <a:rPr sz="2000" spc="-15" dirty="0">
                <a:latin typeface="Tahoma"/>
                <a:cs typeface="Tahoma"/>
              </a:rPr>
              <a:t>e</a:t>
            </a:r>
            <a:r>
              <a:rPr sz="2000" dirty="0">
                <a:latin typeface="Tahoma"/>
                <a:cs typeface="Tahoma"/>
              </a:rPr>
              <a:t>thing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and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s</a:t>
            </a:r>
            <a:r>
              <a:rPr sz="2000" spc="10" dirty="0">
                <a:latin typeface="Tahoma"/>
                <a:cs typeface="Tahoma"/>
              </a:rPr>
              <a:t>omeone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e</a:t>
            </a:r>
            <a:r>
              <a:rPr sz="2000" spc="-5" dirty="0">
                <a:latin typeface="Tahoma"/>
                <a:cs typeface="Tahoma"/>
              </a:rPr>
              <a:t>l</a:t>
            </a:r>
            <a:r>
              <a:rPr sz="2000" spc="-10" dirty="0">
                <a:latin typeface="Tahoma"/>
                <a:cs typeface="Tahoma"/>
              </a:rPr>
              <a:t>se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i="1" spc="-120" dirty="0">
                <a:latin typeface="Trebuchet MS"/>
                <a:cs typeface="Trebuchet MS"/>
              </a:rPr>
              <a:t>se</a:t>
            </a:r>
            <a:r>
              <a:rPr sz="2000" i="1" spc="-75" dirty="0">
                <a:latin typeface="Trebuchet MS"/>
                <a:cs typeface="Trebuchet MS"/>
              </a:rPr>
              <a:t>l</a:t>
            </a:r>
            <a:r>
              <a:rPr sz="2000" i="1" spc="-100" dirty="0">
                <a:latin typeface="Trebuchet MS"/>
                <a:cs typeface="Trebuchet MS"/>
              </a:rPr>
              <a:t>ls</a:t>
            </a:r>
            <a:r>
              <a:rPr sz="2000" i="1" spc="-150" dirty="0">
                <a:latin typeface="Trebuchet MS"/>
                <a:cs typeface="Trebuchet MS"/>
              </a:rPr>
              <a:t> </a:t>
            </a:r>
            <a:r>
              <a:rPr sz="2000" spc="30" dirty="0">
                <a:latin typeface="Tahoma"/>
                <a:cs typeface="Tahoma"/>
              </a:rPr>
              <a:t>it</a:t>
            </a:r>
            <a:endParaRPr sz="2000" dirty="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8931" y="2577083"/>
            <a:ext cx="2144268" cy="14401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97560" y="4070705"/>
            <a:ext cx="254571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5" dirty="0">
                <a:latin typeface="Tahoma"/>
                <a:cs typeface="Tahoma"/>
              </a:rPr>
              <a:t>Infor</a:t>
            </a:r>
            <a:r>
              <a:rPr sz="2000" spc="-40" dirty="0">
                <a:latin typeface="Tahoma"/>
                <a:cs typeface="Tahoma"/>
              </a:rPr>
              <a:t>m</a:t>
            </a:r>
            <a:r>
              <a:rPr sz="2000" spc="15" dirty="0">
                <a:latin typeface="Tahoma"/>
                <a:cs typeface="Tahoma"/>
              </a:rPr>
              <a:t>ation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25" dirty="0">
                <a:latin typeface="Tahoma"/>
                <a:cs typeface="Tahoma"/>
              </a:rPr>
              <a:t>E</a:t>
            </a:r>
            <a:r>
              <a:rPr sz="2000" spc="20" dirty="0">
                <a:latin typeface="Tahoma"/>
                <a:cs typeface="Tahoma"/>
              </a:rPr>
              <a:t>xtraction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32097" y="1541525"/>
            <a:ext cx="505459" cy="0"/>
          </a:xfrm>
          <a:custGeom>
            <a:avLst/>
            <a:gdLst/>
            <a:ahLst/>
            <a:cxnLst/>
            <a:rect l="l" t="t" r="r" b="b"/>
            <a:pathLst>
              <a:path w="505460">
                <a:moveTo>
                  <a:pt x="0" y="0"/>
                </a:moveTo>
                <a:lnTo>
                  <a:pt x="504951" y="0"/>
                </a:lnTo>
              </a:path>
            </a:pathLst>
          </a:custGeom>
          <a:ln w="28575">
            <a:solidFill>
              <a:srgbClr val="E691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68517" y="2091689"/>
            <a:ext cx="467359" cy="0"/>
          </a:xfrm>
          <a:custGeom>
            <a:avLst/>
            <a:gdLst/>
            <a:ahLst/>
            <a:cxnLst/>
            <a:rect l="l" t="t" r="r" b="b"/>
            <a:pathLst>
              <a:path w="467360">
                <a:moveTo>
                  <a:pt x="0" y="0"/>
                </a:moveTo>
                <a:lnTo>
                  <a:pt x="466852" y="0"/>
                </a:lnTo>
              </a:path>
            </a:pathLst>
          </a:custGeom>
          <a:ln w="28575">
            <a:solidFill>
              <a:srgbClr val="3B7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098283" y="4041140"/>
            <a:ext cx="10445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5" dirty="0">
                <a:latin typeface="Tahoma"/>
                <a:cs typeface="Tahoma"/>
              </a:rPr>
              <a:t>Chatbots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78752" y="2606039"/>
            <a:ext cx="1682496" cy="1397508"/>
          </a:xfrm>
          <a:prstGeom prst="rect">
            <a:avLst/>
          </a:prstGeom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9EDC9107-31F3-D5CD-CC89-B5CF89BD0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65" dirty="0"/>
              <a:t>Vector</a:t>
            </a:r>
            <a:r>
              <a:rPr lang="en-GB" spc="-165" dirty="0"/>
              <a:t> </a:t>
            </a:r>
            <a:r>
              <a:rPr lang="en-GB" spc="-10" dirty="0"/>
              <a:t>space</a:t>
            </a:r>
            <a:r>
              <a:rPr lang="en-GB" spc="-165" dirty="0"/>
              <a:t> </a:t>
            </a:r>
            <a:r>
              <a:rPr lang="en-GB" dirty="0"/>
              <a:t>models</a:t>
            </a:r>
            <a:r>
              <a:rPr lang="en-GB" spc="-165" dirty="0"/>
              <a:t> </a:t>
            </a:r>
            <a:r>
              <a:rPr lang="en-GB" spc="5" dirty="0"/>
              <a:t>applications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24779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8041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sz="2800" spc="25" dirty="0">
                <a:latin typeface="Tahoma"/>
                <a:cs typeface="Tahoma"/>
              </a:rPr>
              <a:t>Cre</a:t>
            </a:r>
            <a:r>
              <a:rPr lang="en-GB" sz="2800" spc="35" dirty="0">
                <a:latin typeface="Tahoma"/>
                <a:cs typeface="Tahoma"/>
              </a:rPr>
              <a:t>a</a:t>
            </a:r>
            <a:r>
              <a:rPr lang="en-GB" sz="2800" dirty="0">
                <a:latin typeface="Tahoma"/>
                <a:cs typeface="Tahoma"/>
              </a:rPr>
              <a:t>ting</a:t>
            </a:r>
            <a:r>
              <a:rPr lang="en-GB" sz="2800" spc="-160" dirty="0">
                <a:latin typeface="Tahoma"/>
                <a:cs typeface="Tahoma"/>
              </a:rPr>
              <a:t> </a:t>
            </a:r>
            <a:r>
              <a:rPr lang="en-GB" sz="2800" spc="-85" dirty="0">
                <a:latin typeface="Tahoma"/>
                <a:cs typeface="Tahoma"/>
              </a:rPr>
              <a:t>a</a:t>
            </a:r>
            <a:r>
              <a:rPr lang="en-GB" sz="2800" spc="-175" dirty="0">
                <a:latin typeface="Tahoma"/>
                <a:cs typeface="Tahoma"/>
              </a:rPr>
              <a:t> </a:t>
            </a:r>
            <a:r>
              <a:rPr lang="en-GB" sz="2800" spc="-5" dirty="0">
                <a:latin typeface="Tahoma"/>
                <a:cs typeface="Tahoma"/>
              </a:rPr>
              <a:t>tr</a:t>
            </a:r>
            <a:r>
              <a:rPr lang="en-GB" sz="2800" dirty="0">
                <a:latin typeface="Tahoma"/>
                <a:cs typeface="Tahoma"/>
              </a:rPr>
              <a:t>a</a:t>
            </a:r>
            <a:r>
              <a:rPr lang="en-GB" sz="2800" spc="-10" dirty="0">
                <a:latin typeface="Tahoma"/>
                <a:cs typeface="Tahoma"/>
              </a:rPr>
              <a:t>ining</a:t>
            </a:r>
            <a:r>
              <a:rPr lang="en-GB" sz="2800" spc="-160" dirty="0">
                <a:latin typeface="Tahoma"/>
                <a:cs typeface="Tahoma"/>
              </a:rPr>
              <a:t> </a:t>
            </a:r>
            <a:r>
              <a:rPr lang="en-GB" sz="2800" spc="-30" dirty="0">
                <a:latin typeface="Tahoma"/>
                <a:cs typeface="Tahoma"/>
              </a:rPr>
              <a:t>exa</a:t>
            </a:r>
            <a:r>
              <a:rPr lang="en-GB" sz="2800" spc="-40" dirty="0">
                <a:latin typeface="Tahoma"/>
                <a:cs typeface="Tahoma"/>
              </a:rPr>
              <a:t>m</a:t>
            </a:r>
            <a:r>
              <a:rPr lang="en-GB" sz="2800" spc="10" dirty="0">
                <a:latin typeface="Tahoma"/>
                <a:cs typeface="Tahoma"/>
              </a:rPr>
              <a:t>ple</a:t>
            </a:r>
            <a:endParaRPr lang="en-GB" sz="2800" dirty="0">
              <a:latin typeface="Tahoma"/>
              <a:cs typeface="Tahoma"/>
            </a:endParaRPr>
          </a:p>
        </p:txBody>
      </p:sp>
      <p:grpSp>
        <p:nvGrpSpPr>
          <p:cNvPr id="37" name="object 2">
            <a:extLst>
              <a:ext uri="{FF2B5EF4-FFF2-40B4-BE49-F238E27FC236}">
                <a16:creationId xmlns:a16="http://schemas.microsoft.com/office/drawing/2014/main" id="{AFAC0874-E3F4-BFB5-AE3D-C63062EB84ED}"/>
              </a:ext>
            </a:extLst>
          </p:cNvPr>
          <p:cNvGrpSpPr/>
          <p:nvPr/>
        </p:nvGrpSpPr>
        <p:grpSpPr>
          <a:xfrm>
            <a:off x="2438954" y="3406240"/>
            <a:ext cx="3551554" cy="826769"/>
            <a:chOff x="2048065" y="1996249"/>
            <a:chExt cx="3551554" cy="826769"/>
          </a:xfrm>
        </p:grpSpPr>
        <p:sp>
          <p:nvSpPr>
            <p:cNvPr id="38" name="object 3">
              <a:extLst>
                <a:ext uri="{FF2B5EF4-FFF2-40B4-BE49-F238E27FC236}">
                  <a16:creationId xmlns:a16="http://schemas.microsoft.com/office/drawing/2014/main" id="{55B65F00-CAA0-272B-75D9-B33748B9D4BA}"/>
                </a:ext>
              </a:extLst>
            </p:cNvPr>
            <p:cNvSpPr/>
            <p:nvPr/>
          </p:nvSpPr>
          <p:spPr>
            <a:xfrm>
              <a:off x="2052827" y="2001011"/>
              <a:ext cx="3542029" cy="817244"/>
            </a:xfrm>
            <a:custGeom>
              <a:avLst/>
              <a:gdLst/>
              <a:ahLst/>
              <a:cxnLst/>
              <a:rect l="l" t="t" r="r" b="b"/>
              <a:pathLst>
                <a:path w="3542029" h="817244">
                  <a:moveTo>
                    <a:pt x="3541776" y="0"/>
                  </a:moveTo>
                  <a:lnTo>
                    <a:pt x="0" y="0"/>
                  </a:lnTo>
                  <a:lnTo>
                    <a:pt x="0" y="816863"/>
                  </a:lnTo>
                  <a:lnTo>
                    <a:pt x="3541776" y="816863"/>
                  </a:lnTo>
                  <a:lnTo>
                    <a:pt x="3541776" y="0"/>
                  </a:lnTo>
                  <a:close/>
                </a:path>
              </a:pathLst>
            </a:custGeom>
            <a:solidFill>
              <a:srgbClr val="9FC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4">
              <a:extLst>
                <a:ext uri="{FF2B5EF4-FFF2-40B4-BE49-F238E27FC236}">
                  <a16:creationId xmlns:a16="http://schemas.microsoft.com/office/drawing/2014/main" id="{ACC5B51F-5E2E-42A1-3C23-09AAAE6C1356}"/>
                </a:ext>
              </a:extLst>
            </p:cNvPr>
            <p:cNvSpPr/>
            <p:nvPr/>
          </p:nvSpPr>
          <p:spPr>
            <a:xfrm>
              <a:off x="2052827" y="2001011"/>
              <a:ext cx="3542029" cy="817244"/>
            </a:xfrm>
            <a:custGeom>
              <a:avLst/>
              <a:gdLst/>
              <a:ahLst/>
              <a:cxnLst/>
              <a:rect l="l" t="t" r="r" b="b"/>
              <a:pathLst>
                <a:path w="3542029" h="817244">
                  <a:moveTo>
                    <a:pt x="0" y="816863"/>
                  </a:moveTo>
                  <a:lnTo>
                    <a:pt x="3541776" y="816863"/>
                  </a:lnTo>
                  <a:lnTo>
                    <a:pt x="3541776" y="0"/>
                  </a:lnTo>
                  <a:lnTo>
                    <a:pt x="0" y="0"/>
                  </a:lnTo>
                  <a:lnTo>
                    <a:pt x="0" y="816863"/>
                  </a:lnTo>
                  <a:close/>
                </a:path>
              </a:pathLst>
            </a:custGeom>
            <a:ln w="9525">
              <a:solidFill>
                <a:srgbClr val="3C85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5">
            <a:extLst>
              <a:ext uri="{FF2B5EF4-FFF2-40B4-BE49-F238E27FC236}">
                <a16:creationId xmlns:a16="http://schemas.microsoft.com/office/drawing/2014/main" id="{9D34A244-32E6-215B-4226-639A81861E07}"/>
              </a:ext>
            </a:extLst>
          </p:cNvPr>
          <p:cNvSpPr txBox="1"/>
          <p:nvPr/>
        </p:nvSpPr>
        <p:spPr>
          <a:xfrm>
            <a:off x="856724" y="2435006"/>
            <a:ext cx="4291330" cy="843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3000" dirty="0">
              <a:latin typeface="Tahoma"/>
              <a:cs typeface="Tahoma"/>
            </a:endParaRPr>
          </a:p>
          <a:p>
            <a:pPr marL="2320290">
              <a:lnSpc>
                <a:spcPct val="100000"/>
              </a:lnSpc>
              <a:spcBef>
                <a:spcPts val="5"/>
              </a:spcBef>
            </a:pPr>
            <a:r>
              <a:rPr sz="2400" spc="15" dirty="0">
                <a:latin typeface="Tahoma"/>
                <a:cs typeface="Tahoma"/>
              </a:rPr>
              <a:t>c</a:t>
            </a:r>
            <a:r>
              <a:rPr sz="2400" spc="25" dirty="0">
                <a:latin typeface="Tahoma"/>
                <a:cs typeface="Tahoma"/>
              </a:rPr>
              <a:t>e</a:t>
            </a:r>
            <a:r>
              <a:rPr sz="2400" spc="15" dirty="0">
                <a:latin typeface="Tahoma"/>
                <a:cs typeface="Tahoma"/>
              </a:rPr>
              <a:t>nt</a:t>
            </a:r>
            <a:r>
              <a:rPr sz="2400" spc="25" dirty="0">
                <a:latin typeface="Tahoma"/>
                <a:cs typeface="Tahoma"/>
              </a:rPr>
              <a:t>e</a:t>
            </a:r>
            <a:r>
              <a:rPr sz="2400" spc="5" dirty="0">
                <a:latin typeface="Tahoma"/>
                <a:cs typeface="Tahoma"/>
              </a:rPr>
              <a:t>r</a:t>
            </a:r>
            <a:r>
              <a:rPr sz="2400" spc="-160" dirty="0">
                <a:latin typeface="Tahoma"/>
                <a:cs typeface="Tahoma"/>
              </a:rPr>
              <a:t> </a:t>
            </a:r>
            <a:r>
              <a:rPr sz="2400" spc="45" dirty="0">
                <a:latin typeface="Tahoma"/>
                <a:cs typeface="Tahoma"/>
              </a:rPr>
              <a:t>word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41" name="object 6">
            <a:extLst>
              <a:ext uri="{FF2B5EF4-FFF2-40B4-BE49-F238E27FC236}">
                <a16:creationId xmlns:a16="http://schemas.microsoft.com/office/drawing/2014/main" id="{F83CE789-70D5-2D65-BD8C-A4116D3BBC34}"/>
              </a:ext>
            </a:extLst>
          </p:cNvPr>
          <p:cNvSpPr txBox="1"/>
          <p:nvPr/>
        </p:nvSpPr>
        <p:spPr>
          <a:xfrm>
            <a:off x="2591544" y="3563402"/>
            <a:ext cx="821690" cy="515620"/>
          </a:xfrm>
          <a:prstGeom prst="rect">
            <a:avLst/>
          </a:prstGeom>
          <a:solidFill>
            <a:srgbClr val="D4A6BC"/>
          </a:solidFill>
          <a:ln w="9525">
            <a:solidFill>
              <a:srgbClr val="A64D79"/>
            </a:solidFill>
          </a:ln>
        </p:spPr>
        <p:txBody>
          <a:bodyPr vert="horz" wrap="square" lIns="0" tIns="75565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595"/>
              </a:spcBef>
              <a:tabLst>
                <a:tab pos="373380" algn="l"/>
              </a:tabLst>
            </a:pPr>
            <a:r>
              <a:rPr sz="2200" spc="-210" dirty="0">
                <a:latin typeface="Tahoma"/>
                <a:cs typeface="Tahoma"/>
              </a:rPr>
              <a:t>I	</a:t>
            </a:r>
            <a:r>
              <a:rPr sz="2200" spc="-55" dirty="0">
                <a:latin typeface="Tahoma"/>
                <a:cs typeface="Tahoma"/>
              </a:rPr>
              <a:t>am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42" name="object 7">
            <a:extLst>
              <a:ext uri="{FF2B5EF4-FFF2-40B4-BE49-F238E27FC236}">
                <a16:creationId xmlns:a16="http://schemas.microsoft.com/office/drawing/2014/main" id="{AA361601-F17E-CB8E-A161-CB9EAF7033FC}"/>
              </a:ext>
            </a:extLst>
          </p:cNvPr>
          <p:cNvSpPr txBox="1"/>
          <p:nvPr/>
        </p:nvSpPr>
        <p:spPr>
          <a:xfrm>
            <a:off x="3481561" y="3563402"/>
            <a:ext cx="871855" cy="515620"/>
          </a:xfrm>
          <a:prstGeom prst="rect">
            <a:avLst/>
          </a:prstGeom>
          <a:solidFill>
            <a:srgbClr val="F6B16B"/>
          </a:solidFill>
          <a:ln w="9525">
            <a:solidFill>
              <a:srgbClr val="E69138"/>
            </a:solidFill>
          </a:ln>
        </p:spPr>
        <p:txBody>
          <a:bodyPr vert="horz" wrap="square" lIns="0" tIns="75565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595"/>
              </a:spcBef>
            </a:pPr>
            <a:r>
              <a:rPr sz="2200" dirty="0">
                <a:latin typeface="Tahoma"/>
                <a:cs typeface="Tahoma"/>
              </a:rPr>
              <a:t>happy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43" name="object 8">
            <a:extLst>
              <a:ext uri="{FF2B5EF4-FFF2-40B4-BE49-F238E27FC236}">
                <a16:creationId xmlns:a16="http://schemas.microsoft.com/office/drawing/2014/main" id="{884796F6-6947-5C52-EE89-9D6C50E9F7C2}"/>
              </a:ext>
            </a:extLst>
          </p:cNvPr>
          <p:cNvSpPr txBox="1"/>
          <p:nvPr/>
        </p:nvSpPr>
        <p:spPr>
          <a:xfrm>
            <a:off x="4440156" y="3563402"/>
            <a:ext cx="1445260" cy="515620"/>
          </a:xfrm>
          <a:prstGeom prst="rect">
            <a:avLst/>
          </a:prstGeom>
          <a:solidFill>
            <a:srgbClr val="D4A6BC"/>
          </a:solidFill>
          <a:ln w="9525">
            <a:solidFill>
              <a:srgbClr val="A64D79"/>
            </a:solidFill>
          </a:ln>
        </p:spPr>
        <p:txBody>
          <a:bodyPr vert="horz" wrap="square" lIns="0" tIns="75565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595"/>
              </a:spcBef>
              <a:tabLst>
                <a:tab pos="1286510" algn="l"/>
              </a:tabLst>
            </a:pPr>
            <a:r>
              <a:rPr sz="2200" spc="-10" dirty="0">
                <a:latin typeface="Tahoma"/>
                <a:cs typeface="Tahoma"/>
              </a:rPr>
              <a:t>because	</a:t>
            </a:r>
            <a:r>
              <a:rPr sz="2200" spc="-210" dirty="0">
                <a:latin typeface="Tahoma"/>
                <a:cs typeface="Tahoma"/>
              </a:rPr>
              <a:t>I</a:t>
            </a:r>
            <a:endParaRPr sz="2200">
              <a:latin typeface="Tahoma"/>
              <a:cs typeface="Tahoma"/>
            </a:endParaRPr>
          </a:p>
        </p:txBody>
      </p:sp>
      <p:grpSp>
        <p:nvGrpSpPr>
          <p:cNvPr id="44" name="object 9">
            <a:extLst>
              <a:ext uri="{FF2B5EF4-FFF2-40B4-BE49-F238E27FC236}">
                <a16:creationId xmlns:a16="http://schemas.microsoft.com/office/drawing/2014/main" id="{B6ACE0E4-BCDB-EFE7-F57C-4024E13AD699}"/>
              </a:ext>
            </a:extLst>
          </p:cNvPr>
          <p:cNvGrpSpPr/>
          <p:nvPr/>
        </p:nvGrpSpPr>
        <p:grpSpPr>
          <a:xfrm>
            <a:off x="2998262" y="3241839"/>
            <a:ext cx="3895725" cy="1185545"/>
            <a:chOff x="2607373" y="1831848"/>
            <a:chExt cx="3895725" cy="1185545"/>
          </a:xfrm>
        </p:grpSpPr>
        <p:sp>
          <p:nvSpPr>
            <p:cNvPr id="45" name="object 10">
              <a:extLst>
                <a:ext uri="{FF2B5EF4-FFF2-40B4-BE49-F238E27FC236}">
                  <a16:creationId xmlns:a16="http://schemas.microsoft.com/office/drawing/2014/main" id="{77AE091C-7E42-8FE9-7888-B72E5BEB0A44}"/>
                </a:ext>
              </a:extLst>
            </p:cNvPr>
            <p:cNvSpPr/>
            <p:nvPr/>
          </p:nvSpPr>
          <p:spPr>
            <a:xfrm>
              <a:off x="3526535" y="1831848"/>
              <a:ext cx="0" cy="322580"/>
            </a:xfrm>
            <a:custGeom>
              <a:avLst/>
              <a:gdLst/>
              <a:ahLst/>
              <a:cxnLst/>
              <a:rect l="l" t="t" r="r" b="b"/>
              <a:pathLst>
                <a:path h="322580">
                  <a:moveTo>
                    <a:pt x="0" y="322199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691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11">
              <a:extLst>
                <a:ext uri="{FF2B5EF4-FFF2-40B4-BE49-F238E27FC236}">
                  <a16:creationId xmlns:a16="http://schemas.microsoft.com/office/drawing/2014/main" id="{EEE09209-589E-3812-005C-B59A29AA839D}"/>
                </a:ext>
              </a:extLst>
            </p:cNvPr>
            <p:cNvSpPr/>
            <p:nvPr/>
          </p:nvSpPr>
          <p:spPr>
            <a:xfrm>
              <a:off x="2612135" y="2668524"/>
              <a:ext cx="2160270" cy="344170"/>
            </a:xfrm>
            <a:custGeom>
              <a:avLst/>
              <a:gdLst/>
              <a:ahLst/>
              <a:cxnLst/>
              <a:rect l="l" t="t" r="r" b="b"/>
              <a:pathLst>
                <a:path w="2160270" h="344169">
                  <a:moveTo>
                    <a:pt x="400812" y="329692"/>
                  </a:moveTo>
                  <a:lnTo>
                    <a:pt x="0" y="0"/>
                  </a:lnTo>
                </a:path>
                <a:path w="2160270" h="344169">
                  <a:moveTo>
                    <a:pt x="1395984" y="343788"/>
                  </a:moveTo>
                  <a:lnTo>
                    <a:pt x="2160142" y="0"/>
                  </a:lnTo>
                </a:path>
              </a:pathLst>
            </a:custGeom>
            <a:ln w="9525">
              <a:solidFill>
                <a:srgbClr val="A64D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12">
              <a:extLst>
                <a:ext uri="{FF2B5EF4-FFF2-40B4-BE49-F238E27FC236}">
                  <a16:creationId xmlns:a16="http://schemas.microsoft.com/office/drawing/2014/main" id="{8B6D517F-C6C8-4B5B-9BF5-62B13132341A}"/>
                </a:ext>
              </a:extLst>
            </p:cNvPr>
            <p:cNvSpPr/>
            <p:nvPr/>
          </p:nvSpPr>
          <p:spPr>
            <a:xfrm>
              <a:off x="5594603" y="2814828"/>
              <a:ext cx="903605" cy="196850"/>
            </a:xfrm>
            <a:custGeom>
              <a:avLst/>
              <a:gdLst/>
              <a:ahLst/>
              <a:cxnLst/>
              <a:rect l="l" t="t" r="r" b="b"/>
              <a:pathLst>
                <a:path w="903604" h="196850">
                  <a:moveTo>
                    <a:pt x="0" y="0"/>
                  </a:moveTo>
                  <a:lnTo>
                    <a:pt x="903351" y="196850"/>
                  </a:lnTo>
                </a:path>
              </a:pathLst>
            </a:custGeom>
            <a:ln w="9525">
              <a:solidFill>
                <a:srgbClr val="3C85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13">
            <a:extLst>
              <a:ext uri="{FF2B5EF4-FFF2-40B4-BE49-F238E27FC236}">
                <a16:creationId xmlns:a16="http://schemas.microsoft.com/office/drawing/2014/main" id="{948E21F0-7304-0DA6-6318-A0EC0FA1549F}"/>
              </a:ext>
            </a:extLst>
          </p:cNvPr>
          <p:cNvSpPr txBox="1"/>
          <p:nvPr/>
        </p:nvSpPr>
        <p:spPr>
          <a:xfrm>
            <a:off x="5978254" y="3626902"/>
            <a:ext cx="1822450" cy="157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95"/>
              </a:spcBef>
              <a:tabLst>
                <a:tab pos="623570" algn="l"/>
              </a:tabLst>
            </a:pPr>
            <a:r>
              <a:rPr sz="2200" spc="-55" dirty="0">
                <a:latin typeface="Tahoma"/>
                <a:cs typeface="Tahoma"/>
              </a:rPr>
              <a:t>am	</a:t>
            </a:r>
            <a:r>
              <a:rPr sz="2200" spc="-15" dirty="0">
                <a:latin typeface="Tahoma"/>
                <a:cs typeface="Tahoma"/>
              </a:rPr>
              <a:t>learning</a:t>
            </a:r>
            <a:endParaRPr sz="2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50">
              <a:latin typeface="Tahoma"/>
              <a:cs typeface="Tahoma"/>
            </a:endParaRPr>
          </a:p>
          <a:p>
            <a:pPr marL="635" algn="ctr">
              <a:lnSpc>
                <a:spcPct val="100000"/>
              </a:lnSpc>
            </a:pPr>
            <a:r>
              <a:rPr sz="2400" spc="50" dirty="0">
                <a:latin typeface="Tahoma"/>
                <a:cs typeface="Tahoma"/>
              </a:rPr>
              <a:t>window</a:t>
            </a:r>
            <a:endParaRPr sz="24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690"/>
              </a:spcBef>
            </a:pPr>
            <a:r>
              <a:rPr sz="2000" spc="85" dirty="0">
                <a:latin typeface="Tahoma"/>
                <a:cs typeface="Tahoma"/>
              </a:rPr>
              <a:t>w</a:t>
            </a:r>
            <a:r>
              <a:rPr sz="2000" spc="20" dirty="0">
                <a:latin typeface="Tahoma"/>
                <a:cs typeface="Tahoma"/>
              </a:rPr>
              <a:t>i</a:t>
            </a:r>
            <a:r>
              <a:rPr sz="2000" spc="40" dirty="0">
                <a:latin typeface="Tahoma"/>
                <a:cs typeface="Tahoma"/>
              </a:rPr>
              <a:t>ndow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</a:t>
            </a:r>
            <a:r>
              <a:rPr sz="2000" spc="-10" dirty="0">
                <a:latin typeface="Tahoma"/>
                <a:cs typeface="Tahoma"/>
              </a:rPr>
              <a:t>i</a:t>
            </a:r>
            <a:r>
              <a:rPr sz="2000" spc="5" dirty="0">
                <a:latin typeface="Tahoma"/>
                <a:cs typeface="Tahoma"/>
              </a:rPr>
              <a:t>ze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-295" dirty="0">
                <a:latin typeface="Tahoma"/>
                <a:cs typeface="Tahoma"/>
              </a:rPr>
              <a:t>=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70" dirty="0"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9" name="object 14">
            <a:extLst>
              <a:ext uri="{FF2B5EF4-FFF2-40B4-BE49-F238E27FC236}">
                <a16:creationId xmlns:a16="http://schemas.microsoft.com/office/drawing/2014/main" id="{AE088907-A0EE-FD51-2D53-A4C993F0C204}"/>
              </a:ext>
            </a:extLst>
          </p:cNvPr>
          <p:cNvSpPr txBox="1"/>
          <p:nvPr/>
        </p:nvSpPr>
        <p:spPr>
          <a:xfrm>
            <a:off x="2942446" y="4316271"/>
            <a:ext cx="1950720" cy="115443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15"/>
              </a:spcBef>
            </a:pPr>
            <a:r>
              <a:rPr sz="2400" spc="40" dirty="0">
                <a:latin typeface="Tahoma"/>
                <a:cs typeface="Tahoma"/>
              </a:rPr>
              <a:t>con</a:t>
            </a:r>
            <a:r>
              <a:rPr sz="2400" spc="30" dirty="0">
                <a:latin typeface="Tahoma"/>
                <a:cs typeface="Tahoma"/>
              </a:rPr>
              <a:t>t</a:t>
            </a:r>
            <a:r>
              <a:rPr sz="2400" spc="5" dirty="0">
                <a:latin typeface="Tahoma"/>
                <a:cs typeface="Tahoma"/>
              </a:rPr>
              <a:t>e</a:t>
            </a:r>
            <a:r>
              <a:rPr sz="2400" spc="10" dirty="0">
                <a:latin typeface="Tahoma"/>
                <a:cs typeface="Tahoma"/>
              </a:rPr>
              <a:t>x</a:t>
            </a:r>
            <a:r>
              <a:rPr sz="2400" spc="55" dirty="0">
                <a:latin typeface="Tahoma"/>
                <a:cs typeface="Tahoma"/>
              </a:rPr>
              <a:t>t</a:t>
            </a:r>
            <a:r>
              <a:rPr sz="2400" spc="-150" dirty="0">
                <a:latin typeface="Tahoma"/>
                <a:cs typeface="Tahoma"/>
              </a:rPr>
              <a:t> </a:t>
            </a:r>
            <a:r>
              <a:rPr sz="2400" spc="30" dirty="0">
                <a:latin typeface="Tahoma"/>
                <a:cs typeface="Tahoma"/>
              </a:rPr>
              <a:t>words</a:t>
            </a:r>
            <a:endParaRPr sz="24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695"/>
              </a:spcBef>
            </a:pPr>
            <a:r>
              <a:rPr sz="2000" spc="135" dirty="0">
                <a:latin typeface="Tahoma"/>
                <a:cs typeface="Tahoma"/>
              </a:rPr>
              <a:t>C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-295" dirty="0">
                <a:latin typeface="Tahoma"/>
                <a:cs typeface="Tahoma"/>
              </a:rPr>
              <a:t>=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70" dirty="0">
                <a:latin typeface="Tahoma"/>
                <a:cs typeface="Tahoma"/>
              </a:rPr>
              <a:t>2</a:t>
            </a:r>
            <a:endParaRPr sz="2000">
              <a:latin typeface="Tahoma"/>
              <a:cs typeface="Tahoma"/>
            </a:endParaRPr>
          </a:p>
          <a:p>
            <a:pPr marL="635" algn="ctr">
              <a:lnSpc>
                <a:spcPct val="100000"/>
              </a:lnSpc>
              <a:spcBef>
                <a:spcPts val="175"/>
              </a:spcBef>
            </a:pPr>
            <a:r>
              <a:rPr sz="1600" spc="15" dirty="0">
                <a:latin typeface="Tahoma"/>
                <a:cs typeface="Tahoma"/>
              </a:rPr>
              <a:t>context</a:t>
            </a:r>
            <a:r>
              <a:rPr sz="1600" spc="-10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half-size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50" name="object 15">
            <a:extLst>
              <a:ext uri="{FF2B5EF4-FFF2-40B4-BE49-F238E27FC236}">
                <a16:creationId xmlns:a16="http://schemas.microsoft.com/office/drawing/2014/main" id="{8FDFD11F-7DAB-4966-5C0D-35D464797DC6}"/>
              </a:ext>
            </a:extLst>
          </p:cNvPr>
          <p:cNvSpPr txBox="1"/>
          <p:nvPr/>
        </p:nvSpPr>
        <p:spPr>
          <a:xfrm>
            <a:off x="6155418" y="1584488"/>
            <a:ext cx="759460" cy="419100"/>
          </a:xfrm>
          <a:prstGeom prst="rect">
            <a:avLst/>
          </a:prstGeom>
          <a:solidFill>
            <a:srgbClr val="B6D6A8"/>
          </a:solidFill>
          <a:ln w="19050">
            <a:solidFill>
              <a:srgbClr val="000000"/>
            </a:solidFill>
          </a:ln>
        </p:spPr>
        <p:txBody>
          <a:bodyPr vert="horz" wrap="square" lIns="0" tIns="9271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730"/>
              </a:spcBef>
            </a:pPr>
            <a:r>
              <a:rPr sz="1400" b="1" spc="-75" dirty="0">
                <a:latin typeface="Tahoma"/>
                <a:cs typeface="Tahoma"/>
              </a:rPr>
              <a:t>Corpus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1" name="object 16">
            <a:extLst>
              <a:ext uri="{FF2B5EF4-FFF2-40B4-BE49-F238E27FC236}">
                <a16:creationId xmlns:a16="http://schemas.microsoft.com/office/drawing/2014/main" id="{507FC4FE-E11D-F0C5-0011-9AE4E12B2F23}"/>
              </a:ext>
            </a:extLst>
          </p:cNvPr>
          <p:cNvSpPr/>
          <p:nvPr/>
        </p:nvSpPr>
        <p:spPr>
          <a:xfrm>
            <a:off x="7656558" y="1584488"/>
            <a:ext cx="1485900" cy="419100"/>
          </a:xfrm>
          <a:custGeom>
            <a:avLst/>
            <a:gdLst/>
            <a:ahLst/>
            <a:cxnLst/>
            <a:rect l="l" t="t" r="r" b="b"/>
            <a:pathLst>
              <a:path w="1485900" h="419100">
                <a:moveTo>
                  <a:pt x="0" y="419100"/>
                </a:moveTo>
                <a:lnTo>
                  <a:pt x="1485900" y="419100"/>
                </a:lnTo>
                <a:lnTo>
                  <a:pt x="1485900" y="0"/>
                </a:lnTo>
                <a:lnTo>
                  <a:pt x="0" y="0"/>
                </a:lnTo>
                <a:lnTo>
                  <a:pt x="0" y="41910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17">
            <a:extLst>
              <a:ext uri="{FF2B5EF4-FFF2-40B4-BE49-F238E27FC236}">
                <a16:creationId xmlns:a16="http://schemas.microsoft.com/office/drawing/2014/main" id="{EB8F1312-0EF0-124C-50E2-027BAB5B7DCF}"/>
              </a:ext>
            </a:extLst>
          </p:cNvPr>
          <p:cNvSpPr txBox="1"/>
          <p:nvPr/>
        </p:nvSpPr>
        <p:spPr>
          <a:xfrm>
            <a:off x="8472153" y="1663991"/>
            <a:ext cx="59245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5" dirty="0">
                <a:latin typeface="Tahoma"/>
                <a:cs typeface="Tahoma"/>
              </a:rPr>
              <a:t>C</a:t>
            </a:r>
            <a:r>
              <a:rPr sz="1400" b="1" spc="10" dirty="0">
                <a:latin typeface="Tahoma"/>
                <a:cs typeface="Tahoma"/>
              </a:rPr>
              <a:t>BO</a:t>
            </a:r>
            <a:r>
              <a:rPr sz="1400" b="1" spc="35" dirty="0">
                <a:latin typeface="Tahoma"/>
                <a:cs typeface="Tahoma"/>
              </a:rPr>
              <a:t>W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53" name="object 18">
            <a:extLst>
              <a:ext uri="{FF2B5EF4-FFF2-40B4-BE49-F238E27FC236}">
                <a16:creationId xmlns:a16="http://schemas.microsoft.com/office/drawing/2014/main" id="{13012354-0750-798C-C585-791DB198B14F}"/>
              </a:ext>
            </a:extLst>
          </p:cNvPr>
          <p:cNvGrpSpPr/>
          <p:nvPr/>
        </p:nvGrpSpPr>
        <p:grpSpPr>
          <a:xfrm>
            <a:off x="6978950" y="1658212"/>
            <a:ext cx="1452880" cy="270510"/>
            <a:chOff x="6588061" y="248221"/>
            <a:chExt cx="1452880" cy="270510"/>
          </a:xfrm>
        </p:grpSpPr>
        <p:sp>
          <p:nvSpPr>
            <p:cNvPr id="54" name="object 19">
              <a:extLst>
                <a:ext uri="{FF2B5EF4-FFF2-40B4-BE49-F238E27FC236}">
                  <a16:creationId xmlns:a16="http://schemas.microsoft.com/office/drawing/2014/main" id="{2BB0441D-FFD6-B0FA-A868-3C5BA4476B09}"/>
                </a:ext>
              </a:extLst>
            </p:cNvPr>
            <p:cNvSpPr/>
            <p:nvPr/>
          </p:nvSpPr>
          <p:spPr>
            <a:xfrm>
              <a:off x="6592823" y="252984"/>
              <a:ext cx="1443355" cy="260985"/>
            </a:xfrm>
            <a:custGeom>
              <a:avLst/>
              <a:gdLst/>
              <a:ahLst/>
              <a:cxnLst/>
              <a:rect l="l" t="t" r="r" b="b"/>
              <a:pathLst>
                <a:path w="1443354" h="260984">
                  <a:moveTo>
                    <a:pt x="1308734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1308734" y="260603"/>
                  </a:lnTo>
                  <a:lnTo>
                    <a:pt x="1443227" y="130301"/>
                  </a:lnTo>
                  <a:lnTo>
                    <a:pt x="1308734" y="0"/>
                  </a:lnTo>
                  <a:close/>
                </a:path>
              </a:pathLst>
            </a:custGeom>
            <a:solidFill>
              <a:srgbClr val="B6D6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20">
              <a:extLst>
                <a:ext uri="{FF2B5EF4-FFF2-40B4-BE49-F238E27FC236}">
                  <a16:creationId xmlns:a16="http://schemas.microsoft.com/office/drawing/2014/main" id="{5E958C42-DFCB-FA53-97DD-F5586F40E3CE}"/>
                </a:ext>
              </a:extLst>
            </p:cNvPr>
            <p:cNvSpPr/>
            <p:nvPr/>
          </p:nvSpPr>
          <p:spPr>
            <a:xfrm>
              <a:off x="6592823" y="252984"/>
              <a:ext cx="1443355" cy="260985"/>
            </a:xfrm>
            <a:custGeom>
              <a:avLst/>
              <a:gdLst/>
              <a:ahLst/>
              <a:cxnLst/>
              <a:rect l="l" t="t" r="r" b="b"/>
              <a:pathLst>
                <a:path w="1443354" h="260984">
                  <a:moveTo>
                    <a:pt x="0" y="0"/>
                  </a:moveTo>
                  <a:lnTo>
                    <a:pt x="1308734" y="0"/>
                  </a:lnTo>
                  <a:lnTo>
                    <a:pt x="1443227" y="130301"/>
                  </a:lnTo>
                  <a:lnTo>
                    <a:pt x="1308734" y="260603"/>
                  </a:lnTo>
                  <a:lnTo>
                    <a:pt x="0" y="26060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21">
            <a:extLst>
              <a:ext uri="{FF2B5EF4-FFF2-40B4-BE49-F238E27FC236}">
                <a16:creationId xmlns:a16="http://schemas.microsoft.com/office/drawing/2014/main" id="{B4BF9AD2-27DB-5AD5-2CE8-EEBD93663E75}"/>
              </a:ext>
            </a:extLst>
          </p:cNvPr>
          <p:cNvSpPr txBox="1"/>
          <p:nvPr/>
        </p:nvSpPr>
        <p:spPr>
          <a:xfrm>
            <a:off x="7044799" y="1670417"/>
            <a:ext cx="12553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90" dirty="0">
                <a:latin typeface="Tahoma"/>
                <a:cs typeface="Tahoma"/>
              </a:rPr>
              <a:t>Transformation</a:t>
            </a:r>
            <a:endParaRPr sz="14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7351992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8041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sz="2800" spc="35" dirty="0">
                <a:latin typeface="Tahoma"/>
                <a:cs typeface="Tahoma"/>
              </a:rPr>
              <a:t>From</a:t>
            </a:r>
            <a:r>
              <a:rPr lang="en-GB" sz="2800" spc="-185" dirty="0">
                <a:latin typeface="Tahoma"/>
                <a:cs typeface="Tahoma"/>
              </a:rPr>
              <a:t> </a:t>
            </a:r>
            <a:r>
              <a:rPr lang="en-GB" sz="2800" spc="15" dirty="0">
                <a:latin typeface="Tahoma"/>
                <a:cs typeface="Tahoma"/>
              </a:rPr>
              <a:t>corpus</a:t>
            </a:r>
            <a:r>
              <a:rPr lang="en-GB" sz="2800" spc="-175" dirty="0">
                <a:latin typeface="Tahoma"/>
                <a:cs typeface="Tahoma"/>
              </a:rPr>
              <a:t> </a:t>
            </a:r>
            <a:r>
              <a:rPr lang="en-GB" sz="2800" spc="65" dirty="0">
                <a:latin typeface="Tahoma"/>
                <a:cs typeface="Tahoma"/>
              </a:rPr>
              <a:t>to</a:t>
            </a:r>
            <a:r>
              <a:rPr lang="en-GB" sz="2800" spc="-185" dirty="0">
                <a:latin typeface="Tahoma"/>
                <a:cs typeface="Tahoma"/>
              </a:rPr>
              <a:t> </a:t>
            </a:r>
            <a:r>
              <a:rPr lang="en-GB" sz="2800" spc="-5" dirty="0">
                <a:latin typeface="Tahoma"/>
                <a:cs typeface="Tahoma"/>
              </a:rPr>
              <a:t>training</a:t>
            </a:r>
            <a:endParaRPr lang="en-GB"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25342" y="2538570"/>
            <a:ext cx="4318000" cy="2597150"/>
          </a:xfrm>
          <a:custGeom>
            <a:avLst/>
            <a:gdLst/>
            <a:ahLst/>
            <a:cxnLst/>
            <a:rect l="l" t="t" r="r" b="b"/>
            <a:pathLst>
              <a:path w="4318000" h="2597150">
                <a:moveTo>
                  <a:pt x="0" y="2596895"/>
                </a:moveTo>
                <a:lnTo>
                  <a:pt x="4317491" y="2596895"/>
                </a:lnTo>
                <a:lnTo>
                  <a:pt x="4317491" y="0"/>
                </a:lnTo>
                <a:lnTo>
                  <a:pt x="0" y="0"/>
                </a:lnTo>
                <a:lnTo>
                  <a:pt x="0" y="2596895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67378" y="2625692"/>
            <a:ext cx="22345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40" dirty="0">
                <a:latin typeface="Tahoma"/>
                <a:cs typeface="Tahoma"/>
              </a:rPr>
              <a:t>Embedding</a:t>
            </a:r>
            <a:r>
              <a:rPr sz="2000" b="1" spc="-125" dirty="0">
                <a:latin typeface="Tahoma"/>
                <a:cs typeface="Tahoma"/>
              </a:rPr>
              <a:t> </a:t>
            </a:r>
            <a:r>
              <a:rPr sz="2000" b="1" spc="-135" dirty="0">
                <a:latin typeface="Tahoma"/>
                <a:cs typeface="Tahoma"/>
              </a:rPr>
              <a:t>method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6" name="object 5"/>
          <p:cNvGrpSpPr/>
          <p:nvPr/>
        </p:nvGrpSpPr>
        <p:grpSpPr>
          <a:xfrm>
            <a:off x="3884438" y="3081686"/>
            <a:ext cx="3606165" cy="1875155"/>
            <a:chOff x="3451669" y="1755457"/>
            <a:chExt cx="3606165" cy="1875155"/>
          </a:xfrm>
        </p:grpSpPr>
        <p:sp>
          <p:nvSpPr>
            <p:cNvPr id="7" name="object 6"/>
            <p:cNvSpPr/>
            <p:nvPr/>
          </p:nvSpPr>
          <p:spPr>
            <a:xfrm>
              <a:off x="3456432" y="1760220"/>
              <a:ext cx="3596640" cy="1865630"/>
            </a:xfrm>
            <a:custGeom>
              <a:avLst/>
              <a:gdLst/>
              <a:ahLst/>
              <a:cxnLst/>
              <a:rect l="l" t="t" r="r" b="b"/>
              <a:pathLst>
                <a:path w="3596640" h="1865629">
                  <a:moveTo>
                    <a:pt x="3294761" y="0"/>
                  </a:moveTo>
                  <a:lnTo>
                    <a:pt x="0" y="0"/>
                  </a:lnTo>
                  <a:lnTo>
                    <a:pt x="0" y="1865376"/>
                  </a:lnTo>
                  <a:lnTo>
                    <a:pt x="3294761" y="1865376"/>
                  </a:lnTo>
                  <a:lnTo>
                    <a:pt x="3596640" y="932687"/>
                  </a:lnTo>
                  <a:lnTo>
                    <a:pt x="3294761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7"/>
            <p:cNvSpPr/>
            <p:nvPr/>
          </p:nvSpPr>
          <p:spPr>
            <a:xfrm>
              <a:off x="3456432" y="1760220"/>
              <a:ext cx="3596640" cy="1865630"/>
            </a:xfrm>
            <a:custGeom>
              <a:avLst/>
              <a:gdLst/>
              <a:ahLst/>
              <a:cxnLst/>
              <a:rect l="l" t="t" r="r" b="b"/>
              <a:pathLst>
                <a:path w="3596640" h="1865629">
                  <a:moveTo>
                    <a:pt x="0" y="0"/>
                  </a:moveTo>
                  <a:lnTo>
                    <a:pt x="3294761" y="0"/>
                  </a:lnTo>
                  <a:lnTo>
                    <a:pt x="3596640" y="932687"/>
                  </a:lnTo>
                  <a:lnTo>
                    <a:pt x="3294761" y="1865376"/>
                  </a:lnTo>
                  <a:lnTo>
                    <a:pt x="0" y="186537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8"/>
          <p:cNvSpPr txBox="1"/>
          <p:nvPr/>
        </p:nvSpPr>
        <p:spPr>
          <a:xfrm>
            <a:off x="4900883" y="3164934"/>
            <a:ext cx="14243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5" dirty="0">
                <a:latin typeface="Tahoma"/>
                <a:cs typeface="Tahoma"/>
              </a:rPr>
              <a:t>Transformation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10" name="object 9"/>
          <p:cNvGrpSpPr/>
          <p:nvPr/>
        </p:nvGrpSpPr>
        <p:grpSpPr>
          <a:xfrm>
            <a:off x="6985778" y="5193950"/>
            <a:ext cx="393700" cy="205104"/>
            <a:chOff x="6553009" y="3867721"/>
            <a:chExt cx="393700" cy="205104"/>
          </a:xfrm>
        </p:grpSpPr>
        <p:sp>
          <p:nvSpPr>
            <p:cNvPr id="11" name="object 10"/>
            <p:cNvSpPr/>
            <p:nvPr/>
          </p:nvSpPr>
          <p:spPr>
            <a:xfrm>
              <a:off x="6557771" y="3872484"/>
              <a:ext cx="384175" cy="195580"/>
            </a:xfrm>
            <a:custGeom>
              <a:avLst/>
              <a:gdLst/>
              <a:ahLst/>
              <a:cxnLst/>
              <a:rect l="l" t="t" r="r" b="b"/>
              <a:pathLst>
                <a:path w="384175" h="195579">
                  <a:moveTo>
                    <a:pt x="288035" y="0"/>
                  </a:moveTo>
                  <a:lnTo>
                    <a:pt x="96011" y="0"/>
                  </a:lnTo>
                  <a:lnTo>
                    <a:pt x="96011" y="97535"/>
                  </a:lnTo>
                  <a:lnTo>
                    <a:pt x="0" y="97535"/>
                  </a:lnTo>
                  <a:lnTo>
                    <a:pt x="192024" y="195071"/>
                  </a:lnTo>
                  <a:lnTo>
                    <a:pt x="384048" y="97535"/>
                  </a:lnTo>
                  <a:lnTo>
                    <a:pt x="288035" y="97535"/>
                  </a:lnTo>
                  <a:lnTo>
                    <a:pt x="288035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1"/>
            <p:cNvSpPr/>
            <p:nvPr/>
          </p:nvSpPr>
          <p:spPr>
            <a:xfrm>
              <a:off x="6557771" y="3872484"/>
              <a:ext cx="384175" cy="195580"/>
            </a:xfrm>
            <a:custGeom>
              <a:avLst/>
              <a:gdLst/>
              <a:ahLst/>
              <a:cxnLst/>
              <a:rect l="l" t="t" r="r" b="b"/>
              <a:pathLst>
                <a:path w="384175" h="195579">
                  <a:moveTo>
                    <a:pt x="0" y="97535"/>
                  </a:moveTo>
                  <a:lnTo>
                    <a:pt x="96011" y="97535"/>
                  </a:lnTo>
                  <a:lnTo>
                    <a:pt x="96011" y="0"/>
                  </a:lnTo>
                  <a:lnTo>
                    <a:pt x="288035" y="0"/>
                  </a:lnTo>
                  <a:lnTo>
                    <a:pt x="288035" y="97535"/>
                  </a:lnTo>
                  <a:lnTo>
                    <a:pt x="384048" y="97535"/>
                  </a:lnTo>
                  <a:lnTo>
                    <a:pt x="192024" y="195071"/>
                  </a:lnTo>
                  <a:lnTo>
                    <a:pt x="0" y="9753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2"/>
          <p:cNvSpPr txBox="1"/>
          <p:nvPr/>
        </p:nvSpPr>
        <p:spPr>
          <a:xfrm>
            <a:off x="754332" y="3968845"/>
            <a:ext cx="1827530" cy="260985"/>
          </a:xfrm>
          <a:prstGeom prst="rect">
            <a:avLst/>
          </a:prstGeom>
          <a:solidFill>
            <a:srgbClr val="9FC5E8"/>
          </a:solidFill>
        </p:spPr>
        <p:txBody>
          <a:bodyPr vert="horz" wrap="square" lIns="0" tIns="24765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95"/>
              </a:spcBef>
            </a:pPr>
            <a:r>
              <a:rPr sz="1500" spc="-140" dirty="0">
                <a:solidFill>
                  <a:srgbClr val="3C85C5"/>
                </a:solidFill>
                <a:latin typeface="Tahoma"/>
                <a:cs typeface="Tahoma"/>
              </a:rPr>
              <a:t>I</a:t>
            </a:r>
            <a:r>
              <a:rPr sz="1500" spc="-7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500" spc="-35" dirty="0">
                <a:solidFill>
                  <a:srgbClr val="3C85C5"/>
                </a:solidFill>
                <a:latin typeface="Tahoma"/>
                <a:cs typeface="Tahoma"/>
              </a:rPr>
              <a:t>am</a:t>
            </a:r>
            <a:r>
              <a:rPr sz="1500" spc="-7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3C85C5"/>
                </a:solidFill>
                <a:latin typeface="Tahoma"/>
                <a:cs typeface="Tahoma"/>
              </a:rPr>
              <a:t>happy</a:t>
            </a:r>
            <a:r>
              <a:rPr sz="1500" spc="-9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500" spc="-5" dirty="0">
                <a:solidFill>
                  <a:srgbClr val="3C85C5"/>
                </a:solidFill>
                <a:latin typeface="Tahoma"/>
                <a:cs typeface="Tahoma"/>
              </a:rPr>
              <a:t>because</a:t>
            </a:r>
            <a:r>
              <a:rPr sz="1500" spc="-8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500" spc="-140" dirty="0">
                <a:solidFill>
                  <a:srgbClr val="3C85C5"/>
                </a:solidFill>
                <a:latin typeface="Tahoma"/>
                <a:cs typeface="Tahoma"/>
              </a:rPr>
              <a:t>I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14" name="object 13"/>
          <p:cNvSpPr txBox="1"/>
          <p:nvPr/>
        </p:nvSpPr>
        <p:spPr>
          <a:xfrm>
            <a:off x="671275" y="3271614"/>
            <a:ext cx="3049905" cy="130048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10033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790"/>
              </a:spcBef>
            </a:pPr>
            <a:r>
              <a:rPr sz="2000" b="1" spc="-110" dirty="0">
                <a:latin typeface="Tahoma"/>
                <a:cs typeface="Tahoma"/>
              </a:rPr>
              <a:t>Corpus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>
              <a:latin typeface="Tahoma"/>
              <a:cs typeface="Tahoma"/>
            </a:endParaRPr>
          </a:p>
          <a:p>
            <a:pPr marL="1937385">
              <a:lnSpc>
                <a:spcPct val="100000"/>
              </a:lnSpc>
            </a:pPr>
            <a:r>
              <a:rPr sz="1500" spc="-35" dirty="0">
                <a:solidFill>
                  <a:srgbClr val="3C85C5"/>
                </a:solidFill>
                <a:latin typeface="Tahoma"/>
                <a:cs typeface="Tahoma"/>
              </a:rPr>
              <a:t>am</a:t>
            </a:r>
            <a:r>
              <a:rPr sz="1500" spc="-7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500" spc="10" dirty="0">
                <a:solidFill>
                  <a:srgbClr val="3C85C5"/>
                </a:solidFill>
                <a:latin typeface="Tahoma"/>
                <a:cs typeface="Tahoma"/>
              </a:rPr>
              <a:t>l</a:t>
            </a:r>
            <a:r>
              <a:rPr sz="1500" spc="-15" dirty="0">
                <a:solidFill>
                  <a:srgbClr val="3C85C5"/>
                </a:solidFill>
                <a:latin typeface="Tahoma"/>
                <a:cs typeface="Tahoma"/>
              </a:rPr>
              <a:t>ear</a:t>
            </a:r>
            <a:r>
              <a:rPr sz="1500" spc="5" dirty="0">
                <a:solidFill>
                  <a:srgbClr val="3C85C5"/>
                </a:solidFill>
                <a:latin typeface="Tahoma"/>
                <a:cs typeface="Tahoma"/>
              </a:rPr>
              <a:t>nin</a:t>
            </a:r>
            <a:r>
              <a:rPr sz="1500" spc="-50" dirty="0">
                <a:solidFill>
                  <a:srgbClr val="3C85C5"/>
                </a:solidFill>
                <a:latin typeface="Tahoma"/>
                <a:cs typeface="Tahoma"/>
              </a:rPr>
              <a:t>g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15" name="object 14"/>
          <p:cNvSpPr/>
          <p:nvPr/>
        </p:nvSpPr>
        <p:spPr>
          <a:xfrm>
            <a:off x="4009470" y="3609561"/>
            <a:ext cx="3170555" cy="463550"/>
          </a:xfrm>
          <a:custGeom>
            <a:avLst/>
            <a:gdLst/>
            <a:ahLst/>
            <a:cxnLst/>
            <a:rect l="l" t="t" r="r" b="b"/>
            <a:pathLst>
              <a:path w="3170554" h="463550">
                <a:moveTo>
                  <a:pt x="0" y="463296"/>
                </a:moveTo>
                <a:lnTo>
                  <a:pt x="3170301" y="463296"/>
                </a:lnTo>
              </a:path>
              <a:path w="3170554" h="463550">
                <a:moveTo>
                  <a:pt x="0" y="0"/>
                </a:moveTo>
                <a:lnTo>
                  <a:pt x="317030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5"/>
          <p:cNvSpPr txBox="1"/>
          <p:nvPr/>
        </p:nvSpPr>
        <p:spPr>
          <a:xfrm>
            <a:off x="4568142" y="3719671"/>
            <a:ext cx="11849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latin typeface="Tahoma"/>
                <a:cs typeface="Tahoma"/>
              </a:rPr>
              <a:t>C</a:t>
            </a:r>
            <a:r>
              <a:rPr sz="1400" spc="50" dirty="0">
                <a:latin typeface="Tahoma"/>
                <a:cs typeface="Tahoma"/>
              </a:rPr>
              <a:t>o</a:t>
            </a:r>
            <a:r>
              <a:rPr sz="1400" spc="15" dirty="0">
                <a:latin typeface="Tahoma"/>
                <a:cs typeface="Tahoma"/>
              </a:rPr>
              <a:t>ntext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w</a:t>
            </a:r>
            <a:r>
              <a:rPr sz="1400" spc="30" dirty="0">
                <a:latin typeface="Tahoma"/>
                <a:cs typeface="Tahoma"/>
              </a:rPr>
              <a:t>o</a:t>
            </a:r>
            <a:r>
              <a:rPr sz="1400" spc="5" dirty="0">
                <a:latin typeface="Tahoma"/>
                <a:cs typeface="Tahoma"/>
              </a:rPr>
              <a:t>r</a:t>
            </a:r>
            <a:r>
              <a:rPr sz="1400" spc="10" dirty="0">
                <a:latin typeface="Tahoma"/>
                <a:cs typeface="Tahoma"/>
              </a:rPr>
              <a:t>d</a:t>
            </a:r>
            <a:r>
              <a:rPr sz="1400" spc="-20" dirty="0">
                <a:latin typeface="Tahoma"/>
                <a:cs typeface="Tahoma"/>
              </a:rPr>
              <a:t>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7" name="object 16"/>
          <p:cNvSpPr txBox="1"/>
          <p:nvPr/>
        </p:nvSpPr>
        <p:spPr>
          <a:xfrm>
            <a:off x="6460570" y="3612991"/>
            <a:ext cx="56134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105" marR="5080" indent="-66040">
              <a:lnSpc>
                <a:spcPct val="100000"/>
              </a:lnSpc>
              <a:spcBef>
                <a:spcPts val="100"/>
              </a:spcBef>
            </a:pPr>
            <a:r>
              <a:rPr sz="1400" spc="20" dirty="0">
                <a:latin typeface="Tahoma"/>
                <a:cs typeface="Tahoma"/>
              </a:rPr>
              <a:t>Center  </a:t>
            </a:r>
            <a:r>
              <a:rPr sz="1400" spc="25" dirty="0">
                <a:latin typeface="Tahoma"/>
                <a:cs typeface="Tahoma"/>
              </a:rPr>
              <a:t>word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8" name="object 17"/>
          <p:cNvSpPr txBox="1"/>
          <p:nvPr/>
        </p:nvSpPr>
        <p:spPr>
          <a:xfrm>
            <a:off x="4606751" y="4092194"/>
            <a:ext cx="2376170" cy="213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64"/>
              </a:lnSpc>
              <a:tabLst>
                <a:tab pos="1894839" algn="l"/>
              </a:tabLst>
            </a:pPr>
            <a:r>
              <a:rPr sz="1400" spc="-130" dirty="0">
                <a:solidFill>
                  <a:srgbClr val="3C85C5"/>
                </a:solidFill>
                <a:latin typeface="Tahoma"/>
                <a:cs typeface="Tahoma"/>
              </a:rPr>
              <a:t>I</a:t>
            </a:r>
            <a:r>
              <a:rPr sz="1400" spc="-9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3C85C5"/>
                </a:solidFill>
                <a:latin typeface="Tahoma"/>
                <a:cs typeface="Tahoma"/>
              </a:rPr>
              <a:t>am</a:t>
            </a:r>
            <a:r>
              <a:rPr sz="1400" spc="-7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3C85C5"/>
                </a:solidFill>
                <a:latin typeface="Tahoma"/>
                <a:cs typeface="Tahoma"/>
              </a:rPr>
              <a:t>b</a:t>
            </a:r>
            <a:r>
              <a:rPr sz="1400" spc="-5" dirty="0">
                <a:solidFill>
                  <a:srgbClr val="3C85C5"/>
                </a:solidFill>
                <a:latin typeface="Tahoma"/>
                <a:cs typeface="Tahoma"/>
              </a:rPr>
              <a:t>ecause</a:t>
            </a:r>
            <a:r>
              <a:rPr sz="1400" spc="-11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400" spc="-130" dirty="0">
                <a:solidFill>
                  <a:srgbClr val="3C85C5"/>
                </a:solidFill>
                <a:latin typeface="Tahoma"/>
                <a:cs typeface="Tahoma"/>
              </a:rPr>
              <a:t>I</a:t>
            </a:r>
            <a:r>
              <a:rPr sz="1400" dirty="0">
                <a:solidFill>
                  <a:srgbClr val="3C85C5"/>
                </a:solidFill>
                <a:latin typeface="Tahoma"/>
                <a:cs typeface="Tahoma"/>
              </a:rPr>
              <a:t>	</a:t>
            </a:r>
            <a:r>
              <a:rPr sz="1400" spc="-20" dirty="0">
                <a:solidFill>
                  <a:srgbClr val="3C85C5"/>
                </a:solidFill>
                <a:latin typeface="Tahoma"/>
                <a:cs typeface="Tahoma"/>
              </a:rPr>
              <a:t>h</a:t>
            </a:r>
            <a:r>
              <a:rPr sz="1400" spc="-30" dirty="0">
                <a:solidFill>
                  <a:srgbClr val="3C85C5"/>
                </a:solidFill>
                <a:latin typeface="Tahoma"/>
                <a:cs typeface="Tahoma"/>
              </a:rPr>
              <a:t>a</a:t>
            </a:r>
            <a:r>
              <a:rPr sz="1400" spc="10" dirty="0">
                <a:solidFill>
                  <a:srgbClr val="3C85C5"/>
                </a:solidFill>
                <a:latin typeface="Tahoma"/>
                <a:cs typeface="Tahoma"/>
              </a:rPr>
              <a:t>pp</a:t>
            </a:r>
            <a:r>
              <a:rPr sz="1400" spc="25" dirty="0">
                <a:solidFill>
                  <a:srgbClr val="3C85C5"/>
                </a:solidFill>
                <a:latin typeface="Tahoma"/>
                <a:cs typeface="Tahoma"/>
              </a:rPr>
              <a:t>y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9" name="object 18"/>
          <p:cNvSpPr txBox="1"/>
          <p:nvPr/>
        </p:nvSpPr>
        <p:spPr>
          <a:xfrm>
            <a:off x="4593034" y="4344288"/>
            <a:ext cx="2467610" cy="213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64"/>
              </a:lnSpc>
              <a:tabLst>
                <a:tab pos="1828164" algn="l"/>
              </a:tabLst>
            </a:pPr>
            <a:r>
              <a:rPr sz="1400" spc="-30" dirty="0">
                <a:solidFill>
                  <a:srgbClr val="3C85C5"/>
                </a:solidFill>
                <a:latin typeface="Tahoma"/>
                <a:cs typeface="Tahoma"/>
              </a:rPr>
              <a:t>am</a:t>
            </a:r>
            <a:r>
              <a:rPr sz="1400" spc="-8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3C85C5"/>
                </a:solidFill>
                <a:latin typeface="Tahoma"/>
                <a:cs typeface="Tahoma"/>
              </a:rPr>
              <a:t>h</a:t>
            </a:r>
            <a:r>
              <a:rPr sz="1400" spc="-25" dirty="0">
                <a:solidFill>
                  <a:srgbClr val="3C85C5"/>
                </a:solidFill>
                <a:latin typeface="Tahoma"/>
                <a:cs typeface="Tahoma"/>
              </a:rPr>
              <a:t>a</a:t>
            </a:r>
            <a:r>
              <a:rPr sz="1400" spc="10" dirty="0">
                <a:solidFill>
                  <a:srgbClr val="3C85C5"/>
                </a:solidFill>
                <a:latin typeface="Tahoma"/>
                <a:cs typeface="Tahoma"/>
              </a:rPr>
              <a:t>pp</a:t>
            </a:r>
            <a:r>
              <a:rPr sz="1400" spc="25" dirty="0">
                <a:solidFill>
                  <a:srgbClr val="3C85C5"/>
                </a:solidFill>
                <a:latin typeface="Tahoma"/>
                <a:cs typeface="Tahoma"/>
              </a:rPr>
              <a:t>y</a:t>
            </a:r>
            <a:r>
              <a:rPr sz="1400" spc="-8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400" spc="-130" dirty="0">
                <a:solidFill>
                  <a:srgbClr val="3C85C5"/>
                </a:solidFill>
                <a:latin typeface="Tahoma"/>
                <a:cs typeface="Tahoma"/>
              </a:rPr>
              <a:t>I</a:t>
            </a:r>
            <a:r>
              <a:rPr sz="1400" spc="-8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3C85C5"/>
                </a:solidFill>
                <a:latin typeface="Tahoma"/>
                <a:cs typeface="Tahoma"/>
              </a:rPr>
              <a:t>am</a:t>
            </a:r>
            <a:r>
              <a:rPr sz="1400" dirty="0">
                <a:solidFill>
                  <a:srgbClr val="3C85C5"/>
                </a:solidFill>
                <a:latin typeface="Tahoma"/>
                <a:cs typeface="Tahoma"/>
              </a:rPr>
              <a:t>	</a:t>
            </a:r>
            <a:r>
              <a:rPr sz="1400" spc="10" dirty="0">
                <a:solidFill>
                  <a:srgbClr val="3C85C5"/>
                </a:solidFill>
                <a:latin typeface="Tahoma"/>
                <a:cs typeface="Tahoma"/>
              </a:rPr>
              <a:t>b</a:t>
            </a:r>
            <a:r>
              <a:rPr sz="1400" spc="-5" dirty="0">
                <a:solidFill>
                  <a:srgbClr val="3C85C5"/>
                </a:solidFill>
                <a:latin typeface="Tahoma"/>
                <a:cs typeface="Tahoma"/>
              </a:rPr>
              <a:t>ecause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0" name="object 19"/>
          <p:cNvSpPr txBox="1"/>
          <p:nvPr/>
        </p:nvSpPr>
        <p:spPr>
          <a:xfrm>
            <a:off x="4106497" y="4596256"/>
            <a:ext cx="2660650" cy="213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64"/>
              </a:lnSpc>
              <a:tabLst>
                <a:tab pos="2610485" algn="l"/>
              </a:tabLst>
            </a:pPr>
            <a:r>
              <a:rPr sz="1400" spc="-20" dirty="0">
                <a:solidFill>
                  <a:srgbClr val="3C85C5"/>
                </a:solidFill>
                <a:latin typeface="Tahoma"/>
                <a:cs typeface="Tahoma"/>
              </a:rPr>
              <a:t>h</a:t>
            </a:r>
            <a:r>
              <a:rPr sz="1400" spc="-30" dirty="0">
                <a:solidFill>
                  <a:srgbClr val="3C85C5"/>
                </a:solidFill>
                <a:latin typeface="Tahoma"/>
                <a:cs typeface="Tahoma"/>
              </a:rPr>
              <a:t>a</a:t>
            </a:r>
            <a:r>
              <a:rPr sz="1400" spc="10" dirty="0">
                <a:solidFill>
                  <a:srgbClr val="3C85C5"/>
                </a:solidFill>
                <a:latin typeface="Tahoma"/>
                <a:cs typeface="Tahoma"/>
              </a:rPr>
              <a:t>pp</a:t>
            </a:r>
            <a:r>
              <a:rPr sz="1400" spc="25" dirty="0">
                <a:solidFill>
                  <a:srgbClr val="3C85C5"/>
                </a:solidFill>
                <a:latin typeface="Tahoma"/>
                <a:cs typeface="Tahoma"/>
              </a:rPr>
              <a:t>y</a:t>
            </a:r>
            <a:r>
              <a:rPr sz="1400" spc="-8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3C85C5"/>
                </a:solidFill>
                <a:latin typeface="Tahoma"/>
                <a:cs typeface="Tahoma"/>
              </a:rPr>
              <a:t>b</a:t>
            </a:r>
            <a:r>
              <a:rPr sz="1400" spc="-5" dirty="0">
                <a:solidFill>
                  <a:srgbClr val="3C85C5"/>
                </a:solidFill>
                <a:latin typeface="Tahoma"/>
                <a:cs typeface="Tahoma"/>
              </a:rPr>
              <a:t>ecause</a:t>
            </a:r>
            <a:r>
              <a:rPr sz="1400" spc="-9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3C85C5"/>
                </a:solidFill>
                <a:latin typeface="Tahoma"/>
                <a:cs typeface="Tahoma"/>
              </a:rPr>
              <a:t>am</a:t>
            </a:r>
            <a:r>
              <a:rPr sz="1400" spc="-11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3C85C5"/>
                </a:solidFill>
                <a:latin typeface="Tahoma"/>
                <a:cs typeface="Tahoma"/>
              </a:rPr>
              <a:t>l</a:t>
            </a:r>
            <a:r>
              <a:rPr sz="1400" spc="-10" dirty="0">
                <a:solidFill>
                  <a:srgbClr val="3C85C5"/>
                </a:solidFill>
                <a:latin typeface="Tahoma"/>
                <a:cs typeface="Tahoma"/>
              </a:rPr>
              <a:t>ear</a:t>
            </a:r>
            <a:r>
              <a:rPr sz="1400" spc="10" dirty="0">
                <a:solidFill>
                  <a:srgbClr val="3C85C5"/>
                </a:solidFill>
                <a:latin typeface="Tahoma"/>
                <a:cs typeface="Tahoma"/>
              </a:rPr>
              <a:t>n</a:t>
            </a:r>
            <a:r>
              <a:rPr sz="1400" dirty="0">
                <a:solidFill>
                  <a:srgbClr val="3C85C5"/>
                </a:solidFill>
                <a:latin typeface="Tahoma"/>
                <a:cs typeface="Tahoma"/>
              </a:rPr>
              <a:t>i</a:t>
            </a:r>
            <a:r>
              <a:rPr sz="1400" spc="-20" dirty="0">
                <a:solidFill>
                  <a:srgbClr val="3C85C5"/>
                </a:solidFill>
                <a:latin typeface="Tahoma"/>
                <a:cs typeface="Tahoma"/>
              </a:rPr>
              <a:t>n</a:t>
            </a:r>
            <a:r>
              <a:rPr sz="1400" spc="-45" dirty="0">
                <a:solidFill>
                  <a:srgbClr val="3C85C5"/>
                </a:solidFill>
                <a:latin typeface="Tahoma"/>
                <a:cs typeface="Tahoma"/>
              </a:rPr>
              <a:t>g</a:t>
            </a:r>
            <a:r>
              <a:rPr sz="1400" dirty="0">
                <a:solidFill>
                  <a:srgbClr val="3C85C5"/>
                </a:solidFill>
                <a:latin typeface="Tahoma"/>
                <a:cs typeface="Tahoma"/>
              </a:rPr>
              <a:t>	</a:t>
            </a:r>
            <a:r>
              <a:rPr sz="1400" spc="-130" dirty="0">
                <a:solidFill>
                  <a:srgbClr val="3C85C5"/>
                </a:solidFill>
                <a:latin typeface="Tahoma"/>
                <a:cs typeface="Tahoma"/>
              </a:rPr>
              <a:t>I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1" name="object 20"/>
          <p:cNvSpPr txBox="1"/>
          <p:nvPr/>
        </p:nvSpPr>
        <p:spPr>
          <a:xfrm>
            <a:off x="7697676" y="3712812"/>
            <a:ext cx="1254760" cy="60515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53035" rIns="0" bIns="0" rtlCol="0">
            <a:spAutoFit/>
          </a:bodyPr>
          <a:lstStyle/>
          <a:p>
            <a:pPr marL="264160">
              <a:lnSpc>
                <a:spcPct val="100000"/>
              </a:lnSpc>
              <a:spcBef>
                <a:spcPts val="1205"/>
              </a:spcBef>
            </a:pPr>
            <a:r>
              <a:rPr sz="1800" b="1" spc="10" dirty="0">
                <a:latin typeface="Tahoma"/>
                <a:cs typeface="Tahoma"/>
              </a:rPr>
              <a:t>CBOW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2" name="object 21"/>
          <p:cNvSpPr txBox="1"/>
          <p:nvPr/>
        </p:nvSpPr>
        <p:spPr>
          <a:xfrm>
            <a:off x="7732855" y="3146596"/>
            <a:ext cx="11855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70" dirty="0">
                <a:latin typeface="Tahoma"/>
                <a:cs typeface="Tahoma"/>
              </a:rPr>
              <a:t>C</a:t>
            </a:r>
            <a:r>
              <a:rPr sz="1400" spc="50" dirty="0">
                <a:latin typeface="Tahoma"/>
                <a:cs typeface="Tahoma"/>
              </a:rPr>
              <a:t>o</a:t>
            </a:r>
            <a:r>
              <a:rPr sz="1400" spc="-5" dirty="0">
                <a:latin typeface="Tahoma"/>
                <a:cs typeface="Tahoma"/>
              </a:rPr>
              <a:t>n</a:t>
            </a:r>
            <a:r>
              <a:rPr sz="1400" spc="20" dirty="0">
                <a:latin typeface="Tahoma"/>
                <a:cs typeface="Tahoma"/>
              </a:rPr>
              <a:t>text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w</a:t>
            </a:r>
            <a:r>
              <a:rPr sz="1400" spc="30" dirty="0">
                <a:latin typeface="Tahoma"/>
                <a:cs typeface="Tahoma"/>
              </a:rPr>
              <a:t>o</a:t>
            </a:r>
            <a:r>
              <a:rPr sz="1400" spc="5" dirty="0">
                <a:latin typeface="Tahoma"/>
                <a:cs typeface="Tahoma"/>
              </a:rPr>
              <a:t>r</a:t>
            </a:r>
            <a:r>
              <a:rPr sz="1400" spc="15" dirty="0">
                <a:latin typeface="Tahoma"/>
                <a:cs typeface="Tahoma"/>
              </a:rPr>
              <a:t>d</a:t>
            </a:r>
            <a:r>
              <a:rPr sz="1400" spc="-20" dirty="0">
                <a:latin typeface="Tahoma"/>
                <a:cs typeface="Tahoma"/>
              </a:rPr>
              <a:t>s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23" name="object 22"/>
          <p:cNvGrpSpPr/>
          <p:nvPr/>
        </p:nvGrpSpPr>
        <p:grpSpPr>
          <a:xfrm>
            <a:off x="8128778" y="3450494"/>
            <a:ext cx="392430" cy="174625"/>
            <a:chOff x="7696009" y="2124265"/>
            <a:chExt cx="392430" cy="174625"/>
          </a:xfrm>
        </p:grpSpPr>
        <p:sp>
          <p:nvSpPr>
            <p:cNvPr id="24" name="object 23"/>
            <p:cNvSpPr/>
            <p:nvPr/>
          </p:nvSpPr>
          <p:spPr>
            <a:xfrm>
              <a:off x="7700771" y="2129027"/>
              <a:ext cx="382905" cy="165100"/>
            </a:xfrm>
            <a:custGeom>
              <a:avLst/>
              <a:gdLst/>
              <a:ahLst/>
              <a:cxnLst/>
              <a:rect l="l" t="t" r="r" b="b"/>
              <a:pathLst>
                <a:path w="382904" h="165100">
                  <a:moveTo>
                    <a:pt x="286893" y="0"/>
                  </a:moveTo>
                  <a:lnTo>
                    <a:pt x="95630" y="0"/>
                  </a:lnTo>
                  <a:lnTo>
                    <a:pt x="95630" y="82296"/>
                  </a:lnTo>
                  <a:lnTo>
                    <a:pt x="0" y="82296"/>
                  </a:lnTo>
                  <a:lnTo>
                    <a:pt x="191261" y="164592"/>
                  </a:lnTo>
                  <a:lnTo>
                    <a:pt x="382524" y="82296"/>
                  </a:lnTo>
                  <a:lnTo>
                    <a:pt x="286893" y="82296"/>
                  </a:lnTo>
                  <a:lnTo>
                    <a:pt x="286893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4"/>
            <p:cNvSpPr/>
            <p:nvPr/>
          </p:nvSpPr>
          <p:spPr>
            <a:xfrm>
              <a:off x="7700771" y="2129027"/>
              <a:ext cx="382905" cy="165100"/>
            </a:xfrm>
            <a:custGeom>
              <a:avLst/>
              <a:gdLst/>
              <a:ahLst/>
              <a:cxnLst/>
              <a:rect l="l" t="t" r="r" b="b"/>
              <a:pathLst>
                <a:path w="382904" h="165100">
                  <a:moveTo>
                    <a:pt x="0" y="82296"/>
                  </a:moveTo>
                  <a:lnTo>
                    <a:pt x="95630" y="82296"/>
                  </a:lnTo>
                  <a:lnTo>
                    <a:pt x="95630" y="0"/>
                  </a:lnTo>
                  <a:lnTo>
                    <a:pt x="286893" y="0"/>
                  </a:lnTo>
                  <a:lnTo>
                    <a:pt x="286893" y="82296"/>
                  </a:lnTo>
                  <a:lnTo>
                    <a:pt x="382524" y="82296"/>
                  </a:lnTo>
                  <a:lnTo>
                    <a:pt x="191261" y="164592"/>
                  </a:lnTo>
                  <a:lnTo>
                    <a:pt x="0" y="8229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5"/>
          <p:cNvSpPr txBox="1"/>
          <p:nvPr/>
        </p:nvSpPr>
        <p:spPr>
          <a:xfrm>
            <a:off x="6126814" y="4675473"/>
            <a:ext cx="3084195" cy="1035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5245">
              <a:lnSpc>
                <a:spcPct val="100000"/>
              </a:lnSpc>
              <a:spcBef>
                <a:spcPts val="100"/>
              </a:spcBef>
            </a:pPr>
            <a:r>
              <a:rPr sz="1400" spc="20" dirty="0">
                <a:latin typeface="Tahoma"/>
                <a:cs typeface="Tahoma"/>
              </a:rPr>
              <a:t>Pre</a:t>
            </a:r>
            <a:r>
              <a:rPr sz="1400" spc="30" dirty="0">
                <a:latin typeface="Tahoma"/>
                <a:cs typeface="Tahoma"/>
              </a:rPr>
              <a:t>d</a:t>
            </a:r>
            <a:r>
              <a:rPr sz="1400" spc="15" dirty="0">
                <a:latin typeface="Tahoma"/>
                <a:cs typeface="Tahoma"/>
              </a:rPr>
              <a:t>icted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center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25" dirty="0">
                <a:latin typeface="Tahoma"/>
                <a:cs typeface="Tahoma"/>
              </a:rPr>
              <a:t>word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5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000" b="1" spc="55" dirty="0">
                <a:latin typeface="Tahoma"/>
                <a:cs typeface="Tahoma"/>
              </a:rPr>
              <a:t>W</a:t>
            </a:r>
            <a:r>
              <a:rPr sz="2000" b="1" spc="-110" dirty="0">
                <a:latin typeface="Tahoma"/>
                <a:cs typeface="Tahoma"/>
              </a:rPr>
              <a:t>ord </a:t>
            </a:r>
            <a:r>
              <a:rPr sz="2000" b="1" spc="-145" dirty="0">
                <a:latin typeface="Tahoma"/>
                <a:cs typeface="Tahoma"/>
              </a:rPr>
              <a:t>embeddings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27" name="object 26"/>
          <p:cNvGrpSpPr/>
          <p:nvPr/>
        </p:nvGrpSpPr>
        <p:grpSpPr>
          <a:xfrm>
            <a:off x="4014169" y="4124293"/>
            <a:ext cx="4508500" cy="749935"/>
            <a:chOff x="3581400" y="2798064"/>
            <a:chExt cx="4508500" cy="749935"/>
          </a:xfrm>
        </p:grpSpPr>
        <p:sp>
          <p:nvSpPr>
            <p:cNvPr id="28" name="object 27"/>
            <p:cNvSpPr/>
            <p:nvPr/>
          </p:nvSpPr>
          <p:spPr>
            <a:xfrm>
              <a:off x="7700771" y="3119628"/>
              <a:ext cx="384175" cy="166370"/>
            </a:xfrm>
            <a:custGeom>
              <a:avLst/>
              <a:gdLst/>
              <a:ahLst/>
              <a:cxnLst/>
              <a:rect l="l" t="t" r="r" b="b"/>
              <a:pathLst>
                <a:path w="384175" h="166370">
                  <a:moveTo>
                    <a:pt x="288035" y="0"/>
                  </a:moveTo>
                  <a:lnTo>
                    <a:pt x="96011" y="0"/>
                  </a:lnTo>
                  <a:lnTo>
                    <a:pt x="96011" y="83058"/>
                  </a:lnTo>
                  <a:lnTo>
                    <a:pt x="0" y="83058"/>
                  </a:lnTo>
                  <a:lnTo>
                    <a:pt x="192024" y="166116"/>
                  </a:lnTo>
                  <a:lnTo>
                    <a:pt x="384048" y="83058"/>
                  </a:lnTo>
                  <a:lnTo>
                    <a:pt x="288035" y="83058"/>
                  </a:lnTo>
                  <a:lnTo>
                    <a:pt x="288035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8"/>
            <p:cNvSpPr/>
            <p:nvPr/>
          </p:nvSpPr>
          <p:spPr>
            <a:xfrm>
              <a:off x="7700771" y="3119628"/>
              <a:ext cx="384175" cy="166370"/>
            </a:xfrm>
            <a:custGeom>
              <a:avLst/>
              <a:gdLst/>
              <a:ahLst/>
              <a:cxnLst/>
              <a:rect l="l" t="t" r="r" b="b"/>
              <a:pathLst>
                <a:path w="384175" h="166370">
                  <a:moveTo>
                    <a:pt x="0" y="83058"/>
                  </a:moveTo>
                  <a:lnTo>
                    <a:pt x="96011" y="83058"/>
                  </a:lnTo>
                  <a:lnTo>
                    <a:pt x="96011" y="0"/>
                  </a:lnTo>
                  <a:lnTo>
                    <a:pt x="288035" y="0"/>
                  </a:lnTo>
                  <a:lnTo>
                    <a:pt x="288035" y="83058"/>
                  </a:lnTo>
                  <a:lnTo>
                    <a:pt x="384048" y="83058"/>
                  </a:lnTo>
                  <a:lnTo>
                    <a:pt x="192024" y="166116"/>
                  </a:lnTo>
                  <a:lnTo>
                    <a:pt x="0" y="8305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9"/>
            <p:cNvSpPr/>
            <p:nvPr/>
          </p:nvSpPr>
          <p:spPr>
            <a:xfrm>
              <a:off x="3581400" y="2798063"/>
              <a:ext cx="3161030" cy="749935"/>
            </a:xfrm>
            <a:custGeom>
              <a:avLst/>
              <a:gdLst/>
              <a:ahLst/>
              <a:cxnLst/>
              <a:rect l="l" t="t" r="r" b="b"/>
              <a:pathLst>
                <a:path w="3161029" h="749935">
                  <a:moveTo>
                    <a:pt x="316077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0" y="260604"/>
                  </a:lnTo>
                  <a:lnTo>
                    <a:pt x="0" y="489204"/>
                  </a:lnTo>
                  <a:lnTo>
                    <a:pt x="0" y="749808"/>
                  </a:lnTo>
                  <a:lnTo>
                    <a:pt x="3160776" y="749808"/>
                  </a:lnTo>
                  <a:lnTo>
                    <a:pt x="3160776" y="489204"/>
                  </a:lnTo>
                  <a:lnTo>
                    <a:pt x="3160776" y="260604"/>
                  </a:lnTo>
                  <a:lnTo>
                    <a:pt x="3160776" y="228600"/>
                  </a:lnTo>
                  <a:lnTo>
                    <a:pt x="3160776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0"/>
          <p:cNvSpPr txBox="1"/>
          <p:nvPr/>
        </p:nvSpPr>
        <p:spPr>
          <a:xfrm>
            <a:off x="6197298" y="1500726"/>
            <a:ext cx="759460" cy="419100"/>
          </a:xfrm>
          <a:prstGeom prst="rect">
            <a:avLst/>
          </a:prstGeom>
          <a:solidFill>
            <a:srgbClr val="B6D6A8"/>
          </a:solidFill>
          <a:ln w="19050">
            <a:solidFill>
              <a:srgbClr val="000000"/>
            </a:solidFill>
          </a:ln>
        </p:spPr>
        <p:txBody>
          <a:bodyPr vert="horz" wrap="square" lIns="0" tIns="9271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730"/>
              </a:spcBef>
            </a:pPr>
            <a:r>
              <a:rPr sz="1400" b="1" spc="-75" dirty="0">
                <a:latin typeface="Tahoma"/>
                <a:cs typeface="Tahoma"/>
              </a:rPr>
              <a:t>Corpus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32" name="object 31"/>
          <p:cNvGrpSpPr/>
          <p:nvPr/>
        </p:nvGrpSpPr>
        <p:grpSpPr>
          <a:xfrm>
            <a:off x="7688913" y="1491201"/>
            <a:ext cx="1504950" cy="438150"/>
            <a:chOff x="7256144" y="164972"/>
            <a:chExt cx="1504950" cy="438150"/>
          </a:xfrm>
        </p:grpSpPr>
        <p:sp>
          <p:nvSpPr>
            <p:cNvPr id="33" name="object 32"/>
            <p:cNvSpPr/>
            <p:nvPr/>
          </p:nvSpPr>
          <p:spPr>
            <a:xfrm>
              <a:off x="7265669" y="174497"/>
              <a:ext cx="1485900" cy="419100"/>
            </a:xfrm>
            <a:custGeom>
              <a:avLst/>
              <a:gdLst/>
              <a:ahLst/>
              <a:cxnLst/>
              <a:rect l="l" t="t" r="r" b="b"/>
              <a:pathLst>
                <a:path w="1485900" h="419100">
                  <a:moveTo>
                    <a:pt x="1485900" y="0"/>
                  </a:moveTo>
                  <a:lnTo>
                    <a:pt x="0" y="0"/>
                  </a:lnTo>
                  <a:lnTo>
                    <a:pt x="0" y="419100"/>
                  </a:lnTo>
                  <a:lnTo>
                    <a:pt x="1485900" y="419100"/>
                  </a:lnTo>
                  <a:lnTo>
                    <a:pt x="1485900" y="0"/>
                  </a:lnTo>
                  <a:close/>
                </a:path>
              </a:pathLst>
            </a:custGeom>
            <a:solidFill>
              <a:srgbClr val="B6D6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3"/>
            <p:cNvSpPr/>
            <p:nvPr/>
          </p:nvSpPr>
          <p:spPr>
            <a:xfrm>
              <a:off x="7265669" y="174497"/>
              <a:ext cx="1485900" cy="419100"/>
            </a:xfrm>
            <a:custGeom>
              <a:avLst/>
              <a:gdLst/>
              <a:ahLst/>
              <a:cxnLst/>
              <a:rect l="l" t="t" r="r" b="b"/>
              <a:pathLst>
                <a:path w="1485900" h="419100">
                  <a:moveTo>
                    <a:pt x="0" y="419100"/>
                  </a:moveTo>
                  <a:lnTo>
                    <a:pt x="1485900" y="419100"/>
                  </a:lnTo>
                  <a:lnTo>
                    <a:pt x="1485900" y="0"/>
                  </a:lnTo>
                  <a:lnTo>
                    <a:pt x="0" y="0"/>
                  </a:lnTo>
                  <a:lnTo>
                    <a:pt x="0" y="4191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4"/>
          <p:cNvSpPr txBox="1"/>
          <p:nvPr/>
        </p:nvSpPr>
        <p:spPr>
          <a:xfrm>
            <a:off x="8514033" y="1580229"/>
            <a:ext cx="59245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5" dirty="0">
                <a:latin typeface="Tahoma"/>
                <a:cs typeface="Tahoma"/>
              </a:rPr>
              <a:t>C</a:t>
            </a:r>
            <a:r>
              <a:rPr sz="1400" b="1" spc="10" dirty="0">
                <a:latin typeface="Tahoma"/>
                <a:cs typeface="Tahoma"/>
              </a:rPr>
              <a:t>BO</a:t>
            </a:r>
            <a:r>
              <a:rPr sz="1400" b="1" spc="35" dirty="0">
                <a:latin typeface="Tahoma"/>
                <a:cs typeface="Tahoma"/>
              </a:rPr>
              <a:t>W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36" name="object 35"/>
          <p:cNvGrpSpPr/>
          <p:nvPr/>
        </p:nvGrpSpPr>
        <p:grpSpPr>
          <a:xfrm>
            <a:off x="7020830" y="1574450"/>
            <a:ext cx="1452880" cy="270510"/>
            <a:chOff x="6588061" y="248221"/>
            <a:chExt cx="1452880" cy="270510"/>
          </a:xfrm>
        </p:grpSpPr>
        <p:sp>
          <p:nvSpPr>
            <p:cNvPr id="57" name="object 36"/>
            <p:cNvSpPr/>
            <p:nvPr/>
          </p:nvSpPr>
          <p:spPr>
            <a:xfrm>
              <a:off x="6592823" y="252984"/>
              <a:ext cx="1443355" cy="260985"/>
            </a:xfrm>
            <a:custGeom>
              <a:avLst/>
              <a:gdLst/>
              <a:ahLst/>
              <a:cxnLst/>
              <a:rect l="l" t="t" r="r" b="b"/>
              <a:pathLst>
                <a:path w="1443354" h="260984">
                  <a:moveTo>
                    <a:pt x="1308734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1308734" y="260603"/>
                  </a:lnTo>
                  <a:lnTo>
                    <a:pt x="1443227" y="130301"/>
                  </a:lnTo>
                  <a:lnTo>
                    <a:pt x="1308734" y="0"/>
                  </a:lnTo>
                  <a:close/>
                </a:path>
              </a:pathLst>
            </a:custGeom>
            <a:solidFill>
              <a:srgbClr val="B6D6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37"/>
            <p:cNvSpPr/>
            <p:nvPr/>
          </p:nvSpPr>
          <p:spPr>
            <a:xfrm>
              <a:off x="6592823" y="252984"/>
              <a:ext cx="1443355" cy="260985"/>
            </a:xfrm>
            <a:custGeom>
              <a:avLst/>
              <a:gdLst/>
              <a:ahLst/>
              <a:cxnLst/>
              <a:rect l="l" t="t" r="r" b="b"/>
              <a:pathLst>
                <a:path w="1443354" h="260984">
                  <a:moveTo>
                    <a:pt x="0" y="0"/>
                  </a:moveTo>
                  <a:lnTo>
                    <a:pt x="1308734" y="0"/>
                  </a:lnTo>
                  <a:lnTo>
                    <a:pt x="1443227" y="130301"/>
                  </a:lnTo>
                  <a:lnTo>
                    <a:pt x="1308734" y="260603"/>
                  </a:lnTo>
                  <a:lnTo>
                    <a:pt x="0" y="26060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38"/>
          <p:cNvSpPr txBox="1"/>
          <p:nvPr/>
        </p:nvSpPr>
        <p:spPr>
          <a:xfrm>
            <a:off x="7086679" y="1586655"/>
            <a:ext cx="12553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90" dirty="0">
                <a:latin typeface="Tahoma"/>
                <a:cs typeface="Tahoma"/>
              </a:rPr>
              <a:t>Transformation</a:t>
            </a:r>
            <a:endParaRPr sz="14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3574510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8041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sz="2800" spc="35" dirty="0">
                <a:latin typeface="Tahoma"/>
                <a:cs typeface="Tahoma"/>
              </a:rPr>
              <a:t>From</a:t>
            </a:r>
            <a:r>
              <a:rPr lang="en-GB" sz="2800" spc="-185" dirty="0">
                <a:latin typeface="Tahoma"/>
                <a:cs typeface="Tahoma"/>
              </a:rPr>
              <a:t> </a:t>
            </a:r>
            <a:r>
              <a:rPr lang="en-GB" sz="2800" spc="15" dirty="0">
                <a:latin typeface="Tahoma"/>
                <a:cs typeface="Tahoma"/>
              </a:rPr>
              <a:t>corpus</a:t>
            </a:r>
            <a:r>
              <a:rPr lang="en-GB" sz="2800" spc="-175" dirty="0">
                <a:latin typeface="Tahoma"/>
                <a:cs typeface="Tahoma"/>
              </a:rPr>
              <a:t> </a:t>
            </a:r>
            <a:r>
              <a:rPr lang="en-GB" sz="2800" spc="65" dirty="0">
                <a:latin typeface="Tahoma"/>
                <a:cs typeface="Tahoma"/>
              </a:rPr>
              <a:t>to</a:t>
            </a:r>
            <a:r>
              <a:rPr lang="en-GB" sz="2800" spc="-185" dirty="0">
                <a:latin typeface="Tahoma"/>
                <a:cs typeface="Tahoma"/>
              </a:rPr>
              <a:t> </a:t>
            </a:r>
            <a:r>
              <a:rPr lang="en-GB" sz="2800" spc="-5" dirty="0">
                <a:latin typeface="Tahoma"/>
                <a:cs typeface="Tahoma"/>
              </a:rPr>
              <a:t>training</a:t>
            </a:r>
            <a:endParaRPr lang="en-GB"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25342" y="2538570"/>
            <a:ext cx="4318000" cy="2597150"/>
          </a:xfrm>
          <a:custGeom>
            <a:avLst/>
            <a:gdLst/>
            <a:ahLst/>
            <a:cxnLst/>
            <a:rect l="l" t="t" r="r" b="b"/>
            <a:pathLst>
              <a:path w="4318000" h="2597150">
                <a:moveTo>
                  <a:pt x="0" y="2596895"/>
                </a:moveTo>
                <a:lnTo>
                  <a:pt x="4317491" y="2596895"/>
                </a:lnTo>
                <a:lnTo>
                  <a:pt x="4317491" y="0"/>
                </a:lnTo>
                <a:lnTo>
                  <a:pt x="0" y="0"/>
                </a:lnTo>
                <a:lnTo>
                  <a:pt x="0" y="2596895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67378" y="2625692"/>
            <a:ext cx="22345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40" dirty="0">
                <a:latin typeface="Tahoma"/>
                <a:cs typeface="Tahoma"/>
              </a:rPr>
              <a:t>Embedding</a:t>
            </a:r>
            <a:r>
              <a:rPr sz="2000" b="1" spc="-125" dirty="0">
                <a:latin typeface="Tahoma"/>
                <a:cs typeface="Tahoma"/>
              </a:rPr>
              <a:t> </a:t>
            </a:r>
            <a:r>
              <a:rPr sz="2000" b="1" spc="-135" dirty="0">
                <a:latin typeface="Tahoma"/>
                <a:cs typeface="Tahoma"/>
              </a:rPr>
              <a:t>method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6" name="object 5"/>
          <p:cNvGrpSpPr/>
          <p:nvPr/>
        </p:nvGrpSpPr>
        <p:grpSpPr>
          <a:xfrm>
            <a:off x="3884438" y="3081686"/>
            <a:ext cx="3606165" cy="1875155"/>
            <a:chOff x="3451669" y="1755457"/>
            <a:chExt cx="3606165" cy="1875155"/>
          </a:xfrm>
        </p:grpSpPr>
        <p:sp>
          <p:nvSpPr>
            <p:cNvPr id="7" name="object 6"/>
            <p:cNvSpPr/>
            <p:nvPr/>
          </p:nvSpPr>
          <p:spPr>
            <a:xfrm>
              <a:off x="3456432" y="1760220"/>
              <a:ext cx="3596640" cy="1865630"/>
            </a:xfrm>
            <a:custGeom>
              <a:avLst/>
              <a:gdLst/>
              <a:ahLst/>
              <a:cxnLst/>
              <a:rect l="l" t="t" r="r" b="b"/>
              <a:pathLst>
                <a:path w="3596640" h="1865629">
                  <a:moveTo>
                    <a:pt x="3294761" y="0"/>
                  </a:moveTo>
                  <a:lnTo>
                    <a:pt x="0" y="0"/>
                  </a:lnTo>
                  <a:lnTo>
                    <a:pt x="0" y="1865376"/>
                  </a:lnTo>
                  <a:lnTo>
                    <a:pt x="3294761" y="1865376"/>
                  </a:lnTo>
                  <a:lnTo>
                    <a:pt x="3596640" y="932687"/>
                  </a:lnTo>
                  <a:lnTo>
                    <a:pt x="3294761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7"/>
            <p:cNvSpPr/>
            <p:nvPr/>
          </p:nvSpPr>
          <p:spPr>
            <a:xfrm>
              <a:off x="3456432" y="1760220"/>
              <a:ext cx="3596640" cy="1865630"/>
            </a:xfrm>
            <a:custGeom>
              <a:avLst/>
              <a:gdLst/>
              <a:ahLst/>
              <a:cxnLst/>
              <a:rect l="l" t="t" r="r" b="b"/>
              <a:pathLst>
                <a:path w="3596640" h="1865629">
                  <a:moveTo>
                    <a:pt x="0" y="0"/>
                  </a:moveTo>
                  <a:lnTo>
                    <a:pt x="3294761" y="0"/>
                  </a:lnTo>
                  <a:lnTo>
                    <a:pt x="3596640" y="932687"/>
                  </a:lnTo>
                  <a:lnTo>
                    <a:pt x="3294761" y="1865376"/>
                  </a:lnTo>
                  <a:lnTo>
                    <a:pt x="0" y="186537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8"/>
          <p:cNvSpPr txBox="1"/>
          <p:nvPr/>
        </p:nvSpPr>
        <p:spPr>
          <a:xfrm>
            <a:off x="4900883" y="3164934"/>
            <a:ext cx="14243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5" dirty="0">
                <a:latin typeface="Tahoma"/>
                <a:cs typeface="Tahoma"/>
              </a:rPr>
              <a:t>Transformation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10" name="object 9"/>
          <p:cNvGrpSpPr/>
          <p:nvPr/>
        </p:nvGrpSpPr>
        <p:grpSpPr>
          <a:xfrm>
            <a:off x="6985778" y="5193950"/>
            <a:ext cx="393700" cy="205104"/>
            <a:chOff x="6553009" y="3867721"/>
            <a:chExt cx="393700" cy="205104"/>
          </a:xfrm>
        </p:grpSpPr>
        <p:sp>
          <p:nvSpPr>
            <p:cNvPr id="11" name="object 10"/>
            <p:cNvSpPr/>
            <p:nvPr/>
          </p:nvSpPr>
          <p:spPr>
            <a:xfrm>
              <a:off x="6557771" y="3872484"/>
              <a:ext cx="384175" cy="195580"/>
            </a:xfrm>
            <a:custGeom>
              <a:avLst/>
              <a:gdLst/>
              <a:ahLst/>
              <a:cxnLst/>
              <a:rect l="l" t="t" r="r" b="b"/>
              <a:pathLst>
                <a:path w="384175" h="195579">
                  <a:moveTo>
                    <a:pt x="288035" y="0"/>
                  </a:moveTo>
                  <a:lnTo>
                    <a:pt x="96011" y="0"/>
                  </a:lnTo>
                  <a:lnTo>
                    <a:pt x="96011" y="97535"/>
                  </a:lnTo>
                  <a:lnTo>
                    <a:pt x="0" y="97535"/>
                  </a:lnTo>
                  <a:lnTo>
                    <a:pt x="192024" y="195071"/>
                  </a:lnTo>
                  <a:lnTo>
                    <a:pt x="384048" y="97535"/>
                  </a:lnTo>
                  <a:lnTo>
                    <a:pt x="288035" y="97535"/>
                  </a:lnTo>
                  <a:lnTo>
                    <a:pt x="288035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1"/>
            <p:cNvSpPr/>
            <p:nvPr/>
          </p:nvSpPr>
          <p:spPr>
            <a:xfrm>
              <a:off x="6557771" y="3872484"/>
              <a:ext cx="384175" cy="195580"/>
            </a:xfrm>
            <a:custGeom>
              <a:avLst/>
              <a:gdLst/>
              <a:ahLst/>
              <a:cxnLst/>
              <a:rect l="l" t="t" r="r" b="b"/>
              <a:pathLst>
                <a:path w="384175" h="195579">
                  <a:moveTo>
                    <a:pt x="0" y="97535"/>
                  </a:moveTo>
                  <a:lnTo>
                    <a:pt x="96011" y="97535"/>
                  </a:lnTo>
                  <a:lnTo>
                    <a:pt x="96011" y="0"/>
                  </a:lnTo>
                  <a:lnTo>
                    <a:pt x="288035" y="0"/>
                  </a:lnTo>
                  <a:lnTo>
                    <a:pt x="288035" y="97535"/>
                  </a:lnTo>
                  <a:lnTo>
                    <a:pt x="384048" y="97535"/>
                  </a:lnTo>
                  <a:lnTo>
                    <a:pt x="192024" y="195071"/>
                  </a:lnTo>
                  <a:lnTo>
                    <a:pt x="0" y="9753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2"/>
          <p:cNvSpPr txBox="1"/>
          <p:nvPr/>
        </p:nvSpPr>
        <p:spPr>
          <a:xfrm>
            <a:off x="754332" y="3968845"/>
            <a:ext cx="1827530" cy="260985"/>
          </a:xfrm>
          <a:prstGeom prst="rect">
            <a:avLst/>
          </a:prstGeom>
          <a:solidFill>
            <a:srgbClr val="9FC5E8"/>
          </a:solidFill>
        </p:spPr>
        <p:txBody>
          <a:bodyPr vert="horz" wrap="square" lIns="0" tIns="24765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95"/>
              </a:spcBef>
            </a:pPr>
            <a:r>
              <a:rPr sz="1500" spc="-140" dirty="0">
                <a:solidFill>
                  <a:srgbClr val="3C85C5"/>
                </a:solidFill>
                <a:latin typeface="Tahoma"/>
                <a:cs typeface="Tahoma"/>
              </a:rPr>
              <a:t>I</a:t>
            </a:r>
            <a:r>
              <a:rPr sz="1500" spc="-7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500" spc="-35" dirty="0">
                <a:solidFill>
                  <a:srgbClr val="3C85C5"/>
                </a:solidFill>
                <a:latin typeface="Tahoma"/>
                <a:cs typeface="Tahoma"/>
              </a:rPr>
              <a:t>am</a:t>
            </a:r>
            <a:r>
              <a:rPr sz="1500" spc="-7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3C85C5"/>
                </a:solidFill>
                <a:latin typeface="Tahoma"/>
                <a:cs typeface="Tahoma"/>
              </a:rPr>
              <a:t>happy</a:t>
            </a:r>
            <a:r>
              <a:rPr sz="1500" spc="-9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500" spc="-5" dirty="0">
                <a:solidFill>
                  <a:srgbClr val="3C85C5"/>
                </a:solidFill>
                <a:latin typeface="Tahoma"/>
                <a:cs typeface="Tahoma"/>
              </a:rPr>
              <a:t>because</a:t>
            </a:r>
            <a:r>
              <a:rPr sz="1500" spc="-8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500" spc="-140" dirty="0">
                <a:solidFill>
                  <a:srgbClr val="3C85C5"/>
                </a:solidFill>
                <a:latin typeface="Tahoma"/>
                <a:cs typeface="Tahoma"/>
              </a:rPr>
              <a:t>I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14" name="object 13"/>
          <p:cNvSpPr txBox="1"/>
          <p:nvPr/>
        </p:nvSpPr>
        <p:spPr>
          <a:xfrm>
            <a:off x="671275" y="3271614"/>
            <a:ext cx="3049905" cy="130048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10033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790"/>
              </a:spcBef>
            </a:pPr>
            <a:r>
              <a:rPr sz="2000" b="1" spc="-110" dirty="0">
                <a:latin typeface="Tahoma"/>
                <a:cs typeface="Tahoma"/>
              </a:rPr>
              <a:t>Corpus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>
              <a:latin typeface="Tahoma"/>
              <a:cs typeface="Tahoma"/>
            </a:endParaRPr>
          </a:p>
          <a:p>
            <a:pPr marL="1937385">
              <a:lnSpc>
                <a:spcPct val="100000"/>
              </a:lnSpc>
            </a:pPr>
            <a:r>
              <a:rPr sz="1500" spc="-35" dirty="0">
                <a:solidFill>
                  <a:srgbClr val="3C85C5"/>
                </a:solidFill>
                <a:latin typeface="Tahoma"/>
                <a:cs typeface="Tahoma"/>
              </a:rPr>
              <a:t>am</a:t>
            </a:r>
            <a:r>
              <a:rPr sz="1500" spc="-7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500" spc="10" dirty="0">
                <a:solidFill>
                  <a:srgbClr val="3C85C5"/>
                </a:solidFill>
                <a:latin typeface="Tahoma"/>
                <a:cs typeface="Tahoma"/>
              </a:rPr>
              <a:t>l</a:t>
            </a:r>
            <a:r>
              <a:rPr sz="1500" spc="-15" dirty="0">
                <a:solidFill>
                  <a:srgbClr val="3C85C5"/>
                </a:solidFill>
                <a:latin typeface="Tahoma"/>
                <a:cs typeface="Tahoma"/>
              </a:rPr>
              <a:t>ear</a:t>
            </a:r>
            <a:r>
              <a:rPr sz="1500" spc="5" dirty="0">
                <a:solidFill>
                  <a:srgbClr val="3C85C5"/>
                </a:solidFill>
                <a:latin typeface="Tahoma"/>
                <a:cs typeface="Tahoma"/>
              </a:rPr>
              <a:t>nin</a:t>
            </a:r>
            <a:r>
              <a:rPr sz="1500" spc="-50" dirty="0">
                <a:solidFill>
                  <a:srgbClr val="3C85C5"/>
                </a:solidFill>
                <a:latin typeface="Tahoma"/>
                <a:cs typeface="Tahoma"/>
              </a:rPr>
              <a:t>g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15" name="object 14"/>
          <p:cNvSpPr/>
          <p:nvPr/>
        </p:nvSpPr>
        <p:spPr>
          <a:xfrm>
            <a:off x="4009470" y="3609561"/>
            <a:ext cx="3170555" cy="463550"/>
          </a:xfrm>
          <a:custGeom>
            <a:avLst/>
            <a:gdLst/>
            <a:ahLst/>
            <a:cxnLst/>
            <a:rect l="l" t="t" r="r" b="b"/>
            <a:pathLst>
              <a:path w="3170554" h="463550">
                <a:moveTo>
                  <a:pt x="0" y="463296"/>
                </a:moveTo>
                <a:lnTo>
                  <a:pt x="3170301" y="463296"/>
                </a:lnTo>
              </a:path>
              <a:path w="3170554" h="463550">
                <a:moveTo>
                  <a:pt x="0" y="0"/>
                </a:moveTo>
                <a:lnTo>
                  <a:pt x="317030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5"/>
          <p:cNvSpPr txBox="1"/>
          <p:nvPr/>
        </p:nvSpPr>
        <p:spPr>
          <a:xfrm>
            <a:off x="4568142" y="3719671"/>
            <a:ext cx="11849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latin typeface="Tahoma"/>
                <a:cs typeface="Tahoma"/>
              </a:rPr>
              <a:t>C</a:t>
            </a:r>
            <a:r>
              <a:rPr sz="1400" spc="50" dirty="0">
                <a:latin typeface="Tahoma"/>
                <a:cs typeface="Tahoma"/>
              </a:rPr>
              <a:t>o</a:t>
            </a:r>
            <a:r>
              <a:rPr sz="1400" spc="15" dirty="0">
                <a:latin typeface="Tahoma"/>
                <a:cs typeface="Tahoma"/>
              </a:rPr>
              <a:t>ntext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w</a:t>
            </a:r>
            <a:r>
              <a:rPr sz="1400" spc="30" dirty="0">
                <a:latin typeface="Tahoma"/>
                <a:cs typeface="Tahoma"/>
              </a:rPr>
              <a:t>o</a:t>
            </a:r>
            <a:r>
              <a:rPr sz="1400" spc="5" dirty="0">
                <a:latin typeface="Tahoma"/>
                <a:cs typeface="Tahoma"/>
              </a:rPr>
              <a:t>r</a:t>
            </a:r>
            <a:r>
              <a:rPr sz="1400" spc="10" dirty="0">
                <a:latin typeface="Tahoma"/>
                <a:cs typeface="Tahoma"/>
              </a:rPr>
              <a:t>d</a:t>
            </a:r>
            <a:r>
              <a:rPr sz="1400" spc="-20" dirty="0">
                <a:latin typeface="Tahoma"/>
                <a:cs typeface="Tahoma"/>
              </a:rPr>
              <a:t>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7" name="object 16"/>
          <p:cNvSpPr txBox="1"/>
          <p:nvPr/>
        </p:nvSpPr>
        <p:spPr>
          <a:xfrm>
            <a:off x="6460570" y="3612991"/>
            <a:ext cx="56134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105" marR="5080" indent="-66040">
              <a:lnSpc>
                <a:spcPct val="100000"/>
              </a:lnSpc>
              <a:spcBef>
                <a:spcPts val="100"/>
              </a:spcBef>
            </a:pPr>
            <a:r>
              <a:rPr sz="1400" spc="20" dirty="0">
                <a:latin typeface="Tahoma"/>
                <a:cs typeface="Tahoma"/>
              </a:rPr>
              <a:t>Center  </a:t>
            </a:r>
            <a:r>
              <a:rPr sz="1400" spc="25" dirty="0">
                <a:latin typeface="Tahoma"/>
                <a:cs typeface="Tahoma"/>
              </a:rPr>
              <a:t>word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8" name="object 17"/>
          <p:cNvSpPr txBox="1"/>
          <p:nvPr/>
        </p:nvSpPr>
        <p:spPr>
          <a:xfrm>
            <a:off x="4606751" y="4092194"/>
            <a:ext cx="2376170" cy="213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64"/>
              </a:lnSpc>
              <a:tabLst>
                <a:tab pos="1894839" algn="l"/>
              </a:tabLst>
            </a:pPr>
            <a:r>
              <a:rPr sz="1400" spc="-130" dirty="0">
                <a:solidFill>
                  <a:srgbClr val="3C85C5"/>
                </a:solidFill>
                <a:latin typeface="Tahoma"/>
                <a:cs typeface="Tahoma"/>
              </a:rPr>
              <a:t>I</a:t>
            </a:r>
            <a:r>
              <a:rPr sz="1400" spc="-9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3C85C5"/>
                </a:solidFill>
                <a:latin typeface="Tahoma"/>
                <a:cs typeface="Tahoma"/>
              </a:rPr>
              <a:t>am</a:t>
            </a:r>
            <a:r>
              <a:rPr sz="1400" spc="-7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3C85C5"/>
                </a:solidFill>
                <a:latin typeface="Tahoma"/>
                <a:cs typeface="Tahoma"/>
              </a:rPr>
              <a:t>b</a:t>
            </a:r>
            <a:r>
              <a:rPr sz="1400" spc="-5" dirty="0">
                <a:solidFill>
                  <a:srgbClr val="3C85C5"/>
                </a:solidFill>
                <a:latin typeface="Tahoma"/>
                <a:cs typeface="Tahoma"/>
              </a:rPr>
              <a:t>ecause</a:t>
            </a:r>
            <a:r>
              <a:rPr sz="1400" spc="-11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400" spc="-130" dirty="0">
                <a:solidFill>
                  <a:srgbClr val="3C85C5"/>
                </a:solidFill>
                <a:latin typeface="Tahoma"/>
                <a:cs typeface="Tahoma"/>
              </a:rPr>
              <a:t>I</a:t>
            </a:r>
            <a:r>
              <a:rPr sz="1400" dirty="0">
                <a:solidFill>
                  <a:srgbClr val="3C85C5"/>
                </a:solidFill>
                <a:latin typeface="Tahoma"/>
                <a:cs typeface="Tahoma"/>
              </a:rPr>
              <a:t>	</a:t>
            </a:r>
            <a:r>
              <a:rPr sz="1400" spc="-20" dirty="0">
                <a:solidFill>
                  <a:srgbClr val="3C85C5"/>
                </a:solidFill>
                <a:latin typeface="Tahoma"/>
                <a:cs typeface="Tahoma"/>
              </a:rPr>
              <a:t>h</a:t>
            </a:r>
            <a:r>
              <a:rPr sz="1400" spc="-30" dirty="0">
                <a:solidFill>
                  <a:srgbClr val="3C85C5"/>
                </a:solidFill>
                <a:latin typeface="Tahoma"/>
                <a:cs typeface="Tahoma"/>
              </a:rPr>
              <a:t>a</a:t>
            </a:r>
            <a:r>
              <a:rPr sz="1400" spc="10" dirty="0">
                <a:solidFill>
                  <a:srgbClr val="3C85C5"/>
                </a:solidFill>
                <a:latin typeface="Tahoma"/>
                <a:cs typeface="Tahoma"/>
              </a:rPr>
              <a:t>pp</a:t>
            </a:r>
            <a:r>
              <a:rPr sz="1400" spc="25" dirty="0">
                <a:solidFill>
                  <a:srgbClr val="3C85C5"/>
                </a:solidFill>
                <a:latin typeface="Tahoma"/>
                <a:cs typeface="Tahoma"/>
              </a:rPr>
              <a:t>y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9" name="object 18"/>
          <p:cNvSpPr txBox="1"/>
          <p:nvPr/>
        </p:nvSpPr>
        <p:spPr>
          <a:xfrm>
            <a:off x="4593034" y="4344288"/>
            <a:ext cx="2467610" cy="213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64"/>
              </a:lnSpc>
              <a:tabLst>
                <a:tab pos="1828164" algn="l"/>
              </a:tabLst>
            </a:pPr>
            <a:r>
              <a:rPr sz="1400" spc="-30" dirty="0">
                <a:solidFill>
                  <a:srgbClr val="3C85C5"/>
                </a:solidFill>
                <a:latin typeface="Tahoma"/>
                <a:cs typeface="Tahoma"/>
              </a:rPr>
              <a:t>am</a:t>
            </a:r>
            <a:r>
              <a:rPr sz="1400" spc="-8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3C85C5"/>
                </a:solidFill>
                <a:latin typeface="Tahoma"/>
                <a:cs typeface="Tahoma"/>
              </a:rPr>
              <a:t>h</a:t>
            </a:r>
            <a:r>
              <a:rPr sz="1400" spc="-25" dirty="0">
                <a:solidFill>
                  <a:srgbClr val="3C85C5"/>
                </a:solidFill>
                <a:latin typeface="Tahoma"/>
                <a:cs typeface="Tahoma"/>
              </a:rPr>
              <a:t>a</a:t>
            </a:r>
            <a:r>
              <a:rPr sz="1400" spc="10" dirty="0">
                <a:solidFill>
                  <a:srgbClr val="3C85C5"/>
                </a:solidFill>
                <a:latin typeface="Tahoma"/>
                <a:cs typeface="Tahoma"/>
              </a:rPr>
              <a:t>pp</a:t>
            </a:r>
            <a:r>
              <a:rPr sz="1400" spc="25" dirty="0">
                <a:solidFill>
                  <a:srgbClr val="3C85C5"/>
                </a:solidFill>
                <a:latin typeface="Tahoma"/>
                <a:cs typeface="Tahoma"/>
              </a:rPr>
              <a:t>y</a:t>
            </a:r>
            <a:r>
              <a:rPr sz="1400" spc="-8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400" spc="-130" dirty="0">
                <a:solidFill>
                  <a:srgbClr val="3C85C5"/>
                </a:solidFill>
                <a:latin typeface="Tahoma"/>
                <a:cs typeface="Tahoma"/>
              </a:rPr>
              <a:t>I</a:t>
            </a:r>
            <a:r>
              <a:rPr sz="1400" spc="-8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3C85C5"/>
                </a:solidFill>
                <a:latin typeface="Tahoma"/>
                <a:cs typeface="Tahoma"/>
              </a:rPr>
              <a:t>am</a:t>
            </a:r>
            <a:r>
              <a:rPr sz="1400" dirty="0">
                <a:solidFill>
                  <a:srgbClr val="3C85C5"/>
                </a:solidFill>
                <a:latin typeface="Tahoma"/>
                <a:cs typeface="Tahoma"/>
              </a:rPr>
              <a:t>	</a:t>
            </a:r>
            <a:r>
              <a:rPr sz="1400" spc="10" dirty="0">
                <a:solidFill>
                  <a:srgbClr val="3C85C5"/>
                </a:solidFill>
                <a:latin typeface="Tahoma"/>
                <a:cs typeface="Tahoma"/>
              </a:rPr>
              <a:t>b</a:t>
            </a:r>
            <a:r>
              <a:rPr sz="1400" spc="-5" dirty="0">
                <a:solidFill>
                  <a:srgbClr val="3C85C5"/>
                </a:solidFill>
                <a:latin typeface="Tahoma"/>
                <a:cs typeface="Tahoma"/>
              </a:rPr>
              <a:t>ecause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0" name="object 19"/>
          <p:cNvSpPr txBox="1"/>
          <p:nvPr/>
        </p:nvSpPr>
        <p:spPr>
          <a:xfrm>
            <a:off x="4106497" y="4596256"/>
            <a:ext cx="2660650" cy="213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64"/>
              </a:lnSpc>
              <a:tabLst>
                <a:tab pos="2610485" algn="l"/>
              </a:tabLst>
            </a:pPr>
            <a:r>
              <a:rPr sz="1400" spc="-20" dirty="0">
                <a:solidFill>
                  <a:srgbClr val="3C85C5"/>
                </a:solidFill>
                <a:latin typeface="Tahoma"/>
                <a:cs typeface="Tahoma"/>
              </a:rPr>
              <a:t>h</a:t>
            </a:r>
            <a:r>
              <a:rPr sz="1400" spc="-30" dirty="0">
                <a:solidFill>
                  <a:srgbClr val="3C85C5"/>
                </a:solidFill>
                <a:latin typeface="Tahoma"/>
                <a:cs typeface="Tahoma"/>
              </a:rPr>
              <a:t>a</a:t>
            </a:r>
            <a:r>
              <a:rPr sz="1400" spc="10" dirty="0">
                <a:solidFill>
                  <a:srgbClr val="3C85C5"/>
                </a:solidFill>
                <a:latin typeface="Tahoma"/>
                <a:cs typeface="Tahoma"/>
              </a:rPr>
              <a:t>pp</a:t>
            </a:r>
            <a:r>
              <a:rPr sz="1400" spc="25" dirty="0">
                <a:solidFill>
                  <a:srgbClr val="3C85C5"/>
                </a:solidFill>
                <a:latin typeface="Tahoma"/>
                <a:cs typeface="Tahoma"/>
              </a:rPr>
              <a:t>y</a:t>
            </a:r>
            <a:r>
              <a:rPr sz="1400" spc="-8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3C85C5"/>
                </a:solidFill>
                <a:latin typeface="Tahoma"/>
                <a:cs typeface="Tahoma"/>
              </a:rPr>
              <a:t>b</a:t>
            </a:r>
            <a:r>
              <a:rPr sz="1400" spc="-5" dirty="0">
                <a:solidFill>
                  <a:srgbClr val="3C85C5"/>
                </a:solidFill>
                <a:latin typeface="Tahoma"/>
                <a:cs typeface="Tahoma"/>
              </a:rPr>
              <a:t>ecause</a:t>
            </a:r>
            <a:r>
              <a:rPr sz="1400" spc="-9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3C85C5"/>
                </a:solidFill>
                <a:latin typeface="Tahoma"/>
                <a:cs typeface="Tahoma"/>
              </a:rPr>
              <a:t>am</a:t>
            </a:r>
            <a:r>
              <a:rPr sz="1400" spc="-11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3C85C5"/>
                </a:solidFill>
                <a:latin typeface="Tahoma"/>
                <a:cs typeface="Tahoma"/>
              </a:rPr>
              <a:t>l</a:t>
            </a:r>
            <a:r>
              <a:rPr sz="1400" spc="-10" dirty="0">
                <a:solidFill>
                  <a:srgbClr val="3C85C5"/>
                </a:solidFill>
                <a:latin typeface="Tahoma"/>
                <a:cs typeface="Tahoma"/>
              </a:rPr>
              <a:t>ear</a:t>
            </a:r>
            <a:r>
              <a:rPr sz="1400" spc="10" dirty="0">
                <a:solidFill>
                  <a:srgbClr val="3C85C5"/>
                </a:solidFill>
                <a:latin typeface="Tahoma"/>
                <a:cs typeface="Tahoma"/>
              </a:rPr>
              <a:t>n</a:t>
            </a:r>
            <a:r>
              <a:rPr sz="1400" dirty="0">
                <a:solidFill>
                  <a:srgbClr val="3C85C5"/>
                </a:solidFill>
                <a:latin typeface="Tahoma"/>
                <a:cs typeface="Tahoma"/>
              </a:rPr>
              <a:t>i</a:t>
            </a:r>
            <a:r>
              <a:rPr sz="1400" spc="-20" dirty="0">
                <a:solidFill>
                  <a:srgbClr val="3C85C5"/>
                </a:solidFill>
                <a:latin typeface="Tahoma"/>
                <a:cs typeface="Tahoma"/>
              </a:rPr>
              <a:t>n</a:t>
            </a:r>
            <a:r>
              <a:rPr sz="1400" spc="-45" dirty="0">
                <a:solidFill>
                  <a:srgbClr val="3C85C5"/>
                </a:solidFill>
                <a:latin typeface="Tahoma"/>
                <a:cs typeface="Tahoma"/>
              </a:rPr>
              <a:t>g</a:t>
            </a:r>
            <a:r>
              <a:rPr sz="1400" dirty="0">
                <a:solidFill>
                  <a:srgbClr val="3C85C5"/>
                </a:solidFill>
                <a:latin typeface="Tahoma"/>
                <a:cs typeface="Tahoma"/>
              </a:rPr>
              <a:t>	</a:t>
            </a:r>
            <a:r>
              <a:rPr sz="1400" spc="-130" dirty="0">
                <a:solidFill>
                  <a:srgbClr val="3C85C5"/>
                </a:solidFill>
                <a:latin typeface="Tahoma"/>
                <a:cs typeface="Tahoma"/>
              </a:rPr>
              <a:t>I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1" name="object 20"/>
          <p:cNvSpPr txBox="1"/>
          <p:nvPr/>
        </p:nvSpPr>
        <p:spPr>
          <a:xfrm>
            <a:off x="7697676" y="3712812"/>
            <a:ext cx="1254760" cy="60515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53035" rIns="0" bIns="0" rtlCol="0">
            <a:spAutoFit/>
          </a:bodyPr>
          <a:lstStyle/>
          <a:p>
            <a:pPr marL="264160">
              <a:lnSpc>
                <a:spcPct val="100000"/>
              </a:lnSpc>
              <a:spcBef>
                <a:spcPts val="1205"/>
              </a:spcBef>
            </a:pPr>
            <a:r>
              <a:rPr sz="1800" b="1" spc="10" dirty="0">
                <a:latin typeface="Tahoma"/>
                <a:cs typeface="Tahoma"/>
              </a:rPr>
              <a:t>CBOW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2" name="object 21"/>
          <p:cNvSpPr txBox="1"/>
          <p:nvPr/>
        </p:nvSpPr>
        <p:spPr>
          <a:xfrm>
            <a:off x="7732855" y="3146596"/>
            <a:ext cx="11855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70" dirty="0">
                <a:latin typeface="Tahoma"/>
                <a:cs typeface="Tahoma"/>
              </a:rPr>
              <a:t>C</a:t>
            </a:r>
            <a:r>
              <a:rPr sz="1400" spc="50" dirty="0">
                <a:latin typeface="Tahoma"/>
                <a:cs typeface="Tahoma"/>
              </a:rPr>
              <a:t>o</a:t>
            </a:r>
            <a:r>
              <a:rPr sz="1400" spc="-5" dirty="0">
                <a:latin typeface="Tahoma"/>
                <a:cs typeface="Tahoma"/>
              </a:rPr>
              <a:t>n</a:t>
            </a:r>
            <a:r>
              <a:rPr sz="1400" spc="20" dirty="0">
                <a:latin typeface="Tahoma"/>
                <a:cs typeface="Tahoma"/>
              </a:rPr>
              <a:t>text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w</a:t>
            </a:r>
            <a:r>
              <a:rPr sz="1400" spc="30" dirty="0">
                <a:latin typeface="Tahoma"/>
                <a:cs typeface="Tahoma"/>
              </a:rPr>
              <a:t>o</a:t>
            </a:r>
            <a:r>
              <a:rPr sz="1400" spc="5" dirty="0">
                <a:latin typeface="Tahoma"/>
                <a:cs typeface="Tahoma"/>
              </a:rPr>
              <a:t>r</a:t>
            </a:r>
            <a:r>
              <a:rPr sz="1400" spc="15" dirty="0">
                <a:latin typeface="Tahoma"/>
                <a:cs typeface="Tahoma"/>
              </a:rPr>
              <a:t>d</a:t>
            </a:r>
            <a:r>
              <a:rPr sz="1400" spc="-20" dirty="0">
                <a:latin typeface="Tahoma"/>
                <a:cs typeface="Tahoma"/>
              </a:rPr>
              <a:t>s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23" name="object 22"/>
          <p:cNvGrpSpPr/>
          <p:nvPr/>
        </p:nvGrpSpPr>
        <p:grpSpPr>
          <a:xfrm>
            <a:off x="8128778" y="3450494"/>
            <a:ext cx="392430" cy="174625"/>
            <a:chOff x="7696009" y="2124265"/>
            <a:chExt cx="392430" cy="174625"/>
          </a:xfrm>
        </p:grpSpPr>
        <p:sp>
          <p:nvSpPr>
            <p:cNvPr id="24" name="object 23"/>
            <p:cNvSpPr/>
            <p:nvPr/>
          </p:nvSpPr>
          <p:spPr>
            <a:xfrm>
              <a:off x="7700771" y="2129027"/>
              <a:ext cx="382905" cy="165100"/>
            </a:xfrm>
            <a:custGeom>
              <a:avLst/>
              <a:gdLst/>
              <a:ahLst/>
              <a:cxnLst/>
              <a:rect l="l" t="t" r="r" b="b"/>
              <a:pathLst>
                <a:path w="382904" h="165100">
                  <a:moveTo>
                    <a:pt x="286893" y="0"/>
                  </a:moveTo>
                  <a:lnTo>
                    <a:pt x="95630" y="0"/>
                  </a:lnTo>
                  <a:lnTo>
                    <a:pt x="95630" y="82296"/>
                  </a:lnTo>
                  <a:lnTo>
                    <a:pt x="0" y="82296"/>
                  </a:lnTo>
                  <a:lnTo>
                    <a:pt x="191261" y="164592"/>
                  </a:lnTo>
                  <a:lnTo>
                    <a:pt x="382524" y="82296"/>
                  </a:lnTo>
                  <a:lnTo>
                    <a:pt x="286893" y="82296"/>
                  </a:lnTo>
                  <a:lnTo>
                    <a:pt x="286893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4"/>
            <p:cNvSpPr/>
            <p:nvPr/>
          </p:nvSpPr>
          <p:spPr>
            <a:xfrm>
              <a:off x="7700771" y="2129027"/>
              <a:ext cx="382905" cy="165100"/>
            </a:xfrm>
            <a:custGeom>
              <a:avLst/>
              <a:gdLst/>
              <a:ahLst/>
              <a:cxnLst/>
              <a:rect l="l" t="t" r="r" b="b"/>
              <a:pathLst>
                <a:path w="382904" h="165100">
                  <a:moveTo>
                    <a:pt x="0" y="82296"/>
                  </a:moveTo>
                  <a:lnTo>
                    <a:pt x="95630" y="82296"/>
                  </a:lnTo>
                  <a:lnTo>
                    <a:pt x="95630" y="0"/>
                  </a:lnTo>
                  <a:lnTo>
                    <a:pt x="286893" y="0"/>
                  </a:lnTo>
                  <a:lnTo>
                    <a:pt x="286893" y="82296"/>
                  </a:lnTo>
                  <a:lnTo>
                    <a:pt x="382524" y="82296"/>
                  </a:lnTo>
                  <a:lnTo>
                    <a:pt x="191261" y="164592"/>
                  </a:lnTo>
                  <a:lnTo>
                    <a:pt x="0" y="8229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5"/>
          <p:cNvSpPr txBox="1"/>
          <p:nvPr/>
        </p:nvSpPr>
        <p:spPr>
          <a:xfrm>
            <a:off x="6126814" y="4675473"/>
            <a:ext cx="3084195" cy="1035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5245">
              <a:lnSpc>
                <a:spcPct val="100000"/>
              </a:lnSpc>
              <a:spcBef>
                <a:spcPts val="100"/>
              </a:spcBef>
            </a:pPr>
            <a:r>
              <a:rPr sz="1400" spc="20" dirty="0">
                <a:latin typeface="Tahoma"/>
                <a:cs typeface="Tahoma"/>
              </a:rPr>
              <a:t>Pre</a:t>
            </a:r>
            <a:r>
              <a:rPr sz="1400" spc="30" dirty="0">
                <a:latin typeface="Tahoma"/>
                <a:cs typeface="Tahoma"/>
              </a:rPr>
              <a:t>d</a:t>
            </a:r>
            <a:r>
              <a:rPr sz="1400" spc="15" dirty="0">
                <a:latin typeface="Tahoma"/>
                <a:cs typeface="Tahoma"/>
              </a:rPr>
              <a:t>icted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center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25" dirty="0">
                <a:latin typeface="Tahoma"/>
                <a:cs typeface="Tahoma"/>
              </a:rPr>
              <a:t>word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5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000" b="1" spc="55" dirty="0">
                <a:latin typeface="Tahoma"/>
                <a:cs typeface="Tahoma"/>
              </a:rPr>
              <a:t>W</a:t>
            </a:r>
            <a:r>
              <a:rPr sz="2000" b="1" spc="-110" dirty="0">
                <a:latin typeface="Tahoma"/>
                <a:cs typeface="Tahoma"/>
              </a:rPr>
              <a:t>ord </a:t>
            </a:r>
            <a:r>
              <a:rPr sz="2000" b="1" spc="-145" dirty="0">
                <a:latin typeface="Tahoma"/>
                <a:cs typeface="Tahoma"/>
              </a:rPr>
              <a:t>embeddings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27" name="object 26"/>
          <p:cNvGrpSpPr/>
          <p:nvPr/>
        </p:nvGrpSpPr>
        <p:grpSpPr>
          <a:xfrm>
            <a:off x="4014169" y="4124293"/>
            <a:ext cx="4508500" cy="749935"/>
            <a:chOff x="3581400" y="2798064"/>
            <a:chExt cx="4508500" cy="749935"/>
          </a:xfrm>
        </p:grpSpPr>
        <p:sp>
          <p:nvSpPr>
            <p:cNvPr id="28" name="object 27"/>
            <p:cNvSpPr/>
            <p:nvPr/>
          </p:nvSpPr>
          <p:spPr>
            <a:xfrm>
              <a:off x="7700771" y="3119628"/>
              <a:ext cx="384175" cy="166370"/>
            </a:xfrm>
            <a:custGeom>
              <a:avLst/>
              <a:gdLst/>
              <a:ahLst/>
              <a:cxnLst/>
              <a:rect l="l" t="t" r="r" b="b"/>
              <a:pathLst>
                <a:path w="384175" h="166370">
                  <a:moveTo>
                    <a:pt x="288035" y="0"/>
                  </a:moveTo>
                  <a:lnTo>
                    <a:pt x="96011" y="0"/>
                  </a:lnTo>
                  <a:lnTo>
                    <a:pt x="96011" y="83058"/>
                  </a:lnTo>
                  <a:lnTo>
                    <a:pt x="0" y="83058"/>
                  </a:lnTo>
                  <a:lnTo>
                    <a:pt x="192024" y="166116"/>
                  </a:lnTo>
                  <a:lnTo>
                    <a:pt x="384048" y="83058"/>
                  </a:lnTo>
                  <a:lnTo>
                    <a:pt x="288035" y="83058"/>
                  </a:lnTo>
                  <a:lnTo>
                    <a:pt x="288035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8"/>
            <p:cNvSpPr/>
            <p:nvPr/>
          </p:nvSpPr>
          <p:spPr>
            <a:xfrm>
              <a:off x="7700771" y="3119628"/>
              <a:ext cx="384175" cy="166370"/>
            </a:xfrm>
            <a:custGeom>
              <a:avLst/>
              <a:gdLst/>
              <a:ahLst/>
              <a:cxnLst/>
              <a:rect l="l" t="t" r="r" b="b"/>
              <a:pathLst>
                <a:path w="384175" h="166370">
                  <a:moveTo>
                    <a:pt x="0" y="83058"/>
                  </a:moveTo>
                  <a:lnTo>
                    <a:pt x="96011" y="83058"/>
                  </a:lnTo>
                  <a:lnTo>
                    <a:pt x="96011" y="0"/>
                  </a:lnTo>
                  <a:lnTo>
                    <a:pt x="288035" y="0"/>
                  </a:lnTo>
                  <a:lnTo>
                    <a:pt x="288035" y="83058"/>
                  </a:lnTo>
                  <a:lnTo>
                    <a:pt x="384048" y="83058"/>
                  </a:lnTo>
                  <a:lnTo>
                    <a:pt x="192024" y="166116"/>
                  </a:lnTo>
                  <a:lnTo>
                    <a:pt x="0" y="8305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9"/>
            <p:cNvSpPr/>
            <p:nvPr/>
          </p:nvSpPr>
          <p:spPr>
            <a:xfrm>
              <a:off x="3581400" y="2798063"/>
              <a:ext cx="3161030" cy="749935"/>
            </a:xfrm>
            <a:custGeom>
              <a:avLst/>
              <a:gdLst/>
              <a:ahLst/>
              <a:cxnLst/>
              <a:rect l="l" t="t" r="r" b="b"/>
              <a:pathLst>
                <a:path w="3161029" h="749935">
                  <a:moveTo>
                    <a:pt x="316077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0" y="260604"/>
                  </a:lnTo>
                  <a:lnTo>
                    <a:pt x="0" y="489204"/>
                  </a:lnTo>
                  <a:lnTo>
                    <a:pt x="0" y="749808"/>
                  </a:lnTo>
                  <a:lnTo>
                    <a:pt x="3160776" y="749808"/>
                  </a:lnTo>
                  <a:lnTo>
                    <a:pt x="3160776" y="489204"/>
                  </a:lnTo>
                  <a:lnTo>
                    <a:pt x="3160776" y="260604"/>
                  </a:lnTo>
                  <a:lnTo>
                    <a:pt x="3160776" y="228600"/>
                  </a:lnTo>
                  <a:lnTo>
                    <a:pt x="3160776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0"/>
          <p:cNvSpPr txBox="1"/>
          <p:nvPr/>
        </p:nvSpPr>
        <p:spPr>
          <a:xfrm>
            <a:off x="6197298" y="1500726"/>
            <a:ext cx="759460" cy="419100"/>
          </a:xfrm>
          <a:prstGeom prst="rect">
            <a:avLst/>
          </a:prstGeom>
          <a:solidFill>
            <a:srgbClr val="B6D6A8"/>
          </a:solidFill>
          <a:ln w="19050">
            <a:solidFill>
              <a:srgbClr val="000000"/>
            </a:solidFill>
          </a:ln>
        </p:spPr>
        <p:txBody>
          <a:bodyPr vert="horz" wrap="square" lIns="0" tIns="9271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730"/>
              </a:spcBef>
            </a:pPr>
            <a:r>
              <a:rPr sz="1400" b="1" spc="-75" dirty="0">
                <a:latin typeface="Tahoma"/>
                <a:cs typeface="Tahoma"/>
              </a:rPr>
              <a:t>Corpus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32" name="object 31"/>
          <p:cNvGrpSpPr/>
          <p:nvPr/>
        </p:nvGrpSpPr>
        <p:grpSpPr>
          <a:xfrm>
            <a:off x="7688913" y="1491201"/>
            <a:ext cx="1504950" cy="438150"/>
            <a:chOff x="7256144" y="164972"/>
            <a:chExt cx="1504950" cy="438150"/>
          </a:xfrm>
        </p:grpSpPr>
        <p:sp>
          <p:nvSpPr>
            <p:cNvPr id="33" name="object 32"/>
            <p:cNvSpPr/>
            <p:nvPr/>
          </p:nvSpPr>
          <p:spPr>
            <a:xfrm>
              <a:off x="7265669" y="174497"/>
              <a:ext cx="1485900" cy="419100"/>
            </a:xfrm>
            <a:custGeom>
              <a:avLst/>
              <a:gdLst/>
              <a:ahLst/>
              <a:cxnLst/>
              <a:rect l="l" t="t" r="r" b="b"/>
              <a:pathLst>
                <a:path w="1485900" h="419100">
                  <a:moveTo>
                    <a:pt x="1485900" y="0"/>
                  </a:moveTo>
                  <a:lnTo>
                    <a:pt x="0" y="0"/>
                  </a:lnTo>
                  <a:lnTo>
                    <a:pt x="0" y="419100"/>
                  </a:lnTo>
                  <a:lnTo>
                    <a:pt x="1485900" y="419100"/>
                  </a:lnTo>
                  <a:lnTo>
                    <a:pt x="1485900" y="0"/>
                  </a:lnTo>
                  <a:close/>
                </a:path>
              </a:pathLst>
            </a:custGeom>
            <a:solidFill>
              <a:srgbClr val="B6D6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3"/>
            <p:cNvSpPr/>
            <p:nvPr/>
          </p:nvSpPr>
          <p:spPr>
            <a:xfrm>
              <a:off x="7265669" y="174497"/>
              <a:ext cx="1485900" cy="419100"/>
            </a:xfrm>
            <a:custGeom>
              <a:avLst/>
              <a:gdLst/>
              <a:ahLst/>
              <a:cxnLst/>
              <a:rect l="l" t="t" r="r" b="b"/>
              <a:pathLst>
                <a:path w="1485900" h="419100">
                  <a:moveTo>
                    <a:pt x="0" y="419100"/>
                  </a:moveTo>
                  <a:lnTo>
                    <a:pt x="1485900" y="419100"/>
                  </a:lnTo>
                  <a:lnTo>
                    <a:pt x="1485900" y="0"/>
                  </a:lnTo>
                  <a:lnTo>
                    <a:pt x="0" y="0"/>
                  </a:lnTo>
                  <a:lnTo>
                    <a:pt x="0" y="4191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4"/>
          <p:cNvSpPr txBox="1"/>
          <p:nvPr/>
        </p:nvSpPr>
        <p:spPr>
          <a:xfrm>
            <a:off x="8514033" y="1580229"/>
            <a:ext cx="59245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5" dirty="0">
                <a:latin typeface="Tahoma"/>
                <a:cs typeface="Tahoma"/>
              </a:rPr>
              <a:t>C</a:t>
            </a:r>
            <a:r>
              <a:rPr sz="1400" b="1" spc="10" dirty="0">
                <a:latin typeface="Tahoma"/>
                <a:cs typeface="Tahoma"/>
              </a:rPr>
              <a:t>BO</a:t>
            </a:r>
            <a:r>
              <a:rPr sz="1400" b="1" spc="35" dirty="0">
                <a:latin typeface="Tahoma"/>
                <a:cs typeface="Tahoma"/>
              </a:rPr>
              <a:t>W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36" name="object 35"/>
          <p:cNvGrpSpPr/>
          <p:nvPr/>
        </p:nvGrpSpPr>
        <p:grpSpPr>
          <a:xfrm>
            <a:off x="7020830" y="1574450"/>
            <a:ext cx="1452880" cy="270510"/>
            <a:chOff x="6588061" y="248221"/>
            <a:chExt cx="1452880" cy="270510"/>
          </a:xfrm>
        </p:grpSpPr>
        <p:sp>
          <p:nvSpPr>
            <p:cNvPr id="57" name="object 36"/>
            <p:cNvSpPr/>
            <p:nvPr/>
          </p:nvSpPr>
          <p:spPr>
            <a:xfrm>
              <a:off x="6592823" y="252984"/>
              <a:ext cx="1443355" cy="260985"/>
            </a:xfrm>
            <a:custGeom>
              <a:avLst/>
              <a:gdLst/>
              <a:ahLst/>
              <a:cxnLst/>
              <a:rect l="l" t="t" r="r" b="b"/>
              <a:pathLst>
                <a:path w="1443354" h="260984">
                  <a:moveTo>
                    <a:pt x="1308734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1308734" y="260603"/>
                  </a:lnTo>
                  <a:lnTo>
                    <a:pt x="1443227" y="130301"/>
                  </a:lnTo>
                  <a:lnTo>
                    <a:pt x="1308734" y="0"/>
                  </a:lnTo>
                  <a:close/>
                </a:path>
              </a:pathLst>
            </a:custGeom>
            <a:solidFill>
              <a:srgbClr val="B6D6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37"/>
            <p:cNvSpPr/>
            <p:nvPr/>
          </p:nvSpPr>
          <p:spPr>
            <a:xfrm>
              <a:off x="6592823" y="252984"/>
              <a:ext cx="1443355" cy="260985"/>
            </a:xfrm>
            <a:custGeom>
              <a:avLst/>
              <a:gdLst/>
              <a:ahLst/>
              <a:cxnLst/>
              <a:rect l="l" t="t" r="r" b="b"/>
              <a:pathLst>
                <a:path w="1443354" h="260984">
                  <a:moveTo>
                    <a:pt x="0" y="0"/>
                  </a:moveTo>
                  <a:lnTo>
                    <a:pt x="1308734" y="0"/>
                  </a:lnTo>
                  <a:lnTo>
                    <a:pt x="1443227" y="130301"/>
                  </a:lnTo>
                  <a:lnTo>
                    <a:pt x="1308734" y="260603"/>
                  </a:lnTo>
                  <a:lnTo>
                    <a:pt x="0" y="26060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38"/>
          <p:cNvSpPr txBox="1"/>
          <p:nvPr/>
        </p:nvSpPr>
        <p:spPr>
          <a:xfrm>
            <a:off x="7086679" y="1586655"/>
            <a:ext cx="12553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90" dirty="0">
                <a:latin typeface="Tahoma"/>
                <a:cs typeface="Tahoma"/>
              </a:rPr>
              <a:t>Transformation</a:t>
            </a:r>
            <a:endParaRPr sz="14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906666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550" y="519429"/>
            <a:ext cx="36937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35" dirty="0">
                <a:solidFill>
                  <a:schemeClr val="bg1"/>
                </a:solidFill>
                <a:latin typeface="Tahoma"/>
                <a:cs typeface="Tahoma"/>
              </a:rPr>
              <a:t>From</a:t>
            </a:r>
            <a:r>
              <a:rPr sz="2800" spc="-185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2800" spc="15" dirty="0">
                <a:solidFill>
                  <a:schemeClr val="bg1"/>
                </a:solidFill>
                <a:latin typeface="Tahoma"/>
                <a:cs typeface="Tahoma"/>
              </a:rPr>
              <a:t>corpus</a:t>
            </a:r>
            <a:r>
              <a:rPr sz="2800" spc="-175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2800" spc="65" dirty="0">
                <a:solidFill>
                  <a:schemeClr val="bg1"/>
                </a:solidFill>
                <a:latin typeface="Tahoma"/>
                <a:cs typeface="Tahoma"/>
              </a:rPr>
              <a:t>to</a:t>
            </a:r>
            <a:r>
              <a:rPr sz="2800" spc="-185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chemeClr val="bg1"/>
                </a:solidFill>
                <a:latin typeface="Tahoma"/>
                <a:cs typeface="Tahoma"/>
              </a:rPr>
              <a:t>training</a:t>
            </a:r>
            <a:endParaRPr sz="2800"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3933" y="1403003"/>
            <a:ext cx="759460" cy="419100"/>
          </a:xfrm>
          <a:prstGeom prst="rect">
            <a:avLst/>
          </a:prstGeom>
          <a:solidFill>
            <a:srgbClr val="B6D6A8"/>
          </a:solidFill>
          <a:ln w="19050">
            <a:solidFill>
              <a:srgbClr val="000000"/>
            </a:solidFill>
          </a:ln>
        </p:spPr>
        <p:txBody>
          <a:bodyPr vert="horz" wrap="square" lIns="0" tIns="9271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730"/>
              </a:spcBef>
            </a:pPr>
            <a:r>
              <a:rPr sz="1400" b="1" spc="-75" dirty="0">
                <a:latin typeface="Tahoma"/>
                <a:cs typeface="Tahoma"/>
              </a:rPr>
              <a:t>Corpus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465548" y="1393478"/>
            <a:ext cx="1504950" cy="438150"/>
            <a:chOff x="7256144" y="164972"/>
            <a:chExt cx="1504950" cy="438150"/>
          </a:xfrm>
        </p:grpSpPr>
        <p:sp>
          <p:nvSpPr>
            <p:cNvPr id="5" name="object 5"/>
            <p:cNvSpPr/>
            <p:nvPr/>
          </p:nvSpPr>
          <p:spPr>
            <a:xfrm>
              <a:off x="7265669" y="174497"/>
              <a:ext cx="1485900" cy="419100"/>
            </a:xfrm>
            <a:custGeom>
              <a:avLst/>
              <a:gdLst/>
              <a:ahLst/>
              <a:cxnLst/>
              <a:rect l="l" t="t" r="r" b="b"/>
              <a:pathLst>
                <a:path w="1485900" h="419100">
                  <a:moveTo>
                    <a:pt x="1485900" y="0"/>
                  </a:moveTo>
                  <a:lnTo>
                    <a:pt x="0" y="0"/>
                  </a:lnTo>
                  <a:lnTo>
                    <a:pt x="0" y="419100"/>
                  </a:lnTo>
                  <a:lnTo>
                    <a:pt x="1485900" y="419100"/>
                  </a:lnTo>
                  <a:lnTo>
                    <a:pt x="1485900" y="0"/>
                  </a:lnTo>
                  <a:close/>
                </a:path>
              </a:pathLst>
            </a:custGeom>
            <a:solidFill>
              <a:srgbClr val="B6D6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65669" y="174497"/>
              <a:ext cx="1485900" cy="419100"/>
            </a:xfrm>
            <a:custGeom>
              <a:avLst/>
              <a:gdLst/>
              <a:ahLst/>
              <a:cxnLst/>
              <a:rect l="l" t="t" r="r" b="b"/>
              <a:pathLst>
                <a:path w="1485900" h="419100">
                  <a:moveTo>
                    <a:pt x="0" y="419100"/>
                  </a:moveTo>
                  <a:lnTo>
                    <a:pt x="1485900" y="419100"/>
                  </a:lnTo>
                  <a:lnTo>
                    <a:pt x="1485900" y="0"/>
                  </a:lnTo>
                  <a:lnTo>
                    <a:pt x="0" y="0"/>
                  </a:lnTo>
                  <a:lnTo>
                    <a:pt x="0" y="4191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290668" y="1482506"/>
            <a:ext cx="59245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5" dirty="0">
                <a:latin typeface="Tahoma"/>
                <a:cs typeface="Tahoma"/>
              </a:rPr>
              <a:t>C</a:t>
            </a:r>
            <a:r>
              <a:rPr sz="1400" b="1" spc="10" dirty="0">
                <a:latin typeface="Tahoma"/>
                <a:cs typeface="Tahoma"/>
              </a:rPr>
              <a:t>BO</a:t>
            </a:r>
            <a:r>
              <a:rPr sz="1400" b="1" spc="35" dirty="0">
                <a:latin typeface="Tahoma"/>
                <a:cs typeface="Tahoma"/>
              </a:rPr>
              <a:t>W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797465" y="1476727"/>
            <a:ext cx="1452880" cy="270510"/>
            <a:chOff x="6588061" y="248221"/>
            <a:chExt cx="1452880" cy="270510"/>
          </a:xfrm>
        </p:grpSpPr>
        <p:sp>
          <p:nvSpPr>
            <p:cNvPr id="9" name="object 9"/>
            <p:cNvSpPr/>
            <p:nvPr/>
          </p:nvSpPr>
          <p:spPr>
            <a:xfrm>
              <a:off x="6592823" y="252984"/>
              <a:ext cx="1443355" cy="260985"/>
            </a:xfrm>
            <a:custGeom>
              <a:avLst/>
              <a:gdLst/>
              <a:ahLst/>
              <a:cxnLst/>
              <a:rect l="l" t="t" r="r" b="b"/>
              <a:pathLst>
                <a:path w="1443354" h="260984">
                  <a:moveTo>
                    <a:pt x="1308734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1308734" y="260603"/>
                  </a:lnTo>
                  <a:lnTo>
                    <a:pt x="1443227" y="130301"/>
                  </a:lnTo>
                  <a:lnTo>
                    <a:pt x="1308734" y="0"/>
                  </a:lnTo>
                  <a:close/>
                </a:path>
              </a:pathLst>
            </a:custGeom>
            <a:solidFill>
              <a:srgbClr val="B6D6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2823" y="252984"/>
              <a:ext cx="1443355" cy="260985"/>
            </a:xfrm>
            <a:custGeom>
              <a:avLst/>
              <a:gdLst/>
              <a:ahLst/>
              <a:cxnLst/>
              <a:rect l="l" t="t" r="r" b="b"/>
              <a:pathLst>
                <a:path w="1443354" h="260984">
                  <a:moveTo>
                    <a:pt x="0" y="0"/>
                  </a:moveTo>
                  <a:lnTo>
                    <a:pt x="1308734" y="0"/>
                  </a:lnTo>
                  <a:lnTo>
                    <a:pt x="1443227" y="130301"/>
                  </a:lnTo>
                  <a:lnTo>
                    <a:pt x="1308734" y="260603"/>
                  </a:lnTo>
                  <a:lnTo>
                    <a:pt x="0" y="26060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863314" y="1488932"/>
            <a:ext cx="12553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90" dirty="0">
                <a:latin typeface="Tahoma"/>
                <a:cs typeface="Tahoma"/>
              </a:rPr>
              <a:t>Transformation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47910" y="3173891"/>
            <a:ext cx="3049905" cy="1300480"/>
          </a:xfrm>
          <a:custGeom>
            <a:avLst/>
            <a:gdLst/>
            <a:ahLst/>
            <a:cxnLst/>
            <a:rect l="l" t="t" r="r" b="b"/>
            <a:pathLst>
              <a:path w="3049904" h="1300480">
                <a:moveTo>
                  <a:pt x="0" y="1299971"/>
                </a:moveTo>
                <a:lnTo>
                  <a:pt x="3049523" y="1299971"/>
                </a:lnTo>
                <a:lnTo>
                  <a:pt x="3049523" y="0"/>
                </a:lnTo>
                <a:lnTo>
                  <a:pt x="0" y="0"/>
                </a:lnTo>
                <a:lnTo>
                  <a:pt x="0" y="1299971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568812" y="3261014"/>
            <a:ext cx="8223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b="1" spc="-15" dirty="0">
                <a:latin typeface="Tahoma"/>
                <a:cs typeface="Tahoma"/>
              </a:rPr>
              <a:t>C</a:t>
            </a:r>
            <a:r>
              <a:rPr sz="2000" b="1" spc="-125" dirty="0">
                <a:latin typeface="Tahoma"/>
                <a:cs typeface="Tahoma"/>
              </a:rPr>
              <a:t>orpus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801977" y="2440847"/>
            <a:ext cx="4318000" cy="2597150"/>
          </a:xfrm>
          <a:custGeom>
            <a:avLst/>
            <a:gdLst/>
            <a:ahLst/>
            <a:cxnLst/>
            <a:rect l="l" t="t" r="r" b="b"/>
            <a:pathLst>
              <a:path w="4318000" h="2597150">
                <a:moveTo>
                  <a:pt x="0" y="2596895"/>
                </a:moveTo>
                <a:lnTo>
                  <a:pt x="4317491" y="2596895"/>
                </a:lnTo>
                <a:lnTo>
                  <a:pt x="4317491" y="0"/>
                </a:lnTo>
                <a:lnTo>
                  <a:pt x="0" y="0"/>
                </a:lnTo>
                <a:lnTo>
                  <a:pt x="0" y="2596895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844013" y="2527969"/>
            <a:ext cx="22345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40" dirty="0">
                <a:latin typeface="Tahoma"/>
                <a:cs typeface="Tahoma"/>
              </a:rPr>
              <a:t>Embedding</a:t>
            </a:r>
            <a:r>
              <a:rPr sz="2000" b="1" spc="-125" dirty="0">
                <a:latin typeface="Tahoma"/>
                <a:cs typeface="Tahoma"/>
              </a:rPr>
              <a:t> </a:t>
            </a:r>
            <a:r>
              <a:rPr sz="2000" b="1" spc="-135" dirty="0">
                <a:latin typeface="Tahoma"/>
                <a:cs typeface="Tahoma"/>
              </a:rPr>
              <a:t>method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03449" y="5281533"/>
            <a:ext cx="21132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55" dirty="0">
                <a:latin typeface="Tahoma"/>
                <a:cs typeface="Tahoma"/>
              </a:rPr>
              <a:t>W</a:t>
            </a:r>
            <a:r>
              <a:rPr sz="2000" b="1" spc="-110" dirty="0">
                <a:latin typeface="Tahoma"/>
                <a:cs typeface="Tahoma"/>
              </a:rPr>
              <a:t>ord </a:t>
            </a:r>
            <a:r>
              <a:rPr sz="2000" b="1" spc="-145" dirty="0">
                <a:latin typeface="Tahoma"/>
                <a:cs typeface="Tahoma"/>
              </a:rPr>
              <a:t>embeddings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661073" y="2983963"/>
            <a:ext cx="3606165" cy="1875155"/>
            <a:chOff x="3451669" y="1755457"/>
            <a:chExt cx="3606165" cy="1875155"/>
          </a:xfrm>
        </p:grpSpPr>
        <p:sp>
          <p:nvSpPr>
            <p:cNvPr id="18" name="object 18"/>
            <p:cNvSpPr/>
            <p:nvPr/>
          </p:nvSpPr>
          <p:spPr>
            <a:xfrm>
              <a:off x="3456432" y="1760220"/>
              <a:ext cx="3596640" cy="1865630"/>
            </a:xfrm>
            <a:custGeom>
              <a:avLst/>
              <a:gdLst/>
              <a:ahLst/>
              <a:cxnLst/>
              <a:rect l="l" t="t" r="r" b="b"/>
              <a:pathLst>
                <a:path w="3596640" h="1865629">
                  <a:moveTo>
                    <a:pt x="3294761" y="0"/>
                  </a:moveTo>
                  <a:lnTo>
                    <a:pt x="0" y="0"/>
                  </a:lnTo>
                  <a:lnTo>
                    <a:pt x="0" y="1865376"/>
                  </a:lnTo>
                  <a:lnTo>
                    <a:pt x="3294761" y="1865376"/>
                  </a:lnTo>
                  <a:lnTo>
                    <a:pt x="3596640" y="932687"/>
                  </a:lnTo>
                  <a:lnTo>
                    <a:pt x="3294761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456432" y="1760220"/>
              <a:ext cx="3596640" cy="1865630"/>
            </a:xfrm>
            <a:custGeom>
              <a:avLst/>
              <a:gdLst/>
              <a:ahLst/>
              <a:cxnLst/>
              <a:rect l="l" t="t" r="r" b="b"/>
              <a:pathLst>
                <a:path w="3596640" h="1865629">
                  <a:moveTo>
                    <a:pt x="0" y="0"/>
                  </a:moveTo>
                  <a:lnTo>
                    <a:pt x="3294761" y="0"/>
                  </a:lnTo>
                  <a:lnTo>
                    <a:pt x="3596640" y="932687"/>
                  </a:lnTo>
                  <a:lnTo>
                    <a:pt x="3294761" y="1865376"/>
                  </a:lnTo>
                  <a:lnTo>
                    <a:pt x="0" y="186537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677518" y="3067211"/>
            <a:ext cx="14243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5" dirty="0">
                <a:latin typeface="Tahoma"/>
                <a:cs typeface="Tahoma"/>
              </a:rPr>
              <a:t>Transformation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762413" y="5096227"/>
            <a:ext cx="393700" cy="205104"/>
            <a:chOff x="6553009" y="3867721"/>
            <a:chExt cx="393700" cy="205104"/>
          </a:xfrm>
        </p:grpSpPr>
        <p:sp>
          <p:nvSpPr>
            <p:cNvPr id="22" name="object 22"/>
            <p:cNvSpPr/>
            <p:nvPr/>
          </p:nvSpPr>
          <p:spPr>
            <a:xfrm>
              <a:off x="6557771" y="3872484"/>
              <a:ext cx="384175" cy="195580"/>
            </a:xfrm>
            <a:custGeom>
              <a:avLst/>
              <a:gdLst/>
              <a:ahLst/>
              <a:cxnLst/>
              <a:rect l="l" t="t" r="r" b="b"/>
              <a:pathLst>
                <a:path w="384175" h="195579">
                  <a:moveTo>
                    <a:pt x="288035" y="0"/>
                  </a:moveTo>
                  <a:lnTo>
                    <a:pt x="96011" y="0"/>
                  </a:lnTo>
                  <a:lnTo>
                    <a:pt x="96011" y="97535"/>
                  </a:lnTo>
                  <a:lnTo>
                    <a:pt x="0" y="97535"/>
                  </a:lnTo>
                  <a:lnTo>
                    <a:pt x="192024" y="195071"/>
                  </a:lnTo>
                  <a:lnTo>
                    <a:pt x="384048" y="97535"/>
                  </a:lnTo>
                  <a:lnTo>
                    <a:pt x="288035" y="97535"/>
                  </a:lnTo>
                  <a:lnTo>
                    <a:pt x="288035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557771" y="3872484"/>
              <a:ext cx="384175" cy="195580"/>
            </a:xfrm>
            <a:custGeom>
              <a:avLst/>
              <a:gdLst/>
              <a:ahLst/>
              <a:cxnLst/>
              <a:rect l="l" t="t" r="r" b="b"/>
              <a:pathLst>
                <a:path w="384175" h="195579">
                  <a:moveTo>
                    <a:pt x="0" y="97535"/>
                  </a:moveTo>
                  <a:lnTo>
                    <a:pt x="96011" y="97535"/>
                  </a:lnTo>
                  <a:lnTo>
                    <a:pt x="96011" y="0"/>
                  </a:lnTo>
                  <a:lnTo>
                    <a:pt x="288035" y="0"/>
                  </a:lnTo>
                  <a:lnTo>
                    <a:pt x="288035" y="97535"/>
                  </a:lnTo>
                  <a:lnTo>
                    <a:pt x="384048" y="97535"/>
                  </a:lnTo>
                  <a:lnTo>
                    <a:pt x="192024" y="195071"/>
                  </a:lnTo>
                  <a:lnTo>
                    <a:pt x="0" y="9753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87356" y="3883441"/>
            <a:ext cx="6604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500" spc="-140" dirty="0">
                <a:solidFill>
                  <a:srgbClr val="3C85C5"/>
                </a:solidFill>
                <a:latin typeface="Tahoma"/>
                <a:cs typeface="Tahoma"/>
              </a:rPr>
              <a:t>I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83367" y="3871122"/>
            <a:ext cx="1976755" cy="260985"/>
          </a:xfrm>
          <a:prstGeom prst="rect">
            <a:avLst/>
          </a:prstGeom>
          <a:solidFill>
            <a:srgbClr val="9FC5E8"/>
          </a:solidFill>
        </p:spPr>
        <p:txBody>
          <a:bodyPr vert="horz" wrap="square" lIns="0" tIns="24765" rIns="0" bIns="0" rtlCol="0">
            <a:spAutoFit/>
          </a:bodyPr>
          <a:lstStyle/>
          <a:p>
            <a:pPr marL="6985">
              <a:lnSpc>
                <a:spcPct val="100000"/>
              </a:lnSpc>
              <a:spcBef>
                <a:spcPts val="195"/>
              </a:spcBef>
            </a:pPr>
            <a:r>
              <a:rPr sz="1500" spc="-35" dirty="0">
                <a:solidFill>
                  <a:srgbClr val="3C85C5"/>
                </a:solidFill>
                <a:latin typeface="Tahoma"/>
                <a:cs typeface="Tahoma"/>
              </a:rPr>
              <a:t>am</a:t>
            </a:r>
            <a:r>
              <a:rPr sz="1500" spc="-7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3C85C5"/>
                </a:solidFill>
                <a:latin typeface="Tahoma"/>
                <a:cs typeface="Tahoma"/>
              </a:rPr>
              <a:t>happy</a:t>
            </a:r>
            <a:r>
              <a:rPr sz="1500" spc="-9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500" spc="-5" dirty="0">
                <a:solidFill>
                  <a:srgbClr val="3C85C5"/>
                </a:solidFill>
                <a:latin typeface="Tahoma"/>
                <a:cs typeface="Tahoma"/>
              </a:rPr>
              <a:t>because</a:t>
            </a:r>
            <a:r>
              <a:rPr sz="1500" spc="-8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500" spc="-140" dirty="0">
                <a:solidFill>
                  <a:srgbClr val="3C85C5"/>
                </a:solidFill>
                <a:latin typeface="Tahoma"/>
                <a:cs typeface="Tahoma"/>
              </a:rPr>
              <a:t>I</a:t>
            </a:r>
            <a:r>
              <a:rPr sz="1500" spc="-8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500" spc="-35" dirty="0">
                <a:solidFill>
                  <a:srgbClr val="3C85C5"/>
                </a:solidFill>
                <a:latin typeface="Tahoma"/>
                <a:cs typeface="Tahoma"/>
              </a:rPr>
              <a:t>am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687713" y="3883441"/>
            <a:ext cx="68135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3C85C5"/>
                </a:solidFill>
                <a:latin typeface="Tahoma"/>
                <a:cs typeface="Tahoma"/>
              </a:rPr>
              <a:t>learning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786105" y="3511838"/>
            <a:ext cx="3170555" cy="463550"/>
          </a:xfrm>
          <a:custGeom>
            <a:avLst/>
            <a:gdLst/>
            <a:ahLst/>
            <a:cxnLst/>
            <a:rect l="l" t="t" r="r" b="b"/>
            <a:pathLst>
              <a:path w="3170554" h="463550">
                <a:moveTo>
                  <a:pt x="0" y="463296"/>
                </a:moveTo>
                <a:lnTo>
                  <a:pt x="3170301" y="463296"/>
                </a:lnTo>
              </a:path>
              <a:path w="3170554" h="463550">
                <a:moveTo>
                  <a:pt x="0" y="0"/>
                </a:moveTo>
                <a:lnTo>
                  <a:pt x="317030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344777" y="3621948"/>
            <a:ext cx="11849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latin typeface="Tahoma"/>
                <a:cs typeface="Tahoma"/>
              </a:rPr>
              <a:t>C</a:t>
            </a:r>
            <a:r>
              <a:rPr sz="1400" spc="50" dirty="0">
                <a:latin typeface="Tahoma"/>
                <a:cs typeface="Tahoma"/>
              </a:rPr>
              <a:t>o</a:t>
            </a:r>
            <a:r>
              <a:rPr sz="1400" spc="15" dirty="0">
                <a:latin typeface="Tahoma"/>
                <a:cs typeface="Tahoma"/>
              </a:rPr>
              <a:t>ntext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w</a:t>
            </a:r>
            <a:r>
              <a:rPr sz="1400" spc="30" dirty="0">
                <a:latin typeface="Tahoma"/>
                <a:cs typeface="Tahoma"/>
              </a:rPr>
              <a:t>o</a:t>
            </a:r>
            <a:r>
              <a:rPr sz="1400" spc="5" dirty="0">
                <a:latin typeface="Tahoma"/>
                <a:cs typeface="Tahoma"/>
              </a:rPr>
              <a:t>r</a:t>
            </a:r>
            <a:r>
              <a:rPr sz="1400" spc="10" dirty="0">
                <a:latin typeface="Tahoma"/>
                <a:cs typeface="Tahoma"/>
              </a:rPr>
              <a:t>d</a:t>
            </a:r>
            <a:r>
              <a:rPr sz="1400" spc="-20" dirty="0">
                <a:latin typeface="Tahoma"/>
                <a:cs typeface="Tahoma"/>
              </a:rPr>
              <a:t>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237205" y="3515268"/>
            <a:ext cx="56134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105" marR="5080" indent="-66040">
              <a:lnSpc>
                <a:spcPct val="100000"/>
              </a:lnSpc>
              <a:spcBef>
                <a:spcPts val="100"/>
              </a:spcBef>
            </a:pPr>
            <a:r>
              <a:rPr sz="1400" spc="20" dirty="0">
                <a:latin typeface="Tahoma"/>
                <a:cs typeface="Tahoma"/>
              </a:rPr>
              <a:t>Center  </a:t>
            </a:r>
            <a:r>
              <a:rPr sz="1400" spc="25" dirty="0">
                <a:latin typeface="Tahoma"/>
                <a:cs typeface="Tahoma"/>
              </a:rPr>
              <a:t>word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356969" y="3941327"/>
            <a:ext cx="1162050" cy="529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3335">
              <a:lnSpc>
                <a:spcPct val="118200"/>
              </a:lnSpc>
              <a:spcBef>
                <a:spcPts val="95"/>
              </a:spcBef>
            </a:pPr>
            <a:r>
              <a:rPr sz="1400" spc="-130" dirty="0">
                <a:solidFill>
                  <a:srgbClr val="3C85C5"/>
                </a:solidFill>
                <a:latin typeface="Tahoma"/>
                <a:cs typeface="Tahoma"/>
              </a:rPr>
              <a:t>I</a:t>
            </a:r>
            <a:r>
              <a:rPr sz="1400" spc="-9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3C85C5"/>
                </a:solidFill>
                <a:latin typeface="Tahoma"/>
                <a:cs typeface="Tahoma"/>
              </a:rPr>
              <a:t>am</a:t>
            </a:r>
            <a:r>
              <a:rPr sz="1400" spc="-7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3C85C5"/>
                </a:solidFill>
                <a:latin typeface="Tahoma"/>
                <a:cs typeface="Tahoma"/>
              </a:rPr>
              <a:t>b</a:t>
            </a:r>
            <a:r>
              <a:rPr sz="1400" spc="-5" dirty="0">
                <a:solidFill>
                  <a:srgbClr val="3C85C5"/>
                </a:solidFill>
                <a:latin typeface="Tahoma"/>
                <a:cs typeface="Tahoma"/>
              </a:rPr>
              <a:t>ecause</a:t>
            </a:r>
            <a:r>
              <a:rPr sz="1400" spc="-11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400" spc="-120" dirty="0">
                <a:solidFill>
                  <a:srgbClr val="3C85C5"/>
                </a:solidFill>
                <a:latin typeface="Tahoma"/>
                <a:cs typeface="Tahoma"/>
              </a:rPr>
              <a:t>I  </a:t>
            </a:r>
            <a:r>
              <a:rPr sz="1400" spc="-30" dirty="0">
                <a:solidFill>
                  <a:srgbClr val="3C85C5"/>
                </a:solidFill>
                <a:latin typeface="Tahoma"/>
                <a:cs typeface="Tahoma"/>
              </a:rPr>
              <a:t>am</a:t>
            </a:r>
            <a:r>
              <a:rPr sz="1400" spc="-8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3C85C5"/>
                </a:solidFill>
                <a:latin typeface="Tahoma"/>
                <a:cs typeface="Tahoma"/>
              </a:rPr>
              <a:t>h</a:t>
            </a:r>
            <a:r>
              <a:rPr sz="1400" spc="-25" dirty="0">
                <a:solidFill>
                  <a:srgbClr val="3C85C5"/>
                </a:solidFill>
                <a:latin typeface="Tahoma"/>
                <a:cs typeface="Tahoma"/>
              </a:rPr>
              <a:t>a</a:t>
            </a:r>
            <a:r>
              <a:rPr sz="1400" spc="10" dirty="0">
                <a:solidFill>
                  <a:srgbClr val="3C85C5"/>
                </a:solidFill>
                <a:latin typeface="Tahoma"/>
                <a:cs typeface="Tahoma"/>
              </a:rPr>
              <a:t>pp</a:t>
            </a:r>
            <a:r>
              <a:rPr sz="1400" spc="25" dirty="0">
                <a:solidFill>
                  <a:srgbClr val="3C85C5"/>
                </a:solidFill>
                <a:latin typeface="Tahoma"/>
                <a:cs typeface="Tahoma"/>
              </a:rPr>
              <a:t>y</a:t>
            </a:r>
            <a:r>
              <a:rPr sz="1400" spc="-8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400" spc="-130" dirty="0">
                <a:solidFill>
                  <a:srgbClr val="3C85C5"/>
                </a:solidFill>
                <a:latin typeface="Tahoma"/>
                <a:cs typeface="Tahoma"/>
              </a:rPr>
              <a:t>I</a:t>
            </a:r>
            <a:r>
              <a:rPr sz="1400" spc="-8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3C85C5"/>
                </a:solidFill>
                <a:latin typeface="Tahoma"/>
                <a:cs typeface="Tahoma"/>
              </a:rPr>
              <a:t>am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185388" y="3941327"/>
            <a:ext cx="664845" cy="529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80645">
              <a:lnSpc>
                <a:spcPct val="118200"/>
              </a:lnSpc>
              <a:spcBef>
                <a:spcPts val="95"/>
              </a:spcBef>
            </a:pPr>
            <a:r>
              <a:rPr sz="1400" dirty="0">
                <a:solidFill>
                  <a:srgbClr val="3C85C5"/>
                </a:solidFill>
                <a:latin typeface="Tahoma"/>
                <a:cs typeface="Tahoma"/>
              </a:rPr>
              <a:t>happy </a:t>
            </a:r>
            <a:r>
              <a:rPr sz="1400" spc="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3C85C5"/>
                </a:solidFill>
                <a:latin typeface="Tahoma"/>
                <a:cs typeface="Tahoma"/>
              </a:rPr>
              <a:t>b</a:t>
            </a:r>
            <a:r>
              <a:rPr sz="1400" spc="-5" dirty="0">
                <a:solidFill>
                  <a:srgbClr val="3C85C5"/>
                </a:solidFill>
                <a:latin typeface="Tahoma"/>
                <a:cs typeface="Tahoma"/>
              </a:rPr>
              <a:t>ecause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870432" y="4483515"/>
            <a:ext cx="21348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solidFill>
                  <a:srgbClr val="3C85C5"/>
                </a:solidFill>
                <a:latin typeface="Tahoma"/>
                <a:cs typeface="Tahoma"/>
              </a:rPr>
              <a:t>h</a:t>
            </a:r>
            <a:r>
              <a:rPr sz="1400" spc="-30" dirty="0">
                <a:solidFill>
                  <a:srgbClr val="3C85C5"/>
                </a:solidFill>
                <a:latin typeface="Tahoma"/>
                <a:cs typeface="Tahoma"/>
              </a:rPr>
              <a:t>a</a:t>
            </a:r>
            <a:r>
              <a:rPr sz="1400" spc="10" dirty="0">
                <a:solidFill>
                  <a:srgbClr val="3C85C5"/>
                </a:solidFill>
                <a:latin typeface="Tahoma"/>
                <a:cs typeface="Tahoma"/>
              </a:rPr>
              <a:t>pp</a:t>
            </a:r>
            <a:r>
              <a:rPr sz="1400" spc="25" dirty="0">
                <a:solidFill>
                  <a:srgbClr val="3C85C5"/>
                </a:solidFill>
                <a:latin typeface="Tahoma"/>
                <a:cs typeface="Tahoma"/>
              </a:rPr>
              <a:t>y</a:t>
            </a:r>
            <a:r>
              <a:rPr sz="1400" spc="-8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3C85C5"/>
                </a:solidFill>
                <a:latin typeface="Tahoma"/>
                <a:cs typeface="Tahoma"/>
              </a:rPr>
              <a:t>b</a:t>
            </a:r>
            <a:r>
              <a:rPr sz="1400" spc="-5" dirty="0">
                <a:solidFill>
                  <a:srgbClr val="3C85C5"/>
                </a:solidFill>
                <a:latin typeface="Tahoma"/>
                <a:cs typeface="Tahoma"/>
              </a:rPr>
              <a:t>ecause</a:t>
            </a:r>
            <a:r>
              <a:rPr sz="1400" spc="-9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3C85C5"/>
                </a:solidFill>
                <a:latin typeface="Tahoma"/>
                <a:cs typeface="Tahoma"/>
              </a:rPr>
              <a:t>am</a:t>
            </a:r>
            <a:r>
              <a:rPr sz="1400" spc="-11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3C85C5"/>
                </a:solidFill>
                <a:latin typeface="Tahoma"/>
                <a:cs typeface="Tahoma"/>
              </a:rPr>
              <a:t>l</a:t>
            </a:r>
            <a:r>
              <a:rPr sz="1400" spc="-10" dirty="0">
                <a:solidFill>
                  <a:srgbClr val="3C85C5"/>
                </a:solidFill>
                <a:latin typeface="Tahoma"/>
                <a:cs typeface="Tahoma"/>
              </a:rPr>
              <a:t>ear</a:t>
            </a:r>
            <a:r>
              <a:rPr sz="1400" spc="10" dirty="0">
                <a:solidFill>
                  <a:srgbClr val="3C85C5"/>
                </a:solidFill>
                <a:latin typeface="Tahoma"/>
                <a:cs typeface="Tahoma"/>
              </a:rPr>
              <a:t>n</a:t>
            </a:r>
            <a:r>
              <a:rPr sz="1400" dirty="0">
                <a:solidFill>
                  <a:srgbClr val="3C85C5"/>
                </a:solidFill>
                <a:latin typeface="Tahoma"/>
                <a:cs typeface="Tahoma"/>
              </a:rPr>
              <a:t>i</a:t>
            </a:r>
            <a:r>
              <a:rPr sz="1400" spc="-20" dirty="0">
                <a:solidFill>
                  <a:srgbClr val="3C85C5"/>
                </a:solidFill>
                <a:latin typeface="Tahoma"/>
                <a:cs typeface="Tahoma"/>
              </a:rPr>
              <a:t>n</a:t>
            </a:r>
            <a:r>
              <a:rPr sz="1400" spc="-45" dirty="0">
                <a:solidFill>
                  <a:srgbClr val="3C85C5"/>
                </a:solidFill>
                <a:latin typeface="Tahoma"/>
                <a:cs typeface="Tahoma"/>
              </a:rPr>
              <a:t>g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481044" y="4483515"/>
            <a:ext cx="755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30" dirty="0">
                <a:solidFill>
                  <a:srgbClr val="3C85C5"/>
                </a:solidFill>
                <a:latin typeface="Tahoma"/>
                <a:cs typeface="Tahoma"/>
              </a:rPr>
              <a:t>I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474311" y="3615089"/>
            <a:ext cx="1254760" cy="60515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53035" rIns="0" bIns="0" rtlCol="0">
            <a:spAutoFit/>
          </a:bodyPr>
          <a:lstStyle/>
          <a:p>
            <a:pPr marL="264160">
              <a:lnSpc>
                <a:spcPct val="100000"/>
              </a:lnSpc>
              <a:spcBef>
                <a:spcPts val="1205"/>
              </a:spcBef>
            </a:pPr>
            <a:r>
              <a:rPr sz="1800" b="1" spc="10" dirty="0">
                <a:latin typeface="Tahoma"/>
                <a:cs typeface="Tahoma"/>
              </a:rPr>
              <a:t>CBOW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509490" y="3048873"/>
            <a:ext cx="11855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70" dirty="0">
                <a:latin typeface="Tahoma"/>
                <a:cs typeface="Tahoma"/>
              </a:rPr>
              <a:t>C</a:t>
            </a:r>
            <a:r>
              <a:rPr sz="1400" spc="50" dirty="0">
                <a:latin typeface="Tahoma"/>
                <a:cs typeface="Tahoma"/>
              </a:rPr>
              <a:t>o</a:t>
            </a:r>
            <a:r>
              <a:rPr sz="1400" spc="-5" dirty="0">
                <a:latin typeface="Tahoma"/>
                <a:cs typeface="Tahoma"/>
              </a:rPr>
              <a:t>n</a:t>
            </a:r>
            <a:r>
              <a:rPr sz="1400" spc="20" dirty="0">
                <a:latin typeface="Tahoma"/>
                <a:cs typeface="Tahoma"/>
              </a:rPr>
              <a:t>text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w</a:t>
            </a:r>
            <a:r>
              <a:rPr sz="1400" spc="30" dirty="0">
                <a:latin typeface="Tahoma"/>
                <a:cs typeface="Tahoma"/>
              </a:rPr>
              <a:t>o</a:t>
            </a:r>
            <a:r>
              <a:rPr sz="1400" spc="5" dirty="0">
                <a:latin typeface="Tahoma"/>
                <a:cs typeface="Tahoma"/>
              </a:rPr>
              <a:t>r</a:t>
            </a:r>
            <a:r>
              <a:rPr sz="1400" spc="15" dirty="0">
                <a:latin typeface="Tahoma"/>
                <a:cs typeface="Tahoma"/>
              </a:rPr>
              <a:t>d</a:t>
            </a:r>
            <a:r>
              <a:rPr sz="1400" spc="-20" dirty="0">
                <a:latin typeface="Tahoma"/>
                <a:cs typeface="Tahoma"/>
              </a:rPr>
              <a:t>s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7905413" y="3352771"/>
            <a:ext cx="393700" cy="1166495"/>
            <a:chOff x="7696009" y="2124265"/>
            <a:chExt cx="393700" cy="1166495"/>
          </a:xfrm>
        </p:grpSpPr>
        <p:sp>
          <p:nvSpPr>
            <p:cNvPr id="37" name="object 37"/>
            <p:cNvSpPr/>
            <p:nvPr/>
          </p:nvSpPr>
          <p:spPr>
            <a:xfrm>
              <a:off x="7700771" y="2129027"/>
              <a:ext cx="382905" cy="165100"/>
            </a:xfrm>
            <a:custGeom>
              <a:avLst/>
              <a:gdLst/>
              <a:ahLst/>
              <a:cxnLst/>
              <a:rect l="l" t="t" r="r" b="b"/>
              <a:pathLst>
                <a:path w="382904" h="165100">
                  <a:moveTo>
                    <a:pt x="286893" y="0"/>
                  </a:moveTo>
                  <a:lnTo>
                    <a:pt x="95630" y="0"/>
                  </a:lnTo>
                  <a:lnTo>
                    <a:pt x="95630" y="82296"/>
                  </a:lnTo>
                  <a:lnTo>
                    <a:pt x="0" y="82296"/>
                  </a:lnTo>
                  <a:lnTo>
                    <a:pt x="191261" y="164592"/>
                  </a:lnTo>
                  <a:lnTo>
                    <a:pt x="382524" y="82296"/>
                  </a:lnTo>
                  <a:lnTo>
                    <a:pt x="286893" y="82296"/>
                  </a:lnTo>
                  <a:lnTo>
                    <a:pt x="286893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700771" y="2129027"/>
              <a:ext cx="382905" cy="165100"/>
            </a:xfrm>
            <a:custGeom>
              <a:avLst/>
              <a:gdLst/>
              <a:ahLst/>
              <a:cxnLst/>
              <a:rect l="l" t="t" r="r" b="b"/>
              <a:pathLst>
                <a:path w="382904" h="165100">
                  <a:moveTo>
                    <a:pt x="0" y="82296"/>
                  </a:moveTo>
                  <a:lnTo>
                    <a:pt x="95630" y="82296"/>
                  </a:lnTo>
                  <a:lnTo>
                    <a:pt x="95630" y="0"/>
                  </a:lnTo>
                  <a:lnTo>
                    <a:pt x="286893" y="0"/>
                  </a:lnTo>
                  <a:lnTo>
                    <a:pt x="286893" y="82296"/>
                  </a:lnTo>
                  <a:lnTo>
                    <a:pt x="382524" y="82296"/>
                  </a:lnTo>
                  <a:lnTo>
                    <a:pt x="191261" y="164592"/>
                  </a:lnTo>
                  <a:lnTo>
                    <a:pt x="0" y="8229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700771" y="3119627"/>
              <a:ext cx="384175" cy="166370"/>
            </a:xfrm>
            <a:custGeom>
              <a:avLst/>
              <a:gdLst/>
              <a:ahLst/>
              <a:cxnLst/>
              <a:rect l="l" t="t" r="r" b="b"/>
              <a:pathLst>
                <a:path w="384175" h="166370">
                  <a:moveTo>
                    <a:pt x="288035" y="0"/>
                  </a:moveTo>
                  <a:lnTo>
                    <a:pt x="96011" y="0"/>
                  </a:lnTo>
                  <a:lnTo>
                    <a:pt x="96011" y="83058"/>
                  </a:lnTo>
                  <a:lnTo>
                    <a:pt x="0" y="83058"/>
                  </a:lnTo>
                  <a:lnTo>
                    <a:pt x="192024" y="166116"/>
                  </a:lnTo>
                  <a:lnTo>
                    <a:pt x="384048" y="83058"/>
                  </a:lnTo>
                  <a:lnTo>
                    <a:pt x="288035" y="83058"/>
                  </a:lnTo>
                  <a:lnTo>
                    <a:pt x="288035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700771" y="3119627"/>
              <a:ext cx="384175" cy="166370"/>
            </a:xfrm>
            <a:custGeom>
              <a:avLst/>
              <a:gdLst/>
              <a:ahLst/>
              <a:cxnLst/>
              <a:rect l="l" t="t" r="r" b="b"/>
              <a:pathLst>
                <a:path w="384175" h="166370">
                  <a:moveTo>
                    <a:pt x="0" y="83058"/>
                  </a:moveTo>
                  <a:lnTo>
                    <a:pt x="96011" y="83058"/>
                  </a:lnTo>
                  <a:lnTo>
                    <a:pt x="96011" y="0"/>
                  </a:lnTo>
                  <a:lnTo>
                    <a:pt x="288035" y="0"/>
                  </a:lnTo>
                  <a:lnTo>
                    <a:pt x="288035" y="83058"/>
                  </a:lnTo>
                  <a:lnTo>
                    <a:pt x="384048" y="83058"/>
                  </a:lnTo>
                  <a:lnTo>
                    <a:pt x="192024" y="166116"/>
                  </a:lnTo>
                  <a:lnTo>
                    <a:pt x="0" y="8305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7215994" y="4577750"/>
            <a:ext cx="17716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20" dirty="0">
                <a:latin typeface="Tahoma"/>
                <a:cs typeface="Tahoma"/>
              </a:rPr>
              <a:t>Pre</a:t>
            </a:r>
            <a:r>
              <a:rPr sz="1400" spc="30" dirty="0">
                <a:latin typeface="Tahoma"/>
                <a:cs typeface="Tahoma"/>
              </a:rPr>
              <a:t>d</a:t>
            </a:r>
            <a:r>
              <a:rPr sz="1400" spc="15" dirty="0">
                <a:latin typeface="Tahoma"/>
                <a:cs typeface="Tahoma"/>
              </a:rPr>
              <a:t>icted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center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25" dirty="0">
                <a:latin typeface="Tahoma"/>
                <a:cs typeface="Tahoma"/>
              </a:rPr>
              <a:t>word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790804" y="4515773"/>
            <a:ext cx="3161030" cy="260985"/>
          </a:xfrm>
          <a:custGeom>
            <a:avLst/>
            <a:gdLst/>
            <a:ahLst/>
            <a:cxnLst/>
            <a:rect l="l" t="t" r="r" b="b"/>
            <a:pathLst>
              <a:path w="3161029" h="260985">
                <a:moveTo>
                  <a:pt x="3160776" y="0"/>
                </a:moveTo>
                <a:lnTo>
                  <a:pt x="0" y="0"/>
                </a:lnTo>
                <a:lnTo>
                  <a:pt x="0" y="260603"/>
                </a:lnTo>
                <a:lnTo>
                  <a:pt x="3160776" y="260603"/>
                </a:lnTo>
                <a:lnTo>
                  <a:pt x="3160776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365781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31089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85" dirty="0"/>
              <a:t>CB</a:t>
            </a:r>
            <a:r>
              <a:rPr sz="2800" spc="225" dirty="0"/>
              <a:t>O</a:t>
            </a:r>
            <a:r>
              <a:rPr sz="2800" spc="370" dirty="0"/>
              <a:t>W</a:t>
            </a:r>
            <a:r>
              <a:rPr sz="2800" spc="-160" dirty="0"/>
              <a:t> </a:t>
            </a:r>
            <a:r>
              <a:rPr sz="2800" spc="15" dirty="0"/>
              <a:t>in</a:t>
            </a:r>
            <a:r>
              <a:rPr sz="2800" spc="-160" dirty="0"/>
              <a:t> </a:t>
            </a:r>
            <a:r>
              <a:rPr sz="2800" spc="-85" dirty="0"/>
              <a:t>a</a:t>
            </a:r>
            <a:r>
              <a:rPr sz="2800" spc="-160" dirty="0"/>
              <a:t> </a:t>
            </a:r>
            <a:r>
              <a:rPr sz="2800" spc="5" dirty="0"/>
              <a:t>nutshell</a:t>
            </a:r>
            <a:endParaRPr sz="28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04352" y="1760138"/>
            <a:ext cx="2819197" cy="318091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112657" y="4073107"/>
            <a:ext cx="256413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spc="-30" dirty="0">
                <a:solidFill>
                  <a:srgbClr val="2D414F"/>
                </a:solidFill>
                <a:latin typeface="Tahoma"/>
                <a:cs typeface="Tahoma"/>
              </a:rPr>
              <a:t>S</a:t>
            </a:r>
            <a:r>
              <a:rPr sz="1400" spc="25" dirty="0">
                <a:solidFill>
                  <a:srgbClr val="2D414F"/>
                </a:solidFill>
                <a:latin typeface="Tahoma"/>
                <a:cs typeface="Tahoma"/>
              </a:rPr>
              <a:t>o</a:t>
            </a:r>
            <a:r>
              <a:rPr sz="1400" spc="-5" dirty="0">
                <a:solidFill>
                  <a:srgbClr val="2D414F"/>
                </a:solidFill>
                <a:latin typeface="Tahoma"/>
                <a:cs typeface="Tahoma"/>
              </a:rPr>
              <a:t>u</a:t>
            </a:r>
            <a:r>
              <a:rPr sz="1400" spc="10" dirty="0">
                <a:solidFill>
                  <a:srgbClr val="2D414F"/>
                </a:solidFill>
                <a:latin typeface="Tahoma"/>
                <a:cs typeface="Tahoma"/>
              </a:rPr>
              <a:t>rce</a:t>
            </a:r>
            <a:r>
              <a:rPr sz="1400" spc="-145" dirty="0">
                <a:solidFill>
                  <a:srgbClr val="2D414F"/>
                </a:solidFill>
                <a:latin typeface="Tahoma"/>
                <a:cs typeface="Tahoma"/>
              </a:rPr>
              <a:t>:</a:t>
            </a:r>
            <a:r>
              <a:rPr sz="1400" spc="-80" dirty="0">
                <a:solidFill>
                  <a:srgbClr val="2D414F"/>
                </a:solidFill>
                <a:latin typeface="Tahoma"/>
                <a:cs typeface="Tahoma"/>
              </a:rPr>
              <a:t> </a:t>
            </a:r>
            <a:r>
              <a:rPr sz="1400" spc="85" dirty="0">
                <a:solidFill>
                  <a:srgbClr val="2D414F"/>
                </a:solidFill>
                <a:latin typeface="Tahoma"/>
                <a:cs typeface="Tahoma"/>
              </a:rPr>
              <a:t>Mi</a:t>
            </a:r>
            <a:r>
              <a:rPr sz="1400" spc="75" dirty="0">
                <a:solidFill>
                  <a:srgbClr val="2D414F"/>
                </a:solidFill>
                <a:latin typeface="Tahoma"/>
                <a:cs typeface="Tahoma"/>
              </a:rPr>
              <a:t>k</a:t>
            </a:r>
            <a:r>
              <a:rPr sz="1400" spc="25" dirty="0">
                <a:solidFill>
                  <a:srgbClr val="2D414F"/>
                </a:solidFill>
                <a:latin typeface="Tahoma"/>
                <a:cs typeface="Tahoma"/>
              </a:rPr>
              <a:t>o</a:t>
            </a:r>
            <a:r>
              <a:rPr sz="1400" spc="20" dirty="0">
                <a:solidFill>
                  <a:srgbClr val="2D414F"/>
                </a:solidFill>
                <a:latin typeface="Tahoma"/>
                <a:cs typeface="Tahoma"/>
              </a:rPr>
              <a:t>lov</a:t>
            </a:r>
            <a:r>
              <a:rPr sz="1400" spc="-105" dirty="0">
                <a:solidFill>
                  <a:srgbClr val="2D414F"/>
                </a:solidFill>
                <a:latin typeface="Tahoma"/>
                <a:cs typeface="Tahoma"/>
              </a:rPr>
              <a:t>,</a:t>
            </a:r>
            <a:r>
              <a:rPr sz="1400" spc="-90" dirty="0">
                <a:solidFill>
                  <a:srgbClr val="2D414F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2D414F"/>
                </a:solidFill>
                <a:latin typeface="Tahoma"/>
                <a:cs typeface="Tahoma"/>
              </a:rPr>
              <a:t>T.,</a:t>
            </a:r>
            <a:r>
              <a:rPr sz="1400" spc="-90" dirty="0">
                <a:solidFill>
                  <a:srgbClr val="2D414F"/>
                </a:solidFill>
                <a:latin typeface="Tahoma"/>
                <a:cs typeface="Tahoma"/>
              </a:rPr>
              <a:t> </a:t>
            </a:r>
            <a:r>
              <a:rPr sz="1400" spc="50" dirty="0">
                <a:solidFill>
                  <a:srgbClr val="2D414F"/>
                </a:solidFill>
                <a:latin typeface="Tahoma"/>
                <a:cs typeface="Tahoma"/>
              </a:rPr>
              <a:t>C</a:t>
            </a:r>
            <a:r>
              <a:rPr sz="1400" spc="35" dirty="0">
                <a:solidFill>
                  <a:srgbClr val="2D414F"/>
                </a:solidFill>
                <a:latin typeface="Tahoma"/>
                <a:cs typeface="Tahoma"/>
              </a:rPr>
              <a:t>h</a:t>
            </a:r>
            <a:r>
              <a:rPr sz="1400" spc="-35" dirty="0">
                <a:solidFill>
                  <a:srgbClr val="2D414F"/>
                </a:solidFill>
                <a:latin typeface="Tahoma"/>
                <a:cs typeface="Tahoma"/>
              </a:rPr>
              <a:t>en,</a:t>
            </a:r>
            <a:r>
              <a:rPr sz="1400" spc="-100" dirty="0">
                <a:solidFill>
                  <a:srgbClr val="2D414F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2D414F"/>
                </a:solidFill>
                <a:latin typeface="Tahoma"/>
                <a:cs typeface="Tahoma"/>
              </a:rPr>
              <a:t>K.</a:t>
            </a:r>
            <a:r>
              <a:rPr sz="1400" spc="-110" dirty="0">
                <a:solidFill>
                  <a:srgbClr val="2D414F"/>
                </a:solidFill>
                <a:latin typeface="Tahoma"/>
                <a:cs typeface="Tahoma"/>
              </a:rPr>
              <a:t>,  </a:t>
            </a:r>
            <a:r>
              <a:rPr sz="1400" spc="65" dirty="0">
                <a:solidFill>
                  <a:srgbClr val="2D414F"/>
                </a:solidFill>
                <a:latin typeface="Tahoma"/>
                <a:cs typeface="Tahoma"/>
              </a:rPr>
              <a:t>C</a:t>
            </a:r>
            <a:r>
              <a:rPr sz="1400" spc="50" dirty="0">
                <a:solidFill>
                  <a:srgbClr val="2D414F"/>
                </a:solidFill>
                <a:latin typeface="Tahoma"/>
                <a:cs typeface="Tahoma"/>
              </a:rPr>
              <a:t>o</a:t>
            </a:r>
            <a:r>
              <a:rPr sz="1400" spc="5" dirty="0">
                <a:solidFill>
                  <a:srgbClr val="2D414F"/>
                </a:solidFill>
                <a:latin typeface="Tahoma"/>
                <a:cs typeface="Tahoma"/>
              </a:rPr>
              <a:t>rr</a:t>
            </a:r>
            <a:r>
              <a:rPr sz="1400" spc="-25" dirty="0">
                <a:solidFill>
                  <a:srgbClr val="2D414F"/>
                </a:solidFill>
                <a:latin typeface="Tahoma"/>
                <a:cs typeface="Tahoma"/>
              </a:rPr>
              <a:t>ado,</a:t>
            </a:r>
            <a:r>
              <a:rPr sz="1400" spc="-75" dirty="0">
                <a:solidFill>
                  <a:srgbClr val="2D414F"/>
                </a:solidFill>
                <a:latin typeface="Tahoma"/>
                <a:cs typeface="Tahoma"/>
              </a:rPr>
              <a:t> </a:t>
            </a:r>
            <a:r>
              <a:rPr sz="1400" spc="85" dirty="0">
                <a:solidFill>
                  <a:srgbClr val="2D414F"/>
                </a:solidFill>
                <a:latin typeface="Tahoma"/>
                <a:cs typeface="Tahoma"/>
              </a:rPr>
              <a:t>G</a:t>
            </a:r>
            <a:r>
              <a:rPr sz="1400" spc="-95" dirty="0">
                <a:solidFill>
                  <a:srgbClr val="2D414F"/>
                </a:solidFill>
                <a:latin typeface="Tahoma"/>
                <a:cs typeface="Tahoma"/>
              </a:rPr>
              <a:t>.</a:t>
            </a:r>
            <a:r>
              <a:rPr sz="1400" spc="-30" dirty="0">
                <a:solidFill>
                  <a:srgbClr val="2D414F"/>
                </a:solidFill>
                <a:latin typeface="Tahoma"/>
                <a:cs typeface="Tahoma"/>
              </a:rPr>
              <a:t>S</a:t>
            </a:r>
            <a:r>
              <a:rPr sz="1400" spc="-95" dirty="0">
                <a:solidFill>
                  <a:srgbClr val="2D414F"/>
                </a:solidFill>
                <a:latin typeface="Tahoma"/>
                <a:cs typeface="Tahoma"/>
              </a:rPr>
              <a:t>.</a:t>
            </a:r>
            <a:r>
              <a:rPr sz="1400" spc="-110" dirty="0">
                <a:solidFill>
                  <a:srgbClr val="2D414F"/>
                </a:solidFill>
                <a:latin typeface="Tahoma"/>
                <a:cs typeface="Tahoma"/>
              </a:rPr>
              <a:t>,</a:t>
            </a:r>
            <a:r>
              <a:rPr sz="1400" spc="-100" dirty="0">
                <a:solidFill>
                  <a:srgbClr val="2D414F"/>
                </a:solidFill>
                <a:latin typeface="Tahoma"/>
                <a:cs typeface="Tahoma"/>
              </a:rPr>
              <a:t> </a:t>
            </a:r>
            <a:r>
              <a:rPr sz="1400" spc="55" dirty="0">
                <a:solidFill>
                  <a:srgbClr val="2D414F"/>
                </a:solidFill>
                <a:latin typeface="Tahoma"/>
                <a:cs typeface="Tahoma"/>
              </a:rPr>
              <a:t>&amp;</a:t>
            </a:r>
            <a:r>
              <a:rPr sz="1400" spc="-75" dirty="0">
                <a:solidFill>
                  <a:srgbClr val="2D414F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D414F"/>
                </a:solidFill>
                <a:latin typeface="Tahoma"/>
                <a:cs typeface="Tahoma"/>
              </a:rPr>
              <a:t>Dean,</a:t>
            </a:r>
            <a:r>
              <a:rPr sz="1400" spc="-100" dirty="0">
                <a:solidFill>
                  <a:srgbClr val="2D414F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2D414F"/>
                </a:solidFill>
                <a:latin typeface="Tahoma"/>
                <a:cs typeface="Tahoma"/>
              </a:rPr>
              <a:t>J</a:t>
            </a:r>
            <a:r>
              <a:rPr sz="1400" spc="-95" dirty="0">
                <a:solidFill>
                  <a:srgbClr val="2D414F"/>
                </a:solidFill>
                <a:latin typeface="Tahoma"/>
                <a:cs typeface="Tahoma"/>
              </a:rPr>
              <a:t>.</a:t>
            </a:r>
            <a:r>
              <a:rPr sz="1400" spc="-90" dirty="0">
                <a:solidFill>
                  <a:srgbClr val="2D414F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2D414F"/>
                </a:solidFill>
                <a:latin typeface="Tahoma"/>
                <a:cs typeface="Tahoma"/>
              </a:rPr>
              <a:t>(2013).  </a:t>
            </a:r>
            <a:r>
              <a:rPr sz="1400" u="sng" spc="2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ahoma"/>
                <a:cs typeface="Tahoma"/>
                <a:hlinkClick r:id="rId3"/>
              </a:rPr>
              <a:t>E</a:t>
            </a:r>
            <a:r>
              <a:rPr sz="1400" u="sng" spc="2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ahoma"/>
                <a:cs typeface="Tahoma"/>
                <a:hlinkClick r:id="rId3"/>
              </a:rPr>
              <a:t>fficien</a:t>
            </a:r>
            <a:r>
              <a:rPr sz="1400" u="sng" spc="3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ahoma"/>
                <a:cs typeface="Tahoma"/>
                <a:hlinkClick r:id="rId3"/>
              </a:rPr>
              <a:t>t</a:t>
            </a:r>
            <a:r>
              <a:rPr sz="1400" u="sng" spc="-12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ahoma"/>
                <a:cs typeface="Tahoma"/>
                <a:hlinkClick r:id="rId3"/>
              </a:rPr>
              <a:t> </a:t>
            </a:r>
            <a:r>
              <a:rPr sz="1400" u="sng" spc="2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ahoma"/>
                <a:cs typeface="Tahoma"/>
                <a:hlinkClick r:id="rId3"/>
              </a:rPr>
              <a:t>E</a:t>
            </a:r>
            <a:r>
              <a:rPr sz="1400" u="sng" spc="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ahoma"/>
                <a:cs typeface="Tahoma"/>
                <a:hlinkClick r:id="rId3"/>
              </a:rPr>
              <a:t>stimati</a:t>
            </a:r>
            <a:r>
              <a:rPr sz="1400" u="sng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ahoma"/>
                <a:cs typeface="Tahoma"/>
                <a:hlinkClick r:id="rId3"/>
              </a:rPr>
              <a:t>on</a:t>
            </a:r>
            <a:r>
              <a:rPr sz="1400" u="sng" spc="-9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ahoma"/>
                <a:cs typeface="Tahoma"/>
                <a:hlinkClick r:id="rId3"/>
              </a:rPr>
              <a:t> </a:t>
            </a:r>
            <a:r>
              <a:rPr sz="1400" u="sng" spc="3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ahoma"/>
                <a:cs typeface="Tahoma"/>
                <a:hlinkClick r:id="rId3"/>
              </a:rPr>
              <a:t>o</a:t>
            </a:r>
            <a:r>
              <a:rPr sz="1400" u="sng" spc="4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ahoma"/>
                <a:cs typeface="Tahoma"/>
                <a:hlinkClick r:id="rId3"/>
              </a:rPr>
              <a:t>f</a:t>
            </a:r>
            <a:r>
              <a:rPr sz="1400" u="sng" spc="-7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ahoma"/>
                <a:cs typeface="Tahoma"/>
                <a:hlinkClick r:id="rId3"/>
              </a:rPr>
              <a:t> </a:t>
            </a:r>
            <a:r>
              <a:rPr sz="1400" u="sng" spc="14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ahoma"/>
                <a:cs typeface="Tahoma"/>
                <a:hlinkClick r:id="rId3"/>
              </a:rPr>
              <a:t>W</a:t>
            </a:r>
            <a:r>
              <a:rPr sz="1400" u="sng" spc="7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ahoma"/>
                <a:cs typeface="Tahoma"/>
                <a:hlinkClick r:id="rId3"/>
              </a:rPr>
              <a:t>o</a:t>
            </a:r>
            <a:r>
              <a:rPr sz="1400" u="sng" spc="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ahoma"/>
                <a:cs typeface="Tahoma"/>
                <a:hlinkClick r:id="rId3"/>
              </a:rPr>
              <a:t>rd </a:t>
            </a:r>
            <a:r>
              <a:rPr sz="1400" spc="5" dirty="0">
                <a:solidFill>
                  <a:srgbClr val="0096A7"/>
                </a:solidFill>
                <a:latin typeface="Tahoma"/>
                <a:cs typeface="Tahoma"/>
                <a:hlinkClick r:id="rId3"/>
              </a:rPr>
              <a:t> </a:t>
            </a:r>
            <a:r>
              <a:rPr sz="1400" u="sng" spc="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ahoma"/>
                <a:cs typeface="Tahoma"/>
                <a:hlinkClick r:id="rId3"/>
              </a:rPr>
              <a:t>Re</a:t>
            </a:r>
            <a:r>
              <a:rPr sz="1400" u="sng" spc="1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ahoma"/>
                <a:cs typeface="Tahoma"/>
                <a:hlinkClick r:id="rId3"/>
              </a:rPr>
              <a:t>p</a:t>
            </a:r>
            <a:r>
              <a:rPr sz="1400" u="sng" spc="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ahoma"/>
                <a:cs typeface="Tahoma"/>
                <a:hlinkClick r:id="rId3"/>
              </a:rPr>
              <a:t>r</a:t>
            </a:r>
            <a:r>
              <a:rPr sz="1400" u="sng" spc="-1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ahoma"/>
                <a:cs typeface="Tahoma"/>
                <a:hlinkClick r:id="rId3"/>
              </a:rPr>
              <a:t>e</a:t>
            </a:r>
            <a:r>
              <a:rPr sz="1400" u="sng" spc="-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ahoma"/>
                <a:cs typeface="Tahoma"/>
                <a:hlinkClick r:id="rId3"/>
              </a:rPr>
              <a:t>s</a:t>
            </a:r>
            <a:r>
              <a:rPr sz="1400" u="sng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ahoma"/>
                <a:cs typeface="Tahoma"/>
                <a:hlinkClick r:id="rId3"/>
              </a:rPr>
              <a:t>e</a:t>
            </a:r>
            <a:r>
              <a:rPr sz="1400" u="sng" spc="-1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ahoma"/>
                <a:cs typeface="Tahoma"/>
                <a:hlinkClick r:id="rId3"/>
              </a:rPr>
              <a:t>n</a:t>
            </a:r>
            <a:r>
              <a:rPr sz="1400" u="sng" spc="1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ahoma"/>
                <a:cs typeface="Tahoma"/>
                <a:hlinkClick r:id="rId3"/>
              </a:rPr>
              <a:t>tati</a:t>
            </a:r>
            <a:r>
              <a:rPr sz="1400" u="sng" spc="1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ahoma"/>
                <a:cs typeface="Tahoma"/>
                <a:hlinkClick r:id="rId3"/>
              </a:rPr>
              <a:t>o</a:t>
            </a:r>
            <a:r>
              <a:rPr sz="1400" u="sng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ahoma"/>
                <a:cs typeface="Tahoma"/>
                <a:hlinkClick r:id="rId3"/>
              </a:rPr>
              <a:t>n</a:t>
            </a:r>
            <a:r>
              <a:rPr sz="1400" u="sng" spc="-2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ahoma"/>
                <a:cs typeface="Tahoma"/>
                <a:hlinkClick r:id="rId3"/>
              </a:rPr>
              <a:t>s</a:t>
            </a:r>
            <a:r>
              <a:rPr sz="1400" u="sng" spc="-12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ahoma"/>
                <a:cs typeface="Tahoma"/>
                <a:hlinkClick r:id="rId3"/>
              </a:rPr>
              <a:t> </a:t>
            </a:r>
            <a:r>
              <a:rPr sz="1400" u="sng" spc="1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ahoma"/>
                <a:cs typeface="Tahoma"/>
                <a:hlinkClick r:id="rId3"/>
              </a:rPr>
              <a:t>i</a:t>
            </a:r>
            <a:r>
              <a:rPr sz="1400" u="sng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ahoma"/>
                <a:cs typeface="Tahoma"/>
                <a:hlinkClick r:id="rId3"/>
              </a:rPr>
              <a:t>n</a:t>
            </a:r>
            <a:r>
              <a:rPr sz="1400" u="sng" spc="-8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ahoma"/>
                <a:cs typeface="Tahoma"/>
                <a:hlinkClick r:id="rId3"/>
              </a:rPr>
              <a:t> </a:t>
            </a:r>
            <a:r>
              <a:rPr sz="1400" u="sng" spc="4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ahoma"/>
                <a:cs typeface="Tahoma"/>
                <a:hlinkClick r:id="rId3"/>
              </a:rPr>
              <a:t>Vecto</a:t>
            </a:r>
            <a:r>
              <a:rPr sz="1400" u="sng" spc="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ahoma"/>
                <a:cs typeface="Tahoma"/>
                <a:hlinkClick r:id="rId3"/>
              </a:rPr>
              <a:t>r</a:t>
            </a:r>
            <a:r>
              <a:rPr sz="1400" u="sng" spc="-9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ahoma"/>
                <a:cs typeface="Tahoma"/>
                <a:hlinkClick r:id="rId3"/>
              </a:rPr>
              <a:t> </a:t>
            </a:r>
            <a:r>
              <a:rPr sz="1400" u="sng" spc="-3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ahoma"/>
                <a:cs typeface="Tahoma"/>
                <a:hlinkClick r:id="rId3"/>
              </a:rPr>
              <a:t>S</a:t>
            </a:r>
            <a:r>
              <a:rPr sz="1400" u="sng" spc="1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ahoma"/>
                <a:cs typeface="Tahoma"/>
                <a:hlinkClick r:id="rId3"/>
              </a:rPr>
              <a:t>p</a:t>
            </a:r>
            <a:r>
              <a:rPr sz="1400" u="sng" spc="-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ahoma"/>
                <a:cs typeface="Tahoma"/>
                <a:hlinkClick r:id="rId3"/>
              </a:rPr>
              <a:t>ace</a:t>
            </a:r>
            <a:endParaRPr sz="14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0020665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53511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" dirty="0"/>
              <a:t>Cleaning</a:t>
            </a:r>
            <a:r>
              <a:rPr sz="2800" spc="-155" dirty="0"/>
              <a:t> </a:t>
            </a:r>
            <a:r>
              <a:rPr sz="2800" spc="-25" dirty="0"/>
              <a:t>and</a:t>
            </a:r>
            <a:r>
              <a:rPr sz="2800" spc="-175" dirty="0"/>
              <a:t> </a:t>
            </a:r>
            <a:r>
              <a:rPr sz="2800" spc="20" dirty="0"/>
              <a:t>tokenization</a:t>
            </a:r>
            <a:r>
              <a:rPr sz="2800" spc="-160" dirty="0"/>
              <a:t> </a:t>
            </a:r>
            <a:r>
              <a:rPr sz="2800" spc="-5" dirty="0"/>
              <a:t>matters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4850" y="1240358"/>
            <a:ext cx="159702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SzPct val="90000"/>
              <a:buChar char="●"/>
              <a:tabLst>
                <a:tab pos="354965" algn="l"/>
                <a:tab pos="355600" algn="l"/>
              </a:tabLst>
            </a:pPr>
            <a:r>
              <a:rPr sz="2000" spc="25" dirty="0">
                <a:latin typeface="Tahoma"/>
                <a:cs typeface="Tahoma"/>
              </a:rPr>
              <a:t>Lett</a:t>
            </a:r>
            <a:r>
              <a:rPr sz="2000" spc="30" dirty="0">
                <a:latin typeface="Tahoma"/>
                <a:cs typeface="Tahoma"/>
              </a:rPr>
              <a:t>e</a:t>
            </a:r>
            <a:r>
              <a:rPr sz="2000" spc="5" dirty="0">
                <a:latin typeface="Tahoma"/>
                <a:cs typeface="Tahoma"/>
              </a:rPr>
              <a:t>r</a:t>
            </a:r>
            <a:r>
              <a:rPr sz="2000" spc="-16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case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27323" y="1276858"/>
            <a:ext cx="44919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298700" algn="l"/>
              </a:tabLst>
            </a:pPr>
            <a:r>
              <a:rPr sz="1600" spc="-25" dirty="0">
                <a:solidFill>
                  <a:srgbClr val="3C85C5"/>
                </a:solidFill>
                <a:latin typeface="Tahoma"/>
                <a:cs typeface="Tahoma"/>
              </a:rPr>
              <a:t>“</a:t>
            </a:r>
            <a:r>
              <a:rPr sz="1600" spc="-30" dirty="0">
                <a:solidFill>
                  <a:srgbClr val="3C85C5"/>
                </a:solidFill>
                <a:latin typeface="Tahoma"/>
                <a:cs typeface="Tahoma"/>
              </a:rPr>
              <a:t>T</a:t>
            </a:r>
            <a:r>
              <a:rPr sz="1600" spc="-5" dirty="0">
                <a:solidFill>
                  <a:srgbClr val="3C85C5"/>
                </a:solidFill>
                <a:latin typeface="Tahoma"/>
                <a:cs typeface="Tahoma"/>
              </a:rPr>
              <a:t>h</a:t>
            </a:r>
            <a:r>
              <a:rPr sz="1600" spc="-10" dirty="0">
                <a:solidFill>
                  <a:srgbClr val="3C85C5"/>
                </a:solidFill>
                <a:latin typeface="Tahoma"/>
                <a:cs typeface="Tahoma"/>
              </a:rPr>
              <a:t>e</a:t>
            </a:r>
            <a:r>
              <a:rPr sz="1600" spc="-60" dirty="0">
                <a:solidFill>
                  <a:srgbClr val="3C85C5"/>
                </a:solidFill>
                <a:latin typeface="Tahoma"/>
                <a:cs typeface="Tahoma"/>
              </a:rPr>
              <a:t>”</a:t>
            </a:r>
            <a:r>
              <a:rPr sz="1600" spc="-8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600" spc="-240" dirty="0">
                <a:solidFill>
                  <a:srgbClr val="3C85C5"/>
                </a:solidFill>
                <a:latin typeface="Tahoma"/>
                <a:cs typeface="Tahoma"/>
              </a:rPr>
              <a:t>==</a:t>
            </a:r>
            <a:r>
              <a:rPr sz="1600" spc="-8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3C85C5"/>
                </a:solidFill>
                <a:latin typeface="Tahoma"/>
                <a:cs typeface="Tahoma"/>
              </a:rPr>
              <a:t>“</a:t>
            </a:r>
            <a:r>
              <a:rPr sz="1600" spc="-5" dirty="0">
                <a:solidFill>
                  <a:srgbClr val="3C85C5"/>
                </a:solidFill>
                <a:latin typeface="Tahoma"/>
                <a:cs typeface="Tahoma"/>
              </a:rPr>
              <a:t>th</a:t>
            </a:r>
            <a:r>
              <a:rPr sz="1600" spc="-10" dirty="0">
                <a:solidFill>
                  <a:srgbClr val="3C85C5"/>
                </a:solidFill>
                <a:latin typeface="Tahoma"/>
                <a:cs typeface="Tahoma"/>
              </a:rPr>
              <a:t>e</a:t>
            </a:r>
            <a:r>
              <a:rPr sz="1600" spc="-60" dirty="0">
                <a:solidFill>
                  <a:srgbClr val="3C85C5"/>
                </a:solidFill>
                <a:latin typeface="Tahoma"/>
                <a:cs typeface="Tahoma"/>
              </a:rPr>
              <a:t>”</a:t>
            </a:r>
            <a:r>
              <a:rPr sz="1600" spc="-8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600" spc="-240" dirty="0">
                <a:solidFill>
                  <a:srgbClr val="3C85C5"/>
                </a:solidFill>
                <a:latin typeface="Tahoma"/>
                <a:cs typeface="Tahoma"/>
              </a:rPr>
              <a:t>==</a:t>
            </a:r>
            <a:r>
              <a:rPr sz="1600" spc="-9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600" spc="25" dirty="0">
                <a:solidFill>
                  <a:srgbClr val="3C85C5"/>
                </a:solidFill>
                <a:latin typeface="Tahoma"/>
                <a:cs typeface="Tahoma"/>
              </a:rPr>
              <a:t>“T</a:t>
            </a:r>
            <a:r>
              <a:rPr sz="1600" spc="40" dirty="0">
                <a:solidFill>
                  <a:srgbClr val="3C85C5"/>
                </a:solidFill>
                <a:latin typeface="Tahoma"/>
                <a:cs typeface="Tahoma"/>
              </a:rPr>
              <a:t>H</a:t>
            </a:r>
            <a:r>
              <a:rPr sz="1600" spc="-20" dirty="0">
                <a:solidFill>
                  <a:srgbClr val="3C85C5"/>
                </a:solidFill>
                <a:latin typeface="Tahoma"/>
                <a:cs typeface="Tahoma"/>
              </a:rPr>
              <a:t>E”</a:t>
            </a:r>
            <a:r>
              <a:rPr sz="1600" dirty="0">
                <a:solidFill>
                  <a:srgbClr val="3C85C5"/>
                </a:solidFill>
                <a:latin typeface="Tahoma"/>
                <a:cs typeface="Tahoma"/>
              </a:rPr>
              <a:t>	</a:t>
            </a:r>
            <a:r>
              <a:rPr sz="1600" i="1" spc="-5" dirty="0">
                <a:solidFill>
                  <a:srgbClr val="A64D79"/>
                </a:solidFill>
                <a:latin typeface="Arial"/>
                <a:cs typeface="Arial"/>
              </a:rPr>
              <a:t>→</a:t>
            </a:r>
            <a:r>
              <a:rPr sz="1600" i="1" spc="-60" dirty="0">
                <a:solidFill>
                  <a:srgbClr val="A64D79"/>
                </a:solidFill>
                <a:latin typeface="Arial"/>
                <a:cs typeface="Arial"/>
              </a:rPr>
              <a:t> </a:t>
            </a:r>
            <a:r>
              <a:rPr sz="1600" i="1" spc="-45" dirty="0">
                <a:solidFill>
                  <a:srgbClr val="A64D79"/>
                </a:solidFill>
                <a:latin typeface="Arial"/>
                <a:cs typeface="Arial"/>
              </a:rPr>
              <a:t>lower</a:t>
            </a:r>
            <a:r>
              <a:rPr sz="1600" i="1" spc="-55" dirty="0">
                <a:solidFill>
                  <a:srgbClr val="A64D79"/>
                </a:solidFill>
                <a:latin typeface="Arial"/>
                <a:cs typeface="Arial"/>
              </a:rPr>
              <a:t>c</a:t>
            </a:r>
            <a:r>
              <a:rPr sz="1600" i="1" spc="-125" dirty="0">
                <a:solidFill>
                  <a:srgbClr val="A64D79"/>
                </a:solidFill>
                <a:latin typeface="Arial"/>
                <a:cs typeface="Arial"/>
              </a:rPr>
              <a:t>ase</a:t>
            </a:r>
            <a:r>
              <a:rPr sz="1600" i="1" spc="-60" dirty="0">
                <a:solidFill>
                  <a:srgbClr val="A64D79"/>
                </a:solidFill>
                <a:latin typeface="Arial"/>
                <a:cs typeface="Arial"/>
              </a:rPr>
              <a:t> </a:t>
            </a:r>
            <a:r>
              <a:rPr sz="1600" i="1" spc="220" dirty="0">
                <a:solidFill>
                  <a:srgbClr val="A64D79"/>
                </a:solidFill>
                <a:latin typeface="Arial"/>
                <a:cs typeface="Arial"/>
              </a:rPr>
              <a:t>/</a:t>
            </a:r>
            <a:r>
              <a:rPr sz="1600" i="1" spc="-70" dirty="0">
                <a:solidFill>
                  <a:srgbClr val="A64D79"/>
                </a:solidFill>
                <a:latin typeface="Arial"/>
                <a:cs typeface="Arial"/>
              </a:rPr>
              <a:t> </a:t>
            </a:r>
            <a:r>
              <a:rPr sz="1600" i="1" spc="-55" dirty="0">
                <a:solidFill>
                  <a:srgbClr val="A64D79"/>
                </a:solidFill>
                <a:latin typeface="Arial"/>
                <a:cs typeface="Arial"/>
              </a:rPr>
              <a:t>u</a:t>
            </a:r>
            <a:r>
              <a:rPr sz="1600" i="1" spc="-50" dirty="0">
                <a:solidFill>
                  <a:srgbClr val="A64D79"/>
                </a:solidFill>
                <a:latin typeface="Arial"/>
                <a:cs typeface="Arial"/>
              </a:rPr>
              <a:t>p</a:t>
            </a:r>
            <a:r>
              <a:rPr sz="1600" i="1" spc="-60" dirty="0">
                <a:solidFill>
                  <a:srgbClr val="A64D79"/>
                </a:solidFill>
                <a:latin typeface="Arial"/>
                <a:cs typeface="Arial"/>
              </a:rPr>
              <a:t>per</a:t>
            </a:r>
            <a:r>
              <a:rPr sz="1600" i="1" spc="-40" dirty="0">
                <a:solidFill>
                  <a:srgbClr val="A64D79"/>
                </a:solidFill>
                <a:latin typeface="Arial"/>
                <a:cs typeface="Arial"/>
              </a:rPr>
              <a:t> </a:t>
            </a:r>
            <a:r>
              <a:rPr sz="1600" i="1" spc="-85" dirty="0">
                <a:solidFill>
                  <a:srgbClr val="A64D79"/>
                </a:solidFill>
                <a:latin typeface="Arial"/>
                <a:cs typeface="Arial"/>
              </a:rPr>
              <a:t>c</a:t>
            </a:r>
            <a:r>
              <a:rPr sz="1600" i="1" spc="-125" dirty="0">
                <a:solidFill>
                  <a:srgbClr val="A64D79"/>
                </a:solidFill>
                <a:latin typeface="Arial"/>
                <a:cs typeface="Arial"/>
              </a:rPr>
              <a:t>ase</a:t>
            </a:r>
            <a:endParaRPr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50485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53511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" dirty="0"/>
              <a:t>Cleaning</a:t>
            </a:r>
            <a:r>
              <a:rPr sz="2800" spc="-155" dirty="0"/>
              <a:t> </a:t>
            </a:r>
            <a:r>
              <a:rPr sz="2800" spc="-25" dirty="0"/>
              <a:t>and</a:t>
            </a:r>
            <a:r>
              <a:rPr sz="2800" spc="-175" dirty="0"/>
              <a:t> </a:t>
            </a:r>
            <a:r>
              <a:rPr sz="2800" spc="20" dirty="0"/>
              <a:t>tokenization</a:t>
            </a:r>
            <a:r>
              <a:rPr sz="2800" spc="-160" dirty="0"/>
              <a:t> </a:t>
            </a:r>
            <a:r>
              <a:rPr sz="2800" spc="-5" dirty="0"/>
              <a:t>matters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4850" y="1240358"/>
            <a:ext cx="159702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SzPct val="90000"/>
              <a:buChar char="●"/>
              <a:tabLst>
                <a:tab pos="354965" algn="l"/>
                <a:tab pos="355600" algn="l"/>
              </a:tabLst>
            </a:pPr>
            <a:r>
              <a:rPr sz="2000" spc="25" dirty="0">
                <a:latin typeface="Tahoma"/>
                <a:cs typeface="Tahoma"/>
              </a:rPr>
              <a:t>Lett</a:t>
            </a:r>
            <a:r>
              <a:rPr sz="2000" spc="30" dirty="0">
                <a:latin typeface="Tahoma"/>
                <a:cs typeface="Tahoma"/>
              </a:rPr>
              <a:t>e</a:t>
            </a:r>
            <a:r>
              <a:rPr sz="2000" spc="5" dirty="0">
                <a:latin typeface="Tahoma"/>
                <a:cs typeface="Tahoma"/>
              </a:rPr>
              <a:t>r</a:t>
            </a:r>
            <a:r>
              <a:rPr sz="2000" spc="-16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case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4850" y="1941957"/>
            <a:ext cx="17246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SzPct val="90000"/>
              <a:buChar char="●"/>
              <a:tabLst>
                <a:tab pos="354965" algn="l"/>
                <a:tab pos="355600" algn="l"/>
              </a:tabLst>
            </a:pPr>
            <a:r>
              <a:rPr sz="2000" spc="20" dirty="0">
                <a:latin typeface="Tahoma"/>
                <a:cs typeface="Tahoma"/>
              </a:rPr>
              <a:t>Punctuation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27323" y="1276858"/>
            <a:ext cx="44919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298700" algn="l"/>
              </a:tabLst>
            </a:pPr>
            <a:r>
              <a:rPr sz="1600" spc="-25" dirty="0">
                <a:solidFill>
                  <a:srgbClr val="3C85C5"/>
                </a:solidFill>
                <a:latin typeface="Tahoma"/>
                <a:cs typeface="Tahoma"/>
              </a:rPr>
              <a:t>“</a:t>
            </a:r>
            <a:r>
              <a:rPr sz="1600" spc="-30" dirty="0">
                <a:solidFill>
                  <a:srgbClr val="3C85C5"/>
                </a:solidFill>
                <a:latin typeface="Tahoma"/>
                <a:cs typeface="Tahoma"/>
              </a:rPr>
              <a:t>T</a:t>
            </a:r>
            <a:r>
              <a:rPr sz="1600" spc="-5" dirty="0">
                <a:solidFill>
                  <a:srgbClr val="3C85C5"/>
                </a:solidFill>
                <a:latin typeface="Tahoma"/>
                <a:cs typeface="Tahoma"/>
              </a:rPr>
              <a:t>h</a:t>
            </a:r>
            <a:r>
              <a:rPr sz="1600" spc="-10" dirty="0">
                <a:solidFill>
                  <a:srgbClr val="3C85C5"/>
                </a:solidFill>
                <a:latin typeface="Tahoma"/>
                <a:cs typeface="Tahoma"/>
              </a:rPr>
              <a:t>e</a:t>
            </a:r>
            <a:r>
              <a:rPr sz="1600" spc="-60" dirty="0">
                <a:solidFill>
                  <a:srgbClr val="3C85C5"/>
                </a:solidFill>
                <a:latin typeface="Tahoma"/>
                <a:cs typeface="Tahoma"/>
              </a:rPr>
              <a:t>”</a:t>
            </a:r>
            <a:r>
              <a:rPr sz="1600" spc="-8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600" spc="-240" dirty="0">
                <a:solidFill>
                  <a:srgbClr val="3C85C5"/>
                </a:solidFill>
                <a:latin typeface="Tahoma"/>
                <a:cs typeface="Tahoma"/>
              </a:rPr>
              <a:t>==</a:t>
            </a:r>
            <a:r>
              <a:rPr sz="1600" spc="-8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3C85C5"/>
                </a:solidFill>
                <a:latin typeface="Tahoma"/>
                <a:cs typeface="Tahoma"/>
              </a:rPr>
              <a:t>“</a:t>
            </a:r>
            <a:r>
              <a:rPr sz="1600" spc="-5" dirty="0">
                <a:solidFill>
                  <a:srgbClr val="3C85C5"/>
                </a:solidFill>
                <a:latin typeface="Tahoma"/>
                <a:cs typeface="Tahoma"/>
              </a:rPr>
              <a:t>th</a:t>
            </a:r>
            <a:r>
              <a:rPr sz="1600" spc="-10" dirty="0">
                <a:solidFill>
                  <a:srgbClr val="3C85C5"/>
                </a:solidFill>
                <a:latin typeface="Tahoma"/>
                <a:cs typeface="Tahoma"/>
              </a:rPr>
              <a:t>e</a:t>
            </a:r>
            <a:r>
              <a:rPr sz="1600" spc="-60" dirty="0">
                <a:solidFill>
                  <a:srgbClr val="3C85C5"/>
                </a:solidFill>
                <a:latin typeface="Tahoma"/>
                <a:cs typeface="Tahoma"/>
              </a:rPr>
              <a:t>”</a:t>
            </a:r>
            <a:r>
              <a:rPr sz="1600" spc="-8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600" spc="-240" dirty="0">
                <a:solidFill>
                  <a:srgbClr val="3C85C5"/>
                </a:solidFill>
                <a:latin typeface="Tahoma"/>
                <a:cs typeface="Tahoma"/>
              </a:rPr>
              <a:t>==</a:t>
            </a:r>
            <a:r>
              <a:rPr sz="1600" spc="-9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600" spc="25" dirty="0">
                <a:solidFill>
                  <a:srgbClr val="3C85C5"/>
                </a:solidFill>
                <a:latin typeface="Tahoma"/>
                <a:cs typeface="Tahoma"/>
              </a:rPr>
              <a:t>“T</a:t>
            </a:r>
            <a:r>
              <a:rPr sz="1600" spc="40" dirty="0">
                <a:solidFill>
                  <a:srgbClr val="3C85C5"/>
                </a:solidFill>
                <a:latin typeface="Tahoma"/>
                <a:cs typeface="Tahoma"/>
              </a:rPr>
              <a:t>H</a:t>
            </a:r>
            <a:r>
              <a:rPr sz="1600" spc="-20" dirty="0">
                <a:solidFill>
                  <a:srgbClr val="3C85C5"/>
                </a:solidFill>
                <a:latin typeface="Tahoma"/>
                <a:cs typeface="Tahoma"/>
              </a:rPr>
              <a:t>E”</a:t>
            </a:r>
            <a:r>
              <a:rPr sz="1600" dirty="0">
                <a:solidFill>
                  <a:srgbClr val="3C85C5"/>
                </a:solidFill>
                <a:latin typeface="Tahoma"/>
                <a:cs typeface="Tahoma"/>
              </a:rPr>
              <a:t>	</a:t>
            </a:r>
            <a:r>
              <a:rPr sz="1600" i="1" spc="-5" dirty="0">
                <a:solidFill>
                  <a:srgbClr val="A64D79"/>
                </a:solidFill>
                <a:latin typeface="Arial"/>
                <a:cs typeface="Arial"/>
              </a:rPr>
              <a:t>→</a:t>
            </a:r>
            <a:r>
              <a:rPr sz="1600" i="1" spc="-60" dirty="0">
                <a:solidFill>
                  <a:srgbClr val="A64D79"/>
                </a:solidFill>
                <a:latin typeface="Arial"/>
                <a:cs typeface="Arial"/>
              </a:rPr>
              <a:t> </a:t>
            </a:r>
            <a:r>
              <a:rPr sz="1600" i="1" spc="-45" dirty="0">
                <a:solidFill>
                  <a:srgbClr val="A64D79"/>
                </a:solidFill>
                <a:latin typeface="Arial"/>
                <a:cs typeface="Arial"/>
              </a:rPr>
              <a:t>lower</a:t>
            </a:r>
            <a:r>
              <a:rPr sz="1600" i="1" spc="-55" dirty="0">
                <a:solidFill>
                  <a:srgbClr val="A64D79"/>
                </a:solidFill>
                <a:latin typeface="Arial"/>
                <a:cs typeface="Arial"/>
              </a:rPr>
              <a:t>c</a:t>
            </a:r>
            <a:r>
              <a:rPr sz="1600" i="1" spc="-125" dirty="0">
                <a:solidFill>
                  <a:srgbClr val="A64D79"/>
                </a:solidFill>
                <a:latin typeface="Arial"/>
                <a:cs typeface="Arial"/>
              </a:rPr>
              <a:t>ase</a:t>
            </a:r>
            <a:r>
              <a:rPr sz="1600" i="1" spc="-60" dirty="0">
                <a:solidFill>
                  <a:srgbClr val="A64D79"/>
                </a:solidFill>
                <a:latin typeface="Arial"/>
                <a:cs typeface="Arial"/>
              </a:rPr>
              <a:t> </a:t>
            </a:r>
            <a:r>
              <a:rPr sz="1600" i="1" spc="220" dirty="0">
                <a:solidFill>
                  <a:srgbClr val="A64D79"/>
                </a:solidFill>
                <a:latin typeface="Arial"/>
                <a:cs typeface="Arial"/>
              </a:rPr>
              <a:t>/</a:t>
            </a:r>
            <a:r>
              <a:rPr sz="1600" i="1" spc="-70" dirty="0">
                <a:solidFill>
                  <a:srgbClr val="A64D79"/>
                </a:solidFill>
                <a:latin typeface="Arial"/>
                <a:cs typeface="Arial"/>
              </a:rPr>
              <a:t> </a:t>
            </a:r>
            <a:r>
              <a:rPr sz="1600" i="1" spc="-55" dirty="0">
                <a:solidFill>
                  <a:srgbClr val="A64D79"/>
                </a:solidFill>
                <a:latin typeface="Arial"/>
                <a:cs typeface="Arial"/>
              </a:rPr>
              <a:t>u</a:t>
            </a:r>
            <a:r>
              <a:rPr sz="1600" i="1" spc="-50" dirty="0">
                <a:solidFill>
                  <a:srgbClr val="A64D79"/>
                </a:solidFill>
                <a:latin typeface="Arial"/>
                <a:cs typeface="Arial"/>
              </a:rPr>
              <a:t>p</a:t>
            </a:r>
            <a:r>
              <a:rPr sz="1600" i="1" spc="-60" dirty="0">
                <a:solidFill>
                  <a:srgbClr val="A64D79"/>
                </a:solidFill>
                <a:latin typeface="Arial"/>
                <a:cs typeface="Arial"/>
              </a:rPr>
              <a:t>per</a:t>
            </a:r>
            <a:r>
              <a:rPr sz="1600" i="1" spc="-40" dirty="0">
                <a:solidFill>
                  <a:srgbClr val="A64D79"/>
                </a:solidFill>
                <a:latin typeface="Arial"/>
                <a:cs typeface="Arial"/>
              </a:rPr>
              <a:t> </a:t>
            </a:r>
            <a:r>
              <a:rPr sz="1600" i="1" spc="-85" dirty="0">
                <a:solidFill>
                  <a:srgbClr val="A64D79"/>
                </a:solidFill>
                <a:latin typeface="Arial"/>
                <a:cs typeface="Arial"/>
              </a:rPr>
              <a:t>c</a:t>
            </a:r>
            <a:r>
              <a:rPr sz="1600" i="1" spc="-125" dirty="0">
                <a:solidFill>
                  <a:srgbClr val="A64D79"/>
                </a:solidFill>
                <a:latin typeface="Arial"/>
                <a:cs typeface="Arial"/>
              </a:rPr>
              <a:t>ase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27323" y="1963038"/>
            <a:ext cx="11957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5265" algn="l"/>
                <a:tab pos="426720" algn="l"/>
                <a:tab pos="630555" algn="l"/>
                <a:tab pos="879475" algn="l"/>
              </a:tabLst>
            </a:pPr>
            <a:r>
              <a:rPr sz="1600" spc="-125" dirty="0">
                <a:solidFill>
                  <a:srgbClr val="3C85C5"/>
                </a:solidFill>
                <a:latin typeface="Tahoma"/>
                <a:cs typeface="Tahoma"/>
              </a:rPr>
              <a:t>,	</a:t>
            </a:r>
            <a:r>
              <a:rPr sz="1600" spc="-105" dirty="0">
                <a:solidFill>
                  <a:srgbClr val="3C85C5"/>
                </a:solidFill>
                <a:latin typeface="Tahoma"/>
                <a:cs typeface="Tahoma"/>
              </a:rPr>
              <a:t>!	</a:t>
            </a:r>
            <a:r>
              <a:rPr sz="1600" spc="-110" dirty="0">
                <a:solidFill>
                  <a:srgbClr val="3C85C5"/>
                </a:solidFill>
                <a:latin typeface="Tahoma"/>
                <a:cs typeface="Tahoma"/>
              </a:rPr>
              <a:t>.	</a:t>
            </a:r>
            <a:r>
              <a:rPr sz="1600" spc="-45" dirty="0">
                <a:solidFill>
                  <a:srgbClr val="3C85C5"/>
                </a:solidFill>
                <a:latin typeface="Tahoma"/>
                <a:cs typeface="Tahoma"/>
              </a:rPr>
              <a:t>?	</a:t>
            </a:r>
            <a:r>
              <a:rPr sz="1600" spc="375" dirty="0">
                <a:solidFill>
                  <a:srgbClr val="A64D79"/>
                </a:solidFill>
                <a:latin typeface="Tahoma"/>
                <a:cs typeface="Tahoma"/>
              </a:rPr>
              <a:t>→ </a:t>
            </a:r>
            <a:r>
              <a:rPr sz="1600" spc="-95" dirty="0">
                <a:solidFill>
                  <a:srgbClr val="A64D7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A64D79"/>
                </a:solidFill>
                <a:latin typeface="Tahoma"/>
                <a:cs typeface="Tahoma"/>
              </a:rPr>
              <a:t> </a:t>
            </a:r>
            <a:r>
              <a:rPr sz="1600" spc="-110" dirty="0">
                <a:solidFill>
                  <a:srgbClr val="A64D79"/>
                </a:solidFill>
                <a:latin typeface="Tahoma"/>
                <a:cs typeface="Tahoma"/>
              </a:rPr>
              <a:t>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31740" y="1963038"/>
            <a:ext cx="17094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3840" algn="l"/>
                <a:tab pos="443230" algn="l"/>
                <a:tab pos="688975" algn="l"/>
                <a:tab pos="932815" algn="l"/>
                <a:tab pos="1132205" algn="l"/>
              </a:tabLst>
            </a:pPr>
            <a:r>
              <a:rPr sz="1600" spc="-60" dirty="0">
                <a:solidFill>
                  <a:srgbClr val="3C85C5"/>
                </a:solidFill>
                <a:latin typeface="Tahoma"/>
                <a:cs typeface="Tahoma"/>
              </a:rPr>
              <a:t>“	</a:t>
            </a:r>
            <a:r>
              <a:rPr sz="1600" dirty="0">
                <a:solidFill>
                  <a:srgbClr val="3C85C5"/>
                </a:solidFill>
                <a:latin typeface="Tahoma"/>
                <a:cs typeface="Tahoma"/>
              </a:rPr>
              <a:t>‘	</a:t>
            </a:r>
            <a:r>
              <a:rPr sz="1600" spc="-235" dirty="0">
                <a:solidFill>
                  <a:srgbClr val="3C85C5"/>
                </a:solidFill>
                <a:latin typeface="Tahoma"/>
                <a:cs typeface="Tahoma"/>
              </a:rPr>
              <a:t>«	»	</a:t>
            </a:r>
            <a:r>
              <a:rPr sz="1600" dirty="0">
                <a:solidFill>
                  <a:srgbClr val="3C85C5"/>
                </a:solidFill>
                <a:latin typeface="Tahoma"/>
                <a:cs typeface="Tahoma"/>
              </a:rPr>
              <a:t>’	</a:t>
            </a:r>
            <a:r>
              <a:rPr sz="1600" spc="-60" dirty="0">
                <a:solidFill>
                  <a:srgbClr val="3C85C5"/>
                </a:solidFill>
                <a:latin typeface="Tahoma"/>
                <a:cs typeface="Tahoma"/>
              </a:rPr>
              <a:t>”</a:t>
            </a:r>
            <a:r>
              <a:rPr sz="1600" spc="38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600" spc="1320" dirty="0">
                <a:solidFill>
                  <a:srgbClr val="A64D79"/>
                </a:solidFill>
                <a:latin typeface="Tahoma"/>
                <a:cs typeface="Tahoma"/>
              </a:rPr>
              <a:t>→ </a:t>
            </a:r>
            <a:r>
              <a:rPr sz="1600" spc="-484" dirty="0">
                <a:solidFill>
                  <a:srgbClr val="A64D79"/>
                </a:solidFill>
                <a:latin typeface="Tahoma"/>
                <a:cs typeface="Tahoma"/>
              </a:rPr>
              <a:t> </a:t>
            </a:r>
            <a:r>
              <a:rPr sz="1600" spc="-645" dirty="0">
                <a:solidFill>
                  <a:srgbClr val="A64D79"/>
                </a:solidFill>
                <a:latin typeface="Cambria Math"/>
                <a:cs typeface="Cambria Math"/>
              </a:rPr>
              <a:t>∅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93609" y="1963038"/>
            <a:ext cx="13322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1945" algn="l"/>
                <a:tab pos="586740" algn="l"/>
                <a:tab pos="1015365" algn="l"/>
              </a:tabLst>
            </a:pPr>
            <a:r>
              <a:rPr sz="1600" spc="-114" dirty="0">
                <a:solidFill>
                  <a:srgbClr val="3C85C5"/>
                </a:solidFill>
                <a:latin typeface="Tahoma"/>
                <a:cs typeface="Tahoma"/>
              </a:rPr>
              <a:t>…	</a:t>
            </a:r>
            <a:r>
              <a:rPr sz="1600" spc="-105" dirty="0">
                <a:solidFill>
                  <a:srgbClr val="3C85C5"/>
                </a:solidFill>
                <a:latin typeface="Tahoma"/>
                <a:cs typeface="Tahoma"/>
              </a:rPr>
              <a:t>!!	</a:t>
            </a:r>
            <a:r>
              <a:rPr sz="1600" spc="-45" dirty="0">
                <a:solidFill>
                  <a:srgbClr val="3C85C5"/>
                </a:solidFill>
                <a:latin typeface="Tahoma"/>
                <a:cs typeface="Tahoma"/>
              </a:rPr>
              <a:t>?</a:t>
            </a:r>
            <a:r>
              <a:rPr sz="1600" spc="-40" dirty="0">
                <a:solidFill>
                  <a:srgbClr val="3C85C5"/>
                </a:solidFill>
                <a:latin typeface="Tahoma"/>
                <a:cs typeface="Tahoma"/>
              </a:rPr>
              <a:t>?</a:t>
            </a:r>
            <a:r>
              <a:rPr sz="1600" spc="-45" dirty="0">
                <a:solidFill>
                  <a:srgbClr val="3C85C5"/>
                </a:solidFill>
                <a:latin typeface="Tahoma"/>
                <a:cs typeface="Tahoma"/>
              </a:rPr>
              <a:t>?</a:t>
            </a:r>
            <a:r>
              <a:rPr sz="1600" dirty="0">
                <a:solidFill>
                  <a:srgbClr val="3C85C5"/>
                </a:solidFill>
                <a:latin typeface="Tahoma"/>
                <a:cs typeface="Tahoma"/>
              </a:rPr>
              <a:t>	</a:t>
            </a:r>
            <a:r>
              <a:rPr sz="1600" spc="380" dirty="0">
                <a:solidFill>
                  <a:srgbClr val="A64D79"/>
                </a:solidFill>
                <a:latin typeface="Tahoma"/>
                <a:cs typeface="Tahoma"/>
              </a:rPr>
              <a:t>→ </a:t>
            </a:r>
            <a:r>
              <a:rPr sz="1600" spc="-85" dirty="0">
                <a:solidFill>
                  <a:srgbClr val="A64D7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A64D79"/>
                </a:solidFill>
                <a:latin typeface="Tahoma"/>
                <a:cs typeface="Tahoma"/>
              </a:rPr>
              <a:t> </a:t>
            </a:r>
            <a:r>
              <a:rPr sz="1600" spc="-110" dirty="0">
                <a:solidFill>
                  <a:srgbClr val="A64D79"/>
                </a:solidFill>
                <a:latin typeface="Tahoma"/>
                <a:cs typeface="Tahoma"/>
              </a:rPr>
              <a:t>.</a:t>
            </a:r>
            <a:endParaRPr sz="16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0726605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53511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" dirty="0"/>
              <a:t>Cleaning</a:t>
            </a:r>
            <a:r>
              <a:rPr sz="2800" spc="-155" dirty="0"/>
              <a:t> </a:t>
            </a:r>
            <a:r>
              <a:rPr sz="2800" spc="-25" dirty="0"/>
              <a:t>and</a:t>
            </a:r>
            <a:r>
              <a:rPr sz="2800" spc="-175" dirty="0"/>
              <a:t> </a:t>
            </a:r>
            <a:r>
              <a:rPr sz="2800" spc="20" dirty="0"/>
              <a:t>tokenization</a:t>
            </a:r>
            <a:r>
              <a:rPr sz="2800" spc="-160" dirty="0"/>
              <a:t> </a:t>
            </a:r>
            <a:r>
              <a:rPr sz="2800" spc="-5" dirty="0"/>
              <a:t>matters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4850" y="1240358"/>
            <a:ext cx="159702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SzPct val="90000"/>
              <a:buChar char="●"/>
              <a:tabLst>
                <a:tab pos="354965" algn="l"/>
                <a:tab pos="355600" algn="l"/>
              </a:tabLst>
            </a:pPr>
            <a:r>
              <a:rPr sz="2000" spc="25" dirty="0">
                <a:latin typeface="Tahoma"/>
                <a:cs typeface="Tahoma"/>
              </a:rPr>
              <a:t>Lett</a:t>
            </a:r>
            <a:r>
              <a:rPr sz="2000" spc="30" dirty="0">
                <a:latin typeface="Tahoma"/>
                <a:cs typeface="Tahoma"/>
              </a:rPr>
              <a:t>e</a:t>
            </a:r>
            <a:r>
              <a:rPr sz="2000" spc="5" dirty="0">
                <a:latin typeface="Tahoma"/>
                <a:cs typeface="Tahoma"/>
              </a:rPr>
              <a:t>r</a:t>
            </a:r>
            <a:r>
              <a:rPr sz="2000" spc="-16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case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4850" y="1941957"/>
            <a:ext cx="17246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SzPct val="90000"/>
              <a:buChar char="●"/>
              <a:tabLst>
                <a:tab pos="354965" algn="l"/>
                <a:tab pos="355600" algn="l"/>
              </a:tabLst>
            </a:pPr>
            <a:r>
              <a:rPr sz="2000" spc="20" dirty="0">
                <a:latin typeface="Tahoma"/>
                <a:cs typeface="Tahoma"/>
              </a:rPr>
              <a:t>Punctuation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4850" y="2643377"/>
            <a:ext cx="13950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SzPct val="90000"/>
              <a:buChar char="●"/>
              <a:tabLst>
                <a:tab pos="354965" algn="l"/>
                <a:tab pos="355600" algn="l"/>
              </a:tabLst>
            </a:pPr>
            <a:r>
              <a:rPr sz="2000" spc="20" dirty="0">
                <a:latin typeface="Tahoma"/>
                <a:cs typeface="Tahoma"/>
              </a:rPr>
              <a:t>Numbers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27323" y="1276858"/>
            <a:ext cx="44919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298700" algn="l"/>
              </a:tabLst>
            </a:pPr>
            <a:r>
              <a:rPr sz="1600" spc="-25" dirty="0">
                <a:solidFill>
                  <a:srgbClr val="3C85C5"/>
                </a:solidFill>
                <a:latin typeface="Tahoma"/>
                <a:cs typeface="Tahoma"/>
              </a:rPr>
              <a:t>“</a:t>
            </a:r>
            <a:r>
              <a:rPr sz="1600" spc="-30" dirty="0">
                <a:solidFill>
                  <a:srgbClr val="3C85C5"/>
                </a:solidFill>
                <a:latin typeface="Tahoma"/>
                <a:cs typeface="Tahoma"/>
              </a:rPr>
              <a:t>T</a:t>
            </a:r>
            <a:r>
              <a:rPr sz="1600" spc="-5" dirty="0">
                <a:solidFill>
                  <a:srgbClr val="3C85C5"/>
                </a:solidFill>
                <a:latin typeface="Tahoma"/>
                <a:cs typeface="Tahoma"/>
              </a:rPr>
              <a:t>h</a:t>
            </a:r>
            <a:r>
              <a:rPr sz="1600" spc="-10" dirty="0">
                <a:solidFill>
                  <a:srgbClr val="3C85C5"/>
                </a:solidFill>
                <a:latin typeface="Tahoma"/>
                <a:cs typeface="Tahoma"/>
              </a:rPr>
              <a:t>e</a:t>
            </a:r>
            <a:r>
              <a:rPr sz="1600" spc="-60" dirty="0">
                <a:solidFill>
                  <a:srgbClr val="3C85C5"/>
                </a:solidFill>
                <a:latin typeface="Tahoma"/>
                <a:cs typeface="Tahoma"/>
              </a:rPr>
              <a:t>”</a:t>
            </a:r>
            <a:r>
              <a:rPr sz="1600" spc="-8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600" spc="-240" dirty="0">
                <a:solidFill>
                  <a:srgbClr val="3C85C5"/>
                </a:solidFill>
                <a:latin typeface="Tahoma"/>
                <a:cs typeface="Tahoma"/>
              </a:rPr>
              <a:t>==</a:t>
            </a:r>
            <a:r>
              <a:rPr sz="1600" spc="-8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3C85C5"/>
                </a:solidFill>
                <a:latin typeface="Tahoma"/>
                <a:cs typeface="Tahoma"/>
              </a:rPr>
              <a:t>“</a:t>
            </a:r>
            <a:r>
              <a:rPr sz="1600" spc="-5" dirty="0">
                <a:solidFill>
                  <a:srgbClr val="3C85C5"/>
                </a:solidFill>
                <a:latin typeface="Tahoma"/>
                <a:cs typeface="Tahoma"/>
              </a:rPr>
              <a:t>th</a:t>
            </a:r>
            <a:r>
              <a:rPr sz="1600" spc="-10" dirty="0">
                <a:solidFill>
                  <a:srgbClr val="3C85C5"/>
                </a:solidFill>
                <a:latin typeface="Tahoma"/>
                <a:cs typeface="Tahoma"/>
              </a:rPr>
              <a:t>e</a:t>
            </a:r>
            <a:r>
              <a:rPr sz="1600" spc="-60" dirty="0">
                <a:solidFill>
                  <a:srgbClr val="3C85C5"/>
                </a:solidFill>
                <a:latin typeface="Tahoma"/>
                <a:cs typeface="Tahoma"/>
              </a:rPr>
              <a:t>”</a:t>
            </a:r>
            <a:r>
              <a:rPr sz="1600" spc="-8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600" spc="-240" dirty="0">
                <a:solidFill>
                  <a:srgbClr val="3C85C5"/>
                </a:solidFill>
                <a:latin typeface="Tahoma"/>
                <a:cs typeface="Tahoma"/>
              </a:rPr>
              <a:t>==</a:t>
            </a:r>
            <a:r>
              <a:rPr sz="1600" spc="-9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600" spc="25" dirty="0">
                <a:solidFill>
                  <a:srgbClr val="3C85C5"/>
                </a:solidFill>
                <a:latin typeface="Tahoma"/>
                <a:cs typeface="Tahoma"/>
              </a:rPr>
              <a:t>“T</a:t>
            </a:r>
            <a:r>
              <a:rPr sz="1600" spc="40" dirty="0">
                <a:solidFill>
                  <a:srgbClr val="3C85C5"/>
                </a:solidFill>
                <a:latin typeface="Tahoma"/>
                <a:cs typeface="Tahoma"/>
              </a:rPr>
              <a:t>H</a:t>
            </a:r>
            <a:r>
              <a:rPr sz="1600" spc="-20" dirty="0">
                <a:solidFill>
                  <a:srgbClr val="3C85C5"/>
                </a:solidFill>
                <a:latin typeface="Tahoma"/>
                <a:cs typeface="Tahoma"/>
              </a:rPr>
              <a:t>E”</a:t>
            </a:r>
            <a:r>
              <a:rPr sz="1600" dirty="0">
                <a:solidFill>
                  <a:srgbClr val="3C85C5"/>
                </a:solidFill>
                <a:latin typeface="Tahoma"/>
                <a:cs typeface="Tahoma"/>
              </a:rPr>
              <a:t>	</a:t>
            </a:r>
            <a:r>
              <a:rPr sz="1600" i="1" spc="-5" dirty="0">
                <a:solidFill>
                  <a:srgbClr val="A64D79"/>
                </a:solidFill>
                <a:latin typeface="Arial"/>
                <a:cs typeface="Arial"/>
              </a:rPr>
              <a:t>→</a:t>
            </a:r>
            <a:r>
              <a:rPr sz="1600" i="1" spc="-60" dirty="0">
                <a:solidFill>
                  <a:srgbClr val="A64D79"/>
                </a:solidFill>
                <a:latin typeface="Arial"/>
                <a:cs typeface="Arial"/>
              </a:rPr>
              <a:t> </a:t>
            </a:r>
            <a:r>
              <a:rPr sz="1600" i="1" spc="-45" dirty="0">
                <a:solidFill>
                  <a:srgbClr val="A64D79"/>
                </a:solidFill>
                <a:latin typeface="Arial"/>
                <a:cs typeface="Arial"/>
              </a:rPr>
              <a:t>lower</a:t>
            </a:r>
            <a:r>
              <a:rPr sz="1600" i="1" spc="-55" dirty="0">
                <a:solidFill>
                  <a:srgbClr val="A64D79"/>
                </a:solidFill>
                <a:latin typeface="Arial"/>
                <a:cs typeface="Arial"/>
              </a:rPr>
              <a:t>c</a:t>
            </a:r>
            <a:r>
              <a:rPr sz="1600" i="1" spc="-125" dirty="0">
                <a:solidFill>
                  <a:srgbClr val="A64D79"/>
                </a:solidFill>
                <a:latin typeface="Arial"/>
                <a:cs typeface="Arial"/>
              </a:rPr>
              <a:t>ase</a:t>
            </a:r>
            <a:r>
              <a:rPr sz="1600" i="1" spc="-60" dirty="0">
                <a:solidFill>
                  <a:srgbClr val="A64D79"/>
                </a:solidFill>
                <a:latin typeface="Arial"/>
                <a:cs typeface="Arial"/>
              </a:rPr>
              <a:t> </a:t>
            </a:r>
            <a:r>
              <a:rPr sz="1600" i="1" spc="220" dirty="0">
                <a:solidFill>
                  <a:srgbClr val="A64D79"/>
                </a:solidFill>
                <a:latin typeface="Arial"/>
                <a:cs typeface="Arial"/>
              </a:rPr>
              <a:t>/</a:t>
            </a:r>
            <a:r>
              <a:rPr sz="1600" i="1" spc="-70" dirty="0">
                <a:solidFill>
                  <a:srgbClr val="A64D79"/>
                </a:solidFill>
                <a:latin typeface="Arial"/>
                <a:cs typeface="Arial"/>
              </a:rPr>
              <a:t> </a:t>
            </a:r>
            <a:r>
              <a:rPr sz="1600" i="1" spc="-55" dirty="0">
                <a:solidFill>
                  <a:srgbClr val="A64D79"/>
                </a:solidFill>
                <a:latin typeface="Arial"/>
                <a:cs typeface="Arial"/>
              </a:rPr>
              <a:t>u</a:t>
            </a:r>
            <a:r>
              <a:rPr sz="1600" i="1" spc="-50" dirty="0">
                <a:solidFill>
                  <a:srgbClr val="A64D79"/>
                </a:solidFill>
                <a:latin typeface="Arial"/>
                <a:cs typeface="Arial"/>
              </a:rPr>
              <a:t>p</a:t>
            </a:r>
            <a:r>
              <a:rPr sz="1600" i="1" spc="-60" dirty="0">
                <a:solidFill>
                  <a:srgbClr val="A64D79"/>
                </a:solidFill>
                <a:latin typeface="Arial"/>
                <a:cs typeface="Arial"/>
              </a:rPr>
              <a:t>per</a:t>
            </a:r>
            <a:r>
              <a:rPr sz="1600" i="1" spc="-40" dirty="0">
                <a:solidFill>
                  <a:srgbClr val="A64D79"/>
                </a:solidFill>
                <a:latin typeface="Arial"/>
                <a:cs typeface="Arial"/>
              </a:rPr>
              <a:t> </a:t>
            </a:r>
            <a:r>
              <a:rPr sz="1600" i="1" spc="-85" dirty="0">
                <a:solidFill>
                  <a:srgbClr val="A64D79"/>
                </a:solidFill>
                <a:latin typeface="Arial"/>
                <a:cs typeface="Arial"/>
              </a:rPr>
              <a:t>c</a:t>
            </a:r>
            <a:r>
              <a:rPr sz="1600" i="1" spc="-125" dirty="0">
                <a:solidFill>
                  <a:srgbClr val="A64D79"/>
                </a:solidFill>
                <a:latin typeface="Arial"/>
                <a:cs typeface="Arial"/>
              </a:rPr>
              <a:t>ase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27323" y="1963038"/>
            <a:ext cx="11957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5265" algn="l"/>
                <a:tab pos="426720" algn="l"/>
                <a:tab pos="630555" algn="l"/>
                <a:tab pos="879475" algn="l"/>
              </a:tabLst>
            </a:pPr>
            <a:r>
              <a:rPr sz="1600" spc="-125" dirty="0">
                <a:solidFill>
                  <a:srgbClr val="3C85C5"/>
                </a:solidFill>
                <a:latin typeface="Tahoma"/>
                <a:cs typeface="Tahoma"/>
              </a:rPr>
              <a:t>,	</a:t>
            </a:r>
            <a:r>
              <a:rPr sz="1600" spc="-105" dirty="0">
                <a:solidFill>
                  <a:srgbClr val="3C85C5"/>
                </a:solidFill>
                <a:latin typeface="Tahoma"/>
                <a:cs typeface="Tahoma"/>
              </a:rPr>
              <a:t>!	</a:t>
            </a:r>
            <a:r>
              <a:rPr sz="1600" spc="-110" dirty="0">
                <a:solidFill>
                  <a:srgbClr val="3C85C5"/>
                </a:solidFill>
                <a:latin typeface="Tahoma"/>
                <a:cs typeface="Tahoma"/>
              </a:rPr>
              <a:t>.	</a:t>
            </a:r>
            <a:r>
              <a:rPr sz="1600" spc="-45" dirty="0">
                <a:solidFill>
                  <a:srgbClr val="3C85C5"/>
                </a:solidFill>
                <a:latin typeface="Tahoma"/>
                <a:cs typeface="Tahoma"/>
              </a:rPr>
              <a:t>?	</a:t>
            </a:r>
            <a:r>
              <a:rPr sz="1600" spc="375" dirty="0">
                <a:solidFill>
                  <a:srgbClr val="A64D79"/>
                </a:solidFill>
                <a:latin typeface="Tahoma"/>
                <a:cs typeface="Tahoma"/>
              </a:rPr>
              <a:t>→ </a:t>
            </a:r>
            <a:r>
              <a:rPr sz="1600" spc="-95" dirty="0">
                <a:solidFill>
                  <a:srgbClr val="A64D7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A64D79"/>
                </a:solidFill>
                <a:latin typeface="Tahoma"/>
                <a:cs typeface="Tahoma"/>
              </a:rPr>
              <a:t> </a:t>
            </a:r>
            <a:r>
              <a:rPr sz="1600" spc="-110" dirty="0">
                <a:solidFill>
                  <a:srgbClr val="A64D79"/>
                </a:solidFill>
                <a:latin typeface="Tahoma"/>
                <a:cs typeface="Tahoma"/>
              </a:rPr>
              <a:t>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31740" y="1963038"/>
            <a:ext cx="17094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3840" algn="l"/>
                <a:tab pos="443230" algn="l"/>
                <a:tab pos="688975" algn="l"/>
                <a:tab pos="932815" algn="l"/>
                <a:tab pos="1132205" algn="l"/>
              </a:tabLst>
            </a:pPr>
            <a:r>
              <a:rPr sz="1600" spc="-60" dirty="0">
                <a:solidFill>
                  <a:srgbClr val="3C85C5"/>
                </a:solidFill>
                <a:latin typeface="Tahoma"/>
                <a:cs typeface="Tahoma"/>
              </a:rPr>
              <a:t>“	</a:t>
            </a:r>
            <a:r>
              <a:rPr sz="1600" dirty="0">
                <a:solidFill>
                  <a:srgbClr val="3C85C5"/>
                </a:solidFill>
                <a:latin typeface="Tahoma"/>
                <a:cs typeface="Tahoma"/>
              </a:rPr>
              <a:t>‘	</a:t>
            </a:r>
            <a:r>
              <a:rPr sz="1600" spc="-235" dirty="0">
                <a:solidFill>
                  <a:srgbClr val="3C85C5"/>
                </a:solidFill>
                <a:latin typeface="Tahoma"/>
                <a:cs typeface="Tahoma"/>
              </a:rPr>
              <a:t>«	»	</a:t>
            </a:r>
            <a:r>
              <a:rPr sz="1600" dirty="0">
                <a:solidFill>
                  <a:srgbClr val="3C85C5"/>
                </a:solidFill>
                <a:latin typeface="Tahoma"/>
                <a:cs typeface="Tahoma"/>
              </a:rPr>
              <a:t>’	</a:t>
            </a:r>
            <a:r>
              <a:rPr sz="1600" spc="-60" dirty="0">
                <a:solidFill>
                  <a:srgbClr val="3C85C5"/>
                </a:solidFill>
                <a:latin typeface="Tahoma"/>
                <a:cs typeface="Tahoma"/>
              </a:rPr>
              <a:t>”</a:t>
            </a:r>
            <a:r>
              <a:rPr sz="1600" spc="38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600" spc="1320" dirty="0">
                <a:solidFill>
                  <a:srgbClr val="A64D79"/>
                </a:solidFill>
                <a:latin typeface="Tahoma"/>
                <a:cs typeface="Tahoma"/>
              </a:rPr>
              <a:t>→ </a:t>
            </a:r>
            <a:r>
              <a:rPr sz="1600" spc="-484" dirty="0">
                <a:solidFill>
                  <a:srgbClr val="A64D79"/>
                </a:solidFill>
                <a:latin typeface="Tahoma"/>
                <a:cs typeface="Tahoma"/>
              </a:rPr>
              <a:t> </a:t>
            </a:r>
            <a:r>
              <a:rPr sz="1600" spc="-645" dirty="0">
                <a:solidFill>
                  <a:srgbClr val="A64D79"/>
                </a:solidFill>
                <a:latin typeface="Cambria Math"/>
                <a:cs typeface="Cambria Math"/>
              </a:rPr>
              <a:t>∅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93609" y="1963038"/>
            <a:ext cx="13322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1945" algn="l"/>
                <a:tab pos="586740" algn="l"/>
                <a:tab pos="1015365" algn="l"/>
              </a:tabLst>
            </a:pPr>
            <a:r>
              <a:rPr sz="1600" spc="-114" dirty="0">
                <a:solidFill>
                  <a:srgbClr val="3C85C5"/>
                </a:solidFill>
                <a:latin typeface="Tahoma"/>
                <a:cs typeface="Tahoma"/>
              </a:rPr>
              <a:t>…	</a:t>
            </a:r>
            <a:r>
              <a:rPr sz="1600" spc="-105" dirty="0">
                <a:solidFill>
                  <a:srgbClr val="3C85C5"/>
                </a:solidFill>
                <a:latin typeface="Tahoma"/>
                <a:cs typeface="Tahoma"/>
              </a:rPr>
              <a:t>!!	</a:t>
            </a:r>
            <a:r>
              <a:rPr sz="1600" spc="-45" dirty="0">
                <a:solidFill>
                  <a:srgbClr val="3C85C5"/>
                </a:solidFill>
                <a:latin typeface="Tahoma"/>
                <a:cs typeface="Tahoma"/>
              </a:rPr>
              <a:t>?</a:t>
            </a:r>
            <a:r>
              <a:rPr sz="1600" spc="-40" dirty="0">
                <a:solidFill>
                  <a:srgbClr val="3C85C5"/>
                </a:solidFill>
                <a:latin typeface="Tahoma"/>
                <a:cs typeface="Tahoma"/>
              </a:rPr>
              <a:t>?</a:t>
            </a:r>
            <a:r>
              <a:rPr sz="1600" spc="-45" dirty="0">
                <a:solidFill>
                  <a:srgbClr val="3C85C5"/>
                </a:solidFill>
                <a:latin typeface="Tahoma"/>
                <a:cs typeface="Tahoma"/>
              </a:rPr>
              <a:t>?</a:t>
            </a:r>
            <a:r>
              <a:rPr sz="1600" dirty="0">
                <a:solidFill>
                  <a:srgbClr val="3C85C5"/>
                </a:solidFill>
                <a:latin typeface="Tahoma"/>
                <a:cs typeface="Tahoma"/>
              </a:rPr>
              <a:t>	</a:t>
            </a:r>
            <a:r>
              <a:rPr sz="1600" spc="380" dirty="0">
                <a:solidFill>
                  <a:srgbClr val="A64D79"/>
                </a:solidFill>
                <a:latin typeface="Tahoma"/>
                <a:cs typeface="Tahoma"/>
              </a:rPr>
              <a:t>→ </a:t>
            </a:r>
            <a:r>
              <a:rPr sz="1600" spc="-85" dirty="0">
                <a:solidFill>
                  <a:srgbClr val="A64D7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A64D79"/>
                </a:solidFill>
                <a:latin typeface="Tahoma"/>
                <a:cs typeface="Tahoma"/>
              </a:rPr>
              <a:t> </a:t>
            </a:r>
            <a:r>
              <a:rPr sz="1600" spc="-110" dirty="0">
                <a:solidFill>
                  <a:srgbClr val="A64D79"/>
                </a:solidFill>
                <a:latin typeface="Tahoma"/>
                <a:cs typeface="Tahoma"/>
              </a:rPr>
              <a:t>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27323" y="2654045"/>
            <a:ext cx="55924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6385" algn="l"/>
                <a:tab pos="560705" algn="l"/>
                <a:tab pos="836294" algn="l"/>
                <a:tab pos="1109980" algn="l"/>
                <a:tab pos="1385570" algn="l"/>
                <a:tab pos="2175510" algn="l"/>
                <a:tab pos="3085465" algn="l"/>
                <a:tab pos="3829685" algn="l"/>
              </a:tabLst>
            </a:pPr>
            <a:r>
              <a:rPr sz="2400" spc="75" baseline="1736" dirty="0">
                <a:solidFill>
                  <a:srgbClr val="3C85C5"/>
                </a:solidFill>
                <a:latin typeface="Tahoma"/>
                <a:cs typeface="Tahoma"/>
              </a:rPr>
              <a:t>1	2	3	5	8	</a:t>
            </a:r>
            <a:r>
              <a:rPr sz="2400" spc="1979" baseline="1736" dirty="0">
                <a:solidFill>
                  <a:srgbClr val="A64D79"/>
                </a:solidFill>
                <a:latin typeface="Tahoma"/>
                <a:cs typeface="Tahoma"/>
              </a:rPr>
              <a:t>→</a:t>
            </a:r>
            <a:r>
              <a:rPr sz="2400" spc="-120" baseline="1736" dirty="0">
                <a:solidFill>
                  <a:srgbClr val="A64D79"/>
                </a:solidFill>
                <a:latin typeface="Tahoma"/>
                <a:cs typeface="Tahoma"/>
              </a:rPr>
              <a:t> </a:t>
            </a:r>
            <a:r>
              <a:rPr sz="2400" spc="-7" baseline="1736" dirty="0">
                <a:solidFill>
                  <a:srgbClr val="A64D79"/>
                </a:solidFill>
                <a:latin typeface="Cambria Math"/>
                <a:cs typeface="Cambria Math"/>
              </a:rPr>
              <a:t>∅</a:t>
            </a:r>
            <a:r>
              <a:rPr sz="2400" baseline="1736" dirty="0">
                <a:solidFill>
                  <a:srgbClr val="A64D79"/>
                </a:solidFill>
                <a:latin typeface="Cambria Math"/>
                <a:cs typeface="Cambria Math"/>
              </a:rPr>
              <a:t>	</a:t>
            </a:r>
            <a:r>
              <a:rPr sz="1600" spc="-40" dirty="0">
                <a:solidFill>
                  <a:srgbClr val="3C85C5"/>
                </a:solidFill>
                <a:latin typeface="Tahoma"/>
                <a:cs typeface="Tahoma"/>
              </a:rPr>
              <a:t>3</a:t>
            </a:r>
            <a:r>
              <a:rPr sz="1600" spc="-30" dirty="0">
                <a:solidFill>
                  <a:srgbClr val="3C85C5"/>
                </a:solidFill>
                <a:latin typeface="Tahoma"/>
                <a:cs typeface="Tahoma"/>
              </a:rPr>
              <a:t>.</a:t>
            </a:r>
            <a:r>
              <a:rPr sz="1600" spc="50" dirty="0">
                <a:solidFill>
                  <a:srgbClr val="3C85C5"/>
                </a:solidFill>
                <a:latin typeface="Tahoma"/>
                <a:cs typeface="Tahoma"/>
              </a:rPr>
              <a:t>14</a:t>
            </a:r>
            <a:r>
              <a:rPr sz="1600" spc="45" dirty="0">
                <a:solidFill>
                  <a:srgbClr val="3C85C5"/>
                </a:solidFill>
                <a:latin typeface="Tahoma"/>
                <a:cs typeface="Tahoma"/>
              </a:rPr>
              <a:t>1</a:t>
            </a:r>
            <a:r>
              <a:rPr sz="1600" spc="50" dirty="0">
                <a:solidFill>
                  <a:srgbClr val="3C85C5"/>
                </a:solidFill>
                <a:latin typeface="Tahoma"/>
                <a:cs typeface="Tahoma"/>
              </a:rPr>
              <a:t>59</a:t>
            </a:r>
            <a:r>
              <a:rPr sz="1600" dirty="0">
                <a:solidFill>
                  <a:srgbClr val="3C85C5"/>
                </a:solidFill>
                <a:latin typeface="Tahoma"/>
                <a:cs typeface="Tahoma"/>
              </a:rPr>
              <a:t>	</a:t>
            </a:r>
            <a:r>
              <a:rPr sz="1600" spc="50" dirty="0">
                <a:solidFill>
                  <a:srgbClr val="3C85C5"/>
                </a:solidFill>
                <a:latin typeface="Tahoma"/>
                <a:cs typeface="Tahoma"/>
              </a:rPr>
              <a:t>90</a:t>
            </a:r>
            <a:r>
              <a:rPr sz="1600" spc="45" dirty="0">
                <a:solidFill>
                  <a:srgbClr val="3C85C5"/>
                </a:solidFill>
                <a:latin typeface="Tahoma"/>
                <a:cs typeface="Tahoma"/>
              </a:rPr>
              <a:t>2</a:t>
            </a:r>
            <a:r>
              <a:rPr sz="1600" spc="50" dirty="0">
                <a:solidFill>
                  <a:srgbClr val="3C85C5"/>
                </a:solidFill>
                <a:latin typeface="Tahoma"/>
                <a:cs typeface="Tahoma"/>
              </a:rPr>
              <a:t>10</a:t>
            </a:r>
            <a:r>
              <a:rPr sz="1600" dirty="0">
                <a:solidFill>
                  <a:srgbClr val="3C85C5"/>
                </a:solidFill>
                <a:latin typeface="Tahoma"/>
                <a:cs typeface="Tahoma"/>
              </a:rPr>
              <a:t>	</a:t>
            </a:r>
            <a:r>
              <a:rPr sz="1600" spc="1320" dirty="0">
                <a:solidFill>
                  <a:srgbClr val="A64D79"/>
                </a:solidFill>
                <a:latin typeface="Tahoma"/>
                <a:cs typeface="Tahoma"/>
              </a:rPr>
              <a:t>→</a:t>
            </a:r>
            <a:r>
              <a:rPr sz="1600" spc="-80" dirty="0">
                <a:solidFill>
                  <a:srgbClr val="A64D79"/>
                </a:solidFill>
                <a:latin typeface="Tahoma"/>
                <a:cs typeface="Tahoma"/>
              </a:rPr>
              <a:t> </a:t>
            </a:r>
            <a:r>
              <a:rPr sz="1600" i="1" spc="-120" dirty="0">
                <a:solidFill>
                  <a:srgbClr val="A64D79"/>
                </a:solidFill>
                <a:latin typeface="Arial"/>
                <a:cs typeface="Arial"/>
              </a:rPr>
              <a:t>as</a:t>
            </a:r>
            <a:r>
              <a:rPr sz="1600" i="1" spc="-75" dirty="0">
                <a:solidFill>
                  <a:srgbClr val="A64D79"/>
                </a:solidFill>
                <a:latin typeface="Arial"/>
                <a:cs typeface="Arial"/>
              </a:rPr>
              <a:t> </a:t>
            </a:r>
            <a:r>
              <a:rPr sz="1600" i="1" spc="-165" dirty="0">
                <a:solidFill>
                  <a:srgbClr val="A64D79"/>
                </a:solidFill>
                <a:latin typeface="Arial"/>
                <a:cs typeface="Arial"/>
              </a:rPr>
              <a:t>i</a:t>
            </a:r>
            <a:r>
              <a:rPr sz="1600" i="1" spc="-225" dirty="0">
                <a:solidFill>
                  <a:srgbClr val="A64D79"/>
                </a:solidFill>
                <a:latin typeface="Arial"/>
                <a:cs typeface="Arial"/>
              </a:rPr>
              <a:t>s</a:t>
            </a:r>
            <a:r>
              <a:rPr sz="1600" spc="-15" dirty="0">
                <a:solidFill>
                  <a:srgbClr val="A64D79"/>
                </a:solidFill>
                <a:latin typeface="Tahoma"/>
                <a:cs typeface="Tahoma"/>
              </a:rPr>
              <a:t>/</a:t>
            </a:r>
            <a:r>
              <a:rPr sz="1600" i="1" spc="-130" dirty="0">
                <a:solidFill>
                  <a:srgbClr val="A64D79"/>
                </a:solidFill>
                <a:latin typeface="Arial"/>
                <a:cs typeface="Arial"/>
              </a:rPr>
              <a:t>&lt;</a:t>
            </a:r>
            <a:r>
              <a:rPr sz="1600" i="1" spc="-145" dirty="0">
                <a:solidFill>
                  <a:srgbClr val="A64D79"/>
                </a:solidFill>
                <a:latin typeface="Arial"/>
                <a:cs typeface="Arial"/>
              </a:rPr>
              <a:t>N</a:t>
            </a:r>
            <a:r>
              <a:rPr sz="1600" i="1" spc="-200" dirty="0">
                <a:solidFill>
                  <a:srgbClr val="A64D79"/>
                </a:solidFill>
                <a:latin typeface="Arial"/>
                <a:cs typeface="Arial"/>
              </a:rPr>
              <a:t>UMBE</a:t>
            </a:r>
            <a:r>
              <a:rPr sz="1600" i="1" spc="-235" dirty="0">
                <a:solidFill>
                  <a:srgbClr val="A64D79"/>
                </a:solidFill>
                <a:latin typeface="Arial"/>
                <a:cs typeface="Arial"/>
              </a:rPr>
              <a:t>R&gt;</a:t>
            </a:r>
            <a:endParaRPr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92965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53511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" dirty="0"/>
              <a:t>Cleaning</a:t>
            </a:r>
            <a:r>
              <a:rPr sz="2800" spc="-155" dirty="0"/>
              <a:t> </a:t>
            </a:r>
            <a:r>
              <a:rPr sz="2800" spc="-25" dirty="0"/>
              <a:t>and</a:t>
            </a:r>
            <a:r>
              <a:rPr sz="2800" spc="-175" dirty="0"/>
              <a:t> </a:t>
            </a:r>
            <a:r>
              <a:rPr sz="2800" spc="20" dirty="0"/>
              <a:t>tokenization</a:t>
            </a:r>
            <a:r>
              <a:rPr sz="2800" spc="-160" dirty="0"/>
              <a:t> </a:t>
            </a:r>
            <a:r>
              <a:rPr sz="2800" spc="-5" dirty="0"/>
              <a:t>matters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4850" y="1240358"/>
            <a:ext cx="159702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SzPct val="90000"/>
              <a:buChar char="●"/>
              <a:tabLst>
                <a:tab pos="354965" algn="l"/>
                <a:tab pos="355600" algn="l"/>
              </a:tabLst>
            </a:pPr>
            <a:r>
              <a:rPr sz="2000" spc="25" dirty="0">
                <a:latin typeface="Tahoma"/>
                <a:cs typeface="Tahoma"/>
              </a:rPr>
              <a:t>Lett</a:t>
            </a:r>
            <a:r>
              <a:rPr sz="2000" spc="30" dirty="0">
                <a:latin typeface="Tahoma"/>
                <a:cs typeface="Tahoma"/>
              </a:rPr>
              <a:t>e</a:t>
            </a:r>
            <a:r>
              <a:rPr sz="2000" spc="5" dirty="0">
                <a:latin typeface="Tahoma"/>
                <a:cs typeface="Tahoma"/>
              </a:rPr>
              <a:t>r</a:t>
            </a:r>
            <a:r>
              <a:rPr sz="2000" spc="-16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case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4850" y="1941957"/>
            <a:ext cx="17246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SzPct val="90000"/>
              <a:buChar char="●"/>
              <a:tabLst>
                <a:tab pos="354965" algn="l"/>
                <a:tab pos="355600" algn="l"/>
              </a:tabLst>
            </a:pPr>
            <a:r>
              <a:rPr sz="2000" spc="20" dirty="0">
                <a:latin typeface="Tahoma"/>
                <a:cs typeface="Tahoma"/>
              </a:rPr>
              <a:t>Punctuation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4850" y="2643377"/>
            <a:ext cx="13950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SzPct val="90000"/>
              <a:buChar char="●"/>
              <a:tabLst>
                <a:tab pos="354965" algn="l"/>
                <a:tab pos="355600" algn="l"/>
              </a:tabLst>
            </a:pPr>
            <a:r>
              <a:rPr sz="2000" spc="20" dirty="0">
                <a:latin typeface="Tahoma"/>
                <a:cs typeface="Tahoma"/>
              </a:rPr>
              <a:t>Numbers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4850" y="3344113"/>
            <a:ext cx="237807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SzPct val="90000"/>
              <a:buChar char="●"/>
              <a:tabLst>
                <a:tab pos="354965" algn="l"/>
                <a:tab pos="355600" algn="l"/>
              </a:tabLst>
            </a:pPr>
            <a:r>
              <a:rPr sz="2000" dirty="0">
                <a:latin typeface="Tahoma"/>
                <a:cs typeface="Tahoma"/>
              </a:rPr>
              <a:t>Special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characte</a:t>
            </a:r>
            <a:r>
              <a:rPr sz="2000" spc="-10" dirty="0">
                <a:latin typeface="Tahoma"/>
                <a:cs typeface="Tahoma"/>
              </a:rPr>
              <a:t>rs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27323" y="1276858"/>
            <a:ext cx="44919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298700" algn="l"/>
              </a:tabLst>
            </a:pPr>
            <a:r>
              <a:rPr sz="1600" spc="-25" dirty="0">
                <a:solidFill>
                  <a:srgbClr val="3C85C5"/>
                </a:solidFill>
                <a:latin typeface="Tahoma"/>
                <a:cs typeface="Tahoma"/>
              </a:rPr>
              <a:t>“</a:t>
            </a:r>
            <a:r>
              <a:rPr sz="1600" spc="-30" dirty="0">
                <a:solidFill>
                  <a:srgbClr val="3C85C5"/>
                </a:solidFill>
                <a:latin typeface="Tahoma"/>
                <a:cs typeface="Tahoma"/>
              </a:rPr>
              <a:t>T</a:t>
            </a:r>
            <a:r>
              <a:rPr sz="1600" spc="-5" dirty="0">
                <a:solidFill>
                  <a:srgbClr val="3C85C5"/>
                </a:solidFill>
                <a:latin typeface="Tahoma"/>
                <a:cs typeface="Tahoma"/>
              </a:rPr>
              <a:t>h</a:t>
            </a:r>
            <a:r>
              <a:rPr sz="1600" spc="-10" dirty="0">
                <a:solidFill>
                  <a:srgbClr val="3C85C5"/>
                </a:solidFill>
                <a:latin typeface="Tahoma"/>
                <a:cs typeface="Tahoma"/>
              </a:rPr>
              <a:t>e</a:t>
            </a:r>
            <a:r>
              <a:rPr sz="1600" spc="-60" dirty="0">
                <a:solidFill>
                  <a:srgbClr val="3C85C5"/>
                </a:solidFill>
                <a:latin typeface="Tahoma"/>
                <a:cs typeface="Tahoma"/>
              </a:rPr>
              <a:t>”</a:t>
            </a:r>
            <a:r>
              <a:rPr sz="1600" spc="-8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600" spc="-240" dirty="0">
                <a:solidFill>
                  <a:srgbClr val="3C85C5"/>
                </a:solidFill>
                <a:latin typeface="Tahoma"/>
                <a:cs typeface="Tahoma"/>
              </a:rPr>
              <a:t>==</a:t>
            </a:r>
            <a:r>
              <a:rPr sz="1600" spc="-8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3C85C5"/>
                </a:solidFill>
                <a:latin typeface="Tahoma"/>
                <a:cs typeface="Tahoma"/>
              </a:rPr>
              <a:t>“</a:t>
            </a:r>
            <a:r>
              <a:rPr sz="1600" spc="-5" dirty="0">
                <a:solidFill>
                  <a:srgbClr val="3C85C5"/>
                </a:solidFill>
                <a:latin typeface="Tahoma"/>
                <a:cs typeface="Tahoma"/>
              </a:rPr>
              <a:t>th</a:t>
            </a:r>
            <a:r>
              <a:rPr sz="1600" spc="-10" dirty="0">
                <a:solidFill>
                  <a:srgbClr val="3C85C5"/>
                </a:solidFill>
                <a:latin typeface="Tahoma"/>
                <a:cs typeface="Tahoma"/>
              </a:rPr>
              <a:t>e</a:t>
            </a:r>
            <a:r>
              <a:rPr sz="1600" spc="-60" dirty="0">
                <a:solidFill>
                  <a:srgbClr val="3C85C5"/>
                </a:solidFill>
                <a:latin typeface="Tahoma"/>
                <a:cs typeface="Tahoma"/>
              </a:rPr>
              <a:t>”</a:t>
            </a:r>
            <a:r>
              <a:rPr sz="1600" spc="-8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600" spc="-240" dirty="0">
                <a:solidFill>
                  <a:srgbClr val="3C85C5"/>
                </a:solidFill>
                <a:latin typeface="Tahoma"/>
                <a:cs typeface="Tahoma"/>
              </a:rPr>
              <a:t>==</a:t>
            </a:r>
            <a:r>
              <a:rPr sz="1600" spc="-9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600" spc="25" dirty="0">
                <a:solidFill>
                  <a:srgbClr val="3C85C5"/>
                </a:solidFill>
                <a:latin typeface="Tahoma"/>
                <a:cs typeface="Tahoma"/>
              </a:rPr>
              <a:t>“T</a:t>
            </a:r>
            <a:r>
              <a:rPr sz="1600" spc="40" dirty="0">
                <a:solidFill>
                  <a:srgbClr val="3C85C5"/>
                </a:solidFill>
                <a:latin typeface="Tahoma"/>
                <a:cs typeface="Tahoma"/>
              </a:rPr>
              <a:t>H</a:t>
            </a:r>
            <a:r>
              <a:rPr sz="1600" spc="-20" dirty="0">
                <a:solidFill>
                  <a:srgbClr val="3C85C5"/>
                </a:solidFill>
                <a:latin typeface="Tahoma"/>
                <a:cs typeface="Tahoma"/>
              </a:rPr>
              <a:t>E”</a:t>
            </a:r>
            <a:r>
              <a:rPr sz="1600" dirty="0">
                <a:solidFill>
                  <a:srgbClr val="3C85C5"/>
                </a:solidFill>
                <a:latin typeface="Tahoma"/>
                <a:cs typeface="Tahoma"/>
              </a:rPr>
              <a:t>	</a:t>
            </a:r>
            <a:r>
              <a:rPr sz="1600" i="1" spc="-5" dirty="0">
                <a:solidFill>
                  <a:srgbClr val="A64D79"/>
                </a:solidFill>
                <a:latin typeface="Arial"/>
                <a:cs typeface="Arial"/>
              </a:rPr>
              <a:t>→</a:t>
            </a:r>
            <a:r>
              <a:rPr sz="1600" i="1" spc="-60" dirty="0">
                <a:solidFill>
                  <a:srgbClr val="A64D79"/>
                </a:solidFill>
                <a:latin typeface="Arial"/>
                <a:cs typeface="Arial"/>
              </a:rPr>
              <a:t> </a:t>
            </a:r>
            <a:r>
              <a:rPr sz="1600" i="1" spc="-45" dirty="0">
                <a:solidFill>
                  <a:srgbClr val="A64D79"/>
                </a:solidFill>
                <a:latin typeface="Arial"/>
                <a:cs typeface="Arial"/>
              </a:rPr>
              <a:t>lower</a:t>
            </a:r>
            <a:r>
              <a:rPr sz="1600" i="1" spc="-55" dirty="0">
                <a:solidFill>
                  <a:srgbClr val="A64D79"/>
                </a:solidFill>
                <a:latin typeface="Arial"/>
                <a:cs typeface="Arial"/>
              </a:rPr>
              <a:t>c</a:t>
            </a:r>
            <a:r>
              <a:rPr sz="1600" i="1" spc="-125" dirty="0">
                <a:solidFill>
                  <a:srgbClr val="A64D79"/>
                </a:solidFill>
                <a:latin typeface="Arial"/>
                <a:cs typeface="Arial"/>
              </a:rPr>
              <a:t>ase</a:t>
            </a:r>
            <a:r>
              <a:rPr sz="1600" i="1" spc="-60" dirty="0">
                <a:solidFill>
                  <a:srgbClr val="A64D79"/>
                </a:solidFill>
                <a:latin typeface="Arial"/>
                <a:cs typeface="Arial"/>
              </a:rPr>
              <a:t> </a:t>
            </a:r>
            <a:r>
              <a:rPr sz="1600" i="1" spc="220" dirty="0">
                <a:solidFill>
                  <a:srgbClr val="A64D79"/>
                </a:solidFill>
                <a:latin typeface="Arial"/>
                <a:cs typeface="Arial"/>
              </a:rPr>
              <a:t>/</a:t>
            </a:r>
            <a:r>
              <a:rPr sz="1600" i="1" spc="-70" dirty="0">
                <a:solidFill>
                  <a:srgbClr val="A64D79"/>
                </a:solidFill>
                <a:latin typeface="Arial"/>
                <a:cs typeface="Arial"/>
              </a:rPr>
              <a:t> </a:t>
            </a:r>
            <a:r>
              <a:rPr sz="1600" i="1" spc="-55" dirty="0">
                <a:solidFill>
                  <a:srgbClr val="A64D79"/>
                </a:solidFill>
                <a:latin typeface="Arial"/>
                <a:cs typeface="Arial"/>
              </a:rPr>
              <a:t>u</a:t>
            </a:r>
            <a:r>
              <a:rPr sz="1600" i="1" spc="-50" dirty="0">
                <a:solidFill>
                  <a:srgbClr val="A64D79"/>
                </a:solidFill>
                <a:latin typeface="Arial"/>
                <a:cs typeface="Arial"/>
              </a:rPr>
              <a:t>p</a:t>
            </a:r>
            <a:r>
              <a:rPr sz="1600" i="1" spc="-60" dirty="0">
                <a:solidFill>
                  <a:srgbClr val="A64D79"/>
                </a:solidFill>
                <a:latin typeface="Arial"/>
                <a:cs typeface="Arial"/>
              </a:rPr>
              <a:t>per</a:t>
            </a:r>
            <a:r>
              <a:rPr sz="1600" i="1" spc="-40" dirty="0">
                <a:solidFill>
                  <a:srgbClr val="A64D79"/>
                </a:solidFill>
                <a:latin typeface="Arial"/>
                <a:cs typeface="Arial"/>
              </a:rPr>
              <a:t> </a:t>
            </a:r>
            <a:r>
              <a:rPr sz="1600" i="1" spc="-85" dirty="0">
                <a:solidFill>
                  <a:srgbClr val="A64D79"/>
                </a:solidFill>
                <a:latin typeface="Arial"/>
                <a:cs typeface="Arial"/>
              </a:rPr>
              <a:t>c</a:t>
            </a:r>
            <a:r>
              <a:rPr sz="1600" i="1" spc="-125" dirty="0">
                <a:solidFill>
                  <a:srgbClr val="A64D79"/>
                </a:solidFill>
                <a:latin typeface="Arial"/>
                <a:cs typeface="Arial"/>
              </a:rPr>
              <a:t>ase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27323" y="1963038"/>
            <a:ext cx="11957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5265" algn="l"/>
                <a:tab pos="426720" algn="l"/>
                <a:tab pos="630555" algn="l"/>
                <a:tab pos="879475" algn="l"/>
              </a:tabLst>
            </a:pPr>
            <a:r>
              <a:rPr sz="1600" spc="-125" dirty="0">
                <a:solidFill>
                  <a:srgbClr val="3C85C5"/>
                </a:solidFill>
                <a:latin typeface="Tahoma"/>
                <a:cs typeface="Tahoma"/>
              </a:rPr>
              <a:t>,	</a:t>
            </a:r>
            <a:r>
              <a:rPr sz="1600" spc="-105" dirty="0">
                <a:solidFill>
                  <a:srgbClr val="3C85C5"/>
                </a:solidFill>
                <a:latin typeface="Tahoma"/>
                <a:cs typeface="Tahoma"/>
              </a:rPr>
              <a:t>!	</a:t>
            </a:r>
            <a:r>
              <a:rPr sz="1600" spc="-110" dirty="0">
                <a:solidFill>
                  <a:srgbClr val="3C85C5"/>
                </a:solidFill>
                <a:latin typeface="Tahoma"/>
                <a:cs typeface="Tahoma"/>
              </a:rPr>
              <a:t>.	</a:t>
            </a:r>
            <a:r>
              <a:rPr sz="1600" spc="-45" dirty="0">
                <a:solidFill>
                  <a:srgbClr val="3C85C5"/>
                </a:solidFill>
                <a:latin typeface="Tahoma"/>
                <a:cs typeface="Tahoma"/>
              </a:rPr>
              <a:t>?	</a:t>
            </a:r>
            <a:r>
              <a:rPr sz="1600" spc="375" dirty="0">
                <a:solidFill>
                  <a:srgbClr val="A64D79"/>
                </a:solidFill>
                <a:latin typeface="Tahoma"/>
                <a:cs typeface="Tahoma"/>
              </a:rPr>
              <a:t>→ </a:t>
            </a:r>
            <a:r>
              <a:rPr sz="1600" spc="-95" dirty="0">
                <a:solidFill>
                  <a:srgbClr val="A64D7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A64D79"/>
                </a:solidFill>
                <a:latin typeface="Tahoma"/>
                <a:cs typeface="Tahoma"/>
              </a:rPr>
              <a:t> </a:t>
            </a:r>
            <a:r>
              <a:rPr sz="1600" spc="-110" dirty="0">
                <a:solidFill>
                  <a:srgbClr val="A64D79"/>
                </a:solidFill>
                <a:latin typeface="Tahoma"/>
                <a:cs typeface="Tahoma"/>
              </a:rPr>
              <a:t>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31740" y="1963038"/>
            <a:ext cx="17094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3840" algn="l"/>
                <a:tab pos="443230" algn="l"/>
                <a:tab pos="688975" algn="l"/>
                <a:tab pos="932815" algn="l"/>
                <a:tab pos="1132205" algn="l"/>
              </a:tabLst>
            </a:pPr>
            <a:r>
              <a:rPr sz="1600" spc="-60" dirty="0">
                <a:solidFill>
                  <a:srgbClr val="3C85C5"/>
                </a:solidFill>
                <a:latin typeface="Tahoma"/>
                <a:cs typeface="Tahoma"/>
              </a:rPr>
              <a:t>“	</a:t>
            </a:r>
            <a:r>
              <a:rPr sz="1600" dirty="0">
                <a:solidFill>
                  <a:srgbClr val="3C85C5"/>
                </a:solidFill>
                <a:latin typeface="Tahoma"/>
                <a:cs typeface="Tahoma"/>
              </a:rPr>
              <a:t>‘	</a:t>
            </a:r>
            <a:r>
              <a:rPr sz="1600" spc="-235" dirty="0">
                <a:solidFill>
                  <a:srgbClr val="3C85C5"/>
                </a:solidFill>
                <a:latin typeface="Tahoma"/>
                <a:cs typeface="Tahoma"/>
              </a:rPr>
              <a:t>«	»	</a:t>
            </a:r>
            <a:r>
              <a:rPr sz="1600" dirty="0">
                <a:solidFill>
                  <a:srgbClr val="3C85C5"/>
                </a:solidFill>
                <a:latin typeface="Tahoma"/>
                <a:cs typeface="Tahoma"/>
              </a:rPr>
              <a:t>’	</a:t>
            </a:r>
            <a:r>
              <a:rPr sz="1600" spc="-60" dirty="0">
                <a:solidFill>
                  <a:srgbClr val="3C85C5"/>
                </a:solidFill>
                <a:latin typeface="Tahoma"/>
                <a:cs typeface="Tahoma"/>
              </a:rPr>
              <a:t>”</a:t>
            </a:r>
            <a:r>
              <a:rPr sz="1600" spc="38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600" spc="1320" dirty="0">
                <a:solidFill>
                  <a:srgbClr val="A64D79"/>
                </a:solidFill>
                <a:latin typeface="Tahoma"/>
                <a:cs typeface="Tahoma"/>
              </a:rPr>
              <a:t>→ </a:t>
            </a:r>
            <a:r>
              <a:rPr sz="1600" spc="-484" dirty="0">
                <a:solidFill>
                  <a:srgbClr val="A64D79"/>
                </a:solidFill>
                <a:latin typeface="Tahoma"/>
                <a:cs typeface="Tahoma"/>
              </a:rPr>
              <a:t> </a:t>
            </a:r>
            <a:r>
              <a:rPr sz="1600" spc="-645" dirty="0">
                <a:solidFill>
                  <a:srgbClr val="A64D79"/>
                </a:solidFill>
                <a:latin typeface="Cambria Math"/>
                <a:cs typeface="Cambria Math"/>
              </a:rPr>
              <a:t>∅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93609" y="1963038"/>
            <a:ext cx="13322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1945" algn="l"/>
                <a:tab pos="586740" algn="l"/>
                <a:tab pos="1015365" algn="l"/>
              </a:tabLst>
            </a:pPr>
            <a:r>
              <a:rPr sz="1600" spc="-114" dirty="0">
                <a:solidFill>
                  <a:srgbClr val="3C85C5"/>
                </a:solidFill>
                <a:latin typeface="Tahoma"/>
                <a:cs typeface="Tahoma"/>
              </a:rPr>
              <a:t>…	</a:t>
            </a:r>
            <a:r>
              <a:rPr sz="1600" spc="-105" dirty="0">
                <a:solidFill>
                  <a:srgbClr val="3C85C5"/>
                </a:solidFill>
                <a:latin typeface="Tahoma"/>
                <a:cs typeface="Tahoma"/>
              </a:rPr>
              <a:t>!!	</a:t>
            </a:r>
            <a:r>
              <a:rPr sz="1600" spc="-45" dirty="0">
                <a:solidFill>
                  <a:srgbClr val="3C85C5"/>
                </a:solidFill>
                <a:latin typeface="Tahoma"/>
                <a:cs typeface="Tahoma"/>
              </a:rPr>
              <a:t>?</a:t>
            </a:r>
            <a:r>
              <a:rPr sz="1600" spc="-40" dirty="0">
                <a:solidFill>
                  <a:srgbClr val="3C85C5"/>
                </a:solidFill>
                <a:latin typeface="Tahoma"/>
                <a:cs typeface="Tahoma"/>
              </a:rPr>
              <a:t>?</a:t>
            </a:r>
            <a:r>
              <a:rPr sz="1600" spc="-45" dirty="0">
                <a:solidFill>
                  <a:srgbClr val="3C85C5"/>
                </a:solidFill>
                <a:latin typeface="Tahoma"/>
                <a:cs typeface="Tahoma"/>
              </a:rPr>
              <a:t>?</a:t>
            </a:r>
            <a:r>
              <a:rPr sz="1600" dirty="0">
                <a:solidFill>
                  <a:srgbClr val="3C85C5"/>
                </a:solidFill>
                <a:latin typeface="Tahoma"/>
                <a:cs typeface="Tahoma"/>
              </a:rPr>
              <a:t>	</a:t>
            </a:r>
            <a:r>
              <a:rPr sz="1600" spc="380" dirty="0">
                <a:solidFill>
                  <a:srgbClr val="A64D79"/>
                </a:solidFill>
                <a:latin typeface="Tahoma"/>
                <a:cs typeface="Tahoma"/>
              </a:rPr>
              <a:t>→ </a:t>
            </a:r>
            <a:r>
              <a:rPr sz="1600" spc="-85" dirty="0">
                <a:solidFill>
                  <a:srgbClr val="A64D7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A64D79"/>
                </a:solidFill>
                <a:latin typeface="Tahoma"/>
                <a:cs typeface="Tahoma"/>
              </a:rPr>
              <a:t> </a:t>
            </a:r>
            <a:r>
              <a:rPr sz="1600" spc="-110" dirty="0">
                <a:solidFill>
                  <a:srgbClr val="A64D79"/>
                </a:solidFill>
                <a:latin typeface="Tahoma"/>
                <a:cs typeface="Tahoma"/>
              </a:rPr>
              <a:t>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27323" y="2654045"/>
            <a:ext cx="55924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6385" algn="l"/>
                <a:tab pos="560705" algn="l"/>
                <a:tab pos="836294" algn="l"/>
                <a:tab pos="1109980" algn="l"/>
                <a:tab pos="1385570" algn="l"/>
                <a:tab pos="2175510" algn="l"/>
                <a:tab pos="3085465" algn="l"/>
                <a:tab pos="3829685" algn="l"/>
              </a:tabLst>
            </a:pPr>
            <a:r>
              <a:rPr sz="2400" spc="75" baseline="1736" dirty="0">
                <a:solidFill>
                  <a:srgbClr val="3C85C5"/>
                </a:solidFill>
                <a:latin typeface="Tahoma"/>
                <a:cs typeface="Tahoma"/>
              </a:rPr>
              <a:t>1	2	3	5	8	</a:t>
            </a:r>
            <a:r>
              <a:rPr sz="2400" spc="1979" baseline="1736" dirty="0">
                <a:solidFill>
                  <a:srgbClr val="A64D79"/>
                </a:solidFill>
                <a:latin typeface="Tahoma"/>
                <a:cs typeface="Tahoma"/>
              </a:rPr>
              <a:t>→</a:t>
            </a:r>
            <a:r>
              <a:rPr sz="2400" spc="-120" baseline="1736" dirty="0">
                <a:solidFill>
                  <a:srgbClr val="A64D79"/>
                </a:solidFill>
                <a:latin typeface="Tahoma"/>
                <a:cs typeface="Tahoma"/>
              </a:rPr>
              <a:t> </a:t>
            </a:r>
            <a:r>
              <a:rPr sz="2400" spc="-7" baseline="1736" dirty="0">
                <a:solidFill>
                  <a:srgbClr val="A64D79"/>
                </a:solidFill>
                <a:latin typeface="Cambria Math"/>
                <a:cs typeface="Cambria Math"/>
              </a:rPr>
              <a:t>∅</a:t>
            </a:r>
            <a:r>
              <a:rPr sz="2400" baseline="1736" dirty="0">
                <a:solidFill>
                  <a:srgbClr val="A64D79"/>
                </a:solidFill>
                <a:latin typeface="Cambria Math"/>
                <a:cs typeface="Cambria Math"/>
              </a:rPr>
              <a:t>	</a:t>
            </a:r>
            <a:r>
              <a:rPr sz="1600" spc="-40" dirty="0">
                <a:solidFill>
                  <a:srgbClr val="3C85C5"/>
                </a:solidFill>
                <a:latin typeface="Tahoma"/>
                <a:cs typeface="Tahoma"/>
              </a:rPr>
              <a:t>3</a:t>
            </a:r>
            <a:r>
              <a:rPr sz="1600" spc="-30" dirty="0">
                <a:solidFill>
                  <a:srgbClr val="3C85C5"/>
                </a:solidFill>
                <a:latin typeface="Tahoma"/>
                <a:cs typeface="Tahoma"/>
              </a:rPr>
              <a:t>.</a:t>
            </a:r>
            <a:r>
              <a:rPr sz="1600" spc="50" dirty="0">
                <a:solidFill>
                  <a:srgbClr val="3C85C5"/>
                </a:solidFill>
                <a:latin typeface="Tahoma"/>
                <a:cs typeface="Tahoma"/>
              </a:rPr>
              <a:t>14</a:t>
            </a:r>
            <a:r>
              <a:rPr sz="1600" spc="45" dirty="0">
                <a:solidFill>
                  <a:srgbClr val="3C85C5"/>
                </a:solidFill>
                <a:latin typeface="Tahoma"/>
                <a:cs typeface="Tahoma"/>
              </a:rPr>
              <a:t>1</a:t>
            </a:r>
            <a:r>
              <a:rPr sz="1600" spc="50" dirty="0">
                <a:solidFill>
                  <a:srgbClr val="3C85C5"/>
                </a:solidFill>
                <a:latin typeface="Tahoma"/>
                <a:cs typeface="Tahoma"/>
              </a:rPr>
              <a:t>59</a:t>
            </a:r>
            <a:r>
              <a:rPr sz="1600" dirty="0">
                <a:solidFill>
                  <a:srgbClr val="3C85C5"/>
                </a:solidFill>
                <a:latin typeface="Tahoma"/>
                <a:cs typeface="Tahoma"/>
              </a:rPr>
              <a:t>	</a:t>
            </a:r>
            <a:r>
              <a:rPr sz="1600" spc="50" dirty="0">
                <a:solidFill>
                  <a:srgbClr val="3C85C5"/>
                </a:solidFill>
                <a:latin typeface="Tahoma"/>
                <a:cs typeface="Tahoma"/>
              </a:rPr>
              <a:t>90</a:t>
            </a:r>
            <a:r>
              <a:rPr sz="1600" spc="45" dirty="0">
                <a:solidFill>
                  <a:srgbClr val="3C85C5"/>
                </a:solidFill>
                <a:latin typeface="Tahoma"/>
                <a:cs typeface="Tahoma"/>
              </a:rPr>
              <a:t>2</a:t>
            </a:r>
            <a:r>
              <a:rPr sz="1600" spc="50" dirty="0">
                <a:solidFill>
                  <a:srgbClr val="3C85C5"/>
                </a:solidFill>
                <a:latin typeface="Tahoma"/>
                <a:cs typeface="Tahoma"/>
              </a:rPr>
              <a:t>10</a:t>
            </a:r>
            <a:r>
              <a:rPr sz="1600" dirty="0">
                <a:solidFill>
                  <a:srgbClr val="3C85C5"/>
                </a:solidFill>
                <a:latin typeface="Tahoma"/>
                <a:cs typeface="Tahoma"/>
              </a:rPr>
              <a:t>	</a:t>
            </a:r>
            <a:r>
              <a:rPr sz="1600" spc="1320" dirty="0">
                <a:solidFill>
                  <a:srgbClr val="A64D79"/>
                </a:solidFill>
                <a:latin typeface="Tahoma"/>
                <a:cs typeface="Tahoma"/>
              </a:rPr>
              <a:t>→</a:t>
            </a:r>
            <a:r>
              <a:rPr sz="1600" spc="-80" dirty="0">
                <a:solidFill>
                  <a:srgbClr val="A64D79"/>
                </a:solidFill>
                <a:latin typeface="Tahoma"/>
                <a:cs typeface="Tahoma"/>
              </a:rPr>
              <a:t> </a:t>
            </a:r>
            <a:r>
              <a:rPr sz="1600" i="1" spc="-120" dirty="0">
                <a:solidFill>
                  <a:srgbClr val="A64D79"/>
                </a:solidFill>
                <a:latin typeface="Arial"/>
                <a:cs typeface="Arial"/>
              </a:rPr>
              <a:t>as</a:t>
            </a:r>
            <a:r>
              <a:rPr sz="1600" i="1" spc="-75" dirty="0">
                <a:solidFill>
                  <a:srgbClr val="A64D79"/>
                </a:solidFill>
                <a:latin typeface="Arial"/>
                <a:cs typeface="Arial"/>
              </a:rPr>
              <a:t> </a:t>
            </a:r>
            <a:r>
              <a:rPr sz="1600" i="1" spc="-165" dirty="0">
                <a:solidFill>
                  <a:srgbClr val="A64D79"/>
                </a:solidFill>
                <a:latin typeface="Arial"/>
                <a:cs typeface="Arial"/>
              </a:rPr>
              <a:t>i</a:t>
            </a:r>
            <a:r>
              <a:rPr sz="1600" i="1" spc="-225" dirty="0">
                <a:solidFill>
                  <a:srgbClr val="A64D79"/>
                </a:solidFill>
                <a:latin typeface="Arial"/>
                <a:cs typeface="Arial"/>
              </a:rPr>
              <a:t>s</a:t>
            </a:r>
            <a:r>
              <a:rPr sz="1600" spc="-15" dirty="0">
                <a:solidFill>
                  <a:srgbClr val="A64D79"/>
                </a:solidFill>
                <a:latin typeface="Tahoma"/>
                <a:cs typeface="Tahoma"/>
              </a:rPr>
              <a:t>/</a:t>
            </a:r>
            <a:r>
              <a:rPr sz="1600" i="1" spc="-130" dirty="0">
                <a:solidFill>
                  <a:srgbClr val="A64D79"/>
                </a:solidFill>
                <a:latin typeface="Arial"/>
                <a:cs typeface="Arial"/>
              </a:rPr>
              <a:t>&lt;</a:t>
            </a:r>
            <a:r>
              <a:rPr sz="1600" i="1" spc="-145" dirty="0">
                <a:solidFill>
                  <a:srgbClr val="A64D79"/>
                </a:solidFill>
                <a:latin typeface="Arial"/>
                <a:cs typeface="Arial"/>
              </a:rPr>
              <a:t>N</a:t>
            </a:r>
            <a:r>
              <a:rPr sz="1600" i="1" spc="-200" dirty="0">
                <a:solidFill>
                  <a:srgbClr val="A64D79"/>
                </a:solidFill>
                <a:latin typeface="Arial"/>
                <a:cs typeface="Arial"/>
              </a:rPr>
              <a:t>UMBE</a:t>
            </a:r>
            <a:r>
              <a:rPr sz="1600" i="1" spc="-235" dirty="0">
                <a:solidFill>
                  <a:srgbClr val="A64D79"/>
                </a:solidFill>
                <a:latin typeface="Arial"/>
                <a:cs typeface="Arial"/>
              </a:rPr>
              <a:t>R&gt;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27323" y="3411092"/>
            <a:ext cx="20808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9560" algn="l"/>
                <a:tab pos="563880" algn="l"/>
                <a:tab pos="840105" algn="l"/>
                <a:tab pos="1096010" algn="l"/>
                <a:tab pos="1396365" algn="l"/>
              </a:tabLst>
            </a:pPr>
            <a:r>
              <a:rPr sz="1600" spc="-5" dirty="0">
                <a:solidFill>
                  <a:srgbClr val="3C85C5"/>
                </a:solidFill>
                <a:latin typeface="Cambria Math"/>
                <a:cs typeface="Cambria Math"/>
              </a:rPr>
              <a:t>∇	</a:t>
            </a:r>
            <a:r>
              <a:rPr sz="1600" spc="50" dirty="0">
                <a:solidFill>
                  <a:srgbClr val="3C85C5"/>
                </a:solidFill>
                <a:latin typeface="Tahoma"/>
                <a:cs typeface="Tahoma"/>
              </a:rPr>
              <a:t>$	€	</a:t>
            </a:r>
            <a:r>
              <a:rPr sz="1600" spc="-85" dirty="0">
                <a:solidFill>
                  <a:srgbClr val="3C85C5"/>
                </a:solidFill>
                <a:latin typeface="Tahoma"/>
                <a:cs typeface="Tahoma"/>
              </a:rPr>
              <a:t>§	</a:t>
            </a:r>
            <a:r>
              <a:rPr sz="1600" spc="240" dirty="0">
                <a:solidFill>
                  <a:srgbClr val="3C85C5"/>
                </a:solidFill>
                <a:latin typeface="Tahoma"/>
                <a:cs typeface="Tahoma"/>
              </a:rPr>
              <a:t>¶	</a:t>
            </a:r>
            <a:r>
              <a:rPr sz="1600" spc="-200" dirty="0">
                <a:solidFill>
                  <a:srgbClr val="3C85C5"/>
                </a:solidFill>
                <a:latin typeface="Tahoma"/>
                <a:cs typeface="Tahoma"/>
              </a:rPr>
              <a:t>**</a:t>
            </a:r>
            <a:r>
              <a:rPr sz="1600" spc="38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600" i="1" spc="-5" dirty="0">
                <a:solidFill>
                  <a:srgbClr val="A64D79"/>
                </a:solidFill>
                <a:latin typeface="Arial"/>
                <a:cs typeface="Arial"/>
              </a:rPr>
              <a:t>→</a:t>
            </a:r>
            <a:r>
              <a:rPr sz="1600" i="1" spc="-90" dirty="0">
                <a:solidFill>
                  <a:srgbClr val="A64D7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A64D79"/>
                </a:solidFill>
                <a:latin typeface="Cambria Math"/>
                <a:cs typeface="Cambria Math"/>
              </a:rPr>
              <a:t>∅</a:t>
            </a:r>
            <a:endParaRPr sz="1600"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29218951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53511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" dirty="0"/>
              <a:t>Cleaning</a:t>
            </a:r>
            <a:r>
              <a:rPr sz="2800" spc="-155" dirty="0"/>
              <a:t> </a:t>
            </a:r>
            <a:r>
              <a:rPr sz="2800" spc="-25" dirty="0"/>
              <a:t>and</a:t>
            </a:r>
            <a:r>
              <a:rPr sz="2800" spc="-175" dirty="0"/>
              <a:t> </a:t>
            </a:r>
            <a:r>
              <a:rPr sz="2800" spc="20" dirty="0"/>
              <a:t>tokenization</a:t>
            </a:r>
            <a:r>
              <a:rPr sz="2800" spc="-160" dirty="0"/>
              <a:t> </a:t>
            </a:r>
            <a:r>
              <a:rPr sz="2800" spc="-5" dirty="0"/>
              <a:t>matters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4850" y="1240358"/>
            <a:ext cx="159702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SzPct val="90000"/>
              <a:buChar char="●"/>
              <a:tabLst>
                <a:tab pos="354965" algn="l"/>
                <a:tab pos="355600" algn="l"/>
              </a:tabLst>
            </a:pPr>
            <a:r>
              <a:rPr sz="2000" spc="25" dirty="0">
                <a:latin typeface="Tahoma"/>
                <a:cs typeface="Tahoma"/>
              </a:rPr>
              <a:t>Lett</a:t>
            </a:r>
            <a:r>
              <a:rPr sz="2000" spc="30" dirty="0">
                <a:latin typeface="Tahoma"/>
                <a:cs typeface="Tahoma"/>
              </a:rPr>
              <a:t>e</a:t>
            </a:r>
            <a:r>
              <a:rPr sz="2000" spc="5" dirty="0">
                <a:latin typeface="Tahoma"/>
                <a:cs typeface="Tahoma"/>
              </a:rPr>
              <a:t>r</a:t>
            </a:r>
            <a:r>
              <a:rPr sz="2000" spc="-16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case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4850" y="1941957"/>
            <a:ext cx="17246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SzPct val="90000"/>
              <a:buChar char="●"/>
              <a:tabLst>
                <a:tab pos="354965" algn="l"/>
                <a:tab pos="355600" algn="l"/>
              </a:tabLst>
            </a:pPr>
            <a:r>
              <a:rPr sz="2000" spc="20" dirty="0">
                <a:latin typeface="Tahoma"/>
                <a:cs typeface="Tahoma"/>
              </a:rPr>
              <a:t>Punctuation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4850" y="2643377"/>
            <a:ext cx="13950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SzPct val="90000"/>
              <a:buChar char="●"/>
              <a:tabLst>
                <a:tab pos="354965" algn="l"/>
                <a:tab pos="355600" algn="l"/>
              </a:tabLst>
            </a:pPr>
            <a:r>
              <a:rPr sz="2000" spc="20" dirty="0">
                <a:latin typeface="Tahoma"/>
                <a:cs typeface="Tahoma"/>
              </a:rPr>
              <a:t>Numbers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4850" y="3344113"/>
            <a:ext cx="237807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SzPct val="90000"/>
              <a:buChar char="●"/>
              <a:tabLst>
                <a:tab pos="354965" algn="l"/>
                <a:tab pos="355600" algn="l"/>
              </a:tabLst>
            </a:pPr>
            <a:r>
              <a:rPr sz="2000" dirty="0">
                <a:latin typeface="Tahoma"/>
                <a:cs typeface="Tahoma"/>
              </a:rPr>
              <a:t>Special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characte</a:t>
            </a:r>
            <a:r>
              <a:rPr sz="2000" spc="-10" dirty="0">
                <a:latin typeface="Tahoma"/>
                <a:cs typeface="Tahoma"/>
              </a:rPr>
              <a:t>rs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4850" y="4045711"/>
            <a:ext cx="19069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SzPct val="90000"/>
              <a:buChar char="●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S</a:t>
            </a:r>
            <a:r>
              <a:rPr sz="2000" dirty="0">
                <a:latin typeface="Tahoma"/>
                <a:cs typeface="Tahoma"/>
              </a:rPr>
              <a:t>p</a:t>
            </a:r>
            <a:r>
              <a:rPr sz="2000" spc="5" dirty="0">
                <a:latin typeface="Tahoma"/>
                <a:cs typeface="Tahoma"/>
              </a:rPr>
              <a:t>ecial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wor</a:t>
            </a:r>
            <a:r>
              <a:rPr sz="2000" spc="45" dirty="0">
                <a:latin typeface="Tahoma"/>
                <a:cs typeface="Tahoma"/>
              </a:rPr>
              <a:t>d</a:t>
            </a:r>
            <a:r>
              <a:rPr sz="2000" spc="-25" dirty="0">
                <a:latin typeface="Tahoma"/>
                <a:cs typeface="Tahoma"/>
              </a:rPr>
              <a:t>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27323" y="1276858"/>
            <a:ext cx="44919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298700" algn="l"/>
              </a:tabLst>
            </a:pPr>
            <a:r>
              <a:rPr sz="1600" spc="-25" dirty="0">
                <a:solidFill>
                  <a:srgbClr val="3C85C5"/>
                </a:solidFill>
                <a:latin typeface="Tahoma"/>
                <a:cs typeface="Tahoma"/>
              </a:rPr>
              <a:t>“</a:t>
            </a:r>
            <a:r>
              <a:rPr sz="1600" spc="-30" dirty="0">
                <a:solidFill>
                  <a:srgbClr val="3C85C5"/>
                </a:solidFill>
                <a:latin typeface="Tahoma"/>
                <a:cs typeface="Tahoma"/>
              </a:rPr>
              <a:t>T</a:t>
            </a:r>
            <a:r>
              <a:rPr sz="1600" spc="-5" dirty="0">
                <a:solidFill>
                  <a:srgbClr val="3C85C5"/>
                </a:solidFill>
                <a:latin typeface="Tahoma"/>
                <a:cs typeface="Tahoma"/>
              </a:rPr>
              <a:t>h</a:t>
            </a:r>
            <a:r>
              <a:rPr sz="1600" spc="-10" dirty="0">
                <a:solidFill>
                  <a:srgbClr val="3C85C5"/>
                </a:solidFill>
                <a:latin typeface="Tahoma"/>
                <a:cs typeface="Tahoma"/>
              </a:rPr>
              <a:t>e</a:t>
            </a:r>
            <a:r>
              <a:rPr sz="1600" spc="-60" dirty="0">
                <a:solidFill>
                  <a:srgbClr val="3C85C5"/>
                </a:solidFill>
                <a:latin typeface="Tahoma"/>
                <a:cs typeface="Tahoma"/>
              </a:rPr>
              <a:t>”</a:t>
            </a:r>
            <a:r>
              <a:rPr sz="1600" spc="-8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600" spc="-240" dirty="0">
                <a:solidFill>
                  <a:srgbClr val="3C85C5"/>
                </a:solidFill>
                <a:latin typeface="Tahoma"/>
                <a:cs typeface="Tahoma"/>
              </a:rPr>
              <a:t>==</a:t>
            </a:r>
            <a:r>
              <a:rPr sz="1600" spc="-8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3C85C5"/>
                </a:solidFill>
                <a:latin typeface="Tahoma"/>
                <a:cs typeface="Tahoma"/>
              </a:rPr>
              <a:t>“</a:t>
            </a:r>
            <a:r>
              <a:rPr sz="1600" spc="-5" dirty="0">
                <a:solidFill>
                  <a:srgbClr val="3C85C5"/>
                </a:solidFill>
                <a:latin typeface="Tahoma"/>
                <a:cs typeface="Tahoma"/>
              </a:rPr>
              <a:t>th</a:t>
            </a:r>
            <a:r>
              <a:rPr sz="1600" spc="-10" dirty="0">
                <a:solidFill>
                  <a:srgbClr val="3C85C5"/>
                </a:solidFill>
                <a:latin typeface="Tahoma"/>
                <a:cs typeface="Tahoma"/>
              </a:rPr>
              <a:t>e</a:t>
            </a:r>
            <a:r>
              <a:rPr sz="1600" spc="-60" dirty="0">
                <a:solidFill>
                  <a:srgbClr val="3C85C5"/>
                </a:solidFill>
                <a:latin typeface="Tahoma"/>
                <a:cs typeface="Tahoma"/>
              </a:rPr>
              <a:t>”</a:t>
            </a:r>
            <a:r>
              <a:rPr sz="1600" spc="-8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600" spc="-240" dirty="0">
                <a:solidFill>
                  <a:srgbClr val="3C85C5"/>
                </a:solidFill>
                <a:latin typeface="Tahoma"/>
                <a:cs typeface="Tahoma"/>
              </a:rPr>
              <a:t>==</a:t>
            </a:r>
            <a:r>
              <a:rPr sz="1600" spc="-9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600" spc="25" dirty="0">
                <a:solidFill>
                  <a:srgbClr val="3C85C5"/>
                </a:solidFill>
                <a:latin typeface="Tahoma"/>
                <a:cs typeface="Tahoma"/>
              </a:rPr>
              <a:t>“T</a:t>
            </a:r>
            <a:r>
              <a:rPr sz="1600" spc="40" dirty="0">
                <a:solidFill>
                  <a:srgbClr val="3C85C5"/>
                </a:solidFill>
                <a:latin typeface="Tahoma"/>
                <a:cs typeface="Tahoma"/>
              </a:rPr>
              <a:t>H</a:t>
            </a:r>
            <a:r>
              <a:rPr sz="1600" spc="-20" dirty="0">
                <a:solidFill>
                  <a:srgbClr val="3C85C5"/>
                </a:solidFill>
                <a:latin typeface="Tahoma"/>
                <a:cs typeface="Tahoma"/>
              </a:rPr>
              <a:t>E”</a:t>
            </a:r>
            <a:r>
              <a:rPr sz="1600" dirty="0">
                <a:solidFill>
                  <a:srgbClr val="3C85C5"/>
                </a:solidFill>
                <a:latin typeface="Tahoma"/>
                <a:cs typeface="Tahoma"/>
              </a:rPr>
              <a:t>	</a:t>
            </a:r>
            <a:r>
              <a:rPr sz="1600" i="1" spc="-5" dirty="0">
                <a:solidFill>
                  <a:srgbClr val="A64D79"/>
                </a:solidFill>
                <a:latin typeface="Arial"/>
                <a:cs typeface="Arial"/>
              </a:rPr>
              <a:t>→</a:t>
            </a:r>
            <a:r>
              <a:rPr sz="1600" i="1" spc="-60" dirty="0">
                <a:solidFill>
                  <a:srgbClr val="A64D79"/>
                </a:solidFill>
                <a:latin typeface="Arial"/>
                <a:cs typeface="Arial"/>
              </a:rPr>
              <a:t> </a:t>
            </a:r>
            <a:r>
              <a:rPr sz="1600" i="1" spc="-45" dirty="0">
                <a:solidFill>
                  <a:srgbClr val="A64D79"/>
                </a:solidFill>
                <a:latin typeface="Arial"/>
                <a:cs typeface="Arial"/>
              </a:rPr>
              <a:t>lower</a:t>
            </a:r>
            <a:r>
              <a:rPr sz="1600" i="1" spc="-55" dirty="0">
                <a:solidFill>
                  <a:srgbClr val="A64D79"/>
                </a:solidFill>
                <a:latin typeface="Arial"/>
                <a:cs typeface="Arial"/>
              </a:rPr>
              <a:t>c</a:t>
            </a:r>
            <a:r>
              <a:rPr sz="1600" i="1" spc="-125" dirty="0">
                <a:solidFill>
                  <a:srgbClr val="A64D79"/>
                </a:solidFill>
                <a:latin typeface="Arial"/>
                <a:cs typeface="Arial"/>
              </a:rPr>
              <a:t>ase</a:t>
            </a:r>
            <a:r>
              <a:rPr sz="1600" i="1" spc="-60" dirty="0">
                <a:solidFill>
                  <a:srgbClr val="A64D79"/>
                </a:solidFill>
                <a:latin typeface="Arial"/>
                <a:cs typeface="Arial"/>
              </a:rPr>
              <a:t> </a:t>
            </a:r>
            <a:r>
              <a:rPr sz="1600" i="1" spc="220" dirty="0">
                <a:solidFill>
                  <a:srgbClr val="A64D79"/>
                </a:solidFill>
                <a:latin typeface="Arial"/>
                <a:cs typeface="Arial"/>
              </a:rPr>
              <a:t>/</a:t>
            </a:r>
            <a:r>
              <a:rPr sz="1600" i="1" spc="-70" dirty="0">
                <a:solidFill>
                  <a:srgbClr val="A64D79"/>
                </a:solidFill>
                <a:latin typeface="Arial"/>
                <a:cs typeface="Arial"/>
              </a:rPr>
              <a:t> </a:t>
            </a:r>
            <a:r>
              <a:rPr sz="1600" i="1" spc="-55" dirty="0">
                <a:solidFill>
                  <a:srgbClr val="A64D79"/>
                </a:solidFill>
                <a:latin typeface="Arial"/>
                <a:cs typeface="Arial"/>
              </a:rPr>
              <a:t>u</a:t>
            </a:r>
            <a:r>
              <a:rPr sz="1600" i="1" spc="-50" dirty="0">
                <a:solidFill>
                  <a:srgbClr val="A64D79"/>
                </a:solidFill>
                <a:latin typeface="Arial"/>
                <a:cs typeface="Arial"/>
              </a:rPr>
              <a:t>p</a:t>
            </a:r>
            <a:r>
              <a:rPr sz="1600" i="1" spc="-60" dirty="0">
                <a:solidFill>
                  <a:srgbClr val="A64D79"/>
                </a:solidFill>
                <a:latin typeface="Arial"/>
                <a:cs typeface="Arial"/>
              </a:rPr>
              <a:t>per</a:t>
            </a:r>
            <a:r>
              <a:rPr sz="1600" i="1" spc="-40" dirty="0">
                <a:solidFill>
                  <a:srgbClr val="A64D79"/>
                </a:solidFill>
                <a:latin typeface="Arial"/>
                <a:cs typeface="Arial"/>
              </a:rPr>
              <a:t> </a:t>
            </a:r>
            <a:r>
              <a:rPr sz="1600" i="1" spc="-85" dirty="0">
                <a:solidFill>
                  <a:srgbClr val="A64D79"/>
                </a:solidFill>
                <a:latin typeface="Arial"/>
                <a:cs typeface="Arial"/>
              </a:rPr>
              <a:t>c</a:t>
            </a:r>
            <a:r>
              <a:rPr sz="1600" i="1" spc="-125" dirty="0">
                <a:solidFill>
                  <a:srgbClr val="A64D79"/>
                </a:solidFill>
                <a:latin typeface="Arial"/>
                <a:cs typeface="Arial"/>
              </a:rPr>
              <a:t>ase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27323" y="1963038"/>
            <a:ext cx="11957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5265" algn="l"/>
                <a:tab pos="426720" algn="l"/>
                <a:tab pos="630555" algn="l"/>
                <a:tab pos="879475" algn="l"/>
              </a:tabLst>
            </a:pPr>
            <a:r>
              <a:rPr sz="1600" spc="-125" dirty="0">
                <a:solidFill>
                  <a:srgbClr val="3C85C5"/>
                </a:solidFill>
                <a:latin typeface="Tahoma"/>
                <a:cs typeface="Tahoma"/>
              </a:rPr>
              <a:t>,	</a:t>
            </a:r>
            <a:r>
              <a:rPr sz="1600" spc="-105" dirty="0">
                <a:solidFill>
                  <a:srgbClr val="3C85C5"/>
                </a:solidFill>
                <a:latin typeface="Tahoma"/>
                <a:cs typeface="Tahoma"/>
              </a:rPr>
              <a:t>!	</a:t>
            </a:r>
            <a:r>
              <a:rPr sz="1600" spc="-110" dirty="0">
                <a:solidFill>
                  <a:srgbClr val="3C85C5"/>
                </a:solidFill>
                <a:latin typeface="Tahoma"/>
                <a:cs typeface="Tahoma"/>
              </a:rPr>
              <a:t>.	</a:t>
            </a:r>
            <a:r>
              <a:rPr sz="1600" spc="-45" dirty="0">
                <a:solidFill>
                  <a:srgbClr val="3C85C5"/>
                </a:solidFill>
                <a:latin typeface="Tahoma"/>
                <a:cs typeface="Tahoma"/>
              </a:rPr>
              <a:t>?	</a:t>
            </a:r>
            <a:r>
              <a:rPr sz="1600" spc="375" dirty="0">
                <a:solidFill>
                  <a:srgbClr val="A64D79"/>
                </a:solidFill>
                <a:latin typeface="Tahoma"/>
                <a:cs typeface="Tahoma"/>
              </a:rPr>
              <a:t>→ </a:t>
            </a:r>
            <a:r>
              <a:rPr sz="1600" spc="-95" dirty="0">
                <a:solidFill>
                  <a:srgbClr val="A64D7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A64D79"/>
                </a:solidFill>
                <a:latin typeface="Tahoma"/>
                <a:cs typeface="Tahoma"/>
              </a:rPr>
              <a:t> </a:t>
            </a:r>
            <a:r>
              <a:rPr sz="1600" spc="-110" dirty="0">
                <a:solidFill>
                  <a:srgbClr val="A64D79"/>
                </a:solidFill>
                <a:latin typeface="Tahoma"/>
                <a:cs typeface="Tahoma"/>
              </a:rPr>
              <a:t>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31740" y="1963038"/>
            <a:ext cx="17094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3840" algn="l"/>
                <a:tab pos="443230" algn="l"/>
                <a:tab pos="688975" algn="l"/>
                <a:tab pos="932815" algn="l"/>
                <a:tab pos="1132205" algn="l"/>
              </a:tabLst>
            </a:pPr>
            <a:r>
              <a:rPr sz="1600" spc="-60" dirty="0">
                <a:solidFill>
                  <a:srgbClr val="3C85C5"/>
                </a:solidFill>
                <a:latin typeface="Tahoma"/>
                <a:cs typeface="Tahoma"/>
              </a:rPr>
              <a:t>“	</a:t>
            </a:r>
            <a:r>
              <a:rPr sz="1600" dirty="0">
                <a:solidFill>
                  <a:srgbClr val="3C85C5"/>
                </a:solidFill>
                <a:latin typeface="Tahoma"/>
                <a:cs typeface="Tahoma"/>
              </a:rPr>
              <a:t>‘	</a:t>
            </a:r>
            <a:r>
              <a:rPr sz="1600" spc="-235" dirty="0">
                <a:solidFill>
                  <a:srgbClr val="3C85C5"/>
                </a:solidFill>
                <a:latin typeface="Tahoma"/>
                <a:cs typeface="Tahoma"/>
              </a:rPr>
              <a:t>«	»	</a:t>
            </a:r>
            <a:r>
              <a:rPr sz="1600" dirty="0">
                <a:solidFill>
                  <a:srgbClr val="3C85C5"/>
                </a:solidFill>
                <a:latin typeface="Tahoma"/>
                <a:cs typeface="Tahoma"/>
              </a:rPr>
              <a:t>’	</a:t>
            </a:r>
            <a:r>
              <a:rPr sz="1600" spc="-60" dirty="0">
                <a:solidFill>
                  <a:srgbClr val="3C85C5"/>
                </a:solidFill>
                <a:latin typeface="Tahoma"/>
                <a:cs typeface="Tahoma"/>
              </a:rPr>
              <a:t>”</a:t>
            </a:r>
            <a:r>
              <a:rPr sz="1600" spc="38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600" spc="1320" dirty="0">
                <a:solidFill>
                  <a:srgbClr val="A64D79"/>
                </a:solidFill>
                <a:latin typeface="Tahoma"/>
                <a:cs typeface="Tahoma"/>
              </a:rPr>
              <a:t>→ </a:t>
            </a:r>
            <a:r>
              <a:rPr sz="1600" spc="-484" dirty="0">
                <a:solidFill>
                  <a:srgbClr val="A64D79"/>
                </a:solidFill>
                <a:latin typeface="Tahoma"/>
                <a:cs typeface="Tahoma"/>
              </a:rPr>
              <a:t> </a:t>
            </a:r>
            <a:r>
              <a:rPr sz="1600" spc="-645" dirty="0">
                <a:solidFill>
                  <a:srgbClr val="A64D79"/>
                </a:solidFill>
                <a:latin typeface="Cambria Math"/>
                <a:cs typeface="Cambria Math"/>
              </a:rPr>
              <a:t>∅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93609" y="1963038"/>
            <a:ext cx="13322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1945" algn="l"/>
                <a:tab pos="586740" algn="l"/>
                <a:tab pos="1015365" algn="l"/>
              </a:tabLst>
            </a:pPr>
            <a:r>
              <a:rPr sz="1600" spc="-114" dirty="0">
                <a:solidFill>
                  <a:srgbClr val="3C85C5"/>
                </a:solidFill>
                <a:latin typeface="Tahoma"/>
                <a:cs typeface="Tahoma"/>
              </a:rPr>
              <a:t>…	</a:t>
            </a:r>
            <a:r>
              <a:rPr sz="1600" spc="-105" dirty="0">
                <a:solidFill>
                  <a:srgbClr val="3C85C5"/>
                </a:solidFill>
                <a:latin typeface="Tahoma"/>
                <a:cs typeface="Tahoma"/>
              </a:rPr>
              <a:t>!!	</a:t>
            </a:r>
            <a:r>
              <a:rPr sz="1600" spc="-45" dirty="0">
                <a:solidFill>
                  <a:srgbClr val="3C85C5"/>
                </a:solidFill>
                <a:latin typeface="Tahoma"/>
                <a:cs typeface="Tahoma"/>
              </a:rPr>
              <a:t>?</a:t>
            </a:r>
            <a:r>
              <a:rPr sz="1600" spc="-40" dirty="0">
                <a:solidFill>
                  <a:srgbClr val="3C85C5"/>
                </a:solidFill>
                <a:latin typeface="Tahoma"/>
                <a:cs typeface="Tahoma"/>
              </a:rPr>
              <a:t>?</a:t>
            </a:r>
            <a:r>
              <a:rPr sz="1600" spc="-45" dirty="0">
                <a:solidFill>
                  <a:srgbClr val="3C85C5"/>
                </a:solidFill>
                <a:latin typeface="Tahoma"/>
                <a:cs typeface="Tahoma"/>
              </a:rPr>
              <a:t>?</a:t>
            </a:r>
            <a:r>
              <a:rPr sz="1600" dirty="0">
                <a:solidFill>
                  <a:srgbClr val="3C85C5"/>
                </a:solidFill>
                <a:latin typeface="Tahoma"/>
                <a:cs typeface="Tahoma"/>
              </a:rPr>
              <a:t>	</a:t>
            </a:r>
            <a:r>
              <a:rPr sz="1600" spc="380" dirty="0">
                <a:solidFill>
                  <a:srgbClr val="A64D79"/>
                </a:solidFill>
                <a:latin typeface="Tahoma"/>
                <a:cs typeface="Tahoma"/>
              </a:rPr>
              <a:t>→ </a:t>
            </a:r>
            <a:r>
              <a:rPr sz="1600" spc="-85" dirty="0">
                <a:solidFill>
                  <a:srgbClr val="A64D7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A64D79"/>
                </a:solidFill>
                <a:latin typeface="Tahoma"/>
                <a:cs typeface="Tahoma"/>
              </a:rPr>
              <a:t> </a:t>
            </a:r>
            <a:r>
              <a:rPr sz="1600" spc="-110" dirty="0">
                <a:solidFill>
                  <a:srgbClr val="A64D79"/>
                </a:solidFill>
                <a:latin typeface="Tahoma"/>
                <a:cs typeface="Tahoma"/>
              </a:rPr>
              <a:t>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27323" y="2654045"/>
            <a:ext cx="55924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6385" algn="l"/>
                <a:tab pos="560705" algn="l"/>
                <a:tab pos="836294" algn="l"/>
                <a:tab pos="1109980" algn="l"/>
                <a:tab pos="1385570" algn="l"/>
                <a:tab pos="2175510" algn="l"/>
                <a:tab pos="3085465" algn="l"/>
                <a:tab pos="3829685" algn="l"/>
              </a:tabLst>
            </a:pPr>
            <a:r>
              <a:rPr sz="2400" spc="75" baseline="1736" dirty="0">
                <a:solidFill>
                  <a:srgbClr val="3C85C5"/>
                </a:solidFill>
                <a:latin typeface="Tahoma"/>
                <a:cs typeface="Tahoma"/>
              </a:rPr>
              <a:t>1	2	3	5	8	</a:t>
            </a:r>
            <a:r>
              <a:rPr sz="2400" spc="1979" baseline="1736" dirty="0">
                <a:solidFill>
                  <a:srgbClr val="A64D79"/>
                </a:solidFill>
                <a:latin typeface="Tahoma"/>
                <a:cs typeface="Tahoma"/>
              </a:rPr>
              <a:t>→</a:t>
            </a:r>
            <a:r>
              <a:rPr sz="2400" spc="-120" baseline="1736" dirty="0">
                <a:solidFill>
                  <a:srgbClr val="A64D79"/>
                </a:solidFill>
                <a:latin typeface="Tahoma"/>
                <a:cs typeface="Tahoma"/>
              </a:rPr>
              <a:t> </a:t>
            </a:r>
            <a:r>
              <a:rPr sz="2400" spc="-7" baseline="1736" dirty="0">
                <a:solidFill>
                  <a:srgbClr val="A64D79"/>
                </a:solidFill>
                <a:latin typeface="Cambria Math"/>
                <a:cs typeface="Cambria Math"/>
              </a:rPr>
              <a:t>∅</a:t>
            </a:r>
            <a:r>
              <a:rPr sz="2400" baseline="1736" dirty="0">
                <a:solidFill>
                  <a:srgbClr val="A64D79"/>
                </a:solidFill>
                <a:latin typeface="Cambria Math"/>
                <a:cs typeface="Cambria Math"/>
              </a:rPr>
              <a:t>	</a:t>
            </a:r>
            <a:r>
              <a:rPr sz="1600" spc="-40" dirty="0">
                <a:solidFill>
                  <a:srgbClr val="3C85C5"/>
                </a:solidFill>
                <a:latin typeface="Tahoma"/>
                <a:cs typeface="Tahoma"/>
              </a:rPr>
              <a:t>3</a:t>
            </a:r>
            <a:r>
              <a:rPr sz="1600" spc="-30" dirty="0">
                <a:solidFill>
                  <a:srgbClr val="3C85C5"/>
                </a:solidFill>
                <a:latin typeface="Tahoma"/>
                <a:cs typeface="Tahoma"/>
              </a:rPr>
              <a:t>.</a:t>
            </a:r>
            <a:r>
              <a:rPr sz="1600" spc="50" dirty="0">
                <a:solidFill>
                  <a:srgbClr val="3C85C5"/>
                </a:solidFill>
                <a:latin typeface="Tahoma"/>
                <a:cs typeface="Tahoma"/>
              </a:rPr>
              <a:t>14</a:t>
            </a:r>
            <a:r>
              <a:rPr sz="1600" spc="45" dirty="0">
                <a:solidFill>
                  <a:srgbClr val="3C85C5"/>
                </a:solidFill>
                <a:latin typeface="Tahoma"/>
                <a:cs typeface="Tahoma"/>
              </a:rPr>
              <a:t>1</a:t>
            </a:r>
            <a:r>
              <a:rPr sz="1600" spc="50" dirty="0">
                <a:solidFill>
                  <a:srgbClr val="3C85C5"/>
                </a:solidFill>
                <a:latin typeface="Tahoma"/>
                <a:cs typeface="Tahoma"/>
              </a:rPr>
              <a:t>59</a:t>
            </a:r>
            <a:r>
              <a:rPr sz="1600" dirty="0">
                <a:solidFill>
                  <a:srgbClr val="3C85C5"/>
                </a:solidFill>
                <a:latin typeface="Tahoma"/>
                <a:cs typeface="Tahoma"/>
              </a:rPr>
              <a:t>	</a:t>
            </a:r>
            <a:r>
              <a:rPr sz="1600" spc="50" dirty="0">
                <a:solidFill>
                  <a:srgbClr val="3C85C5"/>
                </a:solidFill>
                <a:latin typeface="Tahoma"/>
                <a:cs typeface="Tahoma"/>
              </a:rPr>
              <a:t>90</a:t>
            </a:r>
            <a:r>
              <a:rPr sz="1600" spc="45" dirty="0">
                <a:solidFill>
                  <a:srgbClr val="3C85C5"/>
                </a:solidFill>
                <a:latin typeface="Tahoma"/>
                <a:cs typeface="Tahoma"/>
              </a:rPr>
              <a:t>2</a:t>
            </a:r>
            <a:r>
              <a:rPr sz="1600" spc="50" dirty="0">
                <a:solidFill>
                  <a:srgbClr val="3C85C5"/>
                </a:solidFill>
                <a:latin typeface="Tahoma"/>
                <a:cs typeface="Tahoma"/>
              </a:rPr>
              <a:t>10</a:t>
            </a:r>
            <a:r>
              <a:rPr sz="1600" dirty="0">
                <a:solidFill>
                  <a:srgbClr val="3C85C5"/>
                </a:solidFill>
                <a:latin typeface="Tahoma"/>
                <a:cs typeface="Tahoma"/>
              </a:rPr>
              <a:t>	</a:t>
            </a:r>
            <a:r>
              <a:rPr sz="1600" spc="1320" dirty="0">
                <a:solidFill>
                  <a:srgbClr val="A64D79"/>
                </a:solidFill>
                <a:latin typeface="Tahoma"/>
                <a:cs typeface="Tahoma"/>
              </a:rPr>
              <a:t>→</a:t>
            </a:r>
            <a:r>
              <a:rPr sz="1600" spc="-80" dirty="0">
                <a:solidFill>
                  <a:srgbClr val="A64D79"/>
                </a:solidFill>
                <a:latin typeface="Tahoma"/>
                <a:cs typeface="Tahoma"/>
              </a:rPr>
              <a:t> </a:t>
            </a:r>
            <a:r>
              <a:rPr sz="1600" i="1" spc="-120" dirty="0">
                <a:solidFill>
                  <a:srgbClr val="A64D79"/>
                </a:solidFill>
                <a:latin typeface="Arial"/>
                <a:cs typeface="Arial"/>
              </a:rPr>
              <a:t>as</a:t>
            </a:r>
            <a:r>
              <a:rPr sz="1600" i="1" spc="-75" dirty="0">
                <a:solidFill>
                  <a:srgbClr val="A64D79"/>
                </a:solidFill>
                <a:latin typeface="Arial"/>
                <a:cs typeface="Arial"/>
              </a:rPr>
              <a:t> </a:t>
            </a:r>
            <a:r>
              <a:rPr sz="1600" i="1" spc="-165" dirty="0">
                <a:solidFill>
                  <a:srgbClr val="A64D79"/>
                </a:solidFill>
                <a:latin typeface="Arial"/>
                <a:cs typeface="Arial"/>
              </a:rPr>
              <a:t>i</a:t>
            </a:r>
            <a:r>
              <a:rPr sz="1600" i="1" spc="-225" dirty="0">
                <a:solidFill>
                  <a:srgbClr val="A64D79"/>
                </a:solidFill>
                <a:latin typeface="Arial"/>
                <a:cs typeface="Arial"/>
              </a:rPr>
              <a:t>s</a:t>
            </a:r>
            <a:r>
              <a:rPr sz="1600" spc="-15" dirty="0">
                <a:solidFill>
                  <a:srgbClr val="A64D79"/>
                </a:solidFill>
                <a:latin typeface="Tahoma"/>
                <a:cs typeface="Tahoma"/>
              </a:rPr>
              <a:t>/</a:t>
            </a:r>
            <a:r>
              <a:rPr sz="1600" i="1" spc="-130" dirty="0">
                <a:solidFill>
                  <a:srgbClr val="A64D79"/>
                </a:solidFill>
                <a:latin typeface="Arial"/>
                <a:cs typeface="Arial"/>
              </a:rPr>
              <a:t>&lt;</a:t>
            </a:r>
            <a:r>
              <a:rPr sz="1600" i="1" spc="-145" dirty="0">
                <a:solidFill>
                  <a:srgbClr val="A64D79"/>
                </a:solidFill>
                <a:latin typeface="Arial"/>
                <a:cs typeface="Arial"/>
              </a:rPr>
              <a:t>N</a:t>
            </a:r>
            <a:r>
              <a:rPr sz="1600" i="1" spc="-200" dirty="0">
                <a:solidFill>
                  <a:srgbClr val="A64D79"/>
                </a:solidFill>
                <a:latin typeface="Arial"/>
                <a:cs typeface="Arial"/>
              </a:rPr>
              <a:t>UMBE</a:t>
            </a:r>
            <a:r>
              <a:rPr sz="1600" i="1" spc="-235" dirty="0">
                <a:solidFill>
                  <a:srgbClr val="A64D79"/>
                </a:solidFill>
                <a:latin typeface="Arial"/>
                <a:cs typeface="Arial"/>
              </a:rPr>
              <a:t>R&gt;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27323" y="3411092"/>
            <a:ext cx="20808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9560" algn="l"/>
                <a:tab pos="563880" algn="l"/>
                <a:tab pos="840105" algn="l"/>
                <a:tab pos="1096010" algn="l"/>
                <a:tab pos="1396365" algn="l"/>
              </a:tabLst>
            </a:pPr>
            <a:r>
              <a:rPr sz="1600" spc="-5" dirty="0">
                <a:solidFill>
                  <a:srgbClr val="3C85C5"/>
                </a:solidFill>
                <a:latin typeface="Cambria Math"/>
                <a:cs typeface="Cambria Math"/>
              </a:rPr>
              <a:t>∇	</a:t>
            </a:r>
            <a:r>
              <a:rPr sz="1600" spc="50" dirty="0">
                <a:solidFill>
                  <a:srgbClr val="3C85C5"/>
                </a:solidFill>
                <a:latin typeface="Tahoma"/>
                <a:cs typeface="Tahoma"/>
              </a:rPr>
              <a:t>$	€	</a:t>
            </a:r>
            <a:r>
              <a:rPr sz="1600" spc="-85" dirty="0">
                <a:solidFill>
                  <a:srgbClr val="3C85C5"/>
                </a:solidFill>
                <a:latin typeface="Tahoma"/>
                <a:cs typeface="Tahoma"/>
              </a:rPr>
              <a:t>§	</a:t>
            </a:r>
            <a:r>
              <a:rPr sz="1600" spc="240" dirty="0">
                <a:solidFill>
                  <a:srgbClr val="3C85C5"/>
                </a:solidFill>
                <a:latin typeface="Tahoma"/>
                <a:cs typeface="Tahoma"/>
              </a:rPr>
              <a:t>¶	</a:t>
            </a:r>
            <a:r>
              <a:rPr sz="1600" spc="-200" dirty="0">
                <a:solidFill>
                  <a:srgbClr val="3C85C5"/>
                </a:solidFill>
                <a:latin typeface="Tahoma"/>
                <a:cs typeface="Tahoma"/>
              </a:rPr>
              <a:t>**</a:t>
            </a:r>
            <a:r>
              <a:rPr sz="1600" spc="38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600" i="1" spc="-5" dirty="0">
                <a:solidFill>
                  <a:srgbClr val="A64D79"/>
                </a:solidFill>
                <a:latin typeface="Arial"/>
                <a:cs typeface="Arial"/>
              </a:rPr>
              <a:t>→</a:t>
            </a:r>
            <a:r>
              <a:rPr sz="1600" i="1" spc="-90" dirty="0">
                <a:solidFill>
                  <a:srgbClr val="A64D7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A64D79"/>
                </a:solidFill>
                <a:latin typeface="Cambria Math"/>
                <a:cs typeface="Cambria Math"/>
              </a:rPr>
              <a:t>∅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27323" y="4096613"/>
            <a:ext cx="25165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48309" algn="l"/>
                <a:tab pos="1003300" algn="l"/>
                <a:tab pos="2112010" algn="l"/>
              </a:tabLst>
            </a:pPr>
            <a:r>
              <a:rPr sz="1600" spc="-5" dirty="0">
                <a:solidFill>
                  <a:srgbClr val="3C85C5"/>
                </a:solidFill>
                <a:latin typeface="Segoe UI Emoji"/>
                <a:cs typeface="Segoe UI Emoji"/>
              </a:rPr>
              <a:t>😊	</a:t>
            </a:r>
            <a:r>
              <a:rPr sz="1600" spc="-135" dirty="0">
                <a:solidFill>
                  <a:srgbClr val="3C85C5"/>
                </a:solidFill>
                <a:latin typeface="Tahoma"/>
                <a:cs typeface="Tahoma"/>
              </a:rPr>
              <a:t>#</a:t>
            </a:r>
            <a:r>
              <a:rPr sz="1600" spc="-114" dirty="0">
                <a:solidFill>
                  <a:srgbClr val="3C85C5"/>
                </a:solidFill>
                <a:latin typeface="Tahoma"/>
                <a:cs typeface="Tahoma"/>
              </a:rPr>
              <a:t>n</a:t>
            </a:r>
            <a:r>
              <a:rPr sz="1600" spc="5" dirty="0">
                <a:solidFill>
                  <a:srgbClr val="3C85C5"/>
                </a:solidFill>
                <a:latin typeface="Tahoma"/>
                <a:cs typeface="Tahoma"/>
              </a:rPr>
              <a:t>l</a:t>
            </a:r>
            <a:r>
              <a:rPr sz="1600" spc="10" dirty="0">
                <a:solidFill>
                  <a:srgbClr val="3C85C5"/>
                </a:solidFill>
                <a:latin typeface="Tahoma"/>
                <a:cs typeface="Tahoma"/>
              </a:rPr>
              <a:t>p</a:t>
            </a:r>
            <a:r>
              <a:rPr sz="1600" dirty="0">
                <a:solidFill>
                  <a:srgbClr val="3C85C5"/>
                </a:solidFill>
                <a:latin typeface="Tahoma"/>
                <a:cs typeface="Tahoma"/>
              </a:rPr>
              <a:t>	</a:t>
            </a:r>
            <a:r>
              <a:rPr sz="1600" i="1" spc="-5" dirty="0">
                <a:solidFill>
                  <a:srgbClr val="A64D79"/>
                </a:solidFill>
                <a:latin typeface="Arial"/>
                <a:cs typeface="Arial"/>
              </a:rPr>
              <a:t>→</a:t>
            </a:r>
            <a:r>
              <a:rPr sz="1600" i="1" dirty="0">
                <a:solidFill>
                  <a:srgbClr val="A64D79"/>
                </a:solidFill>
                <a:latin typeface="Arial"/>
                <a:cs typeface="Arial"/>
              </a:rPr>
              <a:t> </a:t>
            </a:r>
            <a:r>
              <a:rPr sz="1600" i="1" spc="-100" dirty="0">
                <a:solidFill>
                  <a:srgbClr val="A64D79"/>
                </a:solidFill>
                <a:latin typeface="Arial"/>
                <a:cs typeface="Arial"/>
              </a:rPr>
              <a:t> </a:t>
            </a:r>
            <a:r>
              <a:rPr sz="1600" spc="-65" dirty="0">
                <a:solidFill>
                  <a:srgbClr val="A64D79"/>
                </a:solidFill>
                <a:latin typeface="Tahoma"/>
                <a:cs typeface="Tahoma"/>
              </a:rPr>
              <a:t>:</a:t>
            </a:r>
            <a:r>
              <a:rPr sz="1600" spc="-114" dirty="0">
                <a:solidFill>
                  <a:srgbClr val="A64D79"/>
                </a:solidFill>
                <a:latin typeface="Tahoma"/>
                <a:cs typeface="Tahoma"/>
              </a:rPr>
              <a:t>h</a:t>
            </a:r>
            <a:r>
              <a:rPr sz="1600" dirty="0">
                <a:solidFill>
                  <a:srgbClr val="A64D79"/>
                </a:solidFill>
                <a:latin typeface="Tahoma"/>
                <a:cs typeface="Tahoma"/>
              </a:rPr>
              <a:t>app</a:t>
            </a:r>
            <a:r>
              <a:rPr sz="1600" spc="5" dirty="0">
                <a:solidFill>
                  <a:srgbClr val="A64D79"/>
                </a:solidFill>
                <a:latin typeface="Tahoma"/>
                <a:cs typeface="Tahoma"/>
              </a:rPr>
              <a:t>y</a:t>
            </a:r>
            <a:r>
              <a:rPr sz="1600" spc="-170" dirty="0">
                <a:solidFill>
                  <a:srgbClr val="A64D79"/>
                </a:solidFill>
                <a:latin typeface="Tahoma"/>
                <a:cs typeface="Tahoma"/>
              </a:rPr>
              <a:t>:</a:t>
            </a:r>
            <a:r>
              <a:rPr sz="1600" dirty="0">
                <a:solidFill>
                  <a:srgbClr val="A64D79"/>
                </a:solidFill>
                <a:latin typeface="Tahoma"/>
                <a:cs typeface="Tahoma"/>
              </a:rPr>
              <a:t>	</a:t>
            </a:r>
            <a:r>
              <a:rPr sz="1600" spc="-135" dirty="0">
                <a:solidFill>
                  <a:srgbClr val="A64D79"/>
                </a:solidFill>
                <a:latin typeface="Tahoma"/>
                <a:cs typeface="Tahoma"/>
              </a:rPr>
              <a:t>#</a:t>
            </a:r>
            <a:r>
              <a:rPr sz="1600" spc="-114" dirty="0">
                <a:solidFill>
                  <a:srgbClr val="A64D79"/>
                </a:solidFill>
                <a:latin typeface="Tahoma"/>
                <a:cs typeface="Tahoma"/>
              </a:rPr>
              <a:t>n</a:t>
            </a:r>
            <a:r>
              <a:rPr sz="1600" spc="5" dirty="0">
                <a:solidFill>
                  <a:srgbClr val="A64D79"/>
                </a:solidFill>
                <a:latin typeface="Tahoma"/>
                <a:cs typeface="Tahoma"/>
              </a:rPr>
              <a:t>l</a:t>
            </a:r>
            <a:r>
              <a:rPr sz="1600" spc="10" dirty="0">
                <a:solidFill>
                  <a:srgbClr val="A64D79"/>
                </a:solidFill>
                <a:latin typeface="Tahoma"/>
                <a:cs typeface="Tahoma"/>
              </a:rPr>
              <a:t>p</a:t>
            </a:r>
            <a:endParaRPr sz="16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082051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3630" y="1883854"/>
            <a:ext cx="5247005" cy="2226310"/>
            <a:chOff x="853630" y="1883854"/>
            <a:chExt cx="5247005" cy="2226310"/>
          </a:xfrm>
        </p:grpSpPr>
        <p:sp>
          <p:nvSpPr>
            <p:cNvPr id="3" name="object 3"/>
            <p:cNvSpPr/>
            <p:nvPr/>
          </p:nvSpPr>
          <p:spPr>
            <a:xfrm>
              <a:off x="867917" y="1898142"/>
              <a:ext cx="5218430" cy="2197735"/>
            </a:xfrm>
            <a:custGeom>
              <a:avLst/>
              <a:gdLst/>
              <a:ahLst/>
              <a:cxnLst/>
              <a:rect l="l" t="t" r="r" b="b"/>
              <a:pathLst>
                <a:path w="5218430" h="2197735">
                  <a:moveTo>
                    <a:pt x="0" y="2197608"/>
                  </a:moveTo>
                  <a:lnTo>
                    <a:pt x="5218176" y="2197608"/>
                  </a:lnTo>
                  <a:lnTo>
                    <a:pt x="5218176" y="0"/>
                  </a:lnTo>
                  <a:lnTo>
                    <a:pt x="0" y="0"/>
                  </a:lnTo>
                  <a:lnTo>
                    <a:pt x="0" y="2197608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0095" y="1940052"/>
              <a:ext cx="4032387" cy="211226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0550" y="500583"/>
            <a:ext cx="3406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35" dirty="0"/>
              <a:t>Fun</a:t>
            </a:r>
            <a:r>
              <a:rPr spc="25" dirty="0"/>
              <a:t>d</a:t>
            </a:r>
            <a:r>
              <a:rPr spc="-20" dirty="0"/>
              <a:t>amental</a:t>
            </a:r>
            <a:r>
              <a:rPr spc="-160" dirty="0"/>
              <a:t> </a:t>
            </a:r>
            <a:r>
              <a:rPr spc="30" dirty="0"/>
              <a:t>c</a:t>
            </a:r>
            <a:r>
              <a:rPr spc="35" dirty="0"/>
              <a:t>on</a:t>
            </a:r>
            <a:r>
              <a:rPr spc="15" dirty="0"/>
              <a:t>c</a:t>
            </a:r>
            <a:r>
              <a:rPr spc="30" dirty="0"/>
              <a:t>ept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36523" y="1197990"/>
            <a:ext cx="551878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E69138"/>
                </a:solidFill>
                <a:latin typeface="Tahoma"/>
                <a:cs typeface="Tahoma"/>
              </a:rPr>
              <a:t>“You</a:t>
            </a:r>
            <a:r>
              <a:rPr sz="2000" spc="-125" dirty="0">
                <a:solidFill>
                  <a:srgbClr val="E69138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E69138"/>
                </a:solidFill>
                <a:latin typeface="Tahoma"/>
                <a:cs typeface="Tahoma"/>
              </a:rPr>
              <a:t>shal</a:t>
            </a:r>
            <a:r>
              <a:rPr sz="2000" spc="15" dirty="0">
                <a:solidFill>
                  <a:srgbClr val="E69138"/>
                </a:solidFill>
                <a:latin typeface="Tahoma"/>
                <a:cs typeface="Tahoma"/>
              </a:rPr>
              <a:t>l</a:t>
            </a:r>
            <a:r>
              <a:rPr sz="2000" spc="-110" dirty="0">
                <a:solidFill>
                  <a:srgbClr val="E69138"/>
                </a:solidFill>
                <a:latin typeface="Tahoma"/>
                <a:cs typeface="Tahoma"/>
              </a:rPr>
              <a:t> </a:t>
            </a:r>
            <a:r>
              <a:rPr sz="2000" spc="40" dirty="0">
                <a:solidFill>
                  <a:srgbClr val="E69138"/>
                </a:solidFill>
                <a:latin typeface="Tahoma"/>
                <a:cs typeface="Tahoma"/>
              </a:rPr>
              <a:t>know</a:t>
            </a:r>
            <a:r>
              <a:rPr sz="2000" spc="-135" dirty="0">
                <a:solidFill>
                  <a:srgbClr val="E69138"/>
                </a:solidFill>
                <a:latin typeface="Tahoma"/>
                <a:cs typeface="Tahoma"/>
              </a:rPr>
              <a:t> </a:t>
            </a:r>
            <a:r>
              <a:rPr sz="2000" spc="-55" dirty="0">
                <a:solidFill>
                  <a:srgbClr val="E69138"/>
                </a:solidFill>
                <a:latin typeface="Tahoma"/>
                <a:cs typeface="Tahoma"/>
              </a:rPr>
              <a:t>a</a:t>
            </a:r>
            <a:r>
              <a:rPr sz="2000" spc="-114" dirty="0">
                <a:solidFill>
                  <a:srgbClr val="E69138"/>
                </a:solidFill>
                <a:latin typeface="Tahoma"/>
                <a:cs typeface="Tahoma"/>
              </a:rPr>
              <a:t> </a:t>
            </a:r>
            <a:r>
              <a:rPr sz="2000" spc="55" dirty="0">
                <a:solidFill>
                  <a:srgbClr val="E69138"/>
                </a:solidFill>
                <a:latin typeface="Tahoma"/>
                <a:cs typeface="Tahoma"/>
              </a:rPr>
              <a:t>wo</a:t>
            </a:r>
            <a:r>
              <a:rPr sz="2000" spc="35" dirty="0">
                <a:solidFill>
                  <a:srgbClr val="E69138"/>
                </a:solidFill>
                <a:latin typeface="Tahoma"/>
                <a:cs typeface="Tahoma"/>
              </a:rPr>
              <a:t>r</a:t>
            </a:r>
            <a:r>
              <a:rPr sz="2000" spc="15" dirty="0">
                <a:solidFill>
                  <a:srgbClr val="E69138"/>
                </a:solidFill>
                <a:latin typeface="Tahoma"/>
                <a:cs typeface="Tahoma"/>
              </a:rPr>
              <a:t>d</a:t>
            </a:r>
            <a:r>
              <a:rPr sz="2000" spc="-114" dirty="0">
                <a:solidFill>
                  <a:srgbClr val="E69138"/>
                </a:solidFill>
                <a:latin typeface="Tahoma"/>
                <a:cs typeface="Tahoma"/>
              </a:rPr>
              <a:t> </a:t>
            </a:r>
            <a:r>
              <a:rPr sz="2000" spc="25" dirty="0">
                <a:solidFill>
                  <a:srgbClr val="E69138"/>
                </a:solidFill>
                <a:latin typeface="Tahoma"/>
                <a:cs typeface="Tahoma"/>
              </a:rPr>
              <a:t>by</a:t>
            </a:r>
            <a:r>
              <a:rPr sz="2000" spc="-120" dirty="0">
                <a:solidFill>
                  <a:srgbClr val="E69138"/>
                </a:solidFill>
                <a:latin typeface="Tahoma"/>
                <a:cs typeface="Tahoma"/>
              </a:rPr>
              <a:t> </a:t>
            </a:r>
            <a:r>
              <a:rPr sz="2000" spc="15" dirty="0">
                <a:solidFill>
                  <a:srgbClr val="E69138"/>
                </a:solidFill>
                <a:latin typeface="Tahoma"/>
                <a:cs typeface="Tahoma"/>
              </a:rPr>
              <a:t>the</a:t>
            </a:r>
            <a:r>
              <a:rPr sz="2000" spc="-125" dirty="0">
                <a:solidFill>
                  <a:srgbClr val="E69138"/>
                </a:solidFill>
                <a:latin typeface="Tahoma"/>
                <a:cs typeface="Tahoma"/>
              </a:rPr>
              <a:t> </a:t>
            </a:r>
            <a:r>
              <a:rPr sz="2000" spc="5" dirty="0">
                <a:solidFill>
                  <a:srgbClr val="E69138"/>
                </a:solidFill>
                <a:latin typeface="Tahoma"/>
                <a:cs typeface="Tahoma"/>
              </a:rPr>
              <a:t>company</a:t>
            </a:r>
            <a:r>
              <a:rPr sz="2000" spc="-130" dirty="0">
                <a:solidFill>
                  <a:srgbClr val="E69138"/>
                </a:solidFill>
                <a:latin typeface="Tahoma"/>
                <a:cs typeface="Tahoma"/>
              </a:rPr>
              <a:t> </a:t>
            </a:r>
            <a:r>
              <a:rPr sz="2000" spc="35" dirty="0">
                <a:solidFill>
                  <a:srgbClr val="E69138"/>
                </a:solidFill>
                <a:latin typeface="Tahoma"/>
                <a:cs typeface="Tahoma"/>
              </a:rPr>
              <a:t>it</a:t>
            </a:r>
            <a:r>
              <a:rPr sz="2000" spc="-125" dirty="0">
                <a:solidFill>
                  <a:srgbClr val="E69138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E69138"/>
                </a:solidFill>
                <a:latin typeface="Tahoma"/>
                <a:cs typeface="Tahoma"/>
              </a:rPr>
              <a:t>keeps”</a:t>
            </a:r>
            <a:endParaRPr sz="2000">
              <a:latin typeface="Tahoma"/>
              <a:cs typeface="Tahoma"/>
            </a:endParaRPr>
          </a:p>
          <a:p>
            <a:pPr marL="927100">
              <a:lnSpc>
                <a:spcPct val="100000"/>
              </a:lnSpc>
            </a:pPr>
            <a:r>
              <a:rPr sz="2000" spc="85" dirty="0">
                <a:solidFill>
                  <a:srgbClr val="B7B7B7"/>
                </a:solidFill>
                <a:latin typeface="Tahoma"/>
                <a:cs typeface="Tahoma"/>
              </a:rPr>
              <a:t>F</a:t>
            </a:r>
            <a:r>
              <a:rPr sz="2000" spc="-15" dirty="0">
                <a:solidFill>
                  <a:srgbClr val="B7B7B7"/>
                </a:solidFill>
                <a:latin typeface="Tahoma"/>
                <a:cs typeface="Tahoma"/>
              </a:rPr>
              <a:t>irth,</a:t>
            </a:r>
            <a:r>
              <a:rPr sz="2000" spc="-145" dirty="0">
                <a:solidFill>
                  <a:srgbClr val="B7B7B7"/>
                </a:solidFill>
                <a:latin typeface="Tahoma"/>
                <a:cs typeface="Tahoma"/>
              </a:rPr>
              <a:t> </a:t>
            </a:r>
            <a:r>
              <a:rPr sz="2000" spc="70" dirty="0">
                <a:solidFill>
                  <a:srgbClr val="B7B7B7"/>
                </a:solidFill>
                <a:latin typeface="Tahoma"/>
                <a:cs typeface="Tahoma"/>
              </a:rPr>
              <a:t>1957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10528" y="1844039"/>
            <a:ext cx="1409700" cy="201320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421373" y="3921963"/>
            <a:ext cx="16033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Tahoma"/>
                <a:cs typeface="Tahoma"/>
              </a:rPr>
              <a:t>(Firth,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-45" dirty="0">
                <a:latin typeface="Tahoma"/>
                <a:cs typeface="Tahoma"/>
              </a:rPr>
              <a:t>J.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-45" dirty="0">
                <a:latin typeface="Tahoma"/>
                <a:cs typeface="Tahoma"/>
              </a:rPr>
              <a:t>R.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195</a:t>
            </a:r>
            <a:r>
              <a:rPr sz="1400" dirty="0">
                <a:latin typeface="Tahoma"/>
                <a:cs typeface="Tahoma"/>
              </a:rPr>
              <a:t>7:11</a:t>
            </a:r>
            <a:r>
              <a:rPr sz="1400" spc="-165" dirty="0">
                <a:latin typeface="Tahoma"/>
                <a:cs typeface="Tahoma"/>
              </a:rPr>
              <a:t>)</a:t>
            </a:r>
            <a:endParaRPr sz="14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9448331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41694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Example</a:t>
            </a:r>
            <a:r>
              <a:rPr sz="2800" spc="-185" dirty="0"/>
              <a:t> </a:t>
            </a:r>
            <a:r>
              <a:rPr sz="2800" spc="15" dirty="0"/>
              <a:t>in</a:t>
            </a:r>
            <a:r>
              <a:rPr sz="2800" spc="-185" dirty="0"/>
              <a:t> </a:t>
            </a:r>
            <a:r>
              <a:rPr sz="2800" dirty="0"/>
              <a:t>Python:</a:t>
            </a:r>
            <a:r>
              <a:rPr sz="2800" spc="-185" dirty="0"/>
              <a:t> </a:t>
            </a:r>
            <a:r>
              <a:rPr sz="2800" spc="15" dirty="0"/>
              <a:t>corpus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810511" y="2732532"/>
            <a:ext cx="1018540" cy="433070"/>
          </a:xfrm>
          <a:prstGeom prst="rect">
            <a:avLst/>
          </a:prstGeom>
          <a:solidFill>
            <a:srgbClr val="D4A6BC"/>
          </a:solidFill>
        </p:spPr>
        <p:txBody>
          <a:bodyPr vert="horz" wrap="square" lIns="0" tIns="73660" rIns="0" bIns="0" rtlCol="0">
            <a:spAutoFit/>
          </a:bodyPr>
          <a:lstStyle/>
          <a:p>
            <a:pPr marL="235585">
              <a:lnSpc>
                <a:spcPct val="100000"/>
              </a:lnSpc>
              <a:spcBef>
                <a:spcPts val="580"/>
              </a:spcBef>
            </a:pPr>
            <a:r>
              <a:rPr sz="1800" spc="-10" dirty="0">
                <a:latin typeface="Tahoma"/>
                <a:cs typeface="Tahoma"/>
              </a:rPr>
              <a:t>emoji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88207" y="2732532"/>
            <a:ext cx="1920239" cy="433070"/>
          </a:xfrm>
          <a:prstGeom prst="rect">
            <a:avLst/>
          </a:prstGeom>
          <a:solidFill>
            <a:srgbClr val="F8CA9C"/>
          </a:solidFill>
        </p:spPr>
        <p:txBody>
          <a:bodyPr vert="horz" wrap="square" lIns="0" tIns="73660" rIns="0" bIns="0" rtlCol="0">
            <a:spAutoFit/>
          </a:bodyPr>
          <a:lstStyle/>
          <a:p>
            <a:pPr marL="354330">
              <a:lnSpc>
                <a:spcPct val="100000"/>
              </a:lnSpc>
              <a:spcBef>
                <a:spcPts val="580"/>
              </a:spcBef>
            </a:pPr>
            <a:r>
              <a:rPr sz="1800" spc="10" dirty="0">
                <a:latin typeface="Tahoma"/>
                <a:cs typeface="Tahoma"/>
              </a:rPr>
              <a:t>punctuation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39923" y="1775460"/>
            <a:ext cx="139065" cy="612775"/>
          </a:xfrm>
          <a:custGeom>
            <a:avLst/>
            <a:gdLst/>
            <a:ahLst/>
            <a:cxnLst/>
            <a:rect l="l" t="t" r="r" b="b"/>
            <a:pathLst>
              <a:path w="139064" h="612775">
                <a:moveTo>
                  <a:pt x="138683" y="0"/>
                </a:moveTo>
                <a:lnTo>
                  <a:pt x="0" y="0"/>
                </a:lnTo>
                <a:lnTo>
                  <a:pt x="0" y="612647"/>
                </a:lnTo>
                <a:lnTo>
                  <a:pt x="138683" y="612647"/>
                </a:lnTo>
                <a:lnTo>
                  <a:pt x="138683" y="0"/>
                </a:lnTo>
                <a:close/>
              </a:path>
            </a:pathLst>
          </a:custGeom>
          <a:solidFill>
            <a:srgbClr val="F8CA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54523" y="1775460"/>
            <a:ext cx="139065" cy="612775"/>
          </a:xfrm>
          <a:custGeom>
            <a:avLst/>
            <a:gdLst/>
            <a:ahLst/>
            <a:cxnLst/>
            <a:rect l="l" t="t" r="r" b="b"/>
            <a:pathLst>
              <a:path w="139064" h="612775">
                <a:moveTo>
                  <a:pt x="138684" y="0"/>
                </a:moveTo>
                <a:lnTo>
                  <a:pt x="0" y="0"/>
                </a:lnTo>
                <a:lnTo>
                  <a:pt x="0" y="612647"/>
                </a:lnTo>
                <a:lnTo>
                  <a:pt x="138684" y="612647"/>
                </a:lnTo>
                <a:lnTo>
                  <a:pt x="138684" y="0"/>
                </a:lnTo>
                <a:close/>
              </a:path>
            </a:pathLst>
          </a:custGeom>
          <a:solidFill>
            <a:srgbClr val="F8CA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00671" y="1775460"/>
            <a:ext cx="254635" cy="612775"/>
          </a:xfrm>
          <a:custGeom>
            <a:avLst/>
            <a:gdLst/>
            <a:ahLst/>
            <a:cxnLst/>
            <a:rect l="l" t="t" r="r" b="b"/>
            <a:pathLst>
              <a:path w="254634" h="612775">
                <a:moveTo>
                  <a:pt x="254507" y="0"/>
                </a:moveTo>
                <a:lnTo>
                  <a:pt x="0" y="0"/>
                </a:lnTo>
                <a:lnTo>
                  <a:pt x="0" y="612647"/>
                </a:lnTo>
                <a:lnTo>
                  <a:pt x="254507" y="612647"/>
                </a:lnTo>
                <a:lnTo>
                  <a:pt x="254507" y="0"/>
                </a:lnTo>
                <a:close/>
              </a:path>
            </a:pathLst>
          </a:custGeom>
          <a:solidFill>
            <a:srgbClr val="F8CA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468111" y="2732532"/>
            <a:ext cx="1353820" cy="433070"/>
          </a:xfrm>
          <a:prstGeom prst="rect">
            <a:avLst/>
          </a:prstGeom>
          <a:solidFill>
            <a:srgbClr val="B6D6A8"/>
          </a:solidFill>
        </p:spPr>
        <p:txBody>
          <a:bodyPr vert="horz" wrap="square" lIns="0" tIns="73660" rIns="0" bIns="0" rtlCol="0">
            <a:spAutoFit/>
          </a:bodyPr>
          <a:lstStyle/>
          <a:p>
            <a:pPr marL="290195">
              <a:lnSpc>
                <a:spcPct val="100000"/>
              </a:lnSpc>
              <a:spcBef>
                <a:spcPts val="580"/>
              </a:spcBef>
            </a:pPr>
            <a:r>
              <a:rPr sz="1800" spc="-5" dirty="0">
                <a:latin typeface="Tahoma"/>
                <a:cs typeface="Tahoma"/>
              </a:rPr>
              <a:t>number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22044" y="1847164"/>
            <a:ext cx="6826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0" dirty="0">
                <a:solidFill>
                  <a:srgbClr val="3C85C5"/>
                </a:solidFill>
                <a:latin typeface="Tahoma"/>
                <a:cs typeface="Tahoma"/>
              </a:rPr>
              <a:t>W</a:t>
            </a:r>
            <a:r>
              <a:rPr sz="2400" spc="30" dirty="0">
                <a:solidFill>
                  <a:srgbClr val="3C85C5"/>
                </a:solidFill>
                <a:latin typeface="Tahoma"/>
                <a:cs typeface="Tahoma"/>
              </a:rPr>
              <a:t>ho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50720" y="1775460"/>
            <a:ext cx="448309" cy="612775"/>
          </a:xfrm>
          <a:prstGeom prst="rect">
            <a:avLst/>
          </a:prstGeom>
          <a:solidFill>
            <a:srgbClr val="D4A6BC"/>
          </a:solidFill>
        </p:spPr>
        <p:txBody>
          <a:bodyPr vert="horz" wrap="square" lIns="0" tIns="84455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665"/>
              </a:spcBef>
            </a:pPr>
            <a:r>
              <a:rPr sz="2400" spc="-1425" dirty="0">
                <a:solidFill>
                  <a:srgbClr val="3C85C5"/>
                </a:solidFill>
                <a:latin typeface="Segoe UI Emoji"/>
                <a:cs typeface="Segoe UI Emoji"/>
              </a:rPr>
              <a:t>❤️</a:t>
            </a:r>
            <a:endParaRPr sz="2400">
              <a:latin typeface="Segoe UI Emoji"/>
              <a:cs typeface="Segoe UI Emoj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53385" y="1847164"/>
            <a:ext cx="29559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3C85C5"/>
                </a:solidFill>
                <a:latin typeface="Tahoma"/>
                <a:cs typeface="Tahoma"/>
              </a:rPr>
              <a:t>"word</a:t>
            </a:r>
            <a:r>
              <a:rPr sz="2400" spc="-15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400" spc="-15" dirty="0">
                <a:solidFill>
                  <a:srgbClr val="3C85C5"/>
                </a:solidFill>
                <a:latin typeface="Tahoma"/>
                <a:cs typeface="Tahoma"/>
              </a:rPr>
              <a:t>embeddings"</a:t>
            </a:r>
            <a:r>
              <a:rPr sz="2400" spc="-17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400" spc="15" dirty="0">
                <a:solidFill>
                  <a:srgbClr val="3C85C5"/>
                </a:solidFill>
                <a:latin typeface="Tahoma"/>
                <a:cs typeface="Tahoma"/>
              </a:rPr>
              <a:t>in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68111" y="1775460"/>
            <a:ext cx="715010" cy="612775"/>
          </a:xfrm>
          <a:prstGeom prst="rect">
            <a:avLst/>
          </a:prstGeom>
          <a:solidFill>
            <a:srgbClr val="B6D6A8"/>
          </a:solidFill>
        </p:spPr>
        <p:txBody>
          <a:bodyPr vert="horz" wrap="square" lIns="0" tIns="84455" rIns="0" bIns="0" rtlCol="0">
            <a:spAutoFit/>
          </a:bodyPr>
          <a:lstStyle/>
          <a:p>
            <a:pPr marL="5080">
              <a:lnSpc>
                <a:spcPct val="100000"/>
              </a:lnSpc>
              <a:spcBef>
                <a:spcPts val="665"/>
              </a:spcBef>
            </a:pPr>
            <a:r>
              <a:rPr sz="2400" spc="75" dirty="0">
                <a:solidFill>
                  <a:srgbClr val="3C85C5"/>
                </a:solidFill>
                <a:latin typeface="Tahoma"/>
                <a:cs typeface="Tahoma"/>
              </a:rPr>
              <a:t>2020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82867" y="1775460"/>
            <a:ext cx="142240" cy="612775"/>
          </a:xfrm>
          <a:prstGeom prst="rect">
            <a:avLst/>
          </a:prstGeom>
          <a:solidFill>
            <a:srgbClr val="F8CA9C"/>
          </a:solidFill>
        </p:spPr>
        <p:txBody>
          <a:bodyPr vert="horz" wrap="square" lIns="0" tIns="844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65"/>
              </a:spcBef>
            </a:pPr>
            <a:r>
              <a:rPr sz="2400" spc="-65" dirty="0">
                <a:solidFill>
                  <a:srgbClr val="3C85C5"/>
                </a:solidFill>
                <a:latin typeface="Tahoma"/>
                <a:cs typeface="Tahoma"/>
              </a:rPr>
              <a:t>?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79904" y="1847164"/>
            <a:ext cx="7791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25" dirty="0">
                <a:solidFill>
                  <a:srgbClr val="3C85C5"/>
                </a:solidFill>
                <a:latin typeface="Tahoma"/>
                <a:cs typeface="Tahoma"/>
              </a:rPr>
              <a:t>I</a:t>
            </a:r>
            <a:r>
              <a:rPr sz="2400" spc="-13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400" spc="35" dirty="0">
                <a:solidFill>
                  <a:srgbClr val="3C85C5"/>
                </a:solidFill>
                <a:latin typeface="Tahoma"/>
                <a:cs typeface="Tahoma"/>
              </a:rPr>
              <a:t>d</a:t>
            </a:r>
            <a:r>
              <a:rPr sz="2400" spc="25" dirty="0">
                <a:solidFill>
                  <a:srgbClr val="3C85C5"/>
                </a:solidFill>
                <a:latin typeface="Tahoma"/>
                <a:cs typeface="Tahoma"/>
              </a:rPr>
              <a:t>o</a:t>
            </a:r>
            <a:r>
              <a:rPr sz="2400" spc="-155" dirty="0">
                <a:solidFill>
                  <a:srgbClr val="3C85C5"/>
                </a:solidFill>
                <a:latin typeface="Tahoma"/>
                <a:cs typeface="Tahoma"/>
              </a:rPr>
              <a:t>!!!</a:t>
            </a:r>
            <a:endParaRPr sz="24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3728794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43465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Example</a:t>
            </a:r>
            <a:r>
              <a:rPr sz="2800" spc="-185" dirty="0"/>
              <a:t> </a:t>
            </a:r>
            <a:r>
              <a:rPr sz="2800" spc="15" dirty="0"/>
              <a:t>in</a:t>
            </a:r>
            <a:r>
              <a:rPr sz="2800" spc="-185" dirty="0"/>
              <a:t> </a:t>
            </a:r>
            <a:r>
              <a:rPr sz="2800" dirty="0"/>
              <a:t>Python:</a:t>
            </a:r>
            <a:r>
              <a:rPr sz="2800" spc="-185" dirty="0"/>
              <a:t> </a:t>
            </a:r>
            <a:r>
              <a:rPr sz="2800" dirty="0"/>
              <a:t>libraries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769619" y="1342644"/>
            <a:ext cx="7604759" cy="2321560"/>
          </a:xfrm>
          <a:custGeom>
            <a:avLst/>
            <a:gdLst/>
            <a:ahLst/>
            <a:cxnLst/>
            <a:rect l="l" t="t" r="r" b="b"/>
            <a:pathLst>
              <a:path w="7604759" h="2321560">
                <a:moveTo>
                  <a:pt x="7604759" y="0"/>
                </a:moveTo>
                <a:lnTo>
                  <a:pt x="0" y="0"/>
                </a:lnTo>
                <a:lnTo>
                  <a:pt x="0" y="2321052"/>
                </a:lnTo>
                <a:lnTo>
                  <a:pt x="7604759" y="2321052"/>
                </a:lnTo>
                <a:lnTo>
                  <a:pt x="7604759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61669" y="1396339"/>
            <a:ext cx="7296150" cy="1989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419725">
              <a:lnSpc>
                <a:spcPct val="114999"/>
              </a:lnSpc>
              <a:spcBef>
                <a:spcPts val="100"/>
              </a:spcBef>
            </a:pPr>
            <a:r>
              <a:rPr sz="1400" i="1" dirty="0">
                <a:solidFill>
                  <a:srgbClr val="999987"/>
                </a:solidFill>
                <a:latin typeface="Consolas"/>
                <a:cs typeface="Consolas"/>
              </a:rPr>
              <a:t>#</a:t>
            </a:r>
            <a:r>
              <a:rPr sz="1400" i="1" spc="20" dirty="0">
                <a:solidFill>
                  <a:srgbClr val="999987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999987"/>
                </a:solidFill>
                <a:latin typeface="Consolas"/>
                <a:cs typeface="Consolas"/>
              </a:rPr>
              <a:t>pip</a:t>
            </a:r>
            <a:r>
              <a:rPr sz="1400" i="1" spc="20" dirty="0">
                <a:solidFill>
                  <a:srgbClr val="999987"/>
                </a:solidFill>
                <a:latin typeface="Consolas"/>
                <a:cs typeface="Consolas"/>
              </a:rPr>
              <a:t> </a:t>
            </a:r>
            <a:r>
              <a:rPr sz="1400" i="1" spc="5" dirty="0">
                <a:solidFill>
                  <a:srgbClr val="999987"/>
                </a:solidFill>
                <a:latin typeface="Consolas"/>
                <a:cs typeface="Consolas"/>
              </a:rPr>
              <a:t>install</a:t>
            </a:r>
            <a:r>
              <a:rPr sz="1400" i="1" spc="20" dirty="0">
                <a:solidFill>
                  <a:srgbClr val="999987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999987"/>
                </a:solidFill>
                <a:latin typeface="Consolas"/>
                <a:cs typeface="Consolas"/>
              </a:rPr>
              <a:t>nltk </a:t>
            </a:r>
            <a:r>
              <a:rPr sz="1400" i="1" spc="-755" dirty="0">
                <a:solidFill>
                  <a:srgbClr val="999987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999987"/>
                </a:solidFill>
                <a:latin typeface="Consolas"/>
                <a:cs typeface="Consolas"/>
              </a:rPr>
              <a:t>#</a:t>
            </a:r>
            <a:r>
              <a:rPr sz="1400" i="1" spc="-25" dirty="0">
                <a:solidFill>
                  <a:srgbClr val="999987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999987"/>
                </a:solidFill>
                <a:latin typeface="Consolas"/>
                <a:cs typeface="Consolas"/>
              </a:rPr>
              <a:t>pip</a:t>
            </a:r>
            <a:r>
              <a:rPr sz="1400" i="1" spc="-20" dirty="0">
                <a:solidFill>
                  <a:srgbClr val="999987"/>
                </a:solidFill>
                <a:latin typeface="Consolas"/>
                <a:cs typeface="Consolas"/>
              </a:rPr>
              <a:t> </a:t>
            </a:r>
            <a:r>
              <a:rPr sz="1400" i="1" spc="5" dirty="0">
                <a:solidFill>
                  <a:srgbClr val="999987"/>
                </a:solidFill>
                <a:latin typeface="Consolas"/>
                <a:cs typeface="Consolas"/>
              </a:rPr>
              <a:t>install</a:t>
            </a:r>
            <a:r>
              <a:rPr sz="1400" i="1" spc="-20" dirty="0">
                <a:solidFill>
                  <a:srgbClr val="999987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999987"/>
                </a:solidFill>
                <a:latin typeface="Consolas"/>
                <a:cs typeface="Consolas"/>
              </a:rPr>
              <a:t>emoji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400" b="1" dirty="0">
                <a:solidFill>
                  <a:srgbClr val="333333"/>
                </a:solidFill>
                <a:latin typeface="Consolas"/>
                <a:cs typeface="Consolas"/>
              </a:rPr>
              <a:t>import</a:t>
            </a:r>
            <a:r>
              <a:rPr sz="1400" b="1" spc="-3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nltk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50"/>
              </a:spcBef>
            </a:pPr>
            <a:r>
              <a:rPr sz="1400" b="1" dirty="0">
                <a:solidFill>
                  <a:srgbClr val="333333"/>
                </a:solidFill>
                <a:latin typeface="Consolas"/>
                <a:cs typeface="Consolas"/>
              </a:rPr>
              <a:t>from</a:t>
            </a:r>
            <a:r>
              <a:rPr sz="1400" b="1" spc="1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nltk.tokenize</a:t>
            </a:r>
            <a:r>
              <a:rPr sz="1400" spc="3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333333"/>
                </a:solidFill>
                <a:latin typeface="Consolas"/>
                <a:cs typeface="Consolas"/>
              </a:rPr>
              <a:t>import</a:t>
            </a:r>
            <a:r>
              <a:rPr sz="1400" b="1" spc="2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word_tokenize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54"/>
              </a:spcBef>
            </a:pPr>
            <a:r>
              <a:rPr sz="1400" b="1" dirty="0">
                <a:solidFill>
                  <a:srgbClr val="333333"/>
                </a:solidFill>
                <a:latin typeface="Consolas"/>
                <a:cs typeface="Consolas"/>
              </a:rPr>
              <a:t>import</a:t>
            </a:r>
            <a:r>
              <a:rPr sz="1400" b="1" spc="-3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emoji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tabLst>
                <a:tab pos="2362200" algn="l"/>
              </a:tabLst>
            </a:pP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nltk.download(</a:t>
            </a:r>
            <a:r>
              <a:rPr sz="1400" dirty="0">
                <a:solidFill>
                  <a:srgbClr val="DD1144"/>
                </a:solidFill>
                <a:latin typeface="Consolas"/>
                <a:cs typeface="Consolas"/>
              </a:rPr>
              <a:t>'punkt'</a:t>
            </a: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)	</a:t>
            </a:r>
            <a:r>
              <a:rPr sz="1400" i="1" dirty="0">
                <a:solidFill>
                  <a:srgbClr val="999987"/>
                </a:solidFill>
                <a:latin typeface="Consolas"/>
                <a:cs typeface="Consolas"/>
              </a:rPr>
              <a:t>#</a:t>
            </a:r>
            <a:r>
              <a:rPr sz="1400" i="1" spc="5" dirty="0">
                <a:solidFill>
                  <a:srgbClr val="999987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999987"/>
                </a:solidFill>
                <a:latin typeface="Consolas"/>
                <a:cs typeface="Consolas"/>
              </a:rPr>
              <a:t>download</a:t>
            </a:r>
            <a:r>
              <a:rPr sz="1400" i="1" spc="10" dirty="0">
                <a:solidFill>
                  <a:srgbClr val="999987"/>
                </a:solidFill>
                <a:latin typeface="Consolas"/>
                <a:cs typeface="Consolas"/>
              </a:rPr>
              <a:t> </a:t>
            </a:r>
            <a:r>
              <a:rPr sz="1400" i="1" spc="5" dirty="0">
                <a:solidFill>
                  <a:srgbClr val="999987"/>
                </a:solidFill>
                <a:latin typeface="Consolas"/>
                <a:cs typeface="Consolas"/>
              </a:rPr>
              <a:t>pre-trained</a:t>
            </a:r>
            <a:r>
              <a:rPr sz="1400" i="1" spc="10" dirty="0">
                <a:solidFill>
                  <a:srgbClr val="999987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999987"/>
                </a:solidFill>
                <a:latin typeface="Consolas"/>
                <a:cs typeface="Consolas"/>
              </a:rPr>
              <a:t>Punkt</a:t>
            </a:r>
            <a:r>
              <a:rPr sz="1400" i="1" spc="15" dirty="0">
                <a:solidFill>
                  <a:srgbClr val="999987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999987"/>
                </a:solidFill>
                <a:latin typeface="Consolas"/>
                <a:cs typeface="Consolas"/>
              </a:rPr>
              <a:t>tokenizer</a:t>
            </a:r>
            <a:r>
              <a:rPr sz="1400" i="1" spc="5" dirty="0">
                <a:solidFill>
                  <a:srgbClr val="999987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999987"/>
                </a:solidFill>
                <a:latin typeface="Consolas"/>
                <a:cs typeface="Consolas"/>
              </a:rPr>
              <a:t>for</a:t>
            </a:r>
            <a:r>
              <a:rPr sz="1400" i="1" spc="20" dirty="0">
                <a:solidFill>
                  <a:srgbClr val="999987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999987"/>
                </a:solidFill>
                <a:latin typeface="Consolas"/>
                <a:cs typeface="Consolas"/>
              </a:rPr>
              <a:t>English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0748" y="1427987"/>
            <a:ext cx="134620" cy="2007235"/>
          </a:xfrm>
          <a:custGeom>
            <a:avLst/>
            <a:gdLst/>
            <a:ahLst/>
            <a:cxnLst/>
            <a:rect l="l" t="t" r="r" b="b"/>
            <a:pathLst>
              <a:path w="134620" h="2007235">
                <a:moveTo>
                  <a:pt x="134112" y="1752600"/>
                </a:moveTo>
                <a:lnTo>
                  <a:pt x="0" y="1752600"/>
                </a:lnTo>
                <a:lnTo>
                  <a:pt x="0" y="2007108"/>
                </a:lnTo>
                <a:lnTo>
                  <a:pt x="134112" y="2007108"/>
                </a:lnTo>
                <a:lnTo>
                  <a:pt x="134112" y="1752600"/>
                </a:lnTo>
                <a:close/>
              </a:path>
              <a:path w="134620" h="2007235">
                <a:moveTo>
                  <a:pt x="134112" y="762000"/>
                </a:moveTo>
                <a:lnTo>
                  <a:pt x="0" y="762000"/>
                </a:lnTo>
                <a:lnTo>
                  <a:pt x="0" y="1219200"/>
                </a:lnTo>
                <a:lnTo>
                  <a:pt x="0" y="1473708"/>
                </a:lnTo>
                <a:lnTo>
                  <a:pt x="134112" y="1473708"/>
                </a:lnTo>
                <a:lnTo>
                  <a:pt x="134112" y="1219200"/>
                </a:lnTo>
                <a:lnTo>
                  <a:pt x="134112" y="762000"/>
                </a:lnTo>
                <a:close/>
              </a:path>
              <a:path w="134620" h="2007235">
                <a:moveTo>
                  <a:pt x="134112" y="0"/>
                </a:moveTo>
                <a:lnTo>
                  <a:pt x="0" y="0"/>
                </a:lnTo>
                <a:lnTo>
                  <a:pt x="0" y="228600"/>
                </a:lnTo>
                <a:lnTo>
                  <a:pt x="0" y="254508"/>
                </a:lnTo>
                <a:lnTo>
                  <a:pt x="0" y="483108"/>
                </a:lnTo>
                <a:lnTo>
                  <a:pt x="134112" y="483108"/>
                </a:lnTo>
                <a:lnTo>
                  <a:pt x="134112" y="254508"/>
                </a:lnTo>
                <a:lnTo>
                  <a:pt x="134112" y="228600"/>
                </a:lnTo>
                <a:lnTo>
                  <a:pt x="134112" y="0"/>
                </a:lnTo>
                <a:close/>
              </a:path>
            </a:pathLst>
          </a:custGeom>
          <a:solidFill>
            <a:srgbClr val="6AA84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34302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38741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Example</a:t>
            </a:r>
            <a:r>
              <a:rPr sz="2800" spc="-180" dirty="0"/>
              <a:t> </a:t>
            </a:r>
            <a:r>
              <a:rPr sz="2800" spc="15" dirty="0"/>
              <a:t>in</a:t>
            </a:r>
            <a:r>
              <a:rPr sz="2800" spc="-180" dirty="0"/>
              <a:t> </a:t>
            </a:r>
            <a:r>
              <a:rPr sz="2800" dirty="0"/>
              <a:t>Python:</a:t>
            </a:r>
            <a:r>
              <a:rPr sz="2800" spc="-180" dirty="0"/>
              <a:t> </a:t>
            </a:r>
            <a:r>
              <a:rPr sz="2800" spc="25" dirty="0"/>
              <a:t>code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754380" y="1114044"/>
            <a:ext cx="7635240" cy="906780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9779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770"/>
              </a:spcBef>
            </a:pPr>
            <a:r>
              <a:rPr sz="1400" spc="-5" dirty="0">
                <a:solidFill>
                  <a:srgbClr val="333333"/>
                </a:solidFill>
                <a:latin typeface="Consolas"/>
                <a:cs typeface="Consolas"/>
              </a:rPr>
              <a:t>corpus</a:t>
            </a:r>
            <a:r>
              <a:rPr sz="1400" spc="4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=</a:t>
            </a:r>
            <a:r>
              <a:rPr sz="1400" spc="1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DD1144"/>
                </a:solidFill>
                <a:latin typeface="Consolas"/>
                <a:cs typeface="Consolas"/>
              </a:rPr>
              <a:t>'Who</a:t>
            </a:r>
            <a:r>
              <a:rPr sz="1400" spc="30" dirty="0">
                <a:solidFill>
                  <a:srgbClr val="DD1144"/>
                </a:solidFill>
                <a:latin typeface="Consolas"/>
                <a:cs typeface="Consolas"/>
              </a:rPr>
              <a:t> </a:t>
            </a:r>
            <a:r>
              <a:rPr sz="1400" spc="-830" dirty="0">
                <a:solidFill>
                  <a:srgbClr val="DD1144"/>
                </a:solidFill>
                <a:latin typeface="Segoe UI Emoji"/>
                <a:cs typeface="Segoe UI Emoji"/>
              </a:rPr>
              <a:t>❤️</a:t>
            </a:r>
            <a:r>
              <a:rPr sz="1400" spc="395" dirty="0">
                <a:solidFill>
                  <a:srgbClr val="DD1144"/>
                </a:solidFill>
                <a:latin typeface="Segoe UI Emoji"/>
                <a:cs typeface="Segoe UI Emoji"/>
              </a:rPr>
              <a:t> </a:t>
            </a:r>
            <a:r>
              <a:rPr sz="1400" spc="-5" dirty="0">
                <a:solidFill>
                  <a:srgbClr val="DD1144"/>
                </a:solidFill>
                <a:latin typeface="Consolas"/>
                <a:cs typeface="Consolas"/>
              </a:rPr>
              <a:t>"word</a:t>
            </a:r>
            <a:r>
              <a:rPr sz="1400" spc="45" dirty="0">
                <a:solidFill>
                  <a:srgbClr val="DD1144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DD1144"/>
                </a:solidFill>
                <a:latin typeface="Consolas"/>
                <a:cs typeface="Consolas"/>
              </a:rPr>
              <a:t>embeddings"</a:t>
            </a:r>
            <a:r>
              <a:rPr sz="1400" spc="65" dirty="0">
                <a:solidFill>
                  <a:srgbClr val="DD114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DD1144"/>
                </a:solidFill>
                <a:latin typeface="Consolas"/>
                <a:cs typeface="Consolas"/>
              </a:rPr>
              <a:t>in</a:t>
            </a:r>
            <a:r>
              <a:rPr sz="1400" spc="10" dirty="0">
                <a:solidFill>
                  <a:srgbClr val="DD1144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DD1144"/>
                </a:solidFill>
                <a:latin typeface="Consolas"/>
                <a:cs typeface="Consolas"/>
              </a:rPr>
              <a:t>2020?</a:t>
            </a:r>
            <a:r>
              <a:rPr sz="1400" spc="45" dirty="0">
                <a:solidFill>
                  <a:srgbClr val="DD114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DD1144"/>
                </a:solidFill>
                <a:latin typeface="Consolas"/>
                <a:cs typeface="Consolas"/>
              </a:rPr>
              <a:t>I</a:t>
            </a:r>
            <a:r>
              <a:rPr sz="1400" spc="5" dirty="0">
                <a:solidFill>
                  <a:srgbClr val="DD1144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DD1144"/>
                </a:solidFill>
                <a:latin typeface="Consolas"/>
                <a:cs typeface="Consolas"/>
              </a:rPr>
              <a:t>do!!!'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</a:pP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data</a:t>
            </a:r>
            <a:r>
              <a:rPr sz="1400" spc="1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=</a:t>
            </a:r>
            <a:r>
              <a:rPr sz="1400" spc="1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re.sub(</a:t>
            </a:r>
            <a:r>
              <a:rPr sz="1400" dirty="0">
                <a:solidFill>
                  <a:srgbClr val="DD1144"/>
                </a:solidFill>
                <a:latin typeface="Consolas"/>
                <a:cs typeface="Consolas"/>
              </a:rPr>
              <a:t>r'[,!?;-]+'</a:t>
            </a: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,</a:t>
            </a:r>
            <a:r>
              <a:rPr sz="1400" spc="2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DD1144"/>
                </a:solidFill>
                <a:latin typeface="Consolas"/>
                <a:cs typeface="Consolas"/>
              </a:rPr>
              <a:t>'.'</a:t>
            </a: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,</a:t>
            </a:r>
            <a:r>
              <a:rPr sz="1400" spc="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corpus)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4034" y="2183130"/>
            <a:ext cx="41014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→</a:t>
            </a:r>
            <a:r>
              <a:rPr sz="1400" spc="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b="1" spc="-5" dirty="0">
                <a:solidFill>
                  <a:srgbClr val="333333"/>
                </a:solidFill>
                <a:latin typeface="Consolas"/>
                <a:cs typeface="Consolas"/>
              </a:rPr>
              <a:t>Who</a:t>
            </a:r>
            <a:r>
              <a:rPr sz="1400" b="1" spc="1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spc="-830" dirty="0">
                <a:solidFill>
                  <a:srgbClr val="333333"/>
                </a:solidFill>
                <a:latin typeface="Segoe UI Emoji"/>
                <a:cs typeface="Segoe UI Emoji"/>
              </a:rPr>
              <a:t>❤️</a:t>
            </a:r>
            <a:r>
              <a:rPr sz="1400" spc="345" dirty="0">
                <a:solidFill>
                  <a:srgbClr val="333333"/>
                </a:solidFill>
                <a:latin typeface="Segoe UI Emoji"/>
                <a:cs typeface="Segoe UI Emoji"/>
              </a:rPr>
              <a:t> </a:t>
            </a:r>
            <a:r>
              <a:rPr sz="1400" b="1" spc="-5" dirty="0">
                <a:solidFill>
                  <a:srgbClr val="333333"/>
                </a:solidFill>
                <a:latin typeface="Consolas"/>
                <a:cs typeface="Consolas"/>
              </a:rPr>
              <a:t>"word</a:t>
            </a:r>
            <a:r>
              <a:rPr sz="1400" b="1" spc="4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b="1" spc="-5" dirty="0">
                <a:solidFill>
                  <a:srgbClr val="333333"/>
                </a:solidFill>
                <a:latin typeface="Consolas"/>
                <a:cs typeface="Consolas"/>
              </a:rPr>
              <a:t>embeddings"</a:t>
            </a:r>
            <a:r>
              <a:rPr sz="1400" b="1" spc="6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333333"/>
                </a:solidFill>
                <a:latin typeface="Consolas"/>
                <a:cs typeface="Consolas"/>
              </a:rPr>
              <a:t>in</a:t>
            </a:r>
            <a:r>
              <a:rPr sz="1400" b="1" spc="2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b="1" spc="-5" dirty="0">
                <a:solidFill>
                  <a:srgbClr val="333333"/>
                </a:solidFill>
                <a:latin typeface="Consolas"/>
                <a:cs typeface="Consolas"/>
              </a:rPr>
              <a:t>2020.</a:t>
            </a:r>
            <a:r>
              <a:rPr sz="1400" b="1" spc="3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333333"/>
                </a:solidFill>
                <a:latin typeface="Consolas"/>
                <a:cs typeface="Consolas"/>
              </a:rPr>
              <a:t>I do.</a:t>
            </a:r>
            <a:endParaRPr sz="140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400119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38741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Example</a:t>
            </a:r>
            <a:r>
              <a:rPr sz="2800" spc="-180" dirty="0"/>
              <a:t> </a:t>
            </a:r>
            <a:r>
              <a:rPr sz="2800" spc="15" dirty="0"/>
              <a:t>in</a:t>
            </a:r>
            <a:r>
              <a:rPr sz="2800" spc="-180" dirty="0"/>
              <a:t> </a:t>
            </a:r>
            <a:r>
              <a:rPr sz="2800" dirty="0"/>
              <a:t>Python:</a:t>
            </a:r>
            <a:r>
              <a:rPr sz="2800" spc="-180" dirty="0"/>
              <a:t> </a:t>
            </a:r>
            <a:r>
              <a:rPr sz="2800" spc="25" dirty="0"/>
              <a:t>code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754380" y="1114044"/>
            <a:ext cx="7635240" cy="1165860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9779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770"/>
              </a:spcBef>
            </a:pPr>
            <a:r>
              <a:rPr sz="1400" spc="-5" dirty="0">
                <a:solidFill>
                  <a:srgbClr val="333333"/>
                </a:solidFill>
                <a:latin typeface="Consolas"/>
                <a:cs typeface="Consolas"/>
              </a:rPr>
              <a:t>corpus</a:t>
            </a:r>
            <a:r>
              <a:rPr sz="1400" spc="4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=</a:t>
            </a:r>
            <a:r>
              <a:rPr sz="1400" spc="1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DD1144"/>
                </a:solidFill>
                <a:latin typeface="Consolas"/>
                <a:cs typeface="Consolas"/>
              </a:rPr>
              <a:t>'Who</a:t>
            </a:r>
            <a:r>
              <a:rPr sz="1400" spc="30" dirty="0">
                <a:solidFill>
                  <a:srgbClr val="DD1144"/>
                </a:solidFill>
                <a:latin typeface="Consolas"/>
                <a:cs typeface="Consolas"/>
              </a:rPr>
              <a:t> </a:t>
            </a:r>
            <a:r>
              <a:rPr sz="1400" spc="-830" dirty="0">
                <a:solidFill>
                  <a:srgbClr val="DD1144"/>
                </a:solidFill>
                <a:latin typeface="Segoe UI Emoji"/>
                <a:cs typeface="Segoe UI Emoji"/>
              </a:rPr>
              <a:t>❤️</a:t>
            </a:r>
            <a:r>
              <a:rPr sz="1400" spc="395" dirty="0">
                <a:solidFill>
                  <a:srgbClr val="DD1144"/>
                </a:solidFill>
                <a:latin typeface="Segoe UI Emoji"/>
                <a:cs typeface="Segoe UI Emoji"/>
              </a:rPr>
              <a:t> </a:t>
            </a:r>
            <a:r>
              <a:rPr sz="1400" spc="-5" dirty="0">
                <a:solidFill>
                  <a:srgbClr val="DD1144"/>
                </a:solidFill>
                <a:latin typeface="Consolas"/>
                <a:cs typeface="Consolas"/>
              </a:rPr>
              <a:t>"word</a:t>
            </a:r>
            <a:r>
              <a:rPr sz="1400" spc="45" dirty="0">
                <a:solidFill>
                  <a:srgbClr val="DD1144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DD1144"/>
                </a:solidFill>
                <a:latin typeface="Consolas"/>
                <a:cs typeface="Consolas"/>
              </a:rPr>
              <a:t>embeddings"</a:t>
            </a:r>
            <a:r>
              <a:rPr sz="1400" spc="65" dirty="0">
                <a:solidFill>
                  <a:srgbClr val="DD114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DD1144"/>
                </a:solidFill>
                <a:latin typeface="Consolas"/>
                <a:cs typeface="Consolas"/>
              </a:rPr>
              <a:t>in</a:t>
            </a:r>
            <a:r>
              <a:rPr sz="1400" spc="10" dirty="0">
                <a:solidFill>
                  <a:srgbClr val="DD1144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DD1144"/>
                </a:solidFill>
                <a:latin typeface="Consolas"/>
                <a:cs typeface="Consolas"/>
              </a:rPr>
              <a:t>2020?</a:t>
            </a:r>
            <a:r>
              <a:rPr sz="1400" spc="45" dirty="0">
                <a:solidFill>
                  <a:srgbClr val="DD114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DD1144"/>
                </a:solidFill>
                <a:latin typeface="Consolas"/>
                <a:cs typeface="Consolas"/>
              </a:rPr>
              <a:t>I</a:t>
            </a:r>
            <a:r>
              <a:rPr sz="1400" spc="5" dirty="0">
                <a:solidFill>
                  <a:srgbClr val="DD1144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DD1144"/>
                </a:solidFill>
                <a:latin typeface="Consolas"/>
                <a:cs typeface="Consolas"/>
              </a:rPr>
              <a:t>do!!!'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</a:pP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data</a:t>
            </a:r>
            <a:r>
              <a:rPr sz="1400" spc="1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=</a:t>
            </a:r>
            <a:r>
              <a:rPr sz="1400" spc="1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re.sub(</a:t>
            </a:r>
            <a:r>
              <a:rPr sz="1400" dirty="0">
                <a:solidFill>
                  <a:srgbClr val="DD1144"/>
                </a:solidFill>
                <a:latin typeface="Consolas"/>
                <a:cs typeface="Consolas"/>
              </a:rPr>
              <a:t>r'[,!?;-]+'</a:t>
            </a: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,</a:t>
            </a:r>
            <a:r>
              <a:rPr sz="1400" spc="2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DD1144"/>
                </a:solidFill>
                <a:latin typeface="Consolas"/>
                <a:cs typeface="Consolas"/>
              </a:rPr>
              <a:t>'.'</a:t>
            </a: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,</a:t>
            </a:r>
            <a:r>
              <a:rPr sz="1400" spc="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corpus)</a:t>
            </a:r>
            <a:endParaRPr sz="14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  <a:spcBef>
                <a:spcPts val="250"/>
              </a:spcBef>
              <a:tabLst>
                <a:tab pos="3340100" algn="l"/>
              </a:tabLst>
            </a:pPr>
            <a:r>
              <a:rPr sz="1400" spc="-5" dirty="0">
                <a:solidFill>
                  <a:srgbClr val="333333"/>
                </a:solidFill>
                <a:latin typeface="Consolas"/>
                <a:cs typeface="Consolas"/>
              </a:rPr>
              <a:t>data</a:t>
            </a:r>
            <a:r>
              <a:rPr sz="1400" spc="2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=</a:t>
            </a:r>
            <a:r>
              <a:rPr sz="1400" spc="4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nltk.word_tokenize(data)	</a:t>
            </a:r>
            <a:r>
              <a:rPr sz="1400" i="1" dirty="0">
                <a:solidFill>
                  <a:srgbClr val="999987"/>
                </a:solidFill>
                <a:latin typeface="Consolas"/>
                <a:cs typeface="Consolas"/>
              </a:rPr>
              <a:t>#</a:t>
            </a:r>
            <a:r>
              <a:rPr sz="1400" i="1" spc="-10" dirty="0">
                <a:solidFill>
                  <a:srgbClr val="999987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999987"/>
                </a:solidFill>
                <a:latin typeface="Consolas"/>
                <a:cs typeface="Consolas"/>
              </a:rPr>
              <a:t>tokenize</a:t>
            </a:r>
            <a:r>
              <a:rPr sz="1400" i="1" spc="-5" dirty="0">
                <a:solidFill>
                  <a:srgbClr val="999987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999987"/>
                </a:solidFill>
                <a:latin typeface="Consolas"/>
                <a:cs typeface="Consolas"/>
              </a:rPr>
              <a:t>string</a:t>
            </a:r>
            <a:r>
              <a:rPr sz="1400" i="1" spc="-10" dirty="0">
                <a:solidFill>
                  <a:srgbClr val="999987"/>
                </a:solidFill>
                <a:latin typeface="Consolas"/>
                <a:cs typeface="Consolas"/>
              </a:rPr>
              <a:t> </a:t>
            </a:r>
            <a:r>
              <a:rPr sz="1400" i="1" spc="5" dirty="0">
                <a:solidFill>
                  <a:srgbClr val="999987"/>
                </a:solidFill>
                <a:latin typeface="Consolas"/>
                <a:cs typeface="Consolas"/>
              </a:rPr>
              <a:t>to</a:t>
            </a:r>
            <a:r>
              <a:rPr sz="1400" i="1" spc="-10" dirty="0">
                <a:solidFill>
                  <a:srgbClr val="999987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999987"/>
                </a:solidFill>
                <a:latin typeface="Consolas"/>
                <a:cs typeface="Consolas"/>
              </a:rPr>
              <a:t>words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4034" y="2304135"/>
            <a:ext cx="7251065" cy="516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→</a:t>
            </a:r>
            <a:r>
              <a:rPr sz="1400" spc="1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b="1" spc="-5" dirty="0">
                <a:latin typeface="Consolas"/>
                <a:cs typeface="Consolas"/>
              </a:rPr>
              <a:t>['Who',</a:t>
            </a:r>
            <a:r>
              <a:rPr sz="1400" b="1" spc="65" dirty="0">
                <a:latin typeface="Consolas"/>
                <a:cs typeface="Consolas"/>
              </a:rPr>
              <a:t> </a:t>
            </a:r>
            <a:r>
              <a:rPr sz="1400" b="1" spc="-340" dirty="0">
                <a:latin typeface="Consolas"/>
                <a:cs typeface="Consolas"/>
              </a:rPr>
              <a:t>'</a:t>
            </a:r>
            <a:r>
              <a:rPr sz="1400" spc="-340" dirty="0">
                <a:latin typeface="Segoe UI Emoji"/>
                <a:cs typeface="Segoe UI Emoji"/>
              </a:rPr>
              <a:t>❤️</a:t>
            </a:r>
            <a:r>
              <a:rPr sz="1400" b="1" spc="-340" dirty="0">
                <a:latin typeface="Consolas"/>
                <a:cs typeface="Consolas"/>
              </a:rPr>
              <a:t>',</a:t>
            </a:r>
            <a:r>
              <a:rPr sz="1400" b="1" dirty="0">
                <a:latin typeface="Consolas"/>
                <a:cs typeface="Consolas"/>
              </a:rPr>
              <a:t> </a:t>
            </a:r>
            <a:r>
              <a:rPr sz="1400" b="1" spc="-5" dirty="0">
                <a:latin typeface="Consolas"/>
                <a:cs typeface="Consolas"/>
              </a:rPr>
              <a:t>'``',</a:t>
            </a:r>
            <a:r>
              <a:rPr sz="1400" b="1" spc="55" dirty="0">
                <a:latin typeface="Consolas"/>
                <a:cs typeface="Consolas"/>
              </a:rPr>
              <a:t> </a:t>
            </a:r>
            <a:r>
              <a:rPr sz="1400" b="1" spc="-5" dirty="0">
                <a:latin typeface="Consolas"/>
                <a:cs typeface="Consolas"/>
              </a:rPr>
              <a:t>'word',</a:t>
            </a:r>
            <a:r>
              <a:rPr sz="1400" b="1" spc="60" dirty="0">
                <a:latin typeface="Consolas"/>
                <a:cs typeface="Consolas"/>
              </a:rPr>
              <a:t> </a:t>
            </a:r>
            <a:r>
              <a:rPr sz="1400" b="1" spc="-5" dirty="0">
                <a:latin typeface="Consolas"/>
                <a:cs typeface="Consolas"/>
              </a:rPr>
              <a:t>'embeddings',</a:t>
            </a:r>
            <a:r>
              <a:rPr sz="1400" b="1" spc="75" dirty="0">
                <a:latin typeface="Consolas"/>
                <a:cs typeface="Consolas"/>
              </a:rPr>
              <a:t> </a:t>
            </a:r>
            <a:r>
              <a:rPr sz="1400" b="1" spc="-5" dirty="0">
                <a:latin typeface="Consolas"/>
                <a:cs typeface="Consolas"/>
              </a:rPr>
              <a:t>"''",</a:t>
            </a:r>
            <a:r>
              <a:rPr sz="1400" b="1" spc="35" dirty="0">
                <a:latin typeface="Consolas"/>
                <a:cs typeface="Consolas"/>
              </a:rPr>
              <a:t> </a:t>
            </a:r>
            <a:r>
              <a:rPr sz="1400" b="1" spc="-5" dirty="0">
                <a:latin typeface="Consolas"/>
                <a:cs typeface="Consolas"/>
              </a:rPr>
              <a:t>'in',</a:t>
            </a:r>
            <a:r>
              <a:rPr sz="1400" b="1" spc="55" dirty="0">
                <a:latin typeface="Consolas"/>
                <a:cs typeface="Consolas"/>
              </a:rPr>
              <a:t> </a:t>
            </a:r>
            <a:r>
              <a:rPr sz="1400" b="1" spc="-5" dirty="0">
                <a:latin typeface="Consolas"/>
                <a:cs typeface="Consolas"/>
              </a:rPr>
              <a:t>'2020',</a:t>
            </a:r>
            <a:r>
              <a:rPr sz="1400" b="1" spc="45" dirty="0">
                <a:latin typeface="Consolas"/>
                <a:cs typeface="Consolas"/>
              </a:rPr>
              <a:t> </a:t>
            </a:r>
            <a:r>
              <a:rPr sz="1400" b="1" spc="-5" dirty="0">
                <a:latin typeface="Consolas"/>
                <a:cs typeface="Consolas"/>
              </a:rPr>
              <a:t>'.',</a:t>
            </a:r>
            <a:r>
              <a:rPr sz="1400" b="1" spc="40" dirty="0">
                <a:latin typeface="Consolas"/>
                <a:cs typeface="Consolas"/>
              </a:rPr>
              <a:t> </a:t>
            </a:r>
            <a:r>
              <a:rPr sz="1400" b="1" spc="-5" dirty="0">
                <a:latin typeface="Consolas"/>
                <a:cs typeface="Consolas"/>
              </a:rPr>
              <a:t>'I', </a:t>
            </a:r>
            <a:r>
              <a:rPr sz="1400" b="1" spc="-755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'do',</a:t>
            </a:r>
            <a:r>
              <a:rPr sz="1400" b="1" spc="-5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'.']</a:t>
            </a:r>
            <a:endParaRPr sz="140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896531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38741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Example</a:t>
            </a:r>
            <a:r>
              <a:rPr sz="2800" spc="-180" dirty="0"/>
              <a:t> </a:t>
            </a:r>
            <a:r>
              <a:rPr sz="2800" spc="15" dirty="0"/>
              <a:t>in</a:t>
            </a:r>
            <a:r>
              <a:rPr sz="2800" spc="-180" dirty="0"/>
              <a:t> </a:t>
            </a:r>
            <a:r>
              <a:rPr sz="2800" dirty="0"/>
              <a:t>Python:</a:t>
            </a:r>
            <a:r>
              <a:rPr sz="2800" spc="-180" dirty="0"/>
              <a:t> </a:t>
            </a:r>
            <a:r>
              <a:rPr sz="2800" spc="25" dirty="0"/>
              <a:t>code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754380" y="1114044"/>
            <a:ext cx="7635240" cy="2406650"/>
          </a:xfrm>
          <a:custGeom>
            <a:avLst/>
            <a:gdLst/>
            <a:ahLst/>
            <a:cxnLst/>
            <a:rect l="l" t="t" r="r" b="b"/>
            <a:pathLst>
              <a:path w="7635240" h="2406650">
                <a:moveTo>
                  <a:pt x="7635240" y="0"/>
                </a:moveTo>
                <a:lnTo>
                  <a:pt x="0" y="0"/>
                </a:lnTo>
                <a:lnTo>
                  <a:pt x="0" y="2406395"/>
                </a:lnTo>
                <a:lnTo>
                  <a:pt x="7635240" y="2406395"/>
                </a:lnTo>
                <a:lnTo>
                  <a:pt x="763524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34034" y="1199133"/>
            <a:ext cx="6363970" cy="2671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333333"/>
                </a:solidFill>
                <a:latin typeface="Consolas"/>
                <a:cs typeface="Consolas"/>
              </a:rPr>
              <a:t>corpus</a:t>
            </a:r>
            <a:r>
              <a:rPr sz="1400" spc="4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=</a:t>
            </a:r>
            <a:r>
              <a:rPr sz="1400" spc="1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DD1144"/>
                </a:solidFill>
                <a:latin typeface="Consolas"/>
                <a:cs typeface="Consolas"/>
              </a:rPr>
              <a:t>'Who</a:t>
            </a:r>
            <a:r>
              <a:rPr sz="1400" spc="30" dirty="0">
                <a:solidFill>
                  <a:srgbClr val="DD1144"/>
                </a:solidFill>
                <a:latin typeface="Consolas"/>
                <a:cs typeface="Consolas"/>
              </a:rPr>
              <a:t> </a:t>
            </a:r>
            <a:r>
              <a:rPr sz="1400" spc="-830" dirty="0">
                <a:solidFill>
                  <a:srgbClr val="DD1144"/>
                </a:solidFill>
                <a:latin typeface="Segoe UI Emoji"/>
                <a:cs typeface="Segoe UI Emoji"/>
              </a:rPr>
              <a:t>❤️</a:t>
            </a:r>
            <a:r>
              <a:rPr sz="1400" spc="395" dirty="0">
                <a:solidFill>
                  <a:srgbClr val="DD1144"/>
                </a:solidFill>
                <a:latin typeface="Segoe UI Emoji"/>
                <a:cs typeface="Segoe UI Emoji"/>
              </a:rPr>
              <a:t> </a:t>
            </a:r>
            <a:r>
              <a:rPr sz="1400" spc="-5" dirty="0">
                <a:solidFill>
                  <a:srgbClr val="DD1144"/>
                </a:solidFill>
                <a:latin typeface="Consolas"/>
                <a:cs typeface="Consolas"/>
              </a:rPr>
              <a:t>"word</a:t>
            </a:r>
            <a:r>
              <a:rPr sz="1400" spc="45" dirty="0">
                <a:solidFill>
                  <a:srgbClr val="DD1144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DD1144"/>
                </a:solidFill>
                <a:latin typeface="Consolas"/>
                <a:cs typeface="Consolas"/>
              </a:rPr>
              <a:t>embeddings"</a:t>
            </a:r>
            <a:r>
              <a:rPr sz="1400" spc="65" dirty="0">
                <a:solidFill>
                  <a:srgbClr val="DD114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DD1144"/>
                </a:solidFill>
                <a:latin typeface="Consolas"/>
                <a:cs typeface="Consolas"/>
              </a:rPr>
              <a:t>in</a:t>
            </a:r>
            <a:r>
              <a:rPr sz="1400" spc="10" dirty="0">
                <a:solidFill>
                  <a:srgbClr val="DD1144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DD1144"/>
                </a:solidFill>
                <a:latin typeface="Consolas"/>
                <a:cs typeface="Consolas"/>
              </a:rPr>
              <a:t>2020?</a:t>
            </a:r>
            <a:r>
              <a:rPr sz="1400" spc="45" dirty="0">
                <a:solidFill>
                  <a:srgbClr val="DD114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DD1144"/>
                </a:solidFill>
                <a:latin typeface="Consolas"/>
                <a:cs typeface="Consolas"/>
              </a:rPr>
              <a:t>I</a:t>
            </a:r>
            <a:r>
              <a:rPr sz="1400" spc="5" dirty="0">
                <a:solidFill>
                  <a:srgbClr val="DD1144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DD1144"/>
                </a:solidFill>
                <a:latin typeface="Consolas"/>
                <a:cs typeface="Consolas"/>
              </a:rPr>
              <a:t>do!!!'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data</a:t>
            </a:r>
            <a:r>
              <a:rPr sz="1400" spc="1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=</a:t>
            </a:r>
            <a:r>
              <a:rPr sz="1400" spc="1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re.sub(</a:t>
            </a:r>
            <a:r>
              <a:rPr sz="1400" dirty="0">
                <a:solidFill>
                  <a:srgbClr val="DD1144"/>
                </a:solidFill>
                <a:latin typeface="Consolas"/>
                <a:cs typeface="Consolas"/>
              </a:rPr>
              <a:t>r'[,!?;-]+'</a:t>
            </a: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,</a:t>
            </a:r>
            <a:r>
              <a:rPr sz="1400" spc="2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DD1144"/>
                </a:solidFill>
                <a:latin typeface="Consolas"/>
                <a:cs typeface="Consolas"/>
              </a:rPr>
              <a:t>'.'</a:t>
            </a: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,</a:t>
            </a:r>
            <a:r>
              <a:rPr sz="1400" spc="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corpus)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  <a:tabLst>
                <a:tab pos="3260090" algn="l"/>
              </a:tabLst>
            </a:pPr>
            <a:r>
              <a:rPr sz="1400" spc="-5" dirty="0">
                <a:solidFill>
                  <a:srgbClr val="333333"/>
                </a:solidFill>
                <a:latin typeface="Consolas"/>
                <a:cs typeface="Consolas"/>
              </a:rPr>
              <a:t>data</a:t>
            </a:r>
            <a:r>
              <a:rPr sz="1400" spc="2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=</a:t>
            </a:r>
            <a:r>
              <a:rPr sz="1400" spc="4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nltk.word_tokenize(data)	</a:t>
            </a:r>
            <a:r>
              <a:rPr sz="1400" i="1" dirty="0">
                <a:solidFill>
                  <a:srgbClr val="999987"/>
                </a:solidFill>
                <a:latin typeface="Consolas"/>
                <a:cs typeface="Consolas"/>
              </a:rPr>
              <a:t>#</a:t>
            </a:r>
            <a:r>
              <a:rPr sz="1400" i="1" spc="-10" dirty="0">
                <a:solidFill>
                  <a:srgbClr val="999987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999987"/>
                </a:solidFill>
                <a:latin typeface="Consolas"/>
                <a:cs typeface="Consolas"/>
              </a:rPr>
              <a:t>tokenize</a:t>
            </a:r>
            <a:r>
              <a:rPr sz="1400" i="1" spc="-5" dirty="0">
                <a:solidFill>
                  <a:srgbClr val="999987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999987"/>
                </a:solidFill>
                <a:latin typeface="Consolas"/>
                <a:cs typeface="Consolas"/>
              </a:rPr>
              <a:t>string</a:t>
            </a:r>
            <a:r>
              <a:rPr sz="1400" i="1" spc="-10" dirty="0">
                <a:solidFill>
                  <a:srgbClr val="999987"/>
                </a:solidFill>
                <a:latin typeface="Consolas"/>
                <a:cs typeface="Consolas"/>
              </a:rPr>
              <a:t> </a:t>
            </a:r>
            <a:r>
              <a:rPr sz="1400" i="1" spc="5" dirty="0">
                <a:solidFill>
                  <a:srgbClr val="999987"/>
                </a:solidFill>
                <a:latin typeface="Consolas"/>
                <a:cs typeface="Consolas"/>
              </a:rPr>
              <a:t>to</a:t>
            </a:r>
            <a:r>
              <a:rPr sz="1400" i="1" spc="-10" dirty="0">
                <a:solidFill>
                  <a:srgbClr val="999987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999987"/>
                </a:solidFill>
                <a:latin typeface="Consolas"/>
                <a:cs typeface="Consolas"/>
              </a:rPr>
              <a:t>words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data =</a:t>
            </a:r>
            <a:r>
              <a:rPr sz="1400" spc="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[ ch.lower()</a:t>
            </a:r>
            <a:r>
              <a:rPr sz="1400" spc="1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b="1" spc="5" dirty="0">
                <a:solidFill>
                  <a:srgbClr val="333333"/>
                </a:solidFill>
                <a:latin typeface="Consolas"/>
                <a:cs typeface="Consolas"/>
              </a:rPr>
              <a:t>for </a:t>
            </a: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ch</a:t>
            </a:r>
            <a:r>
              <a:rPr sz="1400" spc="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b="1" spc="-5" dirty="0">
                <a:solidFill>
                  <a:srgbClr val="333333"/>
                </a:solidFill>
                <a:latin typeface="Consolas"/>
                <a:cs typeface="Consolas"/>
              </a:rPr>
              <a:t>in</a:t>
            </a:r>
            <a:r>
              <a:rPr sz="1400" b="1" spc="1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data</a:t>
            </a:r>
            <a:endParaRPr sz="1400">
              <a:latin typeface="Consolas"/>
              <a:cs typeface="Consolas"/>
            </a:endParaRPr>
          </a:p>
          <a:p>
            <a:pPr marL="897890">
              <a:lnSpc>
                <a:spcPct val="100000"/>
              </a:lnSpc>
              <a:spcBef>
                <a:spcPts val="254"/>
              </a:spcBef>
            </a:pPr>
            <a:r>
              <a:rPr sz="1400" b="1" spc="-5" dirty="0">
                <a:solidFill>
                  <a:srgbClr val="333333"/>
                </a:solidFill>
                <a:latin typeface="Consolas"/>
                <a:cs typeface="Consolas"/>
              </a:rPr>
              <a:t>if</a:t>
            </a:r>
            <a:r>
              <a:rPr sz="1400" b="1" spc="-1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ch.isalpha()</a:t>
            </a:r>
            <a:endParaRPr sz="1400">
              <a:latin typeface="Consolas"/>
              <a:cs typeface="Consolas"/>
            </a:endParaRPr>
          </a:p>
          <a:p>
            <a:pPr marL="897890">
              <a:lnSpc>
                <a:spcPct val="100000"/>
              </a:lnSpc>
              <a:spcBef>
                <a:spcPts val="250"/>
              </a:spcBef>
            </a:pPr>
            <a:r>
              <a:rPr sz="1400" b="1" spc="-5" dirty="0">
                <a:solidFill>
                  <a:srgbClr val="333333"/>
                </a:solidFill>
                <a:latin typeface="Consolas"/>
                <a:cs typeface="Consolas"/>
              </a:rPr>
              <a:t>or </a:t>
            </a: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ch</a:t>
            </a:r>
            <a:r>
              <a:rPr sz="1400" spc="-1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==</a:t>
            </a:r>
            <a:r>
              <a:rPr sz="1400" spc="-1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DD1144"/>
                </a:solidFill>
                <a:latin typeface="Consolas"/>
                <a:cs typeface="Consolas"/>
              </a:rPr>
              <a:t>'.'</a:t>
            </a:r>
            <a:endParaRPr sz="1400">
              <a:latin typeface="Consolas"/>
              <a:cs typeface="Consolas"/>
            </a:endParaRPr>
          </a:p>
          <a:p>
            <a:pPr marL="897890">
              <a:lnSpc>
                <a:spcPct val="100000"/>
              </a:lnSpc>
              <a:spcBef>
                <a:spcPts val="254"/>
              </a:spcBef>
            </a:pPr>
            <a:r>
              <a:rPr sz="1400" b="1" spc="-5" dirty="0">
                <a:solidFill>
                  <a:srgbClr val="333333"/>
                </a:solidFill>
                <a:latin typeface="Consolas"/>
                <a:cs typeface="Consolas"/>
              </a:rPr>
              <a:t>or</a:t>
            </a:r>
            <a:r>
              <a:rPr sz="1400" b="1" spc="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emoji.get_emoji_regexp().search(ch)</a:t>
            </a:r>
            <a:endParaRPr sz="1400">
              <a:latin typeface="Consolas"/>
              <a:cs typeface="Consolas"/>
            </a:endParaRPr>
          </a:p>
          <a:p>
            <a:pPr marL="701040">
              <a:lnSpc>
                <a:spcPct val="100000"/>
              </a:lnSpc>
              <a:spcBef>
                <a:spcPts val="250"/>
              </a:spcBef>
            </a:pP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]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→</a:t>
            </a:r>
            <a:r>
              <a:rPr sz="1400" spc="1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b="1" spc="-5" dirty="0">
                <a:latin typeface="Consolas"/>
                <a:cs typeface="Consolas"/>
              </a:rPr>
              <a:t>['who',</a:t>
            </a:r>
            <a:r>
              <a:rPr sz="1400" b="1" spc="60" dirty="0">
                <a:latin typeface="Consolas"/>
                <a:cs typeface="Consolas"/>
              </a:rPr>
              <a:t> </a:t>
            </a:r>
            <a:r>
              <a:rPr sz="1400" b="1" spc="-340" dirty="0">
                <a:latin typeface="Consolas"/>
                <a:cs typeface="Consolas"/>
              </a:rPr>
              <a:t>'</a:t>
            </a:r>
            <a:r>
              <a:rPr sz="1400" spc="-340" dirty="0">
                <a:latin typeface="Segoe UI Emoji"/>
                <a:cs typeface="Segoe UI Emoji"/>
              </a:rPr>
              <a:t>❤️</a:t>
            </a:r>
            <a:r>
              <a:rPr sz="1400" b="1" spc="-340" dirty="0">
                <a:latin typeface="Consolas"/>
                <a:cs typeface="Consolas"/>
              </a:rPr>
              <a:t>',</a:t>
            </a:r>
            <a:r>
              <a:rPr sz="1400" b="1" dirty="0">
                <a:latin typeface="Consolas"/>
                <a:cs typeface="Consolas"/>
              </a:rPr>
              <a:t> </a:t>
            </a:r>
            <a:r>
              <a:rPr sz="1400" b="1" spc="-5" dirty="0">
                <a:latin typeface="Consolas"/>
                <a:cs typeface="Consolas"/>
              </a:rPr>
              <a:t>'word',</a:t>
            </a:r>
            <a:r>
              <a:rPr sz="1400" b="1" spc="60" dirty="0">
                <a:latin typeface="Consolas"/>
                <a:cs typeface="Consolas"/>
              </a:rPr>
              <a:t> </a:t>
            </a:r>
            <a:r>
              <a:rPr sz="1400" b="1" spc="-5" dirty="0">
                <a:latin typeface="Consolas"/>
                <a:cs typeface="Consolas"/>
              </a:rPr>
              <a:t>'embeddings',</a:t>
            </a:r>
            <a:r>
              <a:rPr sz="1400" b="1" spc="60" dirty="0">
                <a:latin typeface="Consolas"/>
                <a:cs typeface="Consolas"/>
              </a:rPr>
              <a:t> </a:t>
            </a:r>
            <a:r>
              <a:rPr sz="1400" b="1" spc="-5" dirty="0">
                <a:latin typeface="Consolas"/>
                <a:cs typeface="Consolas"/>
              </a:rPr>
              <a:t>'in',</a:t>
            </a:r>
            <a:r>
              <a:rPr sz="1400" b="1" spc="50" dirty="0">
                <a:latin typeface="Consolas"/>
                <a:cs typeface="Consolas"/>
              </a:rPr>
              <a:t> </a:t>
            </a:r>
            <a:r>
              <a:rPr sz="1400" b="1" spc="-5" dirty="0">
                <a:latin typeface="Consolas"/>
                <a:cs typeface="Consolas"/>
              </a:rPr>
              <a:t>'.',</a:t>
            </a:r>
            <a:r>
              <a:rPr sz="1400" b="1" spc="35" dirty="0">
                <a:latin typeface="Consolas"/>
                <a:cs typeface="Consolas"/>
              </a:rPr>
              <a:t> </a:t>
            </a:r>
            <a:r>
              <a:rPr sz="1400" b="1" spc="-5" dirty="0">
                <a:latin typeface="Consolas"/>
                <a:cs typeface="Consolas"/>
              </a:rPr>
              <a:t>'i',</a:t>
            </a:r>
            <a:r>
              <a:rPr sz="1400" b="1" spc="35" dirty="0">
                <a:latin typeface="Consolas"/>
                <a:cs typeface="Consolas"/>
              </a:rPr>
              <a:t> </a:t>
            </a:r>
            <a:r>
              <a:rPr sz="1400" b="1" spc="-5" dirty="0">
                <a:latin typeface="Consolas"/>
                <a:cs typeface="Consolas"/>
              </a:rPr>
              <a:t>'do',</a:t>
            </a:r>
            <a:r>
              <a:rPr sz="1400" b="1" spc="35" dirty="0">
                <a:latin typeface="Consolas"/>
                <a:cs typeface="Consolas"/>
              </a:rPr>
              <a:t> </a:t>
            </a:r>
            <a:r>
              <a:rPr sz="1400" b="1" spc="-5" dirty="0">
                <a:latin typeface="Consolas"/>
                <a:cs typeface="Consolas"/>
              </a:rPr>
              <a:t>'.']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0748" y="2189987"/>
            <a:ext cx="134620" cy="940435"/>
          </a:xfrm>
          <a:custGeom>
            <a:avLst/>
            <a:gdLst/>
            <a:ahLst/>
            <a:cxnLst/>
            <a:rect l="l" t="t" r="r" b="b"/>
            <a:pathLst>
              <a:path w="134620" h="940435">
                <a:moveTo>
                  <a:pt x="134112" y="0"/>
                </a:moveTo>
                <a:lnTo>
                  <a:pt x="0" y="0"/>
                </a:lnTo>
                <a:lnTo>
                  <a:pt x="0" y="228600"/>
                </a:lnTo>
                <a:lnTo>
                  <a:pt x="0" y="254508"/>
                </a:lnTo>
                <a:lnTo>
                  <a:pt x="0" y="940308"/>
                </a:lnTo>
                <a:lnTo>
                  <a:pt x="134112" y="940308"/>
                </a:lnTo>
                <a:lnTo>
                  <a:pt x="134112" y="228600"/>
                </a:lnTo>
                <a:lnTo>
                  <a:pt x="134112" y="0"/>
                </a:lnTo>
                <a:close/>
              </a:path>
            </a:pathLst>
          </a:custGeom>
          <a:solidFill>
            <a:srgbClr val="6AA84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48571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637157" y="3368421"/>
          <a:ext cx="6007097" cy="722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9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5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18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13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58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0492">
                <a:tc>
                  <a:txBody>
                    <a:bodyPr/>
                    <a:lstStyle/>
                    <a:p>
                      <a:pPr marR="23177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I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E69138"/>
                      </a:solidFill>
                      <a:prstDash val="solid"/>
                    </a:lnL>
                    <a:lnR w="19050">
                      <a:solidFill>
                        <a:srgbClr val="6AA84F"/>
                      </a:solidFill>
                      <a:prstDash val="solid"/>
                    </a:lnR>
                    <a:lnT w="19050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3C85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5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am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6AA84F"/>
                      </a:solidFill>
                      <a:prstDash val="solid"/>
                    </a:lnL>
                    <a:lnR w="19050">
                      <a:solidFill>
                        <a:srgbClr val="6AA84F"/>
                      </a:solidFill>
                      <a:prstDash val="solid"/>
                    </a:lnR>
                    <a:lnT w="19050">
                      <a:solidFill>
                        <a:srgbClr val="6AA84F"/>
                      </a:solidFill>
                      <a:prstDash val="solid"/>
                    </a:lnT>
                    <a:lnB w="9525">
                      <a:solidFill>
                        <a:srgbClr val="3C85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5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happy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6AA84F"/>
                      </a:solidFill>
                      <a:prstDash val="solid"/>
                    </a:lnL>
                    <a:lnR w="19050">
                      <a:solidFill>
                        <a:srgbClr val="6AA84F"/>
                      </a:solidFill>
                      <a:prstDash val="solid"/>
                    </a:lnR>
                    <a:lnT w="19050">
                      <a:solidFill>
                        <a:srgbClr val="6AA84F"/>
                      </a:solidFill>
                      <a:prstDash val="solid"/>
                    </a:lnT>
                    <a:lnB w="9525">
                      <a:solidFill>
                        <a:srgbClr val="3C85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5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because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6AA84F"/>
                      </a:solidFill>
                      <a:prstDash val="solid"/>
                    </a:lnL>
                    <a:lnR w="19050">
                      <a:solidFill>
                        <a:srgbClr val="6AA84F"/>
                      </a:solidFill>
                      <a:prstDash val="solid"/>
                    </a:lnR>
                    <a:lnT w="19050">
                      <a:solidFill>
                        <a:srgbClr val="6AA84F"/>
                      </a:solidFill>
                      <a:prstDash val="solid"/>
                    </a:lnT>
                    <a:lnB w="9525">
                      <a:solidFill>
                        <a:srgbClr val="3C85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I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6AA84F"/>
                      </a:solidFill>
                      <a:prstDash val="solid"/>
                    </a:lnL>
                    <a:lnR w="38100">
                      <a:solidFill>
                        <a:srgbClr val="6AA84F"/>
                      </a:solidFill>
                      <a:prstDash val="solid"/>
                    </a:lnR>
                    <a:lnT w="19050">
                      <a:solidFill>
                        <a:srgbClr val="6AA84F"/>
                      </a:solidFill>
                      <a:prstDash val="solid"/>
                    </a:lnT>
                    <a:lnB w="9525">
                      <a:solidFill>
                        <a:srgbClr val="3C85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5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am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35560" marB="0">
                    <a:lnL w="38100">
                      <a:solidFill>
                        <a:srgbClr val="6AA84F"/>
                      </a:solidFill>
                      <a:prstDash val="solid"/>
                    </a:lnL>
                    <a:lnR w="19050">
                      <a:solidFill>
                        <a:srgbClr val="6AA84F"/>
                      </a:solidFill>
                      <a:prstDash val="solid"/>
                    </a:lnR>
                    <a:lnT w="19050">
                      <a:solidFill>
                        <a:srgbClr val="6AA84F"/>
                      </a:solidFill>
                      <a:prstDash val="solid"/>
                    </a:lnT>
                    <a:lnB w="9525">
                      <a:solidFill>
                        <a:srgbClr val="3C85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1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learning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6AA84F"/>
                      </a:solidFill>
                      <a:prstDash val="solid"/>
                    </a:lnL>
                    <a:lnR w="9525">
                      <a:solidFill>
                        <a:srgbClr val="3C85C5"/>
                      </a:solidFill>
                      <a:prstDash val="solid"/>
                    </a:lnR>
                    <a:lnT w="9525">
                      <a:solidFill>
                        <a:srgbClr val="3C85C5"/>
                      </a:solidFill>
                      <a:prstDash val="solid"/>
                    </a:lnT>
                    <a:lnB w="9525">
                      <a:solidFill>
                        <a:srgbClr val="3C85C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884">
                <a:tc>
                  <a:txBody>
                    <a:bodyPr/>
                    <a:lstStyle/>
                    <a:p>
                      <a:pPr marR="201930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12700" marB="0">
                    <a:lnL w="19050">
                      <a:solidFill>
                        <a:srgbClr val="E69138"/>
                      </a:solidFill>
                      <a:prstDash val="solid"/>
                    </a:lnL>
                    <a:lnR w="19050">
                      <a:solidFill>
                        <a:srgbClr val="6AA84F"/>
                      </a:solidFill>
                      <a:prstDash val="solid"/>
                    </a:lnR>
                    <a:lnT w="9525">
                      <a:solidFill>
                        <a:srgbClr val="3C85C5"/>
                      </a:solidFill>
                      <a:prstDash val="solid"/>
                    </a:lnT>
                    <a:lnB w="19050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12700" marB="0">
                    <a:lnL w="19050">
                      <a:solidFill>
                        <a:srgbClr val="6AA84F"/>
                      </a:solidFill>
                      <a:prstDash val="solid"/>
                    </a:lnL>
                    <a:lnR w="19050">
                      <a:solidFill>
                        <a:srgbClr val="6AA84F"/>
                      </a:solidFill>
                      <a:prstDash val="solid"/>
                    </a:lnR>
                    <a:lnT w="9525">
                      <a:solidFill>
                        <a:srgbClr val="3C85C5"/>
                      </a:solidFill>
                      <a:prstDash val="solid"/>
                    </a:lnT>
                    <a:lnB w="19050">
                      <a:solidFill>
                        <a:srgbClr val="6AA8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12700" marB="0">
                    <a:lnL w="19050">
                      <a:solidFill>
                        <a:srgbClr val="6AA84F"/>
                      </a:solidFill>
                      <a:prstDash val="solid"/>
                    </a:lnL>
                    <a:lnR w="19050">
                      <a:solidFill>
                        <a:srgbClr val="6AA84F"/>
                      </a:solidFill>
                      <a:prstDash val="solid"/>
                    </a:lnR>
                    <a:lnT w="9525">
                      <a:solidFill>
                        <a:srgbClr val="3C85C5"/>
                      </a:solidFill>
                      <a:prstDash val="solid"/>
                    </a:lnT>
                    <a:lnB w="19050">
                      <a:solidFill>
                        <a:srgbClr val="6AA8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41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3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12700" marB="0">
                    <a:lnL w="19050">
                      <a:solidFill>
                        <a:srgbClr val="6AA84F"/>
                      </a:solidFill>
                      <a:prstDash val="solid"/>
                    </a:lnL>
                    <a:lnR w="19050">
                      <a:solidFill>
                        <a:srgbClr val="6AA84F"/>
                      </a:solidFill>
                      <a:prstDash val="solid"/>
                    </a:lnR>
                    <a:lnT w="9525">
                      <a:solidFill>
                        <a:srgbClr val="3C85C5"/>
                      </a:solidFill>
                      <a:prstDash val="solid"/>
                    </a:lnT>
                    <a:lnB w="19050">
                      <a:solidFill>
                        <a:srgbClr val="6AA8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4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12700" marB="0">
                    <a:lnL w="19050">
                      <a:solidFill>
                        <a:srgbClr val="6AA84F"/>
                      </a:solidFill>
                      <a:prstDash val="solid"/>
                    </a:lnL>
                    <a:lnR w="38100">
                      <a:solidFill>
                        <a:srgbClr val="6AA84F"/>
                      </a:solidFill>
                      <a:prstDash val="solid"/>
                    </a:lnR>
                    <a:lnT w="9525">
                      <a:solidFill>
                        <a:srgbClr val="3C85C5"/>
                      </a:solidFill>
                      <a:prstDash val="solid"/>
                    </a:lnT>
                    <a:lnB w="19050">
                      <a:solidFill>
                        <a:srgbClr val="6AA8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5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12700" marB="0">
                    <a:lnL w="38100">
                      <a:solidFill>
                        <a:srgbClr val="6AA84F"/>
                      </a:solidFill>
                      <a:prstDash val="solid"/>
                    </a:lnL>
                    <a:lnR w="19050">
                      <a:solidFill>
                        <a:srgbClr val="6AA84F"/>
                      </a:solidFill>
                      <a:prstDash val="solid"/>
                    </a:lnR>
                    <a:lnT w="9525">
                      <a:solidFill>
                        <a:srgbClr val="3C85C5"/>
                      </a:solidFill>
                      <a:prstDash val="solid"/>
                    </a:lnT>
                    <a:lnB w="19050">
                      <a:solidFill>
                        <a:srgbClr val="6AA8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6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12700" marB="0">
                    <a:lnL w="19050">
                      <a:solidFill>
                        <a:srgbClr val="6AA84F"/>
                      </a:solidFill>
                      <a:prstDash val="solid"/>
                    </a:lnL>
                    <a:lnT w="9525">
                      <a:solidFill>
                        <a:srgbClr val="3C85C5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54495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Sliding</a:t>
            </a:r>
            <a:r>
              <a:rPr sz="2800" spc="-155" dirty="0"/>
              <a:t> </a:t>
            </a:r>
            <a:r>
              <a:rPr sz="2800" spc="55" dirty="0"/>
              <a:t>window</a:t>
            </a:r>
            <a:r>
              <a:rPr sz="2800" spc="-160" dirty="0"/>
              <a:t> </a:t>
            </a:r>
            <a:r>
              <a:rPr sz="2800" spc="75" dirty="0"/>
              <a:t>of</a:t>
            </a:r>
            <a:r>
              <a:rPr sz="2800" spc="-165" dirty="0"/>
              <a:t> </a:t>
            </a:r>
            <a:r>
              <a:rPr sz="2800" spc="30" dirty="0"/>
              <a:t>words</a:t>
            </a:r>
            <a:r>
              <a:rPr sz="2800" spc="-150" dirty="0"/>
              <a:t> </a:t>
            </a:r>
            <a:r>
              <a:rPr sz="2800" spc="15" dirty="0"/>
              <a:t>in</a:t>
            </a:r>
            <a:r>
              <a:rPr sz="2800" spc="-165" dirty="0"/>
              <a:t> </a:t>
            </a:r>
            <a:r>
              <a:rPr sz="2800" spc="50" dirty="0"/>
              <a:t>Python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1112519" y="1306067"/>
            <a:ext cx="6918959" cy="1945005"/>
          </a:xfrm>
          <a:custGeom>
            <a:avLst/>
            <a:gdLst/>
            <a:ahLst/>
            <a:cxnLst/>
            <a:rect l="l" t="t" r="r" b="b"/>
            <a:pathLst>
              <a:path w="6918959" h="1945005">
                <a:moveTo>
                  <a:pt x="6918959" y="0"/>
                </a:moveTo>
                <a:lnTo>
                  <a:pt x="0" y="0"/>
                </a:lnTo>
                <a:lnTo>
                  <a:pt x="0" y="1944623"/>
                </a:lnTo>
                <a:lnTo>
                  <a:pt x="6918959" y="1944623"/>
                </a:lnTo>
                <a:lnTo>
                  <a:pt x="6918959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90955" y="1360779"/>
            <a:ext cx="6229350" cy="1252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5765" marR="3650615" indent="-393700">
              <a:lnSpc>
                <a:spcPct val="114999"/>
              </a:lnSpc>
              <a:spcBef>
                <a:spcPts val="100"/>
              </a:spcBef>
            </a:pPr>
            <a:r>
              <a:rPr sz="1400" b="1" dirty="0">
                <a:solidFill>
                  <a:srgbClr val="333333"/>
                </a:solidFill>
                <a:latin typeface="Consolas"/>
                <a:cs typeface="Consolas"/>
              </a:rPr>
              <a:t>def</a:t>
            </a:r>
            <a:r>
              <a:rPr sz="1400" b="1" spc="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990000"/>
                </a:solidFill>
                <a:latin typeface="Consolas"/>
                <a:cs typeface="Consolas"/>
              </a:rPr>
              <a:t>get_windows</a:t>
            </a: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(words,</a:t>
            </a:r>
            <a:r>
              <a:rPr sz="1400" spc="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C): </a:t>
            </a:r>
            <a:r>
              <a:rPr sz="1400" spc="-75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 i</a:t>
            </a:r>
            <a:r>
              <a:rPr sz="1400" spc="-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=</a:t>
            </a:r>
            <a:r>
              <a:rPr sz="1400" spc="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C</a:t>
            </a:r>
            <a:endParaRPr sz="1400">
              <a:latin typeface="Consolas"/>
              <a:cs typeface="Consolas"/>
            </a:endParaRPr>
          </a:p>
          <a:p>
            <a:pPr marL="798830" marR="3257550" indent="-393700">
              <a:lnSpc>
                <a:spcPct val="114999"/>
              </a:lnSpc>
            </a:pPr>
            <a:r>
              <a:rPr sz="1400" b="1" dirty="0">
                <a:solidFill>
                  <a:srgbClr val="333333"/>
                </a:solidFill>
                <a:latin typeface="Consolas"/>
                <a:cs typeface="Consolas"/>
              </a:rPr>
              <a:t>while</a:t>
            </a:r>
            <a:r>
              <a:rPr sz="1400" b="1" spc="-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i</a:t>
            </a:r>
            <a:r>
              <a:rPr sz="1400" spc="1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&lt;</a:t>
            </a:r>
            <a:r>
              <a:rPr sz="1400" spc="-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len(words)</a:t>
            </a:r>
            <a:r>
              <a:rPr sz="1400" spc="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-</a:t>
            </a:r>
            <a:r>
              <a:rPr sz="1400" spc="1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Consolas"/>
                <a:cs typeface="Consolas"/>
              </a:rPr>
              <a:t>C: </a:t>
            </a: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 center_word</a:t>
            </a:r>
            <a:r>
              <a:rPr sz="1400" spc="-1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= words[i]</a:t>
            </a:r>
            <a:endParaRPr sz="1400">
              <a:latin typeface="Consolas"/>
              <a:cs typeface="Consolas"/>
            </a:endParaRPr>
          </a:p>
          <a:p>
            <a:pPr marL="798830">
              <a:lnSpc>
                <a:spcPct val="100000"/>
              </a:lnSpc>
              <a:spcBef>
                <a:spcPts val="250"/>
              </a:spcBef>
            </a:pP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context_words</a:t>
            </a:r>
            <a:r>
              <a:rPr sz="1400" spc="2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=</a:t>
            </a:r>
            <a:r>
              <a:rPr sz="1400" spc="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words[(i</a:t>
            </a:r>
            <a:r>
              <a:rPr sz="1400" spc="2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-</a:t>
            </a:r>
            <a:r>
              <a:rPr sz="1400" spc="1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C):i]</a:t>
            </a:r>
            <a:r>
              <a:rPr sz="1400" spc="1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+</a:t>
            </a:r>
            <a:r>
              <a:rPr sz="1400" spc="1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words[(i+</a:t>
            </a:r>
            <a:r>
              <a:rPr sz="1400" dirty="0">
                <a:solidFill>
                  <a:srgbClr val="008080"/>
                </a:solidFill>
                <a:latin typeface="Consolas"/>
                <a:cs typeface="Consolas"/>
              </a:rPr>
              <a:t>1</a:t>
            </a: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):(i+C+</a:t>
            </a:r>
            <a:r>
              <a:rPr sz="1400" dirty="0">
                <a:solidFill>
                  <a:srgbClr val="008080"/>
                </a:solidFill>
                <a:latin typeface="Consolas"/>
                <a:cs typeface="Consolas"/>
              </a:rPr>
              <a:t>1</a:t>
            </a: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)]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34717" y="2623566"/>
            <a:ext cx="585470" cy="254635"/>
          </a:xfrm>
          <a:prstGeom prst="rect">
            <a:avLst/>
          </a:prstGeom>
          <a:solidFill>
            <a:srgbClr val="EEEEEE"/>
          </a:solidFill>
          <a:ln w="19050">
            <a:solidFill>
              <a:srgbClr val="6AA84F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70"/>
              </a:spcBef>
            </a:pPr>
            <a:r>
              <a:rPr sz="1400" b="1" spc="5" dirty="0">
                <a:solidFill>
                  <a:srgbClr val="333333"/>
                </a:solidFill>
                <a:latin typeface="Consolas"/>
                <a:cs typeface="Consolas"/>
              </a:rPr>
              <a:t>yield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68701" y="2619248"/>
            <a:ext cx="25831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context_words,</a:t>
            </a:r>
            <a:r>
              <a:rPr sz="1400" spc="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center_word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77389" y="2864612"/>
            <a:ext cx="6159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i</a:t>
            </a:r>
            <a:r>
              <a:rPr sz="1400" spc="-4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+=</a:t>
            </a:r>
            <a:r>
              <a:rPr sz="1400" spc="-3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8080"/>
                </a:solidFill>
                <a:latin typeface="Consolas"/>
                <a:cs typeface="Consolas"/>
              </a:rPr>
              <a:t>1</a:t>
            </a:r>
            <a:endParaRPr sz="1400">
              <a:latin typeface="Consolas"/>
              <a:cs typeface="Consola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76883" y="1388744"/>
            <a:ext cx="2626995" cy="1717675"/>
            <a:chOff x="976883" y="1388744"/>
            <a:chExt cx="2626995" cy="1717675"/>
          </a:xfrm>
        </p:grpSpPr>
        <p:sp>
          <p:nvSpPr>
            <p:cNvPr id="10" name="object 10"/>
            <p:cNvSpPr/>
            <p:nvPr/>
          </p:nvSpPr>
          <p:spPr>
            <a:xfrm>
              <a:off x="976883" y="1397507"/>
              <a:ext cx="135890" cy="254635"/>
            </a:xfrm>
            <a:custGeom>
              <a:avLst/>
              <a:gdLst/>
              <a:ahLst/>
              <a:cxnLst/>
              <a:rect l="l" t="t" r="r" b="b"/>
              <a:pathLst>
                <a:path w="135890" h="254635">
                  <a:moveTo>
                    <a:pt x="135635" y="0"/>
                  </a:moveTo>
                  <a:lnTo>
                    <a:pt x="0" y="0"/>
                  </a:lnTo>
                  <a:lnTo>
                    <a:pt x="0" y="254508"/>
                  </a:lnTo>
                  <a:lnTo>
                    <a:pt x="135635" y="254508"/>
                  </a:lnTo>
                  <a:lnTo>
                    <a:pt x="135635" y="0"/>
                  </a:lnTo>
                  <a:close/>
                </a:path>
              </a:pathLst>
            </a:custGeom>
            <a:solidFill>
              <a:srgbClr val="6AA8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37866" y="1398269"/>
              <a:ext cx="856615" cy="254635"/>
            </a:xfrm>
            <a:custGeom>
              <a:avLst/>
              <a:gdLst/>
              <a:ahLst/>
              <a:cxnLst/>
              <a:rect l="l" t="t" r="r" b="b"/>
              <a:pathLst>
                <a:path w="856614" h="254635">
                  <a:moveTo>
                    <a:pt x="0" y="254508"/>
                  </a:moveTo>
                  <a:lnTo>
                    <a:pt x="551687" y="254508"/>
                  </a:lnTo>
                  <a:lnTo>
                    <a:pt x="551687" y="0"/>
                  </a:lnTo>
                  <a:lnTo>
                    <a:pt x="0" y="0"/>
                  </a:lnTo>
                  <a:lnTo>
                    <a:pt x="0" y="254508"/>
                  </a:lnTo>
                  <a:close/>
                </a:path>
                <a:path w="856614" h="254635">
                  <a:moveTo>
                    <a:pt x="656844" y="254508"/>
                  </a:moveTo>
                  <a:lnTo>
                    <a:pt x="856488" y="254508"/>
                  </a:lnTo>
                  <a:lnTo>
                    <a:pt x="856488" y="0"/>
                  </a:lnTo>
                  <a:lnTo>
                    <a:pt x="656844" y="0"/>
                  </a:lnTo>
                  <a:lnTo>
                    <a:pt x="656844" y="254508"/>
                  </a:lnTo>
                  <a:close/>
                </a:path>
              </a:pathLst>
            </a:custGeom>
            <a:ln w="19050">
              <a:solidFill>
                <a:srgbClr val="6AA8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76884" y="1626107"/>
              <a:ext cx="135890" cy="1480185"/>
            </a:xfrm>
            <a:custGeom>
              <a:avLst/>
              <a:gdLst/>
              <a:ahLst/>
              <a:cxnLst/>
              <a:rect l="l" t="t" r="r" b="b"/>
              <a:pathLst>
                <a:path w="135890" h="1480185">
                  <a:moveTo>
                    <a:pt x="135636" y="742200"/>
                  </a:moveTo>
                  <a:lnTo>
                    <a:pt x="0" y="742200"/>
                  </a:lnTo>
                  <a:lnTo>
                    <a:pt x="0" y="996696"/>
                  </a:lnTo>
                  <a:lnTo>
                    <a:pt x="0" y="1225296"/>
                  </a:lnTo>
                  <a:lnTo>
                    <a:pt x="0" y="1251204"/>
                  </a:lnTo>
                  <a:lnTo>
                    <a:pt x="0" y="1479804"/>
                  </a:lnTo>
                  <a:lnTo>
                    <a:pt x="135636" y="1479804"/>
                  </a:lnTo>
                  <a:lnTo>
                    <a:pt x="135636" y="1251204"/>
                  </a:lnTo>
                  <a:lnTo>
                    <a:pt x="135636" y="1225296"/>
                  </a:lnTo>
                  <a:lnTo>
                    <a:pt x="135636" y="996696"/>
                  </a:lnTo>
                  <a:lnTo>
                    <a:pt x="135636" y="742200"/>
                  </a:lnTo>
                  <a:close/>
                </a:path>
                <a:path w="135890" h="1480185">
                  <a:moveTo>
                    <a:pt x="135636" y="0"/>
                  </a:moveTo>
                  <a:lnTo>
                    <a:pt x="0" y="0"/>
                  </a:lnTo>
                  <a:lnTo>
                    <a:pt x="0" y="228612"/>
                  </a:lnTo>
                  <a:lnTo>
                    <a:pt x="0" y="254508"/>
                  </a:lnTo>
                  <a:lnTo>
                    <a:pt x="0" y="483108"/>
                  </a:lnTo>
                  <a:lnTo>
                    <a:pt x="0" y="736092"/>
                  </a:lnTo>
                  <a:lnTo>
                    <a:pt x="135636" y="736092"/>
                  </a:lnTo>
                  <a:lnTo>
                    <a:pt x="135636" y="483108"/>
                  </a:lnTo>
                  <a:lnTo>
                    <a:pt x="135636" y="254508"/>
                  </a:lnTo>
                  <a:lnTo>
                    <a:pt x="135636" y="228612"/>
                  </a:lnTo>
                  <a:lnTo>
                    <a:pt x="135636" y="0"/>
                  </a:lnTo>
                  <a:close/>
                </a:path>
              </a:pathLst>
            </a:custGeom>
            <a:solidFill>
              <a:srgbClr val="6AA8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3928109" y="4025709"/>
            <a:ext cx="1173480" cy="76200"/>
          </a:xfrm>
          <a:custGeom>
            <a:avLst/>
            <a:gdLst/>
            <a:ahLst/>
            <a:cxnLst/>
            <a:rect l="l" t="t" r="r" b="b"/>
            <a:pathLst>
              <a:path w="1173479" h="76200">
                <a:moveTo>
                  <a:pt x="1153966" y="28549"/>
                </a:moveTo>
                <a:lnTo>
                  <a:pt x="1122172" y="28549"/>
                </a:lnTo>
                <a:lnTo>
                  <a:pt x="1122172" y="47599"/>
                </a:lnTo>
                <a:lnTo>
                  <a:pt x="1115822" y="47604"/>
                </a:lnTo>
                <a:lnTo>
                  <a:pt x="1096772" y="76199"/>
                </a:lnTo>
                <a:lnTo>
                  <a:pt x="1172972" y="38036"/>
                </a:lnTo>
                <a:lnTo>
                  <a:pt x="1153966" y="28549"/>
                </a:lnTo>
                <a:close/>
              </a:path>
              <a:path w="1173479" h="76200">
                <a:moveTo>
                  <a:pt x="1115821" y="28554"/>
                </a:moveTo>
                <a:lnTo>
                  <a:pt x="0" y="29413"/>
                </a:lnTo>
                <a:lnTo>
                  <a:pt x="0" y="48463"/>
                </a:lnTo>
                <a:lnTo>
                  <a:pt x="1115826" y="47599"/>
                </a:lnTo>
                <a:lnTo>
                  <a:pt x="1122172" y="38074"/>
                </a:lnTo>
                <a:lnTo>
                  <a:pt x="1115821" y="28554"/>
                </a:lnTo>
                <a:close/>
              </a:path>
              <a:path w="1173479" h="76200">
                <a:moveTo>
                  <a:pt x="1122172" y="38074"/>
                </a:moveTo>
                <a:lnTo>
                  <a:pt x="1115822" y="47604"/>
                </a:lnTo>
                <a:lnTo>
                  <a:pt x="1122172" y="47599"/>
                </a:lnTo>
                <a:lnTo>
                  <a:pt x="1122172" y="38074"/>
                </a:lnTo>
                <a:close/>
              </a:path>
              <a:path w="1173479" h="76200">
                <a:moveTo>
                  <a:pt x="1122172" y="28549"/>
                </a:moveTo>
                <a:lnTo>
                  <a:pt x="1115821" y="28554"/>
                </a:lnTo>
                <a:lnTo>
                  <a:pt x="1122172" y="38074"/>
                </a:lnTo>
                <a:lnTo>
                  <a:pt x="1122172" y="28549"/>
                </a:lnTo>
                <a:close/>
              </a:path>
              <a:path w="1173479" h="76200">
                <a:moveTo>
                  <a:pt x="1096772" y="0"/>
                </a:moveTo>
                <a:lnTo>
                  <a:pt x="1115821" y="28554"/>
                </a:lnTo>
                <a:lnTo>
                  <a:pt x="1153966" y="28549"/>
                </a:lnTo>
                <a:lnTo>
                  <a:pt x="1096772" y="0"/>
                </a:lnTo>
                <a:close/>
              </a:path>
            </a:pathLst>
          </a:custGeom>
          <a:solidFill>
            <a:srgbClr val="6AA84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64349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54495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Sliding</a:t>
            </a:r>
            <a:r>
              <a:rPr sz="2800" spc="-155" dirty="0"/>
              <a:t> </a:t>
            </a:r>
            <a:r>
              <a:rPr sz="2800" spc="55" dirty="0"/>
              <a:t>window</a:t>
            </a:r>
            <a:r>
              <a:rPr sz="2800" spc="-160" dirty="0"/>
              <a:t> </a:t>
            </a:r>
            <a:r>
              <a:rPr sz="2800" spc="75" dirty="0"/>
              <a:t>of</a:t>
            </a:r>
            <a:r>
              <a:rPr sz="2800" spc="-165" dirty="0"/>
              <a:t> </a:t>
            </a:r>
            <a:r>
              <a:rPr sz="2800" spc="30" dirty="0"/>
              <a:t>words</a:t>
            </a:r>
            <a:r>
              <a:rPr sz="2800" spc="-150" dirty="0"/>
              <a:t> </a:t>
            </a:r>
            <a:r>
              <a:rPr sz="2800" spc="15" dirty="0"/>
              <a:t>in</a:t>
            </a:r>
            <a:r>
              <a:rPr sz="2800" spc="-165" dirty="0"/>
              <a:t> </a:t>
            </a:r>
            <a:r>
              <a:rPr sz="2800" spc="50" dirty="0"/>
              <a:t>Python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112519" y="1306067"/>
            <a:ext cx="6918959" cy="923925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9906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780"/>
              </a:spcBef>
            </a:pPr>
            <a:r>
              <a:rPr sz="1400" b="1" dirty="0">
                <a:solidFill>
                  <a:srgbClr val="333333"/>
                </a:solidFill>
                <a:latin typeface="Consolas"/>
                <a:cs typeface="Consolas"/>
              </a:rPr>
              <a:t>def</a:t>
            </a:r>
            <a:r>
              <a:rPr sz="1400" b="1" spc="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990000"/>
                </a:solidFill>
                <a:latin typeface="Consolas"/>
                <a:cs typeface="Consolas"/>
              </a:rPr>
              <a:t>get_windows</a:t>
            </a: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(words,</a:t>
            </a:r>
            <a:r>
              <a:rPr sz="1400" spc="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C):</a:t>
            </a:r>
            <a:endParaRPr sz="1400">
              <a:latin typeface="Consolas"/>
              <a:cs typeface="Consolas"/>
            </a:endParaRPr>
          </a:p>
          <a:p>
            <a:pPr marL="483870">
              <a:lnSpc>
                <a:spcPct val="100000"/>
              </a:lnSpc>
              <a:spcBef>
                <a:spcPts val="254"/>
              </a:spcBef>
            </a:pP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...</a:t>
            </a:r>
            <a:endParaRPr sz="1400">
              <a:latin typeface="Consolas"/>
              <a:cs typeface="Consolas"/>
            </a:endParaRPr>
          </a:p>
          <a:p>
            <a:pPr marL="877569">
              <a:lnSpc>
                <a:spcPct val="100000"/>
              </a:lnSpc>
              <a:spcBef>
                <a:spcPts val="250"/>
              </a:spcBef>
            </a:pPr>
            <a:r>
              <a:rPr sz="1400" b="1" spc="5" dirty="0">
                <a:solidFill>
                  <a:srgbClr val="333333"/>
                </a:solidFill>
                <a:latin typeface="Consolas"/>
                <a:cs typeface="Consolas"/>
              </a:rPr>
              <a:t>yield </a:t>
            </a: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context_words,</a:t>
            </a:r>
            <a:r>
              <a:rPr sz="1400" spc="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center_word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2519" y="2601467"/>
            <a:ext cx="6918959" cy="1493520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9906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780"/>
              </a:spcBef>
            </a:pPr>
            <a:r>
              <a:rPr sz="1400" b="1" dirty="0">
                <a:solidFill>
                  <a:srgbClr val="333333"/>
                </a:solidFill>
                <a:latin typeface="Consolas"/>
                <a:cs typeface="Consolas"/>
              </a:rPr>
              <a:t>for </a:t>
            </a: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x,</a:t>
            </a:r>
            <a:r>
              <a:rPr sz="1400" spc="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y </a:t>
            </a:r>
            <a:r>
              <a:rPr sz="1400" b="1" spc="-5" dirty="0">
                <a:solidFill>
                  <a:srgbClr val="333333"/>
                </a:solidFill>
                <a:latin typeface="Consolas"/>
                <a:cs typeface="Consolas"/>
              </a:rPr>
              <a:t>in</a:t>
            </a:r>
            <a:r>
              <a:rPr sz="1400" b="1" spc="1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get_windows(</a:t>
            </a:r>
            <a:endParaRPr sz="1400">
              <a:latin typeface="Consolas"/>
              <a:cs typeface="Consolas"/>
            </a:endParaRPr>
          </a:p>
          <a:p>
            <a:pPr marL="1271905" marR="222885">
              <a:lnSpc>
                <a:spcPct val="114999"/>
              </a:lnSpc>
            </a:pP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[</a:t>
            </a:r>
            <a:r>
              <a:rPr sz="1400" dirty="0">
                <a:solidFill>
                  <a:srgbClr val="DD1144"/>
                </a:solidFill>
                <a:latin typeface="Consolas"/>
                <a:cs typeface="Consolas"/>
              </a:rPr>
              <a:t>'i'</a:t>
            </a: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, </a:t>
            </a:r>
            <a:r>
              <a:rPr sz="1400" spc="5" dirty="0">
                <a:solidFill>
                  <a:srgbClr val="DD1144"/>
                </a:solidFill>
                <a:latin typeface="Consolas"/>
                <a:cs typeface="Consolas"/>
              </a:rPr>
              <a:t>'am'</a:t>
            </a:r>
            <a:r>
              <a:rPr sz="1400" spc="5" dirty="0">
                <a:solidFill>
                  <a:srgbClr val="333333"/>
                </a:solidFill>
                <a:latin typeface="Consolas"/>
                <a:cs typeface="Consolas"/>
              </a:rPr>
              <a:t>, </a:t>
            </a:r>
            <a:r>
              <a:rPr sz="1400" dirty="0">
                <a:solidFill>
                  <a:srgbClr val="DD1144"/>
                </a:solidFill>
                <a:latin typeface="Consolas"/>
                <a:cs typeface="Consolas"/>
              </a:rPr>
              <a:t>'happy'</a:t>
            </a: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, </a:t>
            </a:r>
            <a:r>
              <a:rPr sz="1400" spc="5" dirty="0">
                <a:solidFill>
                  <a:srgbClr val="DD1144"/>
                </a:solidFill>
                <a:latin typeface="Consolas"/>
                <a:cs typeface="Consolas"/>
              </a:rPr>
              <a:t>'because'</a:t>
            </a:r>
            <a:r>
              <a:rPr sz="1400" spc="5" dirty="0">
                <a:solidFill>
                  <a:srgbClr val="333333"/>
                </a:solidFill>
                <a:latin typeface="Consolas"/>
                <a:cs typeface="Consolas"/>
              </a:rPr>
              <a:t>, </a:t>
            </a:r>
            <a:r>
              <a:rPr sz="1400" dirty="0">
                <a:solidFill>
                  <a:srgbClr val="DD1144"/>
                </a:solidFill>
                <a:latin typeface="Consolas"/>
                <a:cs typeface="Consolas"/>
              </a:rPr>
              <a:t>'i'</a:t>
            </a: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, </a:t>
            </a:r>
            <a:r>
              <a:rPr sz="1400" dirty="0">
                <a:solidFill>
                  <a:srgbClr val="DD1144"/>
                </a:solidFill>
                <a:latin typeface="Consolas"/>
                <a:cs typeface="Consolas"/>
              </a:rPr>
              <a:t>'am'</a:t>
            </a: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, </a:t>
            </a:r>
            <a:r>
              <a:rPr sz="1400" spc="5" dirty="0">
                <a:solidFill>
                  <a:srgbClr val="DD1144"/>
                </a:solidFill>
                <a:latin typeface="Consolas"/>
                <a:cs typeface="Consolas"/>
              </a:rPr>
              <a:t>'learning'</a:t>
            </a:r>
            <a:r>
              <a:rPr sz="1400" spc="5" dirty="0">
                <a:solidFill>
                  <a:srgbClr val="333333"/>
                </a:solidFill>
                <a:latin typeface="Consolas"/>
                <a:cs typeface="Consolas"/>
              </a:rPr>
              <a:t>], </a:t>
            </a:r>
            <a:r>
              <a:rPr sz="1400" spc="-75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8080"/>
                </a:solidFill>
                <a:latin typeface="Consolas"/>
                <a:cs typeface="Consolas"/>
              </a:rPr>
              <a:t>2</a:t>
            </a:r>
            <a:endParaRPr sz="1400">
              <a:latin typeface="Consolas"/>
              <a:cs typeface="Consolas"/>
            </a:endParaRPr>
          </a:p>
          <a:p>
            <a:pPr marL="877569">
              <a:lnSpc>
                <a:spcPct val="100000"/>
              </a:lnSpc>
              <a:spcBef>
                <a:spcPts val="254"/>
              </a:spcBef>
            </a:pPr>
            <a:r>
              <a:rPr sz="1400" spc="5" dirty="0">
                <a:solidFill>
                  <a:srgbClr val="333333"/>
                </a:solidFill>
                <a:latin typeface="Consolas"/>
                <a:cs typeface="Consolas"/>
              </a:rPr>
              <a:t>):</a:t>
            </a:r>
            <a:endParaRPr sz="1400">
              <a:latin typeface="Consolas"/>
              <a:cs typeface="Consolas"/>
            </a:endParaRPr>
          </a:p>
          <a:p>
            <a:pPr marL="483870">
              <a:lnSpc>
                <a:spcPct val="100000"/>
              </a:lnSpc>
              <a:spcBef>
                <a:spcPts val="254"/>
              </a:spcBef>
            </a:pP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print(</a:t>
            </a:r>
            <a:r>
              <a:rPr sz="1400" dirty="0">
                <a:solidFill>
                  <a:srgbClr val="DD1144"/>
                </a:solidFill>
                <a:latin typeface="Consolas"/>
                <a:cs typeface="Consolas"/>
              </a:rPr>
              <a:t>f'</a:t>
            </a: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{x}</a:t>
            </a:r>
            <a:r>
              <a:rPr sz="1400" dirty="0">
                <a:solidFill>
                  <a:srgbClr val="DD1144"/>
                </a:solidFill>
                <a:latin typeface="Consolas"/>
                <a:cs typeface="Consolas"/>
              </a:rPr>
              <a:t>\t</a:t>
            </a: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{y}</a:t>
            </a:r>
            <a:r>
              <a:rPr sz="1400" dirty="0">
                <a:solidFill>
                  <a:srgbClr val="DD1144"/>
                </a:solidFill>
                <a:latin typeface="Consolas"/>
                <a:cs typeface="Consolas"/>
              </a:rPr>
              <a:t>'</a:t>
            </a: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76884" y="2692907"/>
            <a:ext cx="135890" cy="1259205"/>
          </a:xfrm>
          <a:custGeom>
            <a:avLst/>
            <a:gdLst/>
            <a:ahLst/>
            <a:cxnLst/>
            <a:rect l="l" t="t" r="r" b="b"/>
            <a:pathLst>
              <a:path w="135890" h="1259204">
                <a:moveTo>
                  <a:pt x="135636" y="0"/>
                </a:moveTo>
                <a:lnTo>
                  <a:pt x="0" y="0"/>
                </a:lnTo>
                <a:lnTo>
                  <a:pt x="0" y="982980"/>
                </a:lnTo>
                <a:lnTo>
                  <a:pt x="0" y="1258824"/>
                </a:lnTo>
                <a:lnTo>
                  <a:pt x="135636" y="1258824"/>
                </a:lnTo>
                <a:lnTo>
                  <a:pt x="135636" y="982980"/>
                </a:lnTo>
                <a:lnTo>
                  <a:pt x="135636" y="0"/>
                </a:lnTo>
                <a:close/>
              </a:path>
            </a:pathLst>
          </a:custGeom>
          <a:solidFill>
            <a:srgbClr val="6AA84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833621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54000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75" dirty="0"/>
              <a:t>S</a:t>
            </a:r>
            <a:r>
              <a:rPr sz="2800" dirty="0"/>
              <a:t>liding</a:t>
            </a:r>
            <a:r>
              <a:rPr sz="2800" spc="-200" dirty="0"/>
              <a:t> </a:t>
            </a:r>
            <a:r>
              <a:rPr sz="2800" spc="45" dirty="0"/>
              <a:t>wind</a:t>
            </a:r>
            <a:r>
              <a:rPr sz="2800" spc="15" dirty="0"/>
              <a:t>o</a:t>
            </a:r>
            <a:r>
              <a:rPr sz="2800" spc="114" dirty="0"/>
              <a:t>w</a:t>
            </a:r>
            <a:r>
              <a:rPr sz="2800" spc="-210" dirty="0"/>
              <a:t> </a:t>
            </a:r>
            <a:r>
              <a:rPr sz="2800" spc="25" dirty="0"/>
              <a:t>o</a:t>
            </a:r>
            <a:r>
              <a:rPr sz="2800" spc="85" dirty="0"/>
              <a:t>f</a:t>
            </a:r>
            <a:r>
              <a:rPr sz="2800" spc="-260" dirty="0"/>
              <a:t> </a:t>
            </a:r>
            <a:r>
              <a:rPr sz="2800" spc="90" dirty="0"/>
              <a:t>w</a:t>
            </a:r>
            <a:r>
              <a:rPr sz="2800" spc="40" dirty="0"/>
              <a:t>o</a:t>
            </a:r>
            <a:r>
              <a:rPr sz="2800" spc="-35" dirty="0"/>
              <a:t>r</a:t>
            </a:r>
            <a:r>
              <a:rPr sz="2800" spc="-15" dirty="0"/>
              <a:t>ds</a:t>
            </a:r>
            <a:r>
              <a:rPr sz="2800" spc="-155" dirty="0"/>
              <a:t> </a:t>
            </a:r>
            <a:r>
              <a:rPr sz="2800" spc="15" dirty="0"/>
              <a:t>in</a:t>
            </a:r>
            <a:r>
              <a:rPr sz="2800" spc="-160" dirty="0"/>
              <a:t> </a:t>
            </a:r>
            <a:r>
              <a:rPr sz="2800" spc="50" dirty="0"/>
              <a:t>Python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112519" y="1153667"/>
            <a:ext cx="6918959" cy="1493520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9906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780"/>
              </a:spcBef>
            </a:pPr>
            <a:r>
              <a:rPr sz="1400" b="1" dirty="0">
                <a:solidFill>
                  <a:srgbClr val="333333"/>
                </a:solidFill>
                <a:latin typeface="Consolas"/>
                <a:cs typeface="Consolas"/>
              </a:rPr>
              <a:t>for</a:t>
            </a:r>
            <a:r>
              <a:rPr sz="1400" b="1" spc="-1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Consolas"/>
                <a:cs typeface="Consolas"/>
              </a:rPr>
              <a:t>x,</a:t>
            </a:r>
            <a:r>
              <a:rPr sz="1400" spc="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y</a:t>
            </a:r>
            <a:r>
              <a:rPr sz="1400" spc="-1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b="1" spc="-5" dirty="0">
                <a:solidFill>
                  <a:srgbClr val="333333"/>
                </a:solidFill>
                <a:latin typeface="Consolas"/>
                <a:cs typeface="Consolas"/>
              </a:rPr>
              <a:t>in</a:t>
            </a:r>
            <a:r>
              <a:rPr sz="1400" b="1" spc="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get_windows(</a:t>
            </a:r>
            <a:endParaRPr sz="1400">
              <a:latin typeface="Consolas"/>
              <a:cs typeface="Consolas"/>
            </a:endParaRPr>
          </a:p>
          <a:p>
            <a:pPr marL="1271905" marR="222885">
              <a:lnSpc>
                <a:spcPct val="114999"/>
              </a:lnSpc>
            </a:pP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[</a:t>
            </a:r>
            <a:r>
              <a:rPr sz="1400" dirty="0">
                <a:solidFill>
                  <a:srgbClr val="DD1144"/>
                </a:solidFill>
                <a:latin typeface="Consolas"/>
                <a:cs typeface="Consolas"/>
              </a:rPr>
              <a:t>'i'</a:t>
            </a: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, </a:t>
            </a:r>
            <a:r>
              <a:rPr sz="1400" spc="5" dirty="0">
                <a:solidFill>
                  <a:srgbClr val="DD1144"/>
                </a:solidFill>
                <a:latin typeface="Consolas"/>
                <a:cs typeface="Consolas"/>
              </a:rPr>
              <a:t>'am'</a:t>
            </a:r>
            <a:r>
              <a:rPr sz="1400" spc="5" dirty="0">
                <a:solidFill>
                  <a:srgbClr val="333333"/>
                </a:solidFill>
                <a:latin typeface="Consolas"/>
                <a:cs typeface="Consolas"/>
              </a:rPr>
              <a:t>, </a:t>
            </a:r>
            <a:r>
              <a:rPr sz="1400" dirty="0">
                <a:solidFill>
                  <a:srgbClr val="DD1144"/>
                </a:solidFill>
                <a:latin typeface="Consolas"/>
                <a:cs typeface="Consolas"/>
              </a:rPr>
              <a:t>'happy'</a:t>
            </a: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, </a:t>
            </a:r>
            <a:r>
              <a:rPr sz="1400" spc="5" dirty="0">
                <a:solidFill>
                  <a:srgbClr val="DD1144"/>
                </a:solidFill>
                <a:latin typeface="Consolas"/>
                <a:cs typeface="Consolas"/>
              </a:rPr>
              <a:t>'because'</a:t>
            </a:r>
            <a:r>
              <a:rPr sz="1400" spc="5" dirty="0">
                <a:solidFill>
                  <a:srgbClr val="333333"/>
                </a:solidFill>
                <a:latin typeface="Consolas"/>
                <a:cs typeface="Consolas"/>
              </a:rPr>
              <a:t>, </a:t>
            </a:r>
            <a:r>
              <a:rPr sz="1400" dirty="0">
                <a:solidFill>
                  <a:srgbClr val="DD1144"/>
                </a:solidFill>
                <a:latin typeface="Consolas"/>
                <a:cs typeface="Consolas"/>
              </a:rPr>
              <a:t>'i'</a:t>
            </a: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, </a:t>
            </a:r>
            <a:r>
              <a:rPr sz="1400" dirty="0">
                <a:solidFill>
                  <a:srgbClr val="DD1144"/>
                </a:solidFill>
                <a:latin typeface="Consolas"/>
                <a:cs typeface="Consolas"/>
              </a:rPr>
              <a:t>'am'</a:t>
            </a: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, </a:t>
            </a:r>
            <a:r>
              <a:rPr sz="1400" spc="5" dirty="0">
                <a:solidFill>
                  <a:srgbClr val="DD1144"/>
                </a:solidFill>
                <a:latin typeface="Consolas"/>
                <a:cs typeface="Consolas"/>
              </a:rPr>
              <a:t>'learning'</a:t>
            </a:r>
            <a:r>
              <a:rPr sz="1400" spc="5" dirty="0">
                <a:solidFill>
                  <a:srgbClr val="333333"/>
                </a:solidFill>
                <a:latin typeface="Consolas"/>
                <a:cs typeface="Consolas"/>
              </a:rPr>
              <a:t>], </a:t>
            </a:r>
            <a:r>
              <a:rPr sz="1400" spc="-75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8080"/>
                </a:solidFill>
                <a:latin typeface="Consolas"/>
                <a:cs typeface="Consolas"/>
              </a:rPr>
              <a:t>2</a:t>
            </a:r>
            <a:endParaRPr sz="1400">
              <a:latin typeface="Consolas"/>
              <a:cs typeface="Consolas"/>
            </a:endParaRPr>
          </a:p>
          <a:p>
            <a:pPr marL="877569">
              <a:lnSpc>
                <a:spcPct val="100000"/>
              </a:lnSpc>
              <a:spcBef>
                <a:spcPts val="254"/>
              </a:spcBef>
            </a:pPr>
            <a:r>
              <a:rPr sz="1400" spc="5" dirty="0">
                <a:solidFill>
                  <a:srgbClr val="333333"/>
                </a:solidFill>
                <a:latin typeface="Consolas"/>
                <a:cs typeface="Consolas"/>
              </a:rPr>
              <a:t>):</a:t>
            </a:r>
            <a:endParaRPr sz="1400">
              <a:latin typeface="Consolas"/>
              <a:cs typeface="Consolas"/>
            </a:endParaRPr>
          </a:p>
          <a:p>
            <a:pPr marL="483870">
              <a:lnSpc>
                <a:spcPct val="100000"/>
              </a:lnSpc>
              <a:spcBef>
                <a:spcPts val="250"/>
              </a:spcBef>
            </a:pP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print(</a:t>
            </a:r>
            <a:r>
              <a:rPr sz="1400" dirty="0">
                <a:solidFill>
                  <a:srgbClr val="DD1144"/>
                </a:solidFill>
                <a:latin typeface="Consolas"/>
                <a:cs typeface="Consolas"/>
              </a:rPr>
              <a:t>f'</a:t>
            </a: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{x}</a:t>
            </a:r>
            <a:r>
              <a:rPr sz="1400" dirty="0">
                <a:solidFill>
                  <a:srgbClr val="DD1144"/>
                </a:solidFill>
                <a:latin typeface="Consolas"/>
                <a:cs typeface="Consolas"/>
              </a:rPr>
              <a:t>\t</a:t>
            </a: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{y}</a:t>
            </a:r>
            <a:r>
              <a:rPr sz="1400" dirty="0">
                <a:solidFill>
                  <a:srgbClr val="DD1144"/>
                </a:solidFill>
                <a:latin typeface="Consolas"/>
                <a:cs typeface="Consolas"/>
              </a:rPr>
              <a:t>'</a:t>
            </a: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0955" y="2806446"/>
            <a:ext cx="4175125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70300" algn="l"/>
              </a:tabLst>
            </a:pPr>
            <a:r>
              <a:rPr sz="1400" b="1" dirty="0">
                <a:solidFill>
                  <a:srgbClr val="333333"/>
                </a:solidFill>
                <a:latin typeface="Consolas"/>
                <a:cs typeface="Consolas"/>
              </a:rPr>
              <a:t>→</a:t>
            </a:r>
            <a:r>
              <a:rPr sz="1400" b="1" spc="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['I</a:t>
            </a:r>
            <a:r>
              <a:rPr sz="1400" b="1" spc="5" dirty="0">
                <a:latin typeface="Consolas"/>
                <a:cs typeface="Consolas"/>
              </a:rPr>
              <a:t>'</a:t>
            </a:r>
            <a:r>
              <a:rPr sz="1400" b="1" dirty="0">
                <a:latin typeface="Consolas"/>
                <a:cs typeface="Consolas"/>
              </a:rPr>
              <a:t>,</a:t>
            </a:r>
            <a:r>
              <a:rPr sz="1400" b="1" spc="5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'a</a:t>
            </a:r>
            <a:r>
              <a:rPr sz="1400" b="1" spc="5" dirty="0">
                <a:latin typeface="Consolas"/>
                <a:cs typeface="Consolas"/>
              </a:rPr>
              <a:t>m'</a:t>
            </a:r>
            <a:r>
              <a:rPr sz="1400" b="1" dirty="0">
                <a:latin typeface="Consolas"/>
                <a:cs typeface="Consolas"/>
              </a:rPr>
              <a:t>, </a:t>
            </a:r>
            <a:r>
              <a:rPr sz="1400" b="1" spc="10" dirty="0">
                <a:latin typeface="Consolas"/>
                <a:cs typeface="Consolas"/>
              </a:rPr>
              <a:t>'</a:t>
            </a:r>
            <a:r>
              <a:rPr sz="1400" b="1" dirty="0">
                <a:latin typeface="Consolas"/>
                <a:cs typeface="Consolas"/>
              </a:rPr>
              <a:t>bec</a:t>
            </a:r>
            <a:r>
              <a:rPr sz="1400" b="1" spc="5" dirty="0">
                <a:latin typeface="Consolas"/>
                <a:cs typeface="Consolas"/>
              </a:rPr>
              <a:t>a</a:t>
            </a:r>
            <a:r>
              <a:rPr sz="1400" b="1" dirty="0">
                <a:latin typeface="Consolas"/>
                <a:cs typeface="Consolas"/>
              </a:rPr>
              <a:t>us</a:t>
            </a:r>
            <a:r>
              <a:rPr sz="1400" b="1" spc="10" dirty="0">
                <a:latin typeface="Consolas"/>
                <a:cs typeface="Consolas"/>
              </a:rPr>
              <a:t>e</a:t>
            </a:r>
            <a:r>
              <a:rPr sz="1400" b="1" dirty="0">
                <a:latin typeface="Consolas"/>
                <a:cs typeface="Consolas"/>
              </a:rPr>
              <a:t>', </a:t>
            </a:r>
            <a:r>
              <a:rPr sz="1400" b="1" spc="5" dirty="0">
                <a:latin typeface="Consolas"/>
                <a:cs typeface="Consolas"/>
              </a:rPr>
              <a:t>'I</a:t>
            </a:r>
            <a:r>
              <a:rPr sz="1400" b="1" dirty="0">
                <a:latin typeface="Consolas"/>
                <a:cs typeface="Consolas"/>
              </a:rPr>
              <a:t>']	hap</a:t>
            </a:r>
            <a:r>
              <a:rPr sz="1400" b="1" spc="5" dirty="0">
                <a:latin typeface="Consolas"/>
                <a:cs typeface="Consolas"/>
              </a:rPr>
              <a:t>p</a:t>
            </a:r>
            <a:r>
              <a:rPr sz="1400" b="1" dirty="0">
                <a:latin typeface="Consolas"/>
                <a:cs typeface="Consolas"/>
              </a:rPr>
              <a:t>y</a:t>
            </a:r>
            <a:endParaRPr sz="1400">
              <a:latin typeface="Consolas"/>
              <a:cs typeface="Consolas"/>
            </a:endParaRPr>
          </a:p>
          <a:p>
            <a:pPr marL="208915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latin typeface="Consolas"/>
                <a:cs typeface="Consolas"/>
              </a:rPr>
              <a:t>['am',</a:t>
            </a:r>
            <a:r>
              <a:rPr sz="1400" b="1" spc="-10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'happy',</a:t>
            </a:r>
            <a:r>
              <a:rPr sz="1400" b="1" spc="-10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'I',</a:t>
            </a:r>
            <a:r>
              <a:rPr sz="1400" b="1" spc="-5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'am']</a:t>
            </a:r>
            <a:endParaRPr sz="1400">
              <a:latin typeface="Consolas"/>
              <a:cs typeface="Consolas"/>
            </a:endParaRPr>
          </a:p>
          <a:p>
            <a:pPr marL="208915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['happy',</a:t>
            </a:r>
            <a:r>
              <a:rPr sz="1400" b="1" spc="25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'because',</a:t>
            </a:r>
            <a:r>
              <a:rPr sz="1400" b="1" spc="20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'am',</a:t>
            </a:r>
            <a:r>
              <a:rPr sz="1400" b="1" spc="10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'learning']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63514" y="3019501"/>
            <a:ext cx="71310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latin typeface="Consolas"/>
                <a:cs typeface="Consolas"/>
              </a:rPr>
              <a:t>b</a:t>
            </a:r>
            <a:r>
              <a:rPr sz="1400" b="1" spc="5" dirty="0">
                <a:latin typeface="Consolas"/>
                <a:cs typeface="Consolas"/>
              </a:rPr>
              <a:t>e</a:t>
            </a:r>
            <a:r>
              <a:rPr sz="1400" b="1" spc="-10" dirty="0">
                <a:latin typeface="Consolas"/>
                <a:cs typeface="Consolas"/>
              </a:rPr>
              <a:t>c</a:t>
            </a:r>
            <a:r>
              <a:rPr sz="1400" b="1" spc="5" dirty="0">
                <a:latin typeface="Consolas"/>
                <a:cs typeface="Consolas"/>
              </a:rPr>
              <a:t>a</a:t>
            </a:r>
            <a:r>
              <a:rPr sz="1400" b="1" spc="-10" dirty="0">
                <a:latin typeface="Consolas"/>
                <a:cs typeface="Consolas"/>
              </a:rPr>
              <a:t>u</a:t>
            </a:r>
            <a:r>
              <a:rPr sz="1400" b="1" spc="5" dirty="0">
                <a:latin typeface="Consolas"/>
                <a:cs typeface="Consolas"/>
              </a:rPr>
              <a:t>s</a:t>
            </a:r>
            <a:r>
              <a:rPr sz="1400" b="1" dirty="0">
                <a:latin typeface="Consolas"/>
                <a:cs typeface="Consolas"/>
              </a:rPr>
              <a:t>e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I</a:t>
            </a:r>
            <a:endParaRPr sz="140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329157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62064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Transforming</a:t>
            </a:r>
            <a:r>
              <a:rPr sz="2800" spc="-165" dirty="0"/>
              <a:t> </a:t>
            </a:r>
            <a:r>
              <a:rPr sz="2800" spc="20" dirty="0"/>
              <a:t>center</a:t>
            </a:r>
            <a:r>
              <a:rPr sz="2800" spc="-170" dirty="0"/>
              <a:t> </a:t>
            </a:r>
            <a:r>
              <a:rPr sz="2800" spc="30" dirty="0"/>
              <a:t>words</a:t>
            </a:r>
            <a:r>
              <a:rPr sz="2800" spc="-170" dirty="0"/>
              <a:t> </a:t>
            </a:r>
            <a:r>
              <a:rPr sz="2800" spc="40" dirty="0"/>
              <a:t>into</a:t>
            </a:r>
            <a:r>
              <a:rPr sz="2800" spc="-165" dirty="0"/>
              <a:t> </a:t>
            </a:r>
            <a:r>
              <a:rPr sz="2800" spc="25" dirty="0"/>
              <a:t>vectors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222373" y="1242187"/>
            <a:ext cx="3816985" cy="14325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85" dirty="0">
                <a:solidFill>
                  <a:srgbClr val="3C85C5"/>
                </a:solidFill>
                <a:latin typeface="Tahoma"/>
                <a:cs typeface="Tahoma"/>
              </a:rPr>
              <a:t>I</a:t>
            </a:r>
            <a:r>
              <a:rPr sz="2000" spc="-10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spc="-45" dirty="0">
                <a:solidFill>
                  <a:srgbClr val="3C85C5"/>
                </a:solidFill>
                <a:latin typeface="Tahoma"/>
                <a:cs typeface="Tahoma"/>
              </a:rPr>
              <a:t>am</a:t>
            </a:r>
            <a:r>
              <a:rPr sz="2000" spc="-114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spc="-30" dirty="0">
                <a:solidFill>
                  <a:srgbClr val="3C85C5"/>
                </a:solidFill>
                <a:latin typeface="Tahoma"/>
                <a:cs typeface="Tahoma"/>
              </a:rPr>
              <a:t>h</a:t>
            </a:r>
            <a:r>
              <a:rPr sz="2000" spc="-20" dirty="0">
                <a:solidFill>
                  <a:srgbClr val="3C85C5"/>
                </a:solidFill>
                <a:latin typeface="Tahoma"/>
                <a:cs typeface="Tahoma"/>
              </a:rPr>
              <a:t>a</a:t>
            </a:r>
            <a:r>
              <a:rPr sz="2000" spc="20" dirty="0">
                <a:solidFill>
                  <a:srgbClr val="3C85C5"/>
                </a:solidFill>
                <a:latin typeface="Tahoma"/>
                <a:cs typeface="Tahoma"/>
              </a:rPr>
              <a:t>pp</a:t>
            </a:r>
            <a:r>
              <a:rPr sz="2000" spc="35" dirty="0">
                <a:solidFill>
                  <a:srgbClr val="3C85C5"/>
                </a:solidFill>
                <a:latin typeface="Tahoma"/>
                <a:cs typeface="Tahoma"/>
              </a:rPr>
              <a:t>y</a:t>
            </a:r>
            <a:r>
              <a:rPr sz="2000" spc="-12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spc="20" dirty="0">
                <a:solidFill>
                  <a:srgbClr val="3C85C5"/>
                </a:solidFill>
                <a:latin typeface="Tahoma"/>
                <a:cs typeface="Tahoma"/>
              </a:rPr>
              <a:t>b</a:t>
            </a:r>
            <a:r>
              <a:rPr sz="2000" spc="-5" dirty="0">
                <a:solidFill>
                  <a:srgbClr val="3C85C5"/>
                </a:solidFill>
                <a:latin typeface="Tahoma"/>
                <a:cs typeface="Tahoma"/>
              </a:rPr>
              <a:t>ec</a:t>
            </a:r>
            <a:r>
              <a:rPr sz="2000" dirty="0">
                <a:solidFill>
                  <a:srgbClr val="3C85C5"/>
                </a:solidFill>
                <a:latin typeface="Tahoma"/>
                <a:cs typeface="Tahoma"/>
              </a:rPr>
              <a:t>a</a:t>
            </a:r>
            <a:r>
              <a:rPr sz="2000" spc="-10" dirty="0">
                <a:solidFill>
                  <a:srgbClr val="3C85C5"/>
                </a:solidFill>
                <a:latin typeface="Tahoma"/>
                <a:cs typeface="Tahoma"/>
              </a:rPr>
              <a:t>use</a:t>
            </a:r>
            <a:r>
              <a:rPr sz="2000" spc="-14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spc="-185" dirty="0">
                <a:solidFill>
                  <a:srgbClr val="3C85C5"/>
                </a:solidFill>
                <a:latin typeface="Tahoma"/>
                <a:cs typeface="Tahoma"/>
              </a:rPr>
              <a:t>I</a:t>
            </a:r>
            <a:r>
              <a:rPr sz="2000" spc="-10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spc="-45" dirty="0">
                <a:solidFill>
                  <a:srgbClr val="3C85C5"/>
                </a:solidFill>
                <a:latin typeface="Tahoma"/>
                <a:cs typeface="Tahoma"/>
              </a:rPr>
              <a:t>am</a:t>
            </a:r>
            <a:r>
              <a:rPr sz="2000" spc="-114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3C85C5"/>
                </a:solidFill>
                <a:latin typeface="Tahoma"/>
                <a:cs typeface="Tahoma"/>
              </a:rPr>
              <a:t>lea</a:t>
            </a:r>
            <a:r>
              <a:rPr sz="2000" spc="-5" dirty="0">
                <a:solidFill>
                  <a:srgbClr val="3C85C5"/>
                </a:solidFill>
                <a:latin typeface="Tahoma"/>
                <a:cs typeface="Tahoma"/>
              </a:rPr>
              <a:t>r</a:t>
            </a:r>
            <a:r>
              <a:rPr sz="2000" spc="-10" dirty="0">
                <a:solidFill>
                  <a:srgbClr val="3C85C5"/>
                </a:solidFill>
                <a:latin typeface="Tahoma"/>
                <a:cs typeface="Tahoma"/>
              </a:rPr>
              <a:t>ning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80" dirty="0">
                <a:solidFill>
                  <a:srgbClr val="3C85C5"/>
                </a:solidFill>
                <a:latin typeface="Tahoma"/>
                <a:cs typeface="Tahoma"/>
              </a:rPr>
              <a:t>am,</a:t>
            </a:r>
            <a:r>
              <a:rPr sz="2000" spc="-114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spc="20" dirty="0">
                <a:solidFill>
                  <a:srgbClr val="3C85C5"/>
                </a:solidFill>
                <a:latin typeface="Tahoma"/>
                <a:cs typeface="Tahoma"/>
              </a:rPr>
              <a:t>b</a:t>
            </a:r>
            <a:r>
              <a:rPr sz="2000" spc="-25" dirty="0">
                <a:solidFill>
                  <a:srgbClr val="3C85C5"/>
                </a:solidFill>
                <a:latin typeface="Tahoma"/>
                <a:cs typeface="Tahoma"/>
              </a:rPr>
              <a:t>ecause,</a:t>
            </a:r>
            <a:r>
              <a:rPr sz="2000" spc="-15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3C85C5"/>
                </a:solidFill>
                <a:latin typeface="Tahoma"/>
                <a:cs typeface="Tahoma"/>
              </a:rPr>
              <a:t>hap</a:t>
            </a:r>
            <a:r>
              <a:rPr sz="2000" spc="-20" dirty="0">
                <a:solidFill>
                  <a:srgbClr val="3C85C5"/>
                </a:solidFill>
                <a:latin typeface="Tahoma"/>
                <a:cs typeface="Tahoma"/>
              </a:rPr>
              <a:t>p</a:t>
            </a:r>
            <a:r>
              <a:rPr sz="2000" spc="-40" dirty="0">
                <a:solidFill>
                  <a:srgbClr val="3C85C5"/>
                </a:solidFill>
                <a:latin typeface="Tahoma"/>
                <a:cs typeface="Tahoma"/>
              </a:rPr>
              <a:t>y</a:t>
            </a:r>
            <a:r>
              <a:rPr sz="2000" spc="-150" dirty="0">
                <a:solidFill>
                  <a:srgbClr val="3C85C5"/>
                </a:solidFill>
                <a:latin typeface="Tahoma"/>
                <a:cs typeface="Tahoma"/>
              </a:rPr>
              <a:t>,</a:t>
            </a:r>
            <a:r>
              <a:rPr sz="2000" spc="-13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spc="-170" dirty="0">
                <a:solidFill>
                  <a:srgbClr val="3C85C5"/>
                </a:solidFill>
                <a:latin typeface="Tahoma"/>
                <a:cs typeface="Tahoma"/>
              </a:rPr>
              <a:t>I,</a:t>
            </a:r>
            <a:r>
              <a:rPr sz="2000" spc="-114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spc="5" dirty="0">
                <a:solidFill>
                  <a:srgbClr val="3C85C5"/>
                </a:solidFill>
                <a:latin typeface="Tahoma"/>
                <a:cs typeface="Tahoma"/>
              </a:rPr>
              <a:t>l</a:t>
            </a:r>
            <a:r>
              <a:rPr sz="2000" spc="-10" dirty="0">
                <a:solidFill>
                  <a:srgbClr val="3C85C5"/>
                </a:solidFill>
                <a:latin typeface="Tahoma"/>
                <a:cs typeface="Tahoma"/>
              </a:rPr>
              <a:t>earning</a:t>
            </a:r>
            <a:endParaRPr sz="2000">
              <a:latin typeface="Tahoma"/>
              <a:cs typeface="Tahoma"/>
            </a:endParaRPr>
          </a:p>
          <a:p>
            <a:pPr marL="962025">
              <a:lnSpc>
                <a:spcPct val="100000"/>
              </a:lnSpc>
              <a:spcBef>
                <a:spcPts val="2070"/>
              </a:spcBef>
              <a:tabLst>
                <a:tab pos="1839595" algn="l"/>
                <a:tab pos="3118485" algn="l"/>
              </a:tabLst>
            </a:pPr>
            <a:r>
              <a:rPr sz="2000" spc="-45" dirty="0">
                <a:solidFill>
                  <a:srgbClr val="3C85C5"/>
                </a:solidFill>
                <a:latin typeface="Tahoma"/>
                <a:cs typeface="Tahoma"/>
              </a:rPr>
              <a:t>am	</a:t>
            </a:r>
            <a:r>
              <a:rPr sz="2000" spc="-5" dirty="0">
                <a:solidFill>
                  <a:srgbClr val="3C85C5"/>
                </a:solidFill>
                <a:latin typeface="Tahoma"/>
                <a:cs typeface="Tahoma"/>
              </a:rPr>
              <a:t>because	</a:t>
            </a:r>
            <a:r>
              <a:rPr sz="2000" dirty="0">
                <a:solidFill>
                  <a:srgbClr val="3C85C5"/>
                </a:solidFill>
                <a:latin typeface="Tahoma"/>
                <a:cs typeface="Tahoma"/>
              </a:rPr>
              <a:t>happy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8612" y="1242187"/>
            <a:ext cx="1285875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spc="25" dirty="0">
                <a:latin typeface="Tahoma"/>
                <a:cs typeface="Tahoma"/>
              </a:rPr>
              <a:t>Corpus</a:t>
            </a:r>
            <a:endParaRPr sz="20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1800"/>
              </a:spcBef>
            </a:pPr>
            <a:r>
              <a:rPr sz="2000" spc="20" dirty="0">
                <a:latin typeface="Tahoma"/>
                <a:cs typeface="Tahoma"/>
              </a:rPr>
              <a:t>Vocabulary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5583" y="2307795"/>
            <a:ext cx="972185" cy="72644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2000" spc="160" dirty="0">
                <a:latin typeface="Tahoma"/>
                <a:cs typeface="Tahoma"/>
              </a:rPr>
              <a:t>O</a:t>
            </a:r>
            <a:r>
              <a:rPr sz="2000" dirty="0">
                <a:latin typeface="Tahoma"/>
                <a:cs typeface="Tahoma"/>
              </a:rPr>
              <a:t>n</a:t>
            </a:r>
            <a:r>
              <a:rPr sz="2000" spc="-5" dirty="0">
                <a:latin typeface="Tahoma"/>
                <a:cs typeface="Tahoma"/>
              </a:rPr>
              <a:t>e</a:t>
            </a:r>
            <a:r>
              <a:rPr sz="2000" spc="10" dirty="0">
                <a:latin typeface="Tahoma"/>
                <a:cs typeface="Tahoma"/>
              </a:rPr>
              <a:t>-</a:t>
            </a:r>
            <a:r>
              <a:rPr sz="2000" spc="25" dirty="0">
                <a:latin typeface="Tahoma"/>
                <a:cs typeface="Tahoma"/>
              </a:rPr>
              <a:t>h</a:t>
            </a:r>
            <a:r>
              <a:rPr sz="2000" dirty="0">
                <a:latin typeface="Tahoma"/>
                <a:cs typeface="Tahoma"/>
              </a:rPr>
              <a:t>o</a:t>
            </a:r>
            <a:r>
              <a:rPr sz="2000" spc="45" dirty="0">
                <a:latin typeface="Tahoma"/>
                <a:cs typeface="Tahoma"/>
              </a:rPr>
              <a:t>t</a:t>
            </a:r>
            <a:endParaRPr sz="2000">
              <a:latin typeface="Tahoma"/>
              <a:cs typeface="Tahoma"/>
            </a:endParaRPr>
          </a:p>
          <a:p>
            <a:pPr marL="128270">
              <a:lnSpc>
                <a:spcPct val="100000"/>
              </a:lnSpc>
              <a:spcBef>
                <a:spcPts val="360"/>
              </a:spcBef>
            </a:pPr>
            <a:r>
              <a:rPr sz="2000" spc="25" dirty="0">
                <a:latin typeface="Tahoma"/>
                <a:cs typeface="Tahoma"/>
              </a:rPr>
              <a:t>vector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48000" y="2747772"/>
            <a:ext cx="101600" cy="1412875"/>
          </a:xfrm>
          <a:custGeom>
            <a:avLst/>
            <a:gdLst/>
            <a:ahLst/>
            <a:cxnLst/>
            <a:rect l="l" t="t" r="r" b="b"/>
            <a:pathLst>
              <a:path w="101600" h="1412875">
                <a:moveTo>
                  <a:pt x="101600" y="1412747"/>
                </a:moveTo>
                <a:lnTo>
                  <a:pt x="62043" y="1404763"/>
                </a:lnTo>
                <a:lnTo>
                  <a:pt x="29749" y="1382988"/>
                </a:lnTo>
                <a:lnTo>
                  <a:pt x="7981" y="1350693"/>
                </a:lnTo>
                <a:lnTo>
                  <a:pt x="0" y="1311147"/>
                </a:lnTo>
                <a:lnTo>
                  <a:pt x="0" y="101600"/>
                </a:lnTo>
                <a:lnTo>
                  <a:pt x="7981" y="62043"/>
                </a:lnTo>
                <a:lnTo>
                  <a:pt x="29749" y="29749"/>
                </a:lnTo>
                <a:lnTo>
                  <a:pt x="62043" y="7981"/>
                </a:lnTo>
                <a:lnTo>
                  <a:pt x="101600" y="0"/>
                </a:lnTo>
              </a:path>
            </a:pathLst>
          </a:custGeom>
          <a:ln w="9525">
            <a:solidFill>
              <a:srgbClr val="3C8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56000" y="2747772"/>
            <a:ext cx="101600" cy="1412875"/>
          </a:xfrm>
          <a:custGeom>
            <a:avLst/>
            <a:gdLst/>
            <a:ahLst/>
            <a:cxnLst/>
            <a:rect l="l" t="t" r="r" b="b"/>
            <a:pathLst>
              <a:path w="101600" h="1412875">
                <a:moveTo>
                  <a:pt x="0" y="0"/>
                </a:moveTo>
                <a:lnTo>
                  <a:pt x="39556" y="7981"/>
                </a:lnTo>
                <a:lnTo>
                  <a:pt x="71850" y="29749"/>
                </a:lnTo>
                <a:lnTo>
                  <a:pt x="93618" y="62043"/>
                </a:lnTo>
                <a:lnTo>
                  <a:pt x="101600" y="101600"/>
                </a:lnTo>
                <a:lnTo>
                  <a:pt x="101600" y="1311147"/>
                </a:lnTo>
                <a:lnTo>
                  <a:pt x="93618" y="1350693"/>
                </a:lnTo>
                <a:lnTo>
                  <a:pt x="71850" y="1382988"/>
                </a:lnTo>
                <a:lnTo>
                  <a:pt x="39556" y="1404763"/>
                </a:lnTo>
                <a:lnTo>
                  <a:pt x="0" y="1412747"/>
                </a:lnTo>
              </a:path>
            </a:pathLst>
          </a:custGeom>
          <a:ln w="9525">
            <a:solidFill>
              <a:srgbClr val="3C8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177288" y="2708025"/>
            <a:ext cx="751840" cy="1427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58470" algn="r">
              <a:lnSpc>
                <a:spcPct val="115100"/>
              </a:lnSpc>
              <a:spcBef>
                <a:spcPts val="95"/>
              </a:spcBef>
            </a:pPr>
            <a:r>
              <a:rPr sz="1600" spc="-35" dirty="0">
                <a:solidFill>
                  <a:srgbClr val="3C85C5"/>
                </a:solidFill>
                <a:latin typeface="Tahoma"/>
                <a:cs typeface="Tahoma"/>
              </a:rPr>
              <a:t>am  </a:t>
            </a:r>
            <a:r>
              <a:rPr sz="1600" dirty="0">
                <a:solidFill>
                  <a:srgbClr val="3C85C5"/>
                </a:solidFill>
                <a:latin typeface="Tahoma"/>
                <a:cs typeface="Tahoma"/>
              </a:rPr>
              <a:t>b</a:t>
            </a:r>
            <a:r>
              <a:rPr sz="1600" spc="-5" dirty="0">
                <a:solidFill>
                  <a:srgbClr val="3C85C5"/>
                </a:solidFill>
                <a:latin typeface="Tahoma"/>
                <a:cs typeface="Tahoma"/>
              </a:rPr>
              <a:t>eca</a:t>
            </a:r>
            <a:r>
              <a:rPr sz="1600" spc="-20" dirty="0">
                <a:solidFill>
                  <a:srgbClr val="3C85C5"/>
                </a:solidFill>
                <a:latin typeface="Tahoma"/>
                <a:cs typeface="Tahoma"/>
              </a:rPr>
              <a:t>u</a:t>
            </a:r>
            <a:r>
              <a:rPr sz="1600" spc="-10" dirty="0">
                <a:solidFill>
                  <a:srgbClr val="3C85C5"/>
                </a:solidFill>
                <a:latin typeface="Tahoma"/>
                <a:cs typeface="Tahoma"/>
              </a:rPr>
              <a:t>se  </a:t>
            </a:r>
            <a:r>
              <a:rPr sz="1600" spc="-5" dirty="0">
                <a:solidFill>
                  <a:srgbClr val="3C85C5"/>
                </a:solidFill>
                <a:latin typeface="Tahoma"/>
                <a:cs typeface="Tahoma"/>
              </a:rPr>
              <a:t>happy</a:t>
            </a:r>
            <a:endParaRPr sz="160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290"/>
              </a:spcBef>
            </a:pPr>
            <a:r>
              <a:rPr sz="1600" spc="-150" dirty="0">
                <a:solidFill>
                  <a:srgbClr val="3C85C5"/>
                </a:solidFill>
                <a:latin typeface="Tahoma"/>
                <a:cs typeface="Tahoma"/>
              </a:rPr>
              <a:t>I</a:t>
            </a:r>
            <a:endParaRPr sz="1600">
              <a:latin typeface="Tahoma"/>
              <a:cs typeface="Tahoma"/>
            </a:endParaRPr>
          </a:p>
          <a:p>
            <a:pPr marL="30480">
              <a:lnSpc>
                <a:spcPct val="100000"/>
              </a:lnSpc>
              <a:spcBef>
                <a:spcPts val="285"/>
              </a:spcBef>
            </a:pPr>
            <a:r>
              <a:rPr sz="1600" spc="-15" dirty="0">
                <a:solidFill>
                  <a:srgbClr val="3C85C5"/>
                </a:solidFill>
                <a:latin typeface="Tahoma"/>
                <a:cs typeface="Tahoma"/>
              </a:rPr>
              <a:t>learning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01357" y="2343658"/>
            <a:ext cx="97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85" dirty="0">
                <a:solidFill>
                  <a:srgbClr val="3C85C5"/>
                </a:solidFill>
                <a:latin typeface="Tahoma"/>
                <a:cs typeface="Tahoma"/>
              </a:rPr>
              <a:t>I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56754" y="2343658"/>
            <a:ext cx="91566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3C85C5"/>
                </a:solidFill>
                <a:latin typeface="Tahoma"/>
                <a:cs typeface="Tahoma"/>
              </a:rPr>
              <a:t>l</a:t>
            </a:r>
            <a:r>
              <a:rPr sz="2000" dirty="0">
                <a:solidFill>
                  <a:srgbClr val="3C85C5"/>
                </a:solidFill>
                <a:latin typeface="Tahoma"/>
                <a:cs typeface="Tahoma"/>
              </a:rPr>
              <a:t>e</a:t>
            </a:r>
            <a:r>
              <a:rPr sz="2000" spc="-15" dirty="0">
                <a:solidFill>
                  <a:srgbClr val="3C85C5"/>
                </a:solidFill>
                <a:latin typeface="Tahoma"/>
                <a:cs typeface="Tahoma"/>
              </a:rPr>
              <a:t>arning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213859" y="2747772"/>
            <a:ext cx="101600" cy="1412875"/>
          </a:xfrm>
          <a:custGeom>
            <a:avLst/>
            <a:gdLst/>
            <a:ahLst/>
            <a:cxnLst/>
            <a:rect l="l" t="t" r="r" b="b"/>
            <a:pathLst>
              <a:path w="101600" h="1412875">
                <a:moveTo>
                  <a:pt x="101600" y="1412747"/>
                </a:moveTo>
                <a:lnTo>
                  <a:pt x="62043" y="1404763"/>
                </a:lnTo>
                <a:lnTo>
                  <a:pt x="29749" y="1382988"/>
                </a:lnTo>
                <a:lnTo>
                  <a:pt x="7981" y="1350693"/>
                </a:lnTo>
                <a:lnTo>
                  <a:pt x="0" y="1311147"/>
                </a:lnTo>
                <a:lnTo>
                  <a:pt x="0" y="101600"/>
                </a:lnTo>
                <a:lnTo>
                  <a:pt x="7981" y="62043"/>
                </a:lnTo>
                <a:lnTo>
                  <a:pt x="29749" y="29749"/>
                </a:lnTo>
                <a:lnTo>
                  <a:pt x="62043" y="7981"/>
                </a:lnTo>
                <a:lnTo>
                  <a:pt x="101600" y="0"/>
                </a:lnTo>
              </a:path>
            </a:pathLst>
          </a:custGeom>
          <a:ln w="9525">
            <a:solidFill>
              <a:srgbClr val="3C8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21859" y="2747772"/>
            <a:ext cx="101600" cy="1412875"/>
          </a:xfrm>
          <a:custGeom>
            <a:avLst/>
            <a:gdLst/>
            <a:ahLst/>
            <a:cxnLst/>
            <a:rect l="l" t="t" r="r" b="b"/>
            <a:pathLst>
              <a:path w="101600" h="1412875">
                <a:moveTo>
                  <a:pt x="0" y="0"/>
                </a:moveTo>
                <a:lnTo>
                  <a:pt x="39556" y="7981"/>
                </a:lnTo>
                <a:lnTo>
                  <a:pt x="71850" y="29749"/>
                </a:lnTo>
                <a:lnTo>
                  <a:pt x="93618" y="62043"/>
                </a:lnTo>
                <a:lnTo>
                  <a:pt x="101600" y="101600"/>
                </a:lnTo>
                <a:lnTo>
                  <a:pt x="101600" y="1311147"/>
                </a:lnTo>
                <a:lnTo>
                  <a:pt x="93618" y="1350693"/>
                </a:lnTo>
                <a:lnTo>
                  <a:pt x="71850" y="1382988"/>
                </a:lnTo>
                <a:lnTo>
                  <a:pt x="39556" y="1404763"/>
                </a:lnTo>
                <a:lnTo>
                  <a:pt x="0" y="1412747"/>
                </a:lnTo>
              </a:path>
            </a:pathLst>
          </a:custGeom>
          <a:ln w="9525">
            <a:solidFill>
              <a:srgbClr val="3C8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78196" y="2744723"/>
            <a:ext cx="101600" cy="1412875"/>
          </a:xfrm>
          <a:custGeom>
            <a:avLst/>
            <a:gdLst/>
            <a:ahLst/>
            <a:cxnLst/>
            <a:rect l="l" t="t" r="r" b="b"/>
            <a:pathLst>
              <a:path w="101600" h="1412875">
                <a:moveTo>
                  <a:pt x="101600" y="1412748"/>
                </a:moveTo>
                <a:lnTo>
                  <a:pt x="62043" y="1404763"/>
                </a:lnTo>
                <a:lnTo>
                  <a:pt x="29749" y="1382988"/>
                </a:lnTo>
                <a:lnTo>
                  <a:pt x="7981" y="1350693"/>
                </a:lnTo>
                <a:lnTo>
                  <a:pt x="0" y="1311148"/>
                </a:lnTo>
                <a:lnTo>
                  <a:pt x="0" y="101600"/>
                </a:lnTo>
                <a:lnTo>
                  <a:pt x="7981" y="62043"/>
                </a:lnTo>
                <a:lnTo>
                  <a:pt x="29749" y="29749"/>
                </a:lnTo>
                <a:lnTo>
                  <a:pt x="62043" y="7981"/>
                </a:lnTo>
                <a:lnTo>
                  <a:pt x="101600" y="0"/>
                </a:lnTo>
              </a:path>
            </a:pathLst>
          </a:custGeom>
          <a:ln w="9525">
            <a:solidFill>
              <a:srgbClr val="3C8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86196" y="2744723"/>
            <a:ext cx="101600" cy="1412875"/>
          </a:xfrm>
          <a:custGeom>
            <a:avLst/>
            <a:gdLst/>
            <a:ahLst/>
            <a:cxnLst/>
            <a:rect l="l" t="t" r="r" b="b"/>
            <a:pathLst>
              <a:path w="101600" h="1412875">
                <a:moveTo>
                  <a:pt x="0" y="0"/>
                </a:moveTo>
                <a:lnTo>
                  <a:pt x="39556" y="7981"/>
                </a:lnTo>
                <a:lnTo>
                  <a:pt x="71850" y="29749"/>
                </a:lnTo>
                <a:lnTo>
                  <a:pt x="93618" y="62043"/>
                </a:lnTo>
                <a:lnTo>
                  <a:pt x="101600" y="101600"/>
                </a:lnTo>
                <a:lnTo>
                  <a:pt x="101600" y="1311148"/>
                </a:lnTo>
                <a:lnTo>
                  <a:pt x="93618" y="1350693"/>
                </a:lnTo>
                <a:lnTo>
                  <a:pt x="71850" y="1382988"/>
                </a:lnTo>
                <a:lnTo>
                  <a:pt x="39556" y="1404763"/>
                </a:lnTo>
                <a:lnTo>
                  <a:pt x="0" y="1412748"/>
                </a:lnTo>
              </a:path>
            </a:pathLst>
          </a:custGeom>
          <a:ln w="9525">
            <a:solidFill>
              <a:srgbClr val="3C8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44056" y="2744723"/>
            <a:ext cx="101600" cy="1412875"/>
          </a:xfrm>
          <a:custGeom>
            <a:avLst/>
            <a:gdLst/>
            <a:ahLst/>
            <a:cxnLst/>
            <a:rect l="l" t="t" r="r" b="b"/>
            <a:pathLst>
              <a:path w="101600" h="1412875">
                <a:moveTo>
                  <a:pt x="101600" y="1412748"/>
                </a:moveTo>
                <a:lnTo>
                  <a:pt x="62043" y="1404763"/>
                </a:lnTo>
                <a:lnTo>
                  <a:pt x="29749" y="1382988"/>
                </a:lnTo>
                <a:lnTo>
                  <a:pt x="7981" y="1350693"/>
                </a:lnTo>
                <a:lnTo>
                  <a:pt x="0" y="1311148"/>
                </a:lnTo>
                <a:lnTo>
                  <a:pt x="0" y="101600"/>
                </a:lnTo>
                <a:lnTo>
                  <a:pt x="7981" y="62043"/>
                </a:lnTo>
                <a:lnTo>
                  <a:pt x="29749" y="29749"/>
                </a:lnTo>
                <a:lnTo>
                  <a:pt x="62043" y="7981"/>
                </a:lnTo>
                <a:lnTo>
                  <a:pt x="101600" y="0"/>
                </a:lnTo>
              </a:path>
            </a:pathLst>
          </a:custGeom>
          <a:ln w="9525">
            <a:solidFill>
              <a:srgbClr val="3C8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052056" y="2744723"/>
            <a:ext cx="101600" cy="1412875"/>
          </a:xfrm>
          <a:custGeom>
            <a:avLst/>
            <a:gdLst/>
            <a:ahLst/>
            <a:cxnLst/>
            <a:rect l="l" t="t" r="r" b="b"/>
            <a:pathLst>
              <a:path w="101600" h="1412875">
                <a:moveTo>
                  <a:pt x="0" y="0"/>
                </a:moveTo>
                <a:lnTo>
                  <a:pt x="39556" y="7981"/>
                </a:lnTo>
                <a:lnTo>
                  <a:pt x="71850" y="29749"/>
                </a:lnTo>
                <a:lnTo>
                  <a:pt x="93618" y="62043"/>
                </a:lnTo>
                <a:lnTo>
                  <a:pt x="101600" y="101600"/>
                </a:lnTo>
                <a:lnTo>
                  <a:pt x="101600" y="1311148"/>
                </a:lnTo>
                <a:lnTo>
                  <a:pt x="93618" y="1350693"/>
                </a:lnTo>
                <a:lnTo>
                  <a:pt x="71850" y="1382988"/>
                </a:lnTo>
                <a:lnTo>
                  <a:pt x="39556" y="1404763"/>
                </a:lnTo>
                <a:lnTo>
                  <a:pt x="0" y="1412748"/>
                </a:lnTo>
              </a:path>
            </a:pathLst>
          </a:custGeom>
          <a:ln w="9525">
            <a:solidFill>
              <a:srgbClr val="3C8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709916" y="2744723"/>
            <a:ext cx="101600" cy="1412875"/>
          </a:xfrm>
          <a:custGeom>
            <a:avLst/>
            <a:gdLst/>
            <a:ahLst/>
            <a:cxnLst/>
            <a:rect l="l" t="t" r="r" b="b"/>
            <a:pathLst>
              <a:path w="101600" h="1412875">
                <a:moveTo>
                  <a:pt x="101600" y="1412748"/>
                </a:moveTo>
                <a:lnTo>
                  <a:pt x="62043" y="1404763"/>
                </a:lnTo>
                <a:lnTo>
                  <a:pt x="29749" y="1382988"/>
                </a:lnTo>
                <a:lnTo>
                  <a:pt x="7981" y="1350693"/>
                </a:lnTo>
                <a:lnTo>
                  <a:pt x="0" y="1311148"/>
                </a:lnTo>
                <a:lnTo>
                  <a:pt x="0" y="101600"/>
                </a:lnTo>
                <a:lnTo>
                  <a:pt x="7981" y="62043"/>
                </a:lnTo>
                <a:lnTo>
                  <a:pt x="29749" y="29749"/>
                </a:lnTo>
                <a:lnTo>
                  <a:pt x="62043" y="7981"/>
                </a:lnTo>
                <a:lnTo>
                  <a:pt x="101600" y="0"/>
                </a:lnTo>
              </a:path>
            </a:pathLst>
          </a:custGeom>
          <a:ln w="9525">
            <a:solidFill>
              <a:srgbClr val="3C8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217916" y="2744723"/>
            <a:ext cx="101600" cy="1412875"/>
          </a:xfrm>
          <a:custGeom>
            <a:avLst/>
            <a:gdLst/>
            <a:ahLst/>
            <a:cxnLst/>
            <a:rect l="l" t="t" r="r" b="b"/>
            <a:pathLst>
              <a:path w="101600" h="1412875">
                <a:moveTo>
                  <a:pt x="0" y="0"/>
                </a:moveTo>
                <a:lnTo>
                  <a:pt x="39556" y="7981"/>
                </a:lnTo>
                <a:lnTo>
                  <a:pt x="71850" y="29749"/>
                </a:lnTo>
                <a:lnTo>
                  <a:pt x="93618" y="62043"/>
                </a:lnTo>
                <a:lnTo>
                  <a:pt x="101600" y="101600"/>
                </a:lnTo>
                <a:lnTo>
                  <a:pt x="101600" y="1311148"/>
                </a:lnTo>
                <a:lnTo>
                  <a:pt x="93618" y="1350693"/>
                </a:lnTo>
                <a:lnTo>
                  <a:pt x="71850" y="1382988"/>
                </a:lnTo>
                <a:lnTo>
                  <a:pt x="39556" y="1404763"/>
                </a:lnTo>
                <a:lnTo>
                  <a:pt x="0" y="1412748"/>
                </a:lnTo>
              </a:path>
            </a:pathLst>
          </a:custGeom>
          <a:ln w="9525">
            <a:solidFill>
              <a:srgbClr val="3C8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3167252" y="2760185"/>
          <a:ext cx="371475" cy="1365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1672"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24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5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24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4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24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835">
                <a:tc>
                  <a:txBody>
                    <a:bodyPr/>
                    <a:lstStyle/>
                    <a:p>
                      <a:pPr algn="ctr">
                        <a:lnSpc>
                          <a:spcPts val="1839"/>
                        </a:lnSpc>
                        <a:spcBef>
                          <a:spcPts val="120"/>
                        </a:spcBef>
                      </a:pPr>
                      <a:r>
                        <a:rPr sz="160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24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4333113" y="2760185"/>
          <a:ext cx="371475" cy="1365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1672"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24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5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24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4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24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835">
                <a:tc>
                  <a:txBody>
                    <a:bodyPr/>
                    <a:lstStyle/>
                    <a:p>
                      <a:pPr algn="ctr">
                        <a:lnSpc>
                          <a:spcPts val="1839"/>
                        </a:lnSpc>
                        <a:spcBef>
                          <a:spcPts val="120"/>
                        </a:spcBef>
                      </a:pPr>
                      <a:r>
                        <a:rPr sz="160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24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5498719" y="2760185"/>
          <a:ext cx="371475" cy="1365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1672"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24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5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24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4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24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835">
                <a:tc>
                  <a:txBody>
                    <a:bodyPr/>
                    <a:lstStyle/>
                    <a:p>
                      <a:pPr algn="ctr">
                        <a:lnSpc>
                          <a:spcPts val="1839"/>
                        </a:lnSpc>
                        <a:spcBef>
                          <a:spcPts val="120"/>
                        </a:spcBef>
                      </a:pPr>
                      <a:r>
                        <a:rPr sz="160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24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6664197" y="2764122"/>
          <a:ext cx="371475" cy="13651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1672"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24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5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24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4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24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848">
                <a:tc>
                  <a:txBody>
                    <a:bodyPr/>
                    <a:lstStyle/>
                    <a:p>
                      <a:pPr algn="ctr">
                        <a:lnSpc>
                          <a:spcPts val="1839"/>
                        </a:lnSpc>
                        <a:spcBef>
                          <a:spcPts val="120"/>
                        </a:spcBef>
                      </a:pPr>
                      <a:r>
                        <a:rPr sz="160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24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7829804" y="2764122"/>
          <a:ext cx="371475" cy="13651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1672">
                <a:tc>
                  <a:txBody>
                    <a:bodyPr/>
                    <a:lstStyle/>
                    <a:p>
                      <a:pPr marR="119380" algn="r">
                        <a:lnSpc>
                          <a:spcPts val="1895"/>
                        </a:lnSpc>
                      </a:pPr>
                      <a:r>
                        <a:rPr sz="160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725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24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510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24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441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24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848">
                <a:tc>
                  <a:txBody>
                    <a:bodyPr/>
                    <a:lstStyle/>
                    <a:p>
                      <a:pPr marR="119380" algn="r">
                        <a:lnSpc>
                          <a:spcPts val="1839"/>
                        </a:lnSpc>
                        <a:spcBef>
                          <a:spcPts val="120"/>
                        </a:spcBef>
                      </a:pPr>
                      <a:r>
                        <a:rPr sz="160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24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0506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4266" y="1902714"/>
            <a:ext cx="321310" cy="1926589"/>
          </a:xfrm>
          <a:custGeom>
            <a:avLst/>
            <a:gdLst/>
            <a:ahLst/>
            <a:cxnLst/>
            <a:rect l="l" t="t" r="r" b="b"/>
            <a:pathLst>
              <a:path w="321309" h="1926589">
                <a:moveTo>
                  <a:pt x="321056" y="1926336"/>
                </a:moveTo>
                <a:lnTo>
                  <a:pt x="273612" y="1922854"/>
                </a:lnTo>
                <a:lnTo>
                  <a:pt x="228329" y="1912740"/>
                </a:lnTo>
                <a:lnTo>
                  <a:pt x="185705" y="1896492"/>
                </a:lnTo>
                <a:lnTo>
                  <a:pt x="146236" y="1874606"/>
                </a:lnTo>
                <a:lnTo>
                  <a:pt x="110418" y="1847578"/>
                </a:lnTo>
                <a:lnTo>
                  <a:pt x="78748" y="1815907"/>
                </a:lnTo>
                <a:lnTo>
                  <a:pt x="51723" y="1780088"/>
                </a:lnTo>
                <a:lnTo>
                  <a:pt x="29839" y="1740619"/>
                </a:lnTo>
                <a:lnTo>
                  <a:pt x="13592" y="1697997"/>
                </a:lnTo>
                <a:lnTo>
                  <a:pt x="3481" y="1652718"/>
                </a:lnTo>
                <a:lnTo>
                  <a:pt x="0" y="1605280"/>
                </a:lnTo>
                <a:lnTo>
                  <a:pt x="0" y="321056"/>
                </a:lnTo>
                <a:lnTo>
                  <a:pt x="3481" y="273617"/>
                </a:lnTo>
                <a:lnTo>
                  <a:pt x="13592" y="228338"/>
                </a:lnTo>
                <a:lnTo>
                  <a:pt x="29839" y="185716"/>
                </a:lnTo>
                <a:lnTo>
                  <a:pt x="51723" y="146247"/>
                </a:lnTo>
                <a:lnTo>
                  <a:pt x="78748" y="110428"/>
                </a:lnTo>
                <a:lnTo>
                  <a:pt x="110418" y="78757"/>
                </a:lnTo>
                <a:lnTo>
                  <a:pt x="146236" y="51729"/>
                </a:lnTo>
                <a:lnTo>
                  <a:pt x="185705" y="29843"/>
                </a:lnTo>
                <a:lnTo>
                  <a:pt x="228329" y="13595"/>
                </a:lnTo>
                <a:lnTo>
                  <a:pt x="273612" y="3481"/>
                </a:lnTo>
                <a:lnTo>
                  <a:pt x="321056" y="0"/>
                </a:lnTo>
              </a:path>
            </a:pathLst>
          </a:custGeom>
          <a:ln w="19050">
            <a:solidFill>
              <a:srgbClr val="3C8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675693" y="1893189"/>
            <a:ext cx="446405" cy="1945639"/>
            <a:chOff x="5675693" y="1893189"/>
            <a:chExt cx="446405" cy="1945639"/>
          </a:xfrm>
        </p:grpSpPr>
        <p:sp>
          <p:nvSpPr>
            <p:cNvPr id="4" name="object 4"/>
            <p:cNvSpPr/>
            <p:nvPr/>
          </p:nvSpPr>
          <p:spPr>
            <a:xfrm>
              <a:off x="5790945" y="1902714"/>
              <a:ext cx="321310" cy="1926589"/>
            </a:xfrm>
            <a:custGeom>
              <a:avLst/>
              <a:gdLst/>
              <a:ahLst/>
              <a:cxnLst/>
              <a:rect l="l" t="t" r="r" b="b"/>
              <a:pathLst>
                <a:path w="321310" h="1926589">
                  <a:moveTo>
                    <a:pt x="0" y="0"/>
                  </a:moveTo>
                  <a:lnTo>
                    <a:pt x="47438" y="3481"/>
                  </a:lnTo>
                  <a:lnTo>
                    <a:pt x="92717" y="13595"/>
                  </a:lnTo>
                  <a:lnTo>
                    <a:pt x="135339" y="29843"/>
                  </a:lnTo>
                  <a:lnTo>
                    <a:pt x="174808" y="51729"/>
                  </a:lnTo>
                  <a:lnTo>
                    <a:pt x="210627" y="78757"/>
                  </a:lnTo>
                  <a:lnTo>
                    <a:pt x="242298" y="110428"/>
                  </a:lnTo>
                  <a:lnTo>
                    <a:pt x="269326" y="146247"/>
                  </a:lnTo>
                  <a:lnTo>
                    <a:pt x="291212" y="185716"/>
                  </a:lnTo>
                  <a:lnTo>
                    <a:pt x="307460" y="228338"/>
                  </a:lnTo>
                  <a:lnTo>
                    <a:pt x="317574" y="273617"/>
                  </a:lnTo>
                  <a:lnTo>
                    <a:pt x="321055" y="321056"/>
                  </a:lnTo>
                  <a:lnTo>
                    <a:pt x="321055" y="1605280"/>
                  </a:lnTo>
                  <a:lnTo>
                    <a:pt x="317574" y="1652718"/>
                  </a:lnTo>
                  <a:lnTo>
                    <a:pt x="307460" y="1697997"/>
                  </a:lnTo>
                  <a:lnTo>
                    <a:pt x="291212" y="1740619"/>
                  </a:lnTo>
                  <a:lnTo>
                    <a:pt x="269326" y="1780088"/>
                  </a:lnTo>
                  <a:lnTo>
                    <a:pt x="242298" y="1815907"/>
                  </a:lnTo>
                  <a:lnTo>
                    <a:pt x="210627" y="1847578"/>
                  </a:lnTo>
                  <a:lnTo>
                    <a:pt x="174808" y="1874606"/>
                  </a:lnTo>
                  <a:lnTo>
                    <a:pt x="135339" y="1896492"/>
                  </a:lnTo>
                  <a:lnTo>
                    <a:pt x="92717" y="1912740"/>
                  </a:lnTo>
                  <a:lnTo>
                    <a:pt x="47438" y="1922854"/>
                  </a:lnTo>
                  <a:lnTo>
                    <a:pt x="0" y="1926336"/>
                  </a:lnTo>
                </a:path>
              </a:pathLst>
            </a:custGeom>
            <a:ln w="19050">
              <a:solidFill>
                <a:srgbClr val="3C85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80455" y="2287524"/>
              <a:ext cx="101600" cy="1412875"/>
            </a:xfrm>
            <a:custGeom>
              <a:avLst/>
              <a:gdLst/>
              <a:ahLst/>
              <a:cxnLst/>
              <a:rect l="l" t="t" r="r" b="b"/>
              <a:pathLst>
                <a:path w="101600" h="1412875">
                  <a:moveTo>
                    <a:pt x="0" y="0"/>
                  </a:moveTo>
                  <a:lnTo>
                    <a:pt x="39556" y="7981"/>
                  </a:lnTo>
                  <a:lnTo>
                    <a:pt x="71850" y="29749"/>
                  </a:lnTo>
                  <a:lnTo>
                    <a:pt x="93618" y="62043"/>
                  </a:lnTo>
                  <a:lnTo>
                    <a:pt x="101600" y="101600"/>
                  </a:lnTo>
                  <a:lnTo>
                    <a:pt x="101600" y="1311148"/>
                  </a:lnTo>
                  <a:lnTo>
                    <a:pt x="93618" y="1350704"/>
                  </a:lnTo>
                  <a:lnTo>
                    <a:pt x="71850" y="1382998"/>
                  </a:lnTo>
                  <a:lnTo>
                    <a:pt x="39556" y="1404766"/>
                  </a:lnTo>
                  <a:lnTo>
                    <a:pt x="0" y="1412748"/>
                  </a:lnTo>
                </a:path>
              </a:pathLst>
            </a:custGeom>
            <a:ln w="9525">
              <a:solidFill>
                <a:srgbClr val="3C85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63957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Transforming</a:t>
            </a:r>
            <a:r>
              <a:rPr sz="2800" spc="-165" dirty="0"/>
              <a:t> </a:t>
            </a:r>
            <a:r>
              <a:rPr sz="2800" spc="35" dirty="0"/>
              <a:t>context</a:t>
            </a:r>
            <a:r>
              <a:rPr sz="2800" spc="-170" dirty="0"/>
              <a:t> </a:t>
            </a:r>
            <a:r>
              <a:rPr sz="2800" spc="30" dirty="0"/>
              <a:t>words</a:t>
            </a:r>
            <a:r>
              <a:rPr sz="2800" spc="-165" dirty="0"/>
              <a:t> </a:t>
            </a:r>
            <a:r>
              <a:rPr sz="2800" spc="40" dirty="0"/>
              <a:t>into</a:t>
            </a:r>
            <a:r>
              <a:rPr sz="2800" spc="-170" dirty="0"/>
              <a:t> </a:t>
            </a:r>
            <a:r>
              <a:rPr sz="2800" spc="25" dirty="0"/>
              <a:t>vectors</a:t>
            </a:r>
            <a:endParaRPr sz="2800"/>
          </a:p>
        </p:txBody>
      </p:sp>
      <p:sp>
        <p:nvSpPr>
          <p:cNvPr id="7" name="object 7"/>
          <p:cNvSpPr/>
          <p:nvPr/>
        </p:nvSpPr>
        <p:spPr>
          <a:xfrm>
            <a:off x="1676400" y="2290572"/>
            <a:ext cx="101600" cy="1412875"/>
          </a:xfrm>
          <a:custGeom>
            <a:avLst/>
            <a:gdLst/>
            <a:ahLst/>
            <a:cxnLst/>
            <a:rect l="l" t="t" r="r" b="b"/>
            <a:pathLst>
              <a:path w="101600" h="1412875">
                <a:moveTo>
                  <a:pt x="101600" y="1412747"/>
                </a:moveTo>
                <a:lnTo>
                  <a:pt x="62043" y="1404766"/>
                </a:lnTo>
                <a:lnTo>
                  <a:pt x="29749" y="1382998"/>
                </a:lnTo>
                <a:lnTo>
                  <a:pt x="7981" y="1350704"/>
                </a:lnTo>
                <a:lnTo>
                  <a:pt x="0" y="1311147"/>
                </a:lnTo>
                <a:lnTo>
                  <a:pt x="0" y="101600"/>
                </a:lnTo>
                <a:lnTo>
                  <a:pt x="7981" y="62043"/>
                </a:lnTo>
                <a:lnTo>
                  <a:pt x="29749" y="29749"/>
                </a:lnTo>
                <a:lnTo>
                  <a:pt x="62043" y="7981"/>
                </a:lnTo>
                <a:lnTo>
                  <a:pt x="101600" y="0"/>
                </a:lnTo>
              </a:path>
            </a:pathLst>
          </a:custGeom>
          <a:ln w="9525">
            <a:solidFill>
              <a:srgbClr val="3C8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84400" y="2290572"/>
            <a:ext cx="101600" cy="1412875"/>
          </a:xfrm>
          <a:custGeom>
            <a:avLst/>
            <a:gdLst/>
            <a:ahLst/>
            <a:cxnLst/>
            <a:rect l="l" t="t" r="r" b="b"/>
            <a:pathLst>
              <a:path w="101600" h="1412875">
                <a:moveTo>
                  <a:pt x="0" y="0"/>
                </a:moveTo>
                <a:lnTo>
                  <a:pt x="39556" y="7981"/>
                </a:lnTo>
                <a:lnTo>
                  <a:pt x="71850" y="29749"/>
                </a:lnTo>
                <a:lnTo>
                  <a:pt x="93618" y="62043"/>
                </a:lnTo>
                <a:lnTo>
                  <a:pt x="101600" y="101600"/>
                </a:lnTo>
                <a:lnTo>
                  <a:pt x="101600" y="1311147"/>
                </a:lnTo>
                <a:lnTo>
                  <a:pt x="93618" y="1350704"/>
                </a:lnTo>
                <a:lnTo>
                  <a:pt x="71850" y="1382998"/>
                </a:lnTo>
                <a:lnTo>
                  <a:pt x="39556" y="1404766"/>
                </a:lnTo>
                <a:lnTo>
                  <a:pt x="0" y="1412747"/>
                </a:lnTo>
              </a:path>
            </a:pathLst>
          </a:custGeom>
          <a:ln w="9525">
            <a:solidFill>
              <a:srgbClr val="3C8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05383" y="2250465"/>
            <a:ext cx="752475" cy="1428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58470" algn="r">
              <a:lnSpc>
                <a:spcPct val="114999"/>
              </a:lnSpc>
              <a:spcBef>
                <a:spcPts val="100"/>
              </a:spcBef>
            </a:pPr>
            <a:r>
              <a:rPr sz="1600" spc="-30" dirty="0">
                <a:solidFill>
                  <a:srgbClr val="3C85C5"/>
                </a:solidFill>
                <a:latin typeface="Tahoma"/>
                <a:cs typeface="Tahoma"/>
              </a:rPr>
              <a:t>am  </a:t>
            </a:r>
            <a:r>
              <a:rPr sz="1600" spc="-5" dirty="0">
                <a:solidFill>
                  <a:srgbClr val="3C85C5"/>
                </a:solidFill>
                <a:latin typeface="Tahoma"/>
                <a:cs typeface="Tahoma"/>
              </a:rPr>
              <a:t>b</a:t>
            </a:r>
            <a:r>
              <a:rPr sz="1600" spc="-10" dirty="0">
                <a:solidFill>
                  <a:srgbClr val="3C85C5"/>
                </a:solidFill>
                <a:latin typeface="Tahoma"/>
                <a:cs typeface="Tahoma"/>
              </a:rPr>
              <a:t>ecause  </a:t>
            </a:r>
            <a:r>
              <a:rPr sz="1600" spc="-5" dirty="0">
                <a:solidFill>
                  <a:srgbClr val="3C85C5"/>
                </a:solidFill>
                <a:latin typeface="Tahoma"/>
                <a:cs typeface="Tahoma"/>
              </a:rPr>
              <a:t>happy</a:t>
            </a:r>
            <a:endParaRPr sz="160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285"/>
              </a:spcBef>
            </a:pPr>
            <a:r>
              <a:rPr sz="1600" spc="-150" dirty="0">
                <a:solidFill>
                  <a:srgbClr val="3C85C5"/>
                </a:solidFill>
                <a:latin typeface="Tahoma"/>
                <a:cs typeface="Tahoma"/>
              </a:rPr>
              <a:t>I</a:t>
            </a:r>
            <a:endParaRPr sz="1600">
              <a:latin typeface="Tahoma"/>
              <a:cs typeface="Tahoma"/>
            </a:endParaRPr>
          </a:p>
          <a:p>
            <a:pPr marL="30480">
              <a:lnSpc>
                <a:spcPct val="100000"/>
              </a:lnSpc>
              <a:spcBef>
                <a:spcPts val="290"/>
              </a:spcBef>
            </a:pPr>
            <a:r>
              <a:rPr sz="1600" spc="-15" dirty="0">
                <a:solidFill>
                  <a:srgbClr val="3C85C5"/>
                </a:solidFill>
                <a:latin typeface="Tahoma"/>
                <a:cs typeface="Tahoma"/>
              </a:rPr>
              <a:t>learning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5998" y="1242187"/>
            <a:ext cx="7797800" cy="9753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70" dirty="0">
                <a:latin typeface="Tahoma"/>
                <a:cs typeface="Tahoma"/>
              </a:rPr>
              <a:t>A</a:t>
            </a:r>
            <a:r>
              <a:rPr sz="2000" spc="5" dirty="0">
                <a:latin typeface="Tahoma"/>
                <a:cs typeface="Tahoma"/>
              </a:rPr>
              <a:t>ve</a:t>
            </a:r>
            <a:r>
              <a:rPr sz="2000" spc="-10" dirty="0">
                <a:latin typeface="Tahoma"/>
                <a:cs typeface="Tahoma"/>
              </a:rPr>
              <a:t>r</a:t>
            </a:r>
            <a:r>
              <a:rPr sz="2000" spc="-60" dirty="0">
                <a:latin typeface="Tahoma"/>
                <a:cs typeface="Tahoma"/>
              </a:rPr>
              <a:t>a</a:t>
            </a:r>
            <a:r>
              <a:rPr sz="2000" spc="-75" dirty="0">
                <a:latin typeface="Tahoma"/>
                <a:cs typeface="Tahoma"/>
              </a:rPr>
              <a:t>g</a:t>
            </a:r>
            <a:r>
              <a:rPr sz="2000" spc="5" dirty="0">
                <a:latin typeface="Tahoma"/>
                <a:cs typeface="Tahoma"/>
              </a:rPr>
              <a:t>e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30" dirty="0">
                <a:latin typeface="Tahoma"/>
                <a:cs typeface="Tahoma"/>
              </a:rPr>
              <a:t>o</a:t>
            </a:r>
            <a:r>
              <a:rPr sz="2000" spc="65" dirty="0">
                <a:latin typeface="Tahoma"/>
                <a:cs typeface="Tahoma"/>
              </a:rPr>
              <a:t>f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individual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on</a:t>
            </a:r>
            <a:r>
              <a:rPr sz="2000" spc="20" dirty="0">
                <a:latin typeface="Tahoma"/>
                <a:cs typeface="Tahoma"/>
              </a:rPr>
              <a:t>e</a:t>
            </a:r>
            <a:r>
              <a:rPr sz="2000" spc="10" dirty="0">
                <a:latin typeface="Tahoma"/>
                <a:cs typeface="Tahoma"/>
              </a:rPr>
              <a:t>-</a:t>
            </a:r>
            <a:r>
              <a:rPr sz="2000" spc="25" dirty="0">
                <a:latin typeface="Tahoma"/>
                <a:cs typeface="Tahoma"/>
              </a:rPr>
              <a:t>h</a:t>
            </a:r>
            <a:r>
              <a:rPr sz="2000" dirty="0">
                <a:latin typeface="Tahoma"/>
                <a:cs typeface="Tahoma"/>
              </a:rPr>
              <a:t>o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-195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v</a:t>
            </a:r>
            <a:r>
              <a:rPr sz="2000" spc="20" dirty="0">
                <a:latin typeface="Tahoma"/>
                <a:cs typeface="Tahoma"/>
              </a:rPr>
              <a:t>ectors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00">
              <a:latin typeface="Tahoma"/>
              <a:cs typeface="Tahoma"/>
            </a:endParaRPr>
          </a:p>
          <a:p>
            <a:pPr marL="1398905">
              <a:lnSpc>
                <a:spcPct val="100000"/>
              </a:lnSpc>
              <a:spcBef>
                <a:spcPts val="5"/>
              </a:spcBef>
              <a:tabLst>
                <a:tab pos="2432050" algn="l"/>
                <a:tab pos="3309620" algn="l"/>
                <a:tab pos="4895850" algn="l"/>
                <a:tab pos="6198235" algn="l"/>
              </a:tabLst>
            </a:pPr>
            <a:r>
              <a:rPr sz="2000" spc="-185" dirty="0">
                <a:solidFill>
                  <a:srgbClr val="3C85C5"/>
                </a:solidFill>
                <a:latin typeface="Tahoma"/>
                <a:cs typeface="Tahoma"/>
              </a:rPr>
              <a:t>I	</a:t>
            </a:r>
            <a:r>
              <a:rPr sz="2000" spc="-45" dirty="0">
                <a:solidFill>
                  <a:srgbClr val="3C85C5"/>
                </a:solidFill>
                <a:latin typeface="Tahoma"/>
                <a:cs typeface="Tahoma"/>
              </a:rPr>
              <a:t>am	</a:t>
            </a:r>
            <a:r>
              <a:rPr sz="2000" spc="-5" dirty="0">
                <a:solidFill>
                  <a:srgbClr val="3C85C5"/>
                </a:solidFill>
                <a:latin typeface="Tahoma"/>
                <a:cs typeface="Tahoma"/>
              </a:rPr>
              <a:t>because	</a:t>
            </a:r>
            <a:r>
              <a:rPr sz="2000" spc="-185" dirty="0">
                <a:solidFill>
                  <a:srgbClr val="3C85C5"/>
                </a:solidFill>
                <a:latin typeface="Tahoma"/>
                <a:cs typeface="Tahoma"/>
              </a:rPr>
              <a:t>I	I</a:t>
            </a:r>
            <a:r>
              <a:rPr sz="2000" spc="-10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spc="-45" dirty="0">
                <a:solidFill>
                  <a:srgbClr val="3C85C5"/>
                </a:solidFill>
                <a:latin typeface="Tahoma"/>
                <a:cs typeface="Tahoma"/>
              </a:rPr>
              <a:t>am</a:t>
            </a:r>
            <a:r>
              <a:rPr sz="2000" spc="-114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spc="25" dirty="0">
                <a:solidFill>
                  <a:srgbClr val="3C85C5"/>
                </a:solidFill>
                <a:latin typeface="Tahoma"/>
                <a:cs typeface="Tahoma"/>
              </a:rPr>
              <a:t>b</a:t>
            </a:r>
            <a:r>
              <a:rPr sz="2000" spc="-5" dirty="0">
                <a:solidFill>
                  <a:srgbClr val="3C85C5"/>
                </a:solidFill>
                <a:latin typeface="Tahoma"/>
                <a:cs typeface="Tahoma"/>
              </a:rPr>
              <a:t>ec</a:t>
            </a:r>
            <a:r>
              <a:rPr sz="2000" dirty="0">
                <a:solidFill>
                  <a:srgbClr val="3C85C5"/>
                </a:solidFill>
                <a:latin typeface="Tahoma"/>
                <a:cs typeface="Tahoma"/>
              </a:rPr>
              <a:t>a</a:t>
            </a:r>
            <a:r>
              <a:rPr sz="2000" spc="-10" dirty="0">
                <a:solidFill>
                  <a:srgbClr val="3C85C5"/>
                </a:solidFill>
                <a:latin typeface="Tahoma"/>
                <a:cs typeface="Tahoma"/>
              </a:rPr>
              <a:t>use</a:t>
            </a:r>
            <a:r>
              <a:rPr sz="2000" spc="-13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spc="-185" dirty="0">
                <a:solidFill>
                  <a:srgbClr val="3C85C5"/>
                </a:solidFill>
                <a:latin typeface="Tahoma"/>
                <a:cs typeface="Tahoma"/>
              </a:rPr>
              <a:t>I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842260" y="2290572"/>
            <a:ext cx="101600" cy="1412875"/>
          </a:xfrm>
          <a:custGeom>
            <a:avLst/>
            <a:gdLst/>
            <a:ahLst/>
            <a:cxnLst/>
            <a:rect l="l" t="t" r="r" b="b"/>
            <a:pathLst>
              <a:path w="101600" h="1412875">
                <a:moveTo>
                  <a:pt x="101600" y="1412747"/>
                </a:moveTo>
                <a:lnTo>
                  <a:pt x="62043" y="1404766"/>
                </a:lnTo>
                <a:lnTo>
                  <a:pt x="29749" y="1382998"/>
                </a:lnTo>
                <a:lnTo>
                  <a:pt x="7981" y="1350704"/>
                </a:lnTo>
                <a:lnTo>
                  <a:pt x="0" y="1311147"/>
                </a:lnTo>
                <a:lnTo>
                  <a:pt x="0" y="101600"/>
                </a:lnTo>
                <a:lnTo>
                  <a:pt x="7981" y="62043"/>
                </a:lnTo>
                <a:lnTo>
                  <a:pt x="29749" y="29749"/>
                </a:lnTo>
                <a:lnTo>
                  <a:pt x="62043" y="7981"/>
                </a:lnTo>
                <a:lnTo>
                  <a:pt x="101600" y="0"/>
                </a:lnTo>
              </a:path>
            </a:pathLst>
          </a:custGeom>
          <a:ln w="9525">
            <a:solidFill>
              <a:srgbClr val="3C8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50259" y="2290572"/>
            <a:ext cx="101600" cy="1412875"/>
          </a:xfrm>
          <a:custGeom>
            <a:avLst/>
            <a:gdLst/>
            <a:ahLst/>
            <a:cxnLst/>
            <a:rect l="l" t="t" r="r" b="b"/>
            <a:pathLst>
              <a:path w="101600" h="1412875">
                <a:moveTo>
                  <a:pt x="0" y="0"/>
                </a:moveTo>
                <a:lnTo>
                  <a:pt x="39556" y="7981"/>
                </a:lnTo>
                <a:lnTo>
                  <a:pt x="71850" y="29749"/>
                </a:lnTo>
                <a:lnTo>
                  <a:pt x="93618" y="62043"/>
                </a:lnTo>
                <a:lnTo>
                  <a:pt x="101600" y="101600"/>
                </a:lnTo>
                <a:lnTo>
                  <a:pt x="101600" y="1311147"/>
                </a:lnTo>
                <a:lnTo>
                  <a:pt x="93618" y="1350704"/>
                </a:lnTo>
                <a:lnTo>
                  <a:pt x="71850" y="1382998"/>
                </a:lnTo>
                <a:lnTo>
                  <a:pt x="39556" y="1404766"/>
                </a:lnTo>
                <a:lnTo>
                  <a:pt x="0" y="1412747"/>
                </a:lnTo>
              </a:path>
            </a:pathLst>
          </a:custGeom>
          <a:ln w="9525">
            <a:solidFill>
              <a:srgbClr val="3C8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06596" y="2287523"/>
            <a:ext cx="101600" cy="1412875"/>
          </a:xfrm>
          <a:custGeom>
            <a:avLst/>
            <a:gdLst/>
            <a:ahLst/>
            <a:cxnLst/>
            <a:rect l="l" t="t" r="r" b="b"/>
            <a:pathLst>
              <a:path w="101600" h="1412875">
                <a:moveTo>
                  <a:pt x="101600" y="1412748"/>
                </a:moveTo>
                <a:lnTo>
                  <a:pt x="62043" y="1404766"/>
                </a:lnTo>
                <a:lnTo>
                  <a:pt x="29749" y="1382998"/>
                </a:lnTo>
                <a:lnTo>
                  <a:pt x="7981" y="1350704"/>
                </a:lnTo>
                <a:lnTo>
                  <a:pt x="0" y="1311148"/>
                </a:lnTo>
                <a:lnTo>
                  <a:pt x="0" y="101600"/>
                </a:lnTo>
                <a:lnTo>
                  <a:pt x="7981" y="62043"/>
                </a:lnTo>
                <a:lnTo>
                  <a:pt x="29749" y="29749"/>
                </a:lnTo>
                <a:lnTo>
                  <a:pt x="62043" y="7981"/>
                </a:lnTo>
                <a:lnTo>
                  <a:pt x="101600" y="0"/>
                </a:lnTo>
              </a:path>
            </a:pathLst>
          </a:custGeom>
          <a:ln w="9525">
            <a:solidFill>
              <a:srgbClr val="3C8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14596" y="2287523"/>
            <a:ext cx="101600" cy="1412875"/>
          </a:xfrm>
          <a:custGeom>
            <a:avLst/>
            <a:gdLst/>
            <a:ahLst/>
            <a:cxnLst/>
            <a:rect l="l" t="t" r="r" b="b"/>
            <a:pathLst>
              <a:path w="101600" h="1412875">
                <a:moveTo>
                  <a:pt x="0" y="0"/>
                </a:moveTo>
                <a:lnTo>
                  <a:pt x="39556" y="7981"/>
                </a:lnTo>
                <a:lnTo>
                  <a:pt x="71850" y="29749"/>
                </a:lnTo>
                <a:lnTo>
                  <a:pt x="93618" y="62043"/>
                </a:lnTo>
                <a:lnTo>
                  <a:pt x="101600" y="101600"/>
                </a:lnTo>
                <a:lnTo>
                  <a:pt x="101600" y="1311148"/>
                </a:lnTo>
                <a:lnTo>
                  <a:pt x="93618" y="1350704"/>
                </a:lnTo>
                <a:lnTo>
                  <a:pt x="71850" y="1382998"/>
                </a:lnTo>
                <a:lnTo>
                  <a:pt x="39556" y="1404766"/>
                </a:lnTo>
                <a:lnTo>
                  <a:pt x="0" y="1412748"/>
                </a:lnTo>
              </a:path>
            </a:pathLst>
          </a:custGeom>
          <a:ln w="9525">
            <a:solidFill>
              <a:srgbClr val="3C8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72455" y="2287523"/>
            <a:ext cx="101600" cy="1412875"/>
          </a:xfrm>
          <a:custGeom>
            <a:avLst/>
            <a:gdLst/>
            <a:ahLst/>
            <a:cxnLst/>
            <a:rect l="l" t="t" r="r" b="b"/>
            <a:pathLst>
              <a:path w="101600" h="1412875">
                <a:moveTo>
                  <a:pt x="101600" y="1412748"/>
                </a:moveTo>
                <a:lnTo>
                  <a:pt x="62043" y="1404766"/>
                </a:lnTo>
                <a:lnTo>
                  <a:pt x="29749" y="1382998"/>
                </a:lnTo>
                <a:lnTo>
                  <a:pt x="7981" y="1350704"/>
                </a:lnTo>
                <a:lnTo>
                  <a:pt x="0" y="1311148"/>
                </a:lnTo>
                <a:lnTo>
                  <a:pt x="0" y="101600"/>
                </a:lnTo>
                <a:lnTo>
                  <a:pt x="7981" y="62043"/>
                </a:lnTo>
                <a:lnTo>
                  <a:pt x="29749" y="29749"/>
                </a:lnTo>
                <a:lnTo>
                  <a:pt x="62043" y="7981"/>
                </a:lnTo>
                <a:lnTo>
                  <a:pt x="101600" y="0"/>
                </a:lnTo>
              </a:path>
            </a:pathLst>
          </a:custGeom>
          <a:ln w="9525">
            <a:solidFill>
              <a:srgbClr val="3C8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1795652" y="2302985"/>
          <a:ext cx="371475" cy="1365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1823"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24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2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24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24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917">
                <a:tc>
                  <a:txBody>
                    <a:bodyPr/>
                    <a:lstStyle/>
                    <a:p>
                      <a:pPr algn="ctr">
                        <a:lnSpc>
                          <a:spcPts val="1839"/>
                        </a:lnSpc>
                        <a:spcBef>
                          <a:spcPts val="120"/>
                        </a:spcBef>
                      </a:pPr>
                      <a:r>
                        <a:rPr sz="160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24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2961258" y="2302985"/>
          <a:ext cx="371475" cy="1365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1823"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24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2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24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24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917">
                <a:tc>
                  <a:txBody>
                    <a:bodyPr/>
                    <a:lstStyle/>
                    <a:p>
                      <a:pPr algn="ctr">
                        <a:lnSpc>
                          <a:spcPts val="1839"/>
                        </a:lnSpc>
                        <a:spcBef>
                          <a:spcPts val="120"/>
                        </a:spcBef>
                      </a:pPr>
                      <a:r>
                        <a:rPr sz="160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24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4126738" y="2302985"/>
          <a:ext cx="371475" cy="1365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1823"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24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2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24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24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917">
                <a:tc>
                  <a:txBody>
                    <a:bodyPr/>
                    <a:lstStyle/>
                    <a:p>
                      <a:pPr algn="ctr">
                        <a:lnSpc>
                          <a:spcPts val="1839"/>
                        </a:lnSpc>
                        <a:spcBef>
                          <a:spcPts val="120"/>
                        </a:spcBef>
                      </a:pPr>
                      <a:r>
                        <a:rPr sz="160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24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5292344" y="2306922"/>
          <a:ext cx="371475" cy="1365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1823">
                <a:tc>
                  <a:txBody>
                    <a:bodyPr/>
                    <a:lstStyle/>
                    <a:p>
                      <a:pPr marR="119380" algn="r">
                        <a:lnSpc>
                          <a:spcPts val="1895"/>
                        </a:lnSpc>
                      </a:pPr>
                      <a:r>
                        <a:rPr sz="160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15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24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265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24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725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24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917">
                <a:tc>
                  <a:txBody>
                    <a:bodyPr/>
                    <a:lstStyle/>
                    <a:p>
                      <a:pPr marR="119380" algn="r">
                        <a:lnSpc>
                          <a:spcPts val="1839"/>
                        </a:lnSpc>
                        <a:spcBef>
                          <a:spcPts val="120"/>
                        </a:spcBef>
                      </a:pPr>
                      <a:r>
                        <a:rPr sz="160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24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2477261" y="2814904"/>
            <a:ext cx="1733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95" dirty="0">
                <a:solidFill>
                  <a:srgbClr val="3C85C5"/>
                </a:solidFill>
                <a:latin typeface="Tahoma"/>
                <a:cs typeface="Tahoma"/>
              </a:rPr>
              <a:t>+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42486" y="2818841"/>
            <a:ext cx="1733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95" dirty="0">
                <a:solidFill>
                  <a:srgbClr val="3C85C5"/>
                </a:solidFill>
                <a:latin typeface="Tahoma"/>
                <a:cs typeface="Tahoma"/>
              </a:rPr>
              <a:t>+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807965" y="2814904"/>
            <a:ext cx="1733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95" dirty="0">
                <a:solidFill>
                  <a:srgbClr val="3C85C5"/>
                </a:solidFill>
                <a:latin typeface="Tahoma"/>
                <a:cs typeface="Tahoma"/>
              </a:rPr>
              <a:t>+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12026" y="2818841"/>
            <a:ext cx="1733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95" dirty="0">
                <a:solidFill>
                  <a:srgbClr val="3C85C5"/>
                </a:solidFill>
                <a:latin typeface="Tahoma"/>
                <a:cs typeface="Tahoma"/>
              </a:rPr>
              <a:t>=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229856" y="2290572"/>
            <a:ext cx="134620" cy="1412875"/>
          </a:xfrm>
          <a:custGeom>
            <a:avLst/>
            <a:gdLst/>
            <a:ahLst/>
            <a:cxnLst/>
            <a:rect l="l" t="t" r="r" b="b"/>
            <a:pathLst>
              <a:path w="134620" h="1412875">
                <a:moveTo>
                  <a:pt x="134112" y="1412747"/>
                </a:moveTo>
                <a:lnTo>
                  <a:pt x="91732" y="1405908"/>
                </a:lnTo>
                <a:lnTo>
                  <a:pt x="54918" y="1386864"/>
                </a:lnTo>
                <a:lnTo>
                  <a:pt x="25883" y="1357829"/>
                </a:lnTo>
                <a:lnTo>
                  <a:pt x="6839" y="1321015"/>
                </a:lnTo>
                <a:lnTo>
                  <a:pt x="0" y="1278636"/>
                </a:lnTo>
                <a:lnTo>
                  <a:pt x="0" y="134111"/>
                </a:lnTo>
                <a:lnTo>
                  <a:pt x="6839" y="91732"/>
                </a:lnTo>
                <a:lnTo>
                  <a:pt x="25883" y="54918"/>
                </a:lnTo>
                <a:lnTo>
                  <a:pt x="54918" y="25883"/>
                </a:lnTo>
                <a:lnTo>
                  <a:pt x="91732" y="6839"/>
                </a:lnTo>
                <a:lnTo>
                  <a:pt x="134112" y="0"/>
                </a:lnTo>
              </a:path>
            </a:pathLst>
          </a:custGeom>
          <a:ln w="9525">
            <a:solidFill>
              <a:srgbClr val="3C8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900416" y="2290572"/>
            <a:ext cx="134620" cy="1412875"/>
          </a:xfrm>
          <a:custGeom>
            <a:avLst/>
            <a:gdLst/>
            <a:ahLst/>
            <a:cxnLst/>
            <a:rect l="l" t="t" r="r" b="b"/>
            <a:pathLst>
              <a:path w="134620" h="1412875">
                <a:moveTo>
                  <a:pt x="0" y="0"/>
                </a:moveTo>
                <a:lnTo>
                  <a:pt x="42379" y="6839"/>
                </a:lnTo>
                <a:lnTo>
                  <a:pt x="79193" y="25883"/>
                </a:lnTo>
                <a:lnTo>
                  <a:pt x="108228" y="54918"/>
                </a:lnTo>
                <a:lnTo>
                  <a:pt x="127272" y="91732"/>
                </a:lnTo>
                <a:lnTo>
                  <a:pt x="134111" y="134111"/>
                </a:lnTo>
                <a:lnTo>
                  <a:pt x="134111" y="1278636"/>
                </a:lnTo>
                <a:lnTo>
                  <a:pt x="127272" y="1321015"/>
                </a:lnTo>
                <a:lnTo>
                  <a:pt x="108228" y="1357829"/>
                </a:lnTo>
                <a:lnTo>
                  <a:pt x="79193" y="1386864"/>
                </a:lnTo>
                <a:lnTo>
                  <a:pt x="42379" y="1405908"/>
                </a:lnTo>
                <a:lnTo>
                  <a:pt x="0" y="1412747"/>
                </a:lnTo>
              </a:path>
            </a:pathLst>
          </a:custGeom>
          <a:ln w="9525">
            <a:solidFill>
              <a:srgbClr val="3C8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7305802" y="2306922"/>
          <a:ext cx="653415" cy="1365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3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1823"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spc="5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0.25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spc="5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0.25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24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26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24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72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spc="-5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0.5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24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917">
                <a:tc>
                  <a:txBody>
                    <a:bodyPr/>
                    <a:lstStyle/>
                    <a:p>
                      <a:pPr marL="1270" algn="ctr">
                        <a:lnSpc>
                          <a:spcPts val="1839"/>
                        </a:lnSpc>
                        <a:spcBef>
                          <a:spcPts val="120"/>
                        </a:spcBef>
                      </a:pPr>
                      <a:r>
                        <a:rPr sz="160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24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" name="object 27"/>
          <p:cNvSpPr txBox="1"/>
          <p:nvPr/>
        </p:nvSpPr>
        <p:spPr>
          <a:xfrm>
            <a:off x="6247891" y="2814904"/>
            <a:ext cx="3530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40" dirty="0">
                <a:solidFill>
                  <a:srgbClr val="3C85C5"/>
                </a:solidFill>
                <a:latin typeface="Tahoma"/>
                <a:cs typeface="Tahoma"/>
              </a:rPr>
              <a:t>/</a:t>
            </a:r>
            <a:r>
              <a:rPr sz="2000" spc="-12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spc="70" dirty="0">
                <a:solidFill>
                  <a:srgbClr val="3C85C5"/>
                </a:solidFill>
                <a:latin typeface="Tahoma"/>
                <a:cs typeface="Tahoma"/>
              </a:rPr>
              <a:t>4</a:t>
            </a:r>
            <a:endParaRPr sz="20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465086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8883" y="1329308"/>
            <a:ext cx="5574665" cy="9829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9734" indent="-407670">
              <a:lnSpc>
                <a:spcPct val="100000"/>
              </a:lnSpc>
              <a:spcBef>
                <a:spcPts val="105"/>
              </a:spcBef>
              <a:buChar char="•"/>
              <a:tabLst>
                <a:tab pos="419734" algn="l"/>
                <a:tab pos="420370" algn="l"/>
              </a:tabLst>
            </a:pPr>
            <a:r>
              <a:rPr sz="2000" spc="10" dirty="0">
                <a:latin typeface="Tahoma"/>
                <a:cs typeface="Tahoma"/>
              </a:rPr>
              <a:t>Repr</a:t>
            </a:r>
            <a:r>
              <a:rPr sz="2000" spc="-5" dirty="0">
                <a:latin typeface="Tahoma"/>
                <a:cs typeface="Tahoma"/>
              </a:rPr>
              <a:t>es</a:t>
            </a:r>
            <a:r>
              <a:rPr sz="2000" spc="-15" dirty="0">
                <a:latin typeface="Tahoma"/>
                <a:cs typeface="Tahoma"/>
              </a:rPr>
              <a:t>en</a:t>
            </a:r>
            <a:r>
              <a:rPr sz="2000" spc="45" dirty="0">
                <a:latin typeface="Tahoma"/>
                <a:cs typeface="Tahoma"/>
              </a:rPr>
              <a:t>t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wor</a:t>
            </a:r>
            <a:r>
              <a:rPr sz="2000" spc="45" dirty="0">
                <a:latin typeface="Tahoma"/>
                <a:cs typeface="Tahoma"/>
              </a:rPr>
              <a:t>d</a:t>
            </a:r>
            <a:r>
              <a:rPr sz="2000" spc="-25" dirty="0">
                <a:latin typeface="Tahoma"/>
                <a:cs typeface="Tahoma"/>
              </a:rPr>
              <a:t>s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and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30" dirty="0">
                <a:latin typeface="Tahoma"/>
                <a:cs typeface="Tahoma"/>
              </a:rPr>
              <a:t>d</a:t>
            </a:r>
            <a:r>
              <a:rPr sz="2000" spc="35" dirty="0">
                <a:latin typeface="Tahoma"/>
                <a:cs typeface="Tahoma"/>
              </a:rPr>
              <a:t>o</a:t>
            </a:r>
            <a:r>
              <a:rPr sz="2000" dirty="0">
                <a:latin typeface="Tahoma"/>
                <a:cs typeface="Tahoma"/>
              </a:rPr>
              <a:t>cum</a:t>
            </a:r>
            <a:r>
              <a:rPr sz="2000" spc="-10" dirty="0">
                <a:latin typeface="Tahoma"/>
                <a:cs typeface="Tahoma"/>
              </a:rPr>
              <a:t>e</a:t>
            </a:r>
            <a:r>
              <a:rPr sz="2000" spc="5" dirty="0">
                <a:latin typeface="Tahoma"/>
                <a:cs typeface="Tahoma"/>
              </a:rPr>
              <a:t>nts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spc="-40" dirty="0">
                <a:latin typeface="Tahoma"/>
                <a:cs typeface="Tahoma"/>
              </a:rPr>
              <a:t>as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20" dirty="0">
                <a:solidFill>
                  <a:srgbClr val="6AA84F"/>
                </a:solidFill>
                <a:latin typeface="Tahoma"/>
                <a:cs typeface="Tahoma"/>
              </a:rPr>
              <a:t>vectors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Tahoma"/>
              <a:buChar char="•"/>
            </a:pPr>
            <a:endParaRPr sz="2250">
              <a:latin typeface="Tahoma"/>
              <a:cs typeface="Tahoma"/>
            </a:endParaRPr>
          </a:p>
          <a:p>
            <a:pPr marL="419734" indent="-407670">
              <a:lnSpc>
                <a:spcPct val="100000"/>
              </a:lnSpc>
              <a:buChar char="•"/>
              <a:tabLst>
                <a:tab pos="419734" algn="l"/>
                <a:tab pos="420370" algn="l"/>
              </a:tabLst>
            </a:pPr>
            <a:r>
              <a:rPr sz="2000" spc="10" dirty="0">
                <a:latin typeface="Tahoma"/>
                <a:cs typeface="Tahoma"/>
              </a:rPr>
              <a:t>Repr</a:t>
            </a:r>
            <a:r>
              <a:rPr sz="2000" spc="-5" dirty="0">
                <a:latin typeface="Tahoma"/>
                <a:cs typeface="Tahoma"/>
              </a:rPr>
              <a:t>es</a:t>
            </a:r>
            <a:r>
              <a:rPr sz="2000" spc="-15" dirty="0">
                <a:latin typeface="Tahoma"/>
                <a:cs typeface="Tahoma"/>
              </a:rPr>
              <a:t>en</a:t>
            </a:r>
            <a:r>
              <a:rPr sz="2000" spc="15" dirty="0">
                <a:latin typeface="Tahoma"/>
                <a:cs typeface="Tahoma"/>
              </a:rPr>
              <a:t>ta</a:t>
            </a:r>
            <a:r>
              <a:rPr sz="2000" dirty="0">
                <a:latin typeface="Tahoma"/>
                <a:cs typeface="Tahoma"/>
              </a:rPr>
              <a:t>t</a:t>
            </a:r>
            <a:r>
              <a:rPr sz="2000" spc="25" dirty="0">
                <a:latin typeface="Tahoma"/>
                <a:cs typeface="Tahoma"/>
              </a:rPr>
              <a:t>ion</a:t>
            </a:r>
            <a:r>
              <a:rPr sz="2000" spc="-160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that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10" dirty="0">
                <a:solidFill>
                  <a:srgbClr val="6AA84F"/>
                </a:solidFill>
                <a:latin typeface="Tahoma"/>
                <a:cs typeface="Tahoma"/>
              </a:rPr>
              <a:t>capt</a:t>
            </a:r>
            <a:r>
              <a:rPr sz="2000" spc="-5" dirty="0">
                <a:solidFill>
                  <a:srgbClr val="6AA84F"/>
                </a:solidFill>
                <a:latin typeface="Tahoma"/>
                <a:cs typeface="Tahoma"/>
              </a:rPr>
              <a:t>ures</a:t>
            </a:r>
            <a:r>
              <a:rPr sz="2000" spc="-155" dirty="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relati</a:t>
            </a:r>
            <a:r>
              <a:rPr sz="2000" spc="5" dirty="0">
                <a:latin typeface="Tahoma"/>
                <a:cs typeface="Tahoma"/>
              </a:rPr>
              <a:t>ve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6AA84F"/>
                </a:solidFill>
                <a:latin typeface="Tahoma"/>
                <a:cs typeface="Tahoma"/>
              </a:rPr>
              <a:t>meaning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2CCA99F-B1E3-9B67-71FC-C72DBDE77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033528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41078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5" dirty="0"/>
              <a:t>Final</a:t>
            </a:r>
            <a:r>
              <a:rPr sz="2800" spc="-175" dirty="0"/>
              <a:t> </a:t>
            </a:r>
            <a:r>
              <a:rPr sz="2800" dirty="0"/>
              <a:t>prepared</a:t>
            </a:r>
            <a:r>
              <a:rPr sz="2800" spc="-180" dirty="0"/>
              <a:t> </a:t>
            </a:r>
            <a:r>
              <a:rPr sz="2800" spc="-5" dirty="0"/>
              <a:t>training</a:t>
            </a:r>
            <a:r>
              <a:rPr sz="2800" spc="-180" dirty="0"/>
              <a:t> </a:t>
            </a:r>
            <a:r>
              <a:rPr sz="2800" spc="5" dirty="0"/>
              <a:t>set</a:t>
            </a:r>
            <a:endParaRPr sz="28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85216" y="1439862"/>
          <a:ext cx="8483600" cy="19763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85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1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3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2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9336">
                <a:tc>
                  <a:txBody>
                    <a:bodyPr/>
                    <a:lstStyle/>
                    <a:p>
                      <a:pPr marL="34925" algn="ctr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1600" i="1" dirty="0">
                          <a:latin typeface="Arial"/>
                          <a:cs typeface="Arial"/>
                        </a:rPr>
                        <a:t>Co</a:t>
                      </a:r>
                      <a:r>
                        <a:rPr sz="1600" i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i="1" dirty="0">
                          <a:latin typeface="Arial"/>
                          <a:cs typeface="Arial"/>
                        </a:rPr>
                        <a:t>text</a:t>
                      </a:r>
                      <a:r>
                        <a:rPr sz="1600" i="1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i="1" dirty="0">
                          <a:latin typeface="Arial"/>
                          <a:cs typeface="Arial"/>
                        </a:rPr>
                        <a:t>wo</a:t>
                      </a:r>
                      <a:r>
                        <a:rPr sz="1600" i="1" spc="-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600" i="1" dirty="0">
                          <a:latin typeface="Arial"/>
                          <a:cs typeface="Arial"/>
                        </a:rPr>
                        <a:t>ds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4097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1600" spc="25" dirty="0">
                          <a:latin typeface="Tahoma"/>
                          <a:cs typeface="Tahoma"/>
                        </a:rPr>
                        <a:t>Context</a:t>
                      </a:r>
                      <a:r>
                        <a:rPr sz="1600" spc="-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10" dirty="0">
                          <a:latin typeface="Tahoma"/>
                          <a:cs typeface="Tahoma"/>
                        </a:rPr>
                        <a:t>words</a:t>
                      </a:r>
                      <a:r>
                        <a:rPr sz="1600" spc="-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20" dirty="0">
                          <a:latin typeface="Tahoma"/>
                          <a:cs typeface="Tahoma"/>
                        </a:rPr>
                        <a:t>vector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4097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1600" i="1" dirty="0">
                          <a:latin typeface="Arial"/>
                          <a:cs typeface="Arial"/>
                        </a:rPr>
                        <a:t>Cen</a:t>
                      </a:r>
                      <a:r>
                        <a:rPr sz="1600" i="1" spc="-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600" i="1" dirty="0">
                          <a:latin typeface="Arial"/>
                          <a:cs typeface="Arial"/>
                        </a:rPr>
                        <a:t>er</a:t>
                      </a:r>
                      <a:r>
                        <a:rPr sz="1600" i="1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i="1" dirty="0">
                          <a:latin typeface="Arial"/>
                          <a:cs typeface="Arial"/>
                        </a:rPr>
                        <a:t>wo</a:t>
                      </a:r>
                      <a:r>
                        <a:rPr sz="1600" i="1" spc="-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600" i="1" dirty="0">
                          <a:latin typeface="Arial"/>
                          <a:cs typeface="Arial"/>
                        </a:rPr>
                        <a:t>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4097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1600" spc="20" dirty="0">
                          <a:latin typeface="Tahoma"/>
                          <a:cs typeface="Tahoma"/>
                        </a:rPr>
                        <a:t>Center</a:t>
                      </a:r>
                      <a:r>
                        <a:rPr sz="1600" spc="-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20" dirty="0">
                          <a:latin typeface="Tahoma"/>
                          <a:cs typeface="Tahoma"/>
                        </a:rPr>
                        <a:t>word</a:t>
                      </a:r>
                      <a:r>
                        <a:rPr sz="1600" spc="-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20" dirty="0">
                          <a:latin typeface="Tahoma"/>
                          <a:cs typeface="Tahoma"/>
                        </a:rPr>
                        <a:t>vector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4097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817"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600" i="1" dirty="0">
                          <a:solidFill>
                            <a:srgbClr val="3C85C5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600" i="1" spc="-70" dirty="0">
                          <a:solidFill>
                            <a:srgbClr val="3C85C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i="1" dirty="0">
                          <a:solidFill>
                            <a:srgbClr val="3C85C5"/>
                          </a:solidFill>
                          <a:latin typeface="Arial"/>
                          <a:cs typeface="Arial"/>
                        </a:rPr>
                        <a:t>am</a:t>
                      </a:r>
                      <a:r>
                        <a:rPr sz="1600" i="1" spc="-75" dirty="0">
                          <a:solidFill>
                            <a:srgbClr val="3C85C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i="1" dirty="0">
                          <a:solidFill>
                            <a:srgbClr val="3C85C5"/>
                          </a:solidFill>
                          <a:latin typeface="Arial"/>
                          <a:cs typeface="Arial"/>
                        </a:rPr>
                        <a:t>beca</a:t>
                      </a:r>
                      <a:r>
                        <a:rPr sz="1600" i="1" spc="-10" dirty="0">
                          <a:solidFill>
                            <a:srgbClr val="3C85C5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600" i="1" dirty="0">
                          <a:solidFill>
                            <a:srgbClr val="3C85C5"/>
                          </a:solidFill>
                          <a:latin typeface="Arial"/>
                          <a:cs typeface="Arial"/>
                        </a:rPr>
                        <a:t>se</a:t>
                      </a:r>
                      <a:r>
                        <a:rPr sz="1600" i="1" spc="-65" dirty="0">
                          <a:solidFill>
                            <a:srgbClr val="3C85C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i="1" dirty="0">
                          <a:solidFill>
                            <a:srgbClr val="3C85C5"/>
                          </a:solidFill>
                          <a:latin typeface="Arial"/>
                          <a:cs typeface="Arial"/>
                        </a:rPr>
                        <a:t>I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4160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60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[0.2</a:t>
                      </a:r>
                      <a:r>
                        <a:rPr sz="1600" spc="-1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5</a:t>
                      </a:r>
                      <a:r>
                        <a:rPr sz="160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;</a:t>
                      </a:r>
                      <a:r>
                        <a:rPr sz="1600" spc="-9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0</a:t>
                      </a:r>
                      <a:r>
                        <a:rPr sz="1600" spc="-5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.</a:t>
                      </a:r>
                      <a:r>
                        <a:rPr sz="160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25;</a:t>
                      </a:r>
                      <a:r>
                        <a:rPr sz="1600" spc="-95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0;</a:t>
                      </a:r>
                      <a:r>
                        <a:rPr sz="1600" spc="-95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0</a:t>
                      </a:r>
                      <a:r>
                        <a:rPr sz="1600" spc="-1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.</a:t>
                      </a:r>
                      <a:r>
                        <a:rPr sz="160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5;</a:t>
                      </a:r>
                      <a:r>
                        <a:rPr sz="1600" spc="-95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0]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4160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4604" algn="ct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600" i="1" spc="-55" dirty="0">
                          <a:solidFill>
                            <a:srgbClr val="3C85C5"/>
                          </a:solidFill>
                          <a:latin typeface="Arial"/>
                          <a:cs typeface="Arial"/>
                        </a:rPr>
                        <a:t>happy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4160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60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[0;</a:t>
                      </a:r>
                      <a:r>
                        <a:rPr sz="1600" spc="-105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0;</a:t>
                      </a:r>
                      <a:r>
                        <a:rPr sz="1600" spc="-95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1;</a:t>
                      </a:r>
                      <a:r>
                        <a:rPr sz="1600" spc="-95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0;</a:t>
                      </a:r>
                      <a:r>
                        <a:rPr sz="1600" spc="-95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0]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4160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97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4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50163" y="2647744"/>
            <a:ext cx="7856855" cy="77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9430">
              <a:lnSpc>
                <a:spcPts val="1900"/>
              </a:lnSpc>
              <a:tabLst>
                <a:tab pos="2752090" algn="l"/>
                <a:tab pos="5250815" algn="l"/>
                <a:tab pos="6725920" algn="l"/>
              </a:tabLst>
            </a:pPr>
            <a:r>
              <a:rPr sz="1600" i="1" spc="-75" dirty="0">
                <a:solidFill>
                  <a:srgbClr val="3C85C5"/>
                </a:solidFill>
                <a:latin typeface="Arial"/>
                <a:cs typeface="Arial"/>
              </a:rPr>
              <a:t>am </a:t>
            </a:r>
            <a:r>
              <a:rPr sz="1600" i="1" spc="-55" dirty="0">
                <a:solidFill>
                  <a:srgbClr val="3C85C5"/>
                </a:solidFill>
                <a:latin typeface="Arial"/>
                <a:cs typeface="Arial"/>
              </a:rPr>
              <a:t>h</a:t>
            </a:r>
            <a:r>
              <a:rPr sz="1600" i="1" spc="-60" dirty="0">
                <a:solidFill>
                  <a:srgbClr val="3C85C5"/>
                </a:solidFill>
                <a:latin typeface="Arial"/>
                <a:cs typeface="Arial"/>
              </a:rPr>
              <a:t>a</a:t>
            </a:r>
            <a:r>
              <a:rPr sz="1600" i="1" spc="-70" dirty="0">
                <a:solidFill>
                  <a:srgbClr val="3C85C5"/>
                </a:solidFill>
                <a:latin typeface="Arial"/>
                <a:cs typeface="Arial"/>
              </a:rPr>
              <a:t>p</a:t>
            </a:r>
            <a:r>
              <a:rPr sz="1600" i="1" spc="-55" dirty="0">
                <a:solidFill>
                  <a:srgbClr val="3C85C5"/>
                </a:solidFill>
                <a:latin typeface="Arial"/>
                <a:cs typeface="Arial"/>
              </a:rPr>
              <a:t>p</a:t>
            </a:r>
            <a:r>
              <a:rPr sz="1600" i="1" spc="-35" dirty="0">
                <a:solidFill>
                  <a:srgbClr val="3C85C5"/>
                </a:solidFill>
                <a:latin typeface="Arial"/>
                <a:cs typeface="Arial"/>
              </a:rPr>
              <a:t>y</a:t>
            </a:r>
            <a:r>
              <a:rPr sz="1600" i="1" spc="-50" dirty="0">
                <a:solidFill>
                  <a:srgbClr val="3C85C5"/>
                </a:solidFill>
                <a:latin typeface="Arial"/>
                <a:cs typeface="Arial"/>
              </a:rPr>
              <a:t> </a:t>
            </a:r>
            <a:r>
              <a:rPr sz="1600" i="1" spc="-20" dirty="0">
                <a:solidFill>
                  <a:srgbClr val="3C85C5"/>
                </a:solidFill>
                <a:latin typeface="Arial"/>
                <a:cs typeface="Arial"/>
              </a:rPr>
              <a:t>I</a:t>
            </a:r>
            <a:r>
              <a:rPr sz="1600" i="1" spc="-70" dirty="0">
                <a:solidFill>
                  <a:srgbClr val="3C85C5"/>
                </a:solidFill>
                <a:latin typeface="Arial"/>
                <a:cs typeface="Arial"/>
              </a:rPr>
              <a:t> </a:t>
            </a:r>
            <a:r>
              <a:rPr sz="1600" i="1" spc="-75" dirty="0">
                <a:solidFill>
                  <a:srgbClr val="3C85C5"/>
                </a:solidFill>
                <a:latin typeface="Arial"/>
                <a:cs typeface="Arial"/>
              </a:rPr>
              <a:t>am</a:t>
            </a:r>
            <a:r>
              <a:rPr sz="1600" i="1" dirty="0">
                <a:solidFill>
                  <a:srgbClr val="3C85C5"/>
                </a:solidFill>
                <a:latin typeface="Arial"/>
                <a:cs typeface="Arial"/>
              </a:rPr>
              <a:t>	</a:t>
            </a:r>
            <a:r>
              <a:rPr sz="1600" spc="-70" dirty="0">
                <a:solidFill>
                  <a:srgbClr val="3C85C5"/>
                </a:solidFill>
                <a:latin typeface="Tahoma"/>
                <a:cs typeface="Tahoma"/>
              </a:rPr>
              <a:t>[0</a:t>
            </a:r>
            <a:r>
              <a:rPr sz="1600" spc="-50" dirty="0">
                <a:solidFill>
                  <a:srgbClr val="3C85C5"/>
                </a:solidFill>
                <a:latin typeface="Tahoma"/>
                <a:cs typeface="Tahoma"/>
              </a:rPr>
              <a:t>.5;</a:t>
            </a:r>
            <a:r>
              <a:rPr sz="1600" spc="-9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600" spc="40" dirty="0">
                <a:solidFill>
                  <a:srgbClr val="3C85C5"/>
                </a:solidFill>
                <a:latin typeface="Tahoma"/>
                <a:cs typeface="Tahoma"/>
              </a:rPr>
              <a:t>0</a:t>
            </a:r>
            <a:r>
              <a:rPr sz="1600" spc="-150" dirty="0">
                <a:solidFill>
                  <a:srgbClr val="3C85C5"/>
                </a:solidFill>
                <a:latin typeface="Tahoma"/>
                <a:cs typeface="Tahoma"/>
              </a:rPr>
              <a:t>;</a:t>
            </a:r>
            <a:r>
              <a:rPr sz="1600" spc="-9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3C85C5"/>
                </a:solidFill>
                <a:latin typeface="Tahoma"/>
                <a:cs typeface="Tahoma"/>
              </a:rPr>
              <a:t>0</a:t>
            </a:r>
            <a:r>
              <a:rPr sz="1600" spc="-30" dirty="0">
                <a:solidFill>
                  <a:srgbClr val="3C85C5"/>
                </a:solidFill>
                <a:latin typeface="Tahoma"/>
                <a:cs typeface="Tahoma"/>
              </a:rPr>
              <a:t>.</a:t>
            </a:r>
            <a:r>
              <a:rPr sz="1600" spc="50" dirty="0">
                <a:solidFill>
                  <a:srgbClr val="3C85C5"/>
                </a:solidFill>
                <a:latin typeface="Tahoma"/>
                <a:cs typeface="Tahoma"/>
              </a:rPr>
              <a:t>2</a:t>
            </a:r>
            <a:r>
              <a:rPr sz="1600" spc="40" dirty="0">
                <a:solidFill>
                  <a:srgbClr val="3C85C5"/>
                </a:solidFill>
                <a:latin typeface="Tahoma"/>
                <a:cs typeface="Tahoma"/>
              </a:rPr>
              <a:t>5</a:t>
            </a:r>
            <a:r>
              <a:rPr sz="1600" spc="-150" dirty="0">
                <a:solidFill>
                  <a:srgbClr val="3C85C5"/>
                </a:solidFill>
                <a:latin typeface="Tahoma"/>
                <a:cs typeface="Tahoma"/>
              </a:rPr>
              <a:t>;</a:t>
            </a:r>
            <a:r>
              <a:rPr sz="1600" spc="-9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3C85C5"/>
                </a:solidFill>
                <a:latin typeface="Tahoma"/>
                <a:cs typeface="Tahoma"/>
              </a:rPr>
              <a:t>0</a:t>
            </a:r>
            <a:r>
              <a:rPr sz="1600" spc="-30" dirty="0">
                <a:solidFill>
                  <a:srgbClr val="3C85C5"/>
                </a:solidFill>
                <a:latin typeface="Tahoma"/>
                <a:cs typeface="Tahoma"/>
              </a:rPr>
              <a:t>.</a:t>
            </a:r>
            <a:r>
              <a:rPr sz="1600" spc="50" dirty="0">
                <a:solidFill>
                  <a:srgbClr val="3C85C5"/>
                </a:solidFill>
                <a:latin typeface="Tahoma"/>
                <a:cs typeface="Tahoma"/>
              </a:rPr>
              <a:t>2</a:t>
            </a:r>
            <a:r>
              <a:rPr sz="1600" spc="40" dirty="0">
                <a:solidFill>
                  <a:srgbClr val="3C85C5"/>
                </a:solidFill>
                <a:latin typeface="Tahoma"/>
                <a:cs typeface="Tahoma"/>
              </a:rPr>
              <a:t>5</a:t>
            </a:r>
            <a:r>
              <a:rPr sz="1600" spc="-150" dirty="0">
                <a:solidFill>
                  <a:srgbClr val="3C85C5"/>
                </a:solidFill>
                <a:latin typeface="Tahoma"/>
                <a:cs typeface="Tahoma"/>
              </a:rPr>
              <a:t>;</a:t>
            </a:r>
            <a:r>
              <a:rPr sz="1600" spc="-9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3C85C5"/>
                </a:solidFill>
                <a:latin typeface="Tahoma"/>
                <a:cs typeface="Tahoma"/>
              </a:rPr>
              <a:t>0]</a:t>
            </a:r>
            <a:r>
              <a:rPr sz="1600" dirty="0">
                <a:solidFill>
                  <a:srgbClr val="3C85C5"/>
                </a:solidFill>
                <a:latin typeface="Tahoma"/>
                <a:cs typeface="Tahoma"/>
              </a:rPr>
              <a:t>	</a:t>
            </a:r>
            <a:r>
              <a:rPr sz="1600" i="1" spc="-55" dirty="0">
                <a:solidFill>
                  <a:srgbClr val="3C85C5"/>
                </a:solidFill>
                <a:latin typeface="Arial"/>
                <a:cs typeface="Arial"/>
              </a:rPr>
              <a:t>b</a:t>
            </a:r>
            <a:r>
              <a:rPr sz="1600" i="1" spc="-105" dirty="0">
                <a:solidFill>
                  <a:srgbClr val="3C85C5"/>
                </a:solidFill>
                <a:latin typeface="Arial"/>
                <a:cs typeface="Arial"/>
              </a:rPr>
              <a:t>e</a:t>
            </a:r>
            <a:r>
              <a:rPr sz="1600" i="1" spc="-100" dirty="0">
                <a:solidFill>
                  <a:srgbClr val="3C85C5"/>
                </a:solidFill>
                <a:latin typeface="Arial"/>
                <a:cs typeface="Arial"/>
              </a:rPr>
              <a:t>c</a:t>
            </a:r>
            <a:r>
              <a:rPr sz="1600" i="1" spc="-60" dirty="0">
                <a:solidFill>
                  <a:srgbClr val="3C85C5"/>
                </a:solidFill>
                <a:latin typeface="Arial"/>
                <a:cs typeface="Arial"/>
              </a:rPr>
              <a:t>a</a:t>
            </a:r>
            <a:r>
              <a:rPr sz="1600" i="1" spc="-70" dirty="0">
                <a:solidFill>
                  <a:srgbClr val="3C85C5"/>
                </a:solidFill>
                <a:latin typeface="Arial"/>
                <a:cs typeface="Arial"/>
              </a:rPr>
              <a:t>u</a:t>
            </a:r>
            <a:r>
              <a:rPr sz="1600" i="1" spc="-145" dirty="0">
                <a:solidFill>
                  <a:srgbClr val="3C85C5"/>
                </a:solidFill>
                <a:latin typeface="Arial"/>
                <a:cs typeface="Arial"/>
              </a:rPr>
              <a:t>se</a:t>
            </a:r>
            <a:r>
              <a:rPr sz="1600" i="1" dirty="0">
                <a:solidFill>
                  <a:srgbClr val="3C85C5"/>
                </a:solidFill>
                <a:latin typeface="Arial"/>
                <a:cs typeface="Arial"/>
              </a:rPr>
              <a:t>	</a:t>
            </a:r>
            <a:r>
              <a:rPr sz="1600" spc="-75" dirty="0">
                <a:solidFill>
                  <a:srgbClr val="3C85C5"/>
                </a:solidFill>
                <a:latin typeface="Tahoma"/>
                <a:cs typeface="Tahoma"/>
              </a:rPr>
              <a:t>[0;</a:t>
            </a:r>
            <a:r>
              <a:rPr sz="1600" spc="-10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600" spc="-50" dirty="0">
                <a:solidFill>
                  <a:srgbClr val="3C85C5"/>
                </a:solidFill>
                <a:latin typeface="Tahoma"/>
                <a:cs typeface="Tahoma"/>
              </a:rPr>
              <a:t>1;</a:t>
            </a:r>
            <a:r>
              <a:rPr sz="1600" spc="-9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600" spc="40" dirty="0">
                <a:solidFill>
                  <a:srgbClr val="3C85C5"/>
                </a:solidFill>
                <a:latin typeface="Tahoma"/>
                <a:cs typeface="Tahoma"/>
              </a:rPr>
              <a:t>0</a:t>
            </a:r>
            <a:r>
              <a:rPr sz="1600" spc="-150" dirty="0">
                <a:solidFill>
                  <a:srgbClr val="3C85C5"/>
                </a:solidFill>
                <a:latin typeface="Tahoma"/>
                <a:cs typeface="Tahoma"/>
              </a:rPr>
              <a:t>;</a:t>
            </a:r>
            <a:r>
              <a:rPr sz="1600" spc="-9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600" spc="-50" dirty="0">
                <a:solidFill>
                  <a:srgbClr val="3C85C5"/>
                </a:solidFill>
                <a:latin typeface="Tahoma"/>
                <a:cs typeface="Tahoma"/>
              </a:rPr>
              <a:t>0;</a:t>
            </a:r>
            <a:r>
              <a:rPr sz="1600" spc="-9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600" spc="40" dirty="0">
                <a:solidFill>
                  <a:srgbClr val="3C85C5"/>
                </a:solidFill>
                <a:latin typeface="Tahoma"/>
                <a:cs typeface="Tahoma"/>
              </a:rPr>
              <a:t>0</a:t>
            </a:r>
            <a:r>
              <a:rPr sz="1600" spc="-125" dirty="0">
                <a:solidFill>
                  <a:srgbClr val="3C85C5"/>
                </a:solidFill>
                <a:latin typeface="Tahoma"/>
                <a:cs typeface="Tahoma"/>
              </a:rPr>
              <a:t>]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Tahoma"/>
              <a:cs typeface="Tahoma"/>
            </a:endParaRPr>
          </a:p>
          <a:p>
            <a:pPr>
              <a:lnSpc>
                <a:spcPct val="100000"/>
              </a:lnSpc>
              <a:tabLst>
                <a:tab pos="2552065" algn="l"/>
                <a:tab pos="5566410" algn="l"/>
                <a:tab pos="6725920" algn="l"/>
              </a:tabLst>
            </a:pPr>
            <a:r>
              <a:rPr sz="1600" i="1" spc="-55" dirty="0">
                <a:solidFill>
                  <a:srgbClr val="3C85C5"/>
                </a:solidFill>
                <a:latin typeface="Arial"/>
                <a:cs typeface="Arial"/>
              </a:rPr>
              <a:t>h</a:t>
            </a:r>
            <a:r>
              <a:rPr sz="1600" i="1" spc="-60" dirty="0">
                <a:solidFill>
                  <a:srgbClr val="3C85C5"/>
                </a:solidFill>
                <a:latin typeface="Arial"/>
                <a:cs typeface="Arial"/>
              </a:rPr>
              <a:t>ap</a:t>
            </a:r>
            <a:r>
              <a:rPr sz="1600" i="1" spc="-70" dirty="0">
                <a:solidFill>
                  <a:srgbClr val="3C85C5"/>
                </a:solidFill>
                <a:latin typeface="Arial"/>
                <a:cs typeface="Arial"/>
              </a:rPr>
              <a:t>p</a:t>
            </a:r>
            <a:r>
              <a:rPr sz="1600" i="1" spc="-35" dirty="0">
                <a:solidFill>
                  <a:srgbClr val="3C85C5"/>
                </a:solidFill>
                <a:latin typeface="Arial"/>
                <a:cs typeface="Arial"/>
              </a:rPr>
              <a:t>y</a:t>
            </a:r>
            <a:r>
              <a:rPr sz="1600" i="1" spc="-50" dirty="0">
                <a:solidFill>
                  <a:srgbClr val="3C85C5"/>
                </a:solidFill>
                <a:latin typeface="Arial"/>
                <a:cs typeface="Arial"/>
              </a:rPr>
              <a:t> </a:t>
            </a:r>
            <a:r>
              <a:rPr sz="1600" i="1" spc="-90" dirty="0">
                <a:solidFill>
                  <a:srgbClr val="3C85C5"/>
                </a:solidFill>
                <a:latin typeface="Arial"/>
                <a:cs typeface="Arial"/>
              </a:rPr>
              <a:t>bec</a:t>
            </a:r>
            <a:r>
              <a:rPr sz="1600" i="1" spc="-60" dirty="0">
                <a:solidFill>
                  <a:srgbClr val="3C85C5"/>
                </a:solidFill>
                <a:latin typeface="Arial"/>
                <a:cs typeface="Arial"/>
              </a:rPr>
              <a:t>a</a:t>
            </a:r>
            <a:r>
              <a:rPr sz="1600" i="1" spc="-65" dirty="0">
                <a:solidFill>
                  <a:srgbClr val="3C85C5"/>
                </a:solidFill>
                <a:latin typeface="Arial"/>
                <a:cs typeface="Arial"/>
              </a:rPr>
              <a:t>u</a:t>
            </a:r>
            <a:r>
              <a:rPr sz="1600" i="1" spc="-145" dirty="0">
                <a:solidFill>
                  <a:srgbClr val="3C85C5"/>
                </a:solidFill>
                <a:latin typeface="Arial"/>
                <a:cs typeface="Arial"/>
              </a:rPr>
              <a:t>se</a:t>
            </a:r>
            <a:r>
              <a:rPr sz="1600" i="1" spc="-65" dirty="0">
                <a:solidFill>
                  <a:srgbClr val="3C85C5"/>
                </a:solidFill>
                <a:latin typeface="Arial"/>
                <a:cs typeface="Arial"/>
              </a:rPr>
              <a:t> </a:t>
            </a:r>
            <a:r>
              <a:rPr sz="1600" i="1" spc="-80" dirty="0">
                <a:solidFill>
                  <a:srgbClr val="3C85C5"/>
                </a:solidFill>
                <a:latin typeface="Arial"/>
                <a:cs typeface="Arial"/>
              </a:rPr>
              <a:t>am</a:t>
            </a:r>
            <a:r>
              <a:rPr sz="1600" i="1" spc="-75" dirty="0">
                <a:solidFill>
                  <a:srgbClr val="3C85C5"/>
                </a:solidFill>
                <a:latin typeface="Arial"/>
                <a:cs typeface="Arial"/>
              </a:rPr>
              <a:t> </a:t>
            </a:r>
            <a:r>
              <a:rPr sz="1600" i="1" spc="-35" dirty="0">
                <a:solidFill>
                  <a:srgbClr val="3C85C5"/>
                </a:solidFill>
                <a:latin typeface="Arial"/>
                <a:cs typeface="Arial"/>
              </a:rPr>
              <a:t>l</a:t>
            </a:r>
            <a:r>
              <a:rPr sz="1600" i="1" spc="-85" dirty="0">
                <a:solidFill>
                  <a:srgbClr val="3C85C5"/>
                </a:solidFill>
                <a:latin typeface="Arial"/>
                <a:cs typeface="Arial"/>
              </a:rPr>
              <a:t>e</a:t>
            </a:r>
            <a:r>
              <a:rPr sz="1600" i="1" spc="-40" dirty="0">
                <a:solidFill>
                  <a:srgbClr val="3C85C5"/>
                </a:solidFill>
                <a:latin typeface="Arial"/>
                <a:cs typeface="Arial"/>
              </a:rPr>
              <a:t>a</a:t>
            </a:r>
            <a:r>
              <a:rPr sz="1600" i="1" spc="-30" dirty="0">
                <a:solidFill>
                  <a:srgbClr val="3C85C5"/>
                </a:solidFill>
                <a:latin typeface="Arial"/>
                <a:cs typeface="Arial"/>
              </a:rPr>
              <a:t>r</a:t>
            </a:r>
            <a:r>
              <a:rPr sz="1600" i="1" spc="-55" dirty="0">
                <a:solidFill>
                  <a:srgbClr val="3C85C5"/>
                </a:solidFill>
                <a:latin typeface="Arial"/>
                <a:cs typeface="Arial"/>
              </a:rPr>
              <a:t>n</a:t>
            </a:r>
            <a:r>
              <a:rPr sz="1600" i="1" spc="10" dirty="0">
                <a:solidFill>
                  <a:srgbClr val="3C85C5"/>
                </a:solidFill>
                <a:latin typeface="Arial"/>
                <a:cs typeface="Arial"/>
              </a:rPr>
              <a:t>i</a:t>
            </a:r>
            <a:r>
              <a:rPr sz="1600" i="1" spc="-55" dirty="0">
                <a:solidFill>
                  <a:srgbClr val="3C85C5"/>
                </a:solidFill>
                <a:latin typeface="Arial"/>
                <a:cs typeface="Arial"/>
              </a:rPr>
              <a:t>n</a:t>
            </a:r>
            <a:r>
              <a:rPr sz="1600" i="1" spc="-120" dirty="0">
                <a:solidFill>
                  <a:srgbClr val="3C85C5"/>
                </a:solidFill>
                <a:latin typeface="Arial"/>
                <a:cs typeface="Arial"/>
              </a:rPr>
              <a:t>g</a:t>
            </a:r>
            <a:r>
              <a:rPr sz="1600" i="1" dirty="0">
                <a:solidFill>
                  <a:srgbClr val="3C85C5"/>
                </a:solidFill>
                <a:latin typeface="Arial"/>
                <a:cs typeface="Arial"/>
              </a:rPr>
              <a:t>	</a:t>
            </a:r>
            <a:r>
              <a:rPr sz="1600" spc="-15" dirty="0">
                <a:solidFill>
                  <a:srgbClr val="3C85C5"/>
                </a:solidFill>
                <a:latin typeface="Tahoma"/>
                <a:cs typeface="Tahoma"/>
              </a:rPr>
              <a:t>[0.2</a:t>
            </a:r>
            <a:r>
              <a:rPr sz="1600" spc="-30" dirty="0">
                <a:solidFill>
                  <a:srgbClr val="3C85C5"/>
                </a:solidFill>
                <a:latin typeface="Tahoma"/>
                <a:cs typeface="Tahoma"/>
              </a:rPr>
              <a:t>5</a:t>
            </a:r>
            <a:r>
              <a:rPr sz="1600" spc="-150" dirty="0">
                <a:solidFill>
                  <a:srgbClr val="3C85C5"/>
                </a:solidFill>
                <a:latin typeface="Tahoma"/>
                <a:cs typeface="Tahoma"/>
              </a:rPr>
              <a:t>;</a:t>
            </a:r>
            <a:r>
              <a:rPr sz="1600" spc="-9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600" spc="-40" dirty="0">
                <a:solidFill>
                  <a:srgbClr val="3C85C5"/>
                </a:solidFill>
                <a:latin typeface="Tahoma"/>
                <a:cs typeface="Tahoma"/>
              </a:rPr>
              <a:t>0</a:t>
            </a:r>
            <a:r>
              <a:rPr sz="1600" spc="-25" dirty="0">
                <a:solidFill>
                  <a:srgbClr val="3C85C5"/>
                </a:solidFill>
                <a:latin typeface="Tahoma"/>
                <a:cs typeface="Tahoma"/>
              </a:rPr>
              <a:t>.</a:t>
            </a:r>
            <a:r>
              <a:rPr sz="1600" spc="-15" dirty="0">
                <a:solidFill>
                  <a:srgbClr val="3C85C5"/>
                </a:solidFill>
                <a:latin typeface="Tahoma"/>
                <a:cs typeface="Tahoma"/>
              </a:rPr>
              <a:t>25;</a:t>
            </a:r>
            <a:r>
              <a:rPr sz="1600" spc="-9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600" spc="-40" dirty="0">
                <a:solidFill>
                  <a:srgbClr val="3C85C5"/>
                </a:solidFill>
                <a:latin typeface="Tahoma"/>
                <a:cs typeface="Tahoma"/>
              </a:rPr>
              <a:t>0</a:t>
            </a:r>
            <a:r>
              <a:rPr sz="1600" spc="-30" dirty="0">
                <a:solidFill>
                  <a:srgbClr val="3C85C5"/>
                </a:solidFill>
                <a:latin typeface="Tahoma"/>
                <a:cs typeface="Tahoma"/>
              </a:rPr>
              <a:t>.</a:t>
            </a:r>
            <a:r>
              <a:rPr sz="1600" spc="-15" dirty="0">
                <a:solidFill>
                  <a:srgbClr val="3C85C5"/>
                </a:solidFill>
                <a:latin typeface="Tahoma"/>
                <a:cs typeface="Tahoma"/>
              </a:rPr>
              <a:t>25;</a:t>
            </a:r>
            <a:r>
              <a:rPr sz="1600" spc="-9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600" spc="-50" dirty="0">
                <a:solidFill>
                  <a:srgbClr val="3C85C5"/>
                </a:solidFill>
                <a:latin typeface="Tahoma"/>
                <a:cs typeface="Tahoma"/>
              </a:rPr>
              <a:t>0;</a:t>
            </a:r>
            <a:r>
              <a:rPr sz="1600" spc="-9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600" spc="-40" dirty="0">
                <a:solidFill>
                  <a:srgbClr val="3C85C5"/>
                </a:solidFill>
                <a:latin typeface="Tahoma"/>
                <a:cs typeface="Tahoma"/>
              </a:rPr>
              <a:t>0</a:t>
            </a:r>
            <a:r>
              <a:rPr sz="1600" spc="-30" dirty="0">
                <a:solidFill>
                  <a:srgbClr val="3C85C5"/>
                </a:solidFill>
                <a:latin typeface="Tahoma"/>
                <a:cs typeface="Tahoma"/>
              </a:rPr>
              <a:t>.</a:t>
            </a:r>
            <a:r>
              <a:rPr sz="1600" spc="-10" dirty="0">
                <a:solidFill>
                  <a:srgbClr val="3C85C5"/>
                </a:solidFill>
                <a:latin typeface="Tahoma"/>
                <a:cs typeface="Tahoma"/>
              </a:rPr>
              <a:t>25]</a:t>
            </a:r>
            <a:r>
              <a:rPr sz="1600" dirty="0">
                <a:solidFill>
                  <a:srgbClr val="3C85C5"/>
                </a:solidFill>
                <a:latin typeface="Tahoma"/>
                <a:cs typeface="Tahoma"/>
              </a:rPr>
              <a:t>	</a:t>
            </a:r>
            <a:r>
              <a:rPr sz="1600" i="1" spc="-20" dirty="0">
                <a:solidFill>
                  <a:srgbClr val="3C85C5"/>
                </a:solidFill>
                <a:latin typeface="Arial"/>
                <a:cs typeface="Arial"/>
              </a:rPr>
              <a:t>I</a:t>
            </a:r>
            <a:r>
              <a:rPr sz="1600" i="1" dirty="0">
                <a:solidFill>
                  <a:srgbClr val="3C85C5"/>
                </a:solidFill>
                <a:latin typeface="Arial"/>
                <a:cs typeface="Arial"/>
              </a:rPr>
              <a:t>	</a:t>
            </a:r>
            <a:r>
              <a:rPr sz="1600" spc="-75" dirty="0">
                <a:solidFill>
                  <a:srgbClr val="3C85C5"/>
                </a:solidFill>
                <a:latin typeface="Tahoma"/>
                <a:cs typeface="Tahoma"/>
              </a:rPr>
              <a:t>[0;</a:t>
            </a:r>
            <a:r>
              <a:rPr sz="1600" spc="-10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600" spc="-50" dirty="0">
                <a:solidFill>
                  <a:srgbClr val="3C85C5"/>
                </a:solidFill>
                <a:latin typeface="Tahoma"/>
                <a:cs typeface="Tahoma"/>
              </a:rPr>
              <a:t>0;</a:t>
            </a:r>
            <a:r>
              <a:rPr sz="1600" spc="-9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600" spc="-50" dirty="0">
                <a:solidFill>
                  <a:srgbClr val="3C85C5"/>
                </a:solidFill>
                <a:latin typeface="Tahoma"/>
                <a:cs typeface="Tahoma"/>
              </a:rPr>
              <a:t>0;</a:t>
            </a:r>
            <a:r>
              <a:rPr sz="1600" spc="-9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600" spc="-50" dirty="0">
                <a:solidFill>
                  <a:srgbClr val="3C85C5"/>
                </a:solidFill>
                <a:latin typeface="Tahoma"/>
                <a:cs typeface="Tahoma"/>
              </a:rPr>
              <a:t>1;</a:t>
            </a:r>
            <a:r>
              <a:rPr sz="1600" spc="-9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600" spc="-40" dirty="0">
                <a:solidFill>
                  <a:srgbClr val="3C85C5"/>
                </a:solidFill>
                <a:latin typeface="Tahoma"/>
                <a:cs typeface="Tahoma"/>
              </a:rPr>
              <a:t>0]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6051" y="2572511"/>
            <a:ext cx="8368665" cy="1033780"/>
          </a:xfrm>
          <a:custGeom>
            <a:avLst/>
            <a:gdLst/>
            <a:ahLst/>
            <a:cxnLst/>
            <a:rect l="l" t="t" r="r" b="b"/>
            <a:pathLst>
              <a:path w="8368665" h="1033779">
                <a:moveTo>
                  <a:pt x="8368283" y="0"/>
                </a:moveTo>
                <a:lnTo>
                  <a:pt x="0" y="0"/>
                </a:lnTo>
                <a:lnTo>
                  <a:pt x="0" y="1033272"/>
                </a:lnTo>
                <a:lnTo>
                  <a:pt x="8368283" y="1033272"/>
                </a:lnTo>
                <a:lnTo>
                  <a:pt x="83682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05890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48355" y="1872995"/>
            <a:ext cx="875030" cy="1984375"/>
          </a:xfrm>
          <a:custGeom>
            <a:avLst/>
            <a:gdLst/>
            <a:ahLst/>
            <a:cxnLst/>
            <a:rect l="l" t="t" r="r" b="b"/>
            <a:pathLst>
              <a:path w="875029" h="1984375">
                <a:moveTo>
                  <a:pt x="874775" y="0"/>
                </a:moveTo>
                <a:lnTo>
                  <a:pt x="0" y="0"/>
                </a:lnTo>
                <a:lnTo>
                  <a:pt x="0" y="1984247"/>
                </a:lnTo>
                <a:lnTo>
                  <a:pt x="874775" y="1984247"/>
                </a:lnTo>
                <a:lnTo>
                  <a:pt x="874775" y="0"/>
                </a:lnTo>
                <a:close/>
              </a:path>
            </a:pathLst>
          </a:custGeom>
          <a:solidFill>
            <a:srgbClr val="D4A6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52622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40" dirty="0"/>
              <a:t>Architecture</a:t>
            </a:r>
            <a:r>
              <a:rPr sz="2800" spc="-160" dirty="0"/>
              <a:t> </a:t>
            </a:r>
            <a:r>
              <a:rPr sz="2800" spc="75" dirty="0"/>
              <a:t>of</a:t>
            </a:r>
            <a:r>
              <a:rPr sz="2800" spc="-175" dirty="0"/>
              <a:t> </a:t>
            </a:r>
            <a:r>
              <a:rPr sz="2800" spc="20" dirty="0"/>
              <a:t>the</a:t>
            </a:r>
            <a:r>
              <a:rPr sz="2800" spc="-195" dirty="0"/>
              <a:t> </a:t>
            </a:r>
            <a:r>
              <a:rPr sz="2800" spc="240" dirty="0"/>
              <a:t>CBOW</a:t>
            </a:r>
            <a:r>
              <a:rPr sz="2800" spc="-175" dirty="0"/>
              <a:t> </a:t>
            </a:r>
            <a:r>
              <a:rPr sz="2800" spc="10" dirty="0"/>
              <a:t>model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1457071" y="1228725"/>
            <a:ext cx="378332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46960" algn="l"/>
              </a:tabLst>
            </a:pPr>
            <a:r>
              <a:rPr sz="2000" spc="-195" dirty="0">
                <a:latin typeface="Tahoma"/>
                <a:cs typeface="Tahoma"/>
              </a:rPr>
              <a:t>I</a:t>
            </a:r>
            <a:r>
              <a:rPr sz="2000" spc="15" dirty="0">
                <a:latin typeface="Tahoma"/>
                <a:cs typeface="Tahoma"/>
              </a:rPr>
              <a:t>nput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l</a:t>
            </a:r>
            <a:r>
              <a:rPr sz="2000" spc="-60" dirty="0">
                <a:latin typeface="Tahoma"/>
                <a:cs typeface="Tahoma"/>
              </a:rPr>
              <a:t>a</a:t>
            </a:r>
            <a:r>
              <a:rPr sz="2000" spc="10" dirty="0">
                <a:latin typeface="Tahoma"/>
                <a:cs typeface="Tahoma"/>
              </a:rPr>
              <a:t>y</a:t>
            </a:r>
            <a:r>
              <a:rPr sz="2000" spc="5" dirty="0">
                <a:latin typeface="Tahoma"/>
                <a:cs typeface="Tahoma"/>
              </a:rPr>
              <a:t>er</a:t>
            </a:r>
            <a:r>
              <a:rPr sz="2000" dirty="0">
                <a:latin typeface="Tahoma"/>
                <a:cs typeface="Tahoma"/>
              </a:rPr>
              <a:t>	</a:t>
            </a:r>
            <a:r>
              <a:rPr sz="2000" spc="65" dirty="0">
                <a:latin typeface="Tahoma"/>
                <a:cs typeface="Tahoma"/>
              </a:rPr>
              <a:t>Hi</a:t>
            </a:r>
            <a:r>
              <a:rPr sz="2000" spc="85" dirty="0">
                <a:latin typeface="Tahoma"/>
                <a:cs typeface="Tahoma"/>
              </a:rPr>
              <a:t>d</a:t>
            </a:r>
            <a:r>
              <a:rPr sz="2000" spc="5" dirty="0">
                <a:latin typeface="Tahoma"/>
                <a:cs typeface="Tahoma"/>
              </a:rPr>
              <a:t>den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la</a:t>
            </a:r>
            <a:r>
              <a:rPr sz="2000" spc="-15" dirty="0">
                <a:latin typeface="Tahoma"/>
                <a:cs typeface="Tahoma"/>
              </a:rPr>
              <a:t>y</a:t>
            </a:r>
            <a:r>
              <a:rPr sz="2000" spc="5" dirty="0">
                <a:latin typeface="Tahoma"/>
                <a:cs typeface="Tahoma"/>
              </a:rPr>
              <a:t>er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48780" y="1228725"/>
            <a:ext cx="14376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75" dirty="0">
                <a:latin typeface="Tahoma"/>
                <a:cs typeface="Tahoma"/>
              </a:rPr>
              <a:t>O</a:t>
            </a:r>
            <a:r>
              <a:rPr sz="2000" spc="20" dirty="0">
                <a:latin typeface="Tahoma"/>
                <a:cs typeface="Tahoma"/>
              </a:rPr>
              <a:t>utput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l</a:t>
            </a:r>
            <a:r>
              <a:rPr sz="2000" spc="-60" dirty="0">
                <a:latin typeface="Tahoma"/>
                <a:cs typeface="Tahoma"/>
              </a:rPr>
              <a:t>a</a:t>
            </a:r>
            <a:r>
              <a:rPr sz="2000" spc="10" dirty="0">
                <a:latin typeface="Tahoma"/>
                <a:cs typeface="Tahoma"/>
              </a:rPr>
              <a:t>y</a:t>
            </a:r>
            <a:r>
              <a:rPr sz="2000" spc="5" dirty="0">
                <a:latin typeface="Tahoma"/>
                <a:cs typeface="Tahoma"/>
              </a:rPr>
              <a:t>er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75716" y="2362200"/>
            <a:ext cx="71755" cy="1004569"/>
          </a:xfrm>
          <a:custGeom>
            <a:avLst/>
            <a:gdLst/>
            <a:ahLst/>
            <a:cxnLst/>
            <a:rect l="l" t="t" r="r" b="b"/>
            <a:pathLst>
              <a:path w="71755" h="1004570">
                <a:moveTo>
                  <a:pt x="71628" y="1004316"/>
                </a:moveTo>
                <a:lnTo>
                  <a:pt x="43746" y="998678"/>
                </a:lnTo>
                <a:lnTo>
                  <a:pt x="20978" y="983313"/>
                </a:lnTo>
                <a:lnTo>
                  <a:pt x="5628" y="960542"/>
                </a:lnTo>
                <a:lnTo>
                  <a:pt x="0" y="932688"/>
                </a:lnTo>
                <a:lnTo>
                  <a:pt x="0" y="71627"/>
                </a:lnTo>
                <a:lnTo>
                  <a:pt x="5628" y="43773"/>
                </a:lnTo>
                <a:lnTo>
                  <a:pt x="20978" y="21002"/>
                </a:lnTo>
                <a:lnTo>
                  <a:pt x="43746" y="5637"/>
                </a:lnTo>
                <a:lnTo>
                  <a:pt x="7162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33855" y="2362200"/>
            <a:ext cx="71755" cy="1004569"/>
          </a:xfrm>
          <a:custGeom>
            <a:avLst/>
            <a:gdLst/>
            <a:ahLst/>
            <a:cxnLst/>
            <a:rect l="l" t="t" r="r" b="b"/>
            <a:pathLst>
              <a:path w="71755" h="1004570">
                <a:moveTo>
                  <a:pt x="0" y="0"/>
                </a:moveTo>
                <a:lnTo>
                  <a:pt x="27881" y="5637"/>
                </a:lnTo>
                <a:lnTo>
                  <a:pt x="50649" y="21002"/>
                </a:lnTo>
                <a:lnTo>
                  <a:pt x="65999" y="43773"/>
                </a:lnTo>
                <a:lnTo>
                  <a:pt x="71628" y="71627"/>
                </a:lnTo>
                <a:lnTo>
                  <a:pt x="71628" y="932688"/>
                </a:lnTo>
                <a:lnTo>
                  <a:pt x="65999" y="960542"/>
                </a:lnTo>
                <a:lnTo>
                  <a:pt x="50649" y="983313"/>
                </a:lnTo>
                <a:lnTo>
                  <a:pt x="27881" y="998678"/>
                </a:lnTo>
                <a:lnTo>
                  <a:pt x="0" y="100431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4830" y="2604661"/>
            <a:ext cx="1099185" cy="1765300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sz="1600" b="1" spc="-135" dirty="0">
                <a:latin typeface="Tahoma"/>
                <a:cs typeface="Tahoma"/>
              </a:rPr>
              <a:t>x</a:t>
            </a:r>
            <a:r>
              <a:rPr sz="1600" b="1" spc="-55" dirty="0">
                <a:latin typeface="Tahoma"/>
                <a:cs typeface="Tahoma"/>
              </a:rPr>
              <a:t> </a:t>
            </a:r>
            <a:r>
              <a:rPr sz="1600" spc="-240" dirty="0">
                <a:latin typeface="Tahoma"/>
                <a:cs typeface="Tahoma"/>
              </a:rPr>
              <a:t>=</a:t>
            </a:r>
            <a:endParaRPr sz="1600">
              <a:latin typeface="Tahoma"/>
              <a:cs typeface="Tahoma"/>
            </a:endParaRPr>
          </a:p>
          <a:p>
            <a:pPr marL="202565">
              <a:lnSpc>
                <a:spcPct val="100000"/>
              </a:lnSpc>
              <a:spcBef>
                <a:spcPts val="1025"/>
              </a:spcBef>
            </a:pPr>
            <a:r>
              <a:rPr sz="1600" spc="125" dirty="0">
                <a:solidFill>
                  <a:srgbClr val="674EA7"/>
                </a:solidFill>
                <a:latin typeface="Tahoma"/>
                <a:cs typeface="Tahoma"/>
              </a:rPr>
              <a:t>V</a:t>
            </a:r>
            <a:endParaRPr sz="1600">
              <a:latin typeface="Tahoma"/>
              <a:cs typeface="Tahoma"/>
            </a:endParaRPr>
          </a:p>
          <a:p>
            <a:pPr marL="75565" marR="5080" indent="2540" algn="ctr">
              <a:lnSpc>
                <a:spcPct val="100000"/>
              </a:lnSpc>
              <a:spcBef>
                <a:spcPts val="1085"/>
              </a:spcBef>
            </a:pPr>
            <a:r>
              <a:rPr sz="1400" spc="-50" dirty="0">
                <a:solidFill>
                  <a:srgbClr val="3C85C5"/>
                </a:solidFill>
                <a:latin typeface="Tahoma"/>
                <a:cs typeface="Tahoma"/>
              </a:rPr>
              <a:t>“</a:t>
            </a:r>
            <a:r>
              <a:rPr sz="1400" spc="-130" dirty="0">
                <a:solidFill>
                  <a:srgbClr val="3C85C5"/>
                </a:solidFill>
                <a:latin typeface="Tahoma"/>
                <a:cs typeface="Tahoma"/>
              </a:rPr>
              <a:t>I</a:t>
            </a:r>
            <a:r>
              <a:rPr sz="1400" spc="-9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3C85C5"/>
                </a:solidFill>
                <a:latin typeface="Tahoma"/>
                <a:cs typeface="Tahoma"/>
              </a:rPr>
              <a:t>am</a:t>
            </a:r>
            <a:r>
              <a:rPr sz="1400" spc="-7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3C85C5"/>
                </a:solidFill>
                <a:latin typeface="Tahoma"/>
                <a:cs typeface="Tahoma"/>
              </a:rPr>
              <a:t>h</a:t>
            </a:r>
            <a:r>
              <a:rPr sz="1400" spc="-30" dirty="0">
                <a:solidFill>
                  <a:srgbClr val="3C85C5"/>
                </a:solidFill>
                <a:latin typeface="Tahoma"/>
                <a:cs typeface="Tahoma"/>
              </a:rPr>
              <a:t>a</a:t>
            </a:r>
            <a:r>
              <a:rPr sz="1400" spc="10" dirty="0">
                <a:solidFill>
                  <a:srgbClr val="3C85C5"/>
                </a:solidFill>
                <a:latin typeface="Tahoma"/>
                <a:cs typeface="Tahoma"/>
              </a:rPr>
              <a:t>p</a:t>
            </a:r>
            <a:r>
              <a:rPr sz="1400" spc="-10" dirty="0">
                <a:solidFill>
                  <a:srgbClr val="3C85C5"/>
                </a:solidFill>
                <a:latin typeface="Tahoma"/>
                <a:cs typeface="Tahoma"/>
              </a:rPr>
              <a:t>p</a:t>
            </a:r>
            <a:r>
              <a:rPr sz="1400" spc="15" dirty="0">
                <a:solidFill>
                  <a:srgbClr val="3C85C5"/>
                </a:solidFill>
                <a:latin typeface="Tahoma"/>
                <a:cs typeface="Tahoma"/>
              </a:rPr>
              <a:t>y  </a:t>
            </a:r>
            <a:r>
              <a:rPr sz="1400" spc="10" dirty="0">
                <a:solidFill>
                  <a:srgbClr val="3C85C5"/>
                </a:solidFill>
                <a:latin typeface="Tahoma"/>
                <a:cs typeface="Tahoma"/>
              </a:rPr>
              <a:t>b</a:t>
            </a:r>
            <a:r>
              <a:rPr sz="1400" spc="-5" dirty="0">
                <a:solidFill>
                  <a:srgbClr val="3C85C5"/>
                </a:solidFill>
                <a:latin typeface="Tahoma"/>
                <a:cs typeface="Tahoma"/>
              </a:rPr>
              <a:t>ecause</a:t>
            </a:r>
            <a:r>
              <a:rPr sz="1400" spc="-11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400" spc="-130" dirty="0">
                <a:solidFill>
                  <a:srgbClr val="3C85C5"/>
                </a:solidFill>
                <a:latin typeface="Tahoma"/>
                <a:cs typeface="Tahoma"/>
              </a:rPr>
              <a:t>I</a:t>
            </a:r>
            <a:r>
              <a:rPr sz="1400" spc="-9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3C85C5"/>
                </a:solidFill>
                <a:latin typeface="Tahoma"/>
                <a:cs typeface="Tahoma"/>
              </a:rPr>
              <a:t>am  </a:t>
            </a:r>
            <a:r>
              <a:rPr sz="1400" spc="-10" dirty="0">
                <a:solidFill>
                  <a:srgbClr val="3C85C5"/>
                </a:solidFill>
                <a:latin typeface="Tahoma"/>
                <a:cs typeface="Tahoma"/>
              </a:rPr>
              <a:t>learning”</a:t>
            </a:r>
            <a:endParaRPr sz="1400">
              <a:latin typeface="Tahoma"/>
              <a:cs typeface="Tahoma"/>
            </a:endParaRPr>
          </a:p>
          <a:p>
            <a:pPr marL="60960" algn="ctr">
              <a:lnSpc>
                <a:spcPct val="100000"/>
              </a:lnSpc>
            </a:pPr>
            <a:r>
              <a:rPr sz="1400" spc="640" dirty="0">
                <a:solidFill>
                  <a:srgbClr val="3C85C5"/>
                </a:solidFill>
                <a:latin typeface="Tahoma"/>
                <a:cs typeface="Tahoma"/>
              </a:rPr>
              <a:t>*</a:t>
            </a:r>
            <a:r>
              <a:rPr sz="1400" spc="-13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400" spc="114" dirty="0">
                <a:solidFill>
                  <a:srgbClr val="3C85C5"/>
                </a:solidFill>
                <a:latin typeface="Tahoma"/>
                <a:cs typeface="Tahoma"/>
              </a:rPr>
              <a:t>V</a:t>
            </a:r>
            <a:r>
              <a:rPr sz="1400" spc="-13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400" spc="-204" dirty="0">
                <a:solidFill>
                  <a:srgbClr val="3C85C5"/>
                </a:solidFill>
                <a:latin typeface="Tahoma"/>
                <a:cs typeface="Tahoma"/>
              </a:rPr>
              <a:t>=</a:t>
            </a:r>
            <a:r>
              <a:rPr sz="1400" spc="-8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400" spc="50" dirty="0">
                <a:solidFill>
                  <a:srgbClr val="3C85C5"/>
                </a:solidFill>
                <a:latin typeface="Tahoma"/>
                <a:cs typeface="Tahoma"/>
              </a:rPr>
              <a:t>5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4571" y="1821637"/>
            <a:ext cx="117157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400" spc="75" dirty="0">
                <a:latin typeface="Tahoma"/>
                <a:cs typeface="Tahoma"/>
              </a:rPr>
              <a:t>C</a:t>
            </a:r>
            <a:r>
              <a:rPr sz="1400" spc="25" dirty="0">
                <a:latin typeface="Tahoma"/>
                <a:cs typeface="Tahoma"/>
              </a:rPr>
              <a:t>o</a:t>
            </a:r>
            <a:r>
              <a:rPr sz="1400" spc="-20" dirty="0">
                <a:latin typeface="Tahoma"/>
                <a:cs typeface="Tahoma"/>
              </a:rPr>
              <a:t>n</a:t>
            </a:r>
            <a:r>
              <a:rPr sz="1400" spc="15" dirty="0">
                <a:latin typeface="Tahoma"/>
                <a:cs typeface="Tahoma"/>
              </a:rPr>
              <a:t>t</a:t>
            </a:r>
            <a:r>
              <a:rPr sz="1400" spc="10" dirty="0">
                <a:latin typeface="Tahoma"/>
                <a:cs typeface="Tahoma"/>
              </a:rPr>
              <a:t>e</a:t>
            </a:r>
            <a:r>
              <a:rPr sz="1400" dirty="0">
                <a:latin typeface="Tahoma"/>
                <a:cs typeface="Tahoma"/>
              </a:rPr>
              <a:t>x</a:t>
            </a:r>
            <a:r>
              <a:rPr sz="1400" spc="35" dirty="0">
                <a:latin typeface="Tahoma"/>
                <a:cs typeface="Tahoma"/>
              </a:rPr>
              <a:t>t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w</a:t>
            </a:r>
            <a:r>
              <a:rPr sz="1400" spc="25" dirty="0">
                <a:latin typeface="Tahoma"/>
                <a:cs typeface="Tahoma"/>
              </a:rPr>
              <a:t>o</a:t>
            </a:r>
            <a:r>
              <a:rPr sz="1400" spc="-15" dirty="0">
                <a:latin typeface="Tahoma"/>
                <a:cs typeface="Tahoma"/>
              </a:rPr>
              <a:t>r</a:t>
            </a:r>
            <a:r>
              <a:rPr sz="1400" spc="10" dirty="0">
                <a:latin typeface="Tahoma"/>
                <a:cs typeface="Tahoma"/>
              </a:rPr>
              <a:t>d</a:t>
            </a:r>
            <a:r>
              <a:rPr sz="1400" spc="-20" dirty="0">
                <a:latin typeface="Tahoma"/>
                <a:cs typeface="Tahoma"/>
              </a:rPr>
              <a:t>s</a:t>
            </a:r>
            <a:endParaRPr sz="1400">
              <a:latin typeface="Tahoma"/>
              <a:cs typeface="Tahoma"/>
            </a:endParaRPr>
          </a:p>
          <a:p>
            <a:pPr marL="635" algn="ctr">
              <a:lnSpc>
                <a:spcPct val="100000"/>
              </a:lnSpc>
            </a:pPr>
            <a:r>
              <a:rPr sz="1400" spc="15" dirty="0">
                <a:latin typeface="Tahoma"/>
                <a:cs typeface="Tahoma"/>
              </a:rPr>
              <a:t>vector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95704" y="3698544"/>
            <a:ext cx="1631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25" dirty="0">
                <a:solidFill>
                  <a:srgbClr val="674EA7"/>
                </a:solidFill>
                <a:latin typeface="Tahoma"/>
                <a:cs typeface="Tahoma"/>
              </a:rPr>
              <a:t>V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162543" y="2362200"/>
            <a:ext cx="71755" cy="1004569"/>
          </a:xfrm>
          <a:custGeom>
            <a:avLst/>
            <a:gdLst/>
            <a:ahLst/>
            <a:cxnLst/>
            <a:rect l="l" t="t" r="r" b="b"/>
            <a:pathLst>
              <a:path w="71754" h="1004570">
                <a:moveTo>
                  <a:pt x="71374" y="1004316"/>
                </a:moveTo>
                <a:lnTo>
                  <a:pt x="43612" y="998700"/>
                </a:lnTo>
                <a:lnTo>
                  <a:pt x="20923" y="983392"/>
                </a:lnTo>
                <a:lnTo>
                  <a:pt x="5615" y="960703"/>
                </a:lnTo>
                <a:lnTo>
                  <a:pt x="0" y="932942"/>
                </a:lnTo>
                <a:lnTo>
                  <a:pt x="0" y="71374"/>
                </a:lnTo>
                <a:lnTo>
                  <a:pt x="5615" y="43612"/>
                </a:lnTo>
                <a:lnTo>
                  <a:pt x="20923" y="20923"/>
                </a:lnTo>
                <a:lnTo>
                  <a:pt x="43612" y="5615"/>
                </a:lnTo>
                <a:lnTo>
                  <a:pt x="7137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19414" y="2362200"/>
            <a:ext cx="71755" cy="1004569"/>
          </a:xfrm>
          <a:custGeom>
            <a:avLst/>
            <a:gdLst/>
            <a:ahLst/>
            <a:cxnLst/>
            <a:rect l="l" t="t" r="r" b="b"/>
            <a:pathLst>
              <a:path w="71754" h="1004570">
                <a:moveTo>
                  <a:pt x="0" y="0"/>
                </a:moveTo>
                <a:lnTo>
                  <a:pt x="27761" y="5615"/>
                </a:lnTo>
                <a:lnTo>
                  <a:pt x="50450" y="20923"/>
                </a:lnTo>
                <a:lnTo>
                  <a:pt x="65758" y="43612"/>
                </a:lnTo>
                <a:lnTo>
                  <a:pt x="71374" y="71374"/>
                </a:lnTo>
                <a:lnTo>
                  <a:pt x="71374" y="932942"/>
                </a:lnTo>
                <a:lnTo>
                  <a:pt x="65758" y="960703"/>
                </a:lnTo>
                <a:lnTo>
                  <a:pt x="50450" y="983392"/>
                </a:lnTo>
                <a:lnTo>
                  <a:pt x="27761" y="998700"/>
                </a:lnTo>
                <a:lnTo>
                  <a:pt x="0" y="100431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866380" y="1809115"/>
            <a:ext cx="1010919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635" marR="5080" indent="-242570">
              <a:lnSpc>
                <a:spcPct val="100000"/>
              </a:lnSpc>
              <a:spcBef>
                <a:spcPts val="105"/>
              </a:spcBef>
            </a:pPr>
            <a:r>
              <a:rPr sz="1400" spc="25" dirty="0">
                <a:latin typeface="Tahoma"/>
                <a:cs typeface="Tahoma"/>
              </a:rPr>
              <a:t>Center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25" dirty="0">
                <a:latin typeface="Tahoma"/>
                <a:cs typeface="Tahoma"/>
              </a:rPr>
              <a:t>word  </a:t>
            </a:r>
            <a:r>
              <a:rPr sz="1400" spc="20" dirty="0">
                <a:latin typeface="Tahoma"/>
                <a:cs typeface="Tahoma"/>
              </a:rPr>
              <a:t>vector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35569" y="2604661"/>
            <a:ext cx="349250" cy="774065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sz="1600" b="1" spc="-80" dirty="0">
                <a:latin typeface="Tahoma"/>
                <a:cs typeface="Tahoma"/>
              </a:rPr>
              <a:t>ŷ</a:t>
            </a:r>
            <a:r>
              <a:rPr sz="1600" b="1" spc="-55" dirty="0">
                <a:latin typeface="Tahoma"/>
                <a:cs typeface="Tahoma"/>
              </a:rPr>
              <a:t> </a:t>
            </a:r>
            <a:r>
              <a:rPr sz="1600" spc="-240" dirty="0">
                <a:latin typeface="Tahoma"/>
                <a:cs typeface="Tahoma"/>
              </a:rPr>
              <a:t>=</a:t>
            </a:r>
            <a:endParaRPr sz="1600">
              <a:latin typeface="Tahoma"/>
              <a:cs typeface="Tahoma"/>
            </a:endParaRPr>
          </a:p>
          <a:p>
            <a:pPr marL="198755">
              <a:lnSpc>
                <a:spcPct val="100000"/>
              </a:lnSpc>
              <a:spcBef>
                <a:spcPts val="1025"/>
              </a:spcBef>
            </a:pPr>
            <a:r>
              <a:rPr sz="1600" spc="125" dirty="0">
                <a:solidFill>
                  <a:srgbClr val="674EA7"/>
                </a:solidFill>
                <a:latin typeface="Tahoma"/>
                <a:cs typeface="Tahoma"/>
              </a:rPr>
              <a:t>V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409509" y="2718625"/>
            <a:ext cx="321945" cy="392430"/>
            <a:chOff x="1409509" y="2718625"/>
            <a:chExt cx="321945" cy="392430"/>
          </a:xfrm>
        </p:grpSpPr>
        <p:sp>
          <p:nvSpPr>
            <p:cNvPr id="16" name="object 16"/>
            <p:cNvSpPr/>
            <p:nvPr/>
          </p:nvSpPr>
          <p:spPr>
            <a:xfrm>
              <a:off x="1414272" y="2723388"/>
              <a:ext cx="312420" cy="382905"/>
            </a:xfrm>
            <a:custGeom>
              <a:avLst/>
              <a:gdLst/>
              <a:ahLst/>
              <a:cxnLst/>
              <a:rect l="l" t="t" r="r" b="b"/>
              <a:pathLst>
                <a:path w="312419" h="382905">
                  <a:moveTo>
                    <a:pt x="156209" y="0"/>
                  </a:moveTo>
                  <a:lnTo>
                    <a:pt x="156209" y="95631"/>
                  </a:lnTo>
                  <a:lnTo>
                    <a:pt x="0" y="95631"/>
                  </a:lnTo>
                  <a:lnTo>
                    <a:pt x="0" y="286893"/>
                  </a:lnTo>
                  <a:lnTo>
                    <a:pt x="156209" y="286893"/>
                  </a:lnTo>
                  <a:lnTo>
                    <a:pt x="156209" y="382524"/>
                  </a:lnTo>
                  <a:lnTo>
                    <a:pt x="312420" y="191262"/>
                  </a:lnTo>
                  <a:lnTo>
                    <a:pt x="156209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14272" y="2723388"/>
              <a:ext cx="312420" cy="382905"/>
            </a:xfrm>
            <a:custGeom>
              <a:avLst/>
              <a:gdLst/>
              <a:ahLst/>
              <a:cxnLst/>
              <a:rect l="l" t="t" r="r" b="b"/>
              <a:pathLst>
                <a:path w="312419" h="382905">
                  <a:moveTo>
                    <a:pt x="156209" y="382524"/>
                  </a:moveTo>
                  <a:lnTo>
                    <a:pt x="156209" y="286893"/>
                  </a:lnTo>
                  <a:lnTo>
                    <a:pt x="0" y="286893"/>
                  </a:lnTo>
                  <a:lnTo>
                    <a:pt x="0" y="95631"/>
                  </a:lnTo>
                  <a:lnTo>
                    <a:pt x="156209" y="95631"/>
                  </a:lnTo>
                  <a:lnTo>
                    <a:pt x="156209" y="0"/>
                  </a:lnTo>
                  <a:lnTo>
                    <a:pt x="312420" y="191262"/>
                  </a:lnTo>
                  <a:lnTo>
                    <a:pt x="156209" y="38252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7290625" y="2718625"/>
            <a:ext cx="321945" cy="392430"/>
            <a:chOff x="7290625" y="2718625"/>
            <a:chExt cx="321945" cy="392430"/>
          </a:xfrm>
        </p:grpSpPr>
        <p:sp>
          <p:nvSpPr>
            <p:cNvPr id="19" name="object 19"/>
            <p:cNvSpPr/>
            <p:nvPr/>
          </p:nvSpPr>
          <p:spPr>
            <a:xfrm>
              <a:off x="7295388" y="2723388"/>
              <a:ext cx="312420" cy="382905"/>
            </a:xfrm>
            <a:custGeom>
              <a:avLst/>
              <a:gdLst/>
              <a:ahLst/>
              <a:cxnLst/>
              <a:rect l="l" t="t" r="r" b="b"/>
              <a:pathLst>
                <a:path w="312420" h="382905">
                  <a:moveTo>
                    <a:pt x="156209" y="0"/>
                  </a:moveTo>
                  <a:lnTo>
                    <a:pt x="156209" y="95631"/>
                  </a:lnTo>
                  <a:lnTo>
                    <a:pt x="0" y="95631"/>
                  </a:lnTo>
                  <a:lnTo>
                    <a:pt x="0" y="286893"/>
                  </a:lnTo>
                  <a:lnTo>
                    <a:pt x="156209" y="286893"/>
                  </a:lnTo>
                  <a:lnTo>
                    <a:pt x="156209" y="382524"/>
                  </a:lnTo>
                  <a:lnTo>
                    <a:pt x="312419" y="191262"/>
                  </a:lnTo>
                  <a:lnTo>
                    <a:pt x="156209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295388" y="2723388"/>
              <a:ext cx="312420" cy="382905"/>
            </a:xfrm>
            <a:custGeom>
              <a:avLst/>
              <a:gdLst/>
              <a:ahLst/>
              <a:cxnLst/>
              <a:rect l="l" t="t" r="r" b="b"/>
              <a:pathLst>
                <a:path w="312420" h="382905">
                  <a:moveTo>
                    <a:pt x="156209" y="382524"/>
                  </a:moveTo>
                  <a:lnTo>
                    <a:pt x="156209" y="286893"/>
                  </a:lnTo>
                  <a:lnTo>
                    <a:pt x="0" y="286893"/>
                  </a:lnTo>
                  <a:lnTo>
                    <a:pt x="0" y="95631"/>
                  </a:lnTo>
                  <a:lnTo>
                    <a:pt x="156209" y="95631"/>
                  </a:lnTo>
                  <a:lnTo>
                    <a:pt x="156209" y="0"/>
                  </a:lnTo>
                  <a:lnTo>
                    <a:pt x="312419" y="191262"/>
                  </a:lnTo>
                  <a:lnTo>
                    <a:pt x="156209" y="38252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116070" y="3698544"/>
            <a:ext cx="1803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50" dirty="0">
                <a:solidFill>
                  <a:srgbClr val="674EA7"/>
                </a:solidFill>
                <a:latin typeface="Tahoma"/>
                <a:cs typeface="Tahoma"/>
              </a:rPr>
              <a:t>N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573139" y="3698544"/>
            <a:ext cx="1631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25" dirty="0">
                <a:solidFill>
                  <a:srgbClr val="674EA7"/>
                </a:solidFill>
                <a:latin typeface="Tahoma"/>
                <a:cs typeface="Tahoma"/>
              </a:rPr>
              <a:t>V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197015" y="1171575"/>
            <a:ext cx="2687320" cy="77597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9779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770"/>
              </a:spcBef>
            </a:pPr>
            <a:r>
              <a:rPr sz="1600" b="1" spc="-105" dirty="0">
                <a:latin typeface="Tahoma"/>
                <a:cs typeface="Tahoma"/>
              </a:rPr>
              <a:t>Hyperparameters</a:t>
            </a:r>
            <a:endParaRPr sz="16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785"/>
              </a:spcBef>
              <a:tabLst>
                <a:tab pos="2218055" algn="l"/>
              </a:tabLst>
            </a:pPr>
            <a:r>
              <a:rPr sz="1400" spc="-10" dirty="0">
                <a:solidFill>
                  <a:srgbClr val="674EA7"/>
                </a:solidFill>
                <a:latin typeface="Tahoma"/>
                <a:cs typeface="Tahoma"/>
              </a:rPr>
              <a:t>N</a:t>
            </a:r>
            <a:r>
              <a:rPr sz="1400" spc="-10" dirty="0">
                <a:latin typeface="Tahoma"/>
                <a:cs typeface="Tahoma"/>
              </a:rPr>
              <a:t>:</a:t>
            </a:r>
            <a:r>
              <a:rPr sz="1400" spc="200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Word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embedding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size	</a:t>
            </a:r>
            <a:r>
              <a:rPr sz="1400" spc="-95" dirty="0">
                <a:latin typeface="Tahoma"/>
                <a:cs typeface="Tahoma"/>
              </a:rPr>
              <a:t>...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986152" y="4053027"/>
            <a:ext cx="1587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65" dirty="0">
                <a:latin typeface="Tahoma"/>
                <a:cs typeface="Tahoma"/>
              </a:rPr>
              <a:t>x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446778" y="4053027"/>
            <a:ext cx="1695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50" dirty="0">
                <a:latin typeface="Tahoma"/>
                <a:cs typeface="Tahoma"/>
              </a:rPr>
              <a:t>h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887082" y="4053027"/>
            <a:ext cx="1600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95" dirty="0">
                <a:latin typeface="Tahoma"/>
                <a:cs typeface="Tahoma"/>
              </a:rPr>
              <a:t>ŷ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848355" y="1872995"/>
            <a:ext cx="875030" cy="1475740"/>
          </a:xfrm>
          <a:prstGeom prst="rect">
            <a:avLst/>
          </a:prstGeom>
          <a:solidFill>
            <a:srgbClr val="D4A6BC"/>
          </a:solidFill>
          <a:ln w="9525">
            <a:solidFill>
              <a:srgbClr val="000000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6985" algn="ctr">
              <a:lnSpc>
                <a:spcPct val="100000"/>
              </a:lnSpc>
              <a:spcBef>
                <a:spcPts val="630"/>
              </a:spcBef>
            </a:pPr>
            <a:r>
              <a:rPr sz="1600" b="1" spc="-10" dirty="0">
                <a:latin typeface="Tahoma"/>
                <a:cs typeface="Tahoma"/>
              </a:rPr>
              <a:t>W</a:t>
            </a:r>
            <a:r>
              <a:rPr sz="1575" b="1" spc="-15" baseline="-21164" dirty="0">
                <a:latin typeface="Tahoma"/>
                <a:cs typeface="Tahoma"/>
              </a:rPr>
              <a:t>1</a:t>
            </a:r>
            <a:endParaRPr sz="1575" baseline="-21164">
              <a:latin typeface="Tahoma"/>
              <a:cs typeface="Tahoma"/>
            </a:endParaRPr>
          </a:p>
          <a:p>
            <a:pPr marL="8890" algn="ctr">
              <a:lnSpc>
                <a:spcPct val="100000"/>
              </a:lnSpc>
              <a:spcBef>
                <a:spcPts val="595"/>
              </a:spcBef>
            </a:pPr>
            <a:r>
              <a:rPr sz="1400" spc="5" dirty="0">
                <a:latin typeface="Tahoma"/>
                <a:cs typeface="Tahoma"/>
              </a:rPr>
              <a:t>weights</a:t>
            </a:r>
            <a:endParaRPr sz="1400">
              <a:latin typeface="Tahoma"/>
              <a:cs typeface="Tahoma"/>
            </a:endParaRPr>
          </a:p>
          <a:p>
            <a:pPr marL="8255" algn="ctr">
              <a:lnSpc>
                <a:spcPct val="100000"/>
              </a:lnSpc>
              <a:spcBef>
                <a:spcPts val="1205"/>
              </a:spcBef>
            </a:pPr>
            <a:r>
              <a:rPr sz="1600" b="1" spc="-85" dirty="0">
                <a:latin typeface="Tahoma"/>
                <a:cs typeface="Tahoma"/>
              </a:rPr>
              <a:t>b</a:t>
            </a:r>
            <a:r>
              <a:rPr sz="1575" b="1" spc="-127" baseline="-21164" dirty="0">
                <a:latin typeface="Tahoma"/>
                <a:cs typeface="Tahoma"/>
              </a:rPr>
              <a:t>1</a:t>
            </a:r>
            <a:endParaRPr sz="1575" baseline="-21164">
              <a:latin typeface="Tahoma"/>
              <a:cs typeface="Tahoma"/>
            </a:endParaRPr>
          </a:p>
          <a:p>
            <a:pPr marL="6985" algn="ctr">
              <a:lnSpc>
                <a:spcPct val="100000"/>
              </a:lnSpc>
              <a:spcBef>
                <a:spcPts val="595"/>
              </a:spcBef>
            </a:pPr>
            <a:r>
              <a:rPr sz="1400" spc="-10" dirty="0">
                <a:latin typeface="Tahoma"/>
                <a:cs typeface="Tahoma"/>
              </a:rPr>
              <a:t>biases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848355" y="3348228"/>
            <a:ext cx="875030" cy="509270"/>
          </a:xfrm>
          <a:prstGeom prst="rect">
            <a:avLst/>
          </a:prstGeom>
          <a:solidFill>
            <a:srgbClr val="D4A6BC"/>
          </a:solidFill>
          <a:ln w="9525">
            <a:solidFill>
              <a:srgbClr val="000000"/>
            </a:solidFill>
          </a:ln>
        </p:spPr>
        <p:txBody>
          <a:bodyPr vert="horz" wrap="square" lIns="0" tIns="128905" rIns="0" bIns="0" rtlCol="0">
            <a:spAutoFit/>
          </a:bodyPr>
          <a:lstStyle/>
          <a:p>
            <a:pPr marL="205104">
              <a:lnSpc>
                <a:spcPct val="100000"/>
              </a:lnSpc>
              <a:spcBef>
                <a:spcPts val="1015"/>
              </a:spcBef>
            </a:pPr>
            <a:r>
              <a:rPr sz="1600" spc="5" dirty="0">
                <a:latin typeface="Tahoma"/>
                <a:cs typeface="Tahoma"/>
              </a:rPr>
              <a:t>ReLU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298947" y="1872995"/>
            <a:ext cx="875030" cy="1984375"/>
          </a:xfrm>
          <a:custGeom>
            <a:avLst/>
            <a:gdLst/>
            <a:ahLst/>
            <a:cxnLst/>
            <a:rect l="l" t="t" r="r" b="b"/>
            <a:pathLst>
              <a:path w="875029" h="1984375">
                <a:moveTo>
                  <a:pt x="874776" y="0"/>
                </a:moveTo>
                <a:lnTo>
                  <a:pt x="0" y="0"/>
                </a:lnTo>
                <a:lnTo>
                  <a:pt x="0" y="1984247"/>
                </a:lnTo>
                <a:lnTo>
                  <a:pt x="874776" y="1984247"/>
                </a:lnTo>
                <a:lnTo>
                  <a:pt x="874776" y="0"/>
                </a:lnTo>
                <a:close/>
              </a:path>
            </a:pathLst>
          </a:custGeom>
          <a:solidFill>
            <a:srgbClr val="D4A6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298947" y="1872995"/>
            <a:ext cx="875030" cy="1475740"/>
          </a:xfrm>
          <a:prstGeom prst="rect">
            <a:avLst/>
          </a:prstGeom>
          <a:solidFill>
            <a:srgbClr val="D4A6BC"/>
          </a:solidFill>
          <a:ln w="9525">
            <a:solidFill>
              <a:srgbClr val="000000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630"/>
              </a:spcBef>
            </a:pPr>
            <a:r>
              <a:rPr sz="1600" b="1" spc="-10" dirty="0">
                <a:latin typeface="Tahoma"/>
                <a:cs typeface="Tahoma"/>
              </a:rPr>
              <a:t>W</a:t>
            </a:r>
            <a:r>
              <a:rPr sz="1575" b="1" spc="-15" baseline="-21164" dirty="0">
                <a:latin typeface="Tahoma"/>
                <a:cs typeface="Tahoma"/>
              </a:rPr>
              <a:t>2</a:t>
            </a:r>
            <a:endParaRPr sz="1575" baseline="-21164">
              <a:latin typeface="Tahoma"/>
              <a:cs typeface="Tahoma"/>
            </a:endParaRPr>
          </a:p>
          <a:p>
            <a:pPr marL="10160" algn="ctr">
              <a:lnSpc>
                <a:spcPct val="100000"/>
              </a:lnSpc>
              <a:spcBef>
                <a:spcPts val="595"/>
              </a:spcBef>
            </a:pPr>
            <a:r>
              <a:rPr sz="1400" spc="5" dirty="0">
                <a:latin typeface="Tahoma"/>
                <a:cs typeface="Tahoma"/>
              </a:rPr>
              <a:t>weights</a:t>
            </a:r>
            <a:endParaRPr sz="1400">
              <a:latin typeface="Tahoma"/>
              <a:cs typeface="Tahoma"/>
            </a:endParaRPr>
          </a:p>
          <a:p>
            <a:pPr marL="9525" algn="ctr">
              <a:lnSpc>
                <a:spcPct val="100000"/>
              </a:lnSpc>
              <a:spcBef>
                <a:spcPts val="1205"/>
              </a:spcBef>
            </a:pPr>
            <a:r>
              <a:rPr sz="1600" b="1" spc="-85" dirty="0">
                <a:latin typeface="Tahoma"/>
                <a:cs typeface="Tahoma"/>
              </a:rPr>
              <a:t>b</a:t>
            </a:r>
            <a:r>
              <a:rPr sz="1575" b="1" spc="-127" baseline="-21164" dirty="0">
                <a:latin typeface="Tahoma"/>
                <a:cs typeface="Tahoma"/>
              </a:rPr>
              <a:t>2</a:t>
            </a:r>
            <a:endParaRPr sz="1575" baseline="-21164">
              <a:latin typeface="Tahoma"/>
              <a:cs typeface="Tahoma"/>
            </a:endParaRPr>
          </a:p>
          <a:p>
            <a:pPr marL="8255" algn="ctr">
              <a:lnSpc>
                <a:spcPct val="100000"/>
              </a:lnSpc>
              <a:spcBef>
                <a:spcPts val="595"/>
              </a:spcBef>
            </a:pPr>
            <a:r>
              <a:rPr sz="1400" spc="-10" dirty="0">
                <a:latin typeface="Tahoma"/>
                <a:cs typeface="Tahoma"/>
              </a:rPr>
              <a:t>biases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298947" y="3348228"/>
            <a:ext cx="875030" cy="509270"/>
          </a:xfrm>
          <a:prstGeom prst="rect">
            <a:avLst/>
          </a:prstGeom>
          <a:solidFill>
            <a:srgbClr val="D4A6BC"/>
          </a:solidFill>
          <a:ln w="9525">
            <a:solidFill>
              <a:srgbClr val="000000"/>
            </a:solidFill>
          </a:ln>
        </p:spPr>
        <p:txBody>
          <a:bodyPr vert="horz" wrap="square" lIns="0" tIns="12890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1015"/>
              </a:spcBef>
            </a:pPr>
            <a:r>
              <a:rPr sz="1600" spc="5" dirty="0">
                <a:latin typeface="Tahoma"/>
                <a:cs typeface="Tahoma"/>
              </a:rPr>
              <a:t>softmax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882139" y="1722120"/>
            <a:ext cx="364490" cy="2306320"/>
            <a:chOff x="1882139" y="1722120"/>
            <a:chExt cx="364490" cy="2306320"/>
          </a:xfrm>
        </p:grpSpPr>
        <p:sp>
          <p:nvSpPr>
            <p:cNvPr id="33" name="object 33"/>
            <p:cNvSpPr/>
            <p:nvPr/>
          </p:nvSpPr>
          <p:spPr>
            <a:xfrm>
              <a:off x="1882139" y="1722120"/>
              <a:ext cx="364490" cy="2306320"/>
            </a:xfrm>
            <a:custGeom>
              <a:avLst/>
              <a:gdLst/>
              <a:ahLst/>
              <a:cxnLst/>
              <a:rect l="l" t="t" r="r" b="b"/>
              <a:pathLst>
                <a:path w="364489" h="2306320">
                  <a:moveTo>
                    <a:pt x="364236" y="0"/>
                  </a:moveTo>
                  <a:lnTo>
                    <a:pt x="0" y="0"/>
                  </a:lnTo>
                  <a:lnTo>
                    <a:pt x="0" y="2305811"/>
                  </a:lnTo>
                  <a:lnTo>
                    <a:pt x="364236" y="2305811"/>
                  </a:lnTo>
                  <a:lnTo>
                    <a:pt x="364236" y="0"/>
                  </a:lnTo>
                  <a:close/>
                </a:path>
              </a:pathLst>
            </a:custGeom>
            <a:solidFill>
              <a:srgbClr val="F8CA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68817" y="1793557"/>
              <a:ext cx="192405" cy="19240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68817" y="2817685"/>
              <a:ext cx="192405" cy="193928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68817" y="3456241"/>
              <a:ext cx="192405" cy="192404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68817" y="2098357"/>
              <a:ext cx="192405" cy="192405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1882139" y="1722120"/>
            <a:ext cx="364490" cy="230632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020"/>
              </a:spcBef>
            </a:pPr>
            <a:r>
              <a:rPr sz="2400" dirty="0">
                <a:latin typeface="Cambria Math"/>
                <a:cs typeface="Cambria Math"/>
              </a:rPr>
              <a:t>⋮</a:t>
            </a:r>
            <a:endParaRPr sz="2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23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ambria Math"/>
                <a:cs typeface="Cambria Math"/>
              </a:rPr>
              <a:t>⋮</a:t>
            </a:r>
            <a:endParaRPr sz="2400">
              <a:latin typeface="Cambria Math"/>
              <a:cs typeface="Cambria Math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968817" y="1722120"/>
            <a:ext cx="2728595" cy="2306320"/>
            <a:chOff x="1968817" y="1722120"/>
            <a:chExt cx="2728595" cy="2306320"/>
          </a:xfrm>
        </p:grpSpPr>
        <p:pic>
          <p:nvPicPr>
            <p:cNvPr id="40" name="object 4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68817" y="3761041"/>
              <a:ext cx="192405" cy="192405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4334255" y="1722120"/>
              <a:ext cx="363220" cy="2306320"/>
            </a:xfrm>
            <a:custGeom>
              <a:avLst/>
              <a:gdLst/>
              <a:ahLst/>
              <a:cxnLst/>
              <a:rect l="l" t="t" r="r" b="b"/>
              <a:pathLst>
                <a:path w="363220" h="2306320">
                  <a:moveTo>
                    <a:pt x="362712" y="0"/>
                  </a:moveTo>
                  <a:lnTo>
                    <a:pt x="0" y="0"/>
                  </a:lnTo>
                  <a:lnTo>
                    <a:pt x="0" y="2305811"/>
                  </a:lnTo>
                  <a:lnTo>
                    <a:pt x="362712" y="2305811"/>
                  </a:lnTo>
                  <a:lnTo>
                    <a:pt x="362712" y="0"/>
                  </a:lnTo>
                  <a:close/>
                </a:path>
              </a:pathLst>
            </a:custGeom>
            <a:solidFill>
              <a:srgbClr val="F8CA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19409" y="1793557"/>
              <a:ext cx="192404" cy="192404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19409" y="2817685"/>
              <a:ext cx="192404" cy="193928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19409" y="3456241"/>
              <a:ext cx="192404" cy="192404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19409" y="2098357"/>
              <a:ext cx="192404" cy="192405"/>
            </a:xfrm>
            <a:prstGeom prst="rect">
              <a:avLst/>
            </a:prstGeom>
          </p:spPr>
        </p:pic>
      </p:grpSp>
      <p:sp>
        <p:nvSpPr>
          <p:cNvPr id="46" name="object 46"/>
          <p:cNvSpPr txBox="1"/>
          <p:nvPr/>
        </p:nvSpPr>
        <p:spPr>
          <a:xfrm>
            <a:off x="4334255" y="1722120"/>
            <a:ext cx="363220" cy="230632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020"/>
              </a:spcBef>
            </a:pPr>
            <a:r>
              <a:rPr sz="2400" dirty="0">
                <a:latin typeface="Cambria Math"/>
                <a:cs typeface="Cambria Math"/>
              </a:rPr>
              <a:t>⋮</a:t>
            </a:r>
            <a:endParaRPr sz="2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23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ambria Math"/>
                <a:cs typeface="Cambria Math"/>
              </a:rPr>
              <a:t>⋮</a:t>
            </a:r>
            <a:endParaRPr sz="2400">
              <a:latin typeface="Cambria Math"/>
              <a:cs typeface="Cambria Math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4419409" y="1722120"/>
            <a:ext cx="2729865" cy="2306320"/>
            <a:chOff x="4419409" y="1722120"/>
            <a:chExt cx="2729865" cy="2306320"/>
          </a:xfrm>
        </p:grpSpPr>
        <p:pic>
          <p:nvPicPr>
            <p:cNvPr id="48" name="object 4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19409" y="3761041"/>
              <a:ext cx="192404" cy="192405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6784847" y="1722120"/>
              <a:ext cx="364490" cy="2306320"/>
            </a:xfrm>
            <a:custGeom>
              <a:avLst/>
              <a:gdLst/>
              <a:ahLst/>
              <a:cxnLst/>
              <a:rect l="l" t="t" r="r" b="b"/>
              <a:pathLst>
                <a:path w="364490" h="2306320">
                  <a:moveTo>
                    <a:pt x="364235" y="0"/>
                  </a:moveTo>
                  <a:lnTo>
                    <a:pt x="0" y="0"/>
                  </a:lnTo>
                  <a:lnTo>
                    <a:pt x="0" y="2305811"/>
                  </a:lnTo>
                  <a:lnTo>
                    <a:pt x="364235" y="2305811"/>
                  </a:lnTo>
                  <a:lnTo>
                    <a:pt x="364235" y="0"/>
                  </a:lnTo>
                  <a:close/>
                </a:path>
              </a:pathLst>
            </a:custGeom>
            <a:solidFill>
              <a:srgbClr val="F8CA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70001" y="1793557"/>
              <a:ext cx="192404" cy="192404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70001" y="2817685"/>
              <a:ext cx="192404" cy="193928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70001" y="3456241"/>
              <a:ext cx="192404" cy="192404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70001" y="2098357"/>
              <a:ext cx="192404" cy="192405"/>
            </a:xfrm>
            <a:prstGeom prst="rect">
              <a:avLst/>
            </a:prstGeom>
          </p:spPr>
        </p:pic>
      </p:grpSp>
      <p:sp>
        <p:nvSpPr>
          <p:cNvPr id="54" name="object 54"/>
          <p:cNvSpPr txBox="1"/>
          <p:nvPr/>
        </p:nvSpPr>
        <p:spPr>
          <a:xfrm>
            <a:off x="6784847" y="1722120"/>
            <a:ext cx="364490" cy="230632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020"/>
              </a:spcBef>
            </a:pPr>
            <a:r>
              <a:rPr sz="2400" dirty="0">
                <a:latin typeface="Cambria Math"/>
                <a:cs typeface="Cambria Math"/>
              </a:rPr>
              <a:t>⋮</a:t>
            </a:r>
            <a:endParaRPr sz="2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23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ambria Math"/>
                <a:cs typeface="Cambria Math"/>
              </a:rPr>
              <a:t>⋮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3727450" y="3851147"/>
            <a:ext cx="608330" cy="193675"/>
          </a:xfrm>
          <a:custGeom>
            <a:avLst/>
            <a:gdLst/>
            <a:ahLst/>
            <a:cxnLst/>
            <a:rect l="l" t="t" r="r" b="b"/>
            <a:pathLst>
              <a:path w="608329" h="193675">
                <a:moveTo>
                  <a:pt x="553116" y="168544"/>
                </a:moveTo>
                <a:lnTo>
                  <a:pt x="524128" y="193332"/>
                </a:lnTo>
                <a:lnTo>
                  <a:pt x="607822" y="177393"/>
                </a:lnTo>
                <a:lnTo>
                  <a:pt x="599360" y="169684"/>
                </a:lnTo>
                <a:lnTo>
                  <a:pt x="557149" y="169684"/>
                </a:lnTo>
                <a:lnTo>
                  <a:pt x="553116" y="168544"/>
                </a:lnTo>
                <a:close/>
              </a:path>
              <a:path w="608329" h="193675">
                <a:moveTo>
                  <a:pt x="558843" y="163647"/>
                </a:moveTo>
                <a:lnTo>
                  <a:pt x="553116" y="168544"/>
                </a:lnTo>
                <a:lnTo>
                  <a:pt x="557149" y="169684"/>
                </a:lnTo>
                <a:lnTo>
                  <a:pt x="558843" y="163647"/>
                </a:lnTo>
                <a:close/>
              </a:path>
              <a:path w="608329" h="193675">
                <a:moveTo>
                  <a:pt x="544829" y="120002"/>
                </a:moveTo>
                <a:lnTo>
                  <a:pt x="556585" y="156338"/>
                </a:lnTo>
                <a:lnTo>
                  <a:pt x="560577" y="157467"/>
                </a:lnTo>
                <a:lnTo>
                  <a:pt x="557149" y="169684"/>
                </a:lnTo>
                <a:lnTo>
                  <a:pt x="599360" y="169684"/>
                </a:lnTo>
                <a:lnTo>
                  <a:pt x="544829" y="120002"/>
                </a:lnTo>
                <a:close/>
              </a:path>
              <a:path w="608329" h="193675">
                <a:moveTo>
                  <a:pt x="3555" y="0"/>
                </a:moveTo>
                <a:lnTo>
                  <a:pt x="0" y="12191"/>
                </a:lnTo>
                <a:lnTo>
                  <a:pt x="553116" y="168544"/>
                </a:lnTo>
                <a:lnTo>
                  <a:pt x="558843" y="163647"/>
                </a:lnTo>
                <a:lnTo>
                  <a:pt x="558892" y="163470"/>
                </a:lnTo>
                <a:lnTo>
                  <a:pt x="556585" y="156338"/>
                </a:lnTo>
                <a:lnTo>
                  <a:pt x="3555" y="0"/>
                </a:lnTo>
                <a:close/>
              </a:path>
              <a:path w="608329" h="193675">
                <a:moveTo>
                  <a:pt x="556585" y="156338"/>
                </a:moveTo>
                <a:lnTo>
                  <a:pt x="558892" y="163470"/>
                </a:lnTo>
                <a:lnTo>
                  <a:pt x="560577" y="157467"/>
                </a:lnTo>
                <a:lnTo>
                  <a:pt x="556585" y="1563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6" name="object 56"/>
          <p:cNvGrpSpPr/>
          <p:nvPr/>
        </p:nvGrpSpPr>
        <p:grpSpPr>
          <a:xfrm>
            <a:off x="2244851" y="1703323"/>
            <a:ext cx="4817745" cy="2331720"/>
            <a:chOff x="2244851" y="1703323"/>
            <a:chExt cx="4817745" cy="2331720"/>
          </a:xfrm>
        </p:grpSpPr>
        <p:sp>
          <p:nvSpPr>
            <p:cNvPr id="57" name="object 57"/>
            <p:cNvSpPr/>
            <p:nvPr/>
          </p:nvSpPr>
          <p:spPr>
            <a:xfrm>
              <a:off x="2244852" y="1704847"/>
              <a:ext cx="3060065" cy="2329815"/>
            </a:xfrm>
            <a:custGeom>
              <a:avLst/>
              <a:gdLst/>
              <a:ahLst/>
              <a:cxnLst/>
              <a:rect l="l" t="t" r="r" b="b"/>
              <a:pathLst>
                <a:path w="3060065" h="2329815">
                  <a:moveTo>
                    <a:pt x="607568" y="167640"/>
                  </a:moveTo>
                  <a:lnTo>
                    <a:pt x="600532" y="161683"/>
                  </a:lnTo>
                  <a:lnTo>
                    <a:pt x="542544" y="112395"/>
                  </a:lnTo>
                  <a:lnTo>
                    <a:pt x="555586" y="148348"/>
                  </a:lnTo>
                  <a:lnTo>
                    <a:pt x="3048" y="12573"/>
                  </a:lnTo>
                  <a:lnTo>
                    <a:pt x="0" y="25019"/>
                  </a:lnTo>
                  <a:lnTo>
                    <a:pt x="552488" y="160655"/>
                  </a:lnTo>
                  <a:lnTo>
                    <a:pt x="524383" y="186448"/>
                  </a:lnTo>
                  <a:lnTo>
                    <a:pt x="607568" y="167640"/>
                  </a:lnTo>
                  <a:close/>
                </a:path>
                <a:path w="3060065" h="2329815">
                  <a:moveTo>
                    <a:pt x="609092" y="2152396"/>
                  </a:moveTo>
                  <a:lnTo>
                    <a:pt x="525399" y="2136521"/>
                  </a:lnTo>
                  <a:lnTo>
                    <a:pt x="554380" y="2161286"/>
                  </a:lnTo>
                  <a:lnTo>
                    <a:pt x="1270" y="2317585"/>
                  </a:lnTo>
                  <a:lnTo>
                    <a:pt x="4826" y="2329802"/>
                  </a:lnTo>
                  <a:lnTo>
                    <a:pt x="557860" y="2173452"/>
                  </a:lnTo>
                  <a:lnTo>
                    <a:pt x="546100" y="2209787"/>
                  </a:lnTo>
                  <a:lnTo>
                    <a:pt x="600583" y="2160143"/>
                  </a:lnTo>
                  <a:lnTo>
                    <a:pt x="609092" y="2152396"/>
                  </a:lnTo>
                  <a:close/>
                </a:path>
                <a:path w="3060065" h="2329815">
                  <a:moveTo>
                    <a:pt x="2088896" y="18796"/>
                  </a:moveTo>
                  <a:lnTo>
                    <a:pt x="2005711" y="0"/>
                  </a:lnTo>
                  <a:lnTo>
                    <a:pt x="2033905" y="25768"/>
                  </a:lnTo>
                  <a:lnTo>
                    <a:pt x="1481328" y="161417"/>
                  </a:lnTo>
                  <a:lnTo>
                    <a:pt x="1484376" y="173748"/>
                  </a:lnTo>
                  <a:lnTo>
                    <a:pt x="2036864" y="38112"/>
                  </a:lnTo>
                  <a:lnTo>
                    <a:pt x="2023872" y="73914"/>
                  </a:lnTo>
                  <a:lnTo>
                    <a:pt x="2081847" y="24765"/>
                  </a:lnTo>
                  <a:lnTo>
                    <a:pt x="2088896" y="18796"/>
                  </a:lnTo>
                  <a:close/>
                </a:path>
                <a:path w="3060065" h="2329815">
                  <a:moveTo>
                    <a:pt x="3059684" y="166116"/>
                  </a:moveTo>
                  <a:lnTo>
                    <a:pt x="3052648" y="160159"/>
                  </a:lnTo>
                  <a:lnTo>
                    <a:pt x="2994660" y="110883"/>
                  </a:lnTo>
                  <a:lnTo>
                    <a:pt x="3007703" y="146824"/>
                  </a:lnTo>
                  <a:lnTo>
                    <a:pt x="2455164" y="11049"/>
                  </a:lnTo>
                  <a:lnTo>
                    <a:pt x="2452116" y="23495"/>
                  </a:lnTo>
                  <a:lnTo>
                    <a:pt x="3004604" y="159131"/>
                  </a:lnTo>
                  <a:lnTo>
                    <a:pt x="2976499" y="184912"/>
                  </a:lnTo>
                  <a:lnTo>
                    <a:pt x="3059684" y="1661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70001" y="3761041"/>
              <a:ext cx="192404" cy="192405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4698238" y="1703323"/>
              <a:ext cx="2087880" cy="2329815"/>
            </a:xfrm>
            <a:custGeom>
              <a:avLst/>
              <a:gdLst/>
              <a:ahLst/>
              <a:cxnLst/>
              <a:rect l="l" t="t" r="r" b="b"/>
              <a:pathLst>
                <a:path w="2087879" h="2329815">
                  <a:moveTo>
                    <a:pt x="607822" y="2152396"/>
                  </a:moveTo>
                  <a:lnTo>
                    <a:pt x="524129" y="2136521"/>
                  </a:lnTo>
                  <a:lnTo>
                    <a:pt x="553110" y="2161286"/>
                  </a:lnTo>
                  <a:lnTo>
                    <a:pt x="0" y="2317585"/>
                  </a:lnTo>
                  <a:lnTo>
                    <a:pt x="3556" y="2329802"/>
                  </a:lnTo>
                  <a:lnTo>
                    <a:pt x="556590" y="2173452"/>
                  </a:lnTo>
                  <a:lnTo>
                    <a:pt x="544830" y="2209787"/>
                  </a:lnTo>
                  <a:lnTo>
                    <a:pt x="599313" y="2160143"/>
                  </a:lnTo>
                  <a:lnTo>
                    <a:pt x="607822" y="2152396"/>
                  </a:lnTo>
                  <a:close/>
                </a:path>
                <a:path w="2087879" h="2329815">
                  <a:moveTo>
                    <a:pt x="2087626" y="18796"/>
                  </a:moveTo>
                  <a:lnTo>
                    <a:pt x="2004441" y="0"/>
                  </a:lnTo>
                  <a:lnTo>
                    <a:pt x="2032635" y="25768"/>
                  </a:lnTo>
                  <a:lnTo>
                    <a:pt x="1480058" y="161417"/>
                  </a:lnTo>
                  <a:lnTo>
                    <a:pt x="1483106" y="173736"/>
                  </a:lnTo>
                  <a:lnTo>
                    <a:pt x="2035594" y="38112"/>
                  </a:lnTo>
                  <a:lnTo>
                    <a:pt x="2022602" y="73914"/>
                  </a:lnTo>
                  <a:lnTo>
                    <a:pt x="2080577" y="24765"/>
                  </a:lnTo>
                  <a:lnTo>
                    <a:pt x="2087626" y="187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/>
          <p:nvPr/>
        </p:nvSpPr>
        <p:spPr>
          <a:xfrm>
            <a:off x="6179565" y="3849623"/>
            <a:ext cx="608330" cy="193675"/>
          </a:xfrm>
          <a:custGeom>
            <a:avLst/>
            <a:gdLst/>
            <a:ahLst/>
            <a:cxnLst/>
            <a:rect l="l" t="t" r="r" b="b"/>
            <a:pathLst>
              <a:path w="608329" h="193675">
                <a:moveTo>
                  <a:pt x="553116" y="168544"/>
                </a:moveTo>
                <a:lnTo>
                  <a:pt x="524129" y="193332"/>
                </a:lnTo>
                <a:lnTo>
                  <a:pt x="607822" y="177393"/>
                </a:lnTo>
                <a:lnTo>
                  <a:pt x="599360" y="169684"/>
                </a:lnTo>
                <a:lnTo>
                  <a:pt x="557149" y="169684"/>
                </a:lnTo>
                <a:lnTo>
                  <a:pt x="553116" y="168544"/>
                </a:lnTo>
                <a:close/>
              </a:path>
              <a:path w="608329" h="193675">
                <a:moveTo>
                  <a:pt x="558843" y="163647"/>
                </a:moveTo>
                <a:lnTo>
                  <a:pt x="553116" y="168544"/>
                </a:lnTo>
                <a:lnTo>
                  <a:pt x="557149" y="169684"/>
                </a:lnTo>
                <a:lnTo>
                  <a:pt x="558843" y="163647"/>
                </a:lnTo>
                <a:close/>
              </a:path>
              <a:path w="608329" h="193675">
                <a:moveTo>
                  <a:pt x="544830" y="120002"/>
                </a:moveTo>
                <a:lnTo>
                  <a:pt x="556585" y="156338"/>
                </a:lnTo>
                <a:lnTo>
                  <a:pt x="560578" y="157467"/>
                </a:lnTo>
                <a:lnTo>
                  <a:pt x="557149" y="169684"/>
                </a:lnTo>
                <a:lnTo>
                  <a:pt x="599360" y="169684"/>
                </a:lnTo>
                <a:lnTo>
                  <a:pt x="544830" y="120002"/>
                </a:lnTo>
                <a:close/>
              </a:path>
              <a:path w="608329" h="193675">
                <a:moveTo>
                  <a:pt x="3556" y="0"/>
                </a:moveTo>
                <a:lnTo>
                  <a:pt x="0" y="12191"/>
                </a:lnTo>
                <a:lnTo>
                  <a:pt x="553116" y="168544"/>
                </a:lnTo>
                <a:lnTo>
                  <a:pt x="558843" y="163647"/>
                </a:lnTo>
                <a:lnTo>
                  <a:pt x="558892" y="163470"/>
                </a:lnTo>
                <a:lnTo>
                  <a:pt x="556585" y="156338"/>
                </a:lnTo>
                <a:lnTo>
                  <a:pt x="3556" y="0"/>
                </a:lnTo>
                <a:close/>
              </a:path>
              <a:path w="608329" h="193675">
                <a:moveTo>
                  <a:pt x="556585" y="156338"/>
                </a:moveTo>
                <a:lnTo>
                  <a:pt x="558892" y="163470"/>
                </a:lnTo>
                <a:lnTo>
                  <a:pt x="560578" y="157467"/>
                </a:lnTo>
                <a:lnTo>
                  <a:pt x="556585" y="1563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677103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38337" y="1868233"/>
            <a:ext cx="1780539" cy="1536700"/>
            <a:chOff x="1938337" y="1868233"/>
            <a:chExt cx="1780539" cy="1536700"/>
          </a:xfrm>
        </p:grpSpPr>
        <p:sp>
          <p:nvSpPr>
            <p:cNvPr id="3" name="object 3"/>
            <p:cNvSpPr/>
            <p:nvPr/>
          </p:nvSpPr>
          <p:spPr>
            <a:xfrm>
              <a:off x="1943100" y="1872995"/>
              <a:ext cx="1771014" cy="1527175"/>
            </a:xfrm>
            <a:custGeom>
              <a:avLst/>
              <a:gdLst/>
              <a:ahLst/>
              <a:cxnLst/>
              <a:rect l="l" t="t" r="r" b="b"/>
              <a:pathLst>
                <a:path w="1771014" h="1527175">
                  <a:moveTo>
                    <a:pt x="1770888" y="0"/>
                  </a:moveTo>
                  <a:lnTo>
                    <a:pt x="0" y="0"/>
                  </a:lnTo>
                  <a:lnTo>
                    <a:pt x="0" y="1527047"/>
                  </a:lnTo>
                  <a:lnTo>
                    <a:pt x="1770888" y="1527047"/>
                  </a:lnTo>
                  <a:lnTo>
                    <a:pt x="1770888" y="0"/>
                  </a:lnTo>
                  <a:close/>
                </a:path>
              </a:pathLst>
            </a:custGeom>
            <a:solidFill>
              <a:srgbClr val="D4A6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43100" y="1872995"/>
              <a:ext cx="1771014" cy="1527175"/>
            </a:xfrm>
            <a:custGeom>
              <a:avLst/>
              <a:gdLst/>
              <a:ahLst/>
              <a:cxnLst/>
              <a:rect l="l" t="t" r="r" b="b"/>
              <a:pathLst>
                <a:path w="1771014" h="1527175">
                  <a:moveTo>
                    <a:pt x="0" y="1527047"/>
                  </a:moveTo>
                  <a:lnTo>
                    <a:pt x="1770888" y="1527047"/>
                  </a:lnTo>
                  <a:lnTo>
                    <a:pt x="1770888" y="0"/>
                  </a:lnTo>
                  <a:lnTo>
                    <a:pt x="0" y="0"/>
                  </a:lnTo>
                  <a:lnTo>
                    <a:pt x="0" y="152704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39154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95" dirty="0"/>
              <a:t>D</a:t>
            </a:r>
            <a:r>
              <a:rPr sz="2800" spc="-5" dirty="0"/>
              <a:t>imensions</a:t>
            </a:r>
            <a:r>
              <a:rPr sz="2800" spc="-155" dirty="0"/>
              <a:t> </a:t>
            </a:r>
            <a:r>
              <a:rPr sz="2800" spc="-385" dirty="0"/>
              <a:t>(</a:t>
            </a:r>
            <a:r>
              <a:rPr sz="2800" spc="-15" dirty="0"/>
              <a:t>single</a:t>
            </a:r>
            <a:r>
              <a:rPr sz="2800" spc="-160" dirty="0"/>
              <a:t> </a:t>
            </a:r>
            <a:r>
              <a:rPr sz="2800" spc="10" dirty="0"/>
              <a:t>in</a:t>
            </a:r>
            <a:r>
              <a:rPr sz="2800" spc="25" dirty="0"/>
              <a:t>p</a:t>
            </a:r>
            <a:r>
              <a:rPr sz="2800" spc="-90" dirty="0"/>
              <a:t>ut)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659993" y="1169873"/>
            <a:ext cx="44399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85490" algn="l"/>
              </a:tabLst>
            </a:pPr>
            <a:r>
              <a:rPr sz="1600" spc="-25" dirty="0">
                <a:latin typeface="Tahoma"/>
                <a:cs typeface="Tahoma"/>
              </a:rPr>
              <a:t>Input</a:t>
            </a:r>
            <a:r>
              <a:rPr sz="1600" spc="-7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layer	</a:t>
            </a:r>
            <a:r>
              <a:rPr sz="1600" spc="25" dirty="0">
                <a:latin typeface="Tahoma"/>
                <a:cs typeface="Tahoma"/>
              </a:rPr>
              <a:t>Hidden</a:t>
            </a:r>
            <a:r>
              <a:rPr sz="1600" spc="-1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layer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09231" y="1170254"/>
            <a:ext cx="11531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25" dirty="0">
                <a:latin typeface="Tahoma"/>
                <a:cs typeface="Tahoma"/>
              </a:rPr>
              <a:t>O</a:t>
            </a:r>
            <a:r>
              <a:rPr sz="1600" spc="15" dirty="0">
                <a:latin typeface="Tahoma"/>
                <a:cs typeface="Tahoma"/>
              </a:rPr>
              <a:t>utput</a:t>
            </a:r>
            <a:r>
              <a:rPr sz="1600" spc="-80" dirty="0">
                <a:latin typeface="Tahoma"/>
                <a:cs typeface="Tahoma"/>
              </a:rPr>
              <a:t> </a:t>
            </a:r>
            <a:r>
              <a:rPr sz="1600" spc="5" dirty="0">
                <a:latin typeface="Tahoma"/>
                <a:cs typeface="Tahoma"/>
              </a:rPr>
              <a:t>l</a:t>
            </a:r>
            <a:r>
              <a:rPr sz="1600" spc="-80" dirty="0">
                <a:latin typeface="Tahoma"/>
                <a:cs typeface="Tahoma"/>
              </a:rPr>
              <a:t>a</a:t>
            </a:r>
            <a:r>
              <a:rPr sz="1600" spc="5" dirty="0">
                <a:latin typeface="Tahoma"/>
                <a:cs typeface="Tahoma"/>
              </a:rPr>
              <a:t>y</a:t>
            </a:r>
            <a:r>
              <a:rPr sz="1600" dirty="0">
                <a:latin typeface="Tahoma"/>
                <a:cs typeface="Tahoma"/>
              </a:rPr>
              <a:t>er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43100" y="2891027"/>
            <a:ext cx="1771014" cy="509270"/>
          </a:xfrm>
          <a:prstGeom prst="rect">
            <a:avLst/>
          </a:prstGeom>
          <a:solidFill>
            <a:srgbClr val="D4A6BC"/>
          </a:solidFill>
          <a:ln w="9525">
            <a:solidFill>
              <a:srgbClr val="000000"/>
            </a:solidFill>
          </a:ln>
        </p:spPr>
        <p:txBody>
          <a:bodyPr vert="horz" wrap="square" lIns="0" tIns="128905" rIns="0" bIns="0" rtlCol="0">
            <a:spAutoFit/>
          </a:bodyPr>
          <a:lstStyle/>
          <a:p>
            <a:pPr marL="16510" algn="ctr">
              <a:lnSpc>
                <a:spcPct val="100000"/>
              </a:lnSpc>
              <a:spcBef>
                <a:spcPts val="1015"/>
              </a:spcBef>
            </a:pPr>
            <a:r>
              <a:rPr sz="1600" spc="35" dirty="0">
                <a:latin typeface="Tahoma"/>
                <a:cs typeface="Tahoma"/>
              </a:rPr>
              <a:t>ReLU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67739" y="1493519"/>
            <a:ext cx="364490" cy="2306320"/>
            <a:chOff x="967739" y="1493519"/>
            <a:chExt cx="364490" cy="2306320"/>
          </a:xfrm>
        </p:grpSpPr>
        <p:sp>
          <p:nvSpPr>
            <p:cNvPr id="10" name="object 10"/>
            <p:cNvSpPr/>
            <p:nvPr/>
          </p:nvSpPr>
          <p:spPr>
            <a:xfrm>
              <a:off x="967739" y="1493519"/>
              <a:ext cx="364490" cy="2306320"/>
            </a:xfrm>
            <a:custGeom>
              <a:avLst/>
              <a:gdLst/>
              <a:ahLst/>
              <a:cxnLst/>
              <a:rect l="l" t="t" r="r" b="b"/>
              <a:pathLst>
                <a:path w="364490" h="2306320">
                  <a:moveTo>
                    <a:pt x="364235" y="0"/>
                  </a:moveTo>
                  <a:lnTo>
                    <a:pt x="0" y="0"/>
                  </a:lnTo>
                  <a:lnTo>
                    <a:pt x="0" y="2305811"/>
                  </a:lnTo>
                  <a:lnTo>
                    <a:pt x="364235" y="2305811"/>
                  </a:lnTo>
                  <a:lnTo>
                    <a:pt x="364235" y="0"/>
                  </a:lnTo>
                  <a:close/>
                </a:path>
              </a:pathLst>
            </a:custGeom>
            <a:solidFill>
              <a:srgbClr val="F8CA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4417" y="1564957"/>
              <a:ext cx="192404" cy="19240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4417" y="2589085"/>
              <a:ext cx="192404" cy="19392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4417" y="3227641"/>
              <a:ext cx="192404" cy="19240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4417" y="1869757"/>
              <a:ext cx="192404" cy="192404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967739" y="1493519"/>
            <a:ext cx="364490" cy="230632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020"/>
              </a:spcBef>
            </a:pPr>
            <a:r>
              <a:rPr sz="2400" dirty="0">
                <a:latin typeface="Cambria Math"/>
                <a:cs typeface="Cambria Math"/>
              </a:rPr>
              <a:t>⋮</a:t>
            </a:r>
            <a:endParaRPr sz="2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23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ambria Math"/>
                <a:cs typeface="Cambria Math"/>
              </a:rPr>
              <a:t>⋮</a:t>
            </a:r>
            <a:endParaRPr sz="2400">
              <a:latin typeface="Cambria Math"/>
              <a:cs typeface="Cambria Math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054417" y="1493519"/>
            <a:ext cx="3642995" cy="2306320"/>
            <a:chOff x="1054417" y="1493519"/>
            <a:chExt cx="3642995" cy="2306320"/>
          </a:xfrm>
        </p:grpSpPr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4417" y="3532441"/>
              <a:ext cx="192404" cy="19240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334256" y="1493519"/>
              <a:ext cx="363220" cy="2306320"/>
            </a:xfrm>
            <a:custGeom>
              <a:avLst/>
              <a:gdLst/>
              <a:ahLst/>
              <a:cxnLst/>
              <a:rect l="l" t="t" r="r" b="b"/>
              <a:pathLst>
                <a:path w="363220" h="2306320">
                  <a:moveTo>
                    <a:pt x="362712" y="0"/>
                  </a:moveTo>
                  <a:lnTo>
                    <a:pt x="0" y="0"/>
                  </a:lnTo>
                  <a:lnTo>
                    <a:pt x="0" y="2305811"/>
                  </a:lnTo>
                  <a:lnTo>
                    <a:pt x="362712" y="2305811"/>
                  </a:lnTo>
                  <a:lnTo>
                    <a:pt x="362712" y="0"/>
                  </a:lnTo>
                  <a:close/>
                </a:path>
              </a:pathLst>
            </a:custGeom>
            <a:solidFill>
              <a:srgbClr val="F8CA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19409" y="1564957"/>
              <a:ext cx="192404" cy="19240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19409" y="2589085"/>
              <a:ext cx="192404" cy="19392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19409" y="3227641"/>
              <a:ext cx="192404" cy="19240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19409" y="1869757"/>
              <a:ext cx="192404" cy="192404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4334255" y="1493519"/>
            <a:ext cx="363220" cy="230632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020"/>
              </a:spcBef>
            </a:pPr>
            <a:r>
              <a:rPr sz="2400" dirty="0">
                <a:latin typeface="Cambria Math"/>
                <a:cs typeface="Cambria Math"/>
              </a:rPr>
              <a:t>⋮</a:t>
            </a:r>
            <a:endParaRPr sz="2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23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ambria Math"/>
                <a:cs typeface="Cambria Math"/>
              </a:rPr>
              <a:t>⋮</a:t>
            </a:r>
            <a:endParaRPr sz="2400">
              <a:latin typeface="Cambria Math"/>
              <a:cs typeface="Cambria Math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419409" y="1493519"/>
            <a:ext cx="3647440" cy="2306320"/>
            <a:chOff x="4419409" y="1493519"/>
            <a:chExt cx="3647440" cy="2306320"/>
          </a:xfrm>
        </p:grpSpPr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19409" y="3532441"/>
              <a:ext cx="192404" cy="192405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7702295" y="1493519"/>
              <a:ext cx="364490" cy="2306320"/>
            </a:xfrm>
            <a:custGeom>
              <a:avLst/>
              <a:gdLst/>
              <a:ahLst/>
              <a:cxnLst/>
              <a:rect l="l" t="t" r="r" b="b"/>
              <a:pathLst>
                <a:path w="364490" h="2306320">
                  <a:moveTo>
                    <a:pt x="364235" y="0"/>
                  </a:moveTo>
                  <a:lnTo>
                    <a:pt x="0" y="0"/>
                  </a:lnTo>
                  <a:lnTo>
                    <a:pt x="0" y="2305811"/>
                  </a:lnTo>
                  <a:lnTo>
                    <a:pt x="364235" y="2305811"/>
                  </a:lnTo>
                  <a:lnTo>
                    <a:pt x="364235" y="0"/>
                  </a:lnTo>
                  <a:close/>
                </a:path>
              </a:pathLst>
            </a:custGeom>
            <a:solidFill>
              <a:srgbClr val="F8CA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88973" y="1564957"/>
              <a:ext cx="192405" cy="19240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88973" y="2589085"/>
              <a:ext cx="192405" cy="193928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88973" y="3227641"/>
              <a:ext cx="192405" cy="192404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88973" y="1869757"/>
              <a:ext cx="192405" cy="192404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7702295" y="1493519"/>
            <a:ext cx="364490" cy="230632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  <a:spcBef>
                <a:spcPts val="2020"/>
              </a:spcBef>
            </a:pPr>
            <a:r>
              <a:rPr sz="2400" dirty="0">
                <a:latin typeface="Cambria Math"/>
                <a:cs typeface="Cambria Math"/>
              </a:rPr>
              <a:t>⋮</a:t>
            </a:r>
            <a:endParaRPr sz="2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2300">
              <a:latin typeface="Cambria Math"/>
              <a:cs typeface="Cambria Math"/>
            </a:endParaRPr>
          </a:p>
          <a:p>
            <a:pPr marL="1905" algn="ctr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ambria Math"/>
                <a:cs typeface="Cambria Math"/>
              </a:rPr>
              <a:t>⋮</a:t>
            </a:r>
            <a:endParaRPr sz="2400">
              <a:latin typeface="Cambria Math"/>
              <a:cs typeface="Cambria Math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328674" y="1489710"/>
            <a:ext cx="6652895" cy="2315210"/>
            <a:chOff x="1328674" y="1489710"/>
            <a:chExt cx="6652895" cy="2315210"/>
          </a:xfrm>
        </p:grpSpPr>
        <p:sp>
          <p:nvSpPr>
            <p:cNvPr id="33" name="object 33"/>
            <p:cNvSpPr/>
            <p:nvPr/>
          </p:nvSpPr>
          <p:spPr>
            <a:xfrm>
              <a:off x="1328674" y="1489709"/>
              <a:ext cx="3007360" cy="2315210"/>
            </a:xfrm>
            <a:custGeom>
              <a:avLst/>
              <a:gdLst/>
              <a:ahLst/>
              <a:cxnLst/>
              <a:rect l="l" t="t" r="r" b="b"/>
              <a:pathLst>
                <a:path w="3007360" h="2315210">
                  <a:moveTo>
                    <a:pt x="609346" y="383032"/>
                  </a:moveTo>
                  <a:lnTo>
                    <a:pt x="596163" y="361569"/>
                  </a:lnTo>
                  <a:lnTo>
                    <a:pt x="564769" y="310388"/>
                  </a:lnTo>
                  <a:lnTo>
                    <a:pt x="565924" y="348500"/>
                  </a:lnTo>
                  <a:lnTo>
                    <a:pt x="6604" y="0"/>
                  </a:lnTo>
                  <a:lnTo>
                    <a:pt x="0" y="10668"/>
                  </a:lnTo>
                  <a:lnTo>
                    <a:pt x="559181" y="359283"/>
                  </a:lnTo>
                  <a:lnTo>
                    <a:pt x="524510" y="375031"/>
                  </a:lnTo>
                  <a:lnTo>
                    <a:pt x="609346" y="383032"/>
                  </a:lnTo>
                  <a:close/>
                </a:path>
                <a:path w="3007360" h="2315210">
                  <a:moveTo>
                    <a:pt x="610870" y="1910334"/>
                  </a:moveTo>
                  <a:lnTo>
                    <a:pt x="526288" y="1920494"/>
                  </a:lnTo>
                  <a:lnTo>
                    <a:pt x="561340" y="1935289"/>
                  </a:lnTo>
                  <a:lnTo>
                    <a:pt x="1270" y="2304669"/>
                  </a:lnTo>
                  <a:lnTo>
                    <a:pt x="8382" y="2315210"/>
                  </a:lnTo>
                  <a:lnTo>
                    <a:pt x="568401" y="1945906"/>
                  </a:lnTo>
                  <a:lnTo>
                    <a:pt x="568363" y="1938248"/>
                  </a:lnTo>
                  <a:lnTo>
                    <a:pt x="568439" y="1938375"/>
                  </a:lnTo>
                  <a:lnTo>
                    <a:pt x="568401" y="1945906"/>
                  </a:lnTo>
                  <a:lnTo>
                    <a:pt x="568198" y="1984121"/>
                  </a:lnTo>
                  <a:lnTo>
                    <a:pt x="597789" y="1932940"/>
                  </a:lnTo>
                  <a:lnTo>
                    <a:pt x="610870" y="1910334"/>
                  </a:lnTo>
                  <a:close/>
                </a:path>
                <a:path w="3007360" h="2315210">
                  <a:moveTo>
                    <a:pt x="3005455" y="5334"/>
                  </a:moveTo>
                  <a:lnTo>
                    <a:pt x="2965323" y="8699"/>
                  </a:lnTo>
                  <a:lnTo>
                    <a:pt x="2965323" y="37211"/>
                  </a:lnTo>
                  <a:lnTo>
                    <a:pt x="2962008" y="31775"/>
                  </a:lnTo>
                  <a:lnTo>
                    <a:pt x="2965323" y="37211"/>
                  </a:lnTo>
                  <a:lnTo>
                    <a:pt x="2965323" y="8699"/>
                  </a:lnTo>
                  <a:lnTo>
                    <a:pt x="2920492" y="12446"/>
                  </a:lnTo>
                  <a:lnTo>
                    <a:pt x="2955061" y="28524"/>
                  </a:lnTo>
                  <a:lnTo>
                    <a:pt x="2382012" y="377571"/>
                  </a:lnTo>
                  <a:lnTo>
                    <a:pt x="2388616" y="388493"/>
                  </a:lnTo>
                  <a:lnTo>
                    <a:pt x="2961690" y="39420"/>
                  </a:lnTo>
                  <a:lnTo>
                    <a:pt x="2960116" y="77470"/>
                  </a:lnTo>
                  <a:lnTo>
                    <a:pt x="2992272" y="26289"/>
                  </a:lnTo>
                  <a:lnTo>
                    <a:pt x="3005455" y="5334"/>
                  </a:lnTo>
                  <a:close/>
                </a:path>
                <a:path w="3007360" h="2315210">
                  <a:moveTo>
                    <a:pt x="3006979" y="2309876"/>
                  </a:moveTo>
                  <a:lnTo>
                    <a:pt x="2993872" y="2287778"/>
                  </a:lnTo>
                  <a:lnTo>
                    <a:pt x="2963545" y="2236597"/>
                  </a:lnTo>
                  <a:lnTo>
                    <a:pt x="2964065" y="2274760"/>
                  </a:lnTo>
                  <a:lnTo>
                    <a:pt x="2390267" y="1905000"/>
                  </a:lnTo>
                  <a:lnTo>
                    <a:pt x="2383409" y="1915668"/>
                  </a:lnTo>
                  <a:lnTo>
                    <a:pt x="2957195" y="2285492"/>
                  </a:lnTo>
                  <a:lnTo>
                    <a:pt x="2922270" y="2300732"/>
                  </a:lnTo>
                  <a:lnTo>
                    <a:pt x="3006979" y="23098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88973" y="3532441"/>
              <a:ext cx="192405" cy="192405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1995804" y="3533394"/>
            <a:ext cx="12846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114" dirty="0">
                <a:latin typeface="Tahoma"/>
                <a:cs typeface="Tahoma"/>
              </a:rPr>
              <a:t>z</a:t>
            </a:r>
            <a:r>
              <a:rPr sz="1575" b="1" spc="-75" baseline="-21164" dirty="0">
                <a:latin typeface="Tahoma"/>
                <a:cs typeface="Tahoma"/>
              </a:rPr>
              <a:t>1</a:t>
            </a:r>
            <a:r>
              <a:rPr sz="1575" b="1" spc="150" baseline="-21164" dirty="0">
                <a:latin typeface="Tahoma"/>
                <a:cs typeface="Tahoma"/>
              </a:rPr>
              <a:t> </a:t>
            </a:r>
            <a:r>
              <a:rPr sz="1600" spc="-240" dirty="0">
                <a:latin typeface="Tahoma"/>
                <a:cs typeface="Tahoma"/>
              </a:rPr>
              <a:t>=</a:t>
            </a:r>
            <a:r>
              <a:rPr sz="1600" spc="-95" dirty="0">
                <a:latin typeface="Tahoma"/>
                <a:cs typeface="Tahoma"/>
              </a:rPr>
              <a:t> </a:t>
            </a:r>
            <a:r>
              <a:rPr sz="1600" b="1" spc="30" dirty="0">
                <a:latin typeface="Tahoma"/>
                <a:cs typeface="Tahoma"/>
              </a:rPr>
              <a:t>W</a:t>
            </a:r>
            <a:r>
              <a:rPr sz="1575" b="1" spc="-75" baseline="-21164" dirty="0">
                <a:latin typeface="Tahoma"/>
                <a:cs typeface="Tahoma"/>
              </a:rPr>
              <a:t>1</a:t>
            </a:r>
            <a:r>
              <a:rPr sz="1600" b="1" spc="-135" dirty="0">
                <a:latin typeface="Tahoma"/>
                <a:cs typeface="Tahoma"/>
              </a:rPr>
              <a:t>x</a:t>
            </a:r>
            <a:r>
              <a:rPr sz="1600" b="1" spc="-55" dirty="0">
                <a:latin typeface="Tahoma"/>
                <a:cs typeface="Tahoma"/>
              </a:rPr>
              <a:t> </a:t>
            </a:r>
            <a:r>
              <a:rPr sz="1600" spc="-240" dirty="0">
                <a:latin typeface="Tahoma"/>
                <a:cs typeface="Tahoma"/>
              </a:rPr>
              <a:t>+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b="1" spc="-120" dirty="0">
                <a:latin typeface="Tahoma"/>
                <a:cs typeface="Tahoma"/>
              </a:rPr>
              <a:t>b</a:t>
            </a:r>
            <a:r>
              <a:rPr sz="1575" b="1" spc="-75" baseline="-21164" dirty="0">
                <a:latin typeface="Tahoma"/>
                <a:cs typeface="Tahoma"/>
              </a:rPr>
              <a:t>1</a:t>
            </a:r>
            <a:endParaRPr sz="1575" baseline="-21164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200782" y="2007819"/>
            <a:ext cx="122682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687705" algn="l"/>
              </a:tabLst>
            </a:pPr>
            <a:r>
              <a:rPr sz="1600" b="1" spc="35" dirty="0">
                <a:latin typeface="Tahoma"/>
                <a:cs typeface="Tahoma"/>
              </a:rPr>
              <a:t>W</a:t>
            </a:r>
            <a:r>
              <a:rPr sz="1575" b="1" spc="-75" baseline="-21164" dirty="0">
                <a:latin typeface="Tahoma"/>
                <a:cs typeface="Tahoma"/>
              </a:rPr>
              <a:t>1	</a:t>
            </a:r>
            <a:r>
              <a:rPr sz="1600" spc="150" dirty="0">
                <a:solidFill>
                  <a:srgbClr val="674EA7"/>
                </a:solidFill>
                <a:latin typeface="Tahoma"/>
                <a:cs typeface="Tahoma"/>
              </a:rPr>
              <a:t>N</a:t>
            </a:r>
            <a:r>
              <a:rPr sz="1600" spc="-9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674EA7"/>
                </a:solidFill>
                <a:latin typeface="Tahoma"/>
                <a:cs typeface="Tahoma"/>
              </a:rPr>
              <a:t>x</a:t>
            </a:r>
            <a:r>
              <a:rPr sz="1600" spc="-8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600" spc="125" dirty="0">
                <a:solidFill>
                  <a:srgbClr val="674EA7"/>
                </a:solidFill>
                <a:latin typeface="Tahoma"/>
                <a:cs typeface="Tahoma"/>
              </a:rPr>
              <a:t>V</a:t>
            </a:r>
            <a:endParaRPr sz="1600">
              <a:latin typeface="Tahoma"/>
              <a:cs typeface="Tahoma"/>
            </a:endParaRPr>
          </a:p>
          <a:p>
            <a:pPr marL="100965">
              <a:lnSpc>
                <a:spcPct val="100000"/>
              </a:lnSpc>
              <a:spcBef>
                <a:spcPts val="1685"/>
              </a:spcBef>
              <a:tabLst>
                <a:tab pos="696595" algn="l"/>
              </a:tabLst>
            </a:pPr>
            <a:r>
              <a:rPr sz="1600" b="1" spc="-120" dirty="0">
                <a:latin typeface="Tahoma"/>
                <a:cs typeface="Tahoma"/>
              </a:rPr>
              <a:t>b</a:t>
            </a:r>
            <a:r>
              <a:rPr sz="1575" b="1" spc="-75" baseline="-21164" dirty="0">
                <a:latin typeface="Tahoma"/>
                <a:cs typeface="Tahoma"/>
              </a:rPr>
              <a:t>1</a:t>
            </a:r>
            <a:r>
              <a:rPr sz="1575" b="1" baseline="-21164" dirty="0">
                <a:latin typeface="Tahoma"/>
                <a:cs typeface="Tahoma"/>
              </a:rPr>
              <a:t>	</a:t>
            </a:r>
            <a:r>
              <a:rPr sz="1600" spc="150" dirty="0">
                <a:solidFill>
                  <a:srgbClr val="674EA7"/>
                </a:solidFill>
                <a:latin typeface="Tahoma"/>
                <a:cs typeface="Tahoma"/>
              </a:rPr>
              <a:t>N</a:t>
            </a:r>
            <a:r>
              <a:rPr sz="1600" spc="-9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674EA7"/>
                </a:solidFill>
                <a:latin typeface="Tahoma"/>
                <a:cs typeface="Tahoma"/>
              </a:rPr>
              <a:t>x</a:t>
            </a:r>
            <a:r>
              <a:rPr sz="1600" spc="-8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600" spc="50" dirty="0">
                <a:solidFill>
                  <a:srgbClr val="674EA7"/>
                </a:solidFill>
                <a:latin typeface="Tahoma"/>
                <a:cs typeface="Tahoma"/>
              </a:rPr>
              <a:t>1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991992" y="4106367"/>
            <a:ext cx="104139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b="1" spc="-50" dirty="0">
                <a:latin typeface="Tahoma"/>
                <a:cs typeface="Tahoma"/>
              </a:rPr>
              <a:t>1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021204" y="3990543"/>
            <a:ext cx="11296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25" dirty="0">
                <a:latin typeface="Tahoma"/>
                <a:cs typeface="Tahoma"/>
              </a:rPr>
              <a:t>h</a:t>
            </a:r>
            <a:r>
              <a:rPr sz="1600" b="1" spc="-65" dirty="0">
                <a:latin typeface="Tahoma"/>
                <a:cs typeface="Tahoma"/>
              </a:rPr>
              <a:t> </a:t>
            </a:r>
            <a:r>
              <a:rPr sz="1600" spc="-240" dirty="0">
                <a:latin typeface="Tahoma"/>
                <a:cs typeface="Tahoma"/>
              </a:rPr>
              <a:t>=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R</a:t>
            </a:r>
            <a:r>
              <a:rPr sz="1600" spc="-10" dirty="0">
                <a:latin typeface="Tahoma"/>
                <a:cs typeface="Tahoma"/>
              </a:rPr>
              <a:t>e</a:t>
            </a:r>
            <a:r>
              <a:rPr sz="1600" spc="-15" dirty="0">
                <a:latin typeface="Tahoma"/>
                <a:cs typeface="Tahoma"/>
              </a:rPr>
              <a:t>LU(</a:t>
            </a:r>
            <a:r>
              <a:rPr sz="1600" b="1" spc="-110" dirty="0">
                <a:latin typeface="Tahoma"/>
                <a:cs typeface="Tahoma"/>
              </a:rPr>
              <a:t>z</a:t>
            </a:r>
            <a:r>
              <a:rPr sz="1600" b="1" spc="150" dirty="0">
                <a:latin typeface="Tahoma"/>
                <a:cs typeface="Tahoma"/>
              </a:rPr>
              <a:t> </a:t>
            </a:r>
            <a:r>
              <a:rPr sz="1600" spc="-190" dirty="0">
                <a:latin typeface="Tahoma"/>
                <a:cs typeface="Tahoma"/>
              </a:rPr>
              <a:t>)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378453" y="3547109"/>
            <a:ext cx="4464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35" dirty="0">
                <a:solidFill>
                  <a:srgbClr val="674EA7"/>
                </a:solidFill>
                <a:latin typeface="Tahoma"/>
                <a:cs typeface="Tahoma"/>
              </a:rPr>
              <a:t>N</a:t>
            </a:r>
            <a:r>
              <a:rPr sz="1400" spc="-7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674EA7"/>
                </a:solidFill>
                <a:latin typeface="Tahoma"/>
                <a:cs typeface="Tahoma"/>
              </a:rPr>
              <a:t>x</a:t>
            </a:r>
            <a:r>
              <a:rPr sz="1400" spc="-8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400" spc="50" dirty="0">
                <a:solidFill>
                  <a:srgbClr val="674EA7"/>
                </a:solidFill>
                <a:latin typeface="Tahoma"/>
                <a:cs typeface="Tahoma"/>
              </a:rPr>
              <a:t>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378453" y="4004259"/>
            <a:ext cx="4464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35" dirty="0">
                <a:solidFill>
                  <a:srgbClr val="674EA7"/>
                </a:solidFill>
                <a:latin typeface="Tahoma"/>
                <a:cs typeface="Tahoma"/>
              </a:rPr>
              <a:t>N</a:t>
            </a:r>
            <a:r>
              <a:rPr sz="1400" spc="-7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674EA7"/>
                </a:solidFill>
                <a:latin typeface="Tahoma"/>
                <a:cs typeface="Tahoma"/>
              </a:rPr>
              <a:t>x</a:t>
            </a:r>
            <a:r>
              <a:rPr sz="1400" spc="-8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400" spc="50" dirty="0">
                <a:solidFill>
                  <a:srgbClr val="674EA7"/>
                </a:solidFill>
                <a:latin typeface="Tahoma"/>
                <a:cs typeface="Tahoma"/>
              </a:rPr>
              <a:t>1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5304853" y="1868233"/>
            <a:ext cx="1780539" cy="1536700"/>
            <a:chOff x="5304853" y="1868233"/>
            <a:chExt cx="1780539" cy="1536700"/>
          </a:xfrm>
        </p:grpSpPr>
        <p:sp>
          <p:nvSpPr>
            <p:cNvPr id="42" name="object 42"/>
            <p:cNvSpPr/>
            <p:nvPr/>
          </p:nvSpPr>
          <p:spPr>
            <a:xfrm>
              <a:off x="5309615" y="1872995"/>
              <a:ext cx="1771014" cy="1527175"/>
            </a:xfrm>
            <a:custGeom>
              <a:avLst/>
              <a:gdLst/>
              <a:ahLst/>
              <a:cxnLst/>
              <a:rect l="l" t="t" r="r" b="b"/>
              <a:pathLst>
                <a:path w="1771015" h="1527175">
                  <a:moveTo>
                    <a:pt x="1770888" y="0"/>
                  </a:moveTo>
                  <a:lnTo>
                    <a:pt x="0" y="0"/>
                  </a:lnTo>
                  <a:lnTo>
                    <a:pt x="0" y="1527047"/>
                  </a:lnTo>
                  <a:lnTo>
                    <a:pt x="1770888" y="1527047"/>
                  </a:lnTo>
                  <a:lnTo>
                    <a:pt x="1770888" y="0"/>
                  </a:lnTo>
                  <a:close/>
                </a:path>
              </a:pathLst>
            </a:custGeom>
            <a:solidFill>
              <a:srgbClr val="D4A6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309615" y="1872995"/>
              <a:ext cx="1771014" cy="1527175"/>
            </a:xfrm>
            <a:custGeom>
              <a:avLst/>
              <a:gdLst/>
              <a:ahLst/>
              <a:cxnLst/>
              <a:rect l="l" t="t" r="r" b="b"/>
              <a:pathLst>
                <a:path w="1771015" h="1527175">
                  <a:moveTo>
                    <a:pt x="0" y="1527047"/>
                  </a:moveTo>
                  <a:lnTo>
                    <a:pt x="1770888" y="1527047"/>
                  </a:lnTo>
                  <a:lnTo>
                    <a:pt x="1770888" y="0"/>
                  </a:lnTo>
                  <a:lnTo>
                    <a:pt x="0" y="0"/>
                  </a:lnTo>
                  <a:lnTo>
                    <a:pt x="0" y="152704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5309615" y="2891027"/>
            <a:ext cx="1771014" cy="509270"/>
          </a:xfrm>
          <a:prstGeom prst="rect">
            <a:avLst/>
          </a:prstGeom>
          <a:solidFill>
            <a:srgbClr val="D4A6BC"/>
          </a:solidFill>
          <a:ln w="9525">
            <a:solidFill>
              <a:srgbClr val="000000"/>
            </a:solidFill>
          </a:ln>
        </p:spPr>
        <p:txBody>
          <a:bodyPr vert="horz" wrap="square" lIns="0" tIns="128905" rIns="0" bIns="0" rtlCol="0">
            <a:spAutoFit/>
          </a:bodyPr>
          <a:lstStyle/>
          <a:p>
            <a:pPr marL="541655">
              <a:lnSpc>
                <a:spcPct val="100000"/>
              </a:lnSpc>
              <a:spcBef>
                <a:spcPts val="1015"/>
              </a:spcBef>
            </a:pPr>
            <a:r>
              <a:rPr sz="1600" spc="-10" dirty="0">
                <a:latin typeface="Tahoma"/>
                <a:cs typeface="Tahoma"/>
              </a:rPr>
              <a:t>softmax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693666" y="1489709"/>
            <a:ext cx="3008630" cy="2315210"/>
          </a:xfrm>
          <a:custGeom>
            <a:avLst/>
            <a:gdLst/>
            <a:ahLst/>
            <a:cxnLst/>
            <a:rect l="l" t="t" r="r" b="b"/>
            <a:pathLst>
              <a:path w="3008629" h="2315210">
                <a:moveTo>
                  <a:pt x="609346" y="383032"/>
                </a:moveTo>
                <a:lnTo>
                  <a:pt x="596163" y="361569"/>
                </a:lnTo>
                <a:lnTo>
                  <a:pt x="564769" y="310388"/>
                </a:lnTo>
                <a:lnTo>
                  <a:pt x="565924" y="348500"/>
                </a:lnTo>
                <a:lnTo>
                  <a:pt x="6604" y="0"/>
                </a:lnTo>
                <a:lnTo>
                  <a:pt x="0" y="10668"/>
                </a:lnTo>
                <a:lnTo>
                  <a:pt x="559181" y="359283"/>
                </a:lnTo>
                <a:lnTo>
                  <a:pt x="524510" y="375031"/>
                </a:lnTo>
                <a:lnTo>
                  <a:pt x="609346" y="383032"/>
                </a:lnTo>
                <a:close/>
              </a:path>
              <a:path w="3008629" h="2315210">
                <a:moveTo>
                  <a:pt x="612394" y="1910334"/>
                </a:moveTo>
                <a:lnTo>
                  <a:pt x="527812" y="1920494"/>
                </a:lnTo>
                <a:lnTo>
                  <a:pt x="562864" y="1935289"/>
                </a:lnTo>
                <a:lnTo>
                  <a:pt x="2794" y="2304669"/>
                </a:lnTo>
                <a:lnTo>
                  <a:pt x="9906" y="2315210"/>
                </a:lnTo>
                <a:lnTo>
                  <a:pt x="569925" y="1945906"/>
                </a:lnTo>
                <a:lnTo>
                  <a:pt x="569887" y="1938248"/>
                </a:lnTo>
                <a:lnTo>
                  <a:pt x="569963" y="1938375"/>
                </a:lnTo>
                <a:lnTo>
                  <a:pt x="569925" y="1945906"/>
                </a:lnTo>
                <a:lnTo>
                  <a:pt x="569722" y="1984121"/>
                </a:lnTo>
                <a:lnTo>
                  <a:pt x="599313" y="1932940"/>
                </a:lnTo>
                <a:lnTo>
                  <a:pt x="612394" y="1910334"/>
                </a:lnTo>
                <a:close/>
              </a:path>
              <a:path w="3008629" h="2315210">
                <a:moveTo>
                  <a:pt x="3005455" y="5334"/>
                </a:moveTo>
                <a:lnTo>
                  <a:pt x="2920492" y="12446"/>
                </a:lnTo>
                <a:lnTo>
                  <a:pt x="2955061" y="28524"/>
                </a:lnTo>
                <a:lnTo>
                  <a:pt x="2382012" y="377571"/>
                </a:lnTo>
                <a:lnTo>
                  <a:pt x="2388616" y="388493"/>
                </a:lnTo>
                <a:lnTo>
                  <a:pt x="2961690" y="39420"/>
                </a:lnTo>
                <a:lnTo>
                  <a:pt x="2960116" y="77470"/>
                </a:lnTo>
                <a:lnTo>
                  <a:pt x="2992272" y="26289"/>
                </a:lnTo>
                <a:lnTo>
                  <a:pt x="3005455" y="5334"/>
                </a:lnTo>
                <a:close/>
              </a:path>
              <a:path w="3008629" h="2315210">
                <a:moveTo>
                  <a:pt x="3008503" y="2309876"/>
                </a:moveTo>
                <a:lnTo>
                  <a:pt x="2995396" y="2287778"/>
                </a:lnTo>
                <a:lnTo>
                  <a:pt x="2965069" y="2236597"/>
                </a:lnTo>
                <a:lnTo>
                  <a:pt x="2965589" y="2274760"/>
                </a:lnTo>
                <a:lnTo>
                  <a:pt x="2391791" y="1905000"/>
                </a:lnTo>
                <a:lnTo>
                  <a:pt x="2384933" y="1915668"/>
                </a:lnTo>
                <a:lnTo>
                  <a:pt x="2958719" y="2285492"/>
                </a:lnTo>
                <a:lnTo>
                  <a:pt x="2923794" y="2300732"/>
                </a:lnTo>
                <a:lnTo>
                  <a:pt x="3008503" y="23098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5362702" y="3533089"/>
            <a:ext cx="12922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114" dirty="0">
                <a:latin typeface="Tahoma"/>
                <a:cs typeface="Tahoma"/>
              </a:rPr>
              <a:t>z</a:t>
            </a:r>
            <a:r>
              <a:rPr sz="1575" b="1" spc="-75" baseline="-21164" dirty="0">
                <a:latin typeface="Tahoma"/>
                <a:cs typeface="Tahoma"/>
              </a:rPr>
              <a:t>2</a:t>
            </a:r>
            <a:r>
              <a:rPr sz="1575" b="1" spc="150" baseline="-21164" dirty="0">
                <a:latin typeface="Tahoma"/>
                <a:cs typeface="Tahoma"/>
              </a:rPr>
              <a:t> </a:t>
            </a:r>
            <a:r>
              <a:rPr sz="1600" spc="-240" dirty="0">
                <a:latin typeface="Tahoma"/>
                <a:cs typeface="Tahoma"/>
              </a:rPr>
              <a:t>=</a:t>
            </a:r>
            <a:r>
              <a:rPr sz="1600" spc="-100" dirty="0">
                <a:latin typeface="Tahoma"/>
                <a:cs typeface="Tahoma"/>
              </a:rPr>
              <a:t> </a:t>
            </a:r>
            <a:r>
              <a:rPr sz="1600" b="1" spc="35" dirty="0">
                <a:latin typeface="Tahoma"/>
                <a:cs typeface="Tahoma"/>
              </a:rPr>
              <a:t>W</a:t>
            </a:r>
            <a:r>
              <a:rPr sz="1575" b="1" spc="-75" baseline="-21164" dirty="0">
                <a:latin typeface="Tahoma"/>
                <a:cs typeface="Tahoma"/>
              </a:rPr>
              <a:t>2</a:t>
            </a:r>
            <a:r>
              <a:rPr sz="1600" b="1" spc="-125" dirty="0">
                <a:latin typeface="Tahoma"/>
                <a:cs typeface="Tahoma"/>
              </a:rPr>
              <a:t>h</a:t>
            </a:r>
            <a:r>
              <a:rPr sz="1600" b="1" spc="-65" dirty="0">
                <a:latin typeface="Tahoma"/>
                <a:cs typeface="Tahoma"/>
              </a:rPr>
              <a:t> </a:t>
            </a:r>
            <a:r>
              <a:rPr sz="1600" spc="-240" dirty="0">
                <a:latin typeface="Tahoma"/>
                <a:cs typeface="Tahoma"/>
              </a:rPr>
              <a:t>+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b="1" spc="-114" dirty="0">
                <a:latin typeface="Tahoma"/>
                <a:cs typeface="Tahoma"/>
              </a:rPr>
              <a:t>b</a:t>
            </a:r>
            <a:r>
              <a:rPr sz="1575" b="1" spc="-75" baseline="-21164" dirty="0">
                <a:latin typeface="Tahoma"/>
                <a:cs typeface="Tahoma"/>
              </a:rPr>
              <a:t>2</a:t>
            </a:r>
            <a:endParaRPr sz="1575" baseline="-21164">
              <a:latin typeface="Tahoma"/>
              <a:cs typeface="Tahom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567553" y="2008377"/>
            <a:ext cx="121983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690245" algn="l"/>
              </a:tabLst>
            </a:pPr>
            <a:r>
              <a:rPr sz="1600" b="1" spc="30" dirty="0">
                <a:latin typeface="Tahoma"/>
                <a:cs typeface="Tahoma"/>
              </a:rPr>
              <a:t>W</a:t>
            </a:r>
            <a:r>
              <a:rPr sz="1575" b="1" spc="-75" baseline="-21164" dirty="0">
                <a:latin typeface="Tahoma"/>
                <a:cs typeface="Tahoma"/>
              </a:rPr>
              <a:t>2	</a:t>
            </a:r>
            <a:r>
              <a:rPr sz="1600" spc="125" dirty="0">
                <a:solidFill>
                  <a:srgbClr val="674EA7"/>
                </a:solidFill>
                <a:latin typeface="Tahoma"/>
                <a:cs typeface="Tahoma"/>
              </a:rPr>
              <a:t>V</a:t>
            </a:r>
            <a:r>
              <a:rPr sz="1600" spc="-14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674EA7"/>
                </a:solidFill>
                <a:latin typeface="Tahoma"/>
                <a:cs typeface="Tahoma"/>
              </a:rPr>
              <a:t>x</a:t>
            </a:r>
            <a:r>
              <a:rPr sz="1600" spc="-8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600" spc="150" dirty="0">
                <a:solidFill>
                  <a:srgbClr val="674EA7"/>
                </a:solidFill>
                <a:latin typeface="Tahoma"/>
                <a:cs typeface="Tahoma"/>
              </a:rPr>
              <a:t>N</a:t>
            </a:r>
            <a:endParaRPr sz="1600">
              <a:latin typeface="Tahoma"/>
              <a:cs typeface="Tahoma"/>
            </a:endParaRPr>
          </a:p>
          <a:p>
            <a:pPr marL="100965">
              <a:lnSpc>
                <a:spcPct val="100000"/>
              </a:lnSpc>
              <a:spcBef>
                <a:spcPts val="1680"/>
              </a:spcBef>
              <a:tabLst>
                <a:tab pos="705485" algn="l"/>
              </a:tabLst>
            </a:pPr>
            <a:r>
              <a:rPr sz="1600" b="1" spc="-120" dirty="0">
                <a:latin typeface="Tahoma"/>
                <a:cs typeface="Tahoma"/>
              </a:rPr>
              <a:t>b</a:t>
            </a:r>
            <a:r>
              <a:rPr sz="1575" b="1" spc="-75" baseline="-21164" dirty="0">
                <a:latin typeface="Tahoma"/>
                <a:cs typeface="Tahoma"/>
              </a:rPr>
              <a:t>2</a:t>
            </a:r>
            <a:r>
              <a:rPr sz="1575" b="1" baseline="-21164" dirty="0">
                <a:latin typeface="Tahoma"/>
                <a:cs typeface="Tahoma"/>
              </a:rPr>
              <a:t>	</a:t>
            </a:r>
            <a:r>
              <a:rPr sz="1600" spc="125" dirty="0">
                <a:solidFill>
                  <a:srgbClr val="674EA7"/>
                </a:solidFill>
                <a:latin typeface="Tahoma"/>
                <a:cs typeface="Tahoma"/>
              </a:rPr>
              <a:t>V</a:t>
            </a:r>
            <a:r>
              <a:rPr sz="1600" spc="-8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674EA7"/>
                </a:solidFill>
                <a:latin typeface="Tahoma"/>
                <a:cs typeface="Tahoma"/>
              </a:rPr>
              <a:t>x</a:t>
            </a:r>
            <a:r>
              <a:rPr sz="1600" spc="-8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600" spc="50" dirty="0">
                <a:solidFill>
                  <a:srgbClr val="674EA7"/>
                </a:solidFill>
                <a:latin typeface="Tahoma"/>
                <a:cs typeface="Tahoma"/>
              </a:rPr>
              <a:t>1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581393" y="4106672"/>
            <a:ext cx="104139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b="1" spc="-50" dirty="0">
                <a:latin typeface="Tahoma"/>
                <a:cs typeface="Tahoma"/>
              </a:rPr>
              <a:t>2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388102" y="3990847"/>
            <a:ext cx="18688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80" dirty="0">
                <a:latin typeface="Tahoma"/>
                <a:cs typeface="Tahoma"/>
              </a:rPr>
              <a:t>ŷ</a:t>
            </a:r>
            <a:r>
              <a:rPr sz="1600" b="1" spc="-55" dirty="0">
                <a:latin typeface="Tahoma"/>
                <a:cs typeface="Tahoma"/>
              </a:rPr>
              <a:t> </a:t>
            </a:r>
            <a:r>
              <a:rPr sz="1600" spc="-240" dirty="0">
                <a:latin typeface="Tahoma"/>
                <a:cs typeface="Tahoma"/>
              </a:rPr>
              <a:t>=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spc="-25" dirty="0">
                <a:latin typeface="Tahoma"/>
                <a:cs typeface="Tahoma"/>
              </a:rPr>
              <a:t>s</a:t>
            </a:r>
            <a:r>
              <a:rPr sz="1600" spc="30" dirty="0">
                <a:latin typeface="Tahoma"/>
                <a:cs typeface="Tahoma"/>
              </a:rPr>
              <a:t>o</a:t>
            </a:r>
            <a:r>
              <a:rPr sz="1600" spc="40" dirty="0">
                <a:latin typeface="Tahoma"/>
                <a:cs typeface="Tahoma"/>
              </a:rPr>
              <a:t>f</a:t>
            </a:r>
            <a:r>
              <a:rPr sz="1600" spc="45" dirty="0">
                <a:latin typeface="Tahoma"/>
                <a:cs typeface="Tahoma"/>
              </a:rPr>
              <a:t>t</a:t>
            </a:r>
            <a:r>
              <a:rPr sz="1600" spc="-40" dirty="0">
                <a:latin typeface="Tahoma"/>
                <a:cs typeface="Tahoma"/>
              </a:rPr>
              <a:t>m</a:t>
            </a:r>
            <a:r>
              <a:rPr sz="1600" spc="-85" dirty="0">
                <a:latin typeface="Tahoma"/>
                <a:cs typeface="Tahoma"/>
              </a:rPr>
              <a:t>ax</a:t>
            </a:r>
            <a:r>
              <a:rPr sz="1600" spc="-60" dirty="0">
                <a:latin typeface="Tahoma"/>
                <a:cs typeface="Tahoma"/>
              </a:rPr>
              <a:t>(</a:t>
            </a:r>
            <a:r>
              <a:rPr sz="1600" b="1" spc="-110" dirty="0">
                <a:latin typeface="Tahoma"/>
                <a:cs typeface="Tahoma"/>
              </a:rPr>
              <a:t>z</a:t>
            </a:r>
            <a:r>
              <a:rPr sz="1600" b="1" spc="150" dirty="0">
                <a:latin typeface="Tahoma"/>
                <a:cs typeface="Tahoma"/>
              </a:rPr>
              <a:t> </a:t>
            </a:r>
            <a:r>
              <a:rPr sz="1600" spc="-190" dirty="0">
                <a:latin typeface="Tahoma"/>
                <a:cs typeface="Tahoma"/>
              </a:rPr>
              <a:t>)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80" dirty="0">
                <a:latin typeface="Tahoma"/>
                <a:cs typeface="Tahoma"/>
              </a:rPr>
              <a:t> </a:t>
            </a:r>
            <a:r>
              <a:rPr sz="2100" spc="172" baseline="3968" dirty="0">
                <a:solidFill>
                  <a:srgbClr val="674EA7"/>
                </a:solidFill>
                <a:latin typeface="Tahoma"/>
                <a:cs typeface="Tahoma"/>
              </a:rPr>
              <a:t>V</a:t>
            </a:r>
            <a:r>
              <a:rPr sz="2100" spc="-195" baseline="3968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2100" spc="7" baseline="3968" dirty="0">
                <a:solidFill>
                  <a:srgbClr val="674EA7"/>
                </a:solidFill>
                <a:latin typeface="Tahoma"/>
                <a:cs typeface="Tahoma"/>
              </a:rPr>
              <a:t>x</a:t>
            </a:r>
            <a:r>
              <a:rPr sz="2100" spc="-104" baseline="3968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2100" spc="75" baseline="3968" dirty="0">
                <a:solidFill>
                  <a:srgbClr val="674EA7"/>
                </a:solidFill>
                <a:latin typeface="Tahoma"/>
                <a:cs typeface="Tahoma"/>
              </a:rPr>
              <a:t>1</a:t>
            </a:r>
            <a:endParaRPr sz="2100" baseline="3968">
              <a:latin typeface="Tahoma"/>
              <a:cs typeface="Tahom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832218" y="3546805"/>
            <a:ext cx="42481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114" dirty="0">
                <a:solidFill>
                  <a:srgbClr val="674EA7"/>
                </a:solidFill>
                <a:latin typeface="Tahoma"/>
                <a:cs typeface="Tahoma"/>
              </a:rPr>
              <a:t>V</a:t>
            </a:r>
            <a:r>
              <a:rPr sz="1400" spc="-13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674EA7"/>
                </a:solidFill>
                <a:latin typeface="Tahoma"/>
                <a:cs typeface="Tahoma"/>
              </a:rPr>
              <a:t>x</a:t>
            </a:r>
            <a:r>
              <a:rPr sz="1400" spc="-7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400" spc="50" dirty="0">
                <a:solidFill>
                  <a:srgbClr val="674EA7"/>
                </a:solidFill>
                <a:latin typeface="Tahoma"/>
                <a:cs typeface="Tahoma"/>
              </a:rPr>
              <a:t>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947419" y="3777733"/>
            <a:ext cx="430530" cy="62357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R="15240" algn="ctr">
              <a:lnSpc>
                <a:spcPct val="100000"/>
              </a:lnSpc>
              <a:spcBef>
                <a:spcPts val="470"/>
              </a:spcBef>
            </a:pPr>
            <a:r>
              <a:rPr sz="2000" b="1" spc="-165" dirty="0">
                <a:latin typeface="Tahoma"/>
                <a:cs typeface="Tahoma"/>
              </a:rPr>
              <a:t>x</a:t>
            </a:r>
            <a:endParaRPr sz="20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254"/>
              </a:spcBef>
            </a:pPr>
            <a:r>
              <a:rPr sz="1400" spc="114" dirty="0">
                <a:solidFill>
                  <a:srgbClr val="674EA7"/>
                </a:solidFill>
                <a:latin typeface="Tahoma"/>
                <a:cs typeface="Tahoma"/>
              </a:rPr>
              <a:t>V</a:t>
            </a:r>
            <a:r>
              <a:rPr sz="1400" spc="-8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674EA7"/>
                </a:solidFill>
                <a:latin typeface="Tahoma"/>
                <a:cs typeface="Tahoma"/>
              </a:rPr>
              <a:t>x</a:t>
            </a:r>
            <a:r>
              <a:rPr sz="1400" spc="-7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400" spc="50" dirty="0">
                <a:solidFill>
                  <a:srgbClr val="674EA7"/>
                </a:solidFill>
                <a:latin typeface="Tahoma"/>
                <a:cs typeface="Tahoma"/>
              </a:rPr>
              <a:t>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293234" y="3777733"/>
            <a:ext cx="446405" cy="62357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9845" algn="ctr">
              <a:lnSpc>
                <a:spcPct val="100000"/>
              </a:lnSpc>
              <a:spcBef>
                <a:spcPts val="470"/>
              </a:spcBef>
            </a:pPr>
            <a:r>
              <a:rPr sz="2000" b="1" spc="-150" dirty="0">
                <a:latin typeface="Tahoma"/>
                <a:cs typeface="Tahoma"/>
              </a:rPr>
              <a:t>h</a:t>
            </a:r>
            <a:endParaRPr sz="20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254"/>
              </a:spcBef>
            </a:pPr>
            <a:r>
              <a:rPr sz="1400" spc="135" dirty="0">
                <a:solidFill>
                  <a:srgbClr val="674EA7"/>
                </a:solidFill>
                <a:latin typeface="Tahoma"/>
                <a:cs typeface="Tahoma"/>
              </a:rPr>
              <a:t>N</a:t>
            </a:r>
            <a:r>
              <a:rPr sz="1400" spc="-7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674EA7"/>
                </a:solidFill>
                <a:latin typeface="Tahoma"/>
                <a:cs typeface="Tahoma"/>
              </a:rPr>
              <a:t>x</a:t>
            </a:r>
            <a:r>
              <a:rPr sz="1400" spc="-8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400" spc="50" dirty="0">
                <a:solidFill>
                  <a:srgbClr val="674EA7"/>
                </a:solidFill>
                <a:latin typeface="Tahoma"/>
                <a:cs typeface="Tahoma"/>
              </a:rPr>
              <a:t>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656321" y="3777733"/>
            <a:ext cx="430530" cy="62357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470"/>
              </a:spcBef>
            </a:pPr>
            <a:r>
              <a:rPr sz="2000" b="1" spc="-95" dirty="0">
                <a:latin typeface="Tahoma"/>
                <a:cs typeface="Tahoma"/>
              </a:rPr>
              <a:t>ŷ</a:t>
            </a:r>
            <a:endParaRPr sz="20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254"/>
              </a:spcBef>
            </a:pPr>
            <a:r>
              <a:rPr sz="1400" spc="114" dirty="0">
                <a:solidFill>
                  <a:srgbClr val="674EA7"/>
                </a:solidFill>
                <a:latin typeface="Tahoma"/>
                <a:cs typeface="Tahoma"/>
              </a:rPr>
              <a:t>V</a:t>
            </a:r>
            <a:r>
              <a:rPr sz="1400" spc="-8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674EA7"/>
                </a:solidFill>
                <a:latin typeface="Tahoma"/>
                <a:cs typeface="Tahoma"/>
              </a:rPr>
              <a:t>x</a:t>
            </a:r>
            <a:r>
              <a:rPr sz="1400" spc="-7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400" spc="50" dirty="0">
                <a:solidFill>
                  <a:srgbClr val="674EA7"/>
                </a:solidFill>
                <a:latin typeface="Tahoma"/>
                <a:cs typeface="Tahoma"/>
              </a:rPr>
              <a:t>1</a:t>
            </a:r>
            <a:endParaRPr sz="14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2997701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39287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20" dirty="0"/>
              <a:t>Dimensions</a:t>
            </a:r>
            <a:r>
              <a:rPr sz="2800" spc="-160" dirty="0"/>
              <a:t> </a:t>
            </a:r>
            <a:r>
              <a:rPr sz="2800" spc="-60" dirty="0"/>
              <a:t>(single</a:t>
            </a:r>
            <a:r>
              <a:rPr sz="2800" spc="-145" dirty="0"/>
              <a:t> </a:t>
            </a:r>
            <a:r>
              <a:rPr sz="2800" spc="-40" dirty="0"/>
              <a:t>input)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40486" y="1133094"/>
            <a:ext cx="17697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14" dirty="0">
                <a:latin typeface="Tahoma"/>
                <a:cs typeface="Tahoma"/>
              </a:rPr>
              <a:t>C</a:t>
            </a:r>
            <a:r>
              <a:rPr sz="2000" spc="5" dirty="0">
                <a:latin typeface="Tahoma"/>
                <a:cs typeface="Tahoma"/>
              </a:rPr>
              <a:t>olu</a:t>
            </a:r>
            <a:r>
              <a:rPr sz="2000" dirty="0">
                <a:latin typeface="Tahoma"/>
                <a:cs typeface="Tahoma"/>
              </a:rPr>
              <a:t>mn</a:t>
            </a:r>
            <a:r>
              <a:rPr sz="2000" spc="-175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v</a:t>
            </a:r>
            <a:r>
              <a:rPr sz="2000" spc="20" dirty="0">
                <a:latin typeface="Tahoma"/>
                <a:cs typeface="Tahoma"/>
              </a:rPr>
              <a:t>ectors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0486" y="2810002"/>
            <a:ext cx="14198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0" dirty="0">
                <a:latin typeface="Tahoma"/>
                <a:cs typeface="Tahoma"/>
              </a:rPr>
              <a:t>R</a:t>
            </a:r>
            <a:r>
              <a:rPr sz="2000" spc="35" dirty="0">
                <a:latin typeface="Tahoma"/>
                <a:cs typeface="Tahoma"/>
              </a:rPr>
              <a:t>o</a:t>
            </a:r>
            <a:r>
              <a:rPr sz="2000" spc="85" dirty="0">
                <a:latin typeface="Tahoma"/>
                <a:cs typeface="Tahoma"/>
              </a:rPr>
              <a:t>w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vectors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9581" y="1742948"/>
            <a:ext cx="15894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-135" dirty="0">
                <a:latin typeface="Tahoma"/>
                <a:cs typeface="Tahoma"/>
              </a:rPr>
              <a:t>z</a:t>
            </a:r>
            <a:r>
              <a:rPr sz="1950" b="1" spc="-89" baseline="-21367" dirty="0">
                <a:latin typeface="Tahoma"/>
                <a:cs typeface="Tahoma"/>
              </a:rPr>
              <a:t>1</a:t>
            </a:r>
            <a:r>
              <a:rPr sz="1950" b="1" spc="195" baseline="-21367" dirty="0">
                <a:latin typeface="Tahoma"/>
                <a:cs typeface="Tahoma"/>
              </a:rPr>
              <a:t> </a:t>
            </a:r>
            <a:r>
              <a:rPr sz="2000" spc="-295" dirty="0">
                <a:latin typeface="Tahoma"/>
                <a:cs typeface="Tahoma"/>
              </a:rPr>
              <a:t>=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b="1" spc="55" dirty="0">
                <a:latin typeface="Tahoma"/>
                <a:cs typeface="Tahoma"/>
              </a:rPr>
              <a:t>W</a:t>
            </a:r>
            <a:r>
              <a:rPr sz="1950" b="1" spc="-97" baseline="-21367" dirty="0">
                <a:latin typeface="Tahoma"/>
                <a:cs typeface="Tahoma"/>
              </a:rPr>
              <a:t>1</a:t>
            </a:r>
            <a:r>
              <a:rPr sz="2000" b="1" spc="-165" dirty="0">
                <a:latin typeface="Tahoma"/>
                <a:cs typeface="Tahoma"/>
              </a:rPr>
              <a:t>x</a:t>
            </a:r>
            <a:r>
              <a:rPr sz="2000" b="1" spc="-75" dirty="0">
                <a:latin typeface="Tahoma"/>
                <a:cs typeface="Tahoma"/>
              </a:rPr>
              <a:t> </a:t>
            </a:r>
            <a:r>
              <a:rPr sz="2000" spc="-295" dirty="0">
                <a:latin typeface="Tahoma"/>
                <a:cs typeface="Tahoma"/>
              </a:rPr>
              <a:t>+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b="1" spc="-130" dirty="0">
                <a:latin typeface="Tahoma"/>
                <a:cs typeface="Tahoma"/>
              </a:rPr>
              <a:t>b</a:t>
            </a:r>
            <a:r>
              <a:rPr sz="1950" b="1" spc="-89" baseline="-21367" dirty="0">
                <a:latin typeface="Tahoma"/>
                <a:cs typeface="Tahoma"/>
              </a:rPr>
              <a:t>1</a:t>
            </a:r>
            <a:endParaRPr sz="1950" baseline="-21367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2337" y="3444697"/>
            <a:ext cx="168338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ts val="890"/>
              </a:lnSpc>
              <a:spcBef>
                <a:spcPts val="105"/>
              </a:spcBef>
              <a:tabLst>
                <a:tab pos="1188720" algn="l"/>
              </a:tabLst>
            </a:pPr>
            <a:r>
              <a:rPr sz="2000" b="1" spc="-130" dirty="0">
                <a:latin typeface="Tahoma"/>
                <a:cs typeface="Tahoma"/>
              </a:rPr>
              <a:t>z</a:t>
            </a:r>
            <a:r>
              <a:rPr sz="1950" b="1" spc="-89" baseline="-21367" dirty="0">
                <a:latin typeface="Tahoma"/>
                <a:cs typeface="Tahoma"/>
              </a:rPr>
              <a:t>1</a:t>
            </a:r>
            <a:r>
              <a:rPr sz="1950" b="1" spc="195" baseline="-21367" dirty="0">
                <a:latin typeface="Tahoma"/>
                <a:cs typeface="Tahoma"/>
              </a:rPr>
              <a:t> </a:t>
            </a:r>
            <a:r>
              <a:rPr sz="2000" spc="-295" dirty="0">
                <a:latin typeface="Tahoma"/>
                <a:cs typeface="Tahoma"/>
              </a:rPr>
              <a:t>=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b="1" spc="-95" dirty="0">
                <a:latin typeface="Tahoma"/>
                <a:cs typeface="Tahoma"/>
              </a:rPr>
              <a:t>x</a:t>
            </a:r>
            <a:r>
              <a:rPr sz="2000" b="1" spc="-70" dirty="0">
                <a:latin typeface="Tahoma"/>
                <a:cs typeface="Tahoma"/>
              </a:rPr>
              <a:t>W</a:t>
            </a:r>
            <a:r>
              <a:rPr sz="1950" b="1" spc="-89" baseline="-21367" dirty="0">
                <a:latin typeface="Tahoma"/>
                <a:cs typeface="Tahoma"/>
              </a:rPr>
              <a:t>1</a:t>
            </a:r>
            <a:r>
              <a:rPr sz="1950" b="1" baseline="-21367" dirty="0">
                <a:latin typeface="Tahoma"/>
                <a:cs typeface="Tahoma"/>
              </a:rPr>
              <a:t>	</a:t>
            </a:r>
            <a:r>
              <a:rPr sz="2000" spc="-295" dirty="0">
                <a:latin typeface="Tahoma"/>
                <a:cs typeface="Tahoma"/>
              </a:rPr>
              <a:t>+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b="1" spc="-125" dirty="0">
                <a:latin typeface="Tahoma"/>
                <a:cs typeface="Tahoma"/>
              </a:rPr>
              <a:t>b</a:t>
            </a:r>
            <a:r>
              <a:rPr sz="1950" b="1" spc="-89" baseline="-21367" dirty="0">
                <a:latin typeface="Tahoma"/>
                <a:cs typeface="Tahoma"/>
              </a:rPr>
              <a:t>1</a:t>
            </a:r>
            <a:endParaRPr sz="1950" baseline="-21367">
              <a:latin typeface="Tahoma"/>
              <a:cs typeface="Tahoma"/>
            </a:endParaRPr>
          </a:p>
          <a:p>
            <a:pPr marL="1024255">
              <a:lnSpc>
                <a:spcPts val="770"/>
              </a:lnSpc>
            </a:pPr>
            <a:r>
              <a:rPr sz="1300" spc="25" dirty="0">
                <a:latin typeface="Tahoma"/>
                <a:cs typeface="Tahoma"/>
              </a:rPr>
              <a:t>T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31507" y="1418844"/>
            <a:ext cx="49530" cy="1005840"/>
          </a:xfrm>
          <a:custGeom>
            <a:avLst/>
            <a:gdLst/>
            <a:ahLst/>
            <a:cxnLst/>
            <a:rect l="l" t="t" r="r" b="b"/>
            <a:pathLst>
              <a:path w="49529" h="1005839">
                <a:moveTo>
                  <a:pt x="49530" y="1005839"/>
                </a:moveTo>
                <a:lnTo>
                  <a:pt x="30271" y="1001940"/>
                </a:lnTo>
                <a:lnTo>
                  <a:pt x="14525" y="991314"/>
                </a:lnTo>
                <a:lnTo>
                  <a:pt x="3899" y="975568"/>
                </a:lnTo>
                <a:lnTo>
                  <a:pt x="0" y="956309"/>
                </a:lnTo>
                <a:lnTo>
                  <a:pt x="0" y="49529"/>
                </a:lnTo>
                <a:lnTo>
                  <a:pt x="3899" y="30271"/>
                </a:lnTo>
                <a:lnTo>
                  <a:pt x="14525" y="14525"/>
                </a:lnTo>
                <a:lnTo>
                  <a:pt x="30271" y="3899"/>
                </a:lnTo>
                <a:lnTo>
                  <a:pt x="4953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79157" y="1418844"/>
            <a:ext cx="49530" cy="1005840"/>
          </a:xfrm>
          <a:custGeom>
            <a:avLst/>
            <a:gdLst/>
            <a:ahLst/>
            <a:cxnLst/>
            <a:rect l="l" t="t" r="r" b="b"/>
            <a:pathLst>
              <a:path w="49529" h="1005839">
                <a:moveTo>
                  <a:pt x="0" y="0"/>
                </a:moveTo>
                <a:lnTo>
                  <a:pt x="19258" y="3899"/>
                </a:lnTo>
                <a:lnTo>
                  <a:pt x="35004" y="14525"/>
                </a:lnTo>
                <a:lnTo>
                  <a:pt x="45630" y="30271"/>
                </a:lnTo>
                <a:lnTo>
                  <a:pt x="49530" y="49529"/>
                </a:lnTo>
                <a:lnTo>
                  <a:pt x="49530" y="956309"/>
                </a:lnTo>
                <a:lnTo>
                  <a:pt x="45630" y="975568"/>
                </a:lnTo>
                <a:lnTo>
                  <a:pt x="35004" y="991314"/>
                </a:lnTo>
                <a:lnTo>
                  <a:pt x="19258" y="1001940"/>
                </a:lnTo>
                <a:lnTo>
                  <a:pt x="0" y="100583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317741" y="1766697"/>
            <a:ext cx="3016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35" dirty="0">
                <a:latin typeface="Tahoma"/>
                <a:cs typeface="Tahoma"/>
              </a:rPr>
              <a:t>x</a:t>
            </a:r>
            <a:r>
              <a:rPr sz="1600" b="1" spc="-55" dirty="0">
                <a:latin typeface="Tahoma"/>
                <a:cs typeface="Tahoma"/>
              </a:rPr>
              <a:t> </a:t>
            </a:r>
            <a:r>
              <a:rPr sz="1600" spc="-240" dirty="0">
                <a:latin typeface="Tahoma"/>
                <a:cs typeface="Tahoma"/>
              </a:rPr>
              <a:t>=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05276" y="2316861"/>
            <a:ext cx="4464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35" dirty="0">
                <a:solidFill>
                  <a:srgbClr val="674EA7"/>
                </a:solidFill>
                <a:latin typeface="Tahoma"/>
                <a:cs typeface="Tahoma"/>
              </a:rPr>
              <a:t>N</a:t>
            </a:r>
            <a:r>
              <a:rPr sz="1400" spc="-7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674EA7"/>
                </a:solidFill>
                <a:latin typeface="Tahoma"/>
                <a:cs typeface="Tahoma"/>
              </a:rPr>
              <a:t>x</a:t>
            </a:r>
            <a:r>
              <a:rPr sz="1400" spc="-8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400" spc="50" dirty="0">
                <a:solidFill>
                  <a:srgbClr val="674EA7"/>
                </a:solidFill>
                <a:latin typeface="Tahoma"/>
                <a:cs typeface="Tahoma"/>
              </a:rPr>
              <a:t>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683508" y="1613916"/>
            <a:ext cx="49530" cy="615950"/>
          </a:xfrm>
          <a:custGeom>
            <a:avLst/>
            <a:gdLst/>
            <a:ahLst/>
            <a:cxnLst/>
            <a:rect l="l" t="t" r="r" b="b"/>
            <a:pathLst>
              <a:path w="49529" h="615950">
                <a:moveTo>
                  <a:pt x="49529" y="615696"/>
                </a:moveTo>
                <a:lnTo>
                  <a:pt x="30271" y="611796"/>
                </a:lnTo>
                <a:lnTo>
                  <a:pt x="14525" y="601170"/>
                </a:lnTo>
                <a:lnTo>
                  <a:pt x="3899" y="585424"/>
                </a:lnTo>
                <a:lnTo>
                  <a:pt x="0" y="566166"/>
                </a:lnTo>
                <a:lnTo>
                  <a:pt x="0" y="49530"/>
                </a:lnTo>
                <a:lnTo>
                  <a:pt x="3899" y="30271"/>
                </a:lnTo>
                <a:lnTo>
                  <a:pt x="14525" y="14525"/>
                </a:lnTo>
                <a:lnTo>
                  <a:pt x="30271" y="3899"/>
                </a:lnTo>
                <a:lnTo>
                  <a:pt x="4952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31158" y="1613916"/>
            <a:ext cx="49530" cy="615950"/>
          </a:xfrm>
          <a:custGeom>
            <a:avLst/>
            <a:gdLst/>
            <a:ahLst/>
            <a:cxnLst/>
            <a:rect l="l" t="t" r="r" b="b"/>
            <a:pathLst>
              <a:path w="49529" h="615950">
                <a:moveTo>
                  <a:pt x="0" y="0"/>
                </a:moveTo>
                <a:lnTo>
                  <a:pt x="19258" y="3899"/>
                </a:lnTo>
                <a:lnTo>
                  <a:pt x="35004" y="14525"/>
                </a:lnTo>
                <a:lnTo>
                  <a:pt x="45630" y="30271"/>
                </a:lnTo>
                <a:lnTo>
                  <a:pt x="49529" y="49530"/>
                </a:lnTo>
                <a:lnTo>
                  <a:pt x="49529" y="566166"/>
                </a:lnTo>
                <a:lnTo>
                  <a:pt x="45630" y="585424"/>
                </a:lnTo>
                <a:lnTo>
                  <a:pt x="35004" y="601170"/>
                </a:lnTo>
                <a:lnTo>
                  <a:pt x="19258" y="611796"/>
                </a:lnTo>
                <a:lnTo>
                  <a:pt x="0" y="61569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169030" y="1766697"/>
            <a:ext cx="4178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85" dirty="0">
                <a:latin typeface="Tahoma"/>
                <a:cs typeface="Tahoma"/>
              </a:rPr>
              <a:t>z</a:t>
            </a:r>
            <a:r>
              <a:rPr sz="1575" b="1" spc="-127" baseline="-21164" dirty="0">
                <a:latin typeface="Tahoma"/>
                <a:cs typeface="Tahoma"/>
              </a:rPr>
              <a:t>1</a:t>
            </a:r>
            <a:r>
              <a:rPr sz="1575" b="1" spc="67" baseline="-21164" dirty="0">
                <a:latin typeface="Tahoma"/>
                <a:cs typeface="Tahoma"/>
              </a:rPr>
              <a:t> </a:t>
            </a:r>
            <a:r>
              <a:rPr sz="1600" spc="-240" dirty="0">
                <a:latin typeface="Tahoma"/>
                <a:cs typeface="Tahoma"/>
              </a:rPr>
              <a:t>=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874507" y="1613916"/>
            <a:ext cx="49530" cy="615950"/>
          </a:xfrm>
          <a:custGeom>
            <a:avLst/>
            <a:gdLst/>
            <a:ahLst/>
            <a:cxnLst/>
            <a:rect l="l" t="t" r="r" b="b"/>
            <a:pathLst>
              <a:path w="49529" h="615950">
                <a:moveTo>
                  <a:pt x="49530" y="615696"/>
                </a:moveTo>
                <a:lnTo>
                  <a:pt x="30271" y="611796"/>
                </a:lnTo>
                <a:lnTo>
                  <a:pt x="14525" y="601170"/>
                </a:lnTo>
                <a:lnTo>
                  <a:pt x="3899" y="585424"/>
                </a:lnTo>
                <a:lnTo>
                  <a:pt x="0" y="566166"/>
                </a:lnTo>
                <a:lnTo>
                  <a:pt x="0" y="49530"/>
                </a:lnTo>
                <a:lnTo>
                  <a:pt x="3899" y="30271"/>
                </a:lnTo>
                <a:lnTo>
                  <a:pt x="14525" y="14525"/>
                </a:lnTo>
                <a:lnTo>
                  <a:pt x="30271" y="3899"/>
                </a:lnTo>
                <a:lnTo>
                  <a:pt x="4953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122157" y="1613916"/>
            <a:ext cx="49530" cy="615950"/>
          </a:xfrm>
          <a:custGeom>
            <a:avLst/>
            <a:gdLst/>
            <a:ahLst/>
            <a:cxnLst/>
            <a:rect l="l" t="t" r="r" b="b"/>
            <a:pathLst>
              <a:path w="49529" h="615950">
                <a:moveTo>
                  <a:pt x="0" y="0"/>
                </a:moveTo>
                <a:lnTo>
                  <a:pt x="19258" y="3899"/>
                </a:lnTo>
                <a:lnTo>
                  <a:pt x="35004" y="14525"/>
                </a:lnTo>
                <a:lnTo>
                  <a:pt x="45630" y="30271"/>
                </a:lnTo>
                <a:lnTo>
                  <a:pt x="49530" y="49530"/>
                </a:lnTo>
                <a:lnTo>
                  <a:pt x="49530" y="566166"/>
                </a:lnTo>
                <a:lnTo>
                  <a:pt x="45630" y="585424"/>
                </a:lnTo>
                <a:lnTo>
                  <a:pt x="35004" y="601170"/>
                </a:lnTo>
                <a:lnTo>
                  <a:pt x="19258" y="611796"/>
                </a:lnTo>
                <a:lnTo>
                  <a:pt x="0" y="61569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359142" y="1766697"/>
            <a:ext cx="4394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85" dirty="0">
                <a:latin typeface="Tahoma"/>
                <a:cs typeface="Tahoma"/>
              </a:rPr>
              <a:t>b</a:t>
            </a:r>
            <a:r>
              <a:rPr sz="1575" b="1" spc="-127" baseline="-21164" dirty="0">
                <a:latin typeface="Tahoma"/>
                <a:cs typeface="Tahoma"/>
              </a:rPr>
              <a:t>1</a:t>
            </a:r>
            <a:r>
              <a:rPr sz="1575" b="1" spc="67" baseline="-21164" dirty="0">
                <a:latin typeface="Tahoma"/>
                <a:cs typeface="Tahoma"/>
              </a:rPr>
              <a:t> </a:t>
            </a:r>
            <a:r>
              <a:rPr sz="1600" spc="-240" dirty="0">
                <a:latin typeface="Tahoma"/>
                <a:cs typeface="Tahoma"/>
              </a:rPr>
              <a:t>=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72453" y="2450084"/>
            <a:ext cx="4254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14" dirty="0">
                <a:solidFill>
                  <a:srgbClr val="674EA7"/>
                </a:solidFill>
                <a:latin typeface="Tahoma"/>
                <a:cs typeface="Tahoma"/>
              </a:rPr>
              <a:t>V</a:t>
            </a:r>
            <a:r>
              <a:rPr sz="1400" spc="-13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674EA7"/>
                </a:solidFill>
                <a:latin typeface="Tahoma"/>
                <a:cs typeface="Tahoma"/>
              </a:rPr>
              <a:t>x</a:t>
            </a:r>
            <a:r>
              <a:rPr sz="1400" spc="-7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400" spc="50" dirty="0">
                <a:solidFill>
                  <a:srgbClr val="674EA7"/>
                </a:solidFill>
                <a:latin typeface="Tahoma"/>
                <a:cs typeface="Tahoma"/>
              </a:rPr>
              <a:t>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816088" y="2299843"/>
            <a:ext cx="4464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35" dirty="0">
                <a:solidFill>
                  <a:srgbClr val="674EA7"/>
                </a:solidFill>
                <a:latin typeface="Tahoma"/>
                <a:cs typeface="Tahoma"/>
              </a:rPr>
              <a:t>N</a:t>
            </a:r>
            <a:r>
              <a:rPr sz="1400" spc="-7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674EA7"/>
                </a:solidFill>
                <a:latin typeface="Tahoma"/>
                <a:cs typeface="Tahoma"/>
              </a:rPr>
              <a:t>x</a:t>
            </a:r>
            <a:r>
              <a:rPr sz="1400" spc="-8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400" spc="50" dirty="0">
                <a:solidFill>
                  <a:srgbClr val="674EA7"/>
                </a:solidFill>
                <a:latin typeface="Tahoma"/>
                <a:cs typeface="Tahoma"/>
              </a:rPr>
              <a:t>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15890" y="1799971"/>
            <a:ext cx="4572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135" dirty="0">
                <a:solidFill>
                  <a:srgbClr val="674EA7"/>
                </a:solidFill>
                <a:latin typeface="Tahoma"/>
                <a:cs typeface="Tahoma"/>
              </a:rPr>
              <a:t>N</a:t>
            </a:r>
            <a:r>
              <a:rPr sz="1400" spc="-7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674EA7"/>
                </a:solidFill>
                <a:latin typeface="Tahoma"/>
                <a:cs typeface="Tahoma"/>
              </a:rPr>
              <a:t>x</a:t>
            </a:r>
            <a:r>
              <a:rPr sz="1400" spc="-13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400" spc="114" dirty="0">
                <a:solidFill>
                  <a:srgbClr val="674EA7"/>
                </a:solidFill>
                <a:latin typeface="Tahoma"/>
                <a:cs typeface="Tahoma"/>
              </a:rPr>
              <a:t>V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902708" y="1613916"/>
            <a:ext cx="102870" cy="615950"/>
          </a:xfrm>
          <a:custGeom>
            <a:avLst/>
            <a:gdLst/>
            <a:ahLst/>
            <a:cxnLst/>
            <a:rect l="l" t="t" r="r" b="b"/>
            <a:pathLst>
              <a:path w="102870" h="615950">
                <a:moveTo>
                  <a:pt x="102615" y="615696"/>
                </a:moveTo>
                <a:lnTo>
                  <a:pt x="62686" y="607627"/>
                </a:lnTo>
                <a:lnTo>
                  <a:pt x="30067" y="585628"/>
                </a:lnTo>
                <a:lnTo>
                  <a:pt x="8068" y="553009"/>
                </a:lnTo>
                <a:lnTo>
                  <a:pt x="0" y="513080"/>
                </a:lnTo>
                <a:lnTo>
                  <a:pt x="0" y="102616"/>
                </a:lnTo>
                <a:lnTo>
                  <a:pt x="8068" y="62686"/>
                </a:lnTo>
                <a:lnTo>
                  <a:pt x="30067" y="30067"/>
                </a:lnTo>
                <a:lnTo>
                  <a:pt x="62686" y="8068"/>
                </a:lnTo>
                <a:lnTo>
                  <a:pt x="102615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82132" y="1613916"/>
            <a:ext cx="102870" cy="615950"/>
          </a:xfrm>
          <a:custGeom>
            <a:avLst/>
            <a:gdLst/>
            <a:ahLst/>
            <a:cxnLst/>
            <a:rect l="l" t="t" r="r" b="b"/>
            <a:pathLst>
              <a:path w="102870" h="615950">
                <a:moveTo>
                  <a:pt x="0" y="0"/>
                </a:moveTo>
                <a:lnTo>
                  <a:pt x="39929" y="8068"/>
                </a:lnTo>
                <a:lnTo>
                  <a:pt x="72548" y="30067"/>
                </a:lnTo>
                <a:lnTo>
                  <a:pt x="94547" y="62686"/>
                </a:lnTo>
                <a:lnTo>
                  <a:pt x="102615" y="102616"/>
                </a:lnTo>
                <a:lnTo>
                  <a:pt x="102615" y="513080"/>
                </a:lnTo>
                <a:lnTo>
                  <a:pt x="94547" y="553009"/>
                </a:lnTo>
                <a:lnTo>
                  <a:pt x="72548" y="585628"/>
                </a:lnTo>
                <a:lnTo>
                  <a:pt x="39929" y="607627"/>
                </a:lnTo>
                <a:lnTo>
                  <a:pt x="0" y="615696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262628" y="1766697"/>
            <a:ext cx="5384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Tahoma"/>
                <a:cs typeface="Tahoma"/>
              </a:rPr>
              <a:t>W</a:t>
            </a:r>
            <a:r>
              <a:rPr sz="1575" b="1" spc="-15" baseline="-21164" dirty="0">
                <a:latin typeface="Tahoma"/>
                <a:cs typeface="Tahoma"/>
              </a:rPr>
              <a:t>1</a:t>
            </a:r>
            <a:r>
              <a:rPr sz="1575" b="1" spc="67" baseline="-21164" dirty="0">
                <a:latin typeface="Tahoma"/>
                <a:cs typeface="Tahoma"/>
              </a:rPr>
              <a:t> </a:t>
            </a:r>
            <a:r>
              <a:rPr sz="1600" spc="-240" dirty="0">
                <a:latin typeface="Tahoma"/>
                <a:cs typeface="Tahoma"/>
              </a:rPr>
              <a:t>=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697223" y="3887723"/>
            <a:ext cx="50800" cy="302260"/>
          </a:xfrm>
          <a:custGeom>
            <a:avLst/>
            <a:gdLst/>
            <a:ahLst/>
            <a:cxnLst/>
            <a:rect l="l" t="t" r="r" b="b"/>
            <a:pathLst>
              <a:path w="50800" h="302260">
                <a:moveTo>
                  <a:pt x="50291" y="301751"/>
                </a:moveTo>
                <a:lnTo>
                  <a:pt x="30700" y="297799"/>
                </a:lnTo>
                <a:lnTo>
                  <a:pt x="14716" y="287021"/>
                </a:lnTo>
                <a:lnTo>
                  <a:pt x="3946" y="271035"/>
                </a:lnTo>
                <a:lnTo>
                  <a:pt x="0" y="251459"/>
                </a:lnTo>
                <a:lnTo>
                  <a:pt x="0" y="50291"/>
                </a:lnTo>
                <a:lnTo>
                  <a:pt x="3946" y="30716"/>
                </a:lnTo>
                <a:lnTo>
                  <a:pt x="14716" y="14730"/>
                </a:lnTo>
                <a:lnTo>
                  <a:pt x="30700" y="3952"/>
                </a:lnTo>
                <a:lnTo>
                  <a:pt x="50291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28971" y="3887723"/>
            <a:ext cx="50800" cy="302260"/>
          </a:xfrm>
          <a:custGeom>
            <a:avLst/>
            <a:gdLst/>
            <a:ahLst/>
            <a:cxnLst/>
            <a:rect l="l" t="t" r="r" b="b"/>
            <a:pathLst>
              <a:path w="50800" h="302260">
                <a:moveTo>
                  <a:pt x="0" y="0"/>
                </a:moveTo>
                <a:lnTo>
                  <a:pt x="19591" y="3952"/>
                </a:lnTo>
                <a:lnTo>
                  <a:pt x="35575" y="14730"/>
                </a:lnTo>
                <a:lnTo>
                  <a:pt x="46345" y="30716"/>
                </a:lnTo>
                <a:lnTo>
                  <a:pt x="50291" y="50291"/>
                </a:lnTo>
                <a:lnTo>
                  <a:pt x="50291" y="251459"/>
                </a:lnTo>
                <a:lnTo>
                  <a:pt x="46345" y="271035"/>
                </a:lnTo>
                <a:lnTo>
                  <a:pt x="35575" y="287021"/>
                </a:lnTo>
                <a:lnTo>
                  <a:pt x="19591" y="297799"/>
                </a:lnTo>
                <a:lnTo>
                  <a:pt x="0" y="301751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269107" y="3900932"/>
            <a:ext cx="3016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35" dirty="0">
                <a:latin typeface="Tahoma"/>
                <a:cs typeface="Tahoma"/>
              </a:rPr>
              <a:t>x</a:t>
            </a:r>
            <a:r>
              <a:rPr sz="1600" b="1" spc="-55" dirty="0">
                <a:latin typeface="Tahoma"/>
                <a:cs typeface="Tahoma"/>
              </a:rPr>
              <a:t> </a:t>
            </a:r>
            <a:r>
              <a:rPr sz="1600" spc="-240" dirty="0">
                <a:latin typeface="Tahoma"/>
                <a:cs typeface="Tahoma"/>
              </a:rPr>
              <a:t>=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032250" y="3917391"/>
            <a:ext cx="4235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0" dirty="0">
                <a:solidFill>
                  <a:srgbClr val="674EA7"/>
                </a:solidFill>
                <a:latin typeface="Tahoma"/>
                <a:cs typeface="Tahoma"/>
              </a:rPr>
              <a:t>1</a:t>
            </a:r>
            <a:r>
              <a:rPr sz="1400" spc="-8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674EA7"/>
                </a:solidFill>
                <a:latin typeface="Tahoma"/>
                <a:cs typeface="Tahoma"/>
              </a:rPr>
              <a:t>x</a:t>
            </a:r>
            <a:r>
              <a:rPr sz="1400" spc="-13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400" spc="114" dirty="0">
                <a:solidFill>
                  <a:srgbClr val="674EA7"/>
                </a:solidFill>
                <a:latin typeface="Tahoma"/>
                <a:cs typeface="Tahoma"/>
              </a:rPr>
              <a:t>V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043929" y="3476625"/>
            <a:ext cx="4635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35" dirty="0">
                <a:solidFill>
                  <a:srgbClr val="674EA7"/>
                </a:solidFill>
                <a:latin typeface="Tahoma"/>
                <a:cs typeface="Tahoma"/>
              </a:rPr>
              <a:t>N</a:t>
            </a:r>
            <a:r>
              <a:rPr sz="1400" spc="-7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674EA7"/>
                </a:solidFill>
                <a:latin typeface="Tahoma"/>
                <a:cs typeface="Tahoma"/>
              </a:rPr>
              <a:t>x</a:t>
            </a:r>
            <a:r>
              <a:rPr sz="1400" spc="-8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400" spc="114" dirty="0">
                <a:solidFill>
                  <a:srgbClr val="674EA7"/>
                </a:solidFill>
                <a:latin typeface="Tahoma"/>
                <a:cs typeface="Tahoma"/>
              </a:rPr>
              <a:t>V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740908" y="3290315"/>
            <a:ext cx="102870" cy="615950"/>
          </a:xfrm>
          <a:custGeom>
            <a:avLst/>
            <a:gdLst/>
            <a:ahLst/>
            <a:cxnLst/>
            <a:rect l="l" t="t" r="r" b="b"/>
            <a:pathLst>
              <a:path w="102870" h="615950">
                <a:moveTo>
                  <a:pt x="102615" y="615695"/>
                </a:moveTo>
                <a:lnTo>
                  <a:pt x="62686" y="607627"/>
                </a:lnTo>
                <a:lnTo>
                  <a:pt x="30067" y="585628"/>
                </a:lnTo>
                <a:lnTo>
                  <a:pt x="8068" y="553009"/>
                </a:lnTo>
                <a:lnTo>
                  <a:pt x="0" y="513079"/>
                </a:lnTo>
                <a:lnTo>
                  <a:pt x="0" y="102615"/>
                </a:lnTo>
                <a:lnTo>
                  <a:pt x="8068" y="62686"/>
                </a:lnTo>
                <a:lnTo>
                  <a:pt x="30067" y="30067"/>
                </a:lnTo>
                <a:lnTo>
                  <a:pt x="62686" y="8068"/>
                </a:lnTo>
                <a:lnTo>
                  <a:pt x="1026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720331" y="3290315"/>
            <a:ext cx="102870" cy="615950"/>
          </a:xfrm>
          <a:custGeom>
            <a:avLst/>
            <a:gdLst/>
            <a:ahLst/>
            <a:cxnLst/>
            <a:rect l="l" t="t" r="r" b="b"/>
            <a:pathLst>
              <a:path w="102870" h="615950">
                <a:moveTo>
                  <a:pt x="0" y="0"/>
                </a:moveTo>
                <a:lnTo>
                  <a:pt x="39929" y="8068"/>
                </a:lnTo>
                <a:lnTo>
                  <a:pt x="72548" y="30067"/>
                </a:lnTo>
                <a:lnTo>
                  <a:pt x="94547" y="62686"/>
                </a:lnTo>
                <a:lnTo>
                  <a:pt x="102616" y="102615"/>
                </a:lnTo>
                <a:lnTo>
                  <a:pt x="102616" y="513079"/>
                </a:lnTo>
                <a:lnTo>
                  <a:pt x="94547" y="553009"/>
                </a:lnTo>
                <a:lnTo>
                  <a:pt x="72548" y="585628"/>
                </a:lnTo>
                <a:lnTo>
                  <a:pt x="39929" y="607627"/>
                </a:lnTo>
                <a:lnTo>
                  <a:pt x="0" y="615695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100828" y="3443477"/>
            <a:ext cx="5384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Tahoma"/>
                <a:cs typeface="Tahoma"/>
              </a:rPr>
              <a:t>W</a:t>
            </a:r>
            <a:r>
              <a:rPr sz="1575" b="1" spc="-15" baseline="-21164" dirty="0">
                <a:latin typeface="Tahoma"/>
                <a:cs typeface="Tahoma"/>
              </a:rPr>
              <a:t>1</a:t>
            </a:r>
            <a:r>
              <a:rPr sz="1575" b="1" spc="67" baseline="-21164" dirty="0">
                <a:latin typeface="Tahoma"/>
                <a:cs typeface="Tahoma"/>
              </a:rPr>
              <a:t> </a:t>
            </a:r>
            <a:r>
              <a:rPr sz="1600" spc="-240" dirty="0">
                <a:latin typeface="Tahoma"/>
                <a:cs typeface="Tahoma"/>
              </a:rPr>
              <a:t>=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606283" y="3447288"/>
            <a:ext cx="50800" cy="302260"/>
          </a:xfrm>
          <a:custGeom>
            <a:avLst/>
            <a:gdLst/>
            <a:ahLst/>
            <a:cxnLst/>
            <a:rect l="l" t="t" r="r" b="b"/>
            <a:pathLst>
              <a:path w="50800" h="302260">
                <a:moveTo>
                  <a:pt x="50292" y="301752"/>
                </a:moveTo>
                <a:lnTo>
                  <a:pt x="30700" y="297805"/>
                </a:lnTo>
                <a:lnTo>
                  <a:pt x="14716" y="287035"/>
                </a:lnTo>
                <a:lnTo>
                  <a:pt x="3946" y="271051"/>
                </a:lnTo>
                <a:lnTo>
                  <a:pt x="0" y="251459"/>
                </a:lnTo>
                <a:lnTo>
                  <a:pt x="0" y="50292"/>
                </a:lnTo>
                <a:lnTo>
                  <a:pt x="3946" y="30700"/>
                </a:lnTo>
                <a:lnTo>
                  <a:pt x="14716" y="14716"/>
                </a:lnTo>
                <a:lnTo>
                  <a:pt x="30700" y="3946"/>
                </a:lnTo>
                <a:lnTo>
                  <a:pt x="5029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080250" y="3452240"/>
            <a:ext cx="11576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699135" algn="l"/>
              </a:tabLst>
            </a:pPr>
            <a:r>
              <a:rPr sz="1600" b="1" spc="-120" dirty="0">
                <a:latin typeface="Tahoma"/>
                <a:cs typeface="Tahoma"/>
              </a:rPr>
              <a:t>b</a:t>
            </a:r>
            <a:r>
              <a:rPr sz="1575" b="1" spc="-75" baseline="-18518" dirty="0">
                <a:latin typeface="Tahoma"/>
                <a:cs typeface="Tahoma"/>
              </a:rPr>
              <a:t>1</a:t>
            </a:r>
            <a:r>
              <a:rPr sz="1575" b="1" spc="150" baseline="-18518" dirty="0">
                <a:latin typeface="Tahoma"/>
                <a:cs typeface="Tahoma"/>
              </a:rPr>
              <a:t> </a:t>
            </a:r>
            <a:r>
              <a:rPr sz="1600" spc="-240" dirty="0">
                <a:latin typeface="Tahoma"/>
                <a:cs typeface="Tahoma"/>
              </a:rPr>
              <a:t>=</a:t>
            </a:r>
            <a:r>
              <a:rPr sz="1600" dirty="0">
                <a:latin typeface="Tahoma"/>
                <a:cs typeface="Tahoma"/>
              </a:rPr>
              <a:t>	</a:t>
            </a:r>
            <a:r>
              <a:rPr sz="1400" spc="50" dirty="0">
                <a:solidFill>
                  <a:srgbClr val="674EA7"/>
                </a:solidFill>
                <a:latin typeface="Tahoma"/>
                <a:cs typeface="Tahoma"/>
              </a:rPr>
              <a:t>1</a:t>
            </a:r>
            <a:r>
              <a:rPr sz="1400" spc="-8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674EA7"/>
                </a:solidFill>
                <a:latin typeface="Tahoma"/>
                <a:cs typeface="Tahoma"/>
              </a:rPr>
              <a:t>x</a:t>
            </a:r>
            <a:r>
              <a:rPr sz="1400" spc="-8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400" spc="135" dirty="0">
                <a:solidFill>
                  <a:srgbClr val="674EA7"/>
                </a:solidFill>
                <a:latin typeface="Tahoma"/>
                <a:cs typeface="Tahoma"/>
              </a:rPr>
              <a:t>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287511" y="3447288"/>
            <a:ext cx="50800" cy="302260"/>
          </a:xfrm>
          <a:custGeom>
            <a:avLst/>
            <a:gdLst/>
            <a:ahLst/>
            <a:cxnLst/>
            <a:rect l="l" t="t" r="r" b="b"/>
            <a:pathLst>
              <a:path w="50800" h="302260">
                <a:moveTo>
                  <a:pt x="0" y="0"/>
                </a:moveTo>
                <a:lnTo>
                  <a:pt x="19591" y="3946"/>
                </a:lnTo>
                <a:lnTo>
                  <a:pt x="35575" y="14716"/>
                </a:lnTo>
                <a:lnTo>
                  <a:pt x="46345" y="30700"/>
                </a:lnTo>
                <a:lnTo>
                  <a:pt x="50292" y="50292"/>
                </a:lnTo>
                <a:lnTo>
                  <a:pt x="50292" y="251459"/>
                </a:lnTo>
                <a:lnTo>
                  <a:pt x="46345" y="271051"/>
                </a:lnTo>
                <a:lnTo>
                  <a:pt x="35575" y="287035"/>
                </a:lnTo>
                <a:lnTo>
                  <a:pt x="19591" y="297805"/>
                </a:lnTo>
                <a:lnTo>
                  <a:pt x="0" y="3017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032630" y="3390391"/>
            <a:ext cx="4457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0" dirty="0">
                <a:solidFill>
                  <a:srgbClr val="674EA7"/>
                </a:solidFill>
                <a:latin typeface="Tahoma"/>
                <a:cs typeface="Tahoma"/>
              </a:rPr>
              <a:t>1</a:t>
            </a:r>
            <a:r>
              <a:rPr sz="1400" spc="-8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674EA7"/>
                </a:solidFill>
                <a:latin typeface="Tahoma"/>
                <a:cs typeface="Tahoma"/>
              </a:rPr>
              <a:t>x</a:t>
            </a:r>
            <a:r>
              <a:rPr sz="1400" spc="-8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400" spc="135" dirty="0">
                <a:solidFill>
                  <a:srgbClr val="674EA7"/>
                </a:solidFill>
                <a:latin typeface="Tahoma"/>
                <a:cs typeface="Tahoma"/>
              </a:rPr>
              <a:t>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872484" y="3360420"/>
            <a:ext cx="50800" cy="302260"/>
          </a:xfrm>
          <a:custGeom>
            <a:avLst/>
            <a:gdLst/>
            <a:ahLst/>
            <a:cxnLst/>
            <a:rect l="l" t="t" r="r" b="b"/>
            <a:pathLst>
              <a:path w="50800" h="302260">
                <a:moveTo>
                  <a:pt x="50291" y="301751"/>
                </a:moveTo>
                <a:lnTo>
                  <a:pt x="30700" y="297805"/>
                </a:lnTo>
                <a:lnTo>
                  <a:pt x="14716" y="287035"/>
                </a:lnTo>
                <a:lnTo>
                  <a:pt x="3946" y="271051"/>
                </a:lnTo>
                <a:lnTo>
                  <a:pt x="0" y="251459"/>
                </a:lnTo>
                <a:lnTo>
                  <a:pt x="0" y="50291"/>
                </a:lnTo>
                <a:lnTo>
                  <a:pt x="3946" y="30700"/>
                </a:lnTo>
                <a:lnTo>
                  <a:pt x="14716" y="14716"/>
                </a:lnTo>
                <a:lnTo>
                  <a:pt x="30700" y="3946"/>
                </a:lnTo>
                <a:lnTo>
                  <a:pt x="50291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53711" y="3360420"/>
            <a:ext cx="50800" cy="302260"/>
          </a:xfrm>
          <a:custGeom>
            <a:avLst/>
            <a:gdLst/>
            <a:ahLst/>
            <a:cxnLst/>
            <a:rect l="l" t="t" r="r" b="b"/>
            <a:pathLst>
              <a:path w="50800" h="302260">
                <a:moveTo>
                  <a:pt x="0" y="0"/>
                </a:moveTo>
                <a:lnTo>
                  <a:pt x="19591" y="3946"/>
                </a:lnTo>
                <a:lnTo>
                  <a:pt x="35575" y="14716"/>
                </a:lnTo>
                <a:lnTo>
                  <a:pt x="46345" y="30700"/>
                </a:lnTo>
                <a:lnTo>
                  <a:pt x="50291" y="50291"/>
                </a:lnTo>
                <a:lnTo>
                  <a:pt x="50291" y="251459"/>
                </a:lnTo>
                <a:lnTo>
                  <a:pt x="46345" y="271051"/>
                </a:lnTo>
                <a:lnTo>
                  <a:pt x="35575" y="287035"/>
                </a:lnTo>
                <a:lnTo>
                  <a:pt x="19591" y="297805"/>
                </a:lnTo>
                <a:lnTo>
                  <a:pt x="0" y="301751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358896" y="3373627"/>
            <a:ext cx="4394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85" dirty="0">
                <a:latin typeface="Tahoma"/>
                <a:cs typeface="Tahoma"/>
              </a:rPr>
              <a:t>b</a:t>
            </a:r>
            <a:r>
              <a:rPr sz="1575" b="1" spc="-127" baseline="-21164" dirty="0">
                <a:latin typeface="Tahoma"/>
                <a:cs typeface="Tahoma"/>
              </a:rPr>
              <a:t>1</a:t>
            </a:r>
            <a:r>
              <a:rPr sz="1575" b="1" spc="67" baseline="-21164" dirty="0">
                <a:latin typeface="Tahoma"/>
                <a:cs typeface="Tahoma"/>
              </a:rPr>
              <a:t> </a:t>
            </a:r>
            <a:r>
              <a:rPr sz="1600" spc="-240" dirty="0">
                <a:latin typeface="Tahoma"/>
                <a:cs typeface="Tahoma"/>
              </a:rPr>
              <a:t>=</a:t>
            </a:r>
            <a:endParaRPr sz="16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06444789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456430" cy="5143500"/>
            <a:chOff x="0" y="0"/>
            <a:chExt cx="445643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456430" cy="5143500"/>
            </a:xfrm>
            <a:custGeom>
              <a:avLst/>
              <a:gdLst/>
              <a:ahLst/>
              <a:cxnLst/>
              <a:rect l="l" t="t" r="r" b="b"/>
              <a:pathLst>
                <a:path w="4456430" h="5143500">
                  <a:moveTo>
                    <a:pt x="4456046" y="0"/>
                  </a:moveTo>
                  <a:lnTo>
                    <a:pt x="295714" y="0"/>
                  </a:lnTo>
                  <a:lnTo>
                    <a:pt x="0" y="2309532"/>
                  </a:lnTo>
                  <a:lnTo>
                    <a:pt x="0" y="4882590"/>
                  </a:lnTo>
                  <a:lnTo>
                    <a:pt x="2037743" y="5143498"/>
                  </a:lnTo>
                  <a:lnTo>
                    <a:pt x="3797489" y="5143498"/>
                  </a:lnTo>
                  <a:lnTo>
                    <a:pt x="4456046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4021454" cy="5143500"/>
            </a:xfrm>
            <a:custGeom>
              <a:avLst/>
              <a:gdLst/>
              <a:ahLst/>
              <a:cxnLst/>
              <a:rect l="l" t="t" r="r" b="b"/>
              <a:pathLst>
                <a:path w="4021454" h="5143500">
                  <a:moveTo>
                    <a:pt x="3785573" y="0"/>
                  </a:moveTo>
                  <a:lnTo>
                    <a:pt x="0" y="0"/>
                  </a:lnTo>
                  <a:lnTo>
                    <a:pt x="0" y="5143498"/>
                  </a:lnTo>
                  <a:lnTo>
                    <a:pt x="3658456" y="5143498"/>
                  </a:lnTo>
                  <a:lnTo>
                    <a:pt x="4020947" y="16637"/>
                  </a:lnTo>
                  <a:lnTo>
                    <a:pt x="3785573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3167" y="1421891"/>
              <a:ext cx="1840992" cy="1853183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02537" y="3226434"/>
            <a:ext cx="13392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deeplearning.ai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35673" y="3031998"/>
            <a:ext cx="646430" cy="0"/>
          </a:xfrm>
          <a:custGeom>
            <a:avLst/>
            <a:gdLst/>
            <a:ahLst/>
            <a:cxnLst/>
            <a:rect l="l" t="t" r="r" b="b"/>
            <a:pathLst>
              <a:path w="646429">
                <a:moveTo>
                  <a:pt x="645922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FD4D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668773" y="513079"/>
            <a:ext cx="4395470" cy="2402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pc="55" dirty="0"/>
              <a:t>Architecture</a:t>
            </a:r>
            <a:r>
              <a:rPr spc="-325" dirty="0"/>
              <a:t> </a:t>
            </a:r>
            <a:r>
              <a:rPr spc="114" dirty="0"/>
              <a:t>of </a:t>
            </a:r>
            <a:r>
              <a:rPr spc="-1610" dirty="0"/>
              <a:t> </a:t>
            </a:r>
            <a:r>
              <a:rPr spc="45" dirty="0"/>
              <a:t>the </a:t>
            </a:r>
            <a:r>
              <a:rPr spc="430" dirty="0"/>
              <a:t>CBOW </a:t>
            </a:r>
            <a:r>
              <a:rPr spc="434" dirty="0"/>
              <a:t> </a:t>
            </a:r>
            <a:r>
              <a:rPr spc="65" dirty="0"/>
              <a:t>Model: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786120" y="3320922"/>
            <a:ext cx="21463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5" dirty="0">
                <a:solidFill>
                  <a:srgbClr val="666666"/>
                </a:solidFill>
                <a:latin typeface="Tahoma"/>
                <a:cs typeface="Tahoma"/>
              </a:rPr>
              <a:t>Dimensions</a:t>
            </a:r>
            <a:r>
              <a:rPr sz="2800" spc="-19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2800" spc="90" dirty="0">
                <a:solidFill>
                  <a:srgbClr val="666666"/>
                </a:solidFill>
                <a:latin typeface="Tahoma"/>
                <a:cs typeface="Tahoma"/>
              </a:rPr>
              <a:t>2</a:t>
            </a:r>
            <a:endParaRPr sz="28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20199744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7877" y="2157222"/>
            <a:ext cx="189230" cy="1134110"/>
          </a:xfrm>
          <a:custGeom>
            <a:avLst/>
            <a:gdLst/>
            <a:ahLst/>
            <a:cxnLst/>
            <a:rect l="l" t="t" r="r" b="b"/>
            <a:pathLst>
              <a:path w="189229" h="1134110">
                <a:moveTo>
                  <a:pt x="188976" y="1133855"/>
                </a:moveTo>
                <a:lnTo>
                  <a:pt x="138738" y="1127107"/>
                </a:lnTo>
                <a:lnTo>
                  <a:pt x="93596" y="1108060"/>
                </a:lnTo>
                <a:lnTo>
                  <a:pt x="55349" y="1078515"/>
                </a:lnTo>
                <a:lnTo>
                  <a:pt x="25800" y="1040271"/>
                </a:lnTo>
                <a:lnTo>
                  <a:pt x="6750" y="995126"/>
                </a:lnTo>
                <a:lnTo>
                  <a:pt x="0" y="944879"/>
                </a:lnTo>
                <a:lnTo>
                  <a:pt x="0" y="188975"/>
                </a:lnTo>
                <a:lnTo>
                  <a:pt x="6750" y="138729"/>
                </a:lnTo>
                <a:lnTo>
                  <a:pt x="25800" y="93584"/>
                </a:lnTo>
                <a:lnTo>
                  <a:pt x="55349" y="55340"/>
                </a:lnTo>
                <a:lnTo>
                  <a:pt x="93596" y="25795"/>
                </a:lnTo>
                <a:lnTo>
                  <a:pt x="138738" y="6748"/>
                </a:lnTo>
                <a:lnTo>
                  <a:pt x="188976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04950" y="2157222"/>
            <a:ext cx="189230" cy="1134110"/>
          </a:xfrm>
          <a:custGeom>
            <a:avLst/>
            <a:gdLst/>
            <a:ahLst/>
            <a:cxnLst/>
            <a:rect l="l" t="t" r="r" b="b"/>
            <a:pathLst>
              <a:path w="189230" h="1134110">
                <a:moveTo>
                  <a:pt x="0" y="0"/>
                </a:moveTo>
                <a:lnTo>
                  <a:pt x="50246" y="6748"/>
                </a:lnTo>
                <a:lnTo>
                  <a:pt x="95391" y="25795"/>
                </a:lnTo>
                <a:lnTo>
                  <a:pt x="133635" y="55340"/>
                </a:lnTo>
                <a:lnTo>
                  <a:pt x="163180" y="93584"/>
                </a:lnTo>
                <a:lnTo>
                  <a:pt x="182227" y="138729"/>
                </a:lnTo>
                <a:lnTo>
                  <a:pt x="188975" y="188975"/>
                </a:lnTo>
                <a:lnTo>
                  <a:pt x="188975" y="944879"/>
                </a:lnTo>
                <a:lnTo>
                  <a:pt x="182227" y="995126"/>
                </a:lnTo>
                <a:lnTo>
                  <a:pt x="163180" y="1040271"/>
                </a:lnTo>
                <a:lnTo>
                  <a:pt x="133635" y="1078515"/>
                </a:lnTo>
                <a:lnTo>
                  <a:pt x="95391" y="1108060"/>
                </a:lnTo>
                <a:lnTo>
                  <a:pt x="50246" y="1127107"/>
                </a:lnTo>
                <a:lnTo>
                  <a:pt x="0" y="1133855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309937" y="1868233"/>
            <a:ext cx="1780539" cy="1536700"/>
            <a:chOff x="3309937" y="1868233"/>
            <a:chExt cx="1780539" cy="1536700"/>
          </a:xfrm>
        </p:grpSpPr>
        <p:sp>
          <p:nvSpPr>
            <p:cNvPr id="5" name="object 5"/>
            <p:cNvSpPr/>
            <p:nvPr/>
          </p:nvSpPr>
          <p:spPr>
            <a:xfrm>
              <a:off x="3314700" y="1872995"/>
              <a:ext cx="1771014" cy="1527175"/>
            </a:xfrm>
            <a:custGeom>
              <a:avLst/>
              <a:gdLst/>
              <a:ahLst/>
              <a:cxnLst/>
              <a:rect l="l" t="t" r="r" b="b"/>
              <a:pathLst>
                <a:path w="1771014" h="1527175">
                  <a:moveTo>
                    <a:pt x="1770888" y="0"/>
                  </a:moveTo>
                  <a:lnTo>
                    <a:pt x="0" y="0"/>
                  </a:lnTo>
                  <a:lnTo>
                    <a:pt x="0" y="1527047"/>
                  </a:lnTo>
                  <a:lnTo>
                    <a:pt x="1770888" y="1527047"/>
                  </a:lnTo>
                  <a:lnTo>
                    <a:pt x="1770888" y="0"/>
                  </a:lnTo>
                  <a:close/>
                </a:path>
              </a:pathLst>
            </a:custGeom>
            <a:solidFill>
              <a:srgbClr val="D4A6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14700" y="1872995"/>
              <a:ext cx="1771014" cy="1527175"/>
            </a:xfrm>
            <a:custGeom>
              <a:avLst/>
              <a:gdLst/>
              <a:ahLst/>
              <a:cxnLst/>
              <a:rect l="l" t="t" r="r" b="b"/>
              <a:pathLst>
                <a:path w="1771014" h="1527175">
                  <a:moveTo>
                    <a:pt x="0" y="1527047"/>
                  </a:moveTo>
                  <a:lnTo>
                    <a:pt x="1770888" y="1527047"/>
                  </a:lnTo>
                  <a:lnTo>
                    <a:pt x="1770888" y="0"/>
                  </a:lnTo>
                  <a:lnTo>
                    <a:pt x="0" y="0"/>
                  </a:lnTo>
                  <a:lnTo>
                    <a:pt x="0" y="152704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39046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20" dirty="0"/>
              <a:t>Dimensions</a:t>
            </a:r>
            <a:r>
              <a:rPr sz="2800" spc="-160" dirty="0"/>
              <a:t> </a:t>
            </a:r>
            <a:r>
              <a:rPr sz="2800" spc="-50" dirty="0"/>
              <a:t>(batch</a:t>
            </a:r>
            <a:r>
              <a:rPr sz="2800" spc="-160" dirty="0"/>
              <a:t> </a:t>
            </a:r>
            <a:r>
              <a:rPr sz="2800" spc="20" dirty="0"/>
              <a:t>input</a:t>
            </a:r>
            <a:r>
              <a:rPr sz="2800" spc="-330" dirty="0"/>
              <a:t>)</a:t>
            </a:r>
            <a:endParaRPr sz="2800"/>
          </a:p>
        </p:txBody>
      </p:sp>
      <p:sp>
        <p:nvSpPr>
          <p:cNvPr id="8" name="object 8"/>
          <p:cNvSpPr txBox="1"/>
          <p:nvPr/>
        </p:nvSpPr>
        <p:spPr>
          <a:xfrm>
            <a:off x="2336419" y="1169873"/>
            <a:ext cx="98234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60" dirty="0">
                <a:latin typeface="Tahoma"/>
                <a:cs typeface="Tahoma"/>
              </a:rPr>
              <a:t>I</a:t>
            </a:r>
            <a:r>
              <a:rPr sz="1600" spc="-100" dirty="0">
                <a:latin typeface="Tahoma"/>
                <a:cs typeface="Tahoma"/>
              </a:rPr>
              <a:t>n</a:t>
            </a:r>
            <a:r>
              <a:rPr sz="1600" spc="15" dirty="0">
                <a:latin typeface="Tahoma"/>
                <a:cs typeface="Tahoma"/>
              </a:rPr>
              <a:t>put</a:t>
            </a:r>
            <a:r>
              <a:rPr sz="1600" spc="-80" dirty="0">
                <a:latin typeface="Tahoma"/>
                <a:cs typeface="Tahoma"/>
              </a:rPr>
              <a:t> </a:t>
            </a:r>
            <a:r>
              <a:rPr sz="1600" spc="5" dirty="0">
                <a:latin typeface="Tahoma"/>
                <a:cs typeface="Tahoma"/>
              </a:rPr>
              <a:t>l</a:t>
            </a:r>
            <a:r>
              <a:rPr sz="1600" spc="-5" dirty="0">
                <a:latin typeface="Tahoma"/>
                <a:cs typeface="Tahoma"/>
              </a:rPr>
              <a:t>ayer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00371" y="1169873"/>
            <a:ext cx="11664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25" dirty="0">
                <a:latin typeface="Tahoma"/>
                <a:cs typeface="Tahoma"/>
              </a:rPr>
              <a:t>Hidden</a:t>
            </a:r>
            <a:r>
              <a:rPr sz="1600" spc="-1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layer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66684" y="1170254"/>
            <a:ext cx="11531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25" dirty="0">
                <a:latin typeface="Tahoma"/>
                <a:cs typeface="Tahoma"/>
              </a:rPr>
              <a:t>O</a:t>
            </a:r>
            <a:r>
              <a:rPr sz="1600" spc="15" dirty="0">
                <a:latin typeface="Tahoma"/>
                <a:cs typeface="Tahoma"/>
              </a:rPr>
              <a:t>utput</a:t>
            </a:r>
            <a:r>
              <a:rPr sz="1600" spc="-80" dirty="0">
                <a:latin typeface="Tahoma"/>
                <a:cs typeface="Tahoma"/>
              </a:rPr>
              <a:t> </a:t>
            </a:r>
            <a:r>
              <a:rPr sz="1600" spc="5" dirty="0">
                <a:latin typeface="Tahoma"/>
                <a:cs typeface="Tahoma"/>
              </a:rPr>
              <a:t>l</a:t>
            </a:r>
            <a:r>
              <a:rPr sz="1600" spc="-80" dirty="0">
                <a:latin typeface="Tahoma"/>
                <a:cs typeface="Tahoma"/>
              </a:rPr>
              <a:t>a</a:t>
            </a:r>
            <a:r>
              <a:rPr sz="1600" spc="5" dirty="0">
                <a:latin typeface="Tahoma"/>
                <a:cs typeface="Tahoma"/>
              </a:rPr>
              <a:t>y</a:t>
            </a:r>
            <a:r>
              <a:rPr sz="1600" dirty="0">
                <a:latin typeface="Tahoma"/>
                <a:cs typeface="Tahoma"/>
              </a:rPr>
              <a:t>er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14700" y="2891027"/>
            <a:ext cx="1771014" cy="509270"/>
          </a:xfrm>
          <a:prstGeom prst="rect">
            <a:avLst/>
          </a:prstGeom>
          <a:solidFill>
            <a:srgbClr val="D4A6BC"/>
          </a:solidFill>
          <a:ln w="9525">
            <a:solidFill>
              <a:srgbClr val="000000"/>
            </a:solidFill>
          </a:ln>
        </p:spPr>
        <p:txBody>
          <a:bodyPr vert="horz" wrap="square" lIns="0" tIns="128905" rIns="0" bIns="0" rtlCol="0">
            <a:spAutoFit/>
          </a:bodyPr>
          <a:lstStyle/>
          <a:p>
            <a:pPr marL="17780" algn="ctr">
              <a:lnSpc>
                <a:spcPct val="100000"/>
              </a:lnSpc>
              <a:spcBef>
                <a:spcPts val="1015"/>
              </a:spcBef>
            </a:pPr>
            <a:r>
              <a:rPr sz="1600" spc="35" dirty="0">
                <a:latin typeface="Tahoma"/>
                <a:cs typeface="Tahoma"/>
              </a:rPr>
              <a:t>ReLU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644139" y="1493519"/>
            <a:ext cx="364490" cy="2306320"/>
            <a:chOff x="2644139" y="1493519"/>
            <a:chExt cx="364490" cy="2306320"/>
          </a:xfrm>
        </p:grpSpPr>
        <p:sp>
          <p:nvSpPr>
            <p:cNvPr id="13" name="object 13"/>
            <p:cNvSpPr/>
            <p:nvPr/>
          </p:nvSpPr>
          <p:spPr>
            <a:xfrm>
              <a:off x="2644139" y="1493519"/>
              <a:ext cx="364490" cy="2306320"/>
            </a:xfrm>
            <a:custGeom>
              <a:avLst/>
              <a:gdLst/>
              <a:ahLst/>
              <a:cxnLst/>
              <a:rect l="l" t="t" r="r" b="b"/>
              <a:pathLst>
                <a:path w="364489" h="2306320">
                  <a:moveTo>
                    <a:pt x="364236" y="0"/>
                  </a:moveTo>
                  <a:lnTo>
                    <a:pt x="0" y="0"/>
                  </a:lnTo>
                  <a:lnTo>
                    <a:pt x="0" y="2305811"/>
                  </a:lnTo>
                  <a:lnTo>
                    <a:pt x="364236" y="2305811"/>
                  </a:lnTo>
                  <a:lnTo>
                    <a:pt x="364236" y="0"/>
                  </a:lnTo>
                  <a:close/>
                </a:path>
              </a:pathLst>
            </a:custGeom>
            <a:solidFill>
              <a:srgbClr val="F8CA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30817" y="1564957"/>
              <a:ext cx="192405" cy="19240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30817" y="2589085"/>
              <a:ext cx="192405" cy="19392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30817" y="1869757"/>
              <a:ext cx="192405" cy="19240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30817" y="3227641"/>
              <a:ext cx="192405" cy="192404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2644139" y="1493519"/>
            <a:ext cx="364490" cy="230632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020"/>
              </a:spcBef>
            </a:pPr>
            <a:r>
              <a:rPr sz="2400" dirty="0">
                <a:latin typeface="Cambria Math"/>
                <a:cs typeface="Cambria Math"/>
              </a:rPr>
              <a:t>⋮</a:t>
            </a:r>
            <a:endParaRPr sz="2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23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ambria Math"/>
                <a:cs typeface="Cambria Math"/>
              </a:rPr>
              <a:t>⋮</a:t>
            </a:r>
            <a:endParaRPr sz="2400">
              <a:latin typeface="Cambria Math"/>
              <a:cs typeface="Cambria Math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730817" y="1493519"/>
            <a:ext cx="3033395" cy="2306320"/>
            <a:chOff x="2730817" y="1493519"/>
            <a:chExt cx="3033395" cy="2306320"/>
          </a:xfrm>
        </p:grpSpPr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30817" y="3532441"/>
              <a:ext cx="192405" cy="19240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401055" y="1493519"/>
              <a:ext cx="363220" cy="2306320"/>
            </a:xfrm>
            <a:custGeom>
              <a:avLst/>
              <a:gdLst/>
              <a:ahLst/>
              <a:cxnLst/>
              <a:rect l="l" t="t" r="r" b="b"/>
              <a:pathLst>
                <a:path w="363220" h="2306320">
                  <a:moveTo>
                    <a:pt x="362712" y="0"/>
                  </a:moveTo>
                  <a:lnTo>
                    <a:pt x="0" y="0"/>
                  </a:lnTo>
                  <a:lnTo>
                    <a:pt x="0" y="2305811"/>
                  </a:lnTo>
                  <a:lnTo>
                    <a:pt x="362712" y="2305811"/>
                  </a:lnTo>
                  <a:lnTo>
                    <a:pt x="362712" y="0"/>
                  </a:lnTo>
                  <a:close/>
                </a:path>
              </a:pathLst>
            </a:custGeom>
            <a:solidFill>
              <a:srgbClr val="F8CA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86209" y="1564957"/>
              <a:ext cx="192404" cy="19240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86209" y="2589085"/>
              <a:ext cx="192404" cy="19392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86209" y="3227641"/>
              <a:ext cx="192404" cy="19240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86209" y="1869757"/>
              <a:ext cx="192404" cy="192404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5401055" y="1493519"/>
            <a:ext cx="363220" cy="230632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  <a:spcBef>
                <a:spcPts val="2020"/>
              </a:spcBef>
            </a:pPr>
            <a:r>
              <a:rPr sz="2400" dirty="0">
                <a:latin typeface="Cambria Math"/>
                <a:cs typeface="Cambria Math"/>
              </a:rPr>
              <a:t>⋮</a:t>
            </a:r>
            <a:endParaRPr sz="2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2300">
              <a:latin typeface="Cambria Math"/>
              <a:cs typeface="Cambria Math"/>
            </a:endParaRPr>
          </a:p>
          <a:p>
            <a:pPr marL="635" algn="ctr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ambria Math"/>
                <a:cs typeface="Cambria Math"/>
              </a:rPr>
              <a:t>⋮</a:t>
            </a:r>
            <a:endParaRPr sz="2400">
              <a:latin typeface="Cambria Math"/>
              <a:cs typeface="Cambria Math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486209" y="1493519"/>
            <a:ext cx="3037840" cy="2306320"/>
            <a:chOff x="5486209" y="1493519"/>
            <a:chExt cx="3037840" cy="2306320"/>
          </a:xfrm>
        </p:grpSpPr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86209" y="3532441"/>
              <a:ext cx="192404" cy="192405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8159495" y="1493519"/>
              <a:ext cx="364490" cy="2306320"/>
            </a:xfrm>
            <a:custGeom>
              <a:avLst/>
              <a:gdLst/>
              <a:ahLst/>
              <a:cxnLst/>
              <a:rect l="l" t="t" r="r" b="b"/>
              <a:pathLst>
                <a:path w="364490" h="2306320">
                  <a:moveTo>
                    <a:pt x="364235" y="0"/>
                  </a:moveTo>
                  <a:lnTo>
                    <a:pt x="0" y="0"/>
                  </a:lnTo>
                  <a:lnTo>
                    <a:pt x="0" y="2305811"/>
                  </a:lnTo>
                  <a:lnTo>
                    <a:pt x="364235" y="2305811"/>
                  </a:lnTo>
                  <a:lnTo>
                    <a:pt x="364235" y="0"/>
                  </a:lnTo>
                  <a:close/>
                </a:path>
              </a:pathLst>
            </a:custGeom>
            <a:solidFill>
              <a:srgbClr val="F8CA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46173" y="1564957"/>
              <a:ext cx="192405" cy="19240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46173" y="2589085"/>
              <a:ext cx="192405" cy="193928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46173" y="3227641"/>
              <a:ext cx="192405" cy="19240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46173" y="1869757"/>
              <a:ext cx="192405" cy="192404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8159495" y="1493519"/>
            <a:ext cx="364490" cy="230632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  <a:spcBef>
                <a:spcPts val="2020"/>
              </a:spcBef>
            </a:pPr>
            <a:r>
              <a:rPr sz="2400" dirty="0">
                <a:latin typeface="Cambria Math"/>
                <a:cs typeface="Cambria Math"/>
              </a:rPr>
              <a:t>⋮</a:t>
            </a:r>
            <a:endParaRPr sz="2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2300">
              <a:latin typeface="Cambria Math"/>
              <a:cs typeface="Cambria Math"/>
            </a:endParaRPr>
          </a:p>
          <a:p>
            <a:pPr marL="1905" algn="ctr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ambria Math"/>
                <a:cs typeface="Cambria Math"/>
              </a:rPr>
              <a:t>⋮</a:t>
            </a:r>
            <a:endParaRPr sz="2400">
              <a:latin typeface="Cambria Math"/>
              <a:cs typeface="Cambria Math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003423" y="1490980"/>
            <a:ext cx="5435600" cy="2312670"/>
            <a:chOff x="3003423" y="1490980"/>
            <a:chExt cx="5435600" cy="2312670"/>
          </a:xfrm>
        </p:grpSpPr>
        <p:sp>
          <p:nvSpPr>
            <p:cNvPr id="36" name="object 36"/>
            <p:cNvSpPr/>
            <p:nvPr/>
          </p:nvSpPr>
          <p:spPr>
            <a:xfrm>
              <a:off x="3003423" y="1490979"/>
              <a:ext cx="2399030" cy="2312670"/>
            </a:xfrm>
            <a:custGeom>
              <a:avLst/>
              <a:gdLst/>
              <a:ahLst/>
              <a:cxnLst/>
              <a:rect l="l" t="t" r="r" b="b"/>
              <a:pathLst>
                <a:path w="2399029" h="2312670">
                  <a:moveTo>
                    <a:pt x="320548" y="1909064"/>
                  </a:moveTo>
                  <a:lnTo>
                    <a:pt x="243459" y="1945259"/>
                  </a:lnTo>
                  <a:lnTo>
                    <a:pt x="281470" y="1948332"/>
                  </a:lnTo>
                  <a:lnTo>
                    <a:pt x="0" y="2304669"/>
                  </a:lnTo>
                  <a:lnTo>
                    <a:pt x="9906" y="2312543"/>
                  </a:lnTo>
                  <a:lnTo>
                    <a:pt x="291401" y="1956168"/>
                  </a:lnTo>
                  <a:lnTo>
                    <a:pt x="303276" y="1992503"/>
                  </a:lnTo>
                  <a:lnTo>
                    <a:pt x="313105" y="1945005"/>
                  </a:lnTo>
                  <a:lnTo>
                    <a:pt x="320548" y="1909064"/>
                  </a:lnTo>
                  <a:close/>
                </a:path>
                <a:path w="2399029" h="2312670">
                  <a:moveTo>
                    <a:pt x="320548" y="381762"/>
                  </a:moveTo>
                  <a:lnTo>
                    <a:pt x="312305" y="346837"/>
                  </a:lnTo>
                  <a:lnTo>
                    <a:pt x="300990" y="298831"/>
                  </a:lnTo>
                  <a:lnTo>
                    <a:pt x="290169" y="335508"/>
                  </a:lnTo>
                  <a:lnTo>
                    <a:pt x="9779" y="0"/>
                  </a:lnTo>
                  <a:lnTo>
                    <a:pt x="127" y="8128"/>
                  </a:lnTo>
                  <a:lnTo>
                    <a:pt x="280377" y="343611"/>
                  </a:lnTo>
                  <a:lnTo>
                    <a:pt x="242443" y="347726"/>
                  </a:lnTo>
                  <a:lnTo>
                    <a:pt x="320548" y="381762"/>
                  </a:lnTo>
                  <a:close/>
                </a:path>
                <a:path w="2399029" h="2312670">
                  <a:moveTo>
                    <a:pt x="2398649" y="2308606"/>
                  </a:moveTo>
                  <a:lnTo>
                    <a:pt x="2391168" y="2272792"/>
                  </a:lnTo>
                  <a:lnTo>
                    <a:pt x="2381250" y="2225294"/>
                  </a:lnTo>
                  <a:lnTo>
                    <a:pt x="2369489" y="2261628"/>
                  </a:lnTo>
                  <a:lnTo>
                    <a:pt x="2087118" y="1905127"/>
                  </a:lnTo>
                  <a:lnTo>
                    <a:pt x="2077212" y="1913001"/>
                  </a:lnTo>
                  <a:lnTo>
                    <a:pt x="2359558" y="2269477"/>
                  </a:lnTo>
                  <a:lnTo>
                    <a:pt x="2321433" y="2272538"/>
                  </a:lnTo>
                  <a:lnTo>
                    <a:pt x="2398649" y="2308606"/>
                  </a:lnTo>
                  <a:close/>
                </a:path>
                <a:path w="2399029" h="2312670">
                  <a:moveTo>
                    <a:pt x="2398649" y="4064"/>
                  </a:moveTo>
                  <a:lnTo>
                    <a:pt x="2320544" y="37973"/>
                  </a:lnTo>
                  <a:lnTo>
                    <a:pt x="2358377" y="42202"/>
                  </a:lnTo>
                  <a:lnTo>
                    <a:pt x="2077339" y="377698"/>
                  </a:lnTo>
                  <a:lnTo>
                    <a:pt x="2086991" y="385826"/>
                  </a:lnTo>
                  <a:lnTo>
                    <a:pt x="2368181" y="50431"/>
                  </a:lnTo>
                  <a:lnTo>
                    <a:pt x="2378964" y="86995"/>
                  </a:lnTo>
                  <a:lnTo>
                    <a:pt x="2390381" y="38862"/>
                  </a:lnTo>
                  <a:lnTo>
                    <a:pt x="2398649" y="40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46173" y="3532441"/>
              <a:ext cx="192405" cy="192405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3572636" y="2007819"/>
            <a:ext cx="125095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687070" algn="l"/>
              </a:tabLst>
            </a:pPr>
            <a:r>
              <a:rPr sz="1600" b="1" spc="35" dirty="0">
                <a:latin typeface="Tahoma"/>
                <a:cs typeface="Tahoma"/>
              </a:rPr>
              <a:t>W</a:t>
            </a:r>
            <a:r>
              <a:rPr sz="1575" b="1" spc="-75" baseline="-21164" dirty="0">
                <a:latin typeface="Tahoma"/>
                <a:cs typeface="Tahoma"/>
              </a:rPr>
              <a:t>1	</a:t>
            </a:r>
            <a:r>
              <a:rPr sz="1600" spc="150" dirty="0">
                <a:solidFill>
                  <a:srgbClr val="674EA7"/>
                </a:solidFill>
                <a:latin typeface="Tahoma"/>
                <a:cs typeface="Tahoma"/>
              </a:rPr>
              <a:t>N</a:t>
            </a:r>
            <a:r>
              <a:rPr sz="1600" spc="-9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674EA7"/>
                </a:solidFill>
                <a:latin typeface="Tahoma"/>
                <a:cs typeface="Tahoma"/>
              </a:rPr>
              <a:t>x</a:t>
            </a:r>
            <a:r>
              <a:rPr sz="1600" spc="-8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600" spc="125" dirty="0">
                <a:solidFill>
                  <a:srgbClr val="674EA7"/>
                </a:solidFill>
                <a:latin typeface="Tahoma"/>
                <a:cs typeface="Tahoma"/>
              </a:rPr>
              <a:t>V</a:t>
            </a:r>
            <a:endParaRPr sz="1600">
              <a:latin typeface="Tahoma"/>
              <a:cs typeface="Tahoma"/>
            </a:endParaRPr>
          </a:p>
          <a:p>
            <a:pPr marL="90170">
              <a:lnSpc>
                <a:spcPct val="100000"/>
              </a:lnSpc>
              <a:spcBef>
                <a:spcPts val="1685"/>
              </a:spcBef>
              <a:tabLst>
                <a:tab pos="671830" algn="l"/>
              </a:tabLst>
            </a:pPr>
            <a:r>
              <a:rPr sz="1600" b="1" spc="-45" dirty="0">
                <a:latin typeface="Tahoma"/>
                <a:cs typeface="Tahoma"/>
              </a:rPr>
              <a:t>B</a:t>
            </a:r>
            <a:r>
              <a:rPr sz="1575" b="1" spc="-75" baseline="-21164" dirty="0">
                <a:latin typeface="Tahoma"/>
                <a:cs typeface="Tahoma"/>
              </a:rPr>
              <a:t>1</a:t>
            </a:r>
            <a:r>
              <a:rPr sz="1575" b="1" baseline="-21164" dirty="0">
                <a:latin typeface="Tahoma"/>
                <a:cs typeface="Tahoma"/>
              </a:rPr>
              <a:t>	</a:t>
            </a:r>
            <a:r>
              <a:rPr sz="1600" spc="150" dirty="0">
                <a:solidFill>
                  <a:srgbClr val="674EA7"/>
                </a:solidFill>
                <a:latin typeface="Tahoma"/>
                <a:cs typeface="Tahoma"/>
              </a:rPr>
              <a:t>N</a:t>
            </a:r>
            <a:r>
              <a:rPr sz="1600" spc="-9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674EA7"/>
                </a:solidFill>
                <a:latin typeface="Tahoma"/>
                <a:cs typeface="Tahoma"/>
              </a:rPr>
              <a:t>x</a:t>
            </a:r>
            <a:r>
              <a:rPr sz="1600" spc="-8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674EA7"/>
                </a:solidFill>
                <a:latin typeface="Tahoma"/>
                <a:cs typeface="Tahoma"/>
              </a:rPr>
              <a:t>m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291204" y="3533394"/>
            <a:ext cx="18764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latin typeface="Tahoma"/>
                <a:cs typeface="Tahoma"/>
              </a:rPr>
              <a:t>Z</a:t>
            </a:r>
            <a:r>
              <a:rPr sz="1575" b="1" spc="-75" baseline="-21164" dirty="0">
                <a:latin typeface="Tahoma"/>
                <a:cs typeface="Tahoma"/>
              </a:rPr>
              <a:t>1</a:t>
            </a:r>
            <a:r>
              <a:rPr sz="1575" b="1" spc="150" baseline="-21164" dirty="0">
                <a:latin typeface="Tahoma"/>
                <a:cs typeface="Tahoma"/>
              </a:rPr>
              <a:t> </a:t>
            </a:r>
            <a:r>
              <a:rPr sz="1600" spc="-240" dirty="0">
                <a:latin typeface="Tahoma"/>
                <a:cs typeface="Tahoma"/>
              </a:rPr>
              <a:t>=</a:t>
            </a:r>
            <a:r>
              <a:rPr sz="1600" spc="-95" dirty="0">
                <a:latin typeface="Tahoma"/>
                <a:cs typeface="Tahoma"/>
              </a:rPr>
              <a:t> </a:t>
            </a:r>
            <a:r>
              <a:rPr sz="1600" b="1" spc="30" dirty="0">
                <a:latin typeface="Tahoma"/>
                <a:cs typeface="Tahoma"/>
              </a:rPr>
              <a:t>W</a:t>
            </a:r>
            <a:r>
              <a:rPr sz="1575" b="1" spc="-75" baseline="-21164" dirty="0">
                <a:latin typeface="Tahoma"/>
                <a:cs typeface="Tahoma"/>
              </a:rPr>
              <a:t>1</a:t>
            </a:r>
            <a:r>
              <a:rPr sz="1600" b="1" spc="-30" dirty="0">
                <a:latin typeface="Tahoma"/>
                <a:cs typeface="Tahoma"/>
              </a:rPr>
              <a:t>X</a:t>
            </a:r>
            <a:r>
              <a:rPr sz="1600" b="1" spc="-55" dirty="0">
                <a:latin typeface="Tahoma"/>
                <a:cs typeface="Tahoma"/>
              </a:rPr>
              <a:t> </a:t>
            </a:r>
            <a:r>
              <a:rPr sz="1600" spc="-240" dirty="0">
                <a:latin typeface="Tahoma"/>
                <a:cs typeface="Tahoma"/>
              </a:rPr>
              <a:t>+</a:t>
            </a:r>
            <a:r>
              <a:rPr sz="1600" spc="-95" dirty="0">
                <a:latin typeface="Tahoma"/>
                <a:cs typeface="Tahoma"/>
              </a:rPr>
              <a:t> </a:t>
            </a:r>
            <a:r>
              <a:rPr sz="1600" b="1" spc="-45" dirty="0">
                <a:latin typeface="Tahoma"/>
                <a:cs typeface="Tahoma"/>
              </a:rPr>
              <a:t>B</a:t>
            </a:r>
            <a:r>
              <a:rPr sz="1575" b="1" spc="-75" baseline="-21164" dirty="0">
                <a:latin typeface="Tahoma"/>
                <a:cs typeface="Tahoma"/>
              </a:rPr>
              <a:t>1</a:t>
            </a:r>
            <a:r>
              <a:rPr sz="1575" b="1" spc="112" baseline="-21164" dirty="0">
                <a:latin typeface="Tahoma"/>
                <a:cs typeface="Tahoma"/>
              </a:rPr>
              <a:t> </a:t>
            </a:r>
            <a:r>
              <a:rPr sz="2100" spc="202" baseline="3968" dirty="0">
                <a:solidFill>
                  <a:srgbClr val="674EA7"/>
                </a:solidFill>
                <a:latin typeface="Tahoma"/>
                <a:cs typeface="Tahoma"/>
              </a:rPr>
              <a:t>N</a:t>
            </a:r>
            <a:r>
              <a:rPr sz="2100" spc="-112" baseline="3968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2100" spc="7" baseline="3968" dirty="0">
                <a:solidFill>
                  <a:srgbClr val="674EA7"/>
                </a:solidFill>
                <a:latin typeface="Tahoma"/>
                <a:cs typeface="Tahoma"/>
              </a:rPr>
              <a:t>x</a:t>
            </a:r>
            <a:r>
              <a:rPr sz="2100" spc="-120" baseline="3968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2100" spc="-37" baseline="3968" dirty="0">
                <a:solidFill>
                  <a:srgbClr val="674EA7"/>
                </a:solidFill>
                <a:latin typeface="Tahoma"/>
                <a:cs typeface="Tahoma"/>
              </a:rPr>
              <a:t>m</a:t>
            </a:r>
            <a:endParaRPr sz="2100" baseline="3968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360926" y="4106367"/>
            <a:ext cx="104139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b="1" spc="-50" dirty="0">
                <a:latin typeface="Tahoma"/>
                <a:cs typeface="Tahoma"/>
              </a:rPr>
              <a:t>1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316604" y="3990543"/>
            <a:ext cx="12033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5" dirty="0">
                <a:latin typeface="Tahoma"/>
                <a:cs typeface="Tahoma"/>
              </a:rPr>
              <a:t>H</a:t>
            </a:r>
            <a:r>
              <a:rPr sz="1600" b="1" spc="-55" dirty="0">
                <a:latin typeface="Tahoma"/>
                <a:cs typeface="Tahoma"/>
              </a:rPr>
              <a:t> </a:t>
            </a:r>
            <a:r>
              <a:rPr sz="1600" spc="-240" dirty="0">
                <a:latin typeface="Tahoma"/>
                <a:cs typeface="Tahoma"/>
              </a:rPr>
              <a:t>=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R</a:t>
            </a:r>
            <a:r>
              <a:rPr sz="1600" spc="-10" dirty="0">
                <a:latin typeface="Tahoma"/>
                <a:cs typeface="Tahoma"/>
              </a:rPr>
              <a:t>e</a:t>
            </a:r>
            <a:r>
              <a:rPr sz="1600" spc="-15" dirty="0">
                <a:latin typeface="Tahoma"/>
                <a:cs typeface="Tahoma"/>
              </a:rPr>
              <a:t>LU(</a:t>
            </a:r>
            <a:r>
              <a:rPr sz="1600" b="1" spc="-30" dirty="0">
                <a:latin typeface="Tahoma"/>
                <a:cs typeface="Tahoma"/>
              </a:rPr>
              <a:t>Z</a:t>
            </a:r>
            <a:r>
              <a:rPr sz="1600" b="1" spc="160" dirty="0">
                <a:latin typeface="Tahoma"/>
                <a:cs typeface="Tahoma"/>
              </a:rPr>
              <a:t> </a:t>
            </a:r>
            <a:r>
              <a:rPr sz="1600" spc="-190" dirty="0">
                <a:latin typeface="Tahoma"/>
                <a:cs typeface="Tahoma"/>
              </a:rPr>
              <a:t>)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652898" y="4004259"/>
            <a:ext cx="48958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35" dirty="0">
                <a:solidFill>
                  <a:srgbClr val="674EA7"/>
                </a:solidFill>
                <a:latin typeface="Tahoma"/>
                <a:cs typeface="Tahoma"/>
              </a:rPr>
              <a:t>N</a:t>
            </a:r>
            <a:r>
              <a:rPr sz="1400" spc="-7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674EA7"/>
                </a:solidFill>
                <a:latin typeface="Tahoma"/>
                <a:cs typeface="Tahoma"/>
              </a:rPr>
              <a:t>x</a:t>
            </a:r>
            <a:r>
              <a:rPr sz="1400" spc="-8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674EA7"/>
                </a:solidFill>
                <a:latin typeface="Tahoma"/>
                <a:cs typeface="Tahoma"/>
              </a:rPr>
              <a:t>m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6066853" y="1868233"/>
            <a:ext cx="1780539" cy="1536700"/>
            <a:chOff x="6066853" y="1868233"/>
            <a:chExt cx="1780539" cy="1536700"/>
          </a:xfrm>
        </p:grpSpPr>
        <p:sp>
          <p:nvSpPr>
            <p:cNvPr id="44" name="object 44"/>
            <p:cNvSpPr/>
            <p:nvPr/>
          </p:nvSpPr>
          <p:spPr>
            <a:xfrm>
              <a:off x="6071615" y="1872995"/>
              <a:ext cx="1771014" cy="1527175"/>
            </a:xfrm>
            <a:custGeom>
              <a:avLst/>
              <a:gdLst/>
              <a:ahLst/>
              <a:cxnLst/>
              <a:rect l="l" t="t" r="r" b="b"/>
              <a:pathLst>
                <a:path w="1771015" h="1527175">
                  <a:moveTo>
                    <a:pt x="1770888" y="0"/>
                  </a:moveTo>
                  <a:lnTo>
                    <a:pt x="0" y="0"/>
                  </a:lnTo>
                  <a:lnTo>
                    <a:pt x="0" y="1527047"/>
                  </a:lnTo>
                  <a:lnTo>
                    <a:pt x="1770888" y="1527047"/>
                  </a:lnTo>
                  <a:lnTo>
                    <a:pt x="1770888" y="0"/>
                  </a:lnTo>
                  <a:close/>
                </a:path>
              </a:pathLst>
            </a:custGeom>
            <a:solidFill>
              <a:srgbClr val="D4A6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071615" y="1872995"/>
              <a:ext cx="1771014" cy="1527175"/>
            </a:xfrm>
            <a:custGeom>
              <a:avLst/>
              <a:gdLst/>
              <a:ahLst/>
              <a:cxnLst/>
              <a:rect l="l" t="t" r="r" b="b"/>
              <a:pathLst>
                <a:path w="1771015" h="1527175">
                  <a:moveTo>
                    <a:pt x="0" y="1527047"/>
                  </a:moveTo>
                  <a:lnTo>
                    <a:pt x="1770888" y="1527047"/>
                  </a:lnTo>
                  <a:lnTo>
                    <a:pt x="1770888" y="0"/>
                  </a:lnTo>
                  <a:lnTo>
                    <a:pt x="0" y="0"/>
                  </a:lnTo>
                  <a:lnTo>
                    <a:pt x="0" y="152704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6071615" y="2891027"/>
            <a:ext cx="1771014" cy="509270"/>
          </a:xfrm>
          <a:prstGeom prst="rect">
            <a:avLst/>
          </a:prstGeom>
          <a:solidFill>
            <a:srgbClr val="D4A6BC"/>
          </a:solidFill>
          <a:ln w="9525">
            <a:solidFill>
              <a:srgbClr val="000000"/>
            </a:solidFill>
          </a:ln>
        </p:spPr>
        <p:txBody>
          <a:bodyPr vert="horz" wrap="square" lIns="0" tIns="128905" rIns="0" bIns="0" rtlCol="0">
            <a:spAutoFit/>
          </a:bodyPr>
          <a:lstStyle/>
          <a:p>
            <a:pPr marL="536575">
              <a:lnSpc>
                <a:spcPct val="100000"/>
              </a:lnSpc>
              <a:spcBef>
                <a:spcPts val="1015"/>
              </a:spcBef>
            </a:pPr>
            <a:r>
              <a:rPr sz="1600" dirty="0">
                <a:latin typeface="Tahoma"/>
                <a:cs typeface="Tahoma"/>
              </a:rPr>
              <a:t>softmax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758942" y="1490979"/>
            <a:ext cx="2400935" cy="2312670"/>
          </a:xfrm>
          <a:custGeom>
            <a:avLst/>
            <a:gdLst/>
            <a:ahLst/>
            <a:cxnLst/>
            <a:rect l="l" t="t" r="r" b="b"/>
            <a:pathLst>
              <a:path w="2400934" h="2312670">
                <a:moveTo>
                  <a:pt x="321310" y="381762"/>
                </a:moveTo>
                <a:lnTo>
                  <a:pt x="313042" y="346976"/>
                </a:lnTo>
                <a:lnTo>
                  <a:pt x="301625" y="298831"/>
                </a:lnTo>
                <a:lnTo>
                  <a:pt x="290842" y="335407"/>
                </a:lnTo>
                <a:lnTo>
                  <a:pt x="9652" y="0"/>
                </a:lnTo>
                <a:lnTo>
                  <a:pt x="0" y="8128"/>
                </a:lnTo>
                <a:lnTo>
                  <a:pt x="281038" y="343636"/>
                </a:lnTo>
                <a:lnTo>
                  <a:pt x="243205" y="347865"/>
                </a:lnTo>
                <a:lnTo>
                  <a:pt x="321310" y="381762"/>
                </a:lnTo>
                <a:close/>
              </a:path>
              <a:path w="2400934" h="2312670">
                <a:moveTo>
                  <a:pt x="322834" y="1909064"/>
                </a:moveTo>
                <a:lnTo>
                  <a:pt x="245618" y="1945132"/>
                </a:lnTo>
                <a:lnTo>
                  <a:pt x="283756" y="1948319"/>
                </a:lnTo>
                <a:lnTo>
                  <a:pt x="1397" y="2304669"/>
                </a:lnTo>
                <a:lnTo>
                  <a:pt x="11303" y="2312670"/>
                </a:lnTo>
                <a:lnTo>
                  <a:pt x="293674" y="1956181"/>
                </a:lnTo>
                <a:lnTo>
                  <a:pt x="305435" y="1992503"/>
                </a:lnTo>
                <a:lnTo>
                  <a:pt x="315328" y="1945005"/>
                </a:lnTo>
                <a:lnTo>
                  <a:pt x="322834" y="1909064"/>
                </a:lnTo>
                <a:close/>
              </a:path>
              <a:path w="2400934" h="2312670">
                <a:moveTo>
                  <a:pt x="2399411" y="4064"/>
                </a:moveTo>
                <a:lnTo>
                  <a:pt x="2321306" y="37846"/>
                </a:lnTo>
                <a:lnTo>
                  <a:pt x="2359228" y="42087"/>
                </a:lnTo>
                <a:lnTo>
                  <a:pt x="2077212" y="377698"/>
                </a:lnTo>
                <a:lnTo>
                  <a:pt x="2086864" y="385826"/>
                </a:lnTo>
                <a:lnTo>
                  <a:pt x="2368893" y="50215"/>
                </a:lnTo>
                <a:lnTo>
                  <a:pt x="2379599" y="86868"/>
                </a:lnTo>
                <a:lnTo>
                  <a:pt x="2391079" y="38862"/>
                </a:lnTo>
                <a:lnTo>
                  <a:pt x="2399411" y="4064"/>
                </a:lnTo>
                <a:close/>
              </a:path>
              <a:path w="2400934" h="2312670">
                <a:moveTo>
                  <a:pt x="2400935" y="2308606"/>
                </a:moveTo>
                <a:lnTo>
                  <a:pt x="2393391" y="2272792"/>
                </a:lnTo>
                <a:lnTo>
                  <a:pt x="2383409" y="2225294"/>
                </a:lnTo>
                <a:lnTo>
                  <a:pt x="2371687" y="2261514"/>
                </a:lnTo>
                <a:lnTo>
                  <a:pt x="2088515" y="1905127"/>
                </a:lnTo>
                <a:lnTo>
                  <a:pt x="2078609" y="1913001"/>
                </a:lnTo>
                <a:lnTo>
                  <a:pt x="2361730" y="2269490"/>
                </a:lnTo>
                <a:lnTo>
                  <a:pt x="2323719" y="2272665"/>
                </a:lnTo>
                <a:lnTo>
                  <a:pt x="2400935" y="23086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6048502" y="3533089"/>
            <a:ext cx="13855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30" dirty="0">
                <a:latin typeface="Tahoma"/>
                <a:cs typeface="Tahoma"/>
              </a:rPr>
              <a:t>Z</a:t>
            </a:r>
            <a:r>
              <a:rPr sz="1575" b="1" spc="-75" baseline="-21164" dirty="0">
                <a:latin typeface="Tahoma"/>
                <a:cs typeface="Tahoma"/>
              </a:rPr>
              <a:t>2</a:t>
            </a:r>
            <a:r>
              <a:rPr sz="1575" b="1" spc="150" baseline="-21164" dirty="0">
                <a:latin typeface="Tahoma"/>
                <a:cs typeface="Tahoma"/>
              </a:rPr>
              <a:t> </a:t>
            </a:r>
            <a:r>
              <a:rPr sz="1600" spc="-240" dirty="0">
                <a:latin typeface="Tahoma"/>
                <a:cs typeface="Tahoma"/>
              </a:rPr>
              <a:t>=</a:t>
            </a:r>
            <a:r>
              <a:rPr sz="1600" spc="-100" dirty="0">
                <a:latin typeface="Tahoma"/>
                <a:cs typeface="Tahoma"/>
              </a:rPr>
              <a:t> </a:t>
            </a:r>
            <a:r>
              <a:rPr sz="1600" b="1" spc="35" dirty="0">
                <a:latin typeface="Tahoma"/>
                <a:cs typeface="Tahoma"/>
              </a:rPr>
              <a:t>W</a:t>
            </a:r>
            <a:r>
              <a:rPr sz="1575" b="1" spc="-75" baseline="-21164" dirty="0">
                <a:latin typeface="Tahoma"/>
                <a:cs typeface="Tahoma"/>
              </a:rPr>
              <a:t>2</a:t>
            </a:r>
            <a:r>
              <a:rPr sz="1600" b="1" spc="5" dirty="0">
                <a:latin typeface="Tahoma"/>
                <a:cs typeface="Tahoma"/>
              </a:rPr>
              <a:t>H</a:t>
            </a:r>
            <a:r>
              <a:rPr sz="1600" b="1" spc="-60" dirty="0">
                <a:latin typeface="Tahoma"/>
                <a:cs typeface="Tahoma"/>
              </a:rPr>
              <a:t> </a:t>
            </a:r>
            <a:r>
              <a:rPr sz="1600" spc="-240" dirty="0">
                <a:latin typeface="Tahoma"/>
                <a:cs typeface="Tahoma"/>
              </a:rPr>
              <a:t>+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b="1" spc="-45" dirty="0">
                <a:latin typeface="Tahoma"/>
                <a:cs typeface="Tahoma"/>
              </a:rPr>
              <a:t>B</a:t>
            </a:r>
            <a:r>
              <a:rPr sz="1575" b="1" spc="-75" baseline="-21164" dirty="0">
                <a:latin typeface="Tahoma"/>
                <a:cs typeface="Tahoma"/>
              </a:rPr>
              <a:t>2</a:t>
            </a:r>
            <a:endParaRPr sz="1575" baseline="-21164">
              <a:latin typeface="Tahoma"/>
              <a:cs typeface="Tahom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329553" y="2008377"/>
            <a:ext cx="124333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690245" algn="l"/>
              </a:tabLst>
            </a:pPr>
            <a:r>
              <a:rPr sz="1600" b="1" spc="35" dirty="0">
                <a:latin typeface="Tahoma"/>
                <a:cs typeface="Tahoma"/>
              </a:rPr>
              <a:t>W</a:t>
            </a:r>
            <a:r>
              <a:rPr sz="1575" b="1" spc="-75" baseline="-21164" dirty="0">
                <a:latin typeface="Tahoma"/>
                <a:cs typeface="Tahoma"/>
              </a:rPr>
              <a:t>2</a:t>
            </a:r>
            <a:r>
              <a:rPr sz="1575" b="1" baseline="-21164" dirty="0">
                <a:latin typeface="Tahoma"/>
                <a:cs typeface="Tahoma"/>
              </a:rPr>
              <a:t>	</a:t>
            </a:r>
            <a:r>
              <a:rPr sz="1600" spc="125" dirty="0">
                <a:solidFill>
                  <a:srgbClr val="674EA7"/>
                </a:solidFill>
                <a:latin typeface="Tahoma"/>
                <a:cs typeface="Tahoma"/>
              </a:rPr>
              <a:t>V</a:t>
            </a:r>
            <a:r>
              <a:rPr sz="1600" spc="-14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674EA7"/>
                </a:solidFill>
                <a:latin typeface="Tahoma"/>
                <a:cs typeface="Tahoma"/>
              </a:rPr>
              <a:t>x</a:t>
            </a:r>
            <a:r>
              <a:rPr sz="1600" spc="-8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600" spc="150" dirty="0">
                <a:solidFill>
                  <a:srgbClr val="674EA7"/>
                </a:solidFill>
                <a:latin typeface="Tahoma"/>
                <a:cs typeface="Tahoma"/>
              </a:rPr>
              <a:t>N</a:t>
            </a:r>
            <a:endParaRPr sz="1600">
              <a:latin typeface="Tahoma"/>
              <a:cs typeface="Tahoma"/>
            </a:endParaRPr>
          </a:p>
          <a:p>
            <a:pPr marL="90170">
              <a:lnSpc>
                <a:spcPct val="100000"/>
              </a:lnSpc>
              <a:spcBef>
                <a:spcPts val="1680"/>
              </a:spcBef>
              <a:tabLst>
                <a:tab pos="681355" algn="l"/>
              </a:tabLst>
            </a:pPr>
            <a:r>
              <a:rPr sz="1600" b="1" spc="-45" dirty="0">
                <a:latin typeface="Tahoma"/>
                <a:cs typeface="Tahoma"/>
              </a:rPr>
              <a:t>B</a:t>
            </a:r>
            <a:r>
              <a:rPr sz="1575" b="1" spc="-75" baseline="-21164" dirty="0">
                <a:latin typeface="Tahoma"/>
                <a:cs typeface="Tahoma"/>
              </a:rPr>
              <a:t>2</a:t>
            </a:r>
            <a:r>
              <a:rPr sz="1575" b="1" baseline="-21164" dirty="0">
                <a:latin typeface="Tahoma"/>
                <a:cs typeface="Tahoma"/>
              </a:rPr>
              <a:t>	</a:t>
            </a:r>
            <a:r>
              <a:rPr sz="1600" spc="125" dirty="0">
                <a:solidFill>
                  <a:srgbClr val="674EA7"/>
                </a:solidFill>
                <a:latin typeface="Tahoma"/>
                <a:cs typeface="Tahoma"/>
              </a:rPr>
              <a:t>V</a:t>
            </a:r>
            <a:r>
              <a:rPr sz="1600" spc="-8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674EA7"/>
                </a:solidFill>
                <a:latin typeface="Tahoma"/>
                <a:cs typeface="Tahoma"/>
              </a:rPr>
              <a:t>x</a:t>
            </a:r>
            <a:r>
              <a:rPr sz="1600" spc="-8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674EA7"/>
                </a:solidFill>
                <a:latin typeface="Tahoma"/>
                <a:cs typeface="Tahoma"/>
              </a:rPr>
              <a:t>m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320788" y="4106672"/>
            <a:ext cx="104139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b="1" spc="-50" dirty="0">
                <a:latin typeface="Tahoma"/>
                <a:cs typeface="Tahoma"/>
              </a:rPr>
              <a:t>2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073902" y="3990847"/>
            <a:ext cx="19151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40" dirty="0">
                <a:latin typeface="Tahoma"/>
                <a:cs typeface="Tahoma"/>
              </a:rPr>
              <a:t>Ŷ</a:t>
            </a:r>
            <a:r>
              <a:rPr sz="1600" b="1" spc="-55" dirty="0">
                <a:latin typeface="Tahoma"/>
                <a:cs typeface="Tahoma"/>
              </a:rPr>
              <a:t> </a:t>
            </a:r>
            <a:r>
              <a:rPr sz="1600" spc="-240" dirty="0">
                <a:latin typeface="Tahoma"/>
                <a:cs typeface="Tahoma"/>
              </a:rPr>
              <a:t>=</a:t>
            </a:r>
            <a:r>
              <a:rPr sz="1600" spc="-9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softma</a:t>
            </a:r>
            <a:r>
              <a:rPr sz="1600" spc="-5" dirty="0">
                <a:latin typeface="Tahoma"/>
                <a:cs typeface="Tahoma"/>
              </a:rPr>
              <a:t>x</a:t>
            </a:r>
            <a:r>
              <a:rPr sz="1600" spc="-185" dirty="0">
                <a:latin typeface="Tahoma"/>
                <a:cs typeface="Tahoma"/>
              </a:rPr>
              <a:t>(</a:t>
            </a:r>
            <a:r>
              <a:rPr sz="1600" b="1" spc="-30" dirty="0">
                <a:latin typeface="Tahoma"/>
                <a:cs typeface="Tahoma"/>
              </a:rPr>
              <a:t>Z</a:t>
            </a:r>
            <a:r>
              <a:rPr sz="1600" b="1" spc="160" dirty="0">
                <a:latin typeface="Tahoma"/>
                <a:cs typeface="Tahoma"/>
              </a:rPr>
              <a:t> </a:t>
            </a:r>
            <a:r>
              <a:rPr sz="1600" spc="-190" dirty="0">
                <a:latin typeface="Tahoma"/>
                <a:cs typeface="Tahoma"/>
              </a:rPr>
              <a:t>)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2100" spc="172" baseline="3968" dirty="0">
                <a:solidFill>
                  <a:srgbClr val="674EA7"/>
                </a:solidFill>
                <a:latin typeface="Tahoma"/>
                <a:cs typeface="Tahoma"/>
              </a:rPr>
              <a:t>V</a:t>
            </a:r>
            <a:r>
              <a:rPr sz="2100" spc="-195" baseline="3968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2100" spc="7" baseline="3968" dirty="0">
                <a:solidFill>
                  <a:srgbClr val="674EA7"/>
                </a:solidFill>
                <a:latin typeface="Tahoma"/>
                <a:cs typeface="Tahoma"/>
              </a:rPr>
              <a:t>x</a:t>
            </a:r>
            <a:r>
              <a:rPr sz="2100" spc="-104" baseline="3968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2100" spc="-37" baseline="3968" dirty="0">
                <a:solidFill>
                  <a:srgbClr val="674EA7"/>
                </a:solidFill>
                <a:latin typeface="Tahoma"/>
                <a:cs typeface="Tahoma"/>
              </a:rPr>
              <a:t>m</a:t>
            </a:r>
            <a:endParaRPr sz="2100" baseline="3968">
              <a:latin typeface="Tahoma"/>
              <a:cs typeface="Tahom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521320" y="3546805"/>
            <a:ext cx="4679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114" dirty="0">
                <a:solidFill>
                  <a:srgbClr val="674EA7"/>
                </a:solidFill>
                <a:latin typeface="Tahoma"/>
                <a:cs typeface="Tahoma"/>
              </a:rPr>
              <a:t>V</a:t>
            </a:r>
            <a:r>
              <a:rPr sz="1400" spc="-13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674EA7"/>
                </a:solidFill>
                <a:latin typeface="Tahoma"/>
                <a:cs typeface="Tahoma"/>
              </a:rPr>
              <a:t>x</a:t>
            </a:r>
            <a:r>
              <a:rPr sz="1400" spc="-7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674EA7"/>
                </a:solidFill>
                <a:latin typeface="Tahoma"/>
                <a:cs typeface="Tahoma"/>
              </a:rPr>
              <a:t>m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605785" y="3777733"/>
            <a:ext cx="467995" cy="62357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R="17145" algn="ctr">
              <a:lnSpc>
                <a:spcPct val="100000"/>
              </a:lnSpc>
              <a:spcBef>
                <a:spcPts val="470"/>
              </a:spcBef>
            </a:pPr>
            <a:r>
              <a:rPr sz="2000" b="1" spc="-25" dirty="0">
                <a:latin typeface="Tahoma"/>
                <a:cs typeface="Tahoma"/>
              </a:rPr>
              <a:t>X</a:t>
            </a:r>
            <a:endParaRPr sz="20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254"/>
              </a:spcBef>
            </a:pPr>
            <a:r>
              <a:rPr sz="1400" spc="114" dirty="0">
                <a:solidFill>
                  <a:srgbClr val="674EA7"/>
                </a:solidFill>
                <a:latin typeface="Tahoma"/>
                <a:cs typeface="Tahoma"/>
              </a:rPr>
              <a:t>V</a:t>
            </a:r>
            <a:r>
              <a:rPr sz="1400" spc="-13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674EA7"/>
                </a:solidFill>
                <a:latin typeface="Tahoma"/>
                <a:cs typeface="Tahoma"/>
              </a:rPr>
              <a:t>x</a:t>
            </a:r>
            <a:r>
              <a:rPr sz="1400" spc="-7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674EA7"/>
                </a:solidFill>
                <a:latin typeface="Tahoma"/>
                <a:cs typeface="Tahoma"/>
              </a:rPr>
              <a:t>m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38698" y="3777733"/>
            <a:ext cx="489584" cy="62357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31115" algn="ctr">
              <a:lnSpc>
                <a:spcPct val="100000"/>
              </a:lnSpc>
              <a:spcBef>
                <a:spcPts val="470"/>
              </a:spcBef>
            </a:pPr>
            <a:r>
              <a:rPr sz="2000" b="1" spc="15" dirty="0">
                <a:latin typeface="Tahoma"/>
                <a:cs typeface="Tahoma"/>
              </a:rPr>
              <a:t>H</a:t>
            </a:r>
            <a:endParaRPr sz="20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254"/>
              </a:spcBef>
            </a:pPr>
            <a:r>
              <a:rPr sz="1400" spc="135" dirty="0">
                <a:solidFill>
                  <a:srgbClr val="674EA7"/>
                </a:solidFill>
                <a:latin typeface="Tahoma"/>
                <a:cs typeface="Tahoma"/>
              </a:rPr>
              <a:t>N</a:t>
            </a:r>
            <a:r>
              <a:rPr sz="1400" spc="-7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674EA7"/>
                </a:solidFill>
                <a:latin typeface="Tahoma"/>
                <a:cs typeface="Tahoma"/>
              </a:rPr>
              <a:t>x</a:t>
            </a:r>
            <a:r>
              <a:rPr sz="1400" spc="-8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674EA7"/>
                </a:solidFill>
                <a:latin typeface="Tahoma"/>
                <a:cs typeface="Tahoma"/>
              </a:rPr>
              <a:t>m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092567" y="3777733"/>
            <a:ext cx="473709" cy="62357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6670" algn="ctr">
              <a:lnSpc>
                <a:spcPct val="100000"/>
              </a:lnSpc>
              <a:spcBef>
                <a:spcPts val="470"/>
              </a:spcBef>
            </a:pPr>
            <a:r>
              <a:rPr sz="2000" b="1" spc="-45" dirty="0">
                <a:latin typeface="Tahoma"/>
                <a:cs typeface="Tahoma"/>
              </a:rPr>
              <a:t>Ŷ</a:t>
            </a:r>
            <a:endParaRPr sz="20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254"/>
              </a:spcBef>
            </a:pPr>
            <a:r>
              <a:rPr sz="1400" spc="114" dirty="0">
                <a:solidFill>
                  <a:srgbClr val="674EA7"/>
                </a:solidFill>
                <a:latin typeface="Tahoma"/>
                <a:cs typeface="Tahoma"/>
              </a:rPr>
              <a:t>V</a:t>
            </a:r>
            <a:r>
              <a:rPr sz="1400" spc="-8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674EA7"/>
                </a:solidFill>
                <a:latin typeface="Tahoma"/>
                <a:cs typeface="Tahoma"/>
              </a:rPr>
              <a:t>x</a:t>
            </a:r>
            <a:r>
              <a:rPr sz="1400" spc="-7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674EA7"/>
                </a:solidFill>
                <a:latin typeface="Tahoma"/>
                <a:cs typeface="Tahoma"/>
              </a:rPr>
              <a:t>m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623316" y="2209800"/>
            <a:ext cx="53340" cy="1004569"/>
          </a:xfrm>
          <a:custGeom>
            <a:avLst/>
            <a:gdLst/>
            <a:ahLst/>
            <a:cxnLst/>
            <a:rect l="l" t="t" r="r" b="b"/>
            <a:pathLst>
              <a:path w="53340" h="1004569">
                <a:moveTo>
                  <a:pt x="53086" y="1004316"/>
                </a:moveTo>
                <a:lnTo>
                  <a:pt x="32420" y="1000146"/>
                </a:lnTo>
                <a:lnTo>
                  <a:pt x="15546" y="988774"/>
                </a:lnTo>
                <a:lnTo>
                  <a:pt x="4170" y="971901"/>
                </a:lnTo>
                <a:lnTo>
                  <a:pt x="0" y="951230"/>
                </a:lnTo>
                <a:lnTo>
                  <a:pt x="0" y="53086"/>
                </a:lnTo>
                <a:lnTo>
                  <a:pt x="4170" y="32414"/>
                </a:lnTo>
                <a:lnTo>
                  <a:pt x="15546" y="15541"/>
                </a:lnTo>
                <a:lnTo>
                  <a:pt x="32420" y="4169"/>
                </a:lnTo>
                <a:lnTo>
                  <a:pt x="5308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88746" y="2209800"/>
            <a:ext cx="53340" cy="1004569"/>
          </a:xfrm>
          <a:custGeom>
            <a:avLst/>
            <a:gdLst/>
            <a:ahLst/>
            <a:cxnLst/>
            <a:rect l="l" t="t" r="r" b="b"/>
            <a:pathLst>
              <a:path w="53340" h="1004569">
                <a:moveTo>
                  <a:pt x="0" y="0"/>
                </a:moveTo>
                <a:lnTo>
                  <a:pt x="20665" y="4169"/>
                </a:lnTo>
                <a:lnTo>
                  <a:pt x="37539" y="15541"/>
                </a:lnTo>
                <a:lnTo>
                  <a:pt x="48915" y="32414"/>
                </a:lnTo>
                <a:lnTo>
                  <a:pt x="53085" y="53086"/>
                </a:lnTo>
                <a:lnTo>
                  <a:pt x="53085" y="951230"/>
                </a:lnTo>
                <a:lnTo>
                  <a:pt x="48915" y="971901"/>
                </a:lnTo>
                <a:lnTo>
                  <a:pt x="37539" y="988774"/>
                </a:lnTo>
                <a:lnTo>
                  <a:pt x="20665" y="1000146"/>
                </a:lnTo>
                <a:lnTo>
                  <a:pt x="0" y="100431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632459" y="2536952"/>
            <a:ext cx="3028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b="1" spc="-179" baseline="-15873" dirty="0">
                <a:latin typeface="Tahoma"/>
                <a:cs typeface="Tahoma"/>
              </a:rPr>
              <a:t>x</a:t>
            </a:r>
            <a:r>
              <a:rPr sz="900" b="1" spc="-120" dirty="0">
                <a:latin typeface="Tahoma"/>
                <a:cs typeface="Tahoma"/>
              </a:rPr>
              <a:t>(1)</a:t>
            </a:r>
            <a:endParaRPr sz="900">
              <a:latin typeface="Tahoma"/>
              <a:cs typeface="Tahoma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56971" y="1440941"/>
            <a:ext cx="1170940" cy="699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5"/>
              </a:spcBef>
            </a:pPr>
            <a:r>
              <a:rPr sz="1400" spc="80" dirty="0">
                <a:latin typeface="Tahoma"/>
                <a:cs typeface="Tahoma"/>
              </a:rPr>
              <a:t>C</a:t>
            </a:r>
            <a:r>
              <a:rPr sz="1400" spc="15" dirty="0">
                <a:latin typeface="Tahoma"/>
                <a:cs typeface="Tahoma"/>
              </a:rPr>
              <a:t>o</a:t>
            </a:r>
            <a:r>
              <a:rPr sz="1400" spc="-5" dirty="0">
                <a:latin typeface="Tahoma"/>
                <a:cs typeface="Tahoma"/>
              </a:rPr>
              <a:t>n</a:t>
            </a:r>
            <a:r>
              <a:rPr sz="1400" spc="15" dirty="0">
                <a:latin typeface="Tahoma"/>
                <a:cs typeface="Tahoma"/>
              </a:rPr>
              <a:t>t</a:t>
            </a:r>
            <a:r>
              <a:rPr sz="1400" spc="10" dirty="0">
                <a:latin typeface="Tahoma"/>
                <a:cs typeface="Tahoma"/>
              </a:rPr>
              <a:t>e</a:t>
            </a:r>
            <a:r>
              <a:rPr sz="1400" spc="20" dirty="0">
                <a:latin typeface="Tahoma"/>
                <a:cs typeface="Tahoma"/>
              </a:rPr>
              <a:t>xt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w</a:t>
            </a:r>
            <a:r>
              <a:rPr sz="1400" spc="25" dirty="0">
                <a:latin typeface="Tahoma"/>
                <a:cs typeface="Tahoma"/>
              </a:rPr>
              <a:t>o</a:t>
            </a:r>
            <a:r>
              <a:rPr sz="1400" spc="-10" dirty="0">
                <a:latin typeface="Tahoma"/>
                <a:cs typeface="Tahoma"/>
              </a:rPr>
              <a:t>r</a:t>
            </a:r>
            <a:r>
              <a:rPr sz="1400" spc="10" dirty="0">
                <a:latin typeface="Tahoma"/>
                <a:cs typeface="Tahoma"/>
              </a:rPr>
              <a:t>d</a:t>
            </a:r>
            <a:r>
              <a:rPr sz="1400" spc="-15" dirty="0">
                <a:latin typeface="Tahoma"/>
                <a:cs typeface="Tahoma"/>
              </a:rPr>
              <a:t>s  </a:t>
            </a:r>
            <a:r>
              <a:rPr sz="1400" spc="10" dirty="0">
                <a:latin typeface="Tahoma"/>
                <a:cs typeface="Tahoma"/>
              </a:rPr>
              <a:t>vectors</a:t>
            </a:r>
            <a:endParaRPr sz="1400">
              <a:latin typeface="Tahoma"/>
              <a:cs typeface="Tahoma"/>
            </a:endParaRPr>
          </a:p>
          <a:p>
            <a:pPr marL="1270" algn="ctr">
              <a:lnSpc>
                <a:spcPct val="100000"/>
              </a:lnSpc>
              <a:spcBef>
                <a:spcPts val="260"/>
              </a:spcBef>
            </a:pPr>
            <a:r>
              <a:rPr sz="1400" spc="635" dirty="0">
                <a:latin typeface="Tahoma"/>
                <a:cs typeface="Tahoma"/>
              </a:rPr>
              <a:t>*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-40" dirty="0">
                <a:latin typeface="Tahoma"/>
                <a:cs typeface="Tahoma"/>
              </a:rPr>
              <a:t>m</a:t>
            </a:r>
            <a:r>
              <a:rPr sz="1400" spc="-30" dirty="0">
                <a:latin typeface="Tahoma"/>
                <a:cs typeface="Tahoma"/>
              </a:rPr>
              <a:t>a</a:t>
            </a:r>
            <a:r>
              <a:rPr sz="1400" spc="20" dirty="0">
                <a:latin typeface="Tahoma"/>
                <a:cs typeface="Tahoma"/>
              </a:rPr>
              <a:t>tr</a:t>
            </a:r>
            <a:r>
              <a:rPr sz="1400" spc="10" dirty="0">
                <a:latin typeface="Tahoma"/>
                <a:cs typeface="Tahoma"/>
              </a:rPr>
              <a:t>ix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32689" y="2582925"/>
            <a:ext cx="3321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30" dirty="0">
                <a:latin typeface="Tahoma"/>
                <a:cs typeface="Tahoma"/>
              </a:rPr>
              <a:t>X</a:t>
            </a:r>
            <a:r>
              <a:rPr sz="1600" b="1" spc="-55" dirty="0">
                <a:latin typeface="Tahoma"/>
                <a:cs typeface="Tahoma"/>
              </a:rPr>
              <a:t> </a:t>
            </a:r>
            <a:r>
              <a:rPr sz="1600" spc="-240" dirty="0">
                <a:latin typeface="Tahoma"/>
                <a:cs typeface="Tahoma"/>
              </a:rPr>
              <a:t>=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309116" y="2209800"/>
            <a:ext cx="53340" cy="1004569"/>
          </a:xfrm>
          <a:custGeom>
            <a:avLst/>
            <a:gdLst/>
            <a:ahLst/>
            <a:cxnLst/>
            <a:rect l="l" t="t" r="r" b="b"/>
            <a:pathLst>
              <a:path w="53340" h="1004569">
                <a:moveTo>
                  <a:pt x="53086" y="1004316"/>
                </a:moveTo>
                <a:lnTo>
                  <a:pt x="32414" y="1000146"/>
                </a:lnTo>
                <a:lnTo>
                  <a:pt x="15541" y="988774"/>
                </a:lnTo>
                <a:lnTo>
                  <a:pt x="4169" y="971901"/>
                </a:lnTo>
                <a:lnTo>
                  <a:pt x="0" y="951230"/>
                </a:lnTo>
                <a:lnTo>
                  <a:pt x="0" y="53086"/>
                </a:lnTo>
                <a:lnTo>
                  <a:pt x="4169" y="32414"/>
                </a:lnTo>
                <a:lnTo>
                  <a:pt x="15541" y="15541"/>
                </a:lnTo>
                <a:lnTo>
                  <a:pt x="32414" y="4169"/>
                </a:lnTo>
                <a:lnTo>
                  <a:pt x="5308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574546" y="2209800"/>
            <a:ext cx="53340" cy="1004569"/>
          </a:xfrm>
          <a:custGeom>
            <a:avLst/>
            <a:gdLst/>
            <a:ahLst/>
            <a:cxnLst/>
            <a:rect l="l" t="t" r="r" b="b"/>
            <a:pathLst>
              <a:path w="53339" h="1004569">
                <a:moveTo>
                  <a:pt x="0" y="0"/>
                </a:moveTo>
                <a:lnTo>
                  <a:pt x="20671" y="4169"/>
                </a:lnTo>
                <a:lnTo>
                  <a:pt x="37544" y="15541"/>
                </a:lnTo>
                <a:lnTo>
                  <a:pt x="48916" y="32414"/>
                </a:lnTo>
                <a:lnTo>
                  <a:pt x="53085" y="53086"/>
                </a:lnTo>
                <a:lnTo>
                  <a:pt x="53085" y="951230"/>
                </a:lnTo>
                <a:lnTo>
                  <a:pt x="48916" y="971901"/>
                </a:lnTo>
                <a:lnTo>
                  <a:pt x="37544" y="988774"/>
                </a:lnTo>
                <a:lnTo>
                  <a:pt x="20671" y="1000146"/>
                </a:lnTo>
                <a:lnTo>
                  <a:pt x="0" y="100431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1303019" y="2536952"/>
            <a:ext cx="3314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b="1" spc="-202" baseline="-15873" dirty="0">
                <a:latin typeface="Tahoma"/>
                <a:cs typeface="Tahoma"/>
              </a:rPr>
              <a:t>x</a:t>
            </a:r>
            <a:r>
              <a:rPr sz="900" b="1" spc="-135" dirty="0">
                <a:latin typeface="Tahoma"/>
                <a:cs typeface="Tahoma"/>
              </a:rPr>
              <a:t>(m)</a:t>
            </a:r>
            <a:endParaRPr sz="900">
              <a:latin typeface="Tahoma"/>
              <a:cs typeface="Tahoma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033983" y="2497327"/>
            <a:ext cx="1778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14" dirty="0">
                <a:latin typeface="Tahoma"/>
                <a:cs typeface="Tahoma"/>
              </a:rPr>
              <a:t>…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1793748" y="2205227"/>
            <a:ext cx="76200" cy="1009650"/>
          </a:xfrm>
          <a:custGeom>
            <a:avLst/>
            <a:gdLst/>
            <a:ahLst/>
            <a:cxnLst/>
            <a:rect l="l" t="t" r="r" b="b"/>
            <a:pathLst>
              <a:path w="76200" h="1009650">
                <a:moveTo>
                  <a:pt x="0" y="932942"/>
                </a:moveTo>
                <a:lnTo>
                  <a:pt x="38100" y="1009142"/>
                </a:lnTo>
                <a:lnTo>
                  <a:pt x="63500" y="958342"/>
                </a:lnTo>
                <a:lnTo>
                  <a:pt x="31750" y="958342"/>
                </a:lnTo>
                <a:lnTo>
                  <a:pt x="31750" y="954108"/>
                </a:lnTo>
                <a:lnTo>
                  <a:pt x="0" y="932942"/>
                </a:lnTo>
                <a:close/>
              </a:path>
              <a:path w="76200" h="1009650">
                <a:moveTo>
                  <a:pt x="31750" y="954108"/>
                </a:moveTo>
                <a:lnTo>
                  <a:pt x="31750" y="958342"/>
                </a:lnTo>
                <a:lnTo>
                  <a:pt x="38100" y="958342"/>
                </a:lnTo>
                <a:lnTo>
                  <a:pt x="31750" y="954108"/>
                </a:lnTo>
                <a:close/>
              </a:path>
              <a:path w="76200" h="1009650">
                <a:moveTo>
                  <a:pt x="38100" y="50800"/>
                </a:moveTo>
                <a:lnTo>
                  <a:pt x="31750" y="55033"/>
                </a:lnTo>
                <a:lnTo>
                  <a:pt x="31750" y="954108"/>
                </a:lnTo>
                <a:lnTo>
                  <a:pt x="38100" y="958342"/>
                </a:lnTo>
                <a:lnTo>
                  <a:pt x="44450" y="954108"/>
                </a:lnTo>
                <a:lnTo>
                  <a:pt x="44450" y="55033"/>
                </a:lnTo>
                <a:lnTo>
                  <a:pt x="38100" y="50800"/>
                </a:lnTo>
                <a:close/>
              </a:path>
              <a:path w="76200" h="1009650">
                <a:moveTo>
                  <a:pt x="44450" y="954108"/>
                </a:moveTo>
                <a:lnTo>
                  <a:pt x="38100" y="958342"/>
                </a:lnTo>
                <a:lnTo>
                  <a:pt x="44450" y="958342"/>
                </a:lnTo>
                <a:lnTo>
                  <a:pt x="44450" y="954108"/>
                </a:lnTo>
                <a:close/>
              </a:path>
              <a:path w="76200" h="1009650">
                <a:moveTo>
                  <a:pt x="76200" y="932942"/>
                </a:moveTo>
                <a:lnTo>
                  <a:pt x="44450" y="954108"/>
                </a:lnTo>
                <a:lnTo>
                  <a:pt x="44450" y="958342"/>
                </a:lnTo>
                <a:lnTo>
                  <a:pt x="63500" y="958342"/>
                </a:lnTo>
                <a:lnTo>
                  <a:pt x="76200" y="932942"/>
                </a:lnTo>
                <a:close/>
              </a:path>
              <a:path w="76200" h="1009650">
                <a:moveTo>
                  <a:pt x="38100" y="0"/>
                </a:moveTo>
                <a:lnTo>
                  <a:pt x="0" y="76200"/>
                </a:lnTo>
                <a:lnTo>
                  <a:pt x="31750" y="55033"/>
                </a:lnTo>
                <a:lnTo>
                  <a:pt x="31750" y="50800"/>
                </a:lnTo>
                <a:lnTo>
                  <a:pt x="63500" y="50800"/>
                </a:lnTo>
                <a:lnTo>
                  <a:pt x="38100" y="0"/>
                </a:lnTo>
                <a:close/>
              </a:path>
              <a:path w="76200" h="1009650">
                <a:moveTo>
                  <a:pt x="63500" y="50800"/>
                </a:moveTo>
                <a:lnTo>
                  <a:pt x="44450" y="50800"/>
                </a:lnTo>
                <a:lnTo>
                  <a:pt x="44450" y="55033"/>
                </a:lnTo>
                <a:lnTo>
                  <a:pt x="76200" y="76200"/>
                </a:lnTo>
                <a:lnTo>
                  <a:pt x="63500" y="50800"/>
                </a:lnTo>
                <a:close/>
              </a:path>
              <a:path w="76200" h="1009650">
                <a:moveTo>
                  <a:pt x="38100" y="50800"/>
                </a:moveTo>
                <a:lnTo>
                  <a:pt x="31750" y="50800"/>
                </a:lnTo>
                <a:lnTo>
                  <a:pt x="31750" y="55033"/>
                </a:lnTo>
                <a:lnTo>
                  <a:pt x="38100" y="50800"/>
                </a:lnTo>
                <a:close/>
              </a:path>
              <a:path w="76200" h="1009650">
                <a:moveTo>
                  <a:pt x="44450" y="50800"/>
                </a:moveTo>
                <a:lnTo>
                  <a:pt x="38100" y="50800"/>
                </a:lnTo>
                <a:lnTo>
                  <a:pt x="44450" y="55033"/>
                </a:lnTo>
                <a:lnTo>
                  <a:pt x="44450" y="50800"/>
                </a:lnTo>
                <a:close/>
              </a:path>
            </a:pathLst>
          </a:custGeom>
          <a:solidFill>
            <a:srgbClr val="674E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1909698" y="2589657"/>
            <a:ext cx="1466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14" dirty="0">
                <a:solidFill>
                  <a:srgbClr val="674EA7"/>
                </a:solidFill>
                <a:latin typeface="Tahoma"/>
                <a:cs typeface="Tahoma"/>
              </a:rPr>
              <a:t>V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638555" y="3386328"/>
            <a:ext cx="1005205" cy="76200"/>
          </a:xfrm>
          <a:custGeom>
            <a:avLst/>
            <a:gdLst/>
            <a:ahLst/>
            <a:cxnLst/>
            <a:rect l="l" t="t" r="r" b="b"/>
            <a:pathLst>
              <a:path w="100520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55033" y="44450"/>
                </a:lnTo>
                <a:lnTo>
                  <a:pt x="50800" y="44450"/>
                </a:lnTo>
                <a:lnTo>
                  <a:pt x="50800" y="31750"/>
                </a:lnTo>
                <a:lnTo>
                  <a:pt x="55033" y="31750"/>
                </a:lnTo>
                <a:lnTo>
                  <a:pt x="76200" y="0"/>
                </a:lnTo>
                <a:close/>
              </a:path>
              <a:path w="1005205" h="76200">
                <a:moveTo>
                  <a:pt x="953897" y="38100"/>
                </a:moveTo>
                <a:lnTo>
                  <a:pt x="928497" y="76200"/>
                </a:lnTo>
                <a:lnTo>
                  <a:pt x="991996" y="44450"/>
                </a:lnTo>
                <a:lnTo>
                  <a:pt x="953897" y="44450"/>
                </a:lnTo>
                <a:lnTo>
                  <a:pt x="953897" y="38100"/>
                </a:lnTo>
                <a:close/>
              </a:path>
              <a:path w="1005205" h="76200">
                <a:moveTo>
                  <a:pt x="50800" y="38100"/>
                </a:moveTo>
                <a:lnTo>
                  <a:pt x="50800" y="44450"/>
                </a:lnTo>
                <a:lnTo>
                  <a:pt x="55033" y="44450"/>
                </a:lnTo>
                <a:lnTo>
                  <a:pt x="50800" y="38100"/>
                </a:lnTo>
                <a:close/>
              </a:path>
              <a:path w="1005205" h="76200">
                <a:moveTo>
                  <a:pt x="949663" y="31750"/>
                </a:moveTo>
                <a:lnTo>
                  <a:pt x="55033" y="31750"/>
                </a:lnTo>
                <a:lnTo>
                  <a:pt x="50800" y="38100"/>
                </a:lnTo>
                <a:lnTo>
                  <a:pt x="55033" y="44450"/>
                </a:lnTo>
                <a:lnTo>
                  <a:pt x="949663" y="44450"/>
                </a:lnTo>
                <a:lnTo>
                  <a:pt x="953897" y="38100"/>
                </a:lnTo>
                <a:lnTo>
                  <a:pt x="949663" y="31750"/>
                </a:lnTo>
                <a:close/>
              </a:path>
              <a:path w="1005205" h="76200">
                <a:moveTo>
                  <a:pt x="991996" y="31750"/>
                </a:moveTo>
                <a:lnTo>
                  <a:pt x="953897" y="31750"/>
                </a:lnTo>
                <a:lnTo>
                  <a:pt x="953897" y="44450"/>
                </a:lnTo>
                <a:lnTo>
                  <a:pt x="991996" y="44450"/>
                </a:lnTo>
                <a:lnTo>
                  <a:pt x="1004696" y="38100"/>
                </a:lnTo>
                <a:lnTo>
                  <a:pt x="991996" y="31750"/>
                </a:lnTo>
                <a:close/>
              </a:path>
              <a:path w="1005205" h="76200">
                <a:moveTo>
                  <a:pt x="55033" y="31750"/>
                </a:moveTo>
                <a:lnTo>
                  <a:pt x="50800" y="31750"/>
                </a:lnTo>
                <a:lnTo>
                  <a:pt x="50800" y="38100"/>
                </a:lnTo>
                <a:lnTo>
                  <a:pt x="55033" y="31750"/>
                </a:lnTo>
                <a:close/>
              </a:path>
              <a:path w="1005205" h="76200">
                <a:moveTo>
                  <a:pt x="928497" y="0"/>
                </a:moveTo>
                <a:lnTo>
                  <a:pt x="953897" y="38100"/>
                </a:lnTo>
                <a:lnTo>
                  <a:pt x="953897" y="31750"/>
                </a:lnTo>
                <a:lnTo>
                  <a:pt x="991996" y="31750"/>
                </a:lnTo>
                <a:lnTo>
                  <a:pt x="928497" y="0"/>
                </a:lnTo>
                <a:close/>
              </a:path>
            </a:pathLst>
          </a:custGeom>
          <a:solidFill>
            <a:srgbClr val="674E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1079398" y="3416300"/>
            <a:ext cx="1720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solidFill>
                  <a:srgbClr val="674EA7"/>
                </a:solidFill>
                <a:latin typeface="Tahoma"/>
                <a:cs typeface="Tahoma"/>
              </a:rPr>
              <a:t>m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2191321" y="2499169"/>
            <a:ext cx="321945" cy="392430"/>
            <a:chOff x="2191321" y="2499169"/>
            <a:chExt cx="321945" cy="392430"/>
          </a:xfrm>
        </p:grpSpPr>
        <p:sp>
          <p:nvSpPr>
            <p:cNvPr id="70" name="object 70"/>
            <p:cNvSpPr/>
            <p:nvPr/>
          </p:nvSpPr>
          <p:spPr>
            <a:xfrm>
              <a:off x="2196083" y="2503932"/>
              <a:ext cx="312420" cy="382905"/>
            </a:xfrm>
            <a:custGeom>
              <a:avLst/>
              <a:gdLst/>
              <a:ahLst/>
              <a:cxnLst/>
              <a:rect l="l" t="t" r="r" b="b"/>
              <a:pathLst>
                <a:path w="312419" h="382905">
                  <a:moveTo>
                    <a:pt x="156210" y="0"/>
                  </a:moveTo>
                  <a:lnTo>
                    <a:pt x="156210" y="95631"/>
                  </a:lnTo>
                  <a:lnTo>
                    <a:pt x="0" y="95631"/>
                  </a:lnTo>
                  <a:lnTo>
                    <a:pt x="0" y="286893"/>
                  </a:lnTo>
                  <a:lnTo>
                    <a:pt x="156210" y="286893"/>
                  </a:lnTo>
                  <a:lnTo>
                    <a:pt x="156210" y="382524"/>
                  </a:lnTo>
                  <a:lnTo>
                    <a:pt x="312420" y="191262"/>
                  </a:lnTo>
                  <a:lnTo>
                    <a:pt x="156210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196083" y="2503932"/>
              <a:ext cx="312420" cy="382905"/>
            </a:xfrm>
            <a:custGeom>
              <a:avLst/>
              <a:gdLst/>
              <a:ahLst/>
              <a:cxnLst/>
              <a:rect l="l" t="t" r="r" b="b"/>
              <a:pathLst>
                <a:path w="312419" h="382905">
                  <a:moveTo>
                    <a:pt x="156210" y="382524"/>
                  </a:moveTo>
                  <a:lnTo>
                    <a:pt x="156210" y="286893"/>
                  </a:lnTo>
                  <a:lnTo>
                    <a:pt x="0" y="286893"/>
                  </a:lnTo>
                  <a:lnTo>
                    <a:pt x="0" y="95631"/>
                  </a:lnTo>
                  <a:lnTo>
                    <a:pt x="156210" y="95631"/>
                  </a:lnTo>
                  <a:lnTo>
                    <a:pt x="156210" y="0"/>
                  </a:lnTo>
                  <a:lnTo>
                    <a:pt x="312420" y="191262"/>
                  </a:lnTo>
                  <a:lnTo>
                    <a:pt x="156210" y="38252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2" name="object 72"/>
          <p:cNvGrpSpPr/>
          <p:nvPr/>
        </p:nvGrpSpPr>
        <p:grpSpPr>
          <a:xfrm>
            <a:off x="3346369" y="5140409"/>
            <a:ext cx="4126229" cy="838835"/>
            <a:chOff x="4870513" y="184213"/>
            <a:chExt cx="4126229" cy="838835"/>
          </a:xfrm>
        </p:grpSpPr>
        <p:sp>
          <p:nvSpPr>
            <p:cNvPr id="73" name="object 73"/>
            <p:cNvSpPr/>
            <p:nvPr/>
          </p:nvSpPr>
          <p:spPr>
            <a:xfrm>
              <a:off x="4875276" y="188976"/>
              <a:ext cx="4116704" cy="829310"/>
            </a:xfrm>
            <a:custGeom>
              <a:avLst/>
              <a:gdLst/>
              <a:ahLst/>
              <a:cxnLst/>
              <a:rect l="l" t="t" r="r" b="b"/>
              <a:pathLst>
                <a:path w="4116704" h="829310">
                  <a:moveTo>
                    <a:pt x="0" y="829056"/>
                  </a:moveTo>
                  <a:lnTo>
                    <a:pt x="4116324" y="829056"/>
                  </a:lnTo>
                  <a:lnTo>
                    <a:pt x="4116324" y="0"/>
                  </a:lnTo>
                  <a:lnTo>
                    <a:pt x="0" y="0"/>
                  </a:lnTo>
                  <a:lnTo>
                    <a:pt x="0" y="829056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179058" y="261365"/>
              <a:ext cx="1146175" cy="628015"/>
            </a:xfrm>
            <a:custGeom>
              <a:avLst/>
              <a:gdLst/>
              <a:ahLst/>
              <a:cxnLst/>
              <a:rect l="l" t="t" r="r" b="b"/>
              <a:pathLst>
                <a:path w="1146175" h="628015">
                  <a:moveTo>
                    <a:pt x="104647" y="627888"/>
                  </a:moveTo>
                  <a:lnTo>
                    <a:pt x="63918" y="619662"/>
                  </a:lnTo>
                  <a:lnTo>
                    <a:pt x="30654" y="597233"/>
                  </a:lnTo>
                  <a:lnTo>
                    <a:pt x="8225" y="563969"/>
                  </a:lnTo>
                  <a:lnTo>
                    <a:pt x="0" y="523239"/>
                  </a:lnTo>
                  <a:lnTo>
                    <a:pt x="0" y="104648"/>
                  </a:lnTo>
                  <a:lnTo>
                    <a:pt x="8225" y="63918"/>
                  </a:lnTo>
                  <a:lnTo>
                    <a:pt x="30654" y="30654"/>
                  </a:lnTo>
                  <a:lnTo>
                    <a:pt x="63918" y="8225"/>
                  </a:lnTo>
                  <a:lnTo>
                    <a:pt x="104647" y="0"/>
                  </a:lnTo>
                </a:path>
                <a:path w="1146175" h="628015">
                  <a:moveTo>
                    <a:pt x="1041399" y="0"/>
                  </a:moveTo>
                  <a:lnTo>
                    <a:pt x="1082129" y="8225"/>
                  </a:lnTo>
                  <a:lnTo>
                    <a:pt x="1115393" y="30654"/>
                  </a:lnTo>
                  <a:lnTo>
                    <a:pt x="1137822" y="63918"/>
                  </a:lnTo>
                  <a:lnTo>
                    <a:pt x="1146047" y="104648"/>
                  </a:lnTo>
                  <a:lnTo>
                    <a:pt x="1146047" y="523239"/>
                  </a:lnTo>
                  <a:lnTo>
                    <a:pt x="1137822" y="563969"/>
                  </a:lnTo>
                  <a:lnTo>
                    <a:pt x="1115393" y="597233"/>
                  </a:lnTo>
                  <a:lnTo>
                    <a:pt x="1082129" y="619662"/>
                  </a:lnTo>
                  <a:lnTo>
                    <a:pt x="1041399" y="627888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254496" y="326136"/>
              <a:ext cx="977265" cy="509270"/>
            </a:xfrm>
            <a:custGeom>
              <a:avLst/>
              <a:gdLst/>
              <a:ahLst/>
              <a:cxnLst/>
              <a:rect l="l" t="t" r="r" b="b"/>
              <a:pathLst>
                <a:path w="977265" h="509269">
                  <a:moveTo>
                    <a:pt x="52069" y="509015"/>
                  </a:moveTo>
                  <a:lnTo>
                    <a:pt x="31825" y="504916"/>
                  </a:lnTo>
                  <a:lnTo>
                    <a:pt x="15271" y="493744"/>
                  </a:lnTo>
                  <a:lnTo>
                    <a:pt x="4099" y="477190"/>
                  </a:lnTo>
                  <a:lnTo>
                    <a:pt x="0" y="456946"/>
                  </a:lnTo>
                  <a:lnTo>
                    <a:pt x="0" y="52069"/>
                  </a:lnTo>
                  <a:lnTo>
                    <a:pt x="4099" y="31825"/>
                  </a:lnTo>
                  <a:lnTo>
                    <a:pt x="15271" y="15271"/>
                  </a:lnTo>
                  <a:lnTo>
                    <a:pt x="31825" y="4099"/>
                  </a:lnTo>
                  <a:lnTo>
                    <a:pt x="52069" y="0"/>
                  </a:lnTo>
                </a:path>
                <a:path w="977265" h="509269">
                  <a:moveTo>
                    <a:pt x="260350" y="0"/>
                  </a:moveTo>
                  <a:lnTo>
                    <a:pt x="280594" y="4099"/>
                  </a:lnTo>
                  <a:lnTo>
                    <a:pt x="297148" y="15271"/>
                  </a:lnTo>
                  <a:lnTo>
                    <a:pt x="308320" y="31825"/>
                  </a:lnTo>
                  <a:lnTo>
                    <a:pt x="312420" y="52069"/>
                  </a:lnTo>
                  <a:lnTo>
                    <a:pt x="312420" y="456946"/>
                  </a:lnTo>
                  <a:lnTo>
                    <a:pt x="308320" y="477190"/>
                  </a:lnTo>
                  <a:lnTo>
                    <a:pt x="297148" y="493744"/>
                  </a:lnTo>
                  <a:lnTo>
                    <a:pt x="280594" y="504916"/>
                  </a:lnTo>
                  <a:lnTo>
                    <a:pt x="260350" y="509015"/>
                  </a:lnTo>
                </a:path>
                <a:path w="977265" h="509269">
                  <a:moveTo>
                    <a:pt x="717803" y="509015"/>
                  </a:moveTo>
                  <a:lnTo>
                    <a:pt x="697652" y="504938"/>
                  </a:lnTo>
                  <a:lnTo>
                    <a:pt x="681180" y="493823"/>
                  </a:lnTo>
                  <a:lnTo>
                    <a:pt x="670065" y="477351"/>
                  </a:lnTo>
                  <a:lnTo>
                    <a:pt x="665987" y="457200"/>
                  </a:lnTo>
                  <a:lnTo>
                    <a:pt x="665987" y="51815"/>
                  </a:lnTo>
                  <a:lnTo>
                    <a:pt x="670065" y="31664"/>
                  </a:lnTo>
                  <a:lnTo>
                    <a:pt x="681180" y="15192"/>
                  </a:lnTo>
                  <a:lnTo>
                    <a:pt x="697652" y="4077"/>
                  </a:lnTo>
                  <a:lnTo>
                    <a:pt x="717803" y="0"/>
                  </a:lnTo>
                </a:path>
                <a:path w="977265" h="509269">
                  <a:moveTo>
                    <a:pt x="925068" y="0"/>
                  </a:moveTo>
                  <a:lnTo>
                    <a:pt x="945219" y="4077"/>
                  </a:lnTo>
                  <a:lnTo>
                    <a:pt x="961691" y="15192"/>
                  </a:lnTo>
                  <a:lnTo>
                    <a:pt x="972806" y="31664"/>
                  </a:lnTo>
                  <a:lnTo>
                    <a:pt x="976883" y="51815"/>
                  </a:lnTo>
                  <a:lnTo>
                    <a:pt x="976883" y="457200"/>
                  </a:lnTo>
                  <a:lnTo>
                    <a:pt x="972806" y="477351"/>
                  </a:lnTo>
                  <a:lnTo>
                    <a:pt x="961691" y="493823"/>
                  </a:lnTo>
                  <a:lnTo>
                    <a:pt x="945219" y="504938"/>
                  </a:lnTo>
                  <a:lnTo>
                    <a:pt x="925068" y="50901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272784" y="257555"/>
              <a:ext cx="1229995" cy="722630"/>
            </a:xfrm>
            <a:custGeom>
              <a:avLst/>
              <a:gdLst/>
              <a:ahLst/>
              <a:cxnLst/>
              <a:rect l="l" t="t" r="r" b="b"/>
              <a:pathLst>
                <a:path w="1229995" h="722630">
                  <a:moveTo>
                    <a:pt x="980694" y="684276"/>
                  </a:moveTo>
                  <a:lnTo>
                    <a:pt x="967994" y="677926"/>
                  </a:lnTo>
                  <a:lnTo>
                    <a:pt x="904494" y="646176"/>
                  </a:lnTo>
                  <a:lnTo>
                    <a:pt x="925652" y="677926"/>
                  </a:lnTo>
                  <a:lnTo>
                    <a:pt x="55029" y="677926"/>
                  </a:lnTo>
                  <a:lnTo>
                    <a:pt x="76200" y="646176"/>
                  </a:lnTo>
                  <a:lnTo>
                    <a:pt x="0" y="684276"/>
                  </a:lnTo>
                  <a:lnTo>
                    <a:pt x="76200" y="722376"/>
                  </a:lnTo>
                  <a:lnTo>
                    <a:pt x="55029" y="690626"/>
                  </a:lnTo>
                  <a:lnTo>
                    <a:pt x="925652" y="690626"/>
                  </a:lnTo>
                  <a:lnTo>
                    <a:pt x="904494" y="722376"/>
                  </a:lnTo>
                  <a:lnTo>
                    <a:pt x="967994" y="690626"/>
                  </a:lnTo>
                  <a:lnTo>
                    <a:pt x="980694" y="684276"/>
                  </a:lnTo>
                  <a:close/>
                </a:path>
                <a:path w="1229995" h="722630">
                  <a:moveTo>
                    <a:pt x="1229868" y="76200"/>
                  </a:moveTo>
                  <a:lnTo>
                    <a:pt x="1217168" y="50800"/>
                  </a:lnTo>
                  <a:lnTo>
                    <a:pt x="1191768" y="0"/>
                  </a:lnTo>
                  <a:lnTo>
                    <a:pt x="1153668" y="76200"/>
                  </a:lnTo>
                  <a:lnTo>
                    <a:pt x="1185418" y="55041"/>
                  </a:lnTo>
                  <a:lnTo>
                    <a:pt x="1185418" y="608291"/>
                  </a:lnTo>
                  <a:lnTo>
                    <a:pt x="1153668" y="587121"/>
                  </a:lnTo>
                  <a:lnTo>
                    <a:pt x="1191768" y="663321"/>
                  </a:lnTo>
                  <a:lnTo>
                    <a:pt x="1217168" y="612521"/>
                  </a:lnTo>
                  <a:lnTo>
                    <a:pt x="1229868" y="587121"/>
                  </a:lnTo>
                  <a:lnTo>
                    <a:pt x="1198118" y="608291"/>
                  </a:lnTo>
                  <a:lnTo>
                    <a:pt x="1198118" y="55041"/>
                  </a:lnTo>
                  <a:lnTo>
                    <a:pt x="1229868" y="76200"/>
                  </a:lnTo>
                  <a:close/>
                </a:path>
              </a:pathLst>
            </a:custGeom>
            <a:solidFill>
              <a:srgbClr val="674E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6029435" y="5450098"/>
            <a:ext cx="1287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311785" algn="l"/>
              </a:tabLst>
            </a:pPr>
            <a:r>
              <a:rPr sz="2100" spc="202" baseline="1984" dirty="0">
                <a:solidFill>
                  <a:srgbClr val="674EA7"/>
                </a:solidFill>
                <a:latin typeface="Tahoma"/>
                <a:cs typeface="Tahoma"/>
              </a:rPr>
              <a:t>N	</a:t>
            </a:r>
            <a:r>
              <a:rPr sz="1400" i="1" spc="-40" dirty="0">
                <a:latin typeface="Arial"/>
                <a:cs typeface="Arial"/>
              </a:rPr>
              <a:t>broadcasting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3511152" y="5282332"/>
            <a:ext cx="312420" cy="509270"/>
          </a:xfrm>
          <a:custGeom>
            <a:avLst/>
            <a:gdLst/>
            <a:ahLst/>
            <a:cxnLst/>
            <a:rect l="l" t="t" r="r" b="b"/>
            <a:pathLst>
              <a:path w="312420" h="509269">
                <a:moveTo>
                  <a:pt x="52069" y="509015"/>
                </a:moveTo>
                <a:lnTo>
                  <a:pt x="31825" y="504916"/>
                </a:lnTo>
                <a:lnTo>
                  <a:pt x="15271" y="493744"/>
                </a:lnTo>
                <a:lnTo>
                  <a:pt x="4099" y="477190"/>
                </a:lnTo>
                <a:lnTo>
                  <a:pt x="0" y="456946"/>
                </a:lnTo>
                <a:lnTo>
                  <a:pt x="0" y="52069"/>
                </a:lnTo>
                <a:lnTo>
                  <a:pt x="4099" y="31825"/>
                </a:lnTo>
                <a:lnTo>
                  <a:pt x="15271" y="15271"/>
                </a:lnTo>
                <a:lnTo>
                  <a:pt x="31825" y="4099"/>
                </a:lnTo>
                <a:lnTo>
                  <a:pt x="52069" y="0"/>
                </a:lnTo>
              </a:path>
              <a:path w="312420" h="509269">
                <a:moveTo>
                  <a:pt x="260350" y="0"/>
                </a:moveTo>
                <a:lnTo>
                  <a:pt x="280594" y="4099"/>
                </a:lnTo>
                <a:lnTo>
                  <a:pt x="297148" y="15271"/>
                </a:lnTo>
                <a:lnTo>
                  <a:pt x="308320" y="31825"/>
                </a:lnTo>
                <a:lnTo>
                  <a:pt x="312419" y="52069"/>
                </a:lnTo>
                <a:lnTo>
                  <a:pt x="312419" y="456946"/>
                </a:lnTo>
                <a:lnTo>
                  <a:pt x="308320" y="477190"/>
                </a:lnTo>
                <a:lnTo>
                  <a:pt x="297148" y="493744"/>
                </a:lnTo>
                <a:lnTo>
                  <a:pt x="280594" y="504916"/>
                </a:lnTo>
                <a:lnTo>
                  <a:pt x="260350" y="50901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3544679" y="5433334"/>
            <a:ext cx="2156460" cy="466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1855"/>
              </a:lnSpc>
              <a:spcBef>
                <a:spcPts val="95"/>
              </a:spcBef>
              <a:tabLst>
                <a:tab pos="349885" algn="l"/>
                <a:tab pos="691515" algn="l"/>
                <a:tab pos="1256665" algn="l"/>
                <a:tab pos="1604645" algn="l"/>
                <a:tab pos="1922780" algn="l"/>
              </a:tabLst>
            </a:pPr>
            <a:r>
              <a:rPr sz="2100" b="1" spc="-97" baseline="13888" dirty="0">
                <a:latin typeface="Tahoma"/>
                <a:cs typeface="Tahoma"/>
              </a:rPr>
              <a:t>b</a:t>
            </a:r>
            <a:r>
              <a:rPr sz="900" b="1" spc="-65" dirty="0">
                <a:latin typeface="Tahoma"/>
                <a:cs typeface="Tahoma"/>
              </a:rPr>
              <a:t>1	</a:t>
            </a:r>
            <a:r>
              <a:rPr sz="2100" spc="1754" baseline="15873" dirty="0">
                <a:latin typeface="Tahoma"/>
                <a:cs typeface="Tahoma"/>
              </a:rPr>
              <a:t>→	</a:t>
            </a:r>
            <a:r>
              <a:rPr sz="2100" b="1" spc="-60" baseline="15873" dirty="0">
                <a:latin typeface="Tahoma"/>
                <a:cs typeface="Tahoma"/>
              </a:rPr>
              <a:t>B</a:t>
            </a:r>
            <a:r>
              <a:rPr sz="1350" b="1" spc="-60" baseline="3086" dirty="0">
                <a:latin typeface="Tahoma"/>
                <a:cs typeface="Tahoma"/>
              </a:rPr>
              <a:t>1</a:t>
            </a:r>
            <a:r>
              <a:rPr sz="1350" b="1" spc="97" baseline="3086" dirty="0">
                <a:latin typeface="Tahoma"/>
                <a:cs typeface="Tahoma"/>
              </a:rPr>
              <a:t> </a:t>
            </a:r>
            <a:r>
              <a:rPr sz="2100" spc="-307" baseline="15873" dirty="0">
                <a:latin typeface="Tahoma"/>
                <a:cs typeface="Tahoma"/>
              </a:rPr>
              <a:t>=	</a:t>
            </a:r>
            <a:r>
              <a:rPr sz="2100" b="1" spc="-97" baseline="13888" dirty="0">
                <a:latin typeface="Tahoma"/>
                <a:cs typeface="Tahoma"/>
              </a:rPr>
              <a:t>b</a:t>
            </a:r>
            <a:r>
              <a:rPr sz="900" b="1" spc="-65" dirty="0">
                <a:latin typeface="Tahoma"/>
                <a:cs typeface="Tahoma"/>
              </a:rPr>
              <a:t>1	</a:t>
            </a:r>
            <a:r>
              <a:rPr sz="2400" spc="-172" baseline="10416" dirty="0">
                <a:latin typeface="Tahoma"/>
                <a:cs typeface="Tahoma"/>
              </a:rPr>
              <a:t>…	</a:t>
            </a:r>
            <a:r>
              <a:rPr sz="2100" b="1" spc="-97" baseline="13888" dirty="0">
                <a:latin typeface="Tahoma"/>
                <a:cs typeface="Tahoma"/>
              </a:rPr>
              <a:t>b</a:t>
            </a:r>
            <a:r>
              <a:rPr sz="900" b="1" spc="-65" dirty="0">
                <a:latin typeface="Tahoma"/>
                <a:cs typeface="Tahoma"/>
              </a:rPr>
              <a:t>1</a:t>
            </a:r>
            <a:endParaRPr sz="900">
              <a:latin typeface="Tahoma"/>
              <a:cs typeface="Tahoma"/>
            </a:endParaRPr>
          </a:p>
          <a:p>
            <a:pPr marR="393700" algn="r">
              <a:lnSpc>
                <a:spcPts val="1614"/>
              </a:lnSpc>
            </a:pPr>
            <a:r>
              <a:rPr sz="1400" spc="-20" dirty="0">
                <a:solidFill>
                  <a:srgbClr val="674EA7"/>
                </a:solidFill>
                <a:latin typeface="Tahoma"/>
                <a:cs typeface="Tahoma"/>
              </a:rPr>
              <a:t>m</a:t>
            </a:r>
            <a:endParaRPr sz="14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059657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81316" y="2209800"/>
            <a:ext cx="318770" cy="1004569"/>
          </a:xfrm>
          <a:custGeom>
            <a:avLst/>
            <a:gdLst/>
            <a:ahLst/>
            <a:cxnLst/>
            <a:rect l="l" t="t" r="r" b="b"/>
            <a:pathLst>
              <a:path w="318770" h="1004569">
                <a:moveTo>
                  <a:pt x="265429" y="0"/>
                </a:moveTo>
                <a:lnTo>
                  <a:pt x="53085" y="0"/>
                </a:lnTo>
                <a:lnTo>
                  <a:pt x="32414" y="4169"/>
                </a:lnTo>
                <a:lnTo>
                  <a:pt x="15541" y="15541"/>
                </a:lnTo>
                <a:lnTo>
                  <a:pt x="4169" y="32414"/>
                </a:lnTo>
                <a:lnTo>
                  <a:pt x="0" y="53086"/>
                </a:lnTo>
                <a:lnTo>
                  <a:pt x="0" y="951230"/>
                </a:lnTo>
                <a:lnTo>
                  <a:pt x="4169" y="971901"/>
                </a:lnTo>
                <a:lnTo>
                  <a:pt x="15541" y="988774"/>
                </a:lnTo>
                <a:lnTo>
                  <a:pt x="32414" y="1000146"/>
                </a:lnTo>
                <a:lnTo>
                  <a:pt x="53085" y="1004316"/>
                </a:lnTo>
                <a:lnTo>
                  <a:pt x="265429" y="1004316"/>
                </a:lnTo>
                <a:lnTo>
                  <a:pt x="286101" y="1000146"/>
                </a:lnTo>
                <a:lnTo>
                  <a:pt x="302974" y="988774"/>
                </a:lnTo>
                <a:lnTo>
                  <a:pt x="314346" y="971901"/>
                </a:lnTo>
                <a:lnTo>
                  <a:pt x="318515" y="951230"/>
                </a:lnTo>
                <a:lnTo>
                  <a:pt x="318515" y="53086"/>
                </a:lnTo>
                <a:lnTo>
                  <a:pt x="314346" y="32414"/>
                </a:lnTo>
                <a:lnTo>
                  <a:pt x="302974" y="15541"/>
                </a:lnTo>
                <a:lnTo>
                  <a:pt x="286101" y="4169"/>
                </a:lnTo>
                <a:lnTo>
                  <a:pt x="265429" y="0"/>
                </a:lnTo>
                <a:close/>
              </a:path>
            </a:pathLst>
          </a:custGeom>
          <a:solidFill>
            <a:srgbClr val="B6D6A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38352" y="2147697"/>
            <a:ext cx="408305" cy="1153160"/>
            <a:chOff x="538352" y="2147697"/>
            <a:chExt cx="408305" cy="1153160"/>
          </a:xfrm>
        </p:grpSpPr>
        <p:sp>
          <p:nvSpPr>
            <p:cNvPr id="4" name="object 4"/>
            <p:cNvSpPr/>
            <p:nvPr/>
          </p:nvSpPr>
          <p:spPr>
            <a:xfrm>
              <a:off x="623315" y="2209800"/>
              <a:ext cx="318770" cy="1004569"/>
            </a:xfrm>
            <a:custGeom>
              <a:avLst/>
              <a:gdLst/>
              <a:ahLst/>
              <a:cxnLst/>
              <a:rect l="l" t="t" r="r" b="b"/>
              <a:pathLst>
                <a:path w="318769" h="1004569">
                  <a:moveTo>
                    <a:pt x="265430" y="0"/>
                  </a:moveTo>
                  <a:lnTo>
                    <a:pt x="53086" y="0"/>
                  </a:lnTo>
                  <a:lnTo>
                    <a:pt x="32420" y="4169"/>
                  </a:lnTo>
                  <a:lnTo>
                    <a:pt x="15546" y="15541"/>
                  </a:lnTo>
                  <a:lnTo>
                    <a:pt x="4170" y="32414"/>
                  </a:lnTo>
                  <a:lnTo>
                    <a:pt x="0" y="53086"/>
                  </a:lnTo>
                  <a:lnTo>
                    <a:pt x="0" y="951230"/>
                  </a:lnTo>
                  <a:lnTo>
                    <a:pt x="4170" y="971901"/>
                  </a:lnTo>
                  <a:lnTo>
                    <a:pt x="15546" y="988774"/>
                  </a:lnTo>
                  <a:lnTo>
                    <a:pt x="32420" y="1000146"/>
                  </a:lnTo>
                  <a:lnTo>
                    <a:pt x="53086" y="1004316"/>
                  </a:lnTo>
                  <a:lnTo>
                    <a:pt x="265430" y="1004316"/>
                  </a:lnTo>
                  <a:lnTo>
                    <a:pt x="286095" y="1000146"/>
                  </a:lnTo>
                  <a:lnTo>
                    <a:pt x="302969" y="988774"/>
                  </a:lnTo>
                  <a:lnTo>
                    <a:pt x="314345" y="971901"/>
                  </a:lnTo>
                  <a:lnTo>
                    <a:pt x="318516" y="951230"/>
                  </a:lnTo>
                  <a:lnTo>
                    <a:pt x="318516" y="53086"/>
                  </a:lnTo>
                  <a:lnTo>
                    <a:pt x="314345" y="32414"/>
                  </a:lnTo>
                  <a:lnTo>
                    <a:pt x="302969" y="15541"/>
                  </a:lnTo>
                  <a:lnTo>
                    <a:pt x="286095" y="4169"/>
                  </a:lnTo>
                  <a:lnTo>
                    <a:pt x="265430" y="0"/>
                  </a:lnTo>
                  <a:close/>
                </a:path>
              </a:pathLst>
            </a:custGeom>
            <a:solidFill>
              <a:srgbClr val="B6D6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7877" y="2157222"/>
              <a:ext cx="189230" cy="1134110"/>
            </a:xfrm>
            <a:custGeom>
              <a:avLst/>
              <a:gdLst/>
              <a:ahLst/>
              <a:cxnLst/>
              <a:rect l="l" t="t" r="r" b="b"/>
              <a:pathLst>
                <a:path w="189229" h="1134110">
                  <a:moveTo>
                    <a:pt x="188976" y="1133855"/>
                  </a:moveTo>
                  <a:lnTo>
                    <a:pt x="138738" y="1127107"/>
                  </a:lnTo>
                  <a:lnTo>
                    <a:pt x="93596" y="1108060"/>
                  </a:lnTo>
                  <a:lnTo>
                    <a:pt x="55349" y="1078515"/>
                  </a:lnTo>
                  <a:lnTo>
                    <a:pt x="25800" y="1040271"/>
                  </a:lnTo>
                  <a:lnTo>
                    <a:pt x="6750" y="995126"/>
                  </a:lnTo>
                  <a:lnTo>
                    <a:pt x="0" y="944879"/>
                  </a:lnTo>
                  <a:lnTo>
                    <a:pt x="0" y="188975"/>
                  </a:lnTo>
                  <a:lnTo>
                    <a:pt x="6750" y="138729"/>
                  </a:lnTo>
                  <a:lnTo>
                    <a:pt x="25800" y="93584"/>
                  </a:lnTo>
                  <a:lnTo>
                    <a:pt x="55349" y="55340"/>
                  </a:lnTo>
                  <a:lnTo>
                    <a:pt x="93596" y="25795"/>
                  </a:lnTo>
                  <a:lnTo>
                    <a:pt x="138738" y="6748"/>
                  </a:lnTo>
                  <a:lnTo>
                    <a:pt x="188976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3315" y="2209800"/>
              <a:ext cx="318770" cy="1004569"/>
            </a:xfrm>
            <a:custGeom>
              <a:avLst/>
              <a:gdLst/>
              <a:ahLst/>
              <a:cxnLst/>
              <a:rect l="l" t="t" r="r" b="b"/>
              <a:pathLst>
                <a:path w="318769" h="1004569">
                  <a:moveTo>
                    <a:pt x="53086" y="1004316"/>
                  </a:moveTo>
                  <a:lnTo>
                    <a:pt x="32420" y="1000146"/>
                  </a:lnTo>
                  <a:lnTo>
                    <a:pt x="15546" y="988774"/>
                  </a:lnTo>
                  <a:lnTo>
                    <a:pt x="4170" y="971901"/>
                  </a:lnTo>
                  <a:lnTo>
                    <a:pt x="0" y="951230"/>
                  </a:lnTo>
                  <a:lnTo>
                    <a:pt x="0" y="53086"/>
                  </a:lnTo>
                  <a:lnTo>
                    <a:pt x="4170" y="32414"/>
                  </a:lnTo>
                  <a:lnTo>
                    <a:pt x="15546" y="15541"/>
                  </a:lnTo>
                  <a:lnTo>
                    <a:pt x="32420" y="4169"/>
                  </a:lnTo>
                  <a:lnTo>
                    <a:pt x="53086" y="0"/>
                  </a:lnTo>
                </a:path>
                <a:path w="318769" h="1004569">
                  <a:moveTo>
                    <a:pt x="265430" y="0"/>
                  </a:moveTo>
                  <a:lnTo>
                    <a:pt x="286095" y="4169"/>
                  </a:lnTo>
                  <a:lnTo>
                    <a:pt x="302969" y="15541"/>
                  </a:lnTo>
                  <a:lnTo>
                    <a:pt x="314345" y="32414"/>
                  </a:lnTo>
                  <a:lnTo>
                    <a:pt x="318516" y="53086"/>
                  </a:lnTo>
                  <a:lnTo>
                    <a:pt x="318516" y="951230"/>
                  </a:lnTo>
                  <a:lnTo>
                    <a:pt x="314345" y="971901"/>
                  </a:lnTo>
                  <a:lnTo>
                    <a:pt x="302969" y="988774"/>
                  </a:lnTo>
                  <a:lnTo>
                    <a:pt x="286095" y="1000146"/>
                  </a:lnTo>
                  <a:lnTo>
                    <a:pt x="265430" y="1004316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3895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5" dirty="0"/>
              <a:t>Dimensions</a:t>
            </a:r>
            <a:r>
              <a:rPr sz="2800" spc="-170" dirty="0"/>
              <a:t> </a:t>
            </a:r>
            <a:r>
              <a:rPr sz="2800" spc="-55" dirty="0"/>
              <a:t>(batch</a:t>
            </a:r>
            <a:r>
              <a:rPr sz="2800" spc="-145" dirty="0"/>
              <a:t> </a:t>
            </a:r>
            <a:r>
              <a:rPr sz="2800" spc="-40" dirty="0"/>
              <a:t>input)</a:t>
            </a:r>
            <a:endParaRPr sz="2800"/>
          </a:p>
        </p:txBody>
      </p:sp>
      <p:sp>
        <p:nvSpPr>
          <p:cNvPr id="8" name="object 8"/>
          <p:cNvSpPr txBox="1"/>
          <p:nvPr/>
        </p:nvSpPr>
        <p:spPr>
          <a:xfrm>
            <a:off x="550875" y="1517141"/>
            <a:ext cx="118491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4805" marR="5080" indent="-332740">
              <a:lnSpc>
                <a:spcPct val="100000"/>
              </a:lnSpc>
              <a:spcBef>
                <a:spcPts val="105"/>
              </a:spcBef>
            </a:pPr>
            <a:r>
              <a:rPr sz="1400" spc="65" dirty="0">
                <a:latin typeface="Tahoma"/>
                <a:cs typeface="Tahoma"/>
              </a:rPr>
              <a:t>C</a:t>
            </a:r>
            <a:r>
              <a:rPr sz="1400" spc="50" dirty="0">
                <a:latin typeface="Tahoma"/>
                <a:cs typeface="Tahoma"/>
              </a:rPr>
              <a:t>o</a:t>
            </a:r>
            <a:r>
              <a:rPr sz="1400" spc="15" dirty="0">
                <a:latin typeface="Tahoma"/>
                <a:cs typeface="Tahoma"/>
              </a:rPr>
              <a:t>ntext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w</a:t>
            </a:r>
            <a:r>
              <a:rPr sz="1400" spc="30" dirty="0">
                <a:latin typeface="Tahoma"/>
                <a:cs typeface="Tahoma"/>
              </a:rPr>
              <a:t>o</a:t>
            </a:r>
            <a:r>
              <a:rPr sz="1400" spc="5" dirty="0">
                <a:latin typeface="Tahoma"/>
                <a:cs typeface="Tahoma"/>
              </a:rPr>
              <a:t>r</a:t>
            </a:r>
            <a:r>
              <a:rPr sz="1400" spc="10" dirty="0">
                <a:latin typeface="Tahoma"/>
                <a:cs typeface="Tahoma"/>
              </a:rPr>
              <a:t>d</a:t>
            </a:r>
            <a:r>
              <a:rPr sz="1400" spc="-15" dirty="0">
                <a:latin typeface="Tahoma"/>
                <a:cs typeface="Tahoma"/>
              </a:rPr>
              <a:t>s  </a:t>
            </a:r>
            <a:r>
              <a:rPr sz="1400" dirty="0">
                <a:latin typeface="Tahoma"/>
                <a:cs typeface="Tahoma"/>
              </a:rPr>
              <a:t>matrix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396353" y="2147697"/>
            <a:ext cx="208279" cy="1153160"/>
            <a:chOff x="7396353" y="2147697"/>
            <a:chExt cx="208279" cy="1153160"/>
          </a:xfrm>
        </p:grpSpPr>
        <p:sp>
          <p:nvSpPr>
            <p:cNvPr id="10" name="object 10"/>
            <p:cNvSpPr/>
            <p:nvPr/>
          </p:nvSpPr>
          <p:spPr>
            <a:xfrm>
              <a:off x="7405878" y="2157222"/>
              <a:ext cx="189230" cy="1134110"/>
            </a:xfrm>
            <a:custGeom>
              <a:avLst/>
              <a:gdLst/>
              <a:ahLst/>
              <a:cxnLst/>
              <a:rect l="l" t="t" r="r" b="b"/>
              <a:pathLst>
                <a:path w="189229" h="1134110">
                  <a:moveTo>
                    <a:pt x="188975" y="1133855"/>
                  </a:moveTo>
                  <a:lnTo>
                    <a:pt x="138729" y="1127107"/>
                  </a:lnTo>
                  <a:lnTo>
                    <a:pt x="93584" y="1108060"/>
                  </a:lnTo>
                  <a:lnTo>
                    <a:pt x="55340" y="1078515"/>
                  </a:lnTo>
                  <a:lnTo>
                    <a:pt x="25795" y="1040271"/>
                  </a:lnTo>
                  <a:lnTo>
                    <a:pt x="6748" y="995126"/>
                  </a:lnTo>
                  <a:lnTo>
                    <a:pt x="0" y="944879"/>
                  </a:lnTo>
                  <a:lnTo>
                    <a:pt x="0" y="188975"/>
                  </a:lnTo>
                  <a:lnTo>
                    <a:pt x="6748" y="138729"/>
                  </a:lnTo>
                  <a:lnTo>
                    <a:pt x="25795" y="93584"/>
                  </a:lnTo>
                  <a:lnTo>
                    <a:pt x="55340" y="55340"/>
                  </a:lnTo>
                  <a:lnTo>
                    <a:pt x="93584" y="25795"/>
                  </a:lnTo>
                  <a:lnTo>
                    <a:pt x="138729" y="6748"/>
                  </a:lnTo>
                  <a:lnTo>
                    <a:pt x="188975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481316" y="2209800"/>
              <a:ext cx="53340" cy="1004569"/>
            </a:xfrm>
            <a:custGeom>
              <a:avLst/>
              <a:gdLst/>
              <a:ahLst/>
              <a:cxnLst/>
              <a:rect l="l" t="t" r="r" b="b"/>
              <a:pathLst>
                <a:path w="53340" h="1004569">
                  <a:moveTo>
                    <a:pt x="53085" y="1004316"/>
                  </a:moveTo>
                  <a:lnTo>
                    <a:pt x="32414" y="1000146"/>
                  </a:lnTo>
                  <a:lnTo>
                    <a:pt x="15541" y="988774"/>
                  </a:lnTo>
                  <a:lnTo>
                    <a:pt x="4169" y="971901"/>
                  </a:lnTo>
                  <a:lnTo>
                    <a:pt x="0" y="951230"/>
                  </a:lnTo>
                  <a:lnTo>
                    <a:pt x="0" y="53086"/>
                  </a:lnTo>
                  <a:lnTo>
                    <a:pt x="4169" y="32414"/>
                  </a:lnTo>
                  <a:lnTo>
                    <a:pt x="15541" y="15541"/>
                  </a:lnTo>
                  <a:lnTo>
                    <a:pt x="32414" y="4169"/>
                  </a:lnTo>
                  <a:lnTo>
                    <a:pt x="53085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8353425" y="2147697"/>
            <a:ext cx="208279" cy="1153160"/>
            <a:chOff x="8353425" y="2147697"/>
            <a:chExt cx="208279" cy="1153160"/>
          </a:xfrm>
        </p:grpSpPr>
        <p:sp>
          <p:nvSpPr>
            <p:cNvPr id="13" name="object 13"/>
            <p:cNvSpPr/>
            <p:nvPr/>
          </p:nvSpPr>
          <p:spPr>
            <a:xfrm>
              <a:off x="8362950" y="2157222"/>
              <a:ext cx="189230" cy="1134110"/>
            </a:xfrm>
            <a:custGeom>
              <a:avLst/>
              <a:gdLst/>
              <a:ahLst/>
              <a:cxnLst/>
              <a:rect l="l" t="t" r="r" b="b"/>
              <a:pathLst>
                <a:path w="189229" h="1134110">
                  <a:moveTo>
                    <a:pt x="0" y="0"/>
                  </a:moveTo>
                  <a:lnTo>
                    <a:pt x="50246" y="6748"/>
                  </a:lnTo>
                  <a:lnTo>
                    <a:pt x="95391" y="25795"/>
                  </a:lnTo>
                  <a:lnTo>
                    <a:pt x="133635" y="55340"/>
                  </a:lnTo>
                  <a:lnTo>
                    <a:pt x="163180" y="93584"/>
                  </a:lnTo>
                  <a:lnTo>
                    <a:pt x="182227" y="138729"/>
                  </a:lnTo>
                  <a:lnTo>
                    <a:pt x="188975" y="188975"/>
                  </a:lnTo>
                  <a:lnTo>
                    <a:pt x="188975" y="944879"/>
                  </a:lnTo>
                  <a:lnTo>
                    <a:pt x="182227" y="995126"/>
                  </a:lnTo>
                  <a:lnTo>
                    <a:pt x="163180" y="1040271"/>
                  </a:lnTo>
                  <a:lnTo>
                    <a:pt x="133635" y="1078515"/>
                  </a:lnTo>
                  <a:lnTo>
                    <a:pt x="95391" y="1108060"/>
                  </a:lnTo>
                  <a:lnTo>
                    <a:pt x="50246" y="1127107"/>
                  </a:lnTo>
                  <a:lnTo>
                    <a:pt x="0" y="1133855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32546" y="2209800"/>
              <a:ext cx="53340" cy="1004569"/>
            </a:xfrm>
            <a:custGeom>
              <a:avLst/>
              <a:gdLst/>
              <a:ahLst/>
              <a:cxnLst/>
              <a:rect l="l" t="t" r="r" b="b"/>
              <a:pathLst>
                <a:path w="53340" h="1004569">
                  <a:moveTo>
                    <a:pt x="0" y="0"/>
                  </a:moveTo>
                  <a:lnTo>
                    <a:pt x="20671" y="4169"/>
                  </a:lnTo>
                  <a:lnTo>
                    <a:pt x="37544" y="15541"/>
                  </a:lnTo>
                  <a:lnTo>
                    <a:pt x="48916" y="32414"/>
                  </a:lnTo>
                  <a:lnTo>
                    <a:pt x="53085" y="53086"/>
                  </a:lnTo>
                  <a:lnTo>
                    <a:pt x="53085" y="951230"/>
                  </a:lnTo>
                  <a:lnTo>
                    <a:pt x="48916" y="971901"/>
                  </a:lnTo>
                  <a:lnTo>
                    <a:pt x="37544" y="988774"/>
                  </a:lnTo>
                  <a:lnTo>
                    <a:pt x="20671" y="1000146"/>
                  </a:lnTo>
                  <a:lnTo>
                    <a:pt x="0" y="1004316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7746745" y="2209800"/>
            <a:ext cx="53340" cy="1004569"/>
          </a:xfrm>
          <a:custGeom>
            <a:avLst/>
            <a:gdLst/>
            <a:ahLst/>
            <a:cxnLst/>
            <a:rect l="l" t="t" r="r" b="b"/>
            <a:pathLst>
              <a:path w="53340" h="1004569">
                <a:moveTo>
                  <a:pt x="0" y="0"/>
                </a:moveTo>
                <a:lnTo>
                  <a:pt x="20671" y="4169"/>
                </a:lnTo>
                <a:lnTo>
                  <a:pt x="37544" y="15541"/>
                </a:lnTo>
                <a:lnTo>
                  <a:pt x="48916" y="32414"/>
                </a:lnTo>
                <a:lnTo>
                  <a:pt x="53085" y="53086"/>
                </a:lnTo>
                <a:lnTo>
                  <a:pt x="53085" y="951230"/>
                </a:lnTo>
                <a:lnTo>
                  <a:pt x="48916" y="971901"/>
                </a:lnTo>
                <a:lnTo>
                  <a:pt x="37544" y="988774"/>
                </a:lnTo>
                <a:lnTo>
                  <a:pt x="20671" y="1000146"/>
                </a:lnTo>
                <a:lnTo>
                  <a:pt x="0" y="100431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489825" y="2536952"/>
            <a:ext cx="3041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b="1" spc="-157" baseline="-15873" dirty="0">
                <a:latin typeface="Tahoma"/>
                <a:cs typeface="Tahoma"/>
              </a:rPr>
              <a:t>ŷ</a:t>
            </a:r>
            <a:r>
              <a:rPr sz="900" b="1" spc="-105" dirty="0">
                <a:latin typeface="Tahoma"/>
                <a:cs typeface="Tahoma"/>
              </a:rPr>
              <a:t>(1)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521067" y="1410462"/>
            <a:ext cx="960755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5"/>
              </a:spcBef>
            </a:pPr>
            <a:r>
              <a:rPr sz="1400" spc="15" dirty="0">
                <a:latin typeface="Tahoma"/>
                <a:cs typeface="Tahoma"/>
              </a:rPr>
              <a:t>Predicted </a:t>
            </a:r>
            <a:r>
              <a:rPr sz="1400" spc="2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c</a:t>
            </a:r>
            <a:r>
              <a:rPr sz="1400" dirty="0">
                <a:latin typeface="Tahoma"/>
                <a:cs typeface="Tahoma"/>
              </a:rPr>
              <a:t>e</a:t>
            </a:r>
            <a:r>
              <a:rPr sz="1400" spc="-15" dirty="0">
                <a:latin typeface="Tahoma"/>
                <a:cs typeface="Tahoma"/>
              </a:rPr>
              <a:t>n</a:t>
            </a:r>
            <a:r>
              <a:rPr sz="1400" spc="15" dirty="0">
                <a:latin typeface="Tahoma"/>
                <a:cs typeface="Tahoma"/>
              </a:rPr>
              <a:t>ter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w</a:t>
            </a:r>
            <a:r>
              <a:rPr sz="1400" spc="25" dirty="0">
                <a:latin typeface="Tahoma"/>
                <a:cs typeface="Tahoma"/>
              </a:rPr>
              <a:t>o</a:t>
            </a:r>
            <a:r>
              <a:rPr sz="1400" spc="-10" dirty="0">
                <a:latin typeface="Tahoma"/>
                <a:cs typeface="Tahoma"/>
              </a:rPr>
              <a:t>r</a:t>
            </a:r>
            <a:r>
              <a:rPr sz="1400" spc="5" dirty="0">
                <a:latin typeface="Tahoma"/>
                <a:cs typeface="Tahoma"/>
              </a:rPr>
              <a:t>d  </a:t>
            </a:r>
            <a:r>
              <a:rPr sz="1400" spc="-5" dirty="0">
                <a:latin typeface="Tahoma"/>
                <a:cs typeface="Tahoma"/>
              </a:rPr>
              <a:t>matrix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93381" y="2582925"/>
            <a:ext cx="3276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40" dirty="0">
                <a:latin typeface="Tahoma"/>
                <a:cs typeface="Tahoma"/>
              </a:rPr>
              <a:t>Ŷ</a:t>
            </a:r>
            <a:r>
              <a:rPr sz="1600" b="1" spc="-55" dirty="0">
                <a:latin typeface="Tahoma"/>
                <a:cs typeface="Tahoma"/>
              </a:rPr>
              <a:t> </a:t>
            </a:r>
            <a:r>
              <a:rPr sz="1600" spc="-240" dirty="0">
                <a:latin typeface="Tahoma"/>
                <a:cs typeface="Tahoma"/>
              </a:rPr>
              <a:t>=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167116" y="2209800"/>
            <a:ext cx="53340" cy="1004569"/>
          </a:xfrm>
          <a:custGeom>
            <a:avLst/>
            <a:gdLst/>
            <a:ahLst/>
            <a:cxnLst/>
            <a:rect l="l" t="t" r="r" b="b"/>
            <a:pathLst>
              <a:path w="53340" h="1004569">
                <a:moveTo>
                  <a:pt x="53085" y="1004316"/>
                </a:moveTo>
                <a:lnTo>
                  <a:pt x="32414" y="1000146"/>
                </a:lnTo>
                <a:lnTo>
                  <a:pt x="15541" y="988774"/>
                </a:lnTo>
                <a:lnTo>
                  <a:pt x="4169" y="971901"/>
                </a:lnTo>
                <a:lnTo>
                  <a:pt x="0" y="951230"/>
                </a:lnTo>
                <a:lnTo>
                  <a:pt x="0" y="53086"/>
                </a:lnTo>
                <a:lnTo>
                  <a:pt x="4169" y="32414"/>
                </a:lnTo>
                <a:lnTo>
                  <a:pt x="15541" y="15541"/>
                </a:lnTo>
                <a:lnTo>
                  <a:pt x="32414" y="4169"/>
                </a:lnTo>
                <a:lnTo>
                  <a:pt x="5308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160384" y="2536952"/>
            <a:ext cx="3352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b="1" spc="-172" baseline="-15873" dirty="0">
                <a:latin typeface="Tahoma"/>
                <a:cs typeface="Tahoma"/>
              </a:rPr>
              <a:t>ŷ</a:t>
            </a:r>
            <a:r>
              <a:rPr sz="900" b="1" spc="-114" dirty="0">
                <a:latin typeface="Tahoma"/>
                <a:cs typeface="Tahoma"/>
              </a:rPr>
              <a:t>(m)</a:t>
            </a:r>
            <a:endParaRPr sz="9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893177" y="2497327"/>
            <a:ext cx="1778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14" dirty="0">
                <a:latin typeface="Tahoma"/>
                <a:cs typeface="Tahoma"/>
              </a:rPr>
              <a:t>…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651747" y="2205227"/>
            <a:ext cx="76200" cy="1009650"/>
          </a:xfrm>
          <a:custGeom>
            <a:avLst/>
            <a:gdLst/>
            <a:ahLst/>
            <a:cxnLst/>
            <a:rect l="l" t="t" r="r" b="b"/>
            <a:pathLst>
              <a:path w="76200" h="1009650">
                <a:moveTo>
                  <a:pt x="0" y="932942"/>
                </a:moveTo>
                <a:lnTo>
                  <a:pt x="38100" y="1009142"/>
                </a:lnTo>
                <a:lnTo>
                  <a:pt x="63500" y="958342"/>
                </a:lnTo>
                <a:lnTo>
                  <a:pt x="31750" y="958342"/>
                </a:lnTo>
                <a:lnTo>
                  <a:pt x="31750" y="954108"/>
                </a:lnTo>
                <a:lnTo>
                  <a:pt x="0" y="932942"/>
                </a:lnTo>
                <a:close/>
              </a:path>
              <a:path w="76200" h="1009650">
                <a:moveTo>
                  <a:pt x="31750" y="954108"/>
                </a:moveTo>
                <a:lnTo>
                  <a:pt x="31750" y="958342"/>
                </a:lnTo>
                <a:lnTo>
                  <a:pt x="38100" y="958342"/>
                </a:lnTo>
                <a:lnTo>
                  <a:pt x="31750" y="954108"/>
                </a:lnTo>
                <a:close/>
              </a:path>
              <a:path w="76200" h="1009650">
                <a:moveTo>
                  <a:pt x="38100" y="50800"/>
                </a:moveTo>
                <a:lnTo>
                  <a:pt x="31750" y="55033"/>
                </a:lnTo>
                <a:lnTo>
                  <a:pt x="31750" y="954108"/>
                </a:lnTo>
                <a:lnTo>
                  <a:pt x="38100" y="958342"/>
                </a:lnTo>
                <a:lnTo>
                  <a:pt x="44450" y="954108"/>
                </a:lnTo>
                <a:lnTo>
                  <a:pt x="44450" y="55033"/>
                </a:lnTo>
                <a:lnTo>
                  <a:pt x="38100" y="50800"/>
                </a:lnTo>
                <a:close/>
              </a:path>
              <a:path w="76200" h="1009650">
                <a:moveTo>
                  <a:pt x="44450" y="954108"/>
                </a:moveTo>
                <a:lnTo>
                  <a:pt x="38100" y="958342"/>
                </a:lnTo>
                <a:lnTo>
                  <a:pt x="44450" y="958342"/>
                </a:lnTo>
                <a:lnTo>
                  <a:pt x="44450" y="954108"/>
                </a:lnTo>
                <a:close/>
              </a:path>
              <a:path w="76200" h="1009650">
                <a:moveTo>
                  <a:pt x="76200" y="932942"/>
                </a:moveTo>
                <a:lnTo>
                  <a:pt x="44450" y="954108"/>
                </a:lnTo>
                <a:lnTo>
                  <a:pt x="44450" y="958342"/>
                </a:lnTo>
                <a:lnTo>
                  <a:pt x="63500" y="958342"/>
                </a:lnTo>
                <a:lnTo>
                  <a:pt x="76200" y="932942"/>
                </a:lnTo>
                <a:close/>
              </a:path>
              <a:path w="76200" h="1009650">
                <a:moveTo>
                  <a:pt x="38100" y="0"/>
                </a:moveTo>
                <a:lnTo>
                  <a:pt x="0" y="76200"/>
                </a:lnTo>
                <a:lnTo>
                  <a:pt x="31750" y="55033"/>
                </a:lnTo>
                <a:lnTo>
                  <a:pt x="31750" y="50800"/>
                </a:lnTo>
                <a:lnTo>
                  <a:pt x="63500" y="50800"/>
                </a:lnTo>
                <a:lnTo>
                  <a:pt x="38100" y="0"/>
                </a:lnTo>
                <a:close/>
              </a:path>
              <a:path w="76200" h="1009650">
                <a:moveTo>
                  <a:pt x="63500" y="50800"/>
                </a:moveTo>
                <a:lnTo>
                  <a:pt x="44450" y="50800"/>
                </a:lnTo>
                <a:lnTo>
                  <a:pt x="44450" y="55033"/>
                </a:lnTo>
                <a:lnTo>
                  <a:pt x="76200" y="76200"/>
                </a:lnTo>
                <a:lnTo>
                  <a:pt x="63500" y="50800"/>
                </a:lnTo>
                <a:close/>
              </a:path>
              <a:path w="76200" h="1009650">
                <a:moveTo>
                  <a:pt x="38100" y="50800"/>
                </a:moveTo>
                <a:lnTo>
                  <a:pt x="31750" y="50800"/>
                </a:lnTo>
                <a:lnTo>
                  <a:pt x="31750" y="55033"/>
                </a:lnTo>
                <a:lnTo>
                  <a:pt x="38100" y="50800"/>
                </a:lnTo>
                <a:close/>
              </a:path>
              <a:path w="76200" h="1009650">
                <a:moveTo>
                  <a:pt x="44450" y="50800"/>
                </a:moveTo>
                <a:lnTo>
                  <a:pt x="38100" y="50800"/>
                </a:lnTo>
                <a:lnTo>
                  <a:pt x="44450" y="55033"/>
                </a:lnTo>
                <a:lnTo>
                  <a:pt x="44450" y="50800"/>
                </a:lnTo>
                <a:close/>
              </a:path>
            </a:pathLst>
          </a:custGeom>
          <a:solidFill>
            <a:srgbClr val="674E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768842" y="2589657"/>
            <a:ext cx="1466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14" dirty="0">
                <a:solidFill>
                  <a:srgbClr val="674EA7"/>
                </a:solidFill>
                <a:latin typeface="Tahoma"/>
                <a:cs typeface="Tahoma"/>
              </a:rPr>
              <a:t>V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496556" y="3386328"/>
            <a:ext cx="1005205" cy="76200"/>
          </a:xfrm>
          <a:custGeom>
            <a:avLst/>
            <a:gdLst/>
            <a:ahLst/>
            <a:cxnLst/>
            <a:rect l="l" t="t" r="r" b="b"/>
            <a:pathLst>
              <a:path w="1005204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55033" y="44450"/>
                </a:lnTo>
                <a:lnTo>
                  <a:pt x="50800" y="44450"/>
                </a:lnTo>
                <a:lnTo>
                  <a:pt x="50800" y="31750"/>
                </a:lnTo>
                <a:lnTo>
                  <a:pt x="55033" y="31750"/>
                </a:lnTo>
                <a:lnTo>
                  <a:pt x="76200" y="0"/>
                </a:lnTo>
                <a:close/>
              </a:path>
              <a:path w="1005204" h="76200">
                <a:moveTo>
                  <a:pt x="953897" y="38100"/>
                </a:moveTo>
                <a:lnTo>
                  <a:pt x="928497" y="76200"/>
                </a:lnTo>
                <a:lnTo>
                  <a:pt x="991997" y="44450"/>
                </a:lnTo>
                <a:lnTo>
                  <a:pt x="953897" y="44450"/>
                </a:lnTo>
                <a:lnTo>
                  <a:pt x="953897" y="38100"/>
                </a:lnTo>
                <a:close/>
              </a:path>
              <a:path w="1005204" h="76200">
                <a:moveTo>
                  <a:pt x="50800" y="38100"/>
                </a:moveTo>
                <a:lnTo>
                  <a:pt x="50800" y="44450"/>
                </a:lnTo>
                <a:lnTo>
                  <a:pt x="55033" y="44450"/>
                </a:lnTo>
                <a:lnTo>
                  <a:pt x="50800" y="38100"/>
                </a:lnTo>
                <a:close/>
              </a:path>
              <a:path w="1005204" h="76200">
                <a:moveTo>
                  <a:pt x="949663" y="31750"/>
                </a:moveTo>
                <a:lnTo>
                  <a:pt x="55033" y="31750"/>
                </a:lnTo>
                <a:lnTo>
                  <a:pt x="50800" y="38100"/>
                </a:lnTo>
                <a:lnTo>
                  <a:pt x="55033" y="44450"/>
                </a:lnTo>
                <a:lnTo>
                  <a:pt x="949663" y="44450"/>
                </a:lnTo>
                <a:lnTo>
                  <a:pt x="953897" y="38100"/>
                </a:lnTo>
                <a:lnTo>
                  <a:pt x="949663" y="31750"/>
                </a:lnTo>
                <a:close/>
              </a:path>
              <a:path w="1005204" h="76200">
                <a:moveTo>
                  <a:pt x="991997" y="31750"/>
                </a:moveTo>
                <a:lnTo>
                  <a:pt x="953897" y="31750"/>
                </a:lnTo>
                <a:lnTo>
                  <a:pt x="953897" y="44450"/>
                </a:lnTo>
                <a:lnTo>
                  <a:pt x="991997" y="44450"/>
                </a:lnTo>
                <a:lnTo>
                  <a:pt x="1004697" y="38100"/>
                </a:lnTo>
                <a:lnTo>
                  <a:pt x="991997" y="31750"/>
                </a:lnTo>
                <a:close/>
              </a:path>
              <a:path w="1005204" h="76200">
                <a:moveTo>
                  <a:pt x="55033" y="31750"/>
                </a:moveTo>
                <a:lnTo>
                  <a:pt x="50800" y="31750"/>
                </a:lnTo>
                <a:lnTo>
                  <a:pt x="50800" y="38100"/>
                </a:lnTo>
                <a:lnTo>
                  <a:pt x="55033" y="31750"/>
                </a:lnTo>
                <a:close/>
              </a:path>
              <a:path w="1005204" h="76200">
                <a:moveTo>
                  <a:pt x="928497" y="0"/>
                </a:moveTo>
                <a:lnTo>
                  <a:pt x="953897" y="38100"/>
                </a:lnTo>
                <a:lnTo>
                  <a:pt x="953897" y="31750"/>
                </a:lnTo>
                <a:lnTo>
                  <a:pt x="991997" y="31750"/>
                </a:lnTo>
                <a:lnTo>
                  <a:pt x="928497" y="0"/>
                </a:lnTo>
                <a:close/>
              </a:path>
            </a:pathLst>
          </a:custGeom>
          <a:solidFill>
            <a:srgbClr val="674E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938261" y="3416300"/>
            <a:ext cx="1720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solidFill>
                  <a:srgbClr val="674EA7"/>
                </a:solidFill>
                <a:latin typeface="Tahoma"/>
                <a:cs typeface="Tahoma"/>
              </a:rPr>
              <a:t>m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534721" y="2499169"/>
            <a:ext cx="321945" cy="392430"/>
            <a:chOff x="6534721" y="2499169"/>
            <a:chExt cx="321945" cy="392430"/>
          </a:xfrm>
        </p:grpSpPr>
        <p:sp>
          <p:nvSpPr>
            <p:cNvPr id="27" name="object 27"/>
            <p:cNvSpPr/>
            <p:nvPr/>
          </p:nvSpPr>
          <p:spPr>
            <a:xfrm>
              <a:off x="6539483" y="2503932"/>
              <a:ext cx="312420" cy="382905"/>
            </a:xfrm>
            <a:custGeom>
              <a:avLst/>
              <a:gdLst/>
              <a:ahLst/>
              <a:cxnLst/>
              <a:rect l="l" t="t" r="r" b="b"/>
              <a:pathLst>
                <a:path w="312420" h="382905">
                  <a:moveTo>
                    <a:pt x="156210" y="0"/>
                  </a:moveTo>
                  <a:lnTo>
                    <a:pt x="156210" y="95631"/>
                  </a:lnTo>
                  <a:lnTo>
                    <a:pt x="0" y="95631"/>
                  </a:lnTo>
                  <a:lnTo>
                    <a:pt x="0" y="286893"/>
                  </a:lnTo>
                  <a:lnTo>
                    <a:pt x="156210" y="286893"/>
                  </a:lnTo>
                  <a:lnTo>
                    <a:pt x="156210" y="382524"/>
                  </a:lnTo>
                  <a:lnTo>
                    <a:pt x="312420" y="191262"/>
                  </a:lnTo>
                  <a:lnTo>
                    <a:pt x="156210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539483" y="2503932"/>
              <a:ext cx="312420" cy="382905"/>
            </a:xfrm>
            <a:custGeom>
              <a:avLst/>
              <a:gdLst/>
              <a:ahLst/>
              <a:cxnLst/>
              <a:rect l="l" t="t" r="r" b="b"/>
              <a:pathLst>
                <a:path w="312420" h="382905">
                  <a:moveTo>
                    <a:pt x="156210" y="382524"/>
                  </a:moveTo>
                  <a:lnTo>
                    <a:pt x="156210" y="286893"/>
                  </a:lnTo>
                  <a:lnTo>
                    <a:pt x="0" y="286893"/>
                  </a:lnTo>
                  <a:lnTo>
                    <a:pt x="0" y="95631"/>
                  </a:lnTo>
                  <a:lnTo>
                    <a:pt x="156210" y="95631"/>
                  </a:lnTo>
                  <a:lnTo>
                    <a:pt x="156210" y="0"/>
                  </a:lnTo>
                  <a:lnTo>
                    <a:pt x="312420" y="191262"/>
                  </a:lnTo>
                  <a:lnTo>
                    <a:pt x="156210" y="38252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1495425" y="2147697"/>
            <a:ext cx="208279" cy="1153160"/>
            <a:chOff x="1495425" y="2147697"/>
            <a:chExt cx="208279" cy="1153160"/>
          </a:xfrm>
        </p:grpSpPr>
        <p:sp>
          <p:nvSpPr>
            <p:cNvPr id="30" name="object 30"/>
            <p:cNvSpPr/>
            <p:nvPr/>
          </p:nvSpPr>
          <p:spPr>
            <a:xfrm>
              <a:off x="1504950" y="2157222"/>
              <a:ext cx="189230" cy="1134110"/>
            </a:xfrm>
            <a:custGeom>
              <a:avLst/>
              <a:gdLst/>
              <a:ahLst/>
              <a:cxnLst/>
              <a:rect l="l" t="t" r="r" b="b"/>
              <a:pathLst>
                <a:path w="189230" h="1134110">
                  <a:moveTo>
                    <a:pt x="0" y="0"/>
                  </a:moveTo>
                  <a:lnTo>
                    <a:pt x="50246" y="6748"/>
                  </a:lnTo>
                  <a:lnTo>
                    <a:pt x="95391" y="25795"/>
                  </a:lnTo>
                  <a:lnTo>
                    <a:pt x="133635" y="55340"/>
                  </a:lnTo>
                  <a:lnTo>
                    <a:pt x="163180" y="93584"/>
                  </a:lnTo>
                  <a:lnTo>
                    <a:pt x="182227" y="138729"/>
                  </a:lnTo>
                  <a:lnTo>
                    <a:pt x="188975" y="188975"/>
                  </a:lnTo>
                  <a:lnTo>
                    <a:pt x="188975" y="944879"/>
                  </a:lnTo>
                  <a:lnTo>
                    <a:pt x="182227" y="995126"/>
                  </a:lnTo>
                  <a:lnTo>
                    <a:pt x="163180" y="1040271"/>
                  </a:lnTo>
                  <a:lnTo>
                    <a:pt x="133635" y="1078515"/>
                  </a:lnTo>
                  <a:lnTo>
                    <a:pt x="95391" y="1108060"/>
                  </a:lnTo>
                  <a:lnTo>
                    <a:pt x="50246" y="1127107"/>
                  </a:lnTo>
                  <a:lnTo>
                    <a:pt x="0" y="1133855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574546" y="2209800"/>
              <a:ext cx="53340" cy="1004569"/>
            </a:xfrm>
            <a:custGeom>
              <a:avLst/>
              <a:gdLst/>
              <a:ahLst/>
              <a:cxnLst/>
              <a:rect l="l" t="t" r="r" b="b"/>
              <a:pathLst>
                <a:path w="53339" h="1004569">
                  <a:moveTo>
                    <a:pt x="0" y="0"/>
                  </a:moveTo>
                  <a:lnTo>
                    <a:pt x="20671" y="4169"/>
                  </a:lnTo>
                  <a:lnTo>
                    <a:pt x="37544" y="15541"/>
                  </a:lnTo>
                  <a:lnTo>
                    <a:pt x="48916" y="32414"/>
                  </a:lnTo>
                  <a:lnTo>
                    <a:pt x="53085" y="53086"/>
                  </a:lnTo>
                  <a:lnTo>
                    <a:pt x="53085" y="951230"/>
                  </a:lnTo>
                  <a:lnTo>
                    <a:pt x="48916" y="971901"/>
                  </a:lnTo>
                  <a:lnTo>
                    <a:pt x="37544" y="988774"/>
                  </a:lnTo>
                  <a:lnTo>
                    <a:pt x="20671" y="1000146"/>
                  </a:lnTo>
                  <a:lnTo>
                    <a:pt x="0" y="1004316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32459" y="2536952"/>
            <a:ext cx="3028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b="1" spc="-179" baseline="-15873" dirty="0">
                <a:latin typeface="Tahoma"/>
                <a:cs typeface="Tahoma"/>
              </a:rPr>
              <a:t>x</a:t>
            </a:r>
            <a:r>
              <a:rPr sz="900" b="1" spc="-120" dirty="0">
                <a:latin typeface="Tahoma"/>
                <a:cs typeface="Tahoma"/>
              </a:rPr>
              <a:t>(1)</a:t>
            </a:r>
            <a:endParaRPr sz="9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32689" y="2582925"/>
            <a:ext cx="3321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30" dirty="0">
                <a:latin typeface="Tahoma"/>
                <a:cs typeface="Tahoma"/>
              </a:rPr>
              <a:t>X</a:t>
            </a:r>
            <a:r>
              <a:rPr sz="1600" b="1" spc="-55" dirty="0">
                <a:latin typeface="Tahoma"/>
                <a:cs typeface="Tahoma"/>
              </a:rPr>
              <a:t> </a:t>
            </a:r>
            <a:r>
              <a:rPr sz="1600" spc="-240" dirty="0">
                <a:latin typeface="Tahoma"/>
                <a:cs typeface="Tahoma"/>
              </a:rPr>
              <a:t>=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309116" y="2209800"/>
            <a:ext cx="53340" cy="1004569"/>
          </a:xfrm>
          <a:custGeom>
            <a:avLst/>
            <a:gdLst/>
            <a:ahLst/>
            <a:cxnLst/>
            <a:rect l="l" t="t" r="r" b="b"/>
            <a:pathLst>
              <a:path w="53340" h="1004569">
                <a:moveTo>
                  <a:pt x="53086" y="1004316"/>
                </a:moveTo>
                <a:lnTo>
                  <a:pt x="32414" y="1000146"/>
                </a:lnTo>
                <a:lnTo>
                  <a:pt x="15541" y="988774"/>
                </a:lnTo>
                <a:lnTo>
                  <a:pt x="4169" y="971901"/>
                </a:lnTo>
                <a:lnTo>
                  <a:pt x="0" y="951230"/>
                </a:lnTo>
                <a:lnTo>
                  <a:pt x="0" y="53086"/>
                </a:lnTo>
                <a:lnTo>
                  <a:pt x="4169" y="32414"/>
                </a:lnTo>
                <a:lnTo>
                  <a:pt x="15541" y="15541"/>
                </a:lnTo>
                <a:lnTo>
                  <a:pt x="32414" y="4169"/>
                </a:lnTo>
                <a:lnTo>
                  <a:pt x="5308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303019" y="2536952"/>
            <a:ext cx="3314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b="1" spc="-202" baseline="-15873" dirty="0">
                <a:latin typeface="Tahoma"/>
                <a:cs typeface="Tahoma"/>
              </a:rPr>
              <a:t>x</a:t>
            </a:r>
            <a:r>
              <a:rPr sz="900" b="1" spc="-135" dirty="0">
                <a:latin typeface="Tahoma"/>
                <a:cs typeface="Tahoma"/>
              </a:rPr>
              <a:t>(m)</a:t>
            </a:r>
            <a:endParaRPr sz="9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33983" y="2497327"/>
            <a:ext cx="1778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14" dirty="0">
                <a:latin typeface="Tahoma"/>
                <a:cs typeface="Tahoma"/>
              </a:rPr>
              <a:t>…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793748" y="2205227"/>
            <a:ext cx="76200" cy="1009650"/>
          </a:xfrm>
          <a:custGeom>
            <a:avLst/>
            <a:gdLst/>
            <a:ahLst/>
            <a:cxnLst/>
            <a:rect l="l" t="t" r="r" b="b"/>
            <a:pathLst>
              <a:path w="76200" h="1009650">
                <a:moveTo>
                  <a:pt x="0" y="932942"/>
                </a:moveTo>
                <a:lnTo>
                  <a:pt x="38100" y="1009142"/>
                </a:lnTo>
                <a:lnTo>
                  <a:pt x="63500" y="958342"/>
                </a:lnTo>
                <a:lnTo>
                  <a:pt x="31750" y="958342"/>
                </a:lnTo>
                <a:lnTo>
                  <a:pt x="31750" y="954108"/>
                </a:lnTo>
                <a:lnTo>
                  <a:pt x="0" y="932942"/>
                </a:lnTo>
                <a:close/>
              </a:path>
              <a:path w="76200" h="1009650">
                <a:moveTo>
                  <a:pt x="31750" y="954108"/>
                </a:moveTo>
                <a:lnTo>
                  <a:pt x="31750" y="958342"/>
                </a:lnTo>
                <a:lnTo>
                  <a:pt x="38100" y="958342"/>
                </a:lnTo>
                <a:lnTo>
                  <a:pt x="31750" y="954108"/>
                </a:lnTo>
                <a:close/>
              </a:path>
              <a:path w="76200" h="1009650">
                <a:moveTo>
                  <a:pt x="38100" y="50800"/>
                </a:moveTo>
                <a:lnTo>
                  <a:pt x="31750" y="55033"/>
                </a:lnTo>
                <a:lnTo>
                  <a:pt x="31750" y="954108"/>
                </a:lnTo>
                <a:lnTo>
                  <a:pt x="38100" y="958342"/>
                </a:lnTo>
                <a:lnTo>
                  <a:pt x="44450" y="954108"/>
                </a:lnTo>
                <a:lnTo>
                  <a:pt x="44450" y="55033"/>
                </a:lnTo>
                <a:lnTo>
                  <a:pt x="38100" y="50800"/>
                </a:lnTo>
                <a:close/>
              </a:path>
              <a:path w="76200" h="1009650">
                <a:moveTo>
                  <a:pt x="44450" y="954108"/>
                </a:moveTo>
                <a:lnTo>
                  <a:pt x="38100" y="958342"/>
                </a:lnTo>
                <a:lnTo>
                  <a:pt x="44450" y="958342"/>
                </a:lnTo>
                <a:lnTo>
                  <a:pt x="44450" y="954108"/>
                </a:lnTo>
                <a:close/>
              </a:path>
              <a:path w="76200" h="1009650">
                <a:moveTo>
                  <a:pt x="76200" y="932942"/>
                </a:moveTo>
                <a:lnTo>
                  <a:pt x="44450" y="954108"/>
                </a:lnTo>
                <a:lnTo>
                  <a:pt x="44450" y="958342"/>
                </a:lnTo>
                <a:lnTo>
                  <a:pt x="63500" y="958342"/>
                </a:lnTo>
                <a:lnTo>
                  <a:pt x="76200" y="932942"/>
                </a:lnTo>
                <a:close/>
              </a:path>
              <a:path w="76200" h="1009650">
                <a:moveTo>
                  <a:pt x="38100" y="0"/>
                </a:moveTo>
                <a:lnTo>
                  <a:pt x="0" y="76200"/>
                </a:lnTo>
                <a:lnTo>
                  <a:pt x="31750" y="55033"/>
                </a:lnTo>
                <a:lnTo>
                  <a:pt x="31750" y="50800"/>
                </a:lnTo>
                <a:lnTo>
                  <a:pt x="63500" y="50800"/>
                </a:lnTo>
                <a:lnTo>
                  <a:pt x="38100" y="0"/>
                </a:lnTo>
                <a:close/>
              </a:path>
              <a:path w="76200" h="1009650">
                <a:moveTo>
                  <a:pt x="63500" y="50800"/>
                </a:moveTo>
                <a:lnTo>
                  <a:pt x="44450" y="50800"/>
                </a:lnTo>
                <a:lnTo>
                  <a:pt x="44450" y="55033"/>
                </a:lnTo>
                <a:lnTo>
                  <a:pt x="76200" y="76200"/>
                </a:lnTo>
                <a:lnTo>
                  <a:pt x="63500" y="50800"/>
                </a:lnTo>
                <a:close/>
              </a:path>
              <a:path w="76200" h="1009650">
                <a:moveTo>
                  <a:pt x="38100" y="50800"/>
                </a:moveTo>
                <a:lnTo>
                  <a:pt x="31750" y="50800"/>
                </a:lnTo>
                <a:lnTo>
                  <a:pt x="31750" y="55033"/>
                </a:lnTo>
                <a:lnTo>
                  <a:pt x="38100" y="50800"/>
                </a:lnTo>
                <a:close/>
              </a:path>
              <a:path w="76200" h="1009650">
                <a:moveTo>
                  <a:pt x="44450" y="50800"/>
                </a:moveTo>
                <a:lnTo>
                  <a:pt x="38100" y="50800"/>
                </a:lnTo>
                <a:lnTo>
                  <a:pt x="44450" y="55033"/>
                </a:lnTo>
                <a:lnTo>
                  <a:pt x="44450" y="50800"/>
                </a:lnTo>
                <a:close/>
              </a:path>
            </a:pathLst>
          </a:custGeom>
          <a:solidFill>
            <a:srgbClr val="674E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909698" y="2589657"/>
            <a:ext cx="1466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14" dirty="0">
                <a:solidFill>
                  <a:srgbClr val="674EA7"/>
                </a:solidFill>
                <a:latin typeface="Tahoma"/>
                <a:cs typeface="Tahoma"/>
              </a:rPr>
              <a:t>V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38555" y="3386328"/>
            <a:ext cx="1005205" cy="76200"/>
          </a:xfrm>
          <a:custGeom>
            <a:avLst/>
            <a:gdLst/>
            <a:ahLst/>
            <a:cxnLst/>
            <a:rect l="l" t="t" r="r" b="b"/>
            <a:pathLst>
              <a:path w="100520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55033" y="44450"/>
                </a:lnTo>
                <a:lnTo>
                  <a:pt x="50800" y="44450"/>
                </a:lnTo>
                <a:lnTo>
                  <a:pt x="50800" y="31750"/>
                </a:lnTo>
                <a:lnTo>
                  <a:pt x="55033" y="31750"/>
                </a:lnTo>
                <a:lnTo>
                  <a:pt x="76200" y="0"/>
                </a:lnTo>
                <a:close/>
              </a:path>
              <a:path w="1005205" h="76200">
                <a:moveTo>
                  <a:pt x="953897" y="38100"/>
                </a:moveTo>
                <a:lnTo>
                  <a:pt x="928497" y="76200"/>
                </a:lnTo>
                <a:lnTo>
                  <a:pt x="991996" y="44450"/>
                </a:lnTo>
                <a:lnTo>
                  <a:pt x="953897" y="44450"/>
                </a:lnTo>
                <a:lnTo>
                  <a:pt x="953897" y="38100"/>
                </a:lnTo>
                <a:close/>
              </a:path>
              <a:path w="1005205" h="76200">
                <a:moveTo>
                  <a:pt x="50800" y="38100"/>
                </a:moveTo>
                <a:lnTo>
                  <a:pt x="50800" y="44450"/>
                </a:lnTo>
                <a:lnTo>
                  <a:pt x="55033" y="44450"/>
                </a:lnTo>
                <a:lnTo>
                  <a:pt x="50800" y="38100"/>
                </a:lnTo>
                <a:close/>
              </a:path>
              <a:path w="1005205" h="76200">
                <a:moveTo>
                  <a:pt x="949663" y="31750"/>
                </a:moveTo>
                <a:lnTo>
                  <a:pt x="55033" y="31750"/>
                </a:lnTo>
                <a:lnTo>
                  <a:pt x="50800" y="38100"/>
                </a:lnTo>
                <a:lnTo>
                  <a:pt x="55033" y="44450"/>
                </a:lnTo>
                <a:lnTo>
                  <a:pt x="949663" y="44450"/>
                </a:lnTo>
                <a:lnTo>
                  <a:pt x="953897" y="38100"/>
                </a:lnTo>
                <a:lnTo>
                  <a:pt x="949663" y="31750"/>
                </a:lnTo>
                <a:close/>
              </a:path>
              <a:path w="1005205" h="76200">
                <a:moveTo>
                  <a:pt x="991996" y="31750"/>
                </a:moveTo>
                <a:lnTo>
                  <a:pt x="953897" y="31750"/>
                </a:lnTo>
                <a:lnTo>
                  <a:pt x="953897" y="44450"/>
                </a:lnTo>
                <a:lnTo>
                  <a:pt x="991996" y="44450"/>
                </a:lnTo>
                <a:lnTo>
                  <a:pt x="1004696" y="38100"/>
                </a:lnTo>
                <a:lnTo>
                  <a:pt x="991996" y="31750"/>
                </a:lnTo>
                <a:close/>
              </a:path>
              <a:path w="1005205" h="76200">
                <a:moveTo>
                  <a:pt x="55033" y="31750"/>
                </a:moveTo>
                <a:lnTo>
                  <a:pt x="50800" y="31750"/>
                </a:lnTo>
                <a:lnTo>
                  <a:pt x="50800" y="38100"/>
                </a:lnTo>
                <a:lnTo>
                  <a:pt x="55033" y="31750"/>
                </a:lnTo>
                <a:close/>
              </a:path>
              <a:path w="1005205" h="76200">
                <a:moveTo>
                  <a:pt x="928497" y="0"/>
                </a:moveTo>
                <a:lnTo>
                  <a:pt x="953897" y="38100"/>
                </a:lnTo>
                <a:lnTo>
                  <a:pt x="953897" y="31750"/>
                </a:lnTo>
                <a:lnTo>
                  <a:pt x="991996" y="31750"/>
                </a:lnTo>
                <a:lnTo>
                  <a:pt x="928497" y="0"/>
                </a:lnTo>
                <a:close/>
              </a:path>
            </a:pathLst>
          </a:custGeom>
          <a:solidFill>
            <a:srgbClr val="674E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079398" y="3416300"/>
            <a:ext cx="1720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solidFill>
                  <a:srgbClr val="674EA7"/>
                </a:solidFill>
                <a:latin typeface="Tahoma"/>
                <a:cs typeface="Tahoma"/>
              </a:rPr>
              <a:t>m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336419" y="1169873"/>
            <a:ext cx="27590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13535" algn="l"/>
              </a:tabLst>
            </a:pPr>
            <a:r>
              <a:rPr sz="1600" spc="-60" dirty="0">
                <a:latin typeface="Tahoma"/>
                <a:cs typeface="Tahoma"/>
              </a:rPr>
              <a:t>I</a:t>
            </a:r>
            <a:r>
              <a:rPr sz="1600" spc="-100" dirty="0">
                <a:latin typeface="Tahoma"/>
                <a:cs typeface="Tahoma"/>
              </a:rPr>
              <a:t>n</a:t>
            </a:r>
            <a:r>
              <a:rPr sz="1600" spc="15" dirty="0">
                <a:latin typeface="Tahoma"/>
                <a:cs typeface="Tahoma"/>
              </a:rPr>
              <a:t>put</a:t>
            </a:r>
            <a:r>
              <a:rPr sz="1600" spc="-80" dirty="0">
                <a:latin typeface="Tahoma"/>
                <a:cs typeface="Tahoma"/>
              </a:rPr>
              <a:t> </a:t>
            </a:r>
            <a:r>
              <a:rPr sz="1600" spc="5" dirty="0">
                <a:latin typeface="Tahoma"/>
                <a:cs typeface="Tahoma"/>
              </a:rPr>
              <a:t>l</a:t>
            </a:r>
            <a:r>
              <a:rPr sz="1600" spc="-5" dirty="0">
                <a:latin typeface="Tahoma"/>
                <a:cs typeface="Tahoma"/>
              </a:rPr>
              <a:t>ayer</a:t>
            </a:r>
            <a:r>
              <a:rPr sz="1600" dirty="0">
                <a:latin typeface="Tahoma"/>
                <a:cs typeface="Tahoma"/>
              </a:rPr>
              <a:t>	</a:t>
            </a:r>
            <a:r>
              <a:rPr sz="1600" spc="125" dirty="0">
                <a:latin typeface="Tahoma"/>
                <a:cs typeface="Tahoma"/>
              </a:rPr>
              <a:t>H</a:t>
            </a:r>
            <a:r>
              <a:rPr sz="1600" spc="5" dirty="0">
                <a:latin typeface="Tahoma"/>
                <a:cs typeface="Tahoma"/>
              </a:rPr>
              <a:t>i</a:t>
            </a:r>
            <a:r>
              <a:rPr sz="1600" spc="10" dirty="0">
                <a:latin typeface="Tahoma"/>
                <a:cs typeface="Tahoma"/>
              </a:rPr>
              <a:t>d</a:t>
            </a:r>
            <a:r>
              <a:rPr sz="1600" dirty="0">
                <a:latin typeface="Tahoma"/>
                <a:cs typeface="Tahoma"/>
              </a:rPr>
              <a:t>den</a:t>
            </a:r>
            <a:r>
              <a:rPr sz="1600" spc="-70" dirty="0">
                <a:latin typeface="Tahoma"/>
                <a:cs typeface="Tahoma"/>
              </a:rPr>
              <a:t> </a:t>
            </a:r>
            <a:r>
              <a:rPr sz="1600" spc="5" dirty="0">
                <a:latin typeface="Tahoma"/>
                <a:cs typeface="Tahoma"/>
              </a:rPr>
              <a:t>l</a:t>
            </a:r>
            <a:r>
              <a:rPr sz="1600" spc="-80" dirty="0">
                <a:latin typeface="Tahoma"/>
                <a:cs typeface="Tahoma"/>
              </a:rPr>
              <a:t>a</a:t>
            </a:r>
            <a:r>
              <a:rPr sz="1600" spc="5" dirty="0">
                <a:latin typeface="Tahoma"/>
                <a:cs typeface="Tahoma"/>
              </a:rPr>
              <a:t>y</a:t>
            </a:r>
            <a:r>
              <a:rPr sz="1600" dirty="0">
                <a:latin typeface="Tahoma"/>
                <a:cs typeface="Tahoma"/>
              </a:rPr>
              <a:t>er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2644139" y="1493519"/>
            <a:ext cx="364490" cy="2306320"/>
            <a:chOff x="2644139" y="1493519"/>
            <a:chExt cx="364490" cy="2306320"/>
          </a:xfrm>
        </p:grpSpPr>
        <p:sp>
          <p:nvSpPr>
            <p:cNvPr id="43" name="object 43"/>
            <p:cNvSpPr/>
            <p:nvPr/>
          </p:nvSpPr>
          <p:spPr>
            <a:xfrm>
              <a:off x="2644139" y="1493519"/>
              <a:ext cx="364490" cy="2306320"/>
            </a:xfrm>
            <a:custGeom>
              <a:avLst/>
              <a:gdLst/>
              <a:ahLst/>
              <a:cxnLst/>
              <a:rect l="l" t="t" r="r" b="b"/>
              <a:pathLst>
                <a:path w="364489" h="2306320">
                  <a:moveTo>
                    <a:pt x="364236" y="0"/>
                  </a:moveTo>
                  <a:lnTo>
                    <a:pt x="0" y="0"/>
                  </a:lnTo>
                  <a:lnTo>
                    <a:pt x="0" y="2305811"/>
                  </a:lnTo>
                  <a:lnTo>
                    <a:pt x="364236" y="2305811"/>
                  </a:lnTo>
                  <a:lnTo>
                    <a:pt x="364236" y="0"/>
                  </a:lnTo>
                  <a:close/>
                </a:path>
              </a:pathLst>
            </a:custGeom>
            <a:solidFill>
              <a:srgbClr val="F8CA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30817" y="2589085"/>
              <a:ext cx="192405" cy="193928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30817" y="1564957"/>
              <a:ext cx="192405" cy="192404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30817" y="3227641"/>
              <a:ext cx="192405" cy="192404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30817" y="1869757"/>
              <a:ext cx="192405" cy="192404"/>
            </a:xfrm>
            <a:prstGeom prst="rect">
              <a:avLst/>
            </a:prstGeom>
          </p:spPr>
        </p:pic>
      </p:grpSp>
      <p:sp>
        <p:nvSpPr>
          <p:cNvPr id="48" name="object 48"/>
          <p:cNvSpPr txBox="1"/>
          <p:nvPr/>
        </p:nvSpPr>
        <p:spPr>
          <a:xfrm>
            <a:off x="2644139" y="1493519"/>
            <a:ext cx="364490" cy="230632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020"/>
              </a:spcBef>
            </a:pPr>
            <a:r>
              <a:rPr sz="2400" dirty="0">
                <a:latin typeface="Cambria Math"/>
                <a:cs typeface="Cambria Math"/>
              </a:rPr>
              <a:t>⋮</a:t>
            </a:r>
            <a:endParaRPr sz="2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23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ambria Math"/>
                <a:cs typeface="Cambria Math"/>
              </a:rPr>
              <a:t>⋮</a:t>
            </a:r>
            <a:endParaRPr sz="2400">
              <a:latin typeface="Cambria Math"/>
              <a:cs typeface="Cambria Math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2730817" y="1493519"/>
            <a:ext cx="3659504" cy="2306320"/>
            <a:chOff x="2730817" y="1493519"/>
            <a:chExt cx="3659504" cy="2306320"/>
          </a:xfrm>
        </p:grpSpPr>
        <p:pic>
          <p:nvPicPr>
            <p:cNvPr id="50" name="object 5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30817" y="3532441"/>
              <a:ext cx="192405" cy="192405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6025895" y="1493519"/>
              <a:ext cx="364490" cy="2306320"/>
            </a:xfrm>
            <a:custGeom>
              <a:avLst/>
              <a:gdLst/>
              <a:ahLst/>
              <a:cxnLst/>
              <a:rect l="l" t="t" r="r" b="b"/>
              <a:pathLst>
                <a:path w="364489" h="2306320">
                  <a:moveTo>
                    <a:pt x="364236" y="0"/>
                  </a:moveTo>
                  <a:lnTo>
                    <a:pt x="0" y="0"/>
                  </a:lnTo>
                  <a:lnTo>
                    <a:pt x="0" y="2305811"/>
                  </a:lnTo>
                  <a:lnTo>
                    <a:pt x="364236" y="2305811"/>
                  </a:lnTo>
                  <a:lnTo>
                    <a:pt x="364236" y="0"/>
                  </a:lnTo>
                  <a:close/>
                </a:path>
              </a:pathLst>
            </a:custGeom>
            <a:solidFill>
              <a:srgbClr val="F8CA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12573" y="1564957"/>
              <a:ext cx="192404" cy="192404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12573" y="2589085"/>
              <a:ext cx="192404" cy="193928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12573" y="3227641"/>
              <a:ext cx="192404" cy="192404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12573" y="1869757"/>
              <a:ext cx="192404" cy="192404"/>
            </a:xfrm>
            <a:prstGeom prst="rect">
              <a:avLst/>
            </a:prstGeom>
          </p:spPr>
        </p:pic>
      </p:grpSp>
      <p:grpSp>
        <p:nvGrpSpPr>
          <p:cNvPr id="56" name="object 56"/>
          <p:cNvGrpSpPr/>
          <p:nvPr/>
        </p:nvGrpSpPr>
        <p:grpSpPr>
          <a:xfrm>
            <a:off x="2191321" y="2499169"/>
            <a:ext cx="321945" cy="392430"/>
            <a:chOff x="2191321" y="2499169"/>
            <a:chExt cx="321945" cy="392430"/>
          </a:xfrm>
        </p:grpSpPr>
        <p:sp>
          <p:nvSpPr>
            <p:cNvPr id="57" name="object 57"/>
            <p:cNvSpPr/>
            <p:nvPr/>
          </p:nvSpPr>
          <p:spPr>
            <a:xfrm>
              <a:off x="2196083" y="2503932"/>
              <a:ext cx="312420" cy="382905"/>
            </a:xfrm>
            <a:custGeom>
              <a:avLst/>
              <a:gdLst/>
              <a:ahLst/>
              <a:cxnLst/>
              <a:rect l="l" t="t" r="r" b="b"/>
              <a:pathLst>
                <a:path w="312419" h="382905">
                  <a:moveTo>
                    <a:pt x="156210" y="0"/>
                  </a:moveTo>
                  <a:lnTo>
                    <a:pt x="156210" y="95631"/>
                  </a:lnTo>
                  <a:lnTo>
                    <a:pt x="0" y="95631"/>
                  </a:lnTo>
                  <a:lnTo>
                    <a:pt x="0" y="286893"/>
                  </a:lnTo>
                  <a:lnTo>
                    <a:pt x="156210" y="286893"/>
                  </a:lnTo>
                  <a:lnTo>
                    <a:pt x="156210" y="382524"/>
                  </a:lnTo>
                  <a:lnTo>
                    <a:pt x="312420" y="191262"/>
                  </a:lnTo>
                  <a:lnTo>
                    <a:pt x="156210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196083" y="2503932"/>
              <a:ext cx="312420" cy="382905"/>
            </a:xfrm>
            <a:custGeom>
              <a:avLst/>
              <a:gdLst/>
              <a:ahLst/>
              <a:cxnLst/>
              <a:rect l="l" t="t" r="r" b="b"/>
              <a:pathLst>
                <a:path w="312419" h="382905">
                  <a:moveTo>
                    <a:pt x="156210" y="382524"/>
                  </a:moveTo>
                  <a:lnTo>
                    <a:pt x="156210" y="286893"/>
                  </a:lnTo>
                  <a:lnTo>
                    <a:pt x="0" y="286893"/>
                  </a:lnTo>
                  <a:lnTo>
                    <a:pt x="0" y="95631"/>
                  </a:lnTo>
                  <a:lnTo>
                    <a:pt x="156210" y="95631"/>
                  </a:lnTo>
                  <a:lnTo>
                    <a:pt x="156210" y="0"/>
                  </a:lnTo>
                  <a:lnTo>
                    <a:pt x="312420" y="191262"/>
                  </a:lnTo>
                  <a:lnTo>
                    <a:pt x="156210" y="38252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6025896" y="1493519"/>
            <a:ext cx="364490" cy="230632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  <a:spcBef>
                <a:spcPts val="2020"/>
              </a:spcBef>
            </a:pPr>
            <a:r>
              <a:rPr sz="2400" dirty="0">
                <a:latin typeface="Cambria Math"/>
                <a:cs typeface="Cambria Math"/>
              </a:rPr>
              <a:t>⋮</a:t>
            </a:r>
            <a:endParaRPr sz="2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2300">
              <a:latin typeface="Cambria Math"/>
              <a:cs typeface="Cambria Math"/>
            </a:endParaRPr>
          </a:p>
          <a:p>
            <a:pPr marL="1270" algn="ctr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ambria Math"/>
                <a:cs typeface="Cambria Math"/>
              </a:rPr>
              <a:t>⋮</a:t>
            </a:r>
            <a:endParaRPr sz="2400">
              <a:latin typeface="Cambria Math"/>
              <a:cs typeface="Cambria Math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4334255" y="1493519"/>
            <a:ext cx="1971039" cy="2306320"/>
            <a:chOff x="4334255" y="1493519"/>
            <a:chExt cx="1971039" cy="2306320"/>
          </a:xfrm>
        </p:grpSpPr>
        <p:sp>
          <p:nvSpPr>
            <p:cNvPr id="61" name="object 61"/>
            <p:cNvSpPr/>
            <p:nvPr/>
          </p:nvSpPr>
          <p:spPr>
            <a:xfrm>
              <a:off x="4334255" y="1493519"/>
              <a:ext cx="363220" cy="2306320"/>
            </a:xfrm>
            <a:custGeom>
              <a:avLst/>
              <a:gdLst/>
              <a:ahLst/>
              <a:cxnLst/>
              <a:rect l="l" t="t" r="r" b="b"/>
              <a:pathLst>
                <a:path w="363220" h="2306320">
                  <a:moveTo>
                    <a:pt x="362712" y="0"/>
                  </a:moveTo>
                  <a:lnTo>
                    <a:pt x="0" y="0"/>
                  </a:lnTo>
                  <a:lnTo>
                    <a:pt x="0" y="2305811"/>
                  </a:lnTo>
                  <a:lnTo>
                    <a:pt x="362712" y="2305811"/>
                  </a:lnTo>
                  <a:lnTo>
                    <a:pt x="362712" y="0"/>
                  </a:lnTo>
                  <a:close/>
                </a:path>
              </a:pathLst>
            </a:custGeom>
            <a:solidFill>
              <a:srgbClr val="F8CA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19409" y="1564957"/>
              <a:ext cx="192404" cy="192404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19409" y="2589085"/>
              <a:ext cx="192404" cy="193928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19409" y="3227641"/>
              <a:ext cx="192404" cy="192404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19409" y="1869757"/>
              <a:ext cx="192404" cy="192404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12573" y="3532441"/>
              <a:ext cx="192404" cy="192405"/>
            </a:xfrm>
            <a:prstGeom prst="rect">
              <a:avLst/>
            </a:prstGeom>
          </p:spPr>
        </p:pic>
      </p:grpSp>
      <p:sp>
        <p:nvSpPr>
          <p:cNvPr id="67" name="object 67"/>
          <p:cNvSpPr txBox="1"/>
          <p:nvPr/>
        </p:nvSpPr>
        <p:spPr>
          <a:xfrm>
            <a:off x="5629783" y="1170254"/>
            <a:ext cx="11595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35" dirty="0">
                <a:latin typeface="Tahoma"/>
                <a:cs typeface="Tahoma"/>
              </a:rPr>
              <a:t>O</a:t>
            </a:r>
            <a:r>
              <a:rPr sz="1600" spc="15" dirty="0">
                <a:latin typeface="Tahoma"/>
                <a:cs typeface="Tahoma"/>
              </a:rPr>
              <a:t>utput</a:t>
            </a:r>
            <a:r>
              <a:rPr sz="1600" spc="-9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l</a:t>
            </a:r>
            <a:r>
              <a:rPr sz="1600" spc="-5" dirty="0">
                <a:latin typeface="Tahoma"/>
                <a:cs typeface="Tahoma"/>
              </a:rPr>
              <a:t>ayer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334255" y="1493519"/>
            <a:ext cx="363220" cy="230632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020"/>
              </a:spcBef>
            </a:pPr>
            <a:r>
              <a:rPr sz="2400" dirty="0">
                <a:latin typeface="Cambria Math"/>
                <a:cs typeface="Cambria Math"/>
              </a:rPr>
              <a:t>⋮</a:t>
            </a:r>
            <a:endParaRPr sz="2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23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ambria Math"/>
                <a:cs typeface="Cambria Math"/>
              </a:rPr>
              <a:t>⋮</a:t>
            </a:r>
            <a:endParaRPr sz="2400">
              <a:latin typeface="Cambria Math"/>
              <a:cs typeface="Cambria Math"/>
            </a:endParaRPr>
          </a:p>
        </p:txBody>
      </p:sp>
      <p:pic>
        <p:nvPicPr>
          <p:cNvPr id="69" name="object 6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19409" y="3532441"/>
            <a:ext cx="192404" cy="192405"/>
          </a:xfrm>
          <a:prstGeom prst="rect">
            <a:avLst/>
          </a:prstGeom>
        </p:spPr>
      </p:pic>
      <p:sp>
        <p:nvSpPr>
          <p:cNvPr id="70" name="object 70"/>
          <p:cNvSpPr txBox="1"/>
          <p:nvPr/>
        </p:nvSpPr>
        <p:spPr>
          <a:xfrm>
            <a:off x="2605785" y="3777733"/>
            <a:ext cx="467995" cy="62357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R="17145" algn="ctr">
              <a:lnSpc>
                <a:spcPct val="100000"/>
              </a:lnSpc>
              <a:spcBef>
                <a:spcPts val="470"/>
              </a:spcBef>
            </a:pPr>
            <a:r>
              <a:rPr sz="2000" b="1" spc="-25" dirty="0">
                <a:latin typeface="Tahoma"/>
                <a:cs typeface="Tahoma"/>
              </a:rPr>
              <a:t>X</a:t>
            </a:r>
            <a:endParaRPr sz="20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254"/>
              </a:spcBef>
            </a:pPr>
            <a:r>
              <a:rPr sz="1400" spc="114" dirty="0">
                <a:solidFill>
                  <a:srgbClr val="674EA7"/>
                </a:solidFill>
                <a:latin typeface="Tahoma"/>
                <a:cs typeface="Tahoma"/>
              </a:rPr>
              <a:t>V</a:t>
            </a:r>
            <a:r>
              <a:rPr sz="1400" spc="-13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674EA7"/>
                </a:solidFill>
                <a:latin typeface="Tahoma"/>
                <a:cs typeface="Tahoma"/>
              </a:rPr>
              <a:t>x</a:t>
            </a:r>
            <a:r>
              <a:rPr sz="1400" spc="-7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674EA7"/>
                </a:solidFill>
                <a:latin typeface="Tahoma"/>
                <a:cs typeface="Tahoma"/>
              </a:rPr>
              <a:t>m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273041" y="3777733"/>
            <a:ext cx="489584" cy="62357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31750" algn="ctr">
              <a:lnSpc>
                <a:spcPct val="100000"/>
              </a:lnSpc>
              <a:spcBef>
                <a:spcPts val="470"/>
              </a:spcBef>
            </a:pPr>
            <a:r>
              <a:rPr sz="2000" b="1" spc="15" dirty="0">
                <a:latin typeface="Tahoma"/>
                <a:cs typeface="Tahoma"/>
              </a:rPr>
              <a:t>H</a:t>
            </a:r>
            <a:endParaRPr sz="20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254"/>
              </a:spcBef>
            </a:pPr>
            <a:r>
              <a:rPr sz="1400" spc="135" dirty="0">
                <a:solidFill>
                  <a:srgbClr val="674EA7"/>
                </a:solidFill>
                <a:latin typeface="Tahoma"/>
                <a:cs typeface="Tahoma"/>
              </a:rPr>
              <a:t>N</a:t>
            </a:r>
            <a:r>
              <a:rPr sz="1400" spc="-7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674EA7"/>
                </a:solidFill>
                <a:latin typeface="Tahoma"/>
                <a:cs typeface="Tahoma"/>
              </a:rPr>
              <a:t>x</a:t>
            </a:r>
            <a:r>
              <a:rPr sz="1400" spc="-8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674EA7"/>
                </a:solidFill>
                <a:latin typeface="Tahoma"/>
                <a:cs typeface="Tahoma"/>
              </a:rPr>
              <a:t>m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958332" y="3777733"/>
            <a:ext cx="474345" cy="62357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6670" algn="ctr">
              <a:lnSpc>
                <a:spcPct val="100000"/>
              </a:lnSpc>
              <a:spcBef>
                <a:spcPts val="470"/>
              </a:spcBef>
            </a:pPr>
            <a:r>
              <a:rPr sz="2000" b="1" spc="-45" dirty="0">
                <a:latin typeface="Tahoma"/>
                <a:cs typeface="Tahoma"/>
              </a:rPr>
              <a:t>Ŷ</a:t>
            </a:r>
            <a:endParaRPr sz="20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254"/>
              </a:spcBef>
            </a:pPr>
            <a:r>
              <a:rPr sz="1400" spc="114" dirty="0">
                <a:solidFill>
                  <a:srgbClr val="674EA7"/>
                </a:solidFill>
                <a:latin typeface="Tahoma"/>
                <a:cs typeface="Tahoma"/>
              </a:rPr>
              <a:t>V</a:t>
            </a:r>
            <a:r>
              <a:rPr sz="1400" spc="-8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674EA7"/>
                </a:solidFill>
                <a:latin typeface="Tahoma"/>
                <a:cs typeface="Tahoma"/>
              </a:rPr>
              <a:t>x</a:t>
            </a:r>
            <a:r>
              <a:rPr sz="1400" spc="-7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674EA7"/>
                </a:solidFill>
                <a:latin typeface="Tahoma"/>
                <a:cs typeface="Tahoma"/>
              </a:rPr>
              <a:t>m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3294888" y="1947672"/>
            <a:ext cx="749935" cy="1527175"/>
          </a:xfrm>
          <a:custGeom>
            <a:avLst/>
            <a:gdLst/>
            <a:ahLst/>
            <a:cxnLst/>
            <a:rect l="l" t="t" r="r" b="b"/>
            <a:pathLst>
              <a:path w="749935" h="1527175">
                <a:moveTo>
                  <a:pt x="749808" y="0"/>
                </a:moveTo>
                <a:lnTo>
                  <a:pt x="0" y="0"/>
                </a:lnTo>
                <a:lnTo>
                  <a:pt x="0" y="1527047"/>
                </a:lnTo>
                <a:lnTo>
                  <a:pt x="749808" y="1527047"/>
                </a:lnTo>
                <a:lnTo>
                  <a:pt x="749808" y="0"/>
                </a:lnTo>
                <a:close/>
              </a:path>
            </a:pathLst>
          </a:custGeom>
          <a:solidFill>
            <a:srgbClr val="D4A6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3294888" y="1947672"/>
            <a:ext cx="749935" cy="1019810"/>
          </a:xfrm>
          <a:prstGeom prst="rect">
            <a:avLst/>
          </a:prstGeom>
          <a:solidFill>
            <a:srgbClr val="D4A6BC"/>
          </a:solidFill>
          <a:ln w="9525">
            <a:solidFill>
              <a:srgbClr val="000000"/>
            </a:solidFill>
          </a:ln>
        </p:spPr>
        <p:txBody>
          <a:bodyPr vert="horz" wrap="square" lIns="0" tIns="1631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85"/>
              </a:spcBef>
            </a:pPr>
            <a:r>
              <a:rPr sz="1400" b="1" dirty="0">
                <a:latin typeface="Tahoma"/>
                <a:cs typeface="Tahoma"/>
              </a:rPr>
              <a:t>W</a:t>
            </a:r>
            <a:r>
              <a:rPr sz="1350" b="1" baseline="-21604" dirty="0">
                <a:latin typeface="Tahoma"/>
                <a:cs typeface="Tahoma"/>
              </a:rPr>
              <a:t>1</a:t>
            </a:r>
            <a:endParaRPr sz="1350" baseline="-21604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1400" b="1" spc="-35" dirty="0">
                <a:latin typeface="Tahoma"/>
                <a:cs typeface="Tahoma"/>
              </a:rPr>
              <a:t>B</a:t>
            </a:r>
            <a:r>
              <a:rPr sz="1350" b="1" spc="-52" baseline="-21604" dirty="0">
                <a:latin typeface="Tahoma"/>
                <a:cs typeface="Tahoma"/>
              </a:rPr>
              <a:t>1</a:t>
            </a:r>
            <a:endParaRPr sz="1350" baseline="-21604">
              <a:latin typeface="Tahoma"/>
              <a:cs typeface="Tahoma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3294888" y="2967227"/>
            <a:ext cx="749935" cy="508000"/>
          </a:xfrm>
          <a:prstGeom prst="rect">
            <a:avLst/>
          </a:prstGeom>
          <a:solidFill>
            <a:srgbClr val="D4A6BC"/>
          </a:solidFill>
          <a:ln w="9525">
            <a:solidFill>
              <a:srgbClr val="000000"/>
            </a:solidFill>
          </a:ln>
        </p:spPr>
        <p:txBody>
          <a:bodyPr vert="horz" wrap="square" lIns="0" tIns="143510" rIns="0" bIns="0" rtlCol="0">
            <a:spAutoFit/>
          </a:bodyPr>
          <a:lstStyle/>
          <a:p>
            <a:pPr marL="174625">
              <a:lnSpc>
                <a:spcPct val="100000"/>
              </a:lnSpc>
              <a:spcBef>
                <a:spcPts val="1130"/>
              </a:spcBef>
            </a:pPr>
            <a:r>
              <a:rPr sz="1400" spc="5" dirty="0">
                <a:latin typeface="Tahoma"/>
                <a:cs typeface="Tahoma"/>
              </a:rPr>
              <a:t>ReLU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4985003" y="1946148"/>
            <a:ext cx="749935" cy="1527175"/>
          </a:xfrm>
          <a:custGeom>
            <a:avLst/>
            <a:gdLst/>
            <a:ahLst/>
            <a:cxnLst/>
            <a:rect l="l" t="t" r="r" b="b"/>
            <a:pathLst>
              <a:path w="749935" h="1527175">
                <a:moveTo>
                  <a:pt x="749808" y="0"/>
                </a:moveTo>
                <a:lnTo>
                  <a:pt x="0" y="0"/>
                </a:lnTo>
                <a:lnTo>
                  <a:pt x="0" y="1527047"/>
                </a:lnTo>
                <a:lnTo>
                  <a:pt x="749808" y="1527047"/>
                </a:lnTo>
                <a:lnTo>
                  <a:pt x="749808" y="0"/>
                </a:lnTo>
                <a:close/>
              </a:path>
            </a:pathLst>
          </a:custGeom>
          <a:solidFill>
            <a:srgbClr val="D4A6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4985003" y="1946148"/>
            <a:ext cx="749935" cy="1019810"/>
          </a:xfrm>
          <a:prstGeom prst="rect">
            <a:avLst/>
          </a:prstGeom>
          <a:solidFill>
            <a:srgbClr val="D4A6BC"/>
          </a:solidFill>
          <a:ln w="9525">
            <a:solidFill>
              <a:srgbClr val="000000"/>
            </a:solidFill>
          </a:ln>
        </p:spPr>
        <p:txBody>
          <a:bodyPr vert="horz" wrap="square" lIns="0" tIns="1631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85"/>
              </a:spcBef>
            </a:pPr>
            <a:r>
              <a:rPr sz="1400" b="1" dirty="0">
                <a:latin typeface="Tahoma"/>
                <a:cs typeface="Tahoma"/>
              </a:rPr>
              <a:t>W</a:t>
            </a:r>
            <a:r>
              <a:rPr sz="1350" b="1" baseline="-21604" dirty="0">
                <a:latin typeface="Tahoma"/>
                <a:cs typeface="Tahoma"/>
              </a:rPr>
              <a:t>2</a:t>
            </a:r>
            <a:endParaRPr sz="1350" baseline="-21604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1400" b="1" spc="-40" dirty="0">
                <a:latin typeface="Tahoma"/>
                <a:cs typeface="Tahoma"/>
              </a:rPr>
              <a:t>B</a:t>
            </a:r>
            <a:r>
              <a:rPr sz="1350" b="1" spc="-60" baseline="-21604" dirty="0">
                <a:latin typeface="Tahoma"/>
                <a:cs typeface="Tahoma"/>
              </a:rPr>
              <a:t>2</a:t>
            </a:r>
            <a:endParaRPr sz="1350" baseline="-21604">
              <a:latin typeface="Tahoma"/>
              <a:cs typeface="Tahoma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4985003" y="2965704"/>
            <a:ext cx="749935" cy="508000"/>
          </a:xfrm>
          <a:prstGeom prst="rect">
            <a:avLst/>
          </a:prstGeom>
          <a:solidFill>
            <a:srgbClr val="D4A6BC"/>
          </a:solidFill>
          <a:ln w="9525">
            <a:solidFill>
              <a:srgbClr val="000000"/>
            </a:solidFill>
          </a:ln>
        </p:spPr>
        <p:txBody>
          <a:bodyPr vert="horz" wrap="square" lIns="0" tIns="143510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1130"/>
              </a:spcBef>
            </a:pPr>
            <a:r>
              <a:rPr sz="1400" spc="-5" dirty="0">
                <a:latin typeface="Tahoma"/>
                <a:cs typeface="Tahoma"/>
              </a:rPr>
              <a:t>softmax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3003042" y="1490217"/>
            <a:ext cx="3020695" cy="2313940"/>
          </a:xfrm>
          <a:custGeom>
            <a:avLst/>
            <a:gdLst/>
            <a:ahLst/>
            <a:cxnLst/>
            <a:rect l="l" t="t" r="r" b="b"/>
            <a:pathLst>
              <a:path w="3020695" h="2313940">
                <a:moveTo>
                  <a:pt x="287655" y="1986026"/>
                </a:moveTo>
                <a:lnTo>
                  <a:pt x="208788" y="2018423"/>
                </a:lnTo>
                <a:lnTo>
                  <a:pt x="246722" y="2023287"/>
                </a:lnTo>
                <a:lnTo>
                  <a:pt x="508" y="2305558"/>
                </a:lnTo>
                <a:lnTo>
                  <a:pt x="10160" y="2313940"/>
                </a:lnTo>
                <a:lnTo>
                  <a:pt x="256273" y="2031669"/>
                </a:lnTo>
                <a:lnTo>
                  <a:pt x="266319" y="2068449"/>
                </a:lnTo>
                <a:lnTo>
                  <a:pt x="278803" y="2020189"/>
                </a:lnTo>
                <a:lnTo>
                  <a:pt x="287655" y="1986026"/>
                </a:lnTo>
                <a:close/>
              </a:path>
              <a:path w="3020695" h="2313940">
                <a:moveTo>
                  <a:pt x="287655" y="458089"/>
                </a:moveTo>
                <a:lnTo>
                  <a:pt x="283895" y="418338"/>
                </a:lnTo>
                <a:lnTo>
                  <a:pt x="279654" y="373265"/>
                </a:lnTo>
                <a:lnTo>
                  <a:pt x="263918" y="407987"/>
                </a:lnTo>
                <a:lnTo>
                  <a:pt x="260743" y="402894"/>
                </a:lnTo>
                <a:lnTo>
                  <a:pt x="260743" y="415010"/>
                </a:lnTo>
                <a:lnTo>
                  <a:pt x="260743" y="402894"/>
                </a:lnTo>
                <a:lnTo>
                  <a:pt x="10668" y="1524"/>
                </a:lnTo>
                <a:lnTo>
                  <a:pt x="0" y="8128"/>
                </a:lnTo>
                <a:lnTo>
                  <a:pt x="253187" y="414807"/>
                </a:lnTo>
                <a:lnTo>
                  <a:pt x="215011" y="413639"/>
                </a:lnTo>
                <a:lnTo>
                  <a:pt x="287655" y="458089"/>
                </a:lnTo>
                <a:close/>
              </a:path>
              <a:path w="3020695" h="2313940">
                <a:moveTo>
                  <a:pt x="1328928" y="4826"/>
                </a:moveTo>
                <a:lnTo>
                  <a:pt x="1255649" y="48260"/>
                </a:lnTo>
                <a:lnTo>
                  <a:pt x="1293863" y="47625"/>
                </a:lnTo>
                <a:lnTo>
                  <a:pt x="1031748" y="454660"/>
                </a:lnTo>
                <a:lnTo>
                  <a:pt x="1042416" y="461518"/>
                </a:lnTo>
                <a:lnTo>
                  <a:pt x="1304531" y="54495"/>
                </a:lnTo>
                <a:lnTo>
                  <a:pt x="1319784" y="89535"/>
                </a:lnTo>
                <a:lnTo>
                  <a:pt x="1324686" y="44069"/>
                </a:lnTo>
                <a:lnTo>
                  <a:pt x="1328928" y="4826"/>
                </a:lnTo>
                <a:close/>
              </a:path>
              <a:path w="3020695" h="2313940">
                <a:moveTo>
                  <a:pt x="1330452" y="2308225"/>
                </a:moveTo>
                <a:lnTo>
                  <a:pt x="1321168" y="2274697"/>
                </a:lnTo>
                <a:lnTo>
                  <a:pt x="1307719" y="2226056"/>
                </a:lnTo>
                <a:lnTo>
                  <a:pt x="1298409" y="2263063"/>
                </a:lnTo>
                <a:lnTo>
                  <a:pt x="1296581" y="2261044"/>
                </a:lnTo>
                <a:lnTo>
                  <a:pt x="1296581" y="2270353"/>
                </a:lnTo>
                <a:lnTo>
                  <a:pt x="1296543" y="2270506"/>
                </a:lnTo>
                <a:lnTo>
                  <a:pt x="1296377" y="2270531"/>
                </a:lnTo>
                <a:lnTo>
                  <a:pt x="1296581" y="2270353"/>
                </a:lnTo>
                <a:lnTo>
                  <a:pt x="1296581" y="2261044"/>
                </a:lnTo>
                <a:lnTo>
                  <a:pt x="1043305" y="1980311"/>
                </a:lnTo>
                <a:lnTo>
                  <a:pt x="1033907" y="1988693"/>
                </a:lnTo>
                <a:lnTo>
                  <a:pt x="1288935" y="2271623"/>
                </a:lnTo>
                <a:lnTo>
                  <a:pt x="1251204" y="2277110"/>
                </a:lnTo>
                <a:lnTo>
                  <a:pt x="1330452" y="2308225"/>
                </a:lnTo>
                <a:close/>
              </a:path>
              <a:path w="3020695" h="2313940">
                <a:moveTo>
                  <a:pt x="1976247" y="456565"/>
                </a:moveTo>
                <a:lnTo>
                  <a:pt x="1972487" y="416814"/>
                </a:lnTo>
                <a:lnTo>
                  <a:pt x="1968246" y="371729"/>
                </a:lnTo>
                <a:lnTo>
                  <a:pt x="1952510" y="406463"/>
                </a:lnTo>
                <a:lnTo>
                  <a:pt x="1949335" y="401370"/>
                </a:lnTo>
                <a:lnTo>
                  <a:pt x="1949335" y="413486"/>
                </a:lnTo>
                <a:lnTo>
                  <a:pt x="1949335" y="401370"/>
                </a:lnTo>
                <a:lnTo>
                  <a:pt x="1699260" y="0"/>
                </a:lnTo>
                <a:lnTo>
                  <a:pt x="1688592" y="6604"/>
                </a:lnTo>
                <a:lnTo>
                  <a:pt x="1941779" y="413283"/>
                </a:lnTo>
                <a:lnTo>
                  <a:pt x="1903603" y="412115"/>
                </a:lnTo>
                <a:lnTo>
                  <a:pt x="1976247" y="456565"/>
                </a:lnTo>
                <a:close/>
              </a:path>
              <a:path w="3020695" h="2313940">
                <a:moveTo>
                  <a:pt x="1977771" y="1984502"/>
                </a:moveTo>
                <a:lnTo>
                  <a:pt x="1898904" y="2016887"/>
                </a:lnTo>
                <a:lnTo>
                  <a:pt x="1936838" y="2021763"/>
                </a:lnTo>
                <a:lnTo>
                  <a:pt x="1690624" y="2304034"/>
                </a:lnTo>
                <a:lnTo>
                  <a:pt x="1700276" y="2312416"/>
                </a:lnTo>
                <a:lnTo>
                  <a:pt x="1946389" y="2030145"/>
                </a:lnTo>
                <a:lnTo>
                  <a:pt x="1956435" y="2066925"/>
                </a:lnTo>
                <a:lnTo>
                  <a:pt x="1968919" y="2018665"/>
                </a:lnTo>
                <a:lnTo>
                  <a:pt x="1977771" y="1984502"/>
                </a:lnTo>
                <a:close/>
              </a:path>
              <a:path w="3020695" h="2313940">
                <a:moveTo>
                  <a:pt x="3019044" y="3302"/>
                </a:moveTo>
                <a:lnTo>
                  <a:pt x="2945765" y="46736"/>
                </a:lnTo>
                <a:lnTo>
                  <a:pt x="2983979" y="46101"/>
                </a:lnTo>
                <a:lnTo>
                  <a:pt x="2721864" y="453136"/>
                </a:lnTo>
                <a:lnTo>
                  <a:pt x="2732532" y="459994"/>
                </a:lnTo>
                <a:lnTo>
                  <a:pt x="2994647" y="52971"/>
                </a:lnTo>
                <a:lnTo>
                  <a:pt x="3009900" y="88011"/>
                </a:lnTo>
                <a:lnTo>
                  <a:pt x="3014802" y="42545"/>
                </a:lnTo>
                <a:lnTo>
                  <a:pt x="3019044" y="3302"/>
                </a:lnTo>
                <a:close/>
              </a:path>
              <a:path w="3020695" h="2313940">
                <a:moveTo>
                  <a:pt x="3020568" y="2308225"/>
                </a:moveTo>
                <a:lnTo>
                  <a:pt x="3011284" y="2274697"/>
                </a:lnTo>
                <a:lnTo>
                  <a:pt x="2997835" y="2226056"/>
                </a:lnTo>
                <a:lnTo>
                  <a:pt x="2988526" y="2263063"/>
                </a:lnTo>
                <a:lnTo>
                  <a:pt x="2986697" y="2261044"/>
                </a:lnTo>
                <a:lnTo>
                  <a:pt x="2986697" y="2270353"/>
                </a:lnTo>
                <a:lnTo>
                  <a:pt x="2986659" y="2270506"/>
                </a:lnTo>
                <a:lnTo>
                  <a:pt x="2986494" y="2270531"/>
                </a:lnTo>
                <a:lnTo>
                  <a:pt x="2986697" y="2270353"/>
                </a:lnTo>
                <a:lnTo>
                  <a:pt x="2986697" y="2261044"/>
                </a:lnTo>
                <a:lnTo>
                  <a:pt x="2733421" y="1980311"/>
                </a:lnTo>
                <a:lnTo>
                  <a:pt x="2724023" y="1988693"/>
                </a:lnTo>
                <a:lnTo>
                  <a:pt x="2979051" y="2271623"/>
                </a:lnTo>
                <a:lnTo>
                  <a:pt x="2941320" y="2277110"/>
                </a:lnTo>
                <a:lnTo>
                  <a:pt x="3020568" y="23082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9012336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456430" cy="5143500"/>
            <a:chOff x="0" y="0"/>
            <a:chExt cx="445643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456430" cy="5143500"/>
            </a:xfrm>
            <a:custGeom>
              <a:avLst/>
              <a:gdLst/>
              <a:ahLst/>
              <a:cxnLst/>
              <a:rect l="l" t="t" r="r" b="b"/>
              <a:pathLst>
                <a:path w="4456430" h="5143500">
                  <a:moveTo>
                    <a:pt x="4456046" y="0"/>
                  </a:moveTo>
                  <a:lnTo>
                    <a:pt x="295714" y="0"/>
                  </a:lnTo>
                  <a:lnTo>
                    <a:pt x="0" y="2309532"/>
                  </a:lnTo>
                  <a:lnTo>
                    <a:pt x="0" y="4882590"/>
                  </a:lnTo>
                  <a:lnTo>
                    <a:pt x="2037743" y="5143498"/>
                  </a:lnTo>
                  <a:lnTo>
                    <a:pt x="3797489" y="5143498"/>
                  </a:lnTo>
                  <a:lnTo>
                    <a:pt x="4456046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4021454" cy="5143500"/>
            </a:xfrm>
            <a:custGeom>
              <a:avLst/>
              <a:gdLst/>
              <a:ahLst/>
              <a:cxnLst/>
              <a:rect l="l" t="t" r="r" b="b"/>
              <a:pathLst>
                <a:path w="4021454" h="5143500">
                  <a:moveTo>
                    <a:pt x="3785573" y="0"/>
                  </a:moveTo>
                  <a:lnTo>
                    <a:pt x="0" y="0"/>
                  </a:lnTo>
                  <a:lnTo>
                    <a:pt x="0" y="5143498"/>
                  </a:lnTo>
                  <a:lnTo>
                    <a:pt x="3658456" y="5143498"/>
                  </a:lnTo>
                  <a:lnTo>
                    <a:pt x="4020947" y="16637"/>
                  </a:lnTo>
                  <a:lnTo>
                    <a:pt x="3785573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3167" y="1421891"/>
              <a:ext cx="1840992" cy="1853183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04061" y="3226434"/>
            <a:ext cx="13360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sz="1600" spc="-110" dirty="0">
                <a:solidFill>
                  <a:srgbClr val="FFFFFF"/>
                </a:solidFill>
                <a:latin typeface="Microsoft Sans Serif"/>
                <a:cs typeface="Microsoft Sans Serif"/>
              </a:rPr>
              <a:t>ee</a:t>
            </a:r>
            <a:r>
              <a:rPr sz="16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p</a:t>
            </a:r>
            <a:r>
              <a:rPr sz="16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l</a:t>
            </a:r>
            <a:r>
              <a:rPr sz="16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16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arn</a:t>
            </a:r>
            <a:r>
              <a:rPr sz="16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16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ng.a</a:t>
            </a:r>
            <a:r>
              <a:rPr sz="16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35673" y="3031998"/>
            <a:ext cx="646430" cy="0"/>
          </a:xfrm>
          <a:custGeom>
            <a:avLst/>
            <a:gdLst/>
            <a:ahLst/>
            <a:cxnLst/>
            <a:rect l="l" t="t" r="r" b="b"/>
            <a:pathLst>
              <a:path w="646429">
                <a:moveTo>
                  <a:pt x="645922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FD4D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857750" y="541477"/>
            <a:ext cx="4004945" cy="2403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5080" algn="ctr">
              <a:lnSpc>
                <a:spcPct val="100000"/>
              </a:lnSpc>
              <a:spcBef>
                <a:spcPts val="95"/>
              </a:spcBef>
            </a:pPr>
            <a:r>
              <a:rPr spc="75" dirty="0"/>
              <a:t>Architecture </a:t>
            </a:r>
            <a:r>
              <a:rPr spc="80" dirty="0"/>
              <a:t> </a:t>
            </a:r>
            <a:r>
              <a:rPr spc="140" dirty="0"/>
              <a:t>of</a:t>
            </a:r>
            <a:r>
              <a:rPr spc="-335" dirty="0"/>
              <a:t> </a:t>
            </a:r>
            <a:r>
              <a:rPr spc="45" dirty="0"/>
              <a:t>the</a:t>
            </a:r>
            <a:r>
              <a:rPr spc="-310" dirty="0"/>
              <a:t> </a:t>
            </a:r>
            <a:r>
              <a:rPr spc="450" dirty="0"/>
              <a:t>CBOW </a:t>
            </a:r>
            <a:r>
              <a:rPr spc="-1614" dirty="0"/>
              <a:t> </a:t>
            </a:r>
            <a:r>
              <a:rPr spc="204" dirty="0"/>
              <a:t>Model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292344" y="3214877"/>
            <a:ext cx="32454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45" dirty="0">
                <a:solidFill>
                  <a:srgbClr val="585858"/>
                </a:solidFill>
                <a:latin typeface="Tahoma"/>
                <a:cs typeface="Tahoma"/>
              </a:rPr>
              <a:t>Activation</a:t>
            </a:r>
            <a:r>
              <a:rPr sz="2800" spc="-204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800" spc="30" dirty="0">
                <a:solidFill>
                  <a:srgbClr val="585858"/>
                </a:solidFill>
                <a:latin typeface="Tahoma"/>
                <a:cs typeface="Tahoma"/>
              </a:rPr>
              <a:t>Functions</a:t>
            </a:r>
            <a:endParaRPr sz="28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32339015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08068" y="4297877"/>
            <a:ext cx="494030" cy="253365"/>
          </a:xfrm>
          <a:custGeom>
            <a:avLst/>
            <a:gdLst/>
            <a:ahLst/>
            <a:cxnLst/>
            <a:rect l="l" t="t" r="r" b="b"/>
            <a:pathLst>
              <a:path w="494029" h="253364">
                <a:moveTo>
                  <a:pt x="493775" y="0"/>
                </a:moveTo>
                <a:lnTo>
                  <a:pt x="0" y="0"/>
                </a:lnTo>
                <a:lnTo>
                  <a:pt x="0" y="252983"/>
                </a:lnTo>
                <a:lnTo>
                  <a:pt x="493775" y="252983"/>
                </a:lnTo>
                <a:lnTo>
                  <a:pt x="493775" y="0"/>
                </a:lnTo>
                <a:close/>
              </a:path>
            </a:pathLst>
          </a:custGeom>
          <a:solidFill>
            <a:srgbClr val="9FC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08068" y="3284418"/>
            <a:ext cx="494030" cy="254635"/>
          </a:xfrm>
          <a:custGeom>
            <a:avLst/>
            <a:gdLst/>
            <a:ahLst/>
            <a:cxnLst/>
            <a:rect l="l" t="t" r="r" b="b"/>
            <a:pathLst>
              <a:path w="494029" h="254635">
                <a:moveTo>
                  <a:pt x="493775" y="0"/>
                </a:moveTo>
                <a:lnTo>
                  <a:pt x="0" y="0"/>
                </a:lnTo>
                <a:lnTo>
                  <a:pt x="0" y="254507"/>
                </a:lnTo>
                <a:lnTo>
                  <a:pt x="493775" y="254507"/>
                </a:lnTo>
                <a:lnTo>
                  <a:pt x="493775" y="0"/>
                </a:lnTo>
                <a:close/>
              </a:path>
            </a:pathLst>
          </a:custGeom>
          <a:solidFill>
            <a:srgbClr val="9FC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60268" y="3285941"/>
            <a:ext cx="494030" cy="253365"/>
          </a:xfrm>
          <a:custGeom>
            <a:avLst/>
            <a:gdLst/>
            <a:ahLst/>
            <a:cxnLst/>
            <a:rect l="l" t="t" r="r" b="b"/>
            <a:pathLst>
              <a:path w="494029" h="253364">
                <a:moveTo>
                  <a:pt x="493775" y="0"/>
                </a:moveTo>
                <a:lnTo>
                  <a:pt x="0" y="0"/>
                </a:lnTo>
                <a:lnTo>
                  <a:pt x="0" y="252983"/>
                </a:lnTo>
                <a:lnTo>
                  <a:pt x="493775" y="252983"/>
                </a:lnTo>
                <a:lnTo>
                  <a:pt x="493775" y="0"/>
                </a:lnTo>
                <a:close/>
              </a:path>
            </a:pathLst>
          </a:custGeom>
          <a:solidFill>
            <a:srgbClr val="9FC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60268" y="4297877"/>
            <a:ext cx="494030" cy="253365"/>
          </a:xfrm>
          <a:custGeom>
            <a:avLst/>
            <a:gdLst/>
            <a:ahLst/>
            <a:cxnLst/>
            <a:rect l="l" t="t" r="r" b="b"/>
            <a:pathLst>
              <a:path w="494029" h="253364">
                <a:moveTo>
                  <a:pt x="493775" y="0"/>
                </a:moveTo>
                <a:lnTo>
                  <a:pt x="0" y="0"/>
                </a:lnTo>
                <a:lnTo>
                  <a:pt x="0" y="252983"/>
                </a:lnTo>
                <a:lnTo>
                  <a:pt x="493775" y="252983"/>
                </a:lnTo>
                <a:lnTo>
                  <a:pt x="493775" y="0"/>
                </a:lnTo>
                <a:close/>
              </a:path>
            </a:pathLst>
          </a:custGeom>
          <a:solidFill>
            <a:srgbClr val="9FC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60268" y="3538925"/>
            <a:ext cx="494030" cy="253365"/>
          </a:xfrm>
          <a:custGeom>
            <a:avLst/>
            <a:gdLst/>
            <a:ahLst/>
            <a:cxnLst/>
            <a:rect l="l" t="t" r="r" b="b"/>
            <a:pathLst>
              <a:path w="494029" h="253364">
                <a:moveTo>
                  <a:pt x="493775" y="0"/>
                </a:moveTo>
                <a:lnTo>
                  <a:pt x="0" y="0"/>
                </a:lnTo>
                <a:lnTo>
                  <a:pt x="0" y="252983"/>
                </a:lnTo>
                <a:lnTo>
                  <a:pt x="493775" y="252983"/>
                </a:lnTo>
                <a:lnTo>
                  <a:pt x="493775" y="0"/>
                </a:lnTo>
                <a:close/>
              </a:path>
            </a:pathLst>
          </a:custGeom>
          <a:solidFill>
            <a:srgbClr val="9FC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60268" y="4044894"/>
            <a:ext cx="494030" cy="253365"/>
          </a:xfrm>
          <a:custGeom>
            <a:avLst/>
            <a:gdLst/>
            <a:ahLst/>
            <a:cxnLst/>
            <a:rect l="l" t="t" r="r" b="b"/>
            <a:pathLst>
              <a:path w="494029" h="253364">
                <a:moveTo>
                  <a:pt x="493775" y="0"/>
                </a:moveTo>
                <a:lnTo>
                  <a:pt x="0" y="0"/>
                </a:lnTo>
                <a:lnTo>
                  <a:pt x="0" y="252984"/>
                </a:lnTo>
                <a:lnTo>
                  <a:pt x="493775" y="252984"/>
                </a:lnTo>
                <a:lnTo>
                  <a:pt x="493775" y="0"/>
                </a:lnTo>
                <a:close/>
              </a:path>
            </a:pathLst>
          </a:custGeom>
          <a:solidFill>
            <a:srgbClr val="9FC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08068" y="4044894"/>
            <a:ext cx="494030" cy="253365"/>
          </a:xfrm>
          <a:custGeom>
            <a:avLst/>
            <a:gdLst/>
            <a:ahLst/>
            <a:cxnLst/>
            <a:rect l="l" t="t" r="r" b="b"/>
            <a:pathLst>
              <a:path w="494029" h="253364">
                <a:moveTo>
                  <a:pt x="493775" y="0"/>
                </a:moveTo>
                <a:lnTo>
                  <a:pt x="0" y="0"/>
                </a:lnTo>
                <a:lnTo>
                  <a:pt x="0" y="252984"/>
                </a:lnTo>
                <a:lnTo>
                  <a:pt x="493775" y="252984"/>
                </a:lnTo>
                <a:lnTo>
                  <a:pt x="493775" y="0"/>
                </a:lnTo>
                <a:close/>
              </a:path>
            </a:pathLst>
          </a:custGeom>
          <a:solidFill>
            <a:srgbClr val="9FC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4803306" y="3243079"/>
            <a:ext cx="503555" cy="1312545"/>
            <a:chOff x="4768405" y="2796349"/>
            <a:chExt cx="503555" cy="1312545"/>
          </a:xfrm>
        </p:grpSpPr>
        <p:sp>
          <p:nvSpPr>
            <p:cNvPr id="10" name="object 10"/>
            <p:cNvSpPr/>
            <p:nvPr/>
          </p:nvSpPr>
          <p:spPr>
            <a:xfrm>
              <a:off x="4773167" y="3092195"/>
              <a:ext cx="494030" cy="253365"/>
            </a:xfrm>
            <a:custGeom>
              <a:avLst/>
              <a:gdLst/>
              <a:ahLst/>
              <a:cxnLst/>
              <a:rect l="l" t="t" r="r" b="b"/>
              <a:pathLst>
                <a:path w="494029" h="253364">
                  <a:moveTo>
                    <a:pt x="493775" y="0"/>
                  </a:moveTo>
                  <a:lnTo>
                    <a:pt x="0" y="0"/>
                  </a:lnTo>
                  <a:lnTo>
                    <a:pt x="0" y="252983"/>
                  </a:lnTo>
                  <a:lnTo>
                    <a:pt x="493775" y="252983"/>
                  </a:lnTo>
                  <a:lnTo>
                    <a:pt x="493775" y="0"/>
                  </a:lnTo>
                  <a:close/>
                </a:path>
              </a:pathLst>
            </a:custGeom>
            <a:solidFill>
              <a:srgbClr val="9FC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773167" y="2801111"/>
              <a:ext cx="494030" cy="1303020"/>
            </a:xfrm>
            <a:custGeom>
              <a:avLst/>
              <a:gdLst/>
              <a:ahLst/>
              <a:cxnLst/>
              <a:rect l="l" t="t" r="r" b="b"/>
              <a:pathLst>
                <a:path w="494029" h="1303020">
                  <a:moveTo>
                    <a:pt x="82296" y="1303020"/>
                  </a:moveTo>
                  <a:lnTo>
                    <a:pt x="50256" y="1296553"/>
                  </a:lnTo>
                  <a:lnTo>
                    <a:pt x="24098" y="1278916"/>
                  </a:lnTo>
                  <a:lnTo>
                    <a:pt x="6465" y="1252758"/>
                  </a:lnTo>
                  <a:lnTo>
                    <a:pt x="0" y="1220724"/>
                  </a:lnTo>
                  <a:lnTo>
                    <a:pt x="0" y="82295"/>
                  </a:lnTo>
                  <a:lnTo>
                    <a:pt x="6465" y="50256"/>
                  </a:lnTo>
                  <a:lnTo>
                    <a:pt x="24098" y="24098"/>
                  </a:lnTo>
                  <a:lnTo>
                    <a:pt x="50256" y="6465"/>
                  </a:lnTo>
                  <a:lnTo>
                    <a:pt x="82296" y="0"/>
                  </a:lnTo>
                </a:path>
                <a:path w="494029" h="1303020">
                  <a:moveTo>
                    <a:pt x="411480" y="0"/>
                  </a:moveTo>
                  <a:lnTo>
                    <a:pt x="443519" y="6465"/>
                  </a:lnTo>
                  <a:lnTo>
                    <a:pt x="469677" y="24098"/>
                  </a:lnTo>
                  <a:lnTo>
                    <a:pt x="487310" y="50256"/>
                  </a:lnTo>
                  <a:lnTo>
                    <a:pt x="493776" y="82295"/>
                  </a:lnTo>
                  <a:lnTo>
                    <a:pt x="493776" y="1220724"/>
                  </a:lnTo>
                  <a:lnTo>
                    <a:pt x="487310" y="1252758"/>
                  </a:lnTo>
                  <a:lnTo>
                    <a:pt x="469677" y="1278916"/>
                  </a:lnTo>
                  <a:lnTo>
                    <a:pt x="443519" y="1296553"/>
                  </a:lnTo>
                  <a:lnTo>
                    <a:pt x="411480" y="1303020"/>
                  </a:lnTo>
                </a:path>
              </a:pathLst>
            </a:custGeom>
            <a:ln w="9525">
              <a:solidFill>
                <a:srgbClr val="3C85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43643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30" dirty="0"/>
              <a:t>Rectified</a:t>
            </a:r>
            <a:r>
              <a:rPr sz="2800" spc="-180" dirty="0"/>
              <a:t> </a:t>
            </a:r>
            <a:r>
              <a:rPr sz="2800" dirty="0"/>
              <a:t>Linear</a:t>
            </a:r>
            <a:r>
              <a:rPr sz="2800" spc="-170" dirty="0"/>
              <a:t> </a:t>
            </a:r>
            <a:r>
              <a:rPr sz="2800" spc="75" dirty="0"/>
              <a:t>Unit</a:t>
            </a:r>
            <a:r>
              <a:rPr sz="2800" spc="-170" dirty="0"/>
              <a:t> </a:t>
            </a:r>
            <a:r>
              <a:rPr sz="2800" spc="-65" dirty="0"/>
              <a:t>(ReLU)</a:t>
            </a:r>
            <a:endParaRPr sz="2800"/>
          </a:p>
        </p:txBody>
      </p:sp>
      <p:sp>
        <p:nvSpPr>
          <p:cNvPr id="13" name="object 13"/>
          <p:cNvSpPr txBox="1"/>
          <p:nvPr/>
        </p:nvSpPr>
        <p:spPr>
          <a:xfrm>
            <a:off x="465989" y="1616603"/>
            <a:ext cx="27635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09090" algn="l"/>
              </a:tabLst>
            </a:pPr>
            <a:r>
              <a:rPr sz="1600" spc="-25" dirty="0">
                <a:latin typeface="Tahoma"/>
                <a:cs typeface="Tahoma"/>
              </a:rPr>
              <a:t>Input</a:t>
            </a:r>
            <a:r>
              <a:rPr sz="1600" spc="-7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layer	</a:t>
            </a:r>
            <a:r>
              <a:rPr sz="1600" spc="25" dirty="0">
                <a:latin typeface="Tahoma"/>
                <a:cs typeface="Tahoma"/>
              </a:rPr>
              <a:t>Hidden</a:t>
            </a:r>
            <a:r>
              <a:rPr sz="1600" spc="-1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layer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74041" y="1940249"/>
            <a:ext cx="364490" cy="2306320"/>
            <a:chOff x="739140" y="1493519"/>
            <a:chExt cx="364490" cy="2306320"/>
          </a:xfrm>
        </p:grpSpPr>
        <p:sp>
          <p:nvSpPr>
            <p:cNvPr id="15" name="object 15"/>
            <p:cNvSpPr/>
            <p:nvPr/>
          </p:nvSpPr>
          <p:spPr>
            <a:xfrm>
              <a:off x="739140" y="1493519"/>
              <a:ext cx="364490" cy="2306320"/>
            </a:xfrm>
            <a:custGeom>
              <a:avLst/>
              <a:gdLst/>
              <a:ahLst/>
              <a:cxnLst/>
              <a:rect l="l" t="t" r="r" b="b"/>
              <a:pathLst>
                <a:path w="364490" h="2306320">
                  <a:moveTo>
                    <a:pt x="364235" y="0"/>
                  </a:moveTo>
                  <a:lnTo>
                    <a:pt x="0" y="0"/>
                  </a:lnTo>
                  <a:lnTo>
                    <a:pt x="0" y="2305811"/>
                  </a:lnTo>
                  <a:lnTo>
                    <a:pt x="364235" y="2305811"/>
                  </a:lnTo>
                  <a:lnTo>
                    <a:pt x="364235" y="0"/>
                  </a:lnTo>
                  <a:close/>
                </a:path>
              </a:pathLst>
            </a:custGeom>
            <a:solidFill>
              <a:srgbClr val="F8CA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817" y="1564957"/>
              <a:ext cx="192404" cy="19240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817" y="2589085"/>
              <a:ext cx="192404" cy="19392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817" y="3227641"/>
              <a:ext cx="192404" cy="19240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817" y="1869757"/>
              <a:ext cx="192404" cy="192404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774041" y="1940249"/>
            <a:ext cx="364490" cy="230632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020"/>
              </a:spcBef>
            </a:pPr>
            <a:r>
              <a:rPr sz="2400" dirty="0">
                <a:latin typeface="Cambria Math"/>
                <a:cs typeface="Cambria Math"/>
              </a:rPr>
              <a:t>⋮</a:t>
            </a:r>
            <a:endParaRPr sz="2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23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ambria Math"/>
                <a:cs typeface="Cambria Math"/>
              </a:rPr>
              <a:t>⋮</a:t>
            </a:r>
            <a:endParaRPr sz="2400">
              <a:latin typeface="Cambria Math"/>
              <a:cs typeface="Cambria Math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860718" y="1940249"/>
            <a:ext cx="1966595" cy="2306320"/>
            <a:chOff x="825817" y="1493519"/>
            <a:chExt cx="1966595" cy="2306320"/>
          </a:xfrm>
        </p:grpSpPr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817" y="3532441"/>
              <a:ext cx="192404" cy="192405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429255" y="1493519"/>
              <a:ext cx="363220" cy="2306320"/>
            </a:xfrm>
            <a:custGeom>
              <a:avLst/>
              <a:gdLst/>
              <a:ahLst/>
              <a:cxnLst/>
              <a:rect l="l" t="t" r="r" b="b"/>
              <a:pathLst>
                <a:path w="363219" h="2306320">
                  <a:moveTo>
                    <a:pt x="362712" y="0"/>
                  </a:moveTo>
                  <a:lnTo>
                    <a:pt x="0" y="0"/>
                  </a:lnTo>
                  <a:lnTo>
                    <a:pt x="0" y="2305811"/>
                  </a:lnTo>
                  <a:lnTo>
                    <a:pt x="362712" y="2305811"/>
                  </a:lnTo>
                  <a:lnTo>
                    <a:pt x="362712" y="0"/>
                  </a:lnTo>
                  <a:close/>
                </a:path>
              </a:pathLst>
            </a:custGeom>
            <a:solidFill>
              <a:srgbClr val="F8CA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14409" y="1564957"/>
              <a:ext cx="192404" cy="19240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14409" y="2589085"/>
              <a:ext cx="192404" cy="193928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14409" y="3227641"/>
              <a:ext cx="192404" cy="19240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14409" y="1869757"/>
              <a:ext cx="192404" cy="192404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2464156" y="1940249"/>
            <a:ext cx="363220" cy="230632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020"/>
              </a:spcBef>
            </a:pPr>
            <a:r>
              <a:rPr sz="2400" dirty="0">
                <a:latin typeface="Cambria Math"/>
                <a:cs typeface="Cambria Math"/>
              </a:rPr>
              <a:t>⋮</a:t>
            </a:r>
            <a:endParaRPr sz="2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23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ambria Math"/>
                <a:cs typeface="Cambria Math"/>
              </a:rPr>
              <a:t>⋮</a:t>
            </a:r>
            <a:endParaRPr sz="2400">
              <a:latin typeface="Cambria Math"/>
              <a:cs typeface="Cambria Math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424789" y="2394402"/>
            <a:ext cx="1316990" cy="1777364"/>
            <a:chOff x="1389888" y="1947672"/>
            <a:chExt cx="1316990" cy="1777364"/>
          </a:xfrm>
        </p:grpSpPr>
        <p:sp>
          <p:nvSpPr>
            <p:cNvPr id="30" name="object 30"/>
            <p:cNvSpPr/>
            <p:nvPr/>
          </p:nvSpPr>
          <p:spPr>
            <a:xfrm>
              <a:off x="1389888" y="1947672"/>
              <a:ext cx="749935" cy="1527175"/>
            </a:xfrm>
            <a:custGeom>
              <a:avLst/>
              <a:gdLst/>
              <a:ahLst/>
              <a:cxnLst/>
              <a:rect l="l" t="t" r="r" b="b"/>
              <a:pathLst>
                <a:path w="749935" h="1527175">
                  <a:moveTo>
                    <a:pt x="749807" y="0"/>
                  </a:moveTo>
                  <a:lnTo>
                    <a:pt x="0" y="0"/>
                  </a:lnTo>
                  <a:lnTo>
                    <a:pt x="0" y="1527047"/>
                  </a:lnTo>
                  <a:lnTo>
                    <a:pt x="749807" y="1527047"/>
                  </a:lnTo>
                  <a:lnTo>
                    <a:pt x="749807" y="0"/>
                  </a:lnTo>
                  <a:close/>
                </a:path>
              </a:pathLst>
            </a:custGeom>
            <a:solidFill>
              <a:srgbClr val="D4A6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14409" y="3532441"/>
              <a:ext cx="192404" cy="192405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878079" y="4270547"/>
            <a:ext cx="1587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65" dirty="0">
                <a:latin typeface="Tahoma"/>
                <a:cs typeface="Tahoma"/>
              </a:rPr>
              <a:t>x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577695" y="4270547"/>
            <a:ext cx="1695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50" dirty="0">
                <a:latin typeface="Tahoma"/>
                <a:cs typeface="Tahoma"/>
              </a:rPr>
              <a:t>h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424789" y="2394402"/>
            <a:ext cx="749935" cy="1019810"/>
          </a:xfrm>
          <a:prstGeom prst="rect">
            <a:avLst/>
          </a:prstGeom>
          <a:solidFill>
            <a:srgbClr val="D4A6BC"/>
          </a:solidFill>
          <a:ln w="9525">
            <a:solidFill>
              <a:srgbClr val="000000"/>
            </a:solidFill>
          </a:ln>
        </p:spPr>
        <p:txBody>
          <a:bodyPr vert="horz" wrap="square" lIns="0" tIns="1631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85"/>
              </a:spcBef>
            </a:pPr>
            <a:r>
              <a:rPr sz="1400" b="1" dirty="0">
                <a:latin typeface="Tahoma"/>
                <a:cs typeface="Tahoma"/>
              </a:rPr>
              <a:t>W</a:t>
            </a:r>
            <a:r>
              <a:rPr sz="1350" b="1" baseline="-21604" dirty="0">
                <a:latin typeface="Tahoma"/>
                <a:cs typeface="Tahoma"/>
              </a:rPr>
              <a:t>1</a:t>
            </a:r>
            <a:endParaRPr sz="1350" baseline="-21604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Tahoma"/>
              <a:cs typeface="Tahoma"/>
            </a:endParaRPr>
          </a:p>
          <a:p>
            <a:pPr marR="635" algn="ctr">
              <a:lnSpc>
                <a:spcPct val="100000"/>
              </a:lnSpc>
            </a:pPr>
            <a:r>
              <a:rPr sz="1400" b="1" spc="-65" dirty="0">
                <a:latin typeface="Tahoma"/>
                <a:cs typeface="Tahoma"/>
              </a:rPr>
              <a:t>b</a:t>
            </a:r>
            <a:r>
              <a:rPr sz="1350" b="1" spc="-97" baseline="-21604" dirty="0">
                <a:latin typeface="Tahoma"/>
                <a:cs typeface="Tahoma"/>
              </a:rPr>
              <a:t>1</a:t>
            </a:r>
            <a:endParaRPr sz="1350" baseline="-21604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424789" y="3413957"/>
            <a:ext cx="749935" cy="508000"/>
          </a:xfrm>
          <a:prstGeom prst="rect">
            <a:avLst/>
          </a:prstGeom>
          <a:solidFill>
            <a:srgbClr val="D4A6BC"/>
          </a:solidFill>
          <a:ln w="9525">
            <a:solidFill>
              <a:srgbClr val="000000"/>
            </a:solidFill>
          </a:ln>
        </p:spPr>
        <p:txBody>
          <a:bodyPr vert="horz" wrap="square" lIns="0" tIns="143510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130"/>
              </a:spcBef>
            </a:pPr>
            <a:r>
              <a:rPr sz="1400" spc="35" dirty="0">
                <a:latin typeface="Tahoma"/>
                <a:cs typeface="Tahoma"/>
              </a:rPr>
              <a:t>ReLU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132892" y="1938471"/>
            <a:ext cx="1330960" cy="2312670"/>
          </a:xfrm>
          <a:custGeom>
            <a:avLst/>
            <a:gdLst/>
            <a:ahLst/>
            <a:cxnLst/>
            <a:rect l="l" t="t" r="r" b="b"/>
            <a:pathLst>
              <a:path w="1330960" h="2312670">
                <a:moveTo>
                  <a:pt x="287705" y="1984502"/>
                </a:moveTo>
                <a:lnTo>
                  <a:pt x="208838" y="2016899"/>
                </a:lnTo>
                <a:lnTo>
                  <a:pt x="246773" y="2021763"/>
                </a:lnTo>
                <a:lnTo>
                  <a:pt x="596" y="2304034"/>
                </a:lnTo>
                <a:lnTo>
                  <a:pt x="10172" y="2312416"/>
                </a:lnTo>
                <a:lnTo>
                  <a:pt x="256324" y="2030145"/>
                </a:lnTo>
                <a:lnTo>
                  <a:pt x="266369" y="2066925"/>
                </a:lnTo>
                <a:lnTo>
                  <a:pt x="278853" y="2018665"/>
                </a:lnTo>
                <a:lnTo>
                  <a:pt x="287705" y="1984502"/>
                </a:lnTo>
                <a:close/>
              </a:path>
              <a:path w="1330960" h="2312670">
                <a:moveTo>
                  <a:pt x="287705" y="456565"/>
                </a:moveTo>
                <a:lnTo>
                  <a:pt x="283946" y="416814"/>
                </a:lnTo>
                <a:lnTo>
                  <a:pt x="279704" y="371741"/>
                </a:lnTo>
                <a:lnTo>
                  <a:pt x="263969" y="406450"/>
                </a:lnTo>
                <a:lnTo>
                  <a:pt x="260794" y="401358"/>
                </a:lnTo>
                <a:lnTo>
                  <a:pt x="260794" y="413486"/>
                </a:lnTo>
                <a:lnTo>
                  <a:pt x="260794" y="401358"/>
                </a:lnTo>
                <a:lnTo>
                  <a:pt x="10769" y="0"/>
                </a:lnTo>
                <a:lnTo>
                  <a:pt x="0" y="6604"/>
                </a:lnTo>
                <a:lnTo>
                  <a:pt x="253238" y="413283"/>
                </a:lnTo>
                <a:lnTo>
                  <a:pt x="215061" y="412115"/>
                </a:lnTo>
                <a:lnTo>
                  <a:pt x="287705" y="456565"/>
                </a:lnTo>
                <a:close/>
              </a:path>
              <a:path w="1330960" h="2312670">
                <a:moveTo>
                  <a:pt x="1328978" y="3302"/>
                </a:moveTo>
                <a:lnTo>
                  <a:pt x="1255699" y="46736"/>
                </a:lnTo>
                <a:lnTo>
                  <a:pt x="1293914" y="46101"/>
                </a:lnTo>
                <a:lnTo>
                  <a:pt x="1031798" y="453136"/>
                </a:lnTo>
                <a:lnTo>
                  <a:pt x="1042466" y="459994"/>
                </a:lnTo>
                <a:lnTo>
                  <a:pt x="1304582" y="52971"/>
                </a:lnTo>
                <a:lnTo>
                  <a:pt x="1319834" y="88011"/>
                </a:lnTo>
                <a:lnTo>
                  <a:pt x="1324737" y="42545"/>
                </a:lnTo>
                <a:lnTo>
                  <a:pt x="1328978" y="3302"/>
                </a:lnTo>
                <a:close/>
              </a:path>
              <a:path w="1330960" h="2312670">
                <a:moveTo>
                  <a:pt x="1330502" y="2306701"/>
                </a:moveTo>
                <a:lnTo>
                  <a:pt x="1321219" y="2273173"/>
                </a:lnTo>
                <a:lnTo>
                  <a:pt x="1307769" y="2224532"/>
                </a:lnTo>
                <a:lnTo>
                  <a:pt x="1298460" y="2261539"/>
                </a:lnTo>
                <a:lnTo>
                  <a:pt x="1296631" y="2259520"/>
                </a:lnTo>
                <a:lnTo>
                  <a:pt x="1296631" y="2268829"/>
                </a:lnTo>
                <a:lnTo>
                  <a:pt x="1296593" y="2268982"/>
                </a:lnTo>
                <a:lnTo>
                  <a:pt x="1296428" y="2269007"/>
                </a:lnTo>
                <a:lnTo>
                  <a:pt x="1296631" y="2268829"/>
                </a:lnTo>
                <a:lnTo>
                  <a:pt x="1296631" y="2259520"/>
                </a:lnTo>
                <a:lnTo>
                  <a:pt x="1043355" y="1978787"/>
                </a:lnTo>
                <a:lnTo>
                  <a:pt x="1033957" y="1987169"/>
                </a:lnTo>
                <a:lnTo>
                  <a:pt x="1288986" y="2270099"/>
                </a:lnTo>
                <a:lnTo>
                  <a:pt x="1251254" y="2275586"/>
                </a:lnTo>
                <a:lnTo>
                  <a:pt x="1330502" y="23067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710535" y="1964379"/>
            <a:ext cx="128460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114" dirty="0">
                <a:latin typeface="Tahoma"/>
                <a:cs typeface="Tahoma"/>
              </a:rPr>
              <a:t>z</a:t>
            </a:r>
            <a:r>
              <a:rPr sz="1575" b="1" spc="-75" baseline="-21164" dirty="0">
                <a:latin typeface="Tahoma"/>
                <a:cs typeface="Tahoma"/>
              </a:rPr>
              <a:t>1</a:t>
            </a:r>
            <a:r>
              <a:rPr sz="1575" b="1" spc="150" baseline="-21164" dirty="0">
                <a:latin typeface="Tahoma"/>
                <a:cs typeface="Tahoma"/>
              </a:rPr>
              <a:t> </a:t>
            </a:r>
            <a:r>
              <a:rPr sz="1600" spc="-240" dirty="0">
                <a:latin typeface="Tahoma"/>
                <a:cs typeface="Tahoma"/>
              </a:rPr>
              <a:t>=</a:t>
            </a:r>
            <a:r>
              <a:rPr sz="1600" spc="-95" dirty="0">
                <a:latin typeface="Tahoma"/>
                <a:cs typeface="Tahoma"/>
              </a:rPr>
              <a:t> </a:t>
            </a:r>
            <a:r>
              <a:rPr sz="1600" b="1" spc="30" dirty="0">
                <a:latin typeface="Tahoma"/>
                <a:cs typeface="Tahoma"/>
              </a:rPr>
              <a:t>W</a:t>
            </a:r>
            <a:r>
              <a:rPr sz="1575" b="1" spc="-75" baseline="-21164" dirty="0">
                <a:latin typeface="Tahoma"/>
                <a:cs typeface="Tahoma"/>
              </a:rPr>
              <a:t>1</a:t>
            </a:r>
            <a:r>
              <a:rPr sz="1600" b="1" spc="-135" dirty="0">
                <a:latin typeface="Tahoma"/>
                <a:cs typeface="Tahoma"/>
              </a:rPr>
              <a:t>x</a:t>
            </a:r>
            <a:r>
              <a:rPr sz="1600" b="1" spc="-55" dirty="0">
                <a:latin typeface="Tahoma"/>
                <a:cs typeface="Tahoma"/>
              </a:rPr>
              <a:t> </a:t>
            </a:r>
            <a:r>
              <a:rPr sz="1600" spc="-240" dirty="0">
                <a:latin typeface="Tahoma"/>
                <a:cs typeface="Tahoma"/>
              </a:rPr>
              <a:t>+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b="1" spc="-120" dirty="0">
                <a:latin typeface="Tahoma"/>
                <a:cs typeface="Tahoma"/>
              </a:rPr>
              <a:t>b</a:t>
            </a:r>
            <a:r>
              <a:rPr sz="1575" b="1" spc="-75" baseline="-21164" dirty="0">
                <a:latin typeface="Tahoma"/>
                <a:cs typeface="Tahoma"/>
              </a:rPr>
              <a:t>1</a:t>
            </a:r>
            <a:endParaRPr sz="1575" baseline="-21164">
              <a:latin typeface="Tahoma"/>
              <a:cs typeface="Tahoma"/>
            </a:endParaRPr>
          </a:p>
          <a:p>
            <a:pPr marL="89535">
              <a:lnSpc>
                <a:spcPct val="100000"/>
              </a:lnSpc>
              <a:spcBef>
                <a:spcPts val="1680"/>
              </a:spcBef>
            </a:pPr>
            <a:r>
              <a:rPr sz="1600" b="1" spc="-125" dirty="0">
                <a:latin typeface="Tahoma"/>
                <a:cs typeface="Tahoma"/>
              </a:rPr>
              <a:t>h</a:t>
            </a:r>
            <a:r>
              <a:rPr sz="1600" b="1" spc="-65" dirty="0">
                <a:latin typeface="Tahoma"/>
                <a:cs typeface="Tahoma"/>
              </a:rPr>
              <a:t> </a:t>
            </a:r>
            <a:r>
              <a:rPr sz="1600" spc="-240" dirty="0">
                <a:latin typeface="Tahoma"/>
                <a:cs typeface="Tahoma"/>
              </a:rPr>
              <a:t>=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R</a:t>
            </a:r>
            <a:r>
              <a:rPr sz="1600" spc="-10" dirty="0">
                <a:latin typeface="Tahoma"/>
                <a:cs typeface="Tahoma"/>
              </a:rPr>
              <a:t>e</a:t>
            </a:r>
            <a:r>
              <a:rPr sz="1600" spc="-15" dirty="0">
                <a:latin typeface="Tahoma"/>
                <a:cs typeface="Tahoma"/>
              </a:rPr>
              <a:t>LU(</a:t>
            </a:r>
            <a:r>
              <a:rPr sz="1600" b="1" spc="-110" dirty="0">
                <a:latin typeface="Tahoma"/>
                <a:cs typeface="Tahoma"/>
              </a:rPr>
              <a:t>z</a:t>
            </a:r>
            <a:r>
              <a:rPr sz="1575" b="1" spc="-75" baseline="-21164" dirty="0">
                <a:latin typeface="Tahoma"/>
                <a:cs typeface="Tahoma"/>
              </a:rPr>
              <a:t>1</a:t>
            </a:r>
            <a:r>
              <a:rPr sz="1600" spc="-190" dirty="0">
                <a:latin typeface="Tahoma"/>
                <a:cs typeface="Tahoma"/>
              </a:rPr>
              <a:t>)</a:t>
            </a:r>
            <a:endParaRPr sz="1600">
              <a:latin typeface="Tahoma"/>
              <a:cs typeface="Tahoma"/>
            </a:endParaRPr>
          </a:p>
        </p:txBody>
      </p:sp>
      <p:pic>
        <p:nvPicPr>
          <p:cNvPr id="38" name="object 3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27251" y="1973489"/>
            <a:ext cx="3046494" cy="2442436"/>
          </a:xfrm>
          <a:prstGeom prst="rect">
            <a:avLst/>
          </a:prstGeom>
        </p:spPr>
      </p:pic>
      <p:grpSp>
        <p:nvGrpSpPr>
          <p:cNvPr id="39" name="object 39"/>
          <p:cNvGrpSpPr/>
          <p:nvPr/>
        </p:nvGrpSpPr>
        <p:grpSpPr>
          <a:xfrm>
            <a:off x="4001682" y="3637795"/>
            <a:ext cx="659130" cy="521970"/>
            <a:chOff x="3966781" y="3191065"/>
            <a:chExt cx="659130" cy="521970"/>
          </a:xfrm>
        </p:grpSpPr>
        <p:sp>
          <p:nvSpPr>
            <p:cNvPr id="40" name="object 40"/>
            <p:cNvSpPr/>
            <p:nvPr/>
          </p:nvSpPr>
          <p:spPr>
            <a:xfrm>
              <a:off x="3971544" y="3195827"/>
              <a:ext cx="649605" cy="512445"/>
            </a:xfrm>
            <a:custGeom>
              <a:avLst/>
              <a:gdLst/>
              <a:ahLst/>
              <a:cxnLst/>
              <a:rect l="l" t="t" r="r" b="b"/>
              <a:pathLst>
                <a:path w="649604" h="512445">
                  <a:moveTo>
                    <a:pt x="393191" y="0"/>
                  </a:moveTo>
                  <a:lnTo>
                    <a:pt x="393191" y="128016"/>
                  </a:lnTo>
                  <a:lnTo>
                    <a:pt x="0" y="128016"/>
                  </a:lnTo>
                  <a:lnTo>
                    <a:pt x="0" y="384048"/>
                  </a:lnTo>
                  <a:lnTo>
                    <a:pt x="393191" y="384048"/>
                  </a:lnTo>
                  <a:lnTo>
                    <a:pt x="393191" y="512064"/>
                  </a:lnTo>
                  <a:lnTo>
                    <a:pt x="649223" y="256032"/>
                  </a:lnTo>
                  <a:lnTo>
                    <a:pt x="393191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971544" y="3195827"/>
              <a:ext cx="649605" cy="512445"/>
            </a:xfrm>
            <a:custGeom>
              <a:avLst/>
              <a:gdLst/>
              <a:ahLst/>
              <a:cxnLst/>
              <a:rect l="l" t="t" r="r" b="b"/>
              <a:pathLst>
                <a:path w="649604" h="512445">
                  <a:moveTo>
                    <a:pt x="0" y="128016"/>
                  </a:moveTo>
                  <a:lnTo>
                    <a:pt x="393191" y="128016"/>
                  </a:lnTo>
                  <a:lnTo>
                    <a:pt x="393191" y="0"/>
                  </a:lnTo>
                  <a:lnTo>
                    <a:pt x="649223" y="256032"/>
                  </a:lnTo>
                  <a:lnTo>
                    <a:pt x="393191" y="512064"/>
                  </a:lnTo>
                  <a:lnTo>
                    <a:pt x="393191" y="384048"/>
                  </a:lnTo>
                  <a:lnTo>
                    <a:pt x="0" y="384048"/>
                  </a:lnTo>
                  <a:lnTo>
                    <a:pt x="0" y="128016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4040989" y="3777432"/>
            <a:ext cx="4540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ahoma"/>
                <a:cs typeface="Tahoma"/>
              </a:rPr>
              <a:t>R</a:t>
            </a:r>
            <a:r>
              <a:rPr sz="1400" spc="45" dirty="0">
                <a:latin typeface="Tahoma"/>
                <a:cs typeface="Tahoma"/>
              </a:rPr>
              <a:t>eLU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360268" y="3247841"/>
            <a:ext cx="82550" cy="1303020"/>
          </a:xfrm>
          <a:custGeom>
            <a:avLst/>
            <a:gdLst/>
            <a:ahLst/>
            <a:cxnLst/>
            <a:rect l="l" t="t" r="r" b="b"/>
            <a:pathLst>
              <a:path w="82550" h="1303020">
                <a:moveTo>
                  <a:pt x="82296" y="1303020"/>
                </a:moveTo>
                <a:lnTo>
                  <a:pt x="50256" y="1296553"/>
                </a:lnTo>
                <a:lnTo>
                  <a:pt x="24098" y="1278916"/>
                </a:lnTo>
                <a:lnTo>
                  <a:pt x="6465" y="1252758"/>
                </a:lnTo>
                <a:lnTo>
                  <a:pt x="0" y="1220724"/>
                </a:lnTo>
                <a:lnTo>
                  <a:pt x="0" y="82295"/>
                </a:lnTo>
                <a:lnTo>
                  <a:pt x="6465" y="50256"/>
                </a:lnTo>
                <a:lnTo>
                  <a:pt x="24098" y="24098"/>
                </a:lnTo>
                <a:lnTo>
                  <a:pt x="50256" y="6465"/>
                </a:lnTo>
                <a:lnTo>
                  <a:pt x="82296" y="0"/>
                </a:lnTo>
              </a:path>
            </a:pathLst>
          </a:custGeom>
          <a:ln w="9525">
            <a:solidFill>
              <a:srgbClr val="3C8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771748" y="3247841"/>
            <a:ext cx="82550" cy="1303020"/>
          </a:xfrm>
          <a:custGeom>
            <a:avLst/>
            <a:gdLst/>
            <a:ahLst/>
            <a:cxnLst/>
            <a:rect l="l" t="t" r="r" b="b"/>
            <a:pathLst>
              <a:path w="82550" h="1303020">
                <a:moveTo>
                  <a:pt x="0" y="0"/>
                </a:moveTo>
                <a:lnTo>
                  <a:pt x="32039" y="6465"/>
                </a:lnTo>
                <a:lnTo>
                  <a:pt x="58197" y="24098"/>
                </a:lnTo>
                <a:lnTo>
                  <a:pt x="75830" y="50256"/>
                </a:lnTo>
                <a:lnTo>
                  <a:pt x="82296" y="82295"/>
                </a:lnTo>
                <a:lnTo>
                  <a:pt x="82296" y="1220724"/>
                </a:lnTo>
                <a:lnTo>
                  <a:pt x="75830" y="1252758"/>
                </a:lnTo>
                <a:lnTo>
                  <a:pt x="58197" y="1278916"/>
                </a:lnTo>
                <a:lnTo>
                  <a:pt x="32039" y="1296553"/>
                </a:lnTo>
                <a:lnTo>
                  <a:pt x="0" y="1303020"/>
                </a:lnTo>
              </a:path>
            </a:pathLst>
          </a:custGeom>
          <a:ln w="9525">
            <a:solidFill>
              <a:srgbClr val="3C8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3437230" y="3230614"/>
            <a:ext cx="340995" cy="53276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415"/>
              </a:spcBef>
            </a:pPr>
            <a:r>
              <a:rPr sz="1400" dirty="0">
                <a:solidFill>
                  <a:srgbClr val="3C85C5"/>
                </a:solidFill>
                <a:latin typeface="Tahoma"/>
                <a:cs typeface="Tahoma"/>
              </a:rPr>
              <a:t>5.1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400" dirty="0">
                <a:solidFill>
                  <a:srgbClr val="3C85C5"/>
                </a:solidFill>
                <a:latin typeface="Tahoma"/>
                <a:cs typeface="Tahoma"/>
              </a:rPr>
              <a:t>-</a:t>
            </a:r>
            <a:r>
              <a:rPr sz="1400" spc="-30" dirty="0">
                <a:solidFill>
                  <a:srgbClr val="3C85C5"/>
                </a:solidFill>
                <a:latin typeface="Tahoma"/>
                <a:cs typeface="Tahoma"/>
              </a:rPr>
              <a:t>0</a:t>
            </a:r>
            <a:r>
              <a:rPr sz="1400" spc="-15" dirty="0">
                <a:solidFill>
                  <a:srgbClr val="3C85C5"/>
                </a:solidFill>
                <a:latin typeface="Tahoma"/>
                <a:cs typeface="Tahoma"/>
              </a:rPr>
              <a:t>.</a:t>
            </a:r>
            <a:r>
              <a:rPr sz="1400" spc="50" dirty="0">
                <a:solidFill>
                  <a:srgbClr val="3C85C5"/>
                </a:solidFill>
                <a:latin typeface="Tahoma"/>
                <a:cs typeface="Tahoma"/>
              </a:rPr>
              <a:t>3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566771" y="3774587"/>
            <a:ext cx="8128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3C85C5"/>
                </a:solidFill>
                <a:latin typeface="Cambria Math"/>
                <a:cs typeface="Cambria Math"/>
              </a:rPr>
              <a:t>⋮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437230" y="3991162"/>
            <a:ext cx="340995" cy="53149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400" dirty="0">
                <a:solidFill>
                  <a:srgbClr val="3C85C5"/>
                </a:solidFill>
                <a:latin typeface="Tahoma"/>
                <a:cs typeface="Tahoma"/>
              </a:rPr>
              <a:t>-</a:t>
            </a:r>
            <a:r>
              <a:rPr sz="1400" spc="-30" dirty="0">
                <a:solidFill>
                  <a:srgbClr val="3C85C5"/>
                </a:solidFill>
                <a:latin typeface="Tahoma"/>
                <a:cs typeface="Tahoma"/>
              </a:rPr>
              <a:t>4</a:t>
            </a:r>
            <a:r>
              <a:rPr sz="1400" spc="-15" dirty="0">
                <a:solidFill>
                  <a:srgbClr val="3C85C5"/>
                </a:solidFill>
                <a:latin typeface="Tahoma"/>
                <a:cs typeface="Tahoma"/>
              </a:rPr>
              <a:t>.</a:t>
            </a:r>
            <a:r>
              <a:rPr sz="1400" spc="50" dirty="0">
                <a:solidFill>
                  <a:srgbClr val="3C85C5"/>
                </a:solidFill>
                <a:latin typeface="Tahoma"/>
                <a:cs typeface="Tahoma"/>
              </a:rPr>
              <a:t>6</a:t>
            </a:r>
            <a:endParaRPr sz="1400">
              <a:latin typeface="Tahoma"/>
              <a:cs typeface="Tahoma"/>
            </a:endParaRPr>
          </a:p>
          <a:p>
            <a:pPr marL="44450">
              <a:lnSpc>
                <a:spcPct val="100000"/>
              </a:lnSpc>
              <a:spcBef>
                <a:spcPts val="315"/>
              </a:spcBef>
            </a:pPr>
            <a:r>
              <a:rPr sz="1400" dirty="0">
                <a:solidFill>
                  <a:srgbClr val="3C85C5"/>
                </a:solidFill>
                <a:latin typeface="Tahoma"/>
                <a:cs typeface="Tahoma"/>
              </a:rPr>
              <a:t>0.2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483078" y="2901639"/>
            <a:ext cx="2482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85" dirty="0">
                <a:latin typeface="Tahoma"/>
                <a:cs typeface="Tahoma"/>
              </a:rPr>
              <a:t>z</a:t>
            </a:r>
            <a:r>
              <a:rPr sz="1575" b="1" spc="-127" baseline="-21164" dirty="0">
                <a:latin typeface="Tahoma"/>
                <a:cs typeface="Tahoma"/>
              </a:rPr>
              <a:t>1</a:t>
            </a:r>
            <a:endParaRPr sz="1575" baseline="-21164">
              <a:latin typeface="Tahoma"/>
              <a:cs typeface="Tahom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985615" y="2901639"/>
            <a:ext cx="1403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25" dirty="0">
                <a:latin typeface="Tahoma"/>
                <a:cs typeface="Tahoma"/>
              </a:rPr>
              <a:t>h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014824" y="3774587"/>
            <a:ext cx="8128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3C85C5"/>
                </a:solidFill>
                <a:latin typeface="Cambria Math"/>
                <a:cs typeface="Cambria Math"/>
              </a:rPr>
              <a:t>⋮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917035" y="3230614"/>
            <a:ext cx="275590" cy="53276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1400" spc="-25" dirty="0">
                <a:solidFill>
                  <a:srgbClr val="3C85C5"/>
                </a:solidFill>
                <a:latin typeface="Tahoma"/>
                <a:cs typeface="Tahoma"/>
              </a:rPr>
              <a:t>5.</a:t>
            </a:r>
            <a:r>
              <a:rPr sz="1400" spc="50" dirty="0">
                <a:solidFill>
                  <a:srgbClr val="3C85C5"/>
                </a:solidFill>
                <a:latin typeface="Tahoma"/>
                <a:cs typeface="Tahoma"/>
              </a:rPr>
              <a:t>1</a:t>
            </a:r>
            <a:endParaRPr sz="1400">
              <a:latin typeface="Tahoma"/>
              <a:cs typeface="Tahoma"/>
            </a:endParaRPr>
          </a:p>
          <a:p>
            <a:pPr marL="85725">
              <a:lnSpc>
                <a:spcPct val="100000"/>
              </a:lnSpc>
              <a:spcBef>
                <a:spcPts val="315"/>
              </a:spcBef>
            </a:pPr>
            <a:r>
              <a:rPr sz="1400" spc="50" dirty="0">
                <a:solidFill>
                  <a:srgbClr val="3C85C5"/>
                </a:solidFill>
                <a:latin typeface="Tahoma"/>
                <a:cs typeface="Tahoma"/>
              </a:rPr>
              <a:t>0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917035" y="3991162"/>
            <a:ext cx="275590" cy="53149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405"/>
              </a:spcBef>
            </a:pPr>
            <a:r>
              <a:rPr sz="1400" spc="50" dirty="0">
                <a:solidFill>
                  <a:srgbClr val="3C85C5"/>
                </a:solidFill>
                <a:latin typeface="Tahoma"/>
                <a:cs typeface="Tahoma"/>
              </a:rPr>
              <a:t>0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400" spc="-25" dirty="0">
                <a:solidFill>
                  <a:srgbClr val="3C85C5"/>
                </a:solidFill>
                <a:latin typeface="Tahoma"/>
                <a:cs typeface="Tahoma"/>
              </a:rPr>
              <a:t>0.</a:t>
            </a:r>
            <a:r>
              <a:rPr sz="1400" spc="50" dirty="0">
                <a:solidFill>
                  <a:srgbClr val="3C85C5"/>
                </a:solidFill>
                <a:latin typeface="Tahoma"/>
                <a:cs typeface="Tahoma"/>
              </a:rPr>
              <a:t>2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386679" y="1430726"/>
            <a:ext cx="17411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Tahoma"/>
                <a:cs typeface="Tahoma"/>
              </a:rPr>
              <a:t>R</a:t>
            </a:r>
            <a:r>
              <a:rPr sz="1600" spc="-10" dirty="0">
                <a:latin typeface="Tahoma"/>
                <a:cs typeface="Tahoma"/>
              </a:rPr>
              <a:t>e</a:t>
            </a:r>
            <a:r>
              <a:rPr sz="1600" spc="-45" dirty="0">
                <a:latin typeface="Tahoma"/>
                <a:cs typeface="Tahoma"/>
              </a:rPr>
              <a:t>LU(x)</a:t>
            </a:r>
            <a:r>
              <a:rPr sz="1600" spc="-65" dirty="0">
                <a:latin typeface="Tahoma"/>
                <a:cs typeface="Tahoma"/>
              </a:rPr>
              <a:t> </a:t>
            </a:r>
            <a:r>
              <a:rPr sz="1600" spc="-240" dirty="0">
                <a:latin typeface="Tahoma"/>
                <a:cs typeface="Tahoma"/>
              </a:rPr>
              <a:t>=</a:t>
            </a:r>
            <a:r>
              <a:rPr sz="1600" spc="-95" dirty="0">
                <a:latin typeface="Tahoma"/>
                <a:cs typeface="Tahoma"/>
              </a:rPr>
              <a:t> </a:t>
            </a:r>
            <a:r>
              <a:rPr sz="1600" spc="-45" dirty="0">
                <a:latin typeface="Tahoma"/>
                <a:cs typeface="Tahoma"/>
              </a:rPr>
              <a:t>m</a:t>
            </a:r>
            <a:r>
              <a:rPr sz="1600" spc="-60" dirty="0">
                <a:latin typeface="Tahoma"/>
                <a:cs typeface="Tahoma"/>
              </a:rPr>
              <a:t>ax(0,</a:t>
            </a:r>
            <a:r>
              <a:rPr sz="1600" spc="-75" dirty="0">
                <a:latin typeface="Tahoma"/>
                <a:cs typeface="Tahoma"/>
              </a:rPr>
              <a:t> </a:t>
            </a:r>
            <a:r>
              <a:rPr sz="1600" spc="-95" dirty="0">
                <a:latin typeface="Tahoma"/>
                <a:cs typeface="Tahoma"/>
              </a:rPr>
              <a:t>x)</a:t>
            </a:r>
            <a:endParaRPr sz="16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1338031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4359" y="3153155"/>
            <a:ext cx="704215" cy="664845"/>
          </a:xfrm>
          <a:custGeom>
            <a:avLst/>
            <a:gdLst/>
            <a:ahLst/>
            <a:cxnLst/>
            <a:rect l="l" t="t" r="r" b="b"/>
            <a:pathLst>
              <a:path w="704215" h="664845">
                <a:moveTo>
                  <a:pt x="704088" y="0"/>
                </a:moveTo>
                <a:lnTo>
                  <a:pt x="0" y="0"/>
                </a:lnTo>
                <a:lnTo>
                  <a:pt x="0" y="664463"/>
                </a:lnTo>
                <a:lnTo>
                  <a:pt x="704088" y="664463"/>
                </a:lnTo>
                <a:lnTo>
                  <a:pt x="704088" y="0"/>
                </a:lnTo>
                <a:close/>
              </a:path>
            </a:pathLst>
          </a:custGeom>
          <a:solidFill>
            <a:srgbClr val="B6D6A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751064" y="2772155"/>
            <a:ext cx="1118870" cy="1018540"/>
            <a:chOff x="7751064" y="2772155"/>
            <a:chExt cx="1118870" cy="1018540"/>
          </a:xfrm>
        </p:grpSpPr>
        <p:sp>
          <p:nvSpPr>
            <p:cNvPr id="4" name="object 4"/>
            <p:cNvSpPr/>
            <p:nvPr/>
          </p:nvSpPr>
          <p:spPr>
            <a:xfrm>
              <a:off x="8290560" y="2772155"/>
              <a:ext cx="521334" cy="323215"/>
            </a:xfrm>
            <a:custGeom>
              <a:avLst/>
              <a:gdLst/>
              <a:ahLst/>
              <a:cxnLst/>
              <a:rect l="l" t="t" r="r" b="b"/>
              <a:pathLst>
                <a:path w="521334" h="323214">
                  <a:moveTo>
                    <a:pt x="521207" y="0"/>
                  </a:moveTo>
                  <a:lnTo>
                    <a:pt x="0" y="0"/>
                  </a:lnTo>
                  <a:lnTo>
                    <a:pt x="0" y="323088"/>
                  </a:lnTo>
                  <a:lnTo>
                    <a:pt x="521207" y="323088"/>
                  </a:lnTo>
                  <a:lnTo>
                    <a:pt x="521207" y="0"/>
                  </a:lnTo>
                  <a:close/>
                </a:path>
              </a:pathLst>
            </a:custGeom>
            <a:solidFill>
              <a:srgbClr val="B6D6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51064" y="2859023"/>
              <a:ext cx="1118616" cy="931163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13182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" dirty="0"/>
              <a:t>Softmax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338429" y="1169873"/>
            <a:ext cx="11664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25" dirty="0">
                <a:latin typeface="Tahoma"/>
                <a:cs typeface="Tahoma"/>
              </a:rPr>
              <a:t>Hidden</a:t>
            </a:r>
            <a:r>
              <a:rPr sz="1600" spc="-1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layer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39140" y="1493519"/>
            <a:ext cx="364490" cy="2306320"/>
            <a:chOff x="739140" y="1493519"/>
            <a:chExt cx="364490" cy="2306320"/>
          </a:xfrm>
        </p:grpSpPr>
        <p:sp>
          <p:nvSpPr>
            <p:cNvPr id="9" name="object 9"/>
            <p:cNvSpPr/>
            <p:nvPr/>
          </p:nvSpPr>
          <p:spPr>
            <a:xfrm>
              <a:off x="739140" y="1493519"/>
              <a:ext cx="364490" cy="2306320"/>
            </a:xfrm>
            <a:custGeom>
              <a:avLst/>
              <a:gdLst/>
              <a:ahLst/>
              <a:cxnLst/>
              <a:rect l="l" t="t" r="r" b="b"/>
              <a:pathLst>
                <a:path w="364490" h="2306320">
                  <a:moveTo>
                    <a:pt x="364235" y="0"/>
                  </a:moveTo>
                  <a:lnTo>
                    <a:pt x="0" y="0"/>
                  </a:lnTo>
                  <a:lnTo>
                    <a:pt x="0" y="2305811"/>
                  </a:lnTo>
                  <a:lnTo>
                    <a:pt x="364235" y="2305811"/>
                  </a:lnTo>
                  <a:lnTo>
                    <a:pt x="364235" y="0"/>
                  </a:lnTo>
                  <a:close/>
                </a:path>
              </a:pathLst>
            </a:custGeom>
            <a:solidFill>
              <a:srgbClr val="F8CA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817" y="1564957"/>
              <a:ext cx="192404" cy="19240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5817" y="2589085"/>
              <a:ext cx="192404" cy="19392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817" y="3227641"/>
              <a:ext cx="192404" cy="19240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817" y="1869757"/>
              <a:ext cx="192404" cy="192404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739140" y="1493519"/>
            <a:ext cx="364490" cy="230632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020"/>
              </a:spcBef>
            </a:pPr>
            <a:r>
              <a:rPr sz="2400" dirty="0">
                <a:latin typeface="Cambria Math"/>
                <a:cs typeface="Cambria Math"/>
              </a:rPr>
              <a:t>⋮</a:t>
            </a:r>
            <a:endParaRPr sz="2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23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ambria Math"/>
                <a:cs typeface="Cambria Math"/>
              </a:rPr>
              <a:t>⋮</a:t>
            </a:r>
            <a:endParaRPr sz="2400">
              <a:latin typeface="Cambria Math"/>
              <a:cs typeface="Cambria Math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25817" y="1493519"/>
            <a:ext cx="1966595" cy="2306320"/>
            <a:chOff x="825817" y="1493519"/>
            <a:chExt cx="1966595" cy="2306320"/>
          </a:xfrm>
        </p:grpSpPr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817" y="3532441"/>
              <a:ext cx="192404" cy="19240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429255" y="1493519"/>
              <a:ext cx="363220" cy="2306320"/>
            </a:xfrm>
            <a:custGeom>
              <a:avLst/>
              <a:gdLst/>
              <a:ahLst/>
              <a:cxnLst/>
              <a:rect l="l" t="t" r="r" b="b"/>
              <a:pathLst>
                <a:path w="363219" h="2306320">
                  <a:moveTo>
                    <a:pt x="362712" y="0"/>
                  </a:moveTo>
                  <a:lnTo>
                    <a:pt x="0" y="0"/>
                  </a:lnTo>
                  <a:lnTo>
                    <a:pt x="0" y="2305811"/>
                  </a:lnTo>
                  <a:lnTo>
                    <a:pt x="362712" y="2305811"/>
                  </a:lnTo>
                  <a:lnTo>
                    <a:pt x="362712" y="0"/>
                  </a:lnTo>
                  <a:close/>
                </a:path>
              </a:pathLst>
            </a:custGeom>
            <a:solidFill>
              <a:srgbClr val="F8CA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14409" y="2589085"/>
              <a:ext cx="192404" cy="19392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14409" y="1564957"/>
              <a:ext cx="192404" cy="19240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14409" y="3227641"/>
              <a:ext cx="192404" cy="19240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14409" y="1869757"/>
              <a:ext cx="192404" cy="192404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2030983" y="1169873"/>
            <a:ext cx="11595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35" dirty="0">
                <a:latin typeface="Tahoma"/>
                <a:cs typeface="Tahoma"/>
              </a:rPr>
              <a:t>O</a:t>
            </a:r>
            <a:r>
              <a:rPr sz="1600" spc="15" dirty="0">
                <a:latin typeface="Tahoma"/>
                <a:cs typeface="Tahoma"/>
              </a:rPr>
              <a:t>utput</a:t>
            </a:r>
            <a:r>
              <a:rPr sz="1600" spc="-9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l</a:t>
            </a:r>
            <a:r>
              <a:rPr sz="1600" spc="-5" dirty="0">
                <a:latin typeface="Tahoma"/>
                <a:cs typeface="Tahoma"/>
              </a:rPr>
              <a:t>ayer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29255" y="1493519"/>
            <a:ext cx="363220" cy="230632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020"/>
              </a:spcBef>
            </a:pPr>
            <a:r>
              <a:rPr sz="2400" dirty="0">
                <a:latin typeface="Cambria Math"/>
                <a:cs typeface="Cambria Math"/>
              </a:rPr>
              <a:t>⋮</a:t>
            </a:r>
            <a:endParaRPr sz="2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23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ambria Math"/>
                <a:cs typeface="Cambria Math"/>
              </a:rPr>
              <a:t>⋮</a:t>
            </a:r>
            <a:endParaRPr sz="2400">
              <a:latin typeface="Cambria Math"/>
              <a:cs typeface="Cambria Math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389888" y="1947672"/>
            <a:ext cx="1316990" cy="1777364"/>
            <a:chOff x="1389888" y="1947672"/>
            <a:chExt cx="1316990" cy="1777364"/>
          </a:xfrm>
        </p:grpSpPr>
        <p:sp>
          <p:nvSpPr>
            <p:cNvPr id="25" name="object 25"/>
            <p:cNvSpPr/>
            <p:nvPr/>
          </p:nvSpPr>
          <p:spPr>
            <a:xfrm>
              <a:off x="1389888" y="1947672"/>
              <a:ext cx="749935" cy="1527175"/>
            </a:xfrm>
            <a:custGeom>
              <a:avLst/>
              <a:gdLst/>
              <a:ahLst/>
              <a:cxnLst/>
              <a:rect l="l" t="t" r="r" b="b"/>
              <a:pathLst>
                <a:path w="749935" h="1527175">
                  <a:moveTo>
                    <a:pt x="749807" y="0"/>
                  </a:moveTo>
                  <a:lnTo>
                    <a:pt x="0" y="0"/>
                  </a:lnTo>
                  <a:lnTo>
                    <a:pt x="0" y="1527047"/>
                  </a:lnTo>
                  <a:lnTo>
                    <a:pt x="749807" y="1527047"/>
                  </a:lnTo>
                  <a:lnTo>
                    <a:pt x="749807" y="0"/>
                  </a:lnTo>
                  <a:close/>
                </a:path>
              </a:pathLst>
            </a:custGeom>
            <a:solidFill>
              <a:srgbClr val="D4A6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14409" y="3532441"/>
              <a:ext cx="192404" cy="192405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837082" y="3823817"/>
            <a:ext cx="1695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50" dirty="0">
                <a:latin typeface="Tahoma"/>
                <a:cs typeface="Tahoma"/>
              </a:rPr>
              <a:t>h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547366" y="3823817"/>
            <a:ext cx="16002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95" dirty="0">
                <a:latin typeface="Tahoma"/>
                <a:cs typeface="Tahoma"/>
              </a:rPr>
              <a:t>ŷ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89888" y="1947672"/>
            <a:ext cx="749935" cy="1019810"/>
          </a:xfrm>
          <a:prstGeom prst="rect">
            <a:avLst/>
          </a:prstGeom>
          <a:solidFill>
            <a:srgbClr val="D4A6BC"/>
          </a:solidFill>
          <a:ln w="9525">
            <a:solidFill>
              <a:srgbClr val="000000"/>
            </a:solidFill>
          </a:ln>
        </p:spPr>
        <p:txBody>
          <a:bodyPr vert="horz" wrap="square" lIns="0" tIns="1631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85"/>
              </a:spcBef>
            </a:pPr>
            <a:r>
              <a:rPr sz="1400" b="1" dirty="0">
                <a:latin typeface="Tahoma"/>
                <a:cs typeface="Tahoma"/>
              </a:rPr>
              <a:t>W</a:t>
            </a:r>
            <a:r>
              <a:rPr sz="1350" b="1" baseline="-21604" dirty="0">
                <a:latin typeface="Tahoma"/>
                <a:cs typeface="Tahoma"/>
              </a:rPr>
              <a:t>2</a:t>
            </a:r>
            <a:endParaRPr sz="1350" baseline="-21604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Tahoma"/>
              <a:cs typeface="Tahoma"/>
            </a:endParaRPr>
          </a:p>
          <a:p>
            <a:pPr marR="635" algn="ctr">
              <a:lnSpc>
                <a:spcPct val="100000"/>
              </a:lnSpc>
            </a:pPr>
            <a:r>
              <a:rPr sz="1400" b="1" spc="-65" dirty="0">
                <a:latin typeface="Tahoma"/>
                <a:cs typeface="Tahoma"/>
              </a:rPr>
              <a:t>b</a:t>
            </a:r>
            <a:r>
              <a:rPr sz="1350" b="1" spc="-97" baseline="-21604" dirty="0">
                <a:latin typeface="Tahoma"/>
                <a:cs typeface="Tahoma"/>
              </a:rPr>
              <a:t>2</a:t>
            </a:r>
            <a:endParaRPr sz="1350" baseline="-21604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89888" y="2967227"/>
            <a:ext cx="749935" cy="508000"/>
          </a:xfrm>
          <a:prstGeom prst="rect">
            <a:avLst/>
          </a:prstGeom>
          <a:solidFill>
            <a:srgbClr val="D4A6BC"/>
          </a:solidFill>
          <a:ln w="9525">
            <a:solidFill>
              <a:srgbClr val="000000"/>
            </a:solidFill>
          </a:ln>
        </p:spPr>
        <p:txBody>
          <a:bodyPr vert="horz" wrap="square" lIns="0" tIns="14351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130"/>
              </a:spcBef>
            </a:pPr>
            <a:r>
              <a:rPr sz="1400" spc="5" dirty="0">
                <a:latin typeface="Tahoma"/>
                <a:cs typeface="Tahoma"/>
              </a:rPr>
              <a:t>softmax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097991" y="1491741"/>
            <a:ext cx="1330960" cy="2312670"/>
          </a:xfrm>
          <a:custGeom>
            <a:avLst/>
            <a:gdLst/>
            <a:ahLst/>
            <a:cxnLst/>
            <a:rect l="l" t="t" r="r" b="b"/>
            <a:pathLst>
              <a:path w="1330960" h="2312670">
                <a:moveTo>
                  <a:pt x="287705" y="1984502"/>
                </a:moveTo>
                <a:lnTo>
                  <a:pt x="208838" y="2016899"/>
                </a:lnTo>
                <a:lnTo>
                  <a:pt x="246773" y="2021763"/>
                </a:lnTo>
                <a:lnTo>
                  <a:pt x="596" y="2304034"/>
                </a:lnTo>
                <a:lnTo>
                  <a:pt x="10172" y="2312416"/>
                </a:lnTo>
                <a:lnTo>
                  <a:pt x="256324" y="2030145"/>
                </a:lnTo>
                <a:lnTo>
                  <a:pt x="266369" y="2066925"/>
                </a:lnTo>
                <a:lnTo>
                  <a:pt x="278853" y="2018665"/>
                </a:lnTo>
                <a:lnTo>
                  <a:pt x="287705" y="1984502"/>
                </a:lnTo>
                <a:close/>
              </a:path>
              <a:path w="1330960" h="2312670">
                <a:moveTo>
                  <a:pt x="287705" y="456565"/>
                </a:moveTo>
                <a:lnTo>
                  <a:pt x="283946" y="416814"/>
                </a:lnTo>
                <a:lnTo>
                  <a:pt x="279704" y="371741"/>
                </a:lnTo>
                <a:lnTo>
                  <a:pt x="263969" y="406450"/>
                </a:lnTo>
                <a:lnTo>
                  <a:pt x="260794" y="401358"/>
                </a:lnTo>
                <a:lnTo>
                  <a:pt x="260794" y="413486"/>
                </a:lnTo>
                <a:lnTo>
                  <a:pt x="260794" y="401358"/>
                </a:lnTo>
                <a:lnTo>
                  <a:pt x="10769" y="0"/>
                </a:lnTo>
                <a:lnTo>
                  <a:pt x="0" y="6604"/>
                </a:lnTo>
                <a:lnTo>
                  <a:pt x="253238" y="413283"/>
                </a:lnTo>
                <a:lnTo>
                  <a:pt x="215061" y="412115"/>
                </a:lnTo>
                <a:lnTo>
                  <a:pt x="287705" y="456565"/>
                </a:lnTo>
                <a:close/>
              </a:path>
              <a:path w="1330960" h="2312670">
                <a:moveTo>
                  <a:pt x="1328978" y="3302"/>
                </a:moveTo>
                <a:lnTo>
                  <a:pt x="1255699" y="46736"/>
                </a:lnTo>
                <a:lnTo>
                  <a:pt x="1293914" y="46101"/>
                </a:lnTo>
                <a:lnTo>
                  <a:pt x="1031798" y="453136"/>
                </a:lnTo>
                <a:lnTo>
                  <a:pt x="1042466" y="459994"/>
                </a:lnTo>
                <a:lnTo>
                  <a:pt x="1304582" y="52971"/>
                </a:lnTo>
                <a:lnTo>
                  <a:pt x="1319834" y="88011"/>
                </a:lnTo>
                <a:lnTo>
                  <a:pt x="1324737" y="42545"/>
                </a:lnTo>
                <a:lnTo>
                  <a:pt x="1328978" y="3302"/>
                </a:lnTo>
                <a:close/>
              </a:path>
              <a:path w="1330960" h="2312670">
                <a:moveTo>
                  <a:pt x="1330502" y="2306701"/>
                </a:moveTo>
                <a:lnTo>
                  <a:pt x="1321219" y="2273173"/>
                </a:lnTo>
                <a:lnTo>
                  <a:pt x="1307769" y="2224532"/>
                </a:lnTo>
                <a:lnTo>
                  <a:pt x="1298460" y="2261539"/>
                </a:lnTo>
                <a:lnTo>
                  <a:pt x="1296631" y="2259520"/>
                </a:lnTo>
                <a:lnTo>
                  <a:pt x="1296631" y="2268829"/>
                </a:lnTo>
                <a:lnTo>
                  <a:pt x="1296593" y="2268982"/>
                </a:lnTo>
                <a:lnTo>
                  <a:pt x="1296428" y="2269007"/>
                </a:lnTo>
                <a:lnTo>
                  <a:pt x="1296631" y="2268829"/>
                </a:lnTo>
                <a:lnTo>
                  <a:pt x="1296631" y="2259520"/>
                </a:lnTo>
                <a:lnTo>
                  <a:pt x="1043355" y="1978787"/>
                </a:lnTo>
                <a:lnTo>
                  <a:pt x="1033957" y="1987169"/>
                </a:lnTo>
                <a:lnTo>
                  <a:pt x="1288986" y="2270099"/>
                </a:lnTo>
                <a:lnTo>
                  <a:pt x="1251254" y="2275586"/>
                </a:lnTo>
                <a:lnTo>
                  <a:pt x="1330502" y="23067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028823" y="1593849"/>
            <a:ext cx="12147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110" dirty="0">
                <a:latin typeface="Tahoma"/>
                <a:cs typeface="Tahoma"/>
              </a:rPr>
              <a:t>z</a:t>
            </a:r>
            <a:r>
              <a:rPr sz="1600" b="1" spc="-55" dirty="0">
                <a:latin typeface="Tahoma"/>
                <a:cs typeface="Tahoma"/>
              </a:rPr>
              <a:t> </a:t>
            </a:r>
            <a:r>
              <a:rPr sz="1600" spc="-240" dirty="0">
                <a:latin typeface="Tahoma"/>
                <a:cs typeface="Tahoma"/>
              </a:rPr>
              <a:t>=</a:t>
            </a:r>
            <a:r>
              <a:rPr sz="1600" spc="-95" dirty="0">
                <a:latin typeface="Tahoma"/>
                <a:cs typeface="Tahoma"/>
              </a:rPr>
              <a:t> </a:t>
            </a:r>
            <a:r>
              <a:rPr sz="1600" b="1" spc="30" dirty="0">
                <a:latin typeface="Tahoma"/>
                <a:cs typeface="Tahoma"/>
              </a:rPr>
              <a:t>W</a:t>
            </a:r>
            <a:r>
              <a:rPr sz="1575" b="1" spc="-75" baseline="-21164" dirty="0">
                <a:latin typeface="Tahoma"/>
                <a:cs typeface="Tahoma"/>
              </a:rPr>
              <a:t>2</a:t>
            </a:r>
            <a:r>
              <a:rPr sz="1600" b="1" spc="-125" dirty="0">
                <a:latin typeface="Tahoma"/>
                <a:cs typeface="Tahoma"/>
              </a:rPr>
              <a:t>h</a:t>
            </a:r>
            <a:r>
              <a:rPr sz="1600" b="1" spc="-65" dirty="0">
                <a:latin typeface="Tahoma"/>
                <a:cs typeface="Tahoma"/>
              </a:rPr>
              <a:t> </a:t>
            </a:r>
            <a:r>
              <a:rPr sz="1600" spc="-240" dirty="0">
                <a:latin typeface="Tahoma"/>
                <a:cs typeface="Tahoma"/>
              </a:rPr>
              <a:t>+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b="1" spc="-120" dirty="0">
                <a:latin typeface="Tahoma"/>
                <a:cs typeface="Tahoma"/>
              </a:rPr>
              <a:t>b</a:t>
            </a:r>
            <a:r>
              <a:rPr sz="1575" b="1" spc="-75" baseline="-21164" dirty="0">
                <a:latin typeface="Tahoma"/>
                <a:cs typeface="Tahoma"/>
              </a:rPr>
              <a:t>2</a:t>
            </a:r>
            <a:endParaRPr sz="1575" baseline="-21164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054223" y="2051050"/>
            <a:ext cx="12731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80" dirty="0">
                <a:latin typeface="Tahoma"/>
                <a:cs typeface="Tahoma"/>
              </a:rPr>
              <a:t>ŷ</a:t>
            </a:r>
            <a:r>
              <a:rPr sz="1600" b="1" spc="-55" dirty="0">
                <a:latin typeface="Tahoma"/>
                <a:cs typeface="Tahoma"/>
              </a:rPr>
              <a:t> </a:t>
            </a:r>
            <a:r>
              <a:rPr sz="1600" spc="-240" dirty="0">
                <a:latin typeface="Tahoma"/>
                <a:cs typeface="Tahoma"/>
              </a:rPr>
              <a:t>=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spc="-25" dirty="0">
                <a:latin typeface="Tahoma"/>
                <a:cs typeface="Tahoma"/>
              </a:rPr>
              <a:t>s</a:t>
            </a:r>
            <a:r>
              <a:rPr sz="1600" spc="30" dirty="0">
                <a:latin typeface="Tahoma"/>
                <a:cs typeface="Tahoma"/>
              </a:rPr>
              <a:t>o</a:t>
            </a:r>
            <a:r>
              <a:rPr sz="1600" spc="40" dirty="0">
                <a:latin typeface="Tahoma"/>
                <a:cs typeface="Tahoma"/>
              </a:rPr>
              <a:t>f</a:t>
            </a:r>
            <a:r>
              <a:rPr sz="1600" spc="45" dirty="0">
                <a:latin typeface="Tahoma"/>
                <a:cs typeface="Tahoma"/>
              </a:rPr>
              <a:t>t</a:t>
            </a:r>
            <a:r>
              <a:rPr sz="1600" spc="-40" dirty="0">
                <a:latin typeface="Tahoma"/>
                <a:cs typeface="Tahoma"/>
              </a:rPr>
              <a:t>m</a:t>
            </a:r>
            <a:r>
              <a:rPr sz="1600" spc="-85" dirty="0">
                <a:latin typeface="Tahoma"/>
                <a:cs typeface="Tahoma"/>
              </a:rPr>
              <a:t>ax</a:t>
            </a:r>
            <a:r>
              <a:rPr sz="1600" spc="-60" dirty="0">
                <a:latin typeface="Tahoma"/>
                <a:cs typeface="Tahoma"/>
              </a:rPr>
              <a:t>(</a:t>
            </a:r>
            <a:r>
              <a:rPr sz="1600" b="1" spc="-114" dirty="0">
                <a:latin typeface="Tahoma"/>
                <a:cs typeface="Tahoma"/>
              </a:rPr>
              <a:t>z</a:t>
            </a:r>
            <a:r>
              <a:rPr sz="1600" spc="-190" dirty="0">
                <a:latin typeface="Tahoma"/>
                <a:cs typeface="Tahoma"/>
              </a:rPr>
              <a:t>)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5298757" y="2906077"/>
            <a:ext cx="811530" cy="521970"/>
            <a:chOff x="5298757" y="2906077"/>
            <a:chExt cx="811530" cy="521970"/>
          </a:xfrm>
        </p:grpSpPr>
        <p:sp>
          <p:nvSpPr>
            <p:cNvPr id="35" name="object 35"/>
            <p:cNvSpPr/>
            <p:nvPr/>
          </p:nvSpPr>
          <p:spPr>
            <a:xfrm>
              <a:off x="5303520" y="2910839"/>
              <a:ext cx="802005" cy="512445"/>
            </a:xfrm>
            <a:custGeom>
              <a:avLst/>
              <a:gdLst/>
              <a:ahLst/>
              <a:cxnLst/>
              <a:rect l="l" t="t" r="r" b="b"/>
              <a:pathLst>
                <a:path w="802004" h="512445">
                  <a:moveTo>
                    <a:pt x="545591" y="0"/>
                  </a:moveTo>
                  <a:lnTo>
                    <a:pt x="545591" y="128016"/>
                  </a:lnTo>
                  <a:lnTo>
                    <a:pt x="0" y="128016"/>
                  </a:lnTo>
                  <a:lnTo>
                    <a:pt x="0" y="384048"/>
                  </a:lnTo>
                  <a:lnTo>
                    <a:pt x="545591" y="384048"/>
                  </a:lnTo>
                  <a:lnTo>
                    <a:pt x="545591" y="512064"/>
                  </a:lnTo>
                  <a:lnTo>
                    <a:pt x="801624" y="256032"/>
                  </a:lnTo>
                  <a:lnTo>
                    <a:pt x="545591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303520" y="2910839"/>
              <a:ext cx="802005" cy="512445"/>
            </a:xfrm>
            <a:custGeom>
              <a:avLst/>
              <a:gdLst/>
              <a:ahLst/>
              <a:cxnLst/>
              <a:rect l="l" t="t" r="r" b="b"/>
              <a:pathLst>
                <a:path w="802004" h="512445">
                  <a:moveTo>
                    <a:pt x="0" y="128016"/>
                  </a:moveTo>
                  <a:lnTo>
                    <a:pt x="545591" y="128016"/>
                  </a:lnTo>
                  <a:lnTo>
                    <a:pt x="545591" y="0"/>
                  </a:lnTo>
                  <a:lnTo>
                    <a:pt x="801624" y="256032"/>
                  </a:lnTo>
                  <a:lnTo>
                    <a:pt x="545591" y="512064"/>
                  </a:lnTo>
                  <a:lnTo>
                    <a:pt x="545591" y="384048"/>
                  </a:lnTo>
                  <a:lnTo>
                    <a:pt x="0" y="384048"/>
                  </a:lnTo>
                  <a:lnTo>
                    <a:pt x="0" y="128016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5314569" y="3044698"/>
            <a:ext cx="6540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0" dirty="0">
                <a:latin typeface="Tahoma"/>
                <a:cs typeface="Tahoma"/>
              </a:rPr>
              <a:t>soft</a:t>
            </a:r>
            <a:r>
              <a:rPr sz="1400" spc="20" dirty="0">
                <a:latin typeface="Tahoma"/>
                <a:cs typeface="Tahoma"/>
              </a:rPr>
              <a:t>m</a:t>
            </a:r>
            <a:r>
              <a:rPr sz="1400" spc="-20" dirty="0">
                <a:latin typeface="Tahoma"/>
                <a:cs typeface="Tahoma"/>
              </a:rPr>
              <a:t>ax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401815" y="2202941"/>
            <a:ext cx="1327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80" dirty="0">
                <a:latin typeface="Tahoma"/>
                <a:cs typeface="Tahoma"/>
              </a:rPr>
              <a:t>ŷ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08456" y="4819394"/>
            <a:ext cx="3847465" cy="1405890"/>
            <a:chOff x="5025961" y="249745"/>
            <a:chExt cx="3847465" cy="1405890"/>
          </a:xfrm>
        </p:grpSpPr>
        <p:sp>
          <p:nvSpPr>
            <p:cNvPr id="40" name="object 40"/>
            <p:cNvSpPr/>
            <p:nvPr/>
          </p:nvSpPr>
          <p:spPr>
            <a:xfrm>
              <a:off x="5030723" y="254508"/>
              <a:ext cx="3837940" cy="1396365"/>
            </a:xfrm>
            <a:custGeom>
              <a:avLst/>
              <a:gdLst/>
              <a:ahLst/>
              <a:cxnLst/>
              <a:rect l="l" t="t" r="r" b="b"/>
              <a:pathLst>
                <a:path w="3837940" h="1396364">
                  <a:moveTo>
                    <a:pt x="0" y="1395984"/>
                  </a:moveTo>
                  <a:lnTo>
                    <a:pt x="3837431" y="1395984"/>
                  </a:lnTo>
                  <a:lnTo>
                    <a:pt x="3837431" y="0"/>
                  </a:lnTo>
                  <a:lnTo>
                    <a:pt x="0" y="0"/>
                  </a:lnTo>
                  <a:lnTo>
                    <a:pt x="0" y="1395984"/>
                  </a:lnTo>
                  <a:close/>
                </a:path>
              </a:pathLst>
            </a:custGeom>
            <a:ln w="9524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068567" y="502920"/>
              <a:ext cx="899160" cy="513715"/>
            </a:xfrm>
            <a:custGeom>
              <a:avLst/>
              <a:gdLst/>
              <a:ahLst/>
              <a:cxnLst/>
              <a:rect l="l" t="t" r="r" b="b"/>
              <a:pathLst>
                <a:path w="899159" h="513715">
                  <a:moveTo>
                    <a:pt x="642365" y="0"/>
                  </a:moveTo>
                  <a:lnTo>
                    <a:pt x="642365" y="128396"/>
                  </a:lnTo>
                  <a:lnTo>
                    <a:pt x="0" y="128396"/>
                  </a:lnTo>
                  <a:lnTo>
                    <a:pt x="0" y="385190"/>
                  </a:lnTo>
                  <a:lnTo>
                    <a:pt x="642365" y="385190"/>
                  </a:lnTo>
                  <a:lnTo>
                    <a:pt x="642365" y="513588"/>
                  </a:lnTo>
                  <a:lnTo>
                    <a:pt x="899160" y="256793"/>
                  </a:lnTo>
                  <a:lnTo>
                    <a:pt x="642365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068567" y="502920"/>
              <a:ext cx="899160" cy="513715"/>
            </a:xfrm>
            <a:custGeom>
              <a:avLst/>
              <a:gdLst/>
              <a:ahLst/>
              <a:cxnLst/>
              <a:rect l="l" t="t" r="r" b="b"/>
              <a:pathLst>
                <a:path w="899159" h="513715">
                  <a:moveTo>
                    <a:pt x="0" y="128396"/>
                  </a:moveTo>
                  <a:lnTo>
                    <a:pt x="642365" y="128396"/>
                  </a:lnTo>
                  <a:lnTo>
                    <a:pt x="642365" y="0"/>
                  </a:lnTo>
                  <a:lnTo>
                    <a:pt x="899160" y="256793"/>
                  </a:lnTo>
                  <a:lnTo>
                    <a:pt x="642365" y="513588"/>
                  </a:lnTo>
                  <a:lnTo>
                    <a:pt x="642365" y="385190"/>
                  </a:lnTo>
                  <a:lnTo>
                    <a:pt x="0" y="385190"/>
                  </a:lnTo>
                  <a:lnTo>
                    <a:pt x="0" y="128396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1722945" y="5207062"/>
            <a:ext cx="6413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spc="10" dirty="0">
                <a:latin typeface="Tahoma"/>
                <a:cs typeface="Tahoma"/>
              </a:rPr>
              <a:t>soft</a:t>
            </a:r>
            <a:r>
              <a:rPr sz="1400" spc="20" dirty="0">
                <a:latin typeface="Tahoma"/>
                <a:cs typeface="Tahoma"/>
              </a:rPr>
              <a:t>m</a:t>
            </a:r>
            <a:r>
              <a:rPr sz="1400" spc="-20" dirty="0">
                <a:latin typeface="Tahoma"/>
                <a:cs typeface="Tahoma"/>
              </a:rPr>
              <a:t>ax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56868" y="4991606"/>
            <a:ext cx="2053589" cy="861694"/>
            <a:chOff x="5274373" y="421957"/>
            <a:chExt cx="2053589" cy="861694"/>
          </a:xfrm>
        </p:grpSpPr>
        <p:sp>
          <p:nvSpPr>
            <p:cNvPr id="45" name="object 45"/>
            <p:cNvSpPr/>
            <p:nvPr/>
          </p:nvSpPr>
          <p:spPr>
            <a:xfrm>
              <a:off x="5279135" y="426719"/>
              <a:ext cx="2044064" cy="666115"/>
            </a:xfrm>
            <a:custGeom>
              <a:avLst/>
              <a:gdLst/>
              <a:ahLst/>
              <a:cxnLst/>
              <a:rect l="l" t="t" r="r" b="b"/>
              <a:pathLst>
                <a:path w="2044065" h="666115">
                  <a:moveTo>
                    <a:pt x="35051" y="665988"/>
                  </a:moveTo>
                  <a:lnTo>
                    <a:pt x="21431" y="663225"/>
                  </a:lnTo>
                  <a:lnTo>
                    <a:pt x="10287" y="655700"/>
                  </a:lnTo>
                  <a:lnTo>
                    <a:pt x="2762" y="644556"/>
                  </a:lnTo>
                  <a:lnTo>
                    <a:pt x="0" y="630935"/>
                  </a:lnTo>
                  <a:lnTo>
                    <a:pt x="0" y="35051"/>
                  </a:lnTo>
                  <a:lnTo>
                    <a:pt x="2762" y="21431"/>
                  </a:lnTo>
                  <a:lnTo>
                    <a:pt x="10287" y="10287"/>
                  </a:lnTo>
                  <a:lnTo>
                    <a:pt x="21431" y="2762"/>
                  </a:lnTo>
                  <a:lnTo>
                    <a:pt x="35051" y="0"/>
                  </a:lnTo>
                </a:path>
                <a:path w="2044065" h="666115">
                  <a:moveTo>
                    <a:pt x="175260" y="0"/>
                  </a:moveTo>
                  <a:lnTo>
                    <a:pt x="188880" y="2762"/>
                  </a:lnTo>
                  <a:lnTo>
                    <a:pt x="200025" y="10286"/>
                  </a:lnTo>
                  <a:lnTo>
                    <a:pt x="207549" y="21431"/>
                  </a:lnTo>
                  <a:lnTo>
                    <a:pt x="210312" y="35051"/>
                  </a:lnTo>
                  <a:lnTo>
                    <a:pt x="210312" y="630935"/>
                  </a:lnTo>
                  <a:lnTo>
                    <a:pt x="207549" y="644556"/>
                  </a:lnTo>
                  <a:lnTo>
                    <a:pt x="200025" y="655701"/>
                  </a:lnTo>
                  <a:lnTo>
                    <a:pt x="188880" y="663225"/>
                  </a:lnTo>
                  <a:lnTo>
                    <a:pt x="175260" y="665988"/>
                  </a:lnTo>
                </a:path>
                <a:path w="2044065" h="666115">
                  <a:moveTo>
                    <a:pt x="1864614" y="665988"/>
                  </a:moveTo>
                  <a:lnTo>
                    <a:pt x="1850659" y="663178"/>
                  </a:lnTo>
                  <a:lnTo>
                    <a:pt x="1839277" y="655510"/>
                  </a:lnTo>
                  <a:lnTo>
                    <a:pt x="1831609" y="644128"/>
                  </a:lnTo>
                  <a:lnTo>
                    <a:pt x="1828799" y="630174"/>
                  </a:lnTo>
                  <a:lnTo>
                    <a:pt x="1828799" y="35813"/>
                  </a:lnTo>
                  <a:lnTo>
                    <a:pt x="1831609" y="21859"/>
                  </a:lnTo>
                  <a:lnTo>
                    <a:pt x="1839277" y="10477"/>
                  </a:lnTo>
                  <a:lnTo>
                    <a:pt x="1850659" y="2809"/>
                  </a:lnTo>
                  <a:lnTo>
                    <a:pt x="1864614" y="0"/>
                  </a:lnTo>
                </a:path>
                <a:path w="2044065" h="666115">
                  <a:moveTo>
                    <a:pt x="2007869" y="0"/>
                  </a:moveTo>
                  <a:lnTo>
                    <a:pt x="2021824" y="2809"/>
                  </a:lnTo>
                  <a:lnTo>
                    <a:pt x="2033206" y="10477"/>
                  </a:lnTo>
                  <a:lnTo>
                    <a:pt x="2040874" y="21859"/>
                  </a:lnTo>
                  <a:lnTo>
                    <a:pt x="2043684" y="35813"/>
                  </a:lnTo>
                  <a:lnTo>
                    <a:pt x="2043684" y="630174"/>
                  </a:lnTo>
                  <a:lnTo>
                    <a:pt x="2040874" y="644128"/>
                  </a:lnTo>
                  <a:lnTo>
                    <a:pt x="2033206" y="655510"/>
                  </a:lnTo>
                  <a:lnTo>
                    <a:pt x="2021824" y="663178"/>
                  </a:lnTo>
                  <a:lnTo>
                    <a:pt x="2007869" y="665988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76515" y="1092707"/>
              <a:ext cx="76200" cy="190753"/>
            </a:xfrm>
            <a:prstGeom prst="rect">
              <a:avLst/>
            </a:prstGeom>
          </p:spPr>
        </p:pic>
      </p:grpSp>
      <p:sp>
        <p:nvSpPr>
          <p:cNvPr id="47" name="object 47"/>
          <p:cNvSpPr txBox="1"/>
          <p:nvPr/>
        </p:nvSpPr>
        <p:spPr>
          <a:xfrm>
            <a:off x="1135823" y="5068378"/>
            <a:ext cx="3048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ts val="1680"/>
              </a:lnSpc>
              <a:spcBef>
                <a:spcPts val="95"/>
              </a:spcBef>
            </a:pPr>
            <a:r>
              <a:rPr sz="1600" spc="-5" dirty="0">
                <a:latin typeface="Cambria Math"/>
                <a:cs typeface="Cambria Math"/>
              </a:rPr>
              <a:t>∈</a:t>
            </a:r>
            <a:endParaRPr sz="1600">
              <a:latin typeface="Cambria Math"/>
              <a:cs typeface="Cambria Math"/>
            </a:endParaRPr>
          </a:p>
          <a:p>
            <a:pPr marL="25400">
              <a:lnSpc>
                <a:spcPts val="1680"/>
              </a:lnSpc>
            </a:pPr>
            <a:r>
              <a:rPr sz="2400" spc="60" baseline="-17361" dirty="0">
                <a:latin typeface="Cambria Math"/>
                <a:cs typeface="Cambria Math"/>
              </a:rPr>
              <a:t>ℝ</a:t>
            </a:r>
            <a:r>
              <a:rPr sz="1050" spc="40" dirty="0">
                <a:latin typeface="Tahoma"/>
                <a:cs typeface="Tahoma"/>
              </a:rPr>
              <a:t>K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624899" y="5862762"/>
            <a:ext cx="3587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mbria Math"/>
                <a:cs typeface="Cambria Math"/>
              </a:rPr>
              <a:t>𝝨</a:t>
            </a:r>
            <a:r>
              <a:rPr sz="1600" spc="-100" dirty="0">
                <a:latin typeface="Tahoma"/>
                <a:cs typeface="Tahoma"/>
              </a:rPr>
              <a:t>=1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025584" y="5190297"/>
            <a:ext cx="1267460" cy="628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mbria Math"/>
                <a:cs typeface="Cambria Math"/>
              </a:rPr>
              <a:t>∈</a:t>
            </a:r>
            <a:r>
              <a:rPr sz="1600" spc="65" dirty="0">
                <a:latin typeface="Cambria Math"/>
                <a:cs typeface="Cambria Math"/>
              </a:rPr>
              <a:t> </a:t>
            </a:r>
            <a:r>
              <a:rPr sz="1600" spc="-65" dirty="0">
                <a:latin typeface="Tahoma"/>
                <a:cs typeface="Tahoma"/>
              </a:rPr>
              <a:t>[0,</a:t>
            </a:r>
            <a:r>
              <a:rPr sz="1600" spc="-95" dirty="0">
                <a:latin typeface="Tahoma"/>
                <a:cs typeface="Tahoma"/>
              </a:rPr>
              <a:t> </a:t>
            </a:r>
            <a:r>
              <a:rPr sz="1600" spc="-40" dirty="0">
                <a:latin typeface="Tahoma"/>
                <a:cs typeface="Tahoma"/>
              </a:rPr>
              <a:t>1]</a:t>
            </a:r>
            <a:r>
              <a:rPr sz="1575" spc="135" baseline="26455" dirty="0">
                <a:latin typeface="Tahoma"/>
                <a:cs typeface="Tahoma"/>
              </a:rPr>
              <a:t>K</a:t>
            </a:r>
            <a:endParaRPr sz="1575" baseline="26455">
              <a:latin typeface="Tahoma"/>
              <a:cs typeface="Tahoma"/>
            </a:endParaRPr>
          </a:p>
          <a:p>
            <a:pPr marL="163195">
              <a:lnSpc>
                <a:spcPct val="100000"/>
              </a:lnSpc>
              <a:spcBef>
                <a:spcPts val="1145"/>
              </a:spcBef>
            </a:pPr>
            <a:r>
              <a:rPr sz="1400" spc="-5" dirty="0">
                <a:latin typeface="Tahoma"/>
                <a:cs typeface="Tahoma"/>
              </a:rPr>
              <a:t>~probabilities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6220967" y="2496311"/>
            <a:ext cx="82550" cy="1303020"/>
          </a:xfrm>
          <a:custGeom>
            <a:avLst/>
            <a:gdLst/>
            <a:ahLst/>
            <a:cxnLst/>
            <a:rect l="l" t="t" r="r" b="b"/>
            <a:pathLst>
              <a:path w="82550" h="1303020">
                <a:moveTo>
                  <a:pt x="82296" y="1303020"/>
                </a:moveTo>
                <a:lnTo>
                  <a:pt x="50256" y="1296554"/>
                </a:lnTo>
                <a:lnTo>
                  <a:pt x="24098" y="1278921"/>
                </a:lnTo>
                <a:lnTo>
                  <a:pt x="6465" y="1252763"/>
                </a:lnTo>
                <a:lnTo>
                  <a:pt x="0" y="1220724"/>
                </a:lnTo>
                <a:lnTo>
                  <a:pt x="0" y="82295"/>
                </a:lnTo>
                <a:lnTo>
                  <a:pt x="6465" y="50256"/>
                </a:lnTo>
                <a:lnTo>
                  <a:pt x="24098" y="24098"/>
                </a:lnTo>
                <a:lnTo>
                  <a:pt x="50256" y="6465"/>
                </a:lnTo>
                <a:lnTo>
                  <a:pt x="8229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632447" y="2496311"/>
            <a:ext cx="82550" cy="1303020"/>
          </a:xfrm>
          <a:custGeom>
            <a:avLst/>
            <a:gdLst/>
            <a:ahLst/>
            <a:cxnLst/>
            <a:rect l="l" t="t" r="r" b="b"/>
            <a:pathLst>
              <a:path w="82550" h="1303020">
                <a:moveTo>
                  <a:pt x="0" y="0"/>
                </a:moveTo>
                <a:lnTo>
                  <a:pt x="32039" y="6465"/>
                </a:lnTo>
                <a:lnTo>
                  <a:pt x="58197" y="24098"/>
                </a:lnTo>
                <a:lnTo>
                  <a:pt x="75830" y="50256"/>
                </a:lnTo>
                <a:lnTo>
                  <a:pt x="82296" y="82295"/>
                </a:lnTo>
                <a:lnTo>
                  <a:pt x="82296" y="1220724"/>
                </a:lnTo>
                <a:lnTo>
                  <a:pt x="75830" y="1252763"/>
                </a:lnTo>
                <a:lnTo>
                  <a:pt x="58197" y="1278921"/>
                </a:lnTo>
                <a:lnTo>
                  <a:pt x="32039" y="1296554"/>
                </a:lnTo>
                <a:lnTo>
                  <a:pt x="0" y="130302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2" name="object 52"/>
          <p:cNvGraphicFramePr>
            <a:graphicFrameLocks noGrp="1"/>
          </p:cNvGraphicFramePr>
          <p:nvPr/>
        </p:nvGraphicFramePr>
        <p:xfrm>
          <a:off x="6255511" y="2533681"/>
          <a:ext cx="426084" cy="1256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0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408">
                <a:tc>
                  <a:txBody>
                    <a:bodyPr/>
                    <a:lstStyle/>
                    <a:p>
                      <a:pPr marL="635" algn="ctr">
                        <a:lnSpc>
                          <a:spcPts val="1664"/>
                        </a:lnSpc>
                      </a:pPr>
                      <a:r>
                        <a:rPr sz="1400" spc="35" dirty="0">
                          <a:latin typeface="Tahoma"/>
                          <a:cs typeface="Tahoma"/>
                        </a:rPr>
                        <a:t>ŷ</a:t>
                      </a:r>
                      <a:r>
                        <a:rPr sz="1350" spc="52" baseline="-21604" dirty="0">
                          <a:latin typeface="Tahoma"/>
                          <a:cs typeface="Tahoma"/>
                        </a:rPr>
                        <a:t>1</a:t>
                      </a:r>
                      <a:endParaRPr sz="1350" baseline="-21604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361">
                <a:tc>
                  <a:txBody>
                    <a:bodyPr/>
                    <a:lstStyle/>
                    <a:p>
                      <a:pPr algn="ctr">
                        <a:lnSpc>
                          <a:spcPts val="1550"/>
                        </a:lnSpc>
                      </a:pPr>
                      <a:r>
                        <a:rPr sz="1400" dirty="0">
                          <a:latin typeface="Cambria Math"/>
                          <a:cs typeface="Cambria Math"/>
                        </a:rPr>
                        <a:t>⋮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9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400" spc="20" dirty="0">
                          <a:latin typeface="Tahoma"/>
                          <a:cs typeface="Tahoma"/>
                        </a:rPr>
                        <a:t>ŷ</a:t>
                      </a:r>
                      <a:r>
                        <a:rPr sz="1350" spc="30" baseline="-21604" dirty="0">
                          <a:latin typeface="Tahoma"/>
                          <a:cs typeface="Tahoma"/>
                        </a:rPr>
                        <a:t>i</a:t>
                      </a:r>
                      <a:endParaRPr sz="1350" baseline="-21604">
                        <a:latin typeface="Tahoma"/>
                        <a:cs typeface="Tahoma"/>
                      </a:endParaRPr>
                    </a:p>
                  </a:txBody>
                  <a:tcPr marL="0" marR="0" marT="1714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424">
                <a:tc>
                  <a:txBody>
                    <a:bodyPr/>
                    <a:lstStyle/>
                    <a:p>
                      <a:pPr algn="ctr">
                        <a:lnSpc>
                          <a:spcPts val="1550"/>
                        </a:lnSpc>
                      </a:pPr>
                      <a:r>
                        <a:rPr sz="1400" dirty="0">
                          <a:latin typeface="Cambria Math"/>
                          <a:cs typeface="Cambria Math"/>
                        </a:rPr>
                        <a:t>⋮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43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400" spc="55" dirty="0">
                          <a:latin typeface="Tahoma"/>
                          <a:cs typeface="Tahoma"/>
                        </a:rPr>
                        <a:t>ŷ</a:t>
                      </a:r>
                      <a:r>
                        <a:rPr sz="1350" spc="82" baseline="-21604" dirty="0">
                          <a:latin typeface="Tahoma"/>
                          <a:cs typeface="Tahoma"/>
                        </a:rPr>
                        <a:t>V</a:t>
                      </a:r>
                      <a:endParaRPr sz="1350" baseline="-21604">
                        <a:latin typeface="Tahoma"/>
                        <a:cs typeface="Tahoma"/>
                      </a:endParaRPr>
                    </a:p>
                  </a:txBody>
                  <a:tcPr marL="0" marR="0" marT="1714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3" name="object 53"/>
          <p:cNvSpPr txBox="1"/>
          <p:nvPr/>
        </p:nvSpPr>
        <p:spPr>
          <a:xfrm>
            <a:off x="6818756" y="2480919"/>
            <a:ext cx="506095" cy="103568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400" spc="-40" dirty="0">
                <a:solidFill>
                  <a:srgbClr val="3C85C5"/>
                </a:solidFill>
                <a:latin typeface="Tahoma"/>
                <a:cs typeface="Tahoma"/>
              </a:rPr>
              <a:t>a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400" dirty="0">
                <a:solidFill>
                  <a:srgbClr val="3C85C5"/>
                </a:solidFill>
                <a:latin typeface="Cambria Math"/>
                <a:cs typeface="Cambria Math"/>
              </a:rPr>
              <a:t>⋮</a:t>
            </a:r>
            <a:endParaRPr sz="14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400" spc="-20" dirty="0">
                <a:solidFill>
                  <a:srgbClr val="3C85C5"/>
                </a:solidFill>
                <a:latin typeface="Tahoma"/>
                <a:cs typeface="Tahoma"/>
              </a:rPr>
              <a:t>h</a:t>
            </a:r>
            <a:r>
              <a:rPr sz="1400" spc="-30" dirty="0">
                <a:solidFill>
                  <a:srgbClr val="3C85C5"/>
                </a:solidFill>
                <a:latin typeface="Tahoma"/>
                <a:cs typeface="Tahoma"/>
              </a:rPr>
              <a:t>a</a:t>
            </a:r>
            <a:r>
              <a:rPr sz="1400" spc="10" dirty="0">
                <a:solidFill>
                  <a:srgbClr val="3C85C5"/>
                </a:solidFill>
                <a:latin typeface="Tahoma"/>
                <a:cs typeface="Tahoma"/>
              </a:rPr>
              <a:t>pp</a:t>
            </a:r>
            <a:r>
              <a:rPr sz="1400" spc="25" dirty="0">
                <a:solidFill>
                  <a:srgbClr val="3C85C5"/>
                </a:solidFill>
                <a:latin typeface="Tahoma"/>
                <a:cs typeface="Tahoma"/>
              </a:rPr>
              <a:t>y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1400" dirty="0">
                <a:solidFill>
                  <a:srgbClr val="3C85C5"/>
                </a:solidFill>
                <a:latin typeface="Cambria Math"/>
                <a:cs typeface="Cambria Math"/>
              </a:rPr>
              <a:t>⋮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251828" y="3531234"/>
            <a:ext cx="1449705" cy="840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912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C85C5"/>
                </a:solidFill>
                <a:latin typeface="Tahoma"/>
                <a:cs typeface="Tahoma"/>
              </a:rPr>
              <a:t>zebra</a:t>
            </a:r>
            <a:endParaRPr sz="14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1380"/>
              </a:spcBef>
            </a:pPr>
            <a:r>
              <a:rPr sz="1400" spc="10" dirty="0">
                <a:latin typeface="Tahoma"/>
                <a:cs typeface="Tahoma"/>
              </a:rPr>
              <a:t>Probabilities </a:t>
            </a:r>
            <a:r>
              <a:rPr sz="1400" spc="40" dirty="0">
                <a:latin typeface="Tahoma"/>
                <a:cs typeface="Tahoma"/>
              </a:rPr>
              <a:t>of </a:t>
            </a:r>
            <a:r>
              <a:rPr sz="1400" spc="45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b</a:t>
            </a:r>
            <a:r>
              <a:rPr sz="1400" spc="-5" dirty="0">
                <a:latin typeface="Tahoma"/>
                <a:cs typeface="Tahoma"/>
              </a:rPr>
              <a:t>eing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center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25" dirty="0">
                <a:latin typeface="Tahoma"/>
                <a:cs typeface="Tahoma"/>
              </a:rPr>
              <a:t>word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808982" y="2202941"/>
            <a:ext cx="1187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10" dirty="0">
                <a:latin typeface="Tahoma"/>
                <a:cs typeface="Tahoma"/>
              </a:rPr>
              <a:t>z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4620767" y="2496311"/>
            <a:ext cx="82550" cy="1303020"/>
          </a:xfrm>
          <a:custGeom>
            <a:avLst/>
            <a:gdLst/>
            <a:ahLst/>
            <a:cxnLst/>
            <a:rect l="l" t="t" r="r" b="b"/>
            <a:pathLst>
              <a:path w="82550" h="1303020">
                <a:moveTo>
                  <a:pt x="82296" y="1303020"/>
                </a:moveTo>
                <a:lnTo>
                  <a:pt x="50256" y="1296554"/>
                </a:lnTo>
                <a:lnTo>
                  <a:pt x="24098" y="1278921"/>
                </a:lnTo>
                <a:lnTo>
                  <a:pt x="6465" y="1252763"/>
                </a:lnTo>
                <a:lnTo>
                  <a:pt x="0" y="1220724"/>
                </a:lnTo>
                <a:lnTo>
                  <a:pt x="0" y="82295"/>
                </a:lnTo>
                <a:lnTo>
                  <a:pt x="6465" y="50256"/>
                </a:lnTo>
                <a:lnTo>
                  <a:pt x="24098" y="24098"/>
                </a:lnTo>
                <a:lnTo>
                  <a:pt x="50256" y="6465"/>
                </a:lnTo>
                <a:lnTo>
                  <a:pt x="8229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032247" y="2496311"/>
            <a:ext cx="82550" cy="1303020"/>
          </a:xfrm>
          <a:custGeom>
            <a:avLst/>
            <a:gdLst/>
            <a:ahLst/>
            <a:cxnLst/>
            <a:rect l="l" t="t" r="r" b="b"/>
            <a:pathLst>
              <a:path w="82550" h="1303020">
                <a:moveTo>
                  <a:pt x="0" y="0"/>
                </a:moveTo>
                <a:lnTo>
                  <a:pt x="32039" y="6465"/>
                </a:lnTo>
                <a:lnTo>
                  <a:pt x="58197" y="24098"/>
                </a:lnTo>
                <a:lnTo>
                  <a:pt x="75830" y="50256"/>
                </a:lnTo>
                <a:lnTo>
                  <a:pt x="82296" y="82295"/>
                </a:lnTo>
                <a:lnTo>
                  <a:pt x="82296" y="1220724"/>
                </a:lnTo>
                <a:lnTo>
                  <a:pt x="75830" y="1252763"/>
                </a:lnTo>
                <a:lnTo>
                  <a:pt x="58197" y="1278921"/>
                </a:lnTo>
                <a:lnTo>
                  <a:pt x="32039" y="1296554"/>
                </a:lnTo>
                <a:lnTo>
                  <a:pt x="0" y="130302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8" name="object 58"/>
          <p:cNvGraphicFramePr>
            <a:graphicFrameLocks noGrp="1"/>
          </p:cNvGraphicFramePr>
          <p:nvPr/>
        </p:nvGraphicFramePr>
        <p:xfrm>
          <a:off x="4659629" y="2533681"/>
          <a:ext cx="415290" cy="1256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5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408">
                <a:tc>
                  <a:txBody>
                    <a:bodyPr/>
                    <a:lstStyle/>
                    <a:p>
                      <a:pPr marR="124460" algn="r">
                        <a:lnSpc>
                          <a:spcPts val="1664"/>
                        </a:lnSpc>
                      </a:pPr>
                      <a:r>
                        <a:rPr sz="1400" spc="30" dirty="0">
                          <a:latin typeface="Tahoma"/>
                          <a:cs typeface="Tahoma"/>
                        </a:rPr>
                        <a:t>z</a:t>
                      </a:r>
                      <a:r>
                        <a:rPr sz="1350" spc="44" baseline="-21604" dirty="0">
                          <a:latin typeface="Tahoma"/>
                          <a:cs typeface="Tahoma"/>
                        </a:rPr>
                        <a:t>1</a:t>
                      </a:r>
                      <a:endParaRPr sz="1350" baseline="-21604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361">
                <a:tc>
                  <a:txBody>
                    <a:bodyPr/>
                    <a:lstStyle/>
                    <a:p>
                      <a:pPr marL="635" algn="ctr">
                        <a:lnSpc>
                          <a:spcPts val="1550"/>
                        </a:lnSpc>
                      </a:pPr>
                      <a:r>
                        <a:rPr sz="1400" dirty="0">
                          <a:latin typeface="Cambria Math"/>
                          <a:cs typeface="Cambria Math"/>
                        </a:rPr>
                        <a:t>⋮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924">
                <a:tc>
                  <a:txBody>
                    <a:bodyPr/>
                    <a:lstStyle/>
                    <a:p>
                      <a:pPr marR="145415" algn="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400" spc="15" dirty="0">
                          <a:latin typeface="Tahoma"/>
                          <a:cs typeface="Tahoma"/>
                        </a:rPr>
                        <a:t>z</a:t>
                      </a:r>
                      <a:r>
                        <a:rPr sz="1350" spc="22" baseline="-21604" dirty="0">
                          <a:latin typeface="Tahoma"/>
                          <a:cs typeface="Tahoma"/>
                        </a:rPr>
                        <a:t>i</a:t>
                      </a:r>
                      <a:endParaRPr sz="1350" baseline="-21604">
                        <a:latin typeface="Tahoma"/>
                        <a:cs typeface="Tahoma"/>
                      </a:endParaRPr>
                    </a:p>
                  </a:txBody>
                  <a:tcPr marL="0" marR="0" marT="1714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424">
                <a:tc>
                  <a:txBody>
                    <a:bodyPr/>
                    <a:lstStyle/>
                    <a:p>
                      <a:pPr marL="635" algn="ctr">
                        <a:lnSpc>
                          <a:spcPts val="1550"/>
                        </a:lnSpc>
                      </a:pPr>
                      <a:r>
                        <a:rPr sz="1400" dirty="0">
                          <a:latin typeface="Cambria Math"/>
                          <a:cs typeface="Cambria Math"/>
                        </a:rPr>
                        <a:t>⋮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433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400" spc="50" dirty="0">
                          <a:latin typeface="Tahoma"/>
                          <a:cs typeface="Tahoma"/>
                        </a:rPr>
                        <a:t>z</a:t>
                      </a:r>
                      <a:r>
                        <a:rPr sz="1350" spc="75" baseline="-21604" dirty="0">
                          <a:latin typeface="Tahoma"/>
                          <a:cs typeface="Tahoma"/>
                        </a:rPr>
                        <a:t>V</a:t>
                      </a:r>
                      <a:endParaRPr sz="1350" baseline="-21604">
                        <a:latin typeface="Tahoma"/>
                        <a:cs typeface="Tahoma"/>
                      </a:endParaRPr>
                    </a:p>
                  </a:txBody>
                  <a:tcPr marL="0" marR="0" marT="1714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9" name="object 59"/>
          <p:cNvSpPr txBox="1"/>
          <p:nvPr/>
        </p:nvSpPr>
        <p:spPr>
          <a:xfrm>
            <a:off x="4455921" y="3650691"/>
            <a:ext cx="14668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114" dirty="0">
                <a:solidFill>
                  <a:srgbClr val="674EA7"/>
                </a:solidFill>
                <a:latin typeface="Tahoma"/>
                <a:cs typeface="Tahoma"/>
              </a:rPr>
              <a:t>V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056503" y="3650691"/>
            <a:ext cx="14668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114" dirty="0">
                <a:solidFill>
                  <a:srgbClr val="674EA7"/>
                </a:solidFill>
                <a:latin typeface="Tahoma"/>
                <a:cs typeface="Tahoma"/>
              </a:rPr>
              <a:t>V</a:t>
            </a:r>
            <a:endParaRPr sz="14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633213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495550" y="1396619"/>
            <a:ext cx="934085" cy="85725"/>
          </a:xfrm>
          <a:custGeom>
            <a:avLst/>
            <a:gdLst/>
            <a:ahLst/>
            <a:cxnLst/>
            <a:rect l="l" t="t" r="r" b="b"/>
            <a:pathLst>
              <a:path w="934085" h="85725">
                <a:moveTo>
                  <a:pt x="848233" y="0"/>
                </a:moveTo>
                <a:lnTo>
                  <a:pt x="867310" y="28573"/>
                </a:lnTo>
                <a:lnTo>
                  <a:pt x="876808" y="28575"/>
                </a:lnTo>
                <a:lnTo>
                  <a:pt x="876808" y="57150"/>
                </a:lnTo>
                <a:lnTo>
                  <a:pt x="867254" y="57150"/>
                </a:lnTo>
                <a:lnTo>
                  <a:pt x="848233" y="85725"/>
                </a:lnTo>
                <a:lnTo>
                  <a:pt x="905298" y="57150"/>
                </a:lnTo>
                <a:lnTo>
                  <a:pt x="876808" y="57150"/>
                </a:lnTo>
                <a:lnTo>
                  <a:pt x="905301" y="57148"/>
                </a:lnTo>
                <a:lnTo>
                  <a:pt x="933958" y="42798"/>
                </a:lnTo>
                <a:lnTo>
                  <a:pt x="848233" y="0"/>
                </a:lnTo>
                <a:close/>
              </a:path>
              <a:path w="934085" h="85725">
                <a:moveTo>
                  <a:pt x="876808" y="42798"/>
                </a:moveTo>
                <a:lnTo>
                  <a:pt x="867255" y="57148"/>
                </a:lnTo>
                <a:lnTo>
                  <a:pt x="876808" y="57150"/>
                </a:lnTo>
                <a:lnTo>
                  <a:pt x="876808" y="42798"/>
                </a:lnTo>
                <a:close/>
              </a:path>
              <a:path w="934085" h="85725">
                <a:moveTo>
                  <a:pt x="0" y="28447"/>
                </a:moveTo>
                <a:lnTo>
                  <a:pt x="0" y="57022"/>
                </a:lnTo>
                <a:lnTo>
                  <a:pt x="867255" y="57148"/>
                </a:lnTo>
                <a:lnTo>
                  <a:pt x="876808" y="42798"/>
                </a:lnTo>
                <a:lnTo>
                  <a:pt x="867310" y="28573"/>
                </a:lnTo>
                <a:lnTo>
                  <a:pt x="0" y="28447"/>
                </a:lnTo>
                <a:close/>
              </a:path>
              <a:path w="934085" h="85725">
                <a:moveTo>
                  <a:pt x="867310" y="28573"/>
                </a:moveTo>
                <a:lnTo>
                  <a:pt x="876808" y="42798"/>
                </a:lnTo>
                <a:lnTo>
                  <a:pt x="876808" y="28575"/>
                </a:lnTo>
                <a:lnTo>
                  <a:pt x="867310" y="285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68883" y="1253185"/>
            <a:ext cx="5850890" cy="969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4800" indent="-292735">
              <a:lnSpc>
                <a:spcPct val="100000"/>
              </a:lnSpc>
              <a:spcBef>
                <a:spcPts val="105"/>
              </a:spcBef>
              <a:buChar char="•"/>
              <a:tabLst>
                <a:tab pos="304800" algn="l"/>
                <a:tab pos="305435" algn="l"/>
                <a:tab pos="3383915" algn="l"/>
              </a:tabLst>
            </a:pPr>
            <a:r>
              <a:rPr sz="2000" spc="105" dirty="0">
                <a:latin typeface="Tahoma"/>
                <a:cs typeface="Tahoma"/>
              </a:rPr>
              <a:t>C</a:t>
            </a:r>
            <a:r>
              <a:rPr sz="2000" spc="90" dirty="0">
                <a:latin typeface="Tahoma"/>
                <a:cs typeface="Tahoma"/>
              </a:rPr>
              <a:t>o</a:t>
            </a:r>
            <a:r>
              <a:rPr sz="2000" spc="10" dirty="0">
                <a:latin typeface="Tahoma"/>
                <a:cs typeface="Tahoma"/>
              </a:rPr>
              <a:t>-</a:t>
            </a:r>
            <a:r>
              <a:rPr sz="2000" spc="25" dirty="0">
                <a:latin typeface="Tahoma"/>
                <a:cs typeface="Tahoma"/>
              </a:rPr>
              <a:t>occu</a:t>
            </a:r>
            <a:r>
              <a:rPr sz="2000" spc="10" dirty="0">
                <a:latin typeface="Tahoma"/>
                <a:cs typeface="Tahoma"/>
              </a:rPr>
              <a:t>r</a:t>
            </a:r>
            <a:r>
              <a:rPr sz="2000" spc="-5" dirty="0">
                <a:latin typeface="Tahoma"/>
                <a:cs typeface="Tahoma"/>
              </a:rPr>
              <a:t>r</a:t>
            </a:r>
            <a:r>
              <a:rPr sz="2000" spc="5" dirty="0">
                <a:latin typeface="Tahoma"/>
                <a:cs typeface="Tahoma"/>
              </a:rPr>
              <a:t>e</a:t>
            </a:r>
            <a:r>
              <a:rPr sz="2000" spc="-5" dirty="0">
                <a:latin typeface="Tahoma"/>
                <a:cs typeface="Tahoma"/>
              </a:rPr>
              <a:t>n</a:t>
            </a:r>
            <a:r>
              <a:rPr sz="2000" spc="20" dirty="0">
                <a:latin typeface="Tahoma"/>
                <a:cs typeface="Tahoma"/>
              </a:rPr>
              <a:t>c</a:t>
            </a:r>
            <a:r>
              <a:rPr sz="2000" spc="5" dirty="0">
                <a:latin typeface="Tahoma"/>
                <a:cs typeface="Tahoma"/>
              </a:rPr>
              <a:t>e</a:t>
            </a:r>
            <a:r>
              <a:rPr sz="2000" dirty="0">
                <a:latin typeface="Tahoma"/>
                <a:cs typeface="Tahoma"/>
              </a:rPr>
              <a:t>	</a:t>
            </a:r>
            <a:r>
              <a:rPr sz="2000" spc="50" dirty="0">
                <a:latin typeface="Tahoma"/>
                <a:cs typeface="Tahoma"/>
              </a:rPr>
              <a:t>Vector</a:t>
            </a:r>
            <a:r>
              <a:rPr sz="2000" spc="-16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repres</a:t>
            </a:r>
            <a:r>
              <a:rPr sz="2000" spc="-5" dirty="0">
                <a:latin typeface="Tahoma"/>
                <a:cs typeface="Tahoma"/>
              </a:rPr>
              <a:t>e</a:t>
            </a:r>
            <a:r>
              <a:rPr sz="2000" spc="30" dirty="0">
                <a:latin typeface="Tahoma"/>
                <a:cs typeface="Tahoma"/>
              </a:rPr>
              <a:t>n</a:t>
            </a:r>
            <a:r>
              <a:rPr sz="2000" dirty="0">
                <a:latin typeface="Tahoma"/>
                <a:cs typeface="Tahoma"/>
              </a:rPr>
              <a:t>t</a:t>
            </a:r>
            <a:r>
              <a:rPr sz="2000" spc="15" dirty="0">
                <a:latin typeface="Tahoma"/>
                <a:cs typeface="Tahoma"/>
              </a:rPr>
              <a:t>ati</a:t>
            </a:r>
            <a:r>
              <a:rPr sz="2000" spc="5" dirty="0">
                <a:latin typeface="Tahoma"/>
                <a:cs typeface="Tahoma"/>
              </a:rPr>
              <a:t>o</a:t>
            </a:r>
            <a:r>
              <a:rPr sz="2000" dirty="0">
                <a:latin typeface="Tahoma"/>
                <a:cs typeface="Tahoma"/>
              </a:rPr>
              <a:t>n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Tahoma"/>
              <a:buChar char="•"/>
            </a:pPr>
            <a:endParaRPr sz="2150">
              <a:latin typeface="Tahoma"/>
              <a:cs typeface="Tahoma"/>
            </a:endParaRPr>
          </a:p>
          <a:p>
            <a:pPr marL="304800" indent="-292735">
              <a:lnSpc>
                <a:spcPct val="100000"/>
              </a:lnSpc>
              <a:spcBef>
                <a:spcPts val="5"/>
              </a:spcBef>
              <a:buChar char="•"/>
              <a:tabLst>
                <a:tab pos="304800" algn="l"/>
                <a:tab pos="305435" algn="l"/>
              </a:tabLst>
            </a:pPr>
            <a:r>
              <a:rPr sz="2000" spc="10" dirty="0">
                <a:latin typeface="Tahoma"/>
                <a:cs typeface="Tahoma"/>
              </a:rPr>
              <a:t>Relationshi</a:t>
            </a:r>
            <a:r>
              <a:rPr sz="2000" spc="15" dirty="0">
                <a:latin typeface="Tahoma"/>
                <a:cs typeface="Tahoma"/>
              </a:rPr>
              <a:t>p</a:t>
            </a:r>
            <a:r>
              <a:rPr sz="2000" spc="-25" dirty="0">
                <a:latin typeface="Tahoma"/>
                <a:cs typeface="Tahoma"/>
              </a:rPr>
              <a:t>s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b</a:t>
            </a:r>
            <a:r>
              <a:rPr sz="2000" spc="25" dirty="0">
                <a:latin typeface="Tahoma"/>
                <a:cs typeface="Tahoma"/>
              </a:rPr>
              <a:t>etween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spc="55" dirty="0">
                <a:latin typeface="Tahoma"/>
                <a:cs typeface="Tahoma"/>
              </a:rPr>
              <a:t>wo</a:t>
            </a:r>
            <a:r>
              <a:rPr sz="2000" spc="35" dirty="0">
                <a:latin typeface="Tahoma"/>
                <a:cs typeface="Tahoma"/>
              </a:rPr>
              <a:t>r</a:t>
            </a:r>
            <a:r>
              <a:rPr sz="2000" spc="20" dirty="0">
                <a:latin typeface="Tahoma"/>
                <a:cs typeface="Tahoma"/>
              </a:rPr>
              <a:t>d</a:t>
            </a:r>
            <a:r>
              <a:rPr sz="2000" spc="40" dirty="0">
                <a:latin typeface="Tahoma"/>
                <a:cs typeface="Tahoma"/>
              </a:rPr>
              <a:t>s/d</a:t>
            </a:r>
            <a:r>
              <a:rPr sz="2000" spc="55" dirty="0">
                <a:latin typeface="Tahoma"/>
                <a:cs typeface="Tahoma"/>
              </a:rPr>
              <a:t>o</a:t>
            </a:r>
            <a:r>
              <a:rPr sz="2000" spc="10" dirty="0">
                <a:latin typeface="Tahoma"/>
                <a:cs typeface="Tahoma"/>
              </a:rPr>
              <a:t>cumen</a:t>
            </a:r>
            <a:r>
              <a:rPr sz="2000" dirty="0">
                <a:latin typeface="Tahoma"/>
                <a:cs typeface="Tahoma"/>
              </a:rPr>
              <a:t>t</a:t>
            </a:r>
            <a:r>
              <a:rPr sz="2000" spc="-25" dirty="0">
                <a:latin typeface="Tahoma"/>
                <a:cs typeface="Tahoma"/>
              </a:rPr>
              <a:t>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23A6AFA-98F7-711C-7E16-F2EE6CAF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676142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383023" y="1901951"/>
          <a:ext cx="1964689" cy="1424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4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698">
                <a:tc>
                  <a:txBody>
                    <a:bodyPr/>
                    <a:lstStyle/>
                    <a:p>
                      <a:pPr marL="213360">
                        <a:lnSpc>
                          <a:spcPts val="1880"/>
                        </a:lnSpc>
                        <a:spcBef>
                          <a:spcPts val="220"/>
                        </a:spcBef>
                        <a:tabLst>
                          <a:tab pos="1072515" algn="l"/>
                        </a:tabLst>
                      </a:pPr>
                      <a:r>
                        <a:rPr sz="1600" spc="15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0.083	</a:t>
                      </a:r>
                      <a:r>
                        <a:rPr sz="1600" spc="-4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am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27940" marB="0">
                    <a:solidFill>
                      <a:srgbClr val="9FC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693">
                <a:tc>
                  <a:txBody>
                    <a:bodyPr/>
                    <a:lstStyle/>
                    <a:p>
                      <a:pPr marR="156210" algn="r">
                        <a:lnSpc>
                          <a:spcPts val="1714"/>
                        </a:lnSpc>
                        <a:spcBef>
                          <a:spcPts val="355"/>
                        </a:spcBef>
                        <a:tabLst>
                          <a:tab pos="800100" algn="l"/>
                        </a:tabLst>
                      </a:pPr>
                      <a:r>
                        <a:rPr sz="2400" spc="7" baseline="12152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0.03	</a:t>
                      </a:r>
                      <a:r>
                        <a:rPr sz="1600" spc="-5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because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solidFill>
                      <a:srgbClr val="9FC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845"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195"/>
                        </a:spcBef>
                        <a:tabLst>
                          <a:tab pos="1072515" algn="l"/>
                        </a:tabLst>
                      </a:pPr>
                      <a:r>
                        <a:rPr sz="1600" spc="15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0.612	</a:t>
                      </a:r>
                      <a:r>
                        <a:rPr sz="2400" baseline="-12152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happy</a:t>
                      </a:r>
                      <a:endParaRPr sz="2400" baseline="-12152">
                        <a:latin typeface="Tahoma"/>
                        <a:cs typeface="Tahoma"/>
                      </a:endParaRPr>
                    </a:p>
                  </a:txBody>
                  <a:tcPr marL="0" marR="0" marT="24765" marB="0">
                    <a:solidFill>
                      <a:srgbClr val="9FC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967">
                <a:tc>
                  <a:txBody>
                    <a:bodyPr/>
                    <a:lstStyle/>
                    <a:p>
                      <a:pPr marL="213360">
                        <a:lnSpc>
                          <a:spcPts val="1895"/>
                        </a:lnSpc>
                        <a:tabLst>
                          <a:tab pos="1072515" algn="l"/>
                        </a:tabLst>
                      </a:pPr>
                      <a:r>
                        <a:rPr sz="1600" spc="15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0.225	</a:t>
                      </a:r>
                      <a:r>
                        <a:rPr sz="2400" spc="-225" baseline="-12152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I</a:t>
                      </a:r>
                      <a:endParaRPr sz="2400" baseline="-12152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967">
                <a:tc>
                  <a:txBody>
                    <a:bodyPr/>
                    <a:lstStyle/>
                    <a:p>
                      <a:pPr marR="173990" algn="r">
                        <a:lnSpc>
                          <a:spcPts val="1500"/>
                        </a:lnSpc>
                        <a:spcBef>
                          <a:spcPts val="530"/>
                        </a:spcBef>
                        <a:tabLst>
                          <a:tab pos="800100" algn="l"/>
                        </a:tabLst>
                      </a:pPr>
                      <a:r>
                        <a:rPr sz="2400" spc="7" baseline="12152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0.05	</a:t>
                      </a:r>
                      <a:r>
                        <a:rPr sz="1600" spc="-1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learning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6731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4383023" y="1905000"/>
            <a:ext cx="157480" cy="1511935"/>
          </a:xfrm>
          <a:custGeom>
            <a:avLst/>
            <a:gdLst/>
            <a:ahLst/>
            <a:cxnLst/>
            <a:rect l="l" t="t" r="r" b="b"/>
            <a:pathLst>
              <a:path w="157479" h="1511935">
                <a:moveTo>
                  <a:pt x="156972" y="1511808"/>
                </a:moveTo>
                <a:lnTo>
                  <a:pt x="107338" y="1503810"/>
                </a:lnTo>
                <a:lnTo>
                  <a:pt x="64245" y="1481535"/>
                </a:lnTo>
                <a:lnTo>
                  <a:pt x="30272" y="1447562"/>
                </a:lnTo>
                <a:lnTo>
                  <a:pt x="7997" y="1404469"/>
                </a:lnTo>
                <a:lnTo>
                  <a:pt x="0" y="1354836"/>
                </a:lnTo>
                <a:lnTo>
                  <a:pt x="0" y="156972"/>
                </a:lnTo>
                <a:lnTo>
                  <a:pt x="7997" y="107338"/>
                </a:lnTo>
                <a:lnTo>
                  <a:pt x="30272" y="64245"/>
                </a:lnTo>
                <a:lnTo>
                  <a:pt x="64245" y="30272"/>
                </a:lnTo>
                <a:lnTo>
                  <a:pt x="107338" y="7997"/>
                </a:lnTo>
                <a:lnTo>
                  <a:pt x="156972" y="0"/>
                </a:lnTo>
              </a:path>
            </a:pathLst>
          </a:custGeom>
          <a:ln w="9525">
            <a:solidFill>
              <a:srgbClr val="3C8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67884" y="1905000"/>
            <a:ext cx="157480" cy="1511935"/>
          </a:xfrm>
          <a:custGeom>
            <a:avLst/>
            <a:gdLst/>
            <a:ahLst/>
            <a:cxnLst/>
            <a:rect l="l" t="t" r="r" b="b"/>
            <a:pathLst>
              <a:path w="157479" h="1511935">
                <a:moveTo>
                  <a:pt x="0" y="0"/>
                </a:moveTo>
                <a:lnTo>
                  <a:pt x="49633" y="7997"/>
                </a:lnTo>
                <a:lnTo>
                  <a:pt x="92726" y="30272"/>
                </a:lnTo>
                <a:lnTo>
                  <a:pt x="126699" y="64245"/>
                </a:lnTo>
                <a:lnTo>
                  <a:pt x="148974" y="107338"/>
                </a:lnTo>
                <a:lnTo>
                  <a:pt x="156971" y="156972"/>
                </a:lnTo>
                <a:lnTo>
                  <a:pt x="156971" y="1354836"/>
                </a:lnTo>
                <a:lnTo>
                  <a:pt x="148974" y="1404469"/>
                </a:lnTo>
                <a:lnTo>
                  <a:pt x="126699" y="1447562"/>
                </a:lnTo>
                <a:lnTo>
                  <a:pt x="92726" y="1481535"/>
                </a:lnTo>
                <a:lnTo>
                  <a:pt x="49633" y="1503810"/>
                </a:lnTo>
                <a:lnTo>
                  <a:pt x="0" y="1511808"/>
                </a:lnTo>
              </a:path>
            </a:pathLst>
          </a:custGeom>
          <a:ln w="9525">
            <a:solidFill>
              <a:srgbClr val="3C8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3316" y="1905000"/>
            <a:ext cx="99695" cy="1511935"/>
          </a:xfrm>
          <a:custGeom>
            <a:avLst/>
            <a:gdLst/>
            <a:ahLst/>
            <a:cxnLst/>
            <a:rect l="l" t="t" r="r" b="b"/>
            <a:pathLst>
              <a:path w="99695" h="1511935">
                <a:moveTo>
                  <a:pt x="99314" y="1511808"/>
                </a:moveTo>
                <a:lnTo>
                  <a:pt x="60655" y="1504005"/>
                </a:lnTo>
                <a:lnTo>
                  <a:pt x="29087" y="1482725"/>
                </a:lnTo>
                <a:lnTo>
                  <a:pt x="7804" y="1451157"/>
                </a:lnTo>
                <a:lnTo>
                  <a:pt x="0" y="1412494"/>
                </a:lnTo>
                <a:lnTo>
                  <a:pt x="0" y="99313"/>
                </a:lnTo>
                <a:lnTo>
                  <a:pt x="7804" y="60650"/>
                </a:lnTo>
                <a:lnTo>
                  <a:pt x="29087" y="29082"/>
                </a:lnTo>
                <a:lnTo>
                  <a:pt x="60655" y="7802"/>
                </a:lnTo>
                <a:lnTo>
                  <a:pt x="99314" y="0"/>
                </a:lnTo>
              </a:path>
            </a:pathLst>
          </a:custGeom>
          <a:ln w="9525">
            <a:solidFill>
              <a:srgbClr val="3C8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19886" y="1905000"/>
            <a:ext cx="99695" cy="1511935"/>
          </a:xfrm>
          <a:custGeom>
            <a:avLst/>
            <a:gdLst/>
            <a:ahLst/>
            <a:cxnLst/>
            <a:rect l="l" t="t" r="r" b="b"/>
            <a:pathLst>
              <a:path w="99694" h="1511935">
                <a:moveTo>
                  <a:pt x="0" y="0"/>
                </a:moveTo>
                <a:lnTo>
                  <a:pt x="38658" y="7802"/>
                </a:lnTo>
                <a:lnTo>
                  <a:pt x="70226" y="29082"/>
                </a:lnTo>
                <a:lnTo>
                  <a:pt x="91509" y="60650"/>
                </a:lnTo>
                <a:lnTo>
                  <a:pt x="99313" y="99313"/>
                </a:lnTo>
                <a:lnTo>
                  <a:pt x="99313" y="1412494"/>
                </a:lnTo>
                <a:lnTo>
                  <a:pt x="91509" y="1451157"/>
                </a:lnTo>
                <a:lnTo>
                  <a:pt x="70226" y="1482725"/>
                </a:lnTo>
                <a:lnTo>
                  <a:pt x="38658" y="1504005"/>
                </a:lnTo>
                <a:lnTo>
                  <a:pt x="0" y="1511808"/>
                </a:lnTo>
              </a:path>
            </a:pathLst>
          </a:custGeom>
          <a:ln w="9525">
            <a:solidFill>
              <a:srgbClr val="3C8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25623" y="1905000"/>
            <a:ext cx="157480" cy="1511935"/>
          </a:xfrm>
          <a:custGeom>
            <a:avLst/>
            <a:gdLst/>
            <a:ahLst/>
            <a:cxnLst/>
            <a:rect l="l" t="t" r="r" b="b"/>
            <a:pathLst>
              <a:path w="157480" h="1511935">
                <a:moveTo>
                  <a:pt x="156971" y="1511808"/>
                </a:moveTo>
                <a:lnTo>
                  <a:pt x="107338" y="1503810"/>
                </a:lnTo>
                <a:lnTo>
                  <a:pt x="64245" y="1481535"/>
                </a:lnTo>
                <a:lnTo>
                  <a:pt x="30272" y="1447562"/>
                </a:lnTo>
                <a:lnTo>
                  <a:pt x="7997" y="1404469"/>
                </a:lnTo>
                <a:lnTo>
                  <a:pt x="0" y="1354836"/>
                </a:lnTo>
                <a:lnTo>
                  <a:pt x="0" y="156972"/>
                </a:lnTo>
                <a:lnTo>
                  <a:pt x="7997" y="107338"/>
                </a:lnTo>
                <a:lnTo>
                  <a:pt x="30272" y="64245"/>
                </a:lnTo>
                <a:lnTo>
                  <a:pt x="64245" y="30272"/>
                </a:lnTo>
                <a:lnTo>
                  <a:pt x="107338" y="7997"/>
                </a:lnTo>
                <a:lnTo>
                  <a:pt x="156971" y="0"/>
                </a:lnTo>
              </a:path>
            </a:pathLst>
          </a:custGeom>
          <a:ln w="9525">
            <a:solidFill>
              <a:srgbClr val="3C8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10483" y="1905000"/>
            <a:ext cx="157480" cy="1511935"/>
          </a:xfrm>
          <a:custGeom>
            <a:avLst/>
            <a:gdLst/>
            <a:ahLst/>
            <a:cxnLst/>
            <a:rect l="l" t="t" r="r" b="b"/>
            <a:pathLst>
              <a:path w="157479" h="1511935">
                <a:moveTo>
                  <a:pt x="0" y="0"/>
                </a:moveTo>
                <a:lnTo>
                  <a:pt x="49633" y="7997"/>
                </a:lnTo>
                <a:lnTo>
                  <a:pt x="92726" y="30272"/>
                </a:lnTo>
                <a:lnTo>
                  <a:pt x="126699" y="64245"/>
                </a:lnTo>
                <a:lnTo>
                  <a:pt x="148974" y="107338"/>
                </a:lnTo>
                <a:lnTo>
                  <a:pt x="156971" y="156972"/>
                </a:lnTo>
                <a:lnTo>
                  <a:pt x="156971" y="1354836"/>
                </a:lnTo>
                <a:lnTo>
                  <a:pt x="148974" y="1404469"/>
                </a:lnTo>
                <a:lnTo>
                  <a:pt x="126699" y="1447562"/>
                </a:lnTo>
                <a:lnTo>
                  <a:pt x="92726" y="1481535"/>
                </a:lnTo>
                <a:lnTo>
                  <a:pt x="49633" y="1503810"/>
                </a:lnTo>
                <a:lnTo>
                  <a:pt x="0" y="1511808"/>
                </a:lnTo>
              </a:path>
            </a:pathLst>
          </a:custGeom>
          <a:ln w="9525">
            <a:solidFill>
              <a:srgbClr val="3C8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949324" y="4932681"/>
            <a:ext cx="1646555" cy="1405890"/>
            <a:chOff x="7226617" y="249745"/>
            <a:chExt cx="1646555" cy="1405890"/>
          </a:xfrm>
        </p:grpSpPr>
        <p:sp>
          <p:nvSpPr>
            <p:cNvPr id="10" name="object 10"/>
            <p:cNvSpPr/>
            <p:nvPr/>
          </p:nvSpPr>
          <p:spPr>
            <a:xfrm>
              <a:off x="7231380" y="254508"/>
              <a:ext cx="1637030" cy="1396365"/>
            </a:xfrm>
            <a:custGeom>
              <a:avLst/>
              <a:gdLst/>
              <a:ahLst/>
              <a:cxnLst/>
              <a:rect l="l" t="t" r="r" b="b"/>
              <a:pathLst>
                <a:path w="1637029" h="1396364">
                  <a:moveTo>
                    <a:pt x="0" y="1395984"/>
                  </a:moveTo>
                  <a:lnTo>
                    <a:pt x="1636776" y="1395984"/>
                  </a:lnTo>
                  <a:lnTo>
                    <a:pt x="1636776" y="0"/>
                  </a:lnTo>
                  <a:lnTo>
                    <a:pt x="0" y="0"/>
                  </a:lnTo>
                  <a:lnTo>
                    <a:pt x="0" y="1395984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946136" y="781812"/>
              <a:ext cx="704215" cy="664845"/>
            </a:xfrm>
            <a:custGeom>
              <a:avLst/>
              <a:gdLst/>
              <a:ahLst/>
              <a:cxnLst/>
              <a:rect l="l" t="t" r="r" b="b"/>
              <a:pathLst>
                <a:path w="704215" h="664844">
                  <a:moveTo>
                    <a:pt x="704087" y="0"/>
                  </a:moveTo>
                  <a:lnTo>
                    <a:pt x="0" y="0"/>
                  </a:lnTo>
                  <a:lnTo>
                    <a:pt x="0" y="664463"/>
                  </a:lnTo>
                  <a:lnTo>
                    <a:pt x="704087" y="664463"/>
                  </a:lnTo>
                  <a:lnTo>
                    <a:pt x="704087" y="0"/>
                  </a:lnTo>
                  <a:close/>
                </a:path>
              </a:pathLst>
            </a:custGeom>
            <a:solidFill>
              <a:srgbClr val="B6D6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0460" y="487680"/>
              <a:ext cx="1118616" cy="929639"/>
            </a:xfrm>
            <a:prstGeom prst="rect">
              <a:avLst/>
            </a:prstGeom>
          </p:spPr>
        </p:pic>
      </p:grp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654202" y="1933543"/>
          <a:ext cx="535940" cy="14382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5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0967"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9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7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8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2413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5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45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11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2413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0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spc="45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10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2476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061">
                <a:tc>
                  <a:txBody>
                    <a:bodyPr/>
                    <a:lstStyle/>
                    <a:p>
                      <a:pPr algn="ctr">
                        <a:lnSpc>
                          <a:spcPts val="1839"/>
                        </a:lnSpc>
                        <a:spcBef>
                          <a:spcPts val="195"/>
                        </a:spcBef>
                      </a:pPr>
                      <a:r>
                        <a:rPr sz="1600" spc="-5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8.5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2476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2376677" y="1933543"/>
          <a:ext cx="840740" cy="14382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0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0967">
                <a:tc>
                  <a:txBody>
                    <a:bodyPr/>
                    <a:lstStyle/>
                    <a:p>
                      <a:pPr marL="1270" algn="ctr">
                        <a:lnSpc>
                          <a:spcPts val="1895"/>
                        </a:lnSpc>
                      </a:pPr>
                      <a:r>
                        <a:rPr sz="1600" spc="45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8103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703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45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2981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2413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5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45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59874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2413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0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spc="45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22026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2476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061">
                <a:tc>
                  <a:txBody>
                    <a:bodyPr/>
                    <a:lstStyle/>
                    <a:p>
                      <a:pPr marL="1270" algn="ctr">
                        <a:lnSpc>
                          <a:spcPts val="1839"/>
                        </a:lnSpc>
                        <a:spcBef>
                          <a:spcPts val="195"/>
                        </a:spcBef>
                      </a:pPr>
                      <a:r>
                        <a:rPr sz="1600" spc="45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4915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2476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28041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" dirty="0"/>
              <a:t>Softmax:</a:t>
            </a:r>
            <a:r>
              <a:rPr sz="2800" spc="-180" dirty="0"/>
              <a:t> </a:t>
            </a:r>
            <a:r>
              <a:rPr sz="2800" spc="-15" dirty="0"/>
              <a:t>example</a:t>
            </a:r>
            <a:endParaRPr sz="2800"/>
          </a:p>
        </p:txBody>
      </p:sp>
      <p:sp>
        <p:nvSpPr>
          <p:cNvPr id="16" name="object 16"/>
          <p:cNvSpPr txBox="1"/>
          <p:nvPr/>
        </p:nvSpPr>
        <p:spPr>
          <a:xfrm>
            <a:off x="862685" y="1496644"/>
            <a:ext cx="1187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10" dirty="0">
                <a:latin typeface="Tahoma"/>
                <a:cs typeface="Tahoma"/>
              </a:rPr>
              <a:t>z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366837" y="2400109"/>
            <a:ext cx="811530" cy="521970"/>
            <a:chOff x="1366837" y="2400109"/>
            <a:chExt cx="811530" cy="521970"/>
          </a:xfrm>
        </p:grpSpPr>
        <p:sp>
          <p:nvSpPr>
            <p:cNvPr id="18" name="object 18"/>
            <p:cNvSpPr/>
            <p:nvPr/>
          </p:nvSpPr>
          <p:spPr>
            <a:xfrm>
              <a:off x="1371600" y="2404872"/>
              <a:ext cx="802005" cy="512445"/>
            </a:xfrm>
            <a:custGeom>
              <a:avLst/>
              <a:gdLst/>
              <a:ahLst/>
              <a:cxnLst/>
              <a:rect l="l" t="t" r="r" b="b"/>
              <a:pathLst>
                <a:path w="802005" h="512444">
                  <a:moveTo>
                    <a:pt x="545592" y="0"/>
                  </a:moveTo>
                  <a:lnTo>
                    <a:pt x="545592" y="128015"/>
                  </a:lnTo>
                  <a:lnTo>
                    <a:pt x="0" y="128015"/>
                  </a:lnTo>
                  <a:lnTo>
                    <a:pt x="0" y="384047"/>
                  </a:lnTo>
                  <a:lnTo>
                    <a:pt x="545592" y="384047"/>
                  </a:lnTo>
                  <a:lnTo>
                    <a:pt x="545592" y="512063"/>
                  </a:lnTo>
                  <a:lnTo>
                    <a:pt x="801624" y="256031"/>
                  </a:lnTo>
                  <a:lnTo>
                    <a:pt x="545592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71600" y="2404872"/>
              <a:ext cx="802005" cy="512445"/>
            </a:xfrm>
            <a:custGeom>
              <a:avLst/>
              <a:gdLst/>
              <a:ahLst/>
              <a:cxnLst/>
              <a:rect l="l" t="t" r="r" b="b"/>
              <a:pathLst>
                <a:path w="802005" h="512444">
                  <a:moveTo>
                    <a:pt x="0" y="128015"/>
                  </a:moveTo>
                  <a:lnTo>
                    <a:pt x="545592" y="128015"/>
                  </a:lnTo>
                  <a:lnTo>
                    <a:pt x="545592" y="0"/>
                  </a:lnTo>
                  <a:lnTo>
                    <a:pt x="801624" y="256031"/>
                  </a:lnTo>
                  <a:lnTo>
                    <a:pt x="545592" y="512063"/>
                  </a:lnTo>
                  <a:lnTo>
                    <a:pt x="545592" y="384047"/>
                  </a:lnTo>
                  <a:lnTo>
                    <a:pt x="0" y="384047"/>
                  </a:lnTo>
                  <a:lnTo>
                    <a:pt x="0" y="128015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554861" y="2539111"/>
            <a:ext cx="3086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ahoma"/>
                <a:cs typeface="Tahoma"/>
              </a:rPr>
              <a:t>exp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22601" y="1496644"/>
            <a:ext cx="5492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Tahoma"/>
                <a:cs typeface="Tahoma"/>
              </a:rPr>
              <a:t>e</a:t>
            </a:r>
            <a:r>
              <a:rPr sz="1600" spc="-10" dirty="0">
                <a:latin typeface="Tahoma"/>
                <a:cs typeface="Tahoma"/>
              </a:rPr>
              <a:t>x</a:t>
            </a:r>
            <a:r>
              <a:rPr sz="1600" spc="-105" dirty="0">
                <a:latin typeface="Tahoma"/>
                <a:cs typeface="Tahoma"/>
              </a:rPr>
              <a:t>p</a:t>
            </a:r>
            <a:r>
              <a:rPr sz="1600" spc="-70" dirty="0">
                <a:latin typeface="Tahoma"/>
                <a:cs typeface="Tahoma"/>
              </a:rPr>
              <a:t>(</a:t>
            </a:r>
            <a:r>
              <a:rPr sz="1600" b="1" spc="-114" dirty="0">
                <a:latin typeface="Tahoma"/>
                <a:cs typeface="Tahoma"/>
              </a:rPr>
              <a:t>z</a:t>
            </a:r>
            <a:r>
              <a:rPr sz="1600" spc="-190" dirty="0">
                <a:latin typeface="Tahoma"/>
                <a:cs typeface="Tahoma"/>
              </a:rPr>
              <a:t>)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758439" y="3537203"/>
            <a:ext cx="76200" cy="292100"/>
          </a:xfrm>
          <a:custGeom>
            <a:avLst/>
            <a:gdLst/>
            <a:ahLst/>
            <a:cxnLst/>
            <a:rect l="l" t="t" r="r" b="b"/>
            <a:pathLst>
              <a:path w="76200" h="292100">
                <a:moveTo>
                  <a:pt x="31750" y="215646"/>
                </a:moveTo>
                <a:lnTo>
                  <a:pt x="0" y="215646"/>
                </a:lnTo>
                <a:lnTo>
                  <a:pt x="38100" y="291846"/>
                </a:lnTo>
                <a:lnTo>
                  <a:pt x="69850" y="228346"/>
                </a:lnTo>
                <a:lnTo>
                  <a:pt x="31750" y="228346"/>
                </a:lnTo>
                <a:lnTo>
                  <a:pt x="31750" y="215646"/>
                </a:lnTo>
                <a:close/>
              </a:path>
              <a:path w="76200" h="292100">
                <a:moveTo>
                  <a:pt x="44450" y="0"/>
                </a:moveTo>
                <a:lnTo>
                  <a:pt x="31750" y="0"/>
                </a:lnTo>
                <a:lnTo>
                  <a:pt x="31750" y="228346"/>
                </a:lnTo>
                <a:lnTo>
                  <a:pt x="44450" y="228346"/>
                </a:lnTo>
                <a:lnTo>
                  <a:pt x="44450" y="0"/>
                </a:lnTo>
                <a:close/>
              </a:path>
              <a:path w="76200" h="292100">
                <a:moveTo>
                  <a:pt x="76200" y="215646"/>
                </a:moveTo>
                <a:lnTo>
                  <a:pt x="44450" y="215646"/>
                </a:lnTo>
                <a:lnTo>
                  <a:pt x="44450" y="228346"/>
                </a:lnTo>
                <a:lnTo>
                  <a:pt x="69850" y="228346"/>
                </a:lnTo>
                <a:lnTo>
                  <a:pt x="76200" y="215646"/>
                </a:lnTo>
                <a:close/>
              </a:path>
            </a:pathLst>
          </a:custGeom>
          <a:solidFill>
            <a:srgbClr val="3C85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325623" y="3828288"/>
            <a:ext cx="942340" cy="330835"/>
          </a:xfrm>
          <a:prstGeom prst="rect">
            <a:avLst/>
          </a:prstGeom>
          <a:solidFill>
            <a:srgbClr val="B6D6A8"/>
          </a:solidFill>
        </p:spPr>
        <p:txBody>
          <a:bodyPr vert="horz" wrap="square" lIns="0" tIns="55244" rIns="0" bIns="0" rtlCol="0">
            <a:spAutoFit/>
          </a:bodyPr>
          <a:lstStyle/>
          <a:p>
            <a:pPr marL="64135">
              <a:lnSpc>
                <a:spcPct val="100000"/>
              </a:lnSpc>
              <a:spcBef>
                <a:spcPts val="434"/>
              </a:spcBef>
            </a:pPr>
            <a:r>
              <a:rPr sz="1600" dirty="0">
                <a:solidFill>
                  <a:srgbClr val="3C85C5"/>
                </a:solidFill>
                <a:latin typeface="Cambria Math"/>
                <a:cs typeface="Cambria Math"/>
              </a:rPr>
              <a:t>𝝨</a:t>
            </a:r>
            <a:r>
              <a:rPr sz="1600" dirty="0">
                <a:solidFill>
                  <a:srgbClr val="3C85C5"/>
                </a:solidFill>
                <a:latin typeface="Tahoma"/>
                <a:cs typeface="Tahoma"/>
              </a:rPr>
              <a:t>=97899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419665" y="2400109"/>
            <a:ext cx="811530" cy="521970"/>
            <a:chOff x="3419665" y="2400109"/>
            <a:chExt cx="811530" cy="521970"/>
          </a:xfrm>
        </p:grpSpPr>
        <p:sp>
          <p:nvSpPr>
            <p:cNvPr id="25" name="object 25"/>
            <p:cNvSpPr/>
            <p:nvPr/>
          </p:nvSpPr>
          <p:spPr>
            <a:xfrm>
              <a:off x="3424428" y="2404872"/>
              <a:ext cx="802005" cy="512445"/>
            </a:xfrm>
            <a:custGeom>
              <a:avLst/>
              <a:gdLst/>
              <a:ahLst/>
              <a:cxnLst/>
              <a:rect l="l" t="t" r="r" b="b"/>
              <a:pathLst>
                <a:path w="802004" h="512444">
                  <a:moveTo>
                    <a:pt x="545592" y="0"/>
                  </a:moveTo>
                  <a:lnTo>
                    <a:pt x="545592" y="128015"/>
                  </a:lnTo>
                  <a:lnTo>
                    <a:pt x="0" y="128015"/>
                  </a:lnTo>
                  <a:lnTo>
                    <a:pt x="0" y="384047"/>
                  </a:lnTo>
                  <a:lnTo>
                    <a:pt x="545592" y="384047"/>
                  </a:lnTo>
                  <a:lnTo>
                    <a:pt x="545592" y="512063"/>
                  </a:lnTo>
                  <a:lnTo>
                    <a:pt x="801624" y="256031"/>
                  </a:lnTo>
                  <a:lnTo>
                    <a:pt x="545592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424428" y="2404872"/>
              <a:ext cx="802005" cy="512445"/>
            </a:xfrm>
            <a:custGeom>
              <a:avLst/>
              <a:gdLst/>
              <a:ahLst/>
              <a:cxnLst/>
              <a:rect l="l" t="t" r="r" b="b"/>
              <a:pathLst>
                <a:path w="802004" h="512444">
                  <a:moveTo>
                    <a:pt x="0" y="128015"/>
                  </a:moveTo>
                  <a:lnTo>
                    <a:pt x="545592" y="128015"/>
                  </a:lnTo>
                  <a:lnTo>
                    <a:pt x="545592" y="0"/>
                  </a:lnTo>
                  <a:lnTo>
                    <a:pt x="801624" y="256031"/>
                  </a:lnTo>
                  <a:lnTo>
                    <a:pt x="545592" y="512063"/>
                  </a:lnTo>
                  <a:lnTo>
                    <a:pt x="545592" y="384047"/>
                  </a:lnTo>
                  <a:lnTo>
                    <a:pt x="0" y="384047"/>
                  </a:lnTo>
                  <a:lnTo>
                    <a:pt x="0" y="128015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630929" y="2522347"/>
            <a:ext cx="2635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95" dirty="0">
                <a:latin typeface="Tahoma"/>
                <a:cs typeface="Tahoma"/>
              </a:rPr>
              <a:t>/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𝝨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218178" y="1496644"/>
            <a:ext cx="12738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80" dirty="0">
                <a:latin typeface="Tahoma"/>
                <a:cs typeface="Tahoma"/>
              </a:rPr>
              <a:t>ŷ</a:t>
            </a:r>
            <a:r>
              <a:rPr sz="1600" b="1" spc="-55" dirty="0">
                <a:latin typeface="Tahoma"/>
                <a:cs typeface="Tahoma"/>
              </a:rPr>
              <a:t> </a:t>
            </a:r>
            <a:r>
              <a:rPr sz="1600" spc="-240" dirty="0">
                <a:latin typeface="Tahoma"/>
                <a:cs typeface="Tahoma"/>
              </a:rPr>
              <a:t>=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softm</a:t>
            </a:r>
            <a:r>
              <a:rPr sz="1600" spc="-5" dirty="0">
                <a:latin typeface="Tahoma"/>
                <a:cs typeface="Tahoma"/>
              </a:rPr>
              <a:t>a</a:t>
            </a:r>
            <a:r>
              <a:rPr sz="1600" spc="-105" dirty="0">
                <a:latin typeface="Tahoma"/>
                <a:cs typeface="Tahoma"/>
              </a:rPr>
              <a:t>x</a:t>
            </a:r>
            <a:r>
              <a:rPr sz="1600" spc="-75" dirty="0">
                <a:latin typeface="Tahoma"/>
                <a:cs typeface="Tahoma"/>
              </a:rPr>
              <a:t>(</a:t>
            </a:r>
            <a:r>
              <a:rPr sz="1600" b="1" spc="-114" dirty="0">
                <a:latin typeface="Tahoma"/>
                <a:cs typeface="Tahoma"/>
              </a:rPr>
              <a:t>z</a:t>
            </a:r>
            <a:r>
              <a:rPr sz="1600" spc="-190" dirty="0">
                <a:latin typeface="Tahoma"/>
                <a:cs typeface="Tahoma"/>
              </a:rPr>
              <a:t>)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815840" y="3537203"/>
            <a:ext cx="76200" cy="292100"/>
          </a:xfrm>
          <a:custGeom>
            <a:avLst/>
            <a:gdLst/>
            <a:ahLst/>
            <a:cxnLst/>
            <a:rect l="l" t="t" r="r" b="b"/>
            <a:pathLst>
              <a:path w="76200" h="292100">
                <a:moveTo>
                  <a:pt x="31750" y="215646"/>
                </a:moveTo>
                <a:lnTo>
                  <a:pt x="0" y="215646"/>
                </a:lnTo>
                <a:lnTo>
                  <a:pt x="38100" y="291846"/>
                </a:lnTo>
                <a:lnTo>
                  <a:pt x="69850" y="228346"/>
                </a:lnTo>
                <a:lnTo>
                  <a:pt x="31750" y="228346"/>
                </a:lnTo>
                <a:lnTo>
                  <a:pt x="31750" y="215646"/>
                </a:lnTo>
                <a:close/>
              </a:path>
              <a:path w="76200" h="292100">
                <a:moveTo>
                  <a:pt x="44450" y="0"/>
                </a:moveTo>
                <a:lnTo>
                  <a:pt x="31750" y="0"/>
                </a:lnTo>
                <a:lnTo>
                  <a:pt x="31750" y="228346"/>
                </a:lnTo>
                <a:lnTo>
                  <a:pt x="44450" y="228346"/>
                </a:lnTo>
                <a:lnTo>
                  <a:pt x="44450" y="0"/>
                </a:lnTo>
                <a:close/>
              </a:path>
              <a:path w="76200" h="292100">
                <a:moveTo>
                  <a:pt x="76200" y="215646"/>
                </a:moveTo>
                <a:lnTo>
                  <a:pt x="44450" y="215646"/>
                </a:lnTo>
                <a:lnTo>
                  <a:pt x="44450" y="228346"/>
                </a:lnTo>
                <a:lnTo>
                  <a:pt x="69850" y="228346"/>
                </a:lnTo>
                <a:lnTo>
                  <a:pt x="76200" y="215646"/>
                </a:lnTo>
                <a:close/>
              </a:path>
            </a:pathLst>
          </a:custGeom>
          <a:solidFill>
            <a:srgbClr val="3C85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669916" y="3871366"/>
            <a:ext cx="3714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C85C5"/>
                </a:solidFill>
                <a:latin typeface="Cambria Math"/>
                <a:cs typeface="Cambria Math"/>
              </a:rPr>
              <a:t>𝝨</a:t>
            </a:r>
            <a:r>
              <a:rPr sz="1600" spc="-100" dirty="0">
                <a:solidFill>
                  <a:srgbClr val="3C85C5"/>
                </a:solidFill>
                <a:latin typeface="Tahoma"/>
                <a:cs typeface="Tahoma"/>
              </a:rPr>
              <a:t>=1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390259" y="2519552"/>
            <a:ext cx="22790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720" dirty="0">
                <a:latin typeface="Tahoma"/>
                <a:cs typeface="Tahoma"/>
              </a:rPr>
              <a:t>*</a:t>
            </a:r>
            <a:r>
              <a:rPr sz="1600" spc="-95" dirty="0">
                <a:latin typeface="Tahoma"/>
                <a:cs typeface="Tahoma"/>
              </a:rPr>
              <a:t> </a:t>
            </a:r>
            <a:r>
              <a:rPr sz="1600" spc="15" dirty="0">
                <a:latin typeface="Tahoma"/>
                <a:cs typeface="Tahoma"/>
              </a:rPr>
              <a:t>Predicted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spc="5" dirty="0">
                <a:latin typeface="Tahoma"/>
                <a:cs typeface="Tahoma"/>
              </a:rPr>
              <a:t>center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spc="20" dirty="0">
                <a:latin typeface="Tahoma"/>
                <a:cs typeface="Tahoma"/>
              </a:rPr>
              <a:t>word</a:t>
            </a:r>
            <a:endParaRPr sz="16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94927582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7175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" dirty="0"/>
              <a:t>Loss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2924555" y="2161032"/>
            <a:ext cx="1804670" cy="1728470"/>
          </a:xfrm>
          <a:custGeom>
            <a:avLst/>
            <a:gdLst/>
            <a:ahLst/>
            <a:cxnLst/>
            <a:rect l="l" t="t" r="r" b="b"/>
            <a:pathLst>
              <a:path w="1804670" h="1728470">
                <a:moveTo>
                  <a:pt x="0" y="1728216"/>
                </a:moveTo>
                <a:lnTo>
                  <a:pt x="1804416" y="1728216"/>
                </a:lnTo>
                <a:lnTo>
                  <a:pt x="1804416" y="0"/>
                </a:lnTo>
                <a:lnTo>
                  <a:pt x="0" y="0"/>
                </a:lnTo>
                <a:lnTo>
                  <a:pt x="0" y="172821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49270" y="2238247"/>
            <a:ext cx="15563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spc="30" dirty="0">
                <a:latin typeface="Tahoma"/>
                <a:cs typeface="Tahoma"/>
              </a:rPr>
              <a:t>Machine</a:t>
            </a:r>
            <a:r>
              <a:rPr sz="1600" spc="-100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learning</a:t>
            </a:r>
            <a:endParaRPr sz="1600">
              <a:latin typeface="Tahoma"/>
              <a:cs typeface="Tahoma"/>
            </a:endParaRPr>
          </a:p>
          <a:p>
            <a:pPr marL="1905" algn="ctr">
              <a:lnSpc>
                <a:spcPct val="100000"/>
              </a:lnSpc>
            </a:pPr>
            <a:r>
              <a:rPr sz="1600" dirty="0">
                <a:latin typeface="Tahoma"/>
                <a:cs typeface="Tahoma"/>
              </a:rPr>
              <a:t>model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400" y="2174748"/>
            <a:ext cx="1160145" cy="421005"/>
          </a:xfrm>
          <a:prstGeom prst="rect">
            <a:avLst/>
          </a:prstGeom>
          <a:solidFill>
            <a:srgbClr val="D4A6BC"/>
          </a:solidFill>
          <a:ln w="9525">
            <a:solidFill>
              <a:srgbClr val="000000"/>
            </a:solidFill>
          </a:ln>
        </p:spPr>
        <p:txBody>
          <a:bodyPr vert="horz" wrap="square" lIns="0" tIns="86995" rIns="0" bIns="0" rtlCol="0">
            <a:spAutoFit/>
          </a:bodyPr>
          <a:lstStyle/>
          <a:p>
            <a:pPr marL="344805">
              <a:lnSpc>
                <a:spcPct val="100000"/>
              </a:lnSpc>
              <a:spcBef>
                <a:spcPts val="685"/>
              </a:spcBef>
            </a:pPr>
            <a:r>
              <a:rPr sz="1600" spc="-25" dirty="0">
                <a:latin typeface="Tahoma"/>
                <a:cs typeface="Tahoma"/>
              </a:rPr>
              <a:t>Input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58000" y="2174748"/>
            <a:ext cx="1160145" cy="421005"/>
          </a:xfrm>
          <a:prstGeom prst="rect">
            <a:avLst/>
          </a:prstGeom>
          <a:solidFill>
            <a:srgbClr val="D4A6BC"/>
          </a:solidFill>
          <a:ln w="9525">
            <a:solidFill>
              <a:srgbClr val="000000"/>
            </a:solidFill>
          </a:ln>
        </p:spPr>
        <p:txBody>
          <a:bodyPr vert="horz" wrap="square" lIns="0" tIns="86995" rIns="0" bIns="0" rtlCol="0">
            <a:spAutoFit/>
          </a:bodyPr>
          <a:lstStyle/>
          <a:p>
            <a:pPr marL="334645">
              <a:lnSpc>
                <a:spcPct val="100000"/>
              </a:lnSpc>
              <a:spcBef>
                <a:spcPts val="685"/>
              </a:spcBef>
            </a:pPr>
            <a:r>
              <a:rPr sz="1600" spc="10" dirty="0">
                <a:latin typeface="Tahoma"/>
                <a:cs typeface="Tahoma"/>
              </a:rPr>
              <a:t>Truth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237041" y="2205037"/>
            <a:ext cx="525145" cy="311785"/>
            <a:chOff x="2237041" y="2205037"/>
            <a:chExt cx="525145" cy="311785"/>
          </a:xfrm>
        </p:grpSpPr>
        <p:sp>
          <p:nvSpPr>
            <p:cNvPr id="8" name="object 8"/>
            <p:cNvSpPr/>
            <p:nvPr/>
          </p:nvSpPr>
          <p:spPr>
            <a:xfrm>
              <a:off x="2241804" y="2209800"/>
              <a:ext cx="515620" cy="302260"/>
            </a:xfrm>
            <a:custGeom>
              <a:avLst/>
              <a:gdLst/>
              <a:ahLst/>
              <a:cxnLst/>
              <a:rect l="l" t="t" r="r" b="b"/>
              <a:pathLst>
                <a:path w="515619" h="302260">
                  <a:moveTo>
                    <a:pt x="364235" y="0"/>
                  </a:moveTo>
                  <a:lnTo>
                    <a:pt x="364235" y="75437"/>
                  </a:lnTo>
                  <a:lnTo>
                    <a:pt x="0" y="75437"/>
                  </a:lnTo>
                  <a:lnTo>
                    <a:pt x="0" y="226313"/>
                  </a:lnTo>
                  <a:lnTo>
                    <a:pt x="364235" y="226313"/>
                  </a:lnTo>
                  <a:lnTo>
                    <a:pt x="364235" y="301751"/>
                  </a:lnTo>
                  <a:lnTo>
                    <a:pt x="515112" y="150875"/>
                  </a:lnTo>
                  <a:lnTo>
                    <a:pt x="364235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41804" y="2209800"/>
              <a:ext cx="515620" cy="302260"/>
            </a:xfrm>
            <a:custGeom>
              <a:avLst/>
              <a:gdLst/>
              <a:ahLst/>
              <a:cxnLst/>
              <a:rect l="l" t="t" r="r" b="b"/>
              <a:pathLst>
                <a:path w="515619" h="302260">
                  <a:moveTo>
                    <a:pt x="0" y="75437"/>
                  </a:moveTo>
                  <a:lnTo>
                    <a:pt x="364235" y="75437"/>
                  </a:lnTo>
                  <a:lnTo>
                    <a:pt x="364235" y="0"/>
                  </a:lnTo>
                  <a:lnTo>
                    <a:pt x="515112" y="150875"/>
                  </a:lnTo>
                  <a:lnTo>
                    <a:pt x="364235" y="301751"/>
                  </a:lnTo>
                  <a:lnTo>
                    <a:pt x="364235" y="226313"/>
                  </a:lnTo>
                  <a:lnTo>
                    <a:pt x="0" y="226313"/>
                  </a:lnTo>
                  <a:lnTo>
                    <a:pt x="0" y="754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4876609" y="2212657"/>
            <a:ext cx="525145" cy="313055"/>
            <a:chOff x="4876609" y="2212657"/>
            <a:chExt cx="525145" cy="313055"/>
          </a:xfrm>
        </p:grpSpPr>
        <p:sp>
          <p:nvSpPr>
            <p:cNvPr id="11" name="object 11"/>
            <p:cNvSpPr/>
            <p:nvPr/>
          </p:nvSpPr>
          <p:spPr>
            <a:xfrm>
              <a:off x="4881371" y="2217420"/>
              <a:ext cx="515620" cy="303530"/>
            </a:xfrm>
            <a:custGeom>
              <a:avLst/>
              <a:gdLst/>
              <a:ahLst/>
              <a:cxnLst/>
              <a:rect l="l" t="t" r="r" b="b"/>
              <a:pathLst>
                <a:path w="515620" h="303530">
                  <a:moveTo>
                    <a:pt x="363474" y="0"/>
                  </a:moveTo>
                  <a:lnTo>
                    <a:pt x="363474" y="75818"/>
                  </a:lnTo>
                  <a:lnTo>
                    <a:pt x="0" y="75818"/>
                  </a:lnTo>
                  <a:lnTo>
                    <a:pt x="0" y="227456"/>
                  </a:lnTo>
                  <a:lnTo>
                    <a:pt x="363474" y="227456"/>
                  </a:lnTo>
                  <a:lnTo>
                    <a:pt x="363474" y="303275"/>
                  </a:lnTo>
                  <a:lnTo>
                    <a:pt x="515112" y="151637"/>
                  </a:lnTo>
                  <a:lnTo>
                    <a:pt x="363474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881371" y="2217420"/>
              <a:ext cx="515620" cy="303530"/>
            </a:xfrm>
            <a:custGeom>
              <a:avLst/>
              <a:gdLst/>
              <a:ahLst/>
              <a:cxnLst/>
              <a:rect l="l" t="t" r="r" b="b"/>
              <a:pathLst>
                <a:path w="515620" h="303530">
                  <a:moveTo>
                    <a:pt x="0" y="75818"/>
                  </a:moveTo>
                  <a:lnTo>
                    <a:pt x="363474" y="75818"/>
                  </a:lnTo>
                  <a:lnTo>
                    <a:pt x="363474" y="0"/>
                  </a:lnTo>
                  <a:lnTo>
                    <a:pt x="515112" y="151637"/>
                  </a:lnTo>
                  <a:lnTo>
                    <a:pt x="363474" y="303275"/>
                  </a:lnTo>
                  <a:lnTo>
                    <a:pt x="363474" y="227456"/>
                  </a:lnTo>
                  <a:lnTo>
                    <a:pt x="0" y="227456"/>
                  </a:lnTo>
                  <a:lnTo>
                    <a:pt x="0" y="7581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562600" y="2174748"/>
            <a:ext cx="1160145" cy="421005"/>
          </a:xfrm>
          <a:prstGeom prst="rect">
            <a:avLst/>
          </a:prstGeom>
          <a:solidFill>
            <a:srgbClr val="F8CA9C"/>
          </a:solidFill>
          <a:ln w="9525">
            <a:solidFill>
              <a:srgbClr val="000000"/>
            </a:solidFill>
          </a:ln>
        </p:spPr>
        <p:txBody>
          <a:bodyPr vert="horz" wrap="square" lIns="0" tIns="86995" rIns="0" bIns="0" rtlCol="0">
            <a:spAutoFit/>
          </a:bodyPr>
          <a:lstStyle/>
          <a:p>
            <a:pPr marL="125730">
              <a:lnSpc>
                <a:spcPct val="100000"/>
              </a:lnSpc>
              <a:spcBef>
                <a:spcPts val="685"/>
              </a:spcBef>
            </a:pPr>
            <a:r>
              <a:rPr sz="1600" spc="20" dirty="0">
                <a:latin typeface="Tahoma"/>
                <a:cs typeface="Tahoma"/>
              </a:rPr>
              <a:t>Prediction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88077" y="3469004"/>
            <a:ext cx="5613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6AA84F"/>
                </a:solidFill>
                <a:latin typeface="Tahoma"/>
                <a:cs typeface="Tahoma"/>
              </a:rPr>
              <a:t>a</a:t>
            </a:r>
            <a:r>
              <a:rPr sz="1600" spc="-30" dirty="0">
                <a:solidFill>
                  <a:srgbClr val="6AA84F"/>
                </a:solidFill>
                <a:latin typeface="Tahoma"/>
                <a:cs typeface="Tahoma"/>
              </a:rPr>
              <a:t>d</a:t>
            </a:r>
            <a:r>
              <a:rPr sz="1600" spc="-15" dirty="0">
                <a:solidFill>
                  <a:srgbClr val="6AA84F"/>
                </a:solidFill>
                <a:latin typeface="Tahoma"/>
                <a:cs typeface="Tahoma"/>
              </a:rPr>
              <a:t>just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521452" y="2641092"/>
            <a:ext cx="2533015" cy="276225"/>
          </a:xfrm>
          <a:custGeom>
            <a:avLst/>
            <a:gdLst/>
            <a:ahLst/>
            <a:cxnLst/>
            <a:rect l="l" t="t" r="r" b="b"/>
            <a:pathLst>
              <a:path w="2533015" h="276225">
                <a:moveTo>
                  <a:pt x="2532888" y="0"/>
                </a:moveTo>
                <a:lnTo>
                  <a:pt x="2525859" y="43604"/>
                </a:lnTo>
                <a:lnTo>
                  <a:pt x="2506285" y="81466"/>
                </a:lnTo>
                <a:lnTo>
                  <a:pt x="2476432" y="111319"/>
                </a:lnTo>
                <a:lnTo>
                  <a:pt x="2438570" y="130893"/>
                </a:lnTo>
                <a:lnTo>
                  <a:pt x="2394966" y="137921"/>
                </a:lnTo>
                <a:lnTo>
                  <a:pt x="1404366" y="137921"/>
                </a:lnTo>
                <a:lnTo>
                  <a:pt x="1360761" y="144950"/>
                </a:lnTo>
                <a:lnTo>
                  <a:pt x="1322899" y="164524"/>
                </a:lnTo>
                <a:lnTo>
                  <a:pt x="1293046" y="194377"/>
                </a:lnTo>
                <a:lnTo>
                  <a:pt x="1273472" y="232239"/>
                </a:lnTo>
                <a:lnTo>
                  <a:pt x="1266444" y="275844"/>
                </a:lnTo>
                <a:lnTo>
                  <a:pt x="1259415" y="232239"/>
                </a:lnTo>
                <a:lnTo>
                  <a:pt x="1239841" y="194377"/>
                </a:lnTo>
                <a:lnTo>
                  <a:pt x="1209988" y="164524"/>
                </a:lnTo>
                <a:lnTo>
                  <a:pt x="1172126" y="144950"/>
                </a:lnTo>
                <a:lnTo>
                  <a:pt x="1128522" y="137921"/>
                </a:lnTo>
                <a:lnTo>
                  <a:pt x="137922" y="137921"/>
                </a:lnTo>
                <a:lnTo>
                  <a:pt x="94317" y="130893"/>
                </a:lnTo>
                <a:lnTo>
                  <a:pt x="56455" y="111319"/>
                </a:lnTo>
                <a:lnTo>
                  <a:pt x="26602" y="81466"/>
                </a:lnTo>
                <a:lnTo>
                  <a:pt x="7028" y="43604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207252" y="3012948"/>
            <a:ext cx="1161415" cy="573405"/>
          </a:xfrm>
          <a:prstGeom prst="rect">
            <a:avLst/>
          </a:prstGeom>
          <a:solidFill>
            <a:srgbClr val="B6D6A8"/>
          </a:solidFill>
          <a:ln w="9525">
            <a:solidFill>
              <a:srgbClr val="000000"/>
            </a:solidFill>
          </a:ln>
        </p:spPr>
        <p:txBody>
          <a:bodyPr vert="horz" wrap="square" lIns="0" tIns="163195" rIns="0" bIns="0" rtlCol="0">
            <a:spAutoFit/>
          </a:bodyPr>
          <a:lstStyle/>
          <a:p>
            <a:pPr marL="384175">
              <a:lnSpc>
                <a:spcPct val="100000"/>
              </a:lnSpc>
              <a:spcBef>
                <a:spcPts val="1285"/>
              </a:spcBef>
            </a:pPr>
            <a:r>
              <a:rPr sz="1600" dirty="0">
                <a:latin typeface="Tahoma"/>
                <a:cs typeface="Tahoma"/>
              </a:rPr>
              <a:t>Loss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513326" y="3109721"/>
            <a:ext cx="1695450" cy="381635"/>
          </a:xfrm>
          <a:custGeom>
            <a:avLst/>
            <a:gdLst/>
            <a:ahLst/>
            <a:cxnLst/>
            <a:rect l="l" t="t" r="r" b="b"/>
            <a:pathLst>
              <a:path w="1695450" h="381635">
                <a:moveTo>
                  <a:pt x="1694942" y="333375"/>
                </a:moveTo>
                <a:lnTo>
                  <a:pt x="57150" y="333375"/>
                </a:lnTo>
                <a:lnTo>
                  <a:pt x="76200" y="304800"/>
                </a:lnTo>
                <a:lnTo>
                  <a:pt x="0" y="342900"/>
                </a:lnTo>
                <a:lnTo>
                  <a:pt x="76200" y="381012"/>
                </a:lnTo>
                <a:lnTo>
                  <a:pt x="57150" y="352425"/>
                </a:lnTo>
                <a:lnTo>
                  <a:pt x="1694942" y="352425"/>
                </a:lnTo>
                <a:lnTo>
                  <a:pt x="1694942" y="333375"/>
                </a:lnTo>
                <a:close/>
              </a:path>
              <a:path w="1695450" h="381635">
                <a:moveTo>
                  <a:pt x="1694942" y="38100"/>
                </a:moveTo>
                <a:lnTo>
                  <a:pt x="1675892" y="28575"/>
                </a:lnTo>
                <a:lnTo>
                  <a:pt x="1618742" y="0"/>
                </a:lnTo>
                <a:lnTo>
                  <a:pt x="1637792" y="28575"/>
                </a:lnTo>
                <a:lnTo>
                  <a:pt x="0" y="28575"/>
                </a:lnTo>
                <a:lnTo>
                  <a:pt x="0" y="47625"/>
                </a:lnTo>
                <a:lnTo>
                  <a:pt x="1637792" y="47625"/>
                </a:lnTo>
                <a:lnTo>
                  <a:pt x="1618742" y="76200"/>
                </a:lnTo>
                <a:lnTo>
                  <a:pt x="1675892" y="47625"/>
                </a:lnTo>
                <a:lnTo>
                  <a:pt x="1694942" y="38100"/>
                </a:lnTo>
                <a:close/>
              </a:path>
            </a:pathLst>
          </a:custGeom>
          <a:solidFill>
            <a:srgbClr val="6AA8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061584" y="2859150"/>
            <a:ext cx="8153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solidFill>
                  <a:srgbClr val="6AA84F"/>
                </a:solidFill>
                <a:latin typeface="Tahoma"/>
                <a:cs typeface="Tahoma"/>
              </a:rPr>
              <a:t>m</a:t>
            </a:r>
            <a:r>
              <a:rPr sz="1600" dirty="0">
                <a:solidFill>
                  <a:srgbClr val="6AA84F"/>
                </a:solidFill>
                <a:latin typeface="Tahoma"/>
                <a:cs typeface="Tahoma"/>
              </a:rPr>
              <a:t>ini</a:t>
            </a:r>
            <a:r>
              <a:rPr sz="1600" spc="-10" dirty="0">
                <a:solidFill>
                  <a:srgbClr val="6AA84F"/>
                </a:solidFill>
                <a:latin typeface="Tahoma"/>
                <a:cs typeface="Tahoma"/>
              </a:rPr>
              <a:t>m</a:t>
            </a:r>
            <a:r>
              <a:rPr sz="1600" spc="5" dirty="0">
                <a:solidFill>
                  <a:srgbClr val="6AA84F"/>
                </a:solidFill>
                <a:latin typeface="Tahoma"/>
                <a:cs typeface="Tahoma"/>
              </a:rPr>
              <a:t>ize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62300" y="2936748"/>
            <a:ext cx="1350645" cy="754380"/>
          </a:xfrm>
          <a:prstGeom prst="rect">
            <a:avLst/>
          </a:prstGeom>
          <a:solidFill>
            <a:srgbClr val="B6D6A8"/>
          </a:solidFill>
          <a:ln w="9525">
            <a:solidFill>
              <a:srgbClr val="585858"/>
            </a:solidFill>
          </a:ln>
        </p:spPr>
        <p:txBody>
          <a:bodyPr vert="horz" wrap="square" lIns="0" tIns="90170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710"/>
              </a:spcBef>
            </a:pPr>
            <a:r>
              <a:rPr sz="1600" spc="-5" dirty="0">
                <a:latin typeface="Tahoma"/>
                <a:cs typeface="Tahoma"/>
              </a:rPr>
              <a:t>Parameters</a:t>
            </a:r>
            <a:endParaRPr sz="1600">
              <a:latin typeface="Tahoma"/>
              <a:cs typeface="Tahoma"/>
            </a:endParaRPr>
          </a:p>
          <a:p>
            <a:pPr marL="121285">
              <a:lnSpc>
                <a:spcPct val="100000"/>
              </a:lnSpc>
              <a:spcBef>
                <a:spcPts val="765"/>
              </a:spcBef>
            </a:pPr>
            <a:r>
              <a:rPr sz="1400" b="1" spc="35" dirty="0">
                <a:solidFill>
                  <a:srgbClr val="3C85C5"/>
                </a:solidFill>
                <a:latin typeface="Tahoma"/>
                <a:cs typeface="Tahoma"/>
              </a:rPr>
              <a:t>W</a:t>
            </a:r>
            <a:r>
              <a:rPr sz="1350" b="1" spc="-60" baseline="-21604" dirty="0">
                <a:solidFill>
                  <a:srgbClr val="3C85C5"/>
                </a:solidFill>
                <a:latin typeface="Tahoma"/>
                <a:cs typeface="Tahoma"/>
              </a:rPr>
              <a:t>1</a:t>
            </a:r>
            <a:r>
              <a:rPr sz="1400" spc="-110" dirty="0">
                <a:solidFill>
                  <a:srgbClr val="3C85C5"/>
                </a:solidFill>
                <a:latin typeface="Tahoma"/>
                <a:cs typeface="Tahoma"/>
              </a:rPr>
              <a:t>,</a:t>
            </a:r>
            <a:r>
              <a:rPr sz="1400" spc="-8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400" b="1" spc="-95" dirty="0">
                <a:solidFill>
                  <a:srgbClr val="3C85C5"/>
                </a:solidFill>
                <a:latin typeface="Tahoma"/>
                <a:cs typeface="Tahoma"/>
              </a:rPr>
              <a:t>b</a:t>
            </a:r>
            <a:r>
              <a:rPr sz="1350" b="1" spc="-60" baseline="-21604" dirty="0">
                <a:solidFill>
                  <a:srgbClr val="3C85C5"/>
                </a:solidFill>
                <a:latin typeface="Tahoma"/>
                <a:cs typeface="Tahoma"/>
              </a:rPr>
              <a:t>1</a:t>
            </a:r>
            <a:r>
              <a:rPr sz="1400" spc="-110" dirty="0">
                <a:solidFill>
                  <a:srgbClr val="3C85C5"/>
                </a:solidFill>
                <a:latin typeface="Tahoma"/>
                <a:cs typeface="Tahoma"/>
              </a:rPr>
              <a:t>,</a:t>
            </a:r>
            <a:r>
              <a:rPr sz="1400" spc="-7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400" b="1" spc="35" dirty="0">
                <a:solidFill>
                  <a:srgbClr val="3C85C5"/>
                </a:solidFill>
                <a:latin typeface="Tahoma"/>
                <a:cs typeface="Tahoma"/>
              </a:rPr>
              <a:t>W</a:t>
            </a:r>
            <a:r>
              <a:rPr sz="1350" b="1" spc="-60" baseline="-21604" dirty="0">
                <a:solidFill>
                  <a:srgbClr val="3C85C5"/>
                </a:solidFill>
                <a:latin typeface="Tahoma"/>
                <a:cs typeface="Tahoma"/>
              </a:rPr>
              <a:t>2</a:t>
            </a:r>
            <a:r>
              <a:rPr sz="1400" spc="-110" dirty="0">
                <a:solidFill>
                  <a:srgbClr val="3C85C5"/>
                </a:solidFill>
                <a:latin typeface="Tahoma"/>
                <a:cs typeface="Tahoma"/>
              </a:rPr>
              <a:t>,</a:t>
            </a:r>
            <a:r>
              <a:rPr sz="1400" spc="-8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400" b="1" spc="-95" dirty="0">
                <a:solidFill>
                  <a:srgbClr val="3C85C5"/>
                </a:solidFill>
                <a:latin typeface="Tahoma"/>
                <a:cs typeface="Tahoma"/>
              </a:rPr>
              <a:t>b</a:t>
            </a:r>
            <a:r>
              <a:rPr sz="1350" b="1" spc="-52" baseline="-21604" dirty="0">
                <a:solidFill>
                  <a:srgbClr val="3C85C5"/>
                </a:solidFill>
                <a:latin typeface="Tahoma"/>
                <a:cs typeface="Tahoma"/>
              </a:rPr>
              <a:t>2</a:t>
            </a:r>
            <a:endParaRPr sz="1350" baseline="-21604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475346" y="3163646"/>
            <a:ext cx="4667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Tahoma"/>
                <a:cs typeface="Tahoma"/>
              </a:rPr>
              <a:t>e</a:t>
            </a:r>
            <a:r>
              <a:rPr sz="1600" spc="-10" dirty="0">
                <a:latin typeface="Tahoma"/>
                <a:cs typeface="Tahoma"/>
              </a:rPr>
              <a:t>r</a:t>
            </a:r>
            <a:r>
              <a:rPr sz="1600" spc="-5" dirty="0">
                <a:latin typeface="Tahoma"/>
                <a:cs typeface="Tahoma"/>
              </a:rPr>
              <a:t>r</a:t>
            </a:r>
            <a:r>
              <a:rPr sz="1600" spc="25" dirty="0">
                <a:latin typeface="Tahoma"/>
                <a:cs typeface="Tahoma"/>
              </a:rPr>
              <a:t>o</a:t>
            </a:r>
            <a:r>
              <a:rPr sz="1600" spc="5" dirty="0">
                <a:latin typeface="Tahoma"/>
                <a:cs typeface="Tahoma"/>
              </a:rPr>
              <a:t>r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04946" y="1724913"/>
            <a:ext cx="6635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05" dirty="0">
                <a:solidFill>
                  <a:srgbClr val="3C85C5"/>
                </a:solidFill>
                <a:latin typeface="Tahoma"/>
                <a:cs typeface="Tahoma"/>
              </a:rPr>
              <a:t>CB</a:t>
            </a:r>
            <a:r>
              <a:rPr sz="1600" spc="120" dirty="0">
                <a:solidFill>
                  <a:srgbClr val="3C85C5"/>
                </a:solidFill>
                <a:latin typeface="Tahoma"/>
                <a:cs typeface="Tahoma"/>
              </a:rPr>
              <a:t>O</a:t>
            </a:r>
            <a:r>
              <a:rPr sz="1600" spc="204" dirty="0">
                <a:solidFill>
                  <a:srgbClr val="3C85C5"/>
                </a:solidFill>
                <a:latin typeface="Tahoma"/>
                <a:cs typeface="Tahoma"/>
              </a:rPr>
              <a:t>W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654802" y="1022959"/>
            <a:ext cx="976630" cy="109220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40"/>
              </a:spcBef>
            </a:pPr>
            <a:r>
              <a:rPr sz="1400" b="1" spc="-70" dirty="0">
                <a:solidFill>
                  <a:srgbClr val="3C85C5"/>
                </a:solidFill>
                <a:latin typeface="Tahoma"/>
                <a:cs typeface="Tahoma"/>
              </a:rPr>
              <a:t>ŷ</a:t>
            </a:r>
            <a:endParaRPr sz="1400">
              <a:latin typeface="Tahoma"/>
              <a:cs typeface="Tahoma"/>
            </a:endParaRPr>
          </a:p>
          <a:p>
            <a:pPr marL="12700" marR="5080" indent="635" algn="ctr">
              <a:lnSpc>
                <a:spcPct val="100000"/>
              </a:lnSpc>
              <a:spcBef>
                <a:spcPts val="840"/>
              </a:spcBef>
            </a:pPr>
            <a:r>
              <a:rPr sz="1400" spc="20" dirty="0">
                <a:solidFill>
                  <a:srgbClr val="3C85C5"/>
                </a:solidFill>
                <a:latin typeface="Tahoma"/>
                <a:cs typeface="Tahoma"/>
              </a:rPr>
              <a:t>Predicted </a:t>
            </a:r>
            <a:r>
              <a:rPr sz="1400" spc="2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3C85C5"/>
                </a:solidFill>
                <a:latin typeface="Tahoma"/>
                <a:cs typeface="Tahoma"/>
              </a:rPr>
              <a:t>center</a:t>
            </a:r>
            <a:r>
              <a:rPr sz="1400" spc="-11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400" spc="25" dirty="0">
                <a:solidFill>
                  <a:srgbClr val="3C85C5"/>
                </a:solidFill>
                <a:latin typeface="Tahoma"/>
                <a:cs typeface="Tahoma"/>
              </a:rPr>
              <a:t>word  </a:t>
            </a:r>
            <a:r>
              <a:rPr sz="1400" spc="20" dirty="0">
                <a:solidFill>
                  <a:srgbClr val="3C85C5"/>
                </a:solidFill>
                <a:latin typeface="Tahoma"/>
                <a:cs typeface="Tahoma"/>
              </a:rPr>
              <a:t>vector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950202" y="1022959"/>
            <a:ext cx="976630" cy="109220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40"/>
              </a:spcBef>
            </a:pPr>
            <a:r>
              <a:rPr sz="1400" b="1" spc="-70" dirty="0">
                <a:solidFill>
                  <a:srgbClr val="3C85C5"/>
                </a:solidFill>
                <a:latin typeface="Tahoma"/>
                <a:cs typeface="Tahoma"/>
              </a:rPr>
              <a:t>y</a:t>
            </a:r>
            <a:endParaRPr sz="1400">
              <a:latin typeface="Tahoma"/>
              <a:cs typeface="Tahoma"/>
            </a:endParaRPr>
          </a:p>
          <a:p>
            <a:pPr marL="12065" marR="5080" algn="ctr">
              <a:lnSpc>
                <a:spcPct val="100000"/>
              </a:lnSpc>
              <a:spcBef>
                <a:spcPts val="840"/>
              </a:spcBef>
            </a:pPr>
            <a:r>
              <a:rPr sz="1400" spc="20" dirty="0">
                <a:solidFill>
                  <a:srgbClr val="3C85C5"/>
                </a:solidFill>
                <a:latin typeface="Tahoma"/>
                <a:cs typeface="Tahoma"/>
              </a:rPr>
              <a:t>Actual </a:t>
            </a:r>
            <a:r>
              <a:rPr sz="1400" spc="2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3C85C5"/>
                </a:solidFill>
                <a:latin typeface="Tahoma"/>
                <a:cs typeface="Tahoma"/>
              </a:rPr>
              <a:t>center</a:t>
            </a:r>
            <a:r>
              <a:rPr sz="1400" spc="-11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400" spc="25" dirty="0">
                <a:solidFill>
                  <a:srgbClr val="3C85C5"/>
                </a:solidFill>
                <a:latin typeface="Tahoma"/>
                <a:cs typeface="Tahoma"/>
              </a:rPr>
              <a:t>word  </a:t>
            </a:r>
            <a:r>
              <a:rPr sz="1400" spc="20" dirty="0">
                <a:solidFill>
                  <a:srgbClr val="3C85C5"/>
                </a:solidFill>
                <a:latin typeface="Tahoma"/>
                <a:cs typeface="Tahoma"/>
              </a:rPr>
              <a:t>vector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67485" y="1022959"/>
            <a:ext cx="655320" cy="109220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40"/>
              </a:spcBef>
            </a:pPr>
            <a:r>
              <a:rPr sz="1400" b="1" spc="-114" dirty="0">
                <a:solidFill>
                  <a:srgbClr val="3C85C5"/>
                </a:solidFill>
                <a:latin typeface="Tahoma"/>
                <a:cs typeface="Tahoma"/>
              </a:rPr>
              <a:t>x</a:t>
            </a:r>
            <a:endParaRPr sz="1400">
              <a:latin typeface="Tahoma"/>
              <a:cs typeface="Tahoma"/>
            </a:endParaRPr>
          </a:p>
          <a:p>
            <a:pPr marL="12700" marR="5080" algn="ctr">
              <a:lnSpc>
                <a:spcPct val="100000"/>
              </a:lnSpc>
              <a:spcBef>
                <a:spcPts val="840"/>
              </a:spcBef>
            </a:pPr>
            <a:r>
              <a:rPr sz="1400" spc="65" dirty="0">
                <a:solidFill>
                  <a:srgbClr val="3C85C5"/>
                </a:solidFill>
                <a:latin typeface="Tahoma"/>
                <a:cs typeface="Tahoma"/>
              </a:rPr>
              <a:t>C</a:t>
            </a:r>
            <a:r>
              <a:rPr sz="1400" spc="50" dirty="0">
                <a:solidFill>
                  <a:srgbClr val="3C85C5"/>
                </a:solidFill>
                <a:latin typeface="Tahoma"/>
                <a:cs typeface="Tahoma"/>
              </a:rPr>
              <a:t>o</a:t>
            </a:r>
            <a:r>
              <a:rPr sz="1400" spc="15" dirty="0">
                <a:solidFill>
                  <a:srgbClr val="3C85C5"/>
                </a:solidFill>
                <a:latin typeface="Tahoma"/>
                <a:cs typeface="Tahoma"/>
              </a:rPr>
              <a:t>ntext  </a:t>
            </a:r>
            <a:r>
              <a:rPr sz="1400" spc="20" dirty="0">
                <a:solidFill>
                  <a:srgbClr val="3C85C5"/>
                </a:solidFill>
                <a:latin typeface="Tahoma"/>
                <a:cs typeface="Tahoma"/>
              </a:rPr>
              <a:t>words </a:t>
            </a:r>
            <a:r>
              <a:rPr sz="1400" spc="2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400" spc="20" dirty="0">
                <a:solidFill>
                  <a:srgbClr val="3C85C5"/>
                </a:solidFill>
                <a:latin typeface="Tahoma"/>
                <a:cs typeface="Tahoma"/>
              </a:rPr>
              <a:t>vector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287515" y="3653154"/>
            <a:ext cx="14541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5" dirty="0">
                <a:solidFill>
                  <a:srgbClr val="3C85C5"/>
                </a:solidFill>
                <a:latin typeface="Tahoma"/>
                <a:cs typeface="Tahoma"/>
              </a:rPr>
              <a:t>cr</a:t>
            </a:r>
            <a:r>
              <a:rPr sz="1400" dirty="0">
                <a:solidFill>
                  <a:srgbClr val="3C85C5"/>
                </a:solidFill>
                <a:latin typeface="Tahoma"/>
                <a:cs typeface="Tahoma"/>
              </a:rPr>
              <a:t>os</a:t>
            </a:r>
            <a:r>
              <a:rPr sz="1400" spc="5" dirty="0">
                <a:solidFill>
                  <a:srgbClr val="3C85C5"/>
                </a:solidFill>
                <a:latin typeface="Tahoma"/>
                <a:cs typeface="Tahoma"/>
              </a:rPr>
              <a:t>s</a:t>
            </a:r>
            <a:r>
              <a:rPr sz="1400" dirty="0">
                <a:solidFill>
                  <a:srgbClr val="3C85C5"/>
                </a:solidFill>
                <a:latin typeface="Tahoma"/>
                <a:cs typeface="Tahoma"/>
              </a:rPr>
              <a:t>-</a:t>
            </a:r>
            <a:r>
              <a:rPr sz="1400" spc="15" dirty="0">
                <a:solidFill>
                  <a:srgbClr val="3C85C5"/>
                </a:solidFill>
                <a:latin typeface="Tahoma"/>
                <a:cs typeface="Tahoma"/>
              </a:rPr>
              <a:t>entrop</a:t>
            </a:r>
            <a:r>
              <a:rPr sz="1400" spc="25" dirty="0">
                <a:solidFill>
                  <a:srgbClr val="3C85C5"/>
                </a:solidFill>
                <a:latin typeface="Tahoma"/>
                <a:cs typeface="Tahoma"/>
              </a:rPr>
              <a:t>y</a:t>
            </a:r>
            <a:r>
              <a:rPr sz="1400" spc="-11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3C85C5"/>
                </a:solidFill>
                <a:latin typeface="Tahoma"/>
                <a:cs typeface="Tahoma"/>
              </a:rPr>
              <a:t>l</a:t>
            </a:r>
            <a:r>
              <a:rPr sz="1400" dirty="0">
                <a:solidFill>
                  <a:srgbClr val="3C85C5"/>
                </a:solidFill>
                <a:latin typeface="Tahoma"/>
                <a:cs typeface="Tahoma"/>
              </a:rPr>
              <a:t>oss</a:t>
            </a:r>
            <a:endParaRPr sz="14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61727254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04232" y="1889760"/>
            <a:ext cx="593090" cy="334010"/>
          </a:xfrm>
          <a:custGeom>
            <a:avLst/>
            <a:gdLst/>
            <a:ahLst/>
            <a:cxnLst/>
            <a:rect l="l" t="t" r="r" b="b"/>
            <a:pathLst>
              <a:path w="593089" h="334010">
                <a:moveTo>
                  <a:pt x="592836" y="0"/>
                </a:moveTo>
                <a:lnTo>
                  <a:pt x="0" y="0"/>
                </a:lnTo>
                <a:lnTo>
                  <a:pt x="0" y="333756"/>
                </a:lnTo>
                <a:lnTo>
                  <a:pt x="592836" y="333756"/>
                </a:lnTo>
                <a:lnTo>
                  <a:pt x="592836" y="0"/>
                </a:lnTo>
                <a:close/>
              </a:path>
            </a:pathLst>
          </a:custGeom>
          <a:solidFill>
            <a:srgbClr val="B6D6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29444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30" dirty="0"/>
              <a:t>Cross-entropy</a:t>
            </a:r>
            <a:r>
              <a:rPr sz="2800" spc="-210" dirty="0"/>
              <a:t> </a:t>
            </a:r>
            <a:r>
              <a:rPr sz="2800" dirty="0"/>
              <a:t>loss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2984346" y="5251989"/>
            <a:ext cx="492759" cy="876300"/>
          </a:xfrm>
          <a:custGeom>
            <a:avLst/>
            <a:gdLst/>
            <a:ahLst/>
            <a:cxnLst/>
            <a:rect l="l" t="t" r="r" b="b"/>
            <a:pathLst>
              <a:path w="492759" h="876300">
                <a:moveTo>
                  <a:pt x="82042" y="876300"/>
                </a:moveTo>
                <a:lnTo>
                  <a:pt x="50095" y="869856"/>
                </a:lnTo>
                <a:lnTo>
                  <a:pt x="24018" y="852281"/>
                </a:lnTo>
                <a:lnTo>
                  <a:pt x="6443" y="826204"/>
                </a:lnTo>
                <a:lnTo>
                  <a:pt x="0" y="794258"/>
                </a:lnTo>
                <a:lnTo>
                  <a:pt x="0" y="82041"/>
                </a:lnTo>
                <a:lnTo>
                  <a:pt x="6443" y="50095"/>
                </a:lnTo>
                <a:lnTo>
                  <a:pt x="24018" y="24018"/>
                </a:lnTo>
                <a:lnTo>
                  <a:pt x="50095" y="6443"/>
                </a:lnTo>
                <a:lnTo>
                  <a:pt x="82042" y="0"/>
                </a:lnTo>
              </a:path>
              <a:path w="492759" h="876300">
                <a:moveTo>
                  <a:pt x="410210" y="0"/>
                </a:moveTo>
                <a:lnTo>
                  <a:pt x="442156" y="6443"/>
                </a:lnTo>
                <a:lnTo>
                  <a:pt x="468233" y="24018"/>
                </a:lnTo>
                <a:lnTo>
                  <a:pt x="485808" y="50095"/>
                </a:lnTo>
                <a:lnTo>
                  <a:pt x="492251" y="82041"/>
                </a:lnTo>
                <a:lnTo>
                  <a:pt x="492251" y="794258"/>
                </a:lnTo>
                <a:lnTo>
                  <a:pt x="485808" y="826204"/>
                </a:lnTo>
                <a:lnTo>
                  <a:pt x="468233" y="852281"/>
                </a:lnTo>
                <a:lnTo>
                  <a:pt x="442156" y="869856"/>
                </a:lnTo>
                <a:lnTo>
                  <a:pt x="410210" y="8763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07156" y="5236723"/>
            <a:ext cx="248285" cy="78359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00"/>
              </a:spcBef>
            </a:pPr>
            <a:r>
              <a:rPr sz="1400" spc="35" dirty="0">
                <a:latin typeface="Tahoma"/>
                <a:cs typeface="Tahoma"/>
              </a:rPr>
              <a:t>y</a:t>
            </a:r>
            <a:r>
              <a:rPr sz="1350" spc="52" baseline="-21604" dirty="0">
                <a:latin typeface="Tahoma"/>
                <a:cs typeface="Tahoma"/>
              </a:rPr>
              <a:t>1</a:t>
            </a:r>
            <a:endParaRPr sz="1350" baseline="-21604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305"/>
              </a:spcBef>
            </a:pPr>
            <a:r>
              <a:rPr sz="1400" dirty="0">
                <a:latin typeface="Cambria Math"/>
                <a:cs typeface="Cambria Math"/>
              </a:rPr>
              <a:t>⋮</a:t>
            </a:r>
            <a:endParaRPr sz="14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sz="1400" spc="55" dirty="0">
                <a:latin typeface="Tahoma"/>
                <a:cs typeface="Tahoma"/>
              </a:rPr>
              <a:t>y</a:t>
            </a:r>
            <a:r>
              <a:rPr sz="1350" spc="82" baseline="-21604" dirty="0">
                <a:latin typeface="Tahoma"/>
                <a:cs typeface="Tahoma"/>
              </a:rPr>
              <a:t>V</a:t>
            </a:r>
            <a:endParaRPr sz="1350" baseline="-21604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41747" y="5251989"/>
            <a:ext cx="492759" cy="876300"/>
          </a:xfrm>
          <a:custGeom>
            <a:avLst/>
            <a:gdLst/>
            <a:ahLst/>
            <a:cxnLst/>
            <a:rect l="l" t="t" r="r" b="b"/>
            <a:pathLst>
              <a:path w="492759" h="876300">
                <a:moveTo>
                  <a:pt x="82042" y="876300"/>
                </a:moveTo>
                <a:lnTo>
                  <a:pt x="50095" y="869856"/>
                </a:lnTo>
                <a:lnTo>
                  <a:pt x="24018" y="852281"/>
                </a:lnTo>
                <a:lnTo>
                  <a:pt x="6443" y="826204"/>
                </a:lnTo>
                <a:lnTo>
                  <a:pt x="0" y="794258"/>
                </a:lnTo>
                <a:lnTo>
                  <a:pt x="0" y="82041"/>
                </a:lnTo>
                <a:lnTo>
                  <a:pt x="6443" y="50095"/>
                </a:lnTo>
                <a:lnTo>
                  <a:pt x="24018" y="24018"/>
                </a:lnTo>
                <a:lnTo>
                  <a:pt x="50095" y="6443"/>
                </a:lnTo>
                <a:lnTo>
                  <a:pt x="82042" y="0"/>
                </a:lnTo>
              </a:path>
              <a:path w="492759" h="876300">
                <a:moveTo>
                  <a:pt x="410210" y="0"/>
                </a:moveTo>
                <a:lnTo>
                  <a:pt x="442156" y="6443"/>
                </a:lnTo>
                <a:lnTo>
                  <a:pt x="468233" y="24018"/>
                </a:lnTo>
                <a:lnTo>
                  <a:pt x="485808" y="50095"/>
                </a:lnTo>
                <a:lnTo>
                  <a:pt x="492251" y="82041"/>
                </a:lnTo>
                <a:lnTo>
                  <a:pt x="492251" y="794258"/>
                </a:lnTo>
                <a:lnTo>
                  <a:pt x="485808" y="826204"/>
                </a:lnTo>
                <a:lnTo>
                  <a:pt x="468233" y="852281"/>
                </a:lnTo>
                <a:lnTo>
                  <a:pt x="442156" y="869856"/>
                </a:lnTo>
                <a:lnTo>
                  <a:pt x="410210" y="8763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561896"/>
              </p:ext>
            </p:extLst>
          </p:nvPr>
        </p:nvGraphicFramePr>
        <p:xfrm>
          <a:off x="5076036" y="5289613"/>
          <a:ext cx="426084" cy="7503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0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472">
                <a:tc>
                  <a:txBody>
                    <a:bodyPr/>
                    <a:lstStyle/>
                    <a:p>
                      <a:pPr marL="635" algn="ctr">
                        <a:lnSpc>
                          <a:spcPts val="1664"/>
                        </a:lnSpc>
                      </a:pPr>
                      <a:r>
                        <a:rPr sz="1400" spc="35" dirty="0">
                          <a:latin typeface="Tahoma"/>
                          <a:cs typeface="Tahoma"/>
                        </a:rPr>
                        <a:t>ŷ</a:t>
                      </a:r>
                      <a:r>
                        <a:rPr sz="1350" spc="52" baseline="-21604" dirty="0">
                          <a:latin typeface="Tahoma"/>
                          <a:cs typeface="Tahoma"/>
                        </a:rPr>
                        <a:t>1</a:t>
                      </a:r>
                      <a:endParaRPr sz="1350" baseline="-21604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424">
                <a:tc>
                  <a:txBody>
                    <a:bodyPr/>
                    <a:lstStyle/>
                    <a:p>
                      <a:pPr algn="ctr">
                        <a:lnSpc>
                          <a:spcPts val="1550"/>
                        </a:lnSpc>
                      </a:pPr>
                      <a:r>
                        <a:rPr sz="1400" dirty="0">
                          <a:latin typeface="Cambria Math"/>
                          <a:cs typeface="Cambria Math"/>
                        </a:rPr>
                        <a:t>⋮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43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400" spc="55" dirty="0">
                          <a:latin typeface="Tahoma"/>
                          <a:cs typeface="Tahoma"/>
                        </a:rPr>
                        <a:t>ŷ</a:t>
                      </a:r>
                      <a:r>
                        <a:rPr sz="1350" spc="82" baseline="-21604" dirty="0">
                          <a:latin typeface="Tahoma"/>
                          <a:cs typeface="Tahoma"/>
                        </a:rPr>
                        <a:t>V</a:t>
                      </a:r>
                      <a:endParaRPr sz="1350" baseline="-21604">
                        <a:latin typeface="Tahoma"/>
                        <a:cs typeface="Tahoma"/>
                      </a:endParaRPr>
                    </a:p>
                  </a:txBody>
                  <a:tcPr marL="0" marR="0" marT="1714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2282164" y="5070361"/>
            <a:ext cx="607060" cy="735330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1400" spc="20" dirty="0">
                <a:latin typeface="Tahoma"/>
                <a:cs typeface="Tahoma"/>
              </a:rPr>
              <a:t>Actual</a:t>
            </a:r>
            <a:endParaRPr sz="1400">
              <a:latin typeface="Tahoma"/>
              <a:cs typeface="Tahoma"/>
            </a:endParaRPr>
          </a:p>
          <a:p>
            <a:pPr marL="315595">
              <a:lnSpc>
                <a:spcPct val="100000"/>
              </a:lnSpc>
              <a:spcBef>
                <a:spcPts val="1055"/>
              </a:spcBef>
            </a:pPr>
            <a:r>
              <a:rPr sz="1600" b="1" spc="-80" dirty="0">
                <a:latin typeface="Tahoma"/>
                <a:cs typeface="Tahoma"/>
              </a:rPr>
              <a:t>y</a:t>
            </a:r>
            <a:r>
              <a:rPr sz="1600" b="1" spc="-50" dirty="0">
                <a:latin typeface="Tahoma"/>
                <a:cs typeface="Tahoma"/>
              </a:rPr>
              <a:t> </a:t>
            </a:r>
            <a:r>
              <a:rPr sz="1600" spc="-240" dirty="0">
                <a:latin typeface="Tahoma"/>
                <a:cs typeface="Tahoma"/>
              </a:rPr>
              <a:t>=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98772" y="5070361"/>
            <a:ext cx="847725" cy="735330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1400" spc="20" dirty="0">
                <a:latin typeface="Tahoma"/>
                <a:cs typeface="Tahoma"/>
              </a:rPr>
              <a:t>Predicted</a:t>
            </a:r>
            <a:endParaRPr sz="1400">
              <a:latin typeface="Tahoma"/>
              <a:cs typeface="Tahoma"/>
            </a:endParaRPr>
          </a:p>
          <a:p>
            <a:pPr marL="556895">
              <a:lnSpc>
                <a:spcPct val="100000"/>
              </a:lnSpc>
              <a:spcBef>
                <a:spcPts val="1055"/>
              </a:spcBef>
            </a:pPr>
            <a:r>
              <a:rPr sz="1600" b="1" spc="-80" dirty="0">
                <a:latin typeface="Tahoma"/>
                <a:cs typeface="Tahoma"/>
              </a:rPr>
              <a:t>ŷ</a:t>
            </a:r>
            <a:r>
              <a:rPr sz="1600" b="1" spc="-50" dirty="0">
                <a:latin typeface="Tahoma"/>
                <a:cs typeface="Tahoma"/>
              </a:rPr>
              <a:t> </a:t>
            </a:r>
            <a:r>
              <a:rPr sz="1600" spc="-240" dirty="0">
                <a:latin typeface="Tahoma"/>
                <a:cs typeface="Tahoma"/>
              </a:rPr>
              <a:t>=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53055" y="2852927"/>
            <a:ext cx="111760" cy="1414780"/>
          </a:xfrm>
          <a:custGeom>
            <a:avLst/>
            <a:gdLst/>
            <a:ahLst/>
            <a:cxnLst/>
            <a:rect l="l" t="t" r="r" b="b"/>
            <a:pathLst>
              <a:path w="111760" h="1414779">
                <a:moveTo>
                  <a:pt x="111251" y="1414272"/>
                </a:moveTo>
                <a:lnTo>
                  <a:pt x="67937" y="1405529"/>
                </a:lnTo>
                <a:lnTo>
                  <a:pt x="32575" y="1381686"/>
                </a:lnTo>
                <a:lnTo>
                  <a:pt x="8739" y="1346324"/>
                </a:lnTo>
                <a:lnTo>
                  <a:pt x="0" y="1303020"/>
                </a:lnTo>
                <a:lnTo>
                  <a:pt x="0" y="111252"/>
                </a:lnTo>
                <a:lnTo>
                  <a:pt x="8739" y="67937"/>
                </a:lnTo>
                <a:lnTo>
                  <a:pt x="32575" y="32575"/>
                </a:lnTo>
                <a:lnTo>
                  <a:pt x="67937" y="8739"/>
                </a:lnTo>
                <a:lnTo>
                  <a:pt x="111251" y="0"/>
                </a:lnTo>
              </a:path>
            </a:pathLst>
          </a:custGeom>
          <a:ln w="9524">
            <a:solidFill>
              <a:srgbClr val="3C8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09316" y="2852927"/>
            <a:ext cx="111760" cy="1414780"/>
          </a:xfrm>
          <a:custGeom>
            <a:avLst/>
            <a:gdLst/>
            <a:ahLst/>
            <a:cxnLst/>
            <a:rect l="l" t="t" r="r" b="b"/>
            <a:pathLst>
              <a:path w="111760" h="1414779">
                <a:moveTo>
                  <a:pt x="0" y="0"/>
                </a:moveTo>
                <a:lnTo>
                  <a:pt x="43314" y="8739"/>
                </a:lnTo>
                <a:lnTo>
                  <a:pt x="78676" y="32575"/>
                </a:lnTo>
                <a:lnTo>
                  <a:pt x="102512" y="67937"/>
                </a:lnTo>
                <a:lnTo>
                  <a:pt x="111251" y="111252"/>
                </a:lnTo>
                <a:lnTo>
                  <a:pt x="111251" y="1303020"/>
                </a:lnTo>
                <a:lnTo>
                  <a:pt x="102512" y="1346324"/>
                </a:lnTo>
                <a:lnTo>
                  <a:pt x="78676" y="1381686"/>
                </a:lnTo>
                <a:lnTo>
                  <a:pt x="43314" y="1405529"/>
                </a:lnTo>
                <a:lnTo>
                  <a:pt x="0" y="1414272"/>
                </a:lnTo>
              </a:path>
            </a:pathLst>
          </a:custGeom>
          <a:ln w="9524">
            <a:solidFill>
              <a:srgbClr val="3C8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4255" y="2852927"/>
            <a:ext cx="72390" cy="1414780"/>
          </a:xfrm>
          <a:custGeom>
            <a:avLst/>
            <a:gdLst/>
            <a:ahLst/>
            <a:cxnLst/>
            <a:rect l="l" t="t" r="r" b="b"/>
            <a:pathLst>
              <a:path w="72390" h="1414779">
                <a:moveTo>
                  <a:pt x="71881" y="1414272"/>
                </a:moveTo>
                <a:lnTo>
                  <a:pt x="43901" y="1408623"/>
                </a:lnTo>
                <a:lnTo>
                  <a:pt x="21053" y="1393218"/>
                </a:lnTo>
                <a:lnTo>
                  <a:pt x="5648" y="1370370"/>
                </a:lnTo>
                <a:lnTo>
                  <a:pt x="0" y="1342390"/>
                </a:lnTo>
                <a:lnTo>
                  <a:pt x="0" y="71882"/>
                </a:lnTo>
                <a:lnTo>
                  <a:pt x="5648" y="43880"/>
                </a:lnTo>
                <a:lnTo>
                  <a:pt x="21053" y="21034"/>
                </a:lnTo>
                <a:lnTo>
                  <a:pt x="43901" y="5641"/>
                </a:lnTo>
                <a:lnTo>
                  <a:pt x="71881" y="0"/>
                </a:lnTo>
              </a:path>
            </a:pathLst>
          </a:custGeom>
          <a:ln w="9525">
            <a:solidFill>
              <a:srgbClr val="3C8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83666" y="2852927"/>
            <a:ext cx="72390" cy="1414780"/>
          </a:xfrm>
          <a:custGeom>
            <a:avLst/>
            <a:gdLst/>
            <a:ahLst/>
            <a:cxnLst/>
            <a:rect l="l" t="t" r="r" b="b"/>
            <a:pathLst>
              <a:path w="72390" h="1414779">
                <a:moveTo>
                  <a:pt x="0" y="0"/>
                </a:moveTo>
                <a:lnTo>
                  <a:pt x="27980" y="5641"/>
                </a:lnTo>
                <a:lnTo>
                  <a:pt x="50828" y="21034"/>
                </a:lnTo>
                <a:lnTo>
                  <a:pt x="66233" y="43880"/>
                </a:lnTo>
                <a:lnTo>
                  <a:pt x="71881" y="71882"/>
                </a:lnTo>
                <a:lnTo>
                  <a:pt x="71881" y="1342390"/>
                </a:lnTo>
                <a:lnTo>
                  <a:pt x="66233" y="1370370"/>
                </a:lnTo>
                <a:lnTo>
                  <a:pt x="50828" y="1393218"/>
                </a:lnTo>
                <a:lnTo>
                  <a:pt x="27980" y="1408623"/>
                </a:lnTo>
                <a:lnTo>
                  <a:pt x="0" y="1414272"/>
                </a:lnTo>
              </a:path>
            </a:pathLst>
          </a:custGeom>
          <a:ln w="9525">
            <a:solidFill>
              <a:srgbClr val="3C8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3172777" y="3265741"/>
            <a:ext cx="811530" cy="521970"/>
            <a:chOff x="3172777" y="3265741"/>
            <a:chExt cx="811530" cy="521970"/>
          </a:xfrm>
        </p:grpSpPr>
        <p:sp>
          <p:nvSpPr>
            <p:cNvPr id="15" name="object 15"/>
            <p:cNvSpPr/>
            <p:nvPr/>
          </p:nvSpPr>
          <p:spPr>
            <a:xfrm>
              <a:off x="3177539" y="3270503"/>
              <a:ext cx="802005" cy="512445"/>
            </a:xfrm>
            <a:custGeom>
              <a:avLst/>
              <a:gdLst/>
              <a:ahLst/>
              <a:cxnLst/>
              <a:rect l="l" t="t" r="r" b="b"/>
              <a:pathLst>
                <a:path w="802004" h="512445">
                  <a:moveTo>
                    <a:pt x="545592" y="0"/>
                  </a:moveTo>
                  <a:lnTo>
                    <a:pt x="545592" y="128016"/>
                  </a:lnTo>
                  <a:lnTo>
                    <a:pt x="0" y="128016"/>
                  </a:lnTo>
                  <a:lnTo>
                    <a:pt x="0" y="384048"/>
                  </a:lnTo>
                  <a:lnTo>
                    <a:pt x="545592" y="384048"/>
                  </a:lnTo>
                  <a:lnTo>
                    <a:pt x="545592" y="512064"/>
                  </a:lnTo>
                  <a:lnTo>
                    <a:pt x="801624" y="256032"/>
                  </a:lnTo>
                  <a:lnTo>
                    <a:pt x="545592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77539" y="3270503"/>
              <a:ext cx="802005" cy="512445"/>
            </a:xfrm>
            <a:custGeom>
              <a:avLst/>
              <a:gdLst/>
              <a:ahLst/>
              <a:cxnLst/>
              <a:rect l="l" t="t" r="r" b="b"/>
              <a:pathLst>
                <a:path w="802004" h="512445">
                  <a:moveTo>
                    <a:pt x="0" y="128016"/>
                  </a:moveTo>
                  <a:lnTo>
                    <a:pt x="545592" y="128016"/>
                  </a:lnTo>
                  <a:lnTo>
                    <a:pt x="545592" y="0"/>
                  </a:lnTo>
                  <a:lnTo>
                    <a:pt x="801624" y="256032"/>
                  </a:lnTo>
                  <a:lnTo>
                    <a:pt x="545592" y="512064"/>
                  </a:lnTo>
                  <a:lnTo>
                    <a:pt x="545592" y="384048"/>
                  </a:lnTo>
                  <a:lnTo>
                    <a:pt x="0" y="384048"/>
                  </a:lnTo>
                  <a:lnTo>
                    <a:pt x="0" y="128016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4136135" y="2852927"/>
            <a:ext cx="116839" cy="1414780"/>
          </a:xfrm>
          <a:custGeom>
            <a:avLst/>
            <a:gdLst/>
            <a:ahLst/>
            <a:cxnLst/>
            <a:rect l="l" t="t" r="r" b="b"/>
            <a:pathLst>
              <a:path w="116839" h="1414779">
                <a:moveTo>
                  <a:pt x="116839" y="1414272"/>
                </a:moveTo>
                <a:lnTo>
                  <a:pt x="71366" y="1405090"/>
                </a:lnTo>
                <a:lnTo>
                  <a:pt x="34226" y="1380050"/>
                </a:lnTo>
                <a:lnTo>
                  <a:pt x="9183" y="1342911"/>
                </a:lnTo>
                <a:lnTo>
                  <a:pt x="0" y="1297432"/>
                </a:lnTo>
                <a:lnTo>
                  <a:pt x="0" y="116840"/>
                </a:lnTo>
                <a:lnTo>
                  <a:pt x="9183" y="71366"/>
                </a:lnTo>
                <a:lnTo>
                  <a:pt x="34226" y="34226"/>
                </a:lnTo>
                <a:lnTo>
                  <a:pt x="71366" y="9183"/>
                </a:lnTo>
                <a:lnTo>
                  <a:pt x="116839" y="0"/>
                </a:lnTo>
              </a:path>
            </a:pathLst>
          </a:custGeom>
          <a:ln w="9525">
            <a:solidFill>
              <a:srgbClr val="3C8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20335" y="2852927"/>
            <a:ext cx="116839" cy="1414780"/>
          </a:xfrm>
          <a:custGeom>
            <a:avLst/>
            <a:gdLst/>
            <a:ahLst/>
            <a:cxnLst/>
            <a:rect l="l" t="t" r="r" b="b"/>
            <a:pathLst>
              <a:path w="116839" h="1414779">
                <a:moveTo>
                  <a:pt x="0" y="0"/>
                </a:moveTo>
                <a:lnTo>
                  <a:pt x="45473" y="9183"/>
                </a:lnTo>
                <a:lnTo>
                  <a:pt x="82613" y="34226"/>
                </a:lnTo>
                <a:lnTo>
                  <a:pt x="107656" y="71366"/>
                </a:lnTo>
                <a:lnTo>
                  <a:pt x="116839" y="116840"/>
                </a:lnTo>
                <a:lnTo>
                  <a:pt x="116839" y="1297432"/>
                </a:lnTo>
                <a:lnTo>
                  <a:pt x="107656" y="1342911"/>
                </a:lnTo>
                <a:lnTo>
                  <a:pt x="82613" y="1380050"/>
                </a:lnTo>
                <a:lnTo>
                  <a:pt x="45473" y="1405090"/>
                </a:lnTo>
                <a:lnTo>
                  <a:pt x="0" y="1414272"/>
                </a:lnTo>
              </a:path>
            </a:pathLst>
          </a:custGeom>
          <a:ln w="9525">
            <a:solidFill>
              <a:srgbClr val="3C8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4132579" y="2949734"/>
          <a:ext cx="672465" cy="12219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2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032">
                <a:tc>
                  <a:txBody>
                    <a:bodyPr/>
                    <a:lstStyle/>
                    <a:p>
                      <a:pPr algn="ctr">
                        <a:lnSpc>
                          <a:spcPts val="1664"/>
                        </a:lnSpc>
                      </a:pPr>
                      <a:r>
                        <a:rPr sz="1400" spc="1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-2.49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400" spc="1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-3.49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1714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9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400" spc="1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-0.49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1714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8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400" spc="1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-1.49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1714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019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135"/>
                        </a:spcBef>
                      </a:pPr>
                      <a:r>
                        <a:rPr sz="1400" spc="1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-2.49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1714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524255" y="2519394"/>
          <a:ext cx="4996813" cy="16949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5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63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2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08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3524">
                <a:tc>
                  <a:txBody>
                    <a:bodyPr/>
                    <a:lstStyle/>
                    <a:p>
                      <a:pPr marL="21590" algn="ctr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Tahoma"/>
                          <a:cs typeface="Tahoma"/>
                        </a:rPr>
                        <a:t>y</a:t>
                      </a:r>
                      <a:endParaRPr sz="1600">
                        <a:latin typeface="Tahoma"/>
                        <a:cs typeface="Tahoma"/>
                      </a:endParaRPr>
                    </a:p>
                    <a:p>
                      <a:pPr marL="20955" algn="ct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40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L="139700">
                        <a:lnSpc>
                          <a:spcPct val="100000"/>
                        </a:lnSpc>
                      </a:pPr>
                      <a:r>
                        <a:rPr sz="1400" spc="-35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am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268605" algn="ctr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Tahoma"/>
                          <a:cs typeface="Tahoma"/>
                        </a:rPr>
                        <a:t>ŷ</a:t>
                      </a:r>
                      <a:endParaRPr sz="1600">
                        <a:latin typeface="Tahoma"/>
                        <a:cs typeface="Tahoma"/>
                      </a:endParaRPr>
                    </a:p>
                    <a:p>
                      <a:pPr marL="267970" algn="ct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400" spc="2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0.083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165">
                        <a:lnSpc>
                          <a:spcPts val="1895"/>
                        </a:lnSpc>
                      </a:pPr>
                      <a:r>
                        <a:rPr sz="1600" spc="-80" dirty="0">
                          <a:latin typeface="Tahoma"/>
                          <a:cs typeface="Tahoma"/>
                        </a:rPr>
                        <a:t>log(</a:t>
                      </a:r>
                      <a:r>
                        <a:rPr sz="1600" b="1" spc="-80" dirty="0">
                          <a:latin typeface="Tahoma"/>
                          <a:cs typeface="Tahoma"/>
                        </a:rPr>
                        <a:t>ŷ</a:t>
                      </a:r>
                      <a:r>
                        <a:rPr sz="1600" spc="-80" dirty="0">
                          <a:latin typeface="Tahoma"/>
                          <a:cs typeface="Tahoma"/>
                        </a:rPr>
                        <a:t>)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318">
                <a:tc>
                  <a:txBody>
                    <a:bodyPr/>
                    <a:lstStyle/>
                    <a:p>
                      <a:pPr marR="133985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40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400" spc="-5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because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marR="149225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400" spc="15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0.03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178">
                <a:tc>
                  <a:txBody>
                    <a:bodyPr/>
                    <a:lstStyle/>
                    <a:p>
                      <a:pPr marR="133985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40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40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happy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R="97155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400" spc="2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0.611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375285">
                        <a:lnSpc>
                          <a:spcPts val="1680"/>
                        </a:lnSpc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log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5425">
                        <a:lnSpc>
                          <a:spcPts val="1664"/>
                        </a:lnSpc>
                      </a:pPr>
                      <a:r>
                        <a:rPr sz="1400" dirty="0">
                          <a:latin typeface="Cambria Math"/>
                          <a:cs typeface="Cambria Math"/>
                        </a:rPr>
                        <a:t>⊙</a:t>
                      </a:r>
                      <a:r>
                        <a:rPr sz="1400" spc="-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b="1" spc="-70" dirty="0">
                          <a:latin typeface="Tahoma"/>
                          <a:cs typeface="Tahoma"/>
                        </a:rPr>
                        <a:t>y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740">
                <a:tc>
                  <a:txBody>
                    <a:bodyPr/>
                    <a:lstStyle/>
                    <a:p>
                      <a:pPr marR="13398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0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0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I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 marR="9715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00" spc="2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0.225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192">
                <a:tc>
                  <a:txBody>
                    <a:bodyPr/>
                    <a:lstStyle/>
                    <a:p>
                      <a:pPr marR="133985" algn="r">
                        <a:lnSpc>
                          <a:spcPts val="1600"/>
                        </a:lnSpc>
                        <a:spcBef>
                          <a:spcPts val="245"/>
                        </a:spcBef>
                      </a:pPr>
                      <a:r>
                        <a:rPr sz="140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1600"/>
                        </a:lnSpc>
                        <a:spcBef>
                          <a:spcPts val="245"/>
                        </a:spcBef>
                      </a:pPr>
                      <a:r>
                        <a:rPr sz="1400" spc="-1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learning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R="149225" algn="r">
                        <a:lnSpc>
                          <a:spcPts val="1600"/>
                        </a:lnSpc>
                        <a:spcBef>
                          <a:spcPts val="245"/>
                        </a:spcBef>
                      </a:pPr>
                      <a:r>
                        <a:rPr sz="1400" spc="15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0.05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1" name="object 21"/>
          <p:cNvGrpSpPr/>
          <p:nvPr/>
        </p:nvGrpSpPr>
        <p:grpSpPr>
          <a:xfrm>
            <a:off x="4989385" y="3265741"/>
            <a:ext cx="811530" cy="521970"/>
            <a:chOff x="4989385" y="3265741"/>
            <a:chExt cx="811530" cy="521970"/>
          </a:xfrm>
        </p:grpSpPr>
        <p:sp>
          <p:nvSpPr>
            <p:cNvPr id="22" name="object 22"/>
            <p:cNvSpPr/>
            <p:nvPr/>
          </p:nvSpPr>
          <p:spPr>
            <a:xfrm>
              <a:off x="4994147" y="3270503"/>
              <a:ext cx="802005" cy="512445"/>
            </a:xfrm>
            <a:custGeom>
              <a:avLst/>
              <a:gdLst/>
              <a:ahLst/>
              <a:cxnLst/>
              <a:rect l="l" t="t" r="r" b="b"/>
              <a:pathLst>
                <a:path w="802004" h="512445">
                  <a:moveTo>
                    <a:pt x="545591" y="0"/>
                  </a:moveTo>
                  <a:lnTo>
                    <a:pt x="545591" y="128016"/>
                  </a:lnTo>
                  <a:lnTo>
                    <a:pt x="0" y="128016"/>
                  </a:lnTo>
                  <a:lnTo>
                    <a:pt x="0" y="384048"/>
                  </a:lnTo>
                  <a:lnTo>
                    <a:pt x="545591" y="384048"/>
                  </a:lnTo>
                  <a:lnTo>
                    <a:pt x="545591" y="512064"/>
                  </a:lnTo>
                  <a:lnTo>
                    <a:pt x="801624" y="256032"/>
                  </a:lnTo>
                  <a:lnTo>
                    <a:pt x="545591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994147" y="3270503"/>
              <a:ext cx="802005" cy="512445"/>
            </a:xfrm>
            <a:custGeom>
              <a:avLst/>
              <a:gdLst/>
              <a:ahLst/>
              <a:cxnLst/>
              <a:rect l="l" t="t" r="r" b="b"/>
              <a:pathLst>
                <a:path w="802004" h="512445">
                  <a:moveTo>
                    <a:pt x="0" y="128016"/>
                  </a:moveTo>
                  <a:lnTo>
                    <a:pt x="545591" y="128016"/>
                  </a:lnTo>
                  <a:lnTo>
                    <a:pt x="545591" y="0"/>
                  </a:lnTo>
                  <a:lnTo>
                    <a:pt x="801624" y="256032"/>
                  </a:lnTo>
                  <a:lnTo>
                    <a:pt x="545591" y="512064"/>
                  </a:lnTo>
                  <a:lnTo>
                    <a:pt x="545591" y="384048"/>
                  </a:lnTo>
                  <a:lnTo>
                    <a:pt x="0" y="384048"/>
                  </a:lnTo>
                  <a:lnTo>
                    <a:pt x="0" y="128016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5952553" y="2848165"/>
            <a:ext cx="712470" cy="1424305"/>
            <a:chOff x="5952553" y="2848165"/>
            <a:chExt cx="712470" cy="1424305"/>
          </a:xfrm>
        </p:grpSpPr>
        <p:sp>
          <p:nvSpPr>
            <p:cNvPr id="25" name="object 25"/>
            <p:cNvSpPr/>
            <p:nvPr/>
          </p:nvSpPr>
          <p:spPr>
            <a:xfrm>
              <a:off x="5957315" y="3429000"/>
              <a:ext cx="702945" cy="280670"/>
            </a:xfrm>
            <a:custGeom>
              <a:avLst/>
              <a:gdLst/>
              <a:ahLst/>
              <a:cxnLst/>
              <a:rect l="l" t="t" r="r" b="b"/>
              <a:pathLst>
                <a:path w="702945" h="280670">
                  <a:moveTo>
                    <a:pt x="702563" y="0"/>
                  </a:moveTo>
                  <a:lnTo>
                    <a:pt x="0" y="0"/>
                  </a:lnTo>
                  <a:lnTo>
                    <a:pt x="0" y="280416"/>
                  </a:lnTo>
                  <a:lnTo>
                    <a:pt x="702563" y="280416"/>
                  </a:lnTo>
                  <a:lnTo>
                    <a:pt x="702563" y="0"/>
                  </a:lnTo>
                  <a:close/>
                </a:path>
              </a:pathLst>
            </a:custGeom>
            <a:solidFill>
              <a:srgbClr val="9FC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957315" y="2852927"/>
              <a:ext cx="702945" cy="1414780"/>
            </a:xfrm>
            <a:custGeom>
              <a:avLst/>
              <a:gdLst/>
              <a:ahLst/>
              <a:cxnLst/>
              <a:rect l="l" t="t" r="r" b="b"/>
              <a:pathLst>
                <a:path w="702945" h="1414779">
                  <a:moveTo>
                    <a:pt x="117094" y="1414272"/>
                  </a:moveTo>
                  <a:lnTo>
                    <a:pt x="71526" y="1405070"/>
                  </a:lnTo>
                  <a:lnTo>
                    <a:pt x="34305" y="1379975"/>
                  </a:lnTo>
                  <a:lnTo>
                    <a:pt x="9205" y="1342755"/>
                  </a:lnTo>
                  <a:lnTo>
                    <a:pt x="0" y="1297178"/>
                  </a:lnTo>
                  <a:lnTo>
                    <a:pt x="0" y="117094"/>
                  </a:lnTo>
                  <a:lnTo>
                    <a:pt x="9205" y="71526"/>
                  </a:lnTo>
                  <a:lnTo>
                    <a:pt x="34305" y="34305"/>
                  </a:lnTo>
                  <a:lnTo>
                    <a:pt x="71526" y="9205"/>
                  </a:lnTo>
                  <a:lnTo>
                    <a:pt x="117094" y="0"/>
                  </a:lnTo>
                </a:path>
                <a:path w="702945" h="1414779">
                  <a:moveTo>
                    <a:pt x="585469" y="0"/>
                  </a:moveTo>
                  <a:lnTo>
                    <a:pt x="631037" y="9205"/>
                  </a:lnTo>
                  <a:lnTo>
                    <a:pt x="668258" y="34305"/>
                  </a:lnTo>
                  <a:lnTo>
                    <a:pt x="693358" y="71526"/>
                  </a:lnTo>
                  <a:lnTo>
                    <a:pt x="702563" y="117094"/>
                  </a:lnTo>
                  <a:lnTo>
                    <a:pt x="702563" y="1297178"/>
                  </a:lnTo>
                  <a:lnTo>
                    <a:pt x="693358" y="1342755"/>
                  </a:lnTo>
                  <a:lnTo>
                    <a:pt x="668258" y="1379975"/>
                  </a:lnTo>
                  <a:lnTo>
                    <a:pt x="631037" y="1405070"/>
                  </a:lnTo>
                  <a:lnTo>
                    <a:pt x="585469" y="1414272"/>
                  </a:lnTo>
                </a:path>
              </a:pathLst>
            </a:custGeom>
            <a:ln w="9525">
              <a:solidFill>
                <a:srgbClr val="3C85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069329" y="3438905"/>
            <a:ext cx="4445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C85C5"/>
                </a:solidFill>
                <a:latin typeface="Tahoma"/>
                <a:cs typeface="Tahoma"/>
              </a:rPr>
              <a:t>-</a:t>
            </a:r>
            <a:r>
              <a:rPr sz="1400" spc="-30" dirty="0">
                <a:solidFill>
                  <a:srgbClr val="3C85C5"/>
                </a:solidFill>
                <a:latin typeface="Tahoma"/>
                <a:cs typeface="Tahoma"/>
              </a:rPr>
              <a:t>0</a:t>
            </a:r>
            <a:r>
              <a:rPr sz="1400" spc="-15" dirty="0">
                <a:solidFill>
                  <a:srgbClr val="3C85C5"/>
                </a:solidFill>
                <a:latin typeface="Tahoma"/>
                <a:cs typeface="Tahoma"/>
              </a:rPr>
              <a:t>.</a:t>
            </a:r>
            <a:r>
              <a:rPr sz="1400" spc="50" dirty="0">
                <a:solidFill>
                  <a:srgbClr val="3C85C5"/>
                </a:solidFill>
                <a:latin typeface="Tahoma"/>
                <a:cs typeface="Tahoma"/>
              </a:rPr>
              <a:t>49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227826" y="3652520"/>
            <a:ext cx="128905" cy="52959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400" spc="50" dirty="0">
                <a:solidFill>
                  <a:srgbClr val="3C85C5"/>
                </a:solidFill>
                <a:latin typeface="Tahoma"/>
                <a:cs typeface="Tahoma"/>
              </a:rPr>
              <a:t>0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1400" spc="50" dirty="0">
                <a:solidFill>
                  <a:srgbClr val="3C85C5"/>
                </a:solidFill>
                <a:latin typeface="Tahoma"/>
                <a:cs typeface="Tahoma"/>
              </a:rPr>
              <a:t>0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818185" y="3265741"/>
            <a:ext cx="811530" cy="521970"/>
            <a:chOff x="6818185" y="3265741"/>
            <a:chExt cx="811530" cy="521970"/>
          </a:xfrm>
        </p:grpSpPr>
        <p:sp>
          <p:nvSpPr>
            <p:cNvPr id="30" name="object 30"/>
            <p:cNvSpPr/>
            <p:nvPr/>
          </p:nvSpPr>
          <p:spPr>
            <a:xfrm>
              <a:off x="6822947" y="3270503"/>
              <a:ext cx="802005" cy="512445"/>
            </a:xfrm>
            <a:custGeom>
              <a:avLst/>
              <a:gdLst/>
              <a:ahLst/>
              <a:cxnLst/>
              <a:rect l="l" t="t" r="r" b="b"/>
              <a:pathLst>
                <a:path w="802004" h="512445">
                  <a:moveTo>
                    <a:pt x="545592" y="0"/>
                  </a:moveTo>
                  <a:lnTo>
                    <a:pt x="545592" y="128016"/>
                  </a:lnTo>
                  <a:lnTo>
                    <a:pt x="0" y="128016"/>
                  </a:lnTo>
                  <a:lnTo>
                    <a:pt x="0" y="384048"/>
                  </a:lnTo>
                  <a:lnTo>
                    <a:pt x="545592" y="384048"/>
                  </a:lnTo>
                  <a:lnTo>
                    <a:pt x="545592" y="512064"/>
                  </a:lnTo>
                  <a:lnTo>
                    <a:pt x="801624" y="256032"/>
                  </a:lnTo>
                  <a:lnTo>
                    <a:pt x="545592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822947" y="3270503"/>
              <a:ext cx="802005" cy="512445"/>
            </a:xfrm>
            <a:custGeom>
              <a:avLst/>
              <a:gdLst/>
              <a:ahLst/>
              <a:cxnLst/>
              <a:rect l="l" t="t" r="r" b="b"/>
              <a:pathLst>
                <a:path w="802004" h="512445">
                  <a:moveTo>
                    <a:pt x="0" y="128016"/>
                  </a:moveTo>
                  <a:lnTo>
                    <a:pt x="545592" y="128016"/>
                  </a:lnTo>
                  <a:lnTo>
                    <a:pt x="545592" y="0"/>
                  </a:lnTo>
                  <a:lnTo>
                    <a:pt x="801624" y="256032"/>
                  </a:lnTo>
                  <a:lnTo>
                    <a:pt x="545592" y="512064"/>
                  </a:lnTo>
                  <a:lnTo>
                    <a:pt x="545592" y="384048"/>
                  </a:lnTo>
                  <a:lnTo>
                    <a:pt x="0" y="384048"/>
                  </a:lnTo>
                  <a:lnTo>
                    <a:pt x="0" y="128016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7035800" y="3387978"/>
            <a:ext cx="24955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10" dirty="0">
                <a:latin typeface="Tahoma"/>
                <a:cs typeface="Tahoma"/>
              </a:rPr>
              <a:t>-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𝝨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480305" y="1917572"/>
            <a:ext cx="2975610" cy="150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u="sng" spc="-150" dirty="0">
                <a:solidFill>
                  <a:srgbClr val="3C85C5"/>
                </a:solidFill>
                <a:uFill>
                  <a:solidFill>
                    <a:srgbClr val="3C85C5"/>
                  </a:solidFill>
                </a:uFill>
                <a:latin typeface="Tahoma"/>
                <a:cs typeface="Tahoma"/>
              </a:rPr>
              <a:t>I</a:t>
            </a:r>
            <a:r>
              <a:rPr sz="1600" u="sng" spc="-85" dirty="0">
                <a:solidFill>
                  <a:srgbClr val="3C85C5"/>
                </a:solidFill>
                <a:uFill>
                  <a:solidFill>
                    <a:srgbClr val="3C85C5"/>
                  </a:solidFill>
                </a:uFill>
                <a:latin typeface="Tahoma"/>
                <a:cs typeface="Tahoma"/>
              </a:rPr>
              <a:t> </a:t>
            </a:r>
            <a:r>
              <a:rPr sz="1600" u="sng" spc="-50" dirty="0">
                <a:solidFill>
                  <a:srgbClr val="3C85C5"/>
                </a:solidFill>
                <a:uFill>
                  <a:solidFill>
                    <a:srgbClr val="3C85C5"/>
                  </a:solidFill>
                </a:uFill>
                <a:latin typeface="Tahoma"/>
                <a:cs typeface="Tahoma"/>
              </a:rPr>
              <a:t>a</a:t>
            </a:r>
            <a:r>
              <a:rPr sz="1600" u="sng" spc="-35" dirty="0">
                <a:solidFill>
                  <a:srgbClr val="3C85C5"/>
                </a:solidFill>
                <a:uFill>
                  <a:solidFill>
                    <a:srgbClr val="3C85C5"/>
                  </a:solidFill>
                </a:uFill>
                <a:latin typeface="Tahoma"/>
                <a:cs typeface="Tahoma"/>
              </a:rPr>
              <a:t>m</a:t>
            </a:r>
            <a:r>
              <a:rPr sz="1600" u="sng" spc="-90" dirty="0">
                <a:solidFill>
                  <a:srgbClr val="3C85C5"/>
                </a:solidFill>
                <a:uFill>
                  <a:solidFill>
                    <a:srgbClr val="3C85C5"/>
                  </a:solidFill>
                </a:uFill>
                <a:latin typeface="Tahoma"/>
                <a:cs typeface="Tahoma"/>
              </a:rPr>
              <a:t> </a:t>
            </a:r>
            <a:r>
              <a:rPr sz="1600" u="sng" spc="-10" dirty="0">
                <a:solidFill>
                  <a:srgbClr val="3C85C5"/>
                </a:solidFill>
                <a:uFill>
                  <a:solidFill>
                    <a:srgbClr val="3C85C5"/>
                  </a:solidFill>
                </a:uFill>
                <a:latin typeface="Tahoma"/>
                <a:cs typeface="Tahoma"/>
              </a:rPr>
              <a:t>happ</a:t>
            </a:r>
            <a:r>
              <a:rPr sz="1600" u="sng" spc="25" dirty="0">
                <a:solidFill>
                  <a:srgbClr val="3C85C5"/>
                </a:solidFill>
                <a:uFill>
                  <a:solidFill>
                    <a:srgbClr val="3C85C5"/>
                  </a:solidFill>
                </a:uFill>
                <a:latin typeface="Tahoma"/>
                <a:cs typeface="Tahoma"/>
              </a:rPr>
              <a:t>y</a:t>
            </a:r>
            <a:r>
              <a:rPr sz="1600" u="sng" spc="-80" dirty="0">
                <a:solidFill>
                  <a:srgbClr val="3C85C5"/>
                </a:solidFill>
                <a:uFill>
                  <a:solidFill>
                    <a:srgbClr val="3C85C5"/>
                  </a:solidFill>
                </a:uFill>
                <a:latin typeface="Tahoma"/>
                <a:cs typeface="Tahoma"/>
              </a:rPr>
              <a:t> </a:t>
            </a:r>
            <a:r>
              <a:rPr sz="1600" u="sng" spc="-5" dirty="0">
                <a:solidFill>
                  <a:srgbClr val="3C85C5"/>
                </a:solidFill>
                <a:uFill>
                  <a:solidFill>
                    <a:srgbClr val="3C85C5"/>
                  </a:solidFill>
                </a:uFill>
                <a:latin typeface="Tahoma"/>
                <a:cs typeface="Tahoma"/>
              </a:rPr>
              <a:t>b</a:t>
            </a:r>
            <a:r>
              <a:rPr sz="1600" u="sng" spc="-10" dirty="0">
                <a:solidFill>
                  <a:srgbClr val="3C85C5"/>
                </a:solidFill>
                <a:uFill>
                  <a:solidFill>
                    <a:srgbClr val="3C85C5"/>
                  </a:solidFill>
                </a:uFill>
                <a:latin typeface="Tahoma"/>
                <a:cs typeface="Tahoma"/>
              </a:rPr>
              <a:t>ecaus</a:t>
            </a:r>
            <a:r>
              <a:rPr sz="1600" u="sng" dirty="0">
                <a:solidFill>
                  <a:srgbClr val="3C85C5"/>
                </a:solidFill>
                <a:uFill>
                  <a:solidFill>
                    <a:srgbClr val="3C85C5"/>
                  </a:solidFill>
                </a:uFill>
                <a:latin typeface="Tahoma"/>
                <a:cs typeface="Tahoma"/>
              </a:rPr>
              <a:t>e</a:t>
            </a:r>
            <a:r>
              <a:rPr sz="1600" u="sng" spc="-60" dirty="0">
                <a:solidFill>
                  <a:srgbClr val="3C85C5"/>
                </a:solidFill>
                <a:uFill>
                  <a:solidFill>
                    <a:srgbClr val="3C85C5"/>
                  </a:solidFill>
                </a:uFill>
                <a:latin typeface="Tahoma"/>
                <a:cs typeface="Tahoma"/>
              </a:rPr>
              <a:t> </a:t>
            </a:r>
            <a:r>
              <a:rPr sz="1600" u="sng" spc="-150" dirty="0">
                <a:solidFill>
                  <a:srgbClr val="3C85C5"/>
                </a:solidFill>
                <a:uFill>
                  <a:solidFill>
                    <a:srgbClr val="3C85C5"/>
                  </a:solidFill>
                </a:uFill>
                <a:latin typeface="Tahoma"/>
                <a:cs typeface="Tahoma"/>
              </a:rPr>
              <a:t>I</a:t>
            </a:r>
            <a:r>
              <a:rPr sz="1600" spc="-8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600" spc="-40" dirty="0">
                <a:solidFill>
                  <a:srgbClr val="3C85C5"/>
                </a:solidFill>
                <a:latin typeface="Tahoma"/>
                <a:cs typeface="Tahoma"/>
              </a:rPr>
              <a:t>am</a:t>
            </a:r>
            <a:r>
              <a:rPr sz="1600" spc="-8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3C85C5"/>
                </a:solidFill>
                <a:latin typeface="Tahoma"/>
                <a:cs typeface="Tahoma"/>
              </a:rPr>
              <a:t>l</a:t>
            </a:r>
            <a:r>
              <a:rPr sz="1600" spc="-5" dirty="0">
                <a:solidFill>
                  <a:srgbClr val="3C85C5"/>
                </a:solidFill>
                <a:latin typeface="Tahoma"/>
                <a:cs typeface="Tahoma"/>
              </a:rPr>
              <a:t>e</a:t>
            </a:r>
            <a:r>
              <a:rPr sz="1600" spc="-30" dirty="0">
                <a:solidFill>
                  <a:srgbClr val="3C85C5"/>
                </a:solidFill>
                <a:latin typeface="Tahoma"/>
                <a:cs typeface="Tahoma"/>
              </a:rPr>
              <a:t>ar</a:t>
            </a:r>
            <a:r>
              <a:rPr sz="1600" spc="-15" dirty="0">
                <a:solidFill>
                  <a:srgbClr val="3C85C5"/>
                </a:solidFill>
                <a:latin typeface="Tahoma"/>
                <a:cs typeface="Tahoma"/>
              </a:rPr>
              <a:t>ning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250">
              <a:latin typeface="Tahoma"/>
              <a:cs typeface="Tahoma"/>
            </a:endParaRPr>
          </a:p>
          <a:p>
            <a:pPr marL="671830" algn="ctr">
              <a:lnSpc>
                <a:spcPct val="100000"/>
              </a:lnSpc>
            </a:pPr>
            <a:r>
              <a:rPr sz="1600" b="1" spc="-80" dirty="0">
                <a:latin typeface="Tahoma"/>
                <a:cs typeface="Tahoma"/>
              </a:rPr>
              <a:t>y</a:t>
            </a:r>
            <a:r>
              <a:rPr sz="1600" b="1" spc="-75" dirty="0">
                <a:latin typeface="Tahoma"/>
                <a:cs typeface="Tahoma"/>
              </a:rPr>
              <a:t> </a:t>
            </a:r>
            <a:r>
              <a:rPr sz="1400" dirty="0">
                <a:latin typeface="Cambria Math"/>
                <a:cs typeface="Cambria Math"/>
              </a:rPr>
              <a:t>⊙</a:t>
            </a:r>
            <a:r>
              <a:rPr sz="1400" spc="45" dirty="0">
                <a:latin typeface="Cambria Math"/>
                <a:cs typeface="Cambria Math"/>
              </a:rPr>
              <a:t> </a:t>
            </a:r>
            <a:r>
              <a:rPr sz="1600" spc="10" dirty="0">
                <a:latin typeface="Tahoma"/>
                <a:cs typeface="Tahoma"/>
              </a:rPr>
              <a:t>l</a:t>
            </a:r>
            <a:r>
              <a:rPr sz="1600" spc="20" dirty="0">
                <a:latin typeface="Tahoma"/>
                <a:cs typeface="Tahoma"/>
              </a:rPr>
              <a:t>o</a:t>
            </a:r>
            <a:r>
              <a:rPr sz="1600" spc="-145" dirty="0">
                <a:latin typeface="Tahoma"/>
                <a:cs typeface="Tahoma"/>
              </a:rPr>
              <a:t>g</a:t>
            </a:r>
            <a:r>
              <a:rPr sz="1600" spc="-95" dirty="0">
                <a:latin typeface="Tahoma"/>
                <a:cs typeface="Tahoma"/>
              </a:rPr>
              <a:t>(</a:t>
            </a:r>
            <a:r>
              <a:rPr sz="1600" b="1" spc="-85" dirty="0">
                <a:latin typeface="Tahoma"/>
                <a:cs typeface="Tahoma"/>
              </a:rPr>
              <a:t>ŷ</a:t>
            </a:r>
            <a:r>
              <a:rPr sz="1600" spc="-190" dirty="0">
                <a:latin typeface="Tahoma"/>
                <a:cs typeface="Tahoma"/>
              </a:rPr>
              <a:t>)</a:t>
            </a:r>
            <a:endParaRPr sz="1600">
              <a:latin typeface="Tahoma"/>
              <a:cs typeface="Tahoma"/>
            </a:endParaRPr>
          </a:p>
          <a:p>
            <a:pPr marL="648335" algn="ctr">
              <a:lnSpc>
                <a:spcPct val="100000"/>
              </a:lnSpc>
              <a:spcBef>
                <a:spcPts val="1460"/>
              </a:spcBef>
            </a:pPr>
            <a:r>
              <a:rPr sz="1400" spc="50" dirty="0">
                <a:solidFill>
                  <a:srgbClr val="3C85C5"/>
                </a:solidFill>
                <a:latin typeface="Tahoma"/>
                <a:cs typeface="Tahoma"/>
              </a:rPr>
              <a:t>0</a:t>
            </a:r>
            <a:endParaRPr sz="1400">
              <a:latin typeface="Tahoma"/>
              <a:cs typeface="Tahoma"/>
            </a:endParaRPr>
          </a:p>
          <a:p>
            <a:pPr marL="648335" algn="ctr">
              <a:lnSpc>
                <a:spcPct val="100000"/>
              </a:lnSpc>
              <a:spcBef>
                <a:spcPts val="305"/>
              </a:spcBef>
            </a:pPr>
            <a:r>
              <a:rPr sz="1400" spc="50" dirty="0">
                <a:solidFill>
                  <a:srgbClr val="3C85C5"/>
                </a:solidFill>
                <a:latin typeface="Tahoma"/>
                <a:cs typeface="Tahoma"/>
              </a:rPr>
              <a:t>0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834630" y="3373373"/>
            <a:ext cx="824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3C85C5"/>
                </a:solidFill>
                <a:latin typeface="Tahoma"/>
                <a:cs typeface="Tahoma"/>
              </a:rPr>
              <a:t>J</a:t>
            </a:r>
            <a:r>
              <a:rPr sz="1800" spc="-10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800" spc="-270" dirty="0">
                <a:solidFill>
                  <a:srgbClr val="3C85C5"/>
                </a:solidFill>
                <a:latin typeface="Tahoma"/>
                <a:cs typeface="Tahoma"/>
              </a:rPr>
              <a:t>=</a:t>
            </a:r>
            <a:r>
              <a:rPr sz="1800" spc="-10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800" spc="15" dirty="0">
                <a:solidFill>
                  <a:srgbClr val="3C85C5"/>
                </a:solidFill>
                <a:latin typeface="Tahoma"/>
                <a:cs typeface="Tahoma"/>
              </a:rPr>
              <a:t>0.49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35" name="object 3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626" y="1231391"/>
            <a:ext cx="2613913" cy="1050036"/>
          </a:xfrm>
          <a:prstGeom prst="rect">
            <a:avLst/>
          </a:prstGeom>
        </p:spPr>
      </p:pic>
      <p:sp>
        <p:nvSpPr>
          <p:cNvPr id="36" name="object 36"/>
          <p:cNvSpPr/>
          <p:nvPr/>
        </p:nvSpPr>
        <p:spPr>
          <a:xfrm>
            <a:off x="2097378" y="5018816"/>
            <a:ext cx="3665220" cy="1259205"/>
          </a:xfrm>
          <a:custGeom>
            <a:avLst/>
            <a:gdLst/>
            <a:ahLst/>
            <a:cxnLst/>
            <a:rect l="l" t="t" r="r" b="b"/>
            <a:pathLst>
              <a:path w="3665220" h="1259205">
                <a:moveTo>
                  <a:pt x="0" y="1258824"/>
                </a:moveTo>
                <a:lnTo>
                  <a:pt x="3665219" y="1258824"/>
                </a:lnTo>
                <a:lnTo>
                  <a:pt x="3665219" y="0"/>
                </a:lnTo>
                <a:lnTo>
                  <a:pt x="0" y="0"/>
                </a:lnTo>
                <a:lnTo>
                  <a:pt x="0" y="1258824"/>
                </a:lnTo>
                <a:close/>
              </a:path>
            </a:pathLst>
          </a:custGeom>
          <a:ln w="9525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0076896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81115" y="2743200"/>
            <a:ext cx="702945" cy="280670"/>
          </a:xfrm>
          <a:custGeom>
            <a:avLst/>
            <a:gdLst/>
            <a:ahLst/>
            <a:cxnLst/>
            <a:rect l="l" t="t" r="r" b="b"/>
            <a:pathLst>
              <a:path w="702945" h="280669">
                <a:moveTo>
                  <a:pt x="702563" y="0"/>
                </a:moveTo>
                <a:lnTo>
                  <a:pt x="0" y="0"/>
                </a:lnTo>
                <a:lnTo>
                  <a:pt x="0" y="280416"/>
                </a:lnTo>
                <a:lnTo>
                  <a:pt x="702563" y="280416"/>
                </a:lnTo>
                <a:lnTo>
                  <a:pt x="702563" y="0"/>
                </a:lnTo>
                <a:close/>
              </a:path>
            </a:pathLst>
          </a:custGeom>
          <a:solidFill>
            <a:srgbClr val="9FC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39367" y="2186939"/>
            <a:ext cx="1905000" cy="253365"/>
          </a:xfrm>
          <a:custGeom>
            <a:avLst/>
            <a:gdLst/>
            <a:ahLst/>
            <a:cxnLst/>
            <a:rect l="l" t="t" r="r" b="b"/>
            <a:pathLst>
              <a:path w="1905000" h="253364">
                <a:moveTo>
                  <a:pt x="1905000" y="0"/>
                </a:moveTo>
                <a:lnTo>
                  <a:pt x="0" y="0"/>
                </a:lnTo>
                <a:lnTo>
                  <a:pt x="0" y="252984"/>
                </a:lnTo>
                <a:lnTo>
                  <a:pt x="1905000" y="252984"/>
                </a:lnTo>
                <a:lnTo>
                  <a:pt x="1905000" y="0"/>
                </a:lnTo>
                <a:close/>
              </a:path>
            </a:pathLst>
          </a:custGeom>
          <a:solidFill>
            <a:srgbClr val="D4A6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8055" y="2743200"/>
            <a:ext cx="1637030" cy="251460"/>
          </a:xfrm>
          <a:custGeom>
            <a:avLst/>
            <a:gdLst/>
            <a:ahLst/>
            <a:cxnLst/>
            <a:rect l="l" t="t" r="r" b="b"/>
            <a:pathLst>
              <a:path w="1637030" h="251460">
                <a:moveTo>
                  <a:pt x="1636776" y="0"/>
                </a:moveTo>
                <a:lnTo>
                  <a:pt x="0" y="0"/>
                </a:lnTo>
                <a:lnTo>
                  <a:pt x="0" y="251460"/>
                </a:lnTo>
                <a:lnTo>
                  <a:pt x="1636776" y="251460"/>
                </a:lnTo>
                <a:lnTo>
                  <a:pt x="1636776" y="0"/>
                </a:lnTo>
                <a:close/>
              </a:path>
            </a:pathLst>
          </a:custGeom>
          <a:solidFill>
            <a:srgbClr val="B6D6A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958844" y="4710304"/>
            <a:ext cx="2435860" cy="1166495"/>
            <a:chOff x="6403657" y="219265"/>
            <a:chExt cx="2435860" cy="1166495"/>
          </a:xfrm>
        </p:grpSpPr>
        <p:sp>
          <p:nvSpPr>
            <p:cNvPr id="6" name="object 6"/>
            <p:cNvSpPr/>
            <p:nvPr/>
          </p:nvSpPr>
          <p:spPr>
            <a:xfrm>
              <a:off x="6408420" y="224027"/>
              <a:ext cx="2426335" cy="1156970"/>
            </a:xfrm>
            <a:custGeom>
              <a:avLst/>
              <a:gdLst/>
              <a:ahLst/>
              <a:cxnLst/>
              <a:rect l="l" t="t" r="r" b="b"/>
              <a:pathLst>
                <a:path w="2426334" h="1156970">
                  <a:moveTo>
                    <a:pt x="0" y="1156715"/>
                  </a:moveTo>
                  <a:lnTo>
                    <a:pt x="2426207" y="1156715"/>
                  </a:lnTo>
                  <a:lnTo>
                    <a:pt x="2426207" y="0"/>
                  </a:lnTo>
                  <a:lnTo>
                    <a:pt x="0" y="0"/>
                  </a:lnTo>
                  <a:lnTo>
                    <a:pt x="0" y="1156715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75481" y="422147"/>
              <a:ext cx="1898542" cy="76200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29444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30" dirty="0"/>
              <a:t>Cross-entropy</a:t>
            </a:r>
            <a:r>
              <a:rPr sz="2800" spc="-210" dirty="0"/>
              <a:t> </a:t>
            </a:r>
            <a:r>
              <a:rPr sz="2800" dirty="0"/>
              <a:t>loss</a:t>
            </a:r>
            <a:endParaRPr sz="2800"/>
          </a:p>
        </p:txBody>
      </p:sp>
      <p:sp>
        <p:nvSpPr>
          <p:cNvPr id="9" name="object 9"/>
          <p:cNvSpPr txBox="1"/>
          <p:nvPr/>
        </p:nvSpPr>
        <p:spPr>
          <a:xfrm>
            <a:off x="2545207" y="1817573"/>
            <a:ext cx="1327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80" dirty="0">
                <a:latin typeface="Tahoma"/>
                <a:cs typeface="Tahoma"/>
              </a:rPr>
              <a:t>ŷ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8055" y="2167127"/>
            <a:ext cx="72390" cy="1414780"/>
          </a:xfrm>
          <a:custGeom>
            <a:avLst/>
            <a:gdLst/>
            <a:ahLst/>
            <a:cxnLst/>
            <a:rect l="l" t="t" r="r" b="b"/>
            <a:pathLst>
              <a:path w="72390" h="1414779">
                <a:moveTo>
                  <a:pt x="71881" y="1414272"/>
                </a:moveTo>
                <a:lnTo>
                  <a:pt x="43901" y="1408630"/>
                </a:lnTo>
                <a:lnTo>
                  <a:pt x="21053" y="1393237"/>
                </a:lnTo>
                <a:lnTo>
                  <a:pt x="5648" y="1370391"/>
                </a:lnTo>
                <a:lnTo>
                  <a:pt x="0" y="1342390"/>
                </a:lnTo>
                <a:lnTo>
                  <a:pt x="0" y="71882"/>
                </a:lnTo>
                <a:lnTo>
                  <a:pt x="5648" y="43880"/>
                </a:lnTo>
                <a:lnTo>
                  <a:pt x="21053" y="21034"/>
                </a:lnTo>
                <a:lnTo>
                  <a:pt x="43901" y="5641"/>
                </a:lnTo>
                <a:lnTo>
                  <a:pt x="71881" y="0"/>
                </a:lnTo>
              </a:path>
            </a:pathLst>
          </a:custGeom>
          <a:ln w="9525">
            <a:solidFill>
              <a:srgbClr val="3C8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7466" y="2167127"/>
            <a:ext cx="72390" cy="1414780"/>
          </a:xfrm>
          <a:custGeom>
            <a:avLst/>
            <a:gdLst/>
            <a:ahLst/>
            <a:cxnLst/>
            <a:rect l="l" t="t" r="r" b="b"/>
            <a:pathLst>
              <a:path w="72390" h="1414779">
                <a:moveTo>
                  <a:pt x="0" y="0"/>
                </a:moveTo>
                <a:lnTo>
                  <a:pt x="27980" y="5641"/>
                </a:lnTo>
                <a:lnTo>
                  <a:pt x="50828" y="21034"/>
                </a:lnTo>
                <a:lnTo>
                  <a:pt x="66233" y="43880"/>
                </a:lnTo>
                <a:lnTo>
                  <a:pt x="71881" y="71882"/>
                </a:lnTo>
                <a:lnTo>
                  <a:pt x="71881" y="1342390"/>
                </a:lnTo>
                <a:lnTo>
                  <a:pt x="66233" y="1370391"/>
                </a:lnTo>
                <a:lnTo>
                  <a:pt x="50828" y="1393237"/>
                </a:lnTo>
                <a:lnTo>
                  <a:pt x="27980" y="1408630"/>
                </a:lnTo>
                <a:lnTo>
                  <a:pt x="0" y="1414272"/>
                </a:lnTo>
              </a:path>
            </a:pathLst>
          </a:custGeom>
          <a:ln w="9525">
            <a:solidFill>
              <a:srgbClr val="3C8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97204" y="1817573"/>
            <a:ext cx="132715" cy="880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80" dirty="0">
                <a:latin typeface="Tahoma"/>
                <a:cs typeface="Tahoma"/>
              </a:rPr>
              <a:t>y</a:t>
            </a:r>
            <a:endParaRPr sz="1600">
              <a:latin typeface="Tahoma"/>
              <a:cs typeface="Tahoma"/>
            </a:endParaRPr>
          </a:p>
          <a:p>
            <a:pPr marL="13970">
              <a:lnSpc>
                <a:spcPct val="100000"/>
              </a:lnSpc>
              <a:spcBef>
                <a:spcPts val="1035"/>
              </a:spcBef>
            </a:pPr>
            <a:r>
              <a:rPr sz="1400" spc="50" dirty="0">
                <a:solidFill>
                  <a:srgbClr val="3C85C5"/>
                </a:solidFill>
                <a:latin typeface="Tahoma"/>
                <a:cs typeface="Tahoma"/>
              </a:rPr>
              <a:t>0</a:t>
            </a:r>
            <a:endParaRPr sz="1400">
              <a:latin typeface="Tahoma"/>
              <a:cs typeface="Tahoma"/>
            </a:endParaRPr>
          </a:p>
          <a:p>
            <a:pPr marL="13970">
              <a:lnSpc>
                <a:spcPct val="100000"/>
              </a:lnSpc>
              <a:spcBef>
                <a:spcPts val="415"/>
              </a:spcBef>
            </a:pPr>
            <a:r>
              <a:rPr sz="1400" spc="50" dirty="0">
                <a:solidFill>
                  <a:srgbClr val="3C85C5"/>
                </a:solidFill>
                <a:latin typeface="Tahoma"/>
                <a:cs typeface="Tahoma"/>
              </a:rPr>
              <a:t>0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8728" y="2738374"/>
            <a:ext cx="1289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0" dirty="0">
                <a:solidFill>
                  <a:srgbClr val="3C85C5"/>
                </a:solidFill>
                <a:latin typeface="Tahoma"/>
                <a:cs typeface="Tahoma"/>
              </a:rPr>
              <a:t>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8728" y="2951604"/>
            <a:ext cx="129539" cy="58737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400" spc="50" dirty="0">
                <a:solidFill>
                  <a:srgbClr val="3C85C5"/>
                </a:solidFill>
                <a:latin typeface="Tahoma"/>
                <a:cs typeface="Tahoma"/>
              </a:rPr>
              <a:t>0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400" spc="50" dirty="0">
                <a:solidFill>
                  <a:srgbClr val="3C85C5"/>
                </a:solidFill>
                <a:latin typeface="Tahoma"/>
                <a:cs typeface="Tahoma"/>
              </a:rPr>
              <a:t>0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60372" y="2191893"/>
            <a:ext cx="2603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5" dirty="0">
                <a:solidFill>
                  <a:srgbClr val="3C85C5"/>
                </a:solidFill>
                <a:latin typeface="Tahoma"/>
                <a:cs typeface="Tahoma"/>
              </a:rPr>
              <a:t>am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57680" y="2457958"/>
            <a:ext cx="6648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3C85C5"/>
                </a:solidFill>
                <a:latin typeface="Tahoma"/>
                <a:cs typeface="Tahoma"/>
              </a:rPr>
              <a:t>because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38452" y="2738374"/>
            <a:ext cx="506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solidFill>
                  <a:srgbClr val="3C85C5"/>
                </a:solidFill>
                <a:latin typeface="Tahoma"/>
                <a:cs typeface="Tahoma"/>
              </a:rPr>
              <a:t>h</a:t>
            </a:r>
            <a:r>
              <a:rPr sz="1400" spc="-30" dirty="0">
                <a:solidFill>
                  <a:srgbClr val="3C85C5"/>
                </a:solidFill>
                <a:latin typeface="Tahoma"/>
                <a:cs typeface="Tahoma"/>
              </a:rPr>
              <a:t>a</a:t>
            </a:r>
            <a:r>
              <a:rPr sz="1400" spc="10" dirty="0">
                <a:solidFill>
                  <a:srgbClr val="3C85C5"/>
                </a:solidFill>
                <a:latin typeface="Tahoma"/>
                <a:cs typeface="Tahoma"/>
              </a:rPr>
              <a:t>pp</a:t>
            </a:r>
            <a:r>
              <a:rPr sz="1400" spc="25" dirty="0">
                <a:solidFill>
                  <a:srgbClr val="3C85C5"/>
                </a:solidFill>
                <a:latin typeface="Tahoma"/>
                <a:cs typeface="Tahoma"/>
              </a:rPr>
              <a:t>y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65300" y="2951604"/>
            <a:ext cx="650240" cy="58737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630"/>
              </a:spcBef>
            </a:pPr>
            <a:r>
              <a:rPr sz="1400" spc="-130" dirty="0">
                <a:solidFill>
                  <a:srgbClr val="3C85C5"/>
                </a:solidFill>
                <a:latin typeface="Tahoma"/>
                <a:cs typeface="Tahoma"/>
              </a:rPr>
              <a:t>I</a:t>
            </a:r>
            <a:endParaRPr sz="14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sz="1400" spc="-10" dirty="0">
                <a:solidFill>
                  <a:srgbClr val="3C85C5"/>
                </a:solidFill>
                <a:latin typeface="Tahoma"/>
                <a:cs typeface="Tahoma"/>
              </a:rPr>
              <a:t>learning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096577" y="2579941"/>
            <a:ext cx="811530" cy="521970"/>
            <a:chOff x="3096577" y="2579941"/>
            <a:chExt cx="811530" cy="521970"/>
          </a:xfrm>
        </p:grpSpPr>
        <p:sp>
          <p:nvSpPr>
            <p:cNvPr id="20" name="object 20"/>
            <p:cNvSpPr/>
            <p:nvPr/>
          </p:nvSpPr>
          <p:spPr>
            <a:xfrm>
              <a:off x="3101339" y="2584704"/>
              <a:ext cx="802005" cy="512445"/>
            </a:xfrm>
            <a:custGeom>
              <a:avLst/>
              <a:gdLst/>
              <a:ahLst/>
              <a:cxnLst/>
              <a:rect l="l" t="t" r="r" b="b"/>
              <a:pathLst>
                <a:path w="802004" h="512444">
                  <a:moveTo>
                    <a:pt x="545592" y="0"/>
                  </a:moveTo>
                  <a:lnTo>
                    <a:pt x="545592" y="128015"/>
                  </a:lnTo>
                  <a:lnTo>
                    <a:pt x="0" y="128015"/>
                  </a:lnTo>
                  <a:lnTo>
                    <a:pt x="0" y="384047"/>
                  </a:lnTo>
                  <a:lnTo>
                    <a:pt x="545592" y="384047"/>
                  </a:lnTo>
                  <a:lnTo>
                    <a:pt x="545592" y="512063"/>
                  </a:lnTo>
                  <a:lnTo>
                    <a:pt x="801624" y="256031"/>
                  </a:lnTo>
                  <a:lnTo>
                    <a:pt x="545592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01339" y="2584704"/>
              <a:ext cx="802005" cy="512445"/>
            </a:xfrm>
            <a:custGeom>
              <a:avLst/>
              <a:gdLst/>
              <a:ahLst/>
              <a:cxnLst/>
              <a:rect l="l" t="t" r="r" b="b"/>
              <a:pathLst>
                <a:path w="802004" h="512444">
                  <a:moveTo>
                    <a:pt x="0" y="128015"/>
                  </a:moveTo>
                  <a:lnTo>
                    <a:pt x="545592" y="128015"/>
                  </a:lnTo>
                  <a:lnTo>
                    <a:pt x="545592" y="0"/>
                  </a:lnTo>
                  <a:lnTo>
                    <a:pt x="801624" y="256031"/>
                  </a:lnTo>
                  <a:lnTo>
                    <a:pt x="545592" y="512063"/>
                  </a:lnTo>
                  <a:lnTo>
                    <a:pt x="545592" y="384047"/>
                  </a:lnTo>
                  <a:lnTo>
                    <a:pt x="0" y="384047"/>
                  </a:lnTo>
                  <a:lnTo>
                    <a:pt x="0" y="128015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307207" y="2718257"/>
            <a:ext cx="26225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log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059935" y="2167127"/>
            <a:ext cx="116839" cy="1414780"/>
          </a:xfrm>
          <a:custGeom>
            <a:avLst/>
            <a:gdLst/>
            <a:ahLst/>
            <a:cxnLst/>
            <a:rect l="l" t="t" r="r" b="b"/>
            <a:pathLst>
              <a:path w="116839" h="1414779">
                <a:moveTo>
                  <a:pt x="116839" y="1414272"/>
                </a:moveTo>
                <a:lnTo>
                  <a:pt x="71366" y="1405088"/>
                </a:lnTo>
                <a:lnTo>
                  <a:pt x="34226" y="1380045"/>
                </a:lnTo>
                <a:lnTo>
                  <a:pt x="9183" y="1342905"/>
                </a:lnTo>
                <a:lnTo>
                  <a:pt x="0" y="1297432"/>
                </a:lnTo>
                <a:lnTo>
                  <a:pt x="0" y="116840"/>
                </a:lnTo>
                <a:lnTo>
                  <a:pt x="9183" y="71366"/>
                </a:lnTo>
                <a:lnTo>
                  <a:pt x="34226" y="34226"/>
                </a:lnTo>
                <a:lnTo>
                  <a:pt x="71366" y="9183"/>
                </a:lnTo>
                <a:lnTo>
                  <a:pt x="116839" y="0"/>
                </a:lnTo>
              </a:path>
            </a:pathLst>
          </a:custGeom>
          <a:ln w="9525">
            <a:solidFill>
              <a:srgbClr val="3C8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44135" y="2167127"/>
            <a:ext cx="116839" cy="1414780"/>
          </a:xfrm>
          <a:custGeom>
            <a:avLst/>
            <a:gdLst/>
            <a:ahLst/>
            <a:cxnLst/>
            <a:rect l="l" t="t" r="r" b="b"/>
            <a:pathLst>
              <a:path w="116839" h="1414779">
                <a:moveTo>
                  <a:pt x="0" y="0"/>
                </a:moveTo>
                <a:lnTo>
                  <a:pt x="45473" y="9183"/>
                </a:lnTo>
                <a:lnTo>
                  <a:pt x="82613" y="34226"/>
                </a:lnTo>
                <a:lnTo>
                  <a:pt x="107656" y="71366"/>
                </a:lnTo>
                <a:lnTo>
                  <a:pt x="116839" y="116840"/>
                </a:lnTo>
                <a:lnTo>
                  <a:pt x="116839" y="1297432"/>
                </a:lnTo>
                <a:lnTo>
                  <a:pt x="107656" y="1342905"/>
                </a:lnTo>
                <a:lnTo>
                  <a:pt x="82613" y="1380045"/>
                </a:lnTo>
                <a:lnTo>
                  <a:pt x="45473" y="1405088"/>
                </a:lnTo>
                <a:lnTo>
                  <a:pt x="0" y="1414272"/>
                </a:lnTo>
              </a:path>
            </a:pathLst>
          </a:custGeom>
          <a:ln w="9525">
            <a:solidFill>
              <a:srgbClr val="3C8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4056379" y="2263934"/>
          <a:ext cx="672465" cy="1221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2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2841">
                <a:tc>
                  <a:txBody>
                    <a:bodyPr/>
                    <a:lstStyle/>
                    <a:p>
                      <a:pPr algn="ctr">
                        <a:lnSpc>
                          <a:spcPts val="1664"/>
                        </a:lnSpc>
                      </a:pPr>
                      <a:r>
                        <a:rPr sz="1400" spc="1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-0.04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9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400" spc="1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-4.61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1714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400" spc="1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-4.61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1714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9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400" spc="1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-4.61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1714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841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135"/>
                        </a:spcBef>
                      </a:pPr>
                      <a:r>
                        <a:rPr sz="1400" spc="1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-4.61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1714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" name="object 26"/>
          <p:cNvSpPr txBox="1"/>
          <p:nvPr/>
        </p:nvSpPr>
        <p:spPr>
          <a:xfrm>
            <a:off x="4152138" y="1817573"/>
            <a:ext cx="50863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5" dirty="0">
                <a:latin typeface="Tahoma"/>
                <a:cs typeface="Tahoma"/>
              </a:rPr>
              <a:t>l</a:t>
            </a:r>
            <a:r>
              <a:rPr sz="1600" spc="25" dirty="0">
                <a:latin typeface="Tahoma"/>
                <a:cs typeface="Tahoma"/>
              </a:rPr>
              <a:t>o</a:t>
            </a:r>
            <a:r>
              <a:rPr sz="1600" spc="-120" dirty="0">
                <a:latin typeface="Tahoma"/>
                <a:cs typeface="Tahoma"/>
              </a:rPr>
              <a:t>g(</a:t>
            </a:r>
            <a:r>
              <a:rPr sz="1600" b="1" spc="-85" dirty="0">
                <a:latin typeface="Tahoma"/>
                <a:cs typeface="Tahoma"/>
              </a:rPr>
              <a:t>ŷ</a:t>
            </a:r>
            <a:r>
              <a:rPr sz="1600" spc="-190" dirty="0">
                <a:latin typeface="Tahoma"/>
                <a:cs typeface="Tahoma"/>
              </a:rPr>
              <a:t>)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913185" y="2579941"/>
            <a:ext cx="811530" cy="521970"/>
            <a:chOff x="4913185" y="2579941"/>
            <a:chExt cx="811530" cy="521970"/>
          </a:xfrm>
        </p:grpSpPr>
        <p:sp>
          <p:nvSpPr>
            <p:cNvPr id="28" name="object 28"/>
            <p:cNvSpPr/>
            <p:nvPr/>
          </p:nvSpPr>
          <p:spPr>
            <a:xfrm>
              <a:off x="4917947" y="2584704"/>
              <a:ext cx="802005" cy="512445"/>
            </a:xfrm>
            <a:custGeom>
              <a:avLst/>
              <a:gdLst/>
              <a:ahLst/>
              <a:cxnLst/>
              <a:rect l="l" t="t" r="r" b="b"/>
              <a:pathLst>
                <a:path w="802004" h="512444">
                  <a:moveTo>
                    <a:pt x="545591" y="0"/>
                  </a:moveTo>
                  <a:lnTo>
                    <a:pt x="545591" y="128015"/>
                  </a:lnTo>
                  <a:lnTo>
                    <a:pt x="0" y="128015"/>
                  </a:lnTo>
                  <a:lnTo>
                    <a:pt x="0" y="384047"/>
                  </a:lnTo>
                  <a:lnTo>
                    <a:pt x="545591" y="384047"/>
                  </a:lnTo>
                  <a:lnTo>
                    <a:pt x="545591" y="512063"/>
                  </a:lnTo>
                  <a:lnTo>
                    <a:pt x="801624" y="256031"/>
                  </a:lnTo>
                  <a:lnTo>
                    <a:pt x="545591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917947" y="2584704"/>
              <a:ext cx="802005" cy="512445"/>
            </a:xfrm>
            <a:custGeom>
              <a:avLst/>
              <a:gdLst/>
              <a:ahLst/>
              <a:cxnLst/>
              <a:rect l="l" t="t" r="r" b="b"/>
              <a:pathLst>
                <a:path w="802004" h="512444">
                  <a:moveTo>
                    <a:pt x="0" y="128015"/>
                  </a:moveTo>
                  <a:lnTo>
                    <a:pt x="545591" y="128015"/>
                  </a:lnTo>
                  <a:lnTo>
                    <a:pt x="545591" y="0"/>
                  </a:lnTo>
                  <a:lnTo>
                    <a:pt x="801624" y="256031"/>
                  </a:lnTo>
                  <a:lnTo>
                    <a:pt x="545591" y="512063"/>
                  </a:lnTo>
                  <a:lnTo>
                    <a:pt x="545591" y="384047"/>
                  </a:lnTo>
                  <a:lnTo>
                    <a:pt x="0" y="384047"/>
                  </a:lnTo>
                  <a:lnTo>
                    <a:pt x="0" y="128015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086350" y="2716733"/>
            <a:ext cx="33909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latin typeface="Cambria Math"/>
                <a:cs typeface="Cambria Math"/>
              </a:rPr>
              <a:t>⊙</a:t>
            </a:r>
            <a:r>
              <a:rPr sz="1400" spc="-55" dirty="0">
                <a:latin typeface="Cambria Math"/>
                <a:cs typeface="Cambria Math"/>
              </a:rPr>
              <a:t> </a:t>
            </a:r>
            <a:r>
              <a:rPr sz="1400" b="1" spc="-65" dirty="0">
                <a:latin typeface="Tahoma"/>
                <a:cs typeface="Tahoma"/>
              </a:rPr>
              <a:t>y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881115" y="2167127"/>
            <a:ext cx="117475" cy="1414780"/>
          </a:xfrm>
          <a:custGeom>
            <a:avLst/>
            <a:gdLst/>
            <a:ahLst/>
            <a:cxnLst/>
            <a:rect l="l" t="t" r="r" b="b"/>
            <a:pathLst>
              <a:path w="117475" h="1414779">
                <a:moveTo>
                  <a:pt x="117094" y="1414272"/>
                </a:moveTo>
                <a:lnTo>
                  <a:pt x="71526" y="1405066"/>
                </a:lnTo>
                <a:lnTo>
                  <a:pt x="34305" y="1379966"/>
                </a:lnTo>
                <a:lnTo>
                  <a:pt x="9205" y="1342745"/>
                </a:lnTo>
                <a:lnTo>
                  <a:pt x="0" y="1297178"/>
                </a:lnTo>
                <a:lnTo>
                  <a:pt x="0" y="117094"/>
                </a:lnTo>
                <a:lnTo>
                  <a:pt x="9205" y="71526"/>
                </a:lnTo>
                <a:lnTo>
                  <a:pt x="34305" y="34305"/>
                </a:lnTo>
                <a:lnTo>
                  <a:pt x="71526" y="9205"/>
                </a:lnTo>
                <a:lnTo>
                  <a:pt x="117094" y="0"/>
                </a:lnTo>
              </a:path>
            </a:pathLst>
          </a:custGeom>
          <a:ln w="9525">
            <a:solidFill>
              <a:srgbClr val="3C8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466585" y="2167127"/>
            <a:ext cx="117475" cy="1414780"/>
          </a:xfrm>
          <a:custGeom>
            <a:avLst/>
            <a:gdLst/>
            <a:ahLst/>
            <a:cxnLst/>
            <a:rect l="l" t="t" r="r" b="b"/>
            <a:pathLst>
              <a:path w="117475" h="1414779">
                <a:moveTo>
                  <a:pt x="0" y="0"/>
                </a:moveTo>
                <a:lnTo>
                  <a:pt x="45567" y="9205"/>
                </a:lnTo>
                <a:lnTo>
                  <a:pt x="82788" y="34305"/>
                </a:lnTo>
                <a:lnTo>
                  <a:pt x="107888" y="71526"/>
                </a:lnTo>
                <a:lnTo>
                  <a:pt x="117093" y="117094"/>
                </a:lnTo>
                <a:lnTo>
                  <a:pt x="117093" y="1297178"/>
                </a:lnTo>
                <a:lnTo>
                  <a:pt x="107888" y="1342745"/>
                </a:lnTo>
                <a:lnTo>
                  <a:pt x="82788" y="1379966"/>
                </a:lnTo>
                <a:lnTo>
                  <a:pt x="45567" y="1405066"/>
                </a:lnTo>
                <a:lnTo>
                  <a:pt x="0" y="1414272"/>
                </a:lnTo>
              </a:path>
            </a:pathLst>
          </a:custGeom>
          <a:ln w="9525">
            <a:solidFill>
              <a:srgbClr val="3C8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993129" y="2752725"/>
            <a:ext cx="4445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C85C5"/>
                </a:solidFill>
                <a:latin typeface="Tahoma"/>
                <a:cs typeface="Tahoma"/>
              </a:rPr>
              <a:t>-</a:t>
            </a:r>
            <a:r>
              <a:rPr sz="1400" spc="-30" dirty="0">
                <a:solidFill>
                  <a:srgbClr val="3C85C5"/>
                </a:solidFill>
                <a:latin typeface="Tahoma"/>
                <a:cs typeface="Tahoma"/>
              </a:rPr>
              <a:t>4</a:t>
            </a:r>
            <a:r>
              <a:rPr sz="1400" spc="-15" dirty="0">
                <a:solidFill>
                  <a:srgbClr val="3C85C5"/>
                </a:solidFill>
                <a:latin typeface="Tahoma"/>
                <a:cs typeface="Tahoma"/>
              </a:rPr>
              <a:t>.</a:t>
            </a:r>
            <a:r>
              <a:rPr sz="1400" spc="50" dirty="0">
                <a:solidFill>
                  <a:srgbClr val="3C85C5"/>
                </a:solidFill>
                <a:latin typeface="Tahoma"/>
                <a:cs typeface="Tahoma"/>
              </a:rPr>
              <a:t>61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151626" y="2967075"/>
            <a:ext cx="128905" cy="52895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400" spc="50" dirty="0">
                <a:solidFill>
                  <a:srgbClr val="3C85C5"/>
                </a:solidFill>
                <a:latin typeface="Tahoma"/>
                <a:cs typeface="Tahoma"/>
              </a:rPr>
              <a:t>0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400" spc="50" dirty="0">
                <a:solidFill>
                  <a:srgbClr val="3C85C5"/>
                </a:solidFill>
                <a:latin typeface="Tahoma"/>
                <a:cs typeface="Tahoma"/>
              </a:rPr>
              <a:t>0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783960" y="1820417"/>
            <a:ext cx="887730" cy="920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b="1" spc="-80" dirty="0">
                <a:latin typeface="Tahoma"/>
                <a:cs typeface="Tahoma"/>
              </a:rPr>
              <a:t>y</a:t>
            </a:r>
            <a:r>
              <a:rPr sz="1600" b="1" spc="-75" dirty="0">
                <a:latin typeface="Tahoma"/>
                <a:cs typeface="Tahoma"/>
              </a:rPr>
              <a:t> </a:t>
            </a:r>
            <a:r>
              <a:rPr sz="1400" dirty="0">
                <a:latin typeface="Cambria Math"/>
                <a:cs typeface="Cambria Math"/>
              </a:rPr>
              <a:t>⊙</a:t>
            </a:r>
            <a:r>
              <a:rPr sz="1400" spc="45" dirty="0">
                <a:latin typeface="Cambria Math"/>
                <a:cs typeface="Cambria Math"/>
              </a:rPr>
              <a:t> </a:t>
            </a:r>
            <a:r>
              <a:rPr sz="1600" spc="10" dirty="0">
                <a:latin typeface="Tahoma"/>
                <a:cs typeface="Tahoma"/>
              </a:rPr>
              <a:t>l</a:t>
            </a:r>
            <a:r>
              <a:rPr sz="1600" spc="20" dirty="0">
                <a:latin typeface="Tahoma"/>
                <a:cs typeface="Tahoma"/>
              </a:rPr>
              <a:t>o</a:t>
            </a:r>
            <a:r>
              <a:rPr sz="1600" spc="-145" dirty="0">
                <a:latin typeface="Tahoma"/>
                <a:cs typeface="Tahoma"/>
              </a:rPr>
              <a:t>g</a:t>
            </a:r>
            <a:r>
              <a:rPr sz="1600" spc="-95" dirty="0">
                <a:latin typeface="Tahoma"/>
                <a:cs typeface="Tahoma"/>
              </a:rPr>
              <a:t>(</a:t>
            </a:r>
            <a:r>
              <a:rPr sz="1600" b="1" spc="-85" dirty="0">
                <a:latin typeface="Tahoma"/>
                <a:cs typeface="Tahoma"/>
              </a:rPr>
              <a:t>ŷ</a:t>
            </a:r>
            <a:r>
              <a:rPr sz="1600" spc="-190" dirty="0">
                <a:latin typeface="Tahoma"/>
                <a:cs typeface="Tahoma"/>
              </a:rPr>
              <a:t>)</a:t>
            </a:r>
            <a:endParaRPr sz="1600">
              <a:latin typeface="Tahoma"/>
              <a:cs typeface="Tahoma"/>
            </a:endParaRPr>
          </a:p>
          <a:p>
            <a:pPr marR="15240" algn="ctr">
              <a:lnSpc>
                <a:spcPct val="100000"/>
              </a:lnSpc>
              <a:spcBef>
                <a:spcPts val="1460"/>
              </a:spcBef>
            </a:pPr>
            <a:r>
              <a:rPr sz="1400" spc="50" dirty="0">
                <a:solidFill>
                  <a:srgbClr val="3C85C5"/>
                </a:solidFill>
                <a:latin typeface="Tahoma"/>
                <a:cs typeface="Tahoma"/>
              </a:rPr>
              <a:t>0</a:t>
            </a:r>
            <a:endParaRPr sz="1400">
              <a:latin typeface="Tahoma"/>
              <a:cs typeface="Tahoma"/>
            </a:endParaRPr>
          </a:p>
          <a:p>
            <a:pPr marR="15240" algn="ctr">
              <a:lnSpc>
                <a:spcPct val="100000"/>
              </a:lnSpc>
              <a:spcBef>
                <a:spcPts val="305"/>
              </a:spcBef>
            </a:pPr>
            <a:r>
              <a:rPr sz="1400" spc="50" dirty="0">
                <a:solidFill>
                  <a:srgbClr val="3C85C5"/>
                </a:solidFill>
                <a:latin typeface="Tahoma"/>
                <a:cs typeface="Tahoma"/>
              </a:rPr>
              <a:t>0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741985" y="2579941"/>
            <a:ext cx="811530" cy="521970"/>
            <a:chOff x="6741985" y="2579941"/>
            <a:chExt cx="811530" cy="521970"/>
          </a:xfrm>
        </p:grpSpPr>
        <p:sp>
          <p:nvSpPr>
            <p:cNvPr id="37" name="object 37"/>
            <p:cNvSpPr/>
            <p:nvPr/>
          </p:nvSpPr>
          <p:spPr>
            <a:xfrm>
              <a:off x="6746747" y="2584704"/>
              <a:ext cx="802005" cy="512445"/>
            </a:xfrm>
            <a:custGeom>
              <a:avLst/>
              <a:gdLst/>
              <a:ahLst/>
              <a:cxnLst/>
              <a:rect l="l" t="t" r="r" b="b"/>
              <a:pathLst>
                <a:path w="802004" h="512444">
                  <a:moveTo>
                    <a:pt x="545592" y="0"/>
                  </a:moveTo>
                  <a:lnTo>
                    <a:pt x="545592" y="128015"/>
                  </a:lnTo>
                  <a:lnTo>
                    <a:pt x="0" y="128015"/>
                  </a:lnTo>
                  <a:lnTo>
                    <a:pt x="0" y="384047"/>
                  </a:lnTo>
                  <a:lnTo>
                    <a:pt x="545592" y="384047"/>
                  </a:lnTo>
                  <a:lnTo>
                    <a:pt x="545592" y="512063"/>
                  </a:lnTo>
                  <a:lnTo>
                    <a:pt x="801624" y="256031"/>
                  </a:lnTo>
                  <a:lnTo>
                    <a:pt x="545592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746747" y="2584704"/>
              <a:ext cx="802005" cy="512445"/>
            </a:xfrm>
            <a:custGeom>
              <a:avLst/>
              <a:gdLst/>
              <a:ahLst/>
              <a:cxnLst/>
              <a:rect l="l" t="t" r="r" b="b"/>
              <a:pathLst>
                <a:path w="802004" h="512444">
                  <a:moveTo>
                    <a:pt x="0" y="128015"/>
                  </a:moveTo>
                  <a:lnTo>
                    <a:pt x="545592" y="128015"/>
                  </a:lnTo>
                  <a:lnTo>
                    <a:pt x="545592" y="0"/>
                  </a:lnTo>
                  <a:lnTo>
                    <a:pt x="801624" y="256031"/>
                  </a:lnTo>
                  <a:lnTo>
                    <a:pt x="545592" y="512063"/>
                  </a:lnTo>
                  <a:lnTo>
                    <a:pt x="545592" y="384047"/>
                  </a:lnTo>
                  <a:lnTo>
                    <a:pt x="0" y="384047"/>
                  </a:lnTo>
                  <a:lnTo>
                    <a:pt x="0" y="128015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6959600" y="2701493"/>
            <a:ext cx="24955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10" dirty="0">
                <a:latin typeface="Tahoma"/>
                <a:cs typeface="Tahoma"/>
              </a:rPr>
              <a:t>-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𝝨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771130" y="2687573"/>
            <a:ext cx="798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3C85C5"/>
                </a:solidFill>
                <a:latin typeface="Tahoma"/>
                <a:cs typeface="Tahoma"/>
              </a:rPr>
              <a:t>J</a:t>
            </a:r>
            <a:r>
              <a:rPr sz="1800" spc="-10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800" spc="-270" dirty="0">
                <a:solidFill>
                  <a:srgbClr val="3C85C5"/>
                </a:solidFill>
                <a:latin typeface="Tahoma"/>
                <a:cs typeface="Tahoma"/>
              </a:rPr>
              <a:t>=</a:t>
            </a:r>
            <a:r>
              <a:rPr sz="1800" spc="-10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800" spc="15" dirty="0">
                <a:solidFill>
                  <a:srgbClr val="3C85C5"/>
                </a:solidFill>
                <a:latin typeface="Tahoma"/>
                <a:cs typeface="Tahoma"/>
              </a:rPr>
              <a:t>4.61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276855" y="2167127"/>
            <a:ext cx="111760" cy="1414780"/>
          </a:xfrm>
          <a:custGeom>
            <a:avLst/>
            <a:gdLst/>
            <a:ahLst/>
            <a:cxnLst/>
            <a:rect l="l" t="t" r="r" b="b"/>
            <a:pathLst>
              <a:path w="111760" h="1414779">
                <a:moveTo>
                  <a:pt x="111251" y="1414272"/>
                </a:moveTo>
                <a:lnTo>
                  <a:pt x="67937" y="1405532"/>
                </a:lnTo>
                <a:lnTo>
                  <a:pt x="32575" y="1381696"/>
                </a:lnTo>
                <a:lnTo>
                  <a:pt x="8739" y="1346334"/>
                </a:lnTo>
                <a:lnTo>
                  <a:pt x="0" y="1303020"/>
                </a:lnTo>
                <a:lnTo>
                  <a:pt x="0" y="111252"/>
                </a:lnTo>
                <a:lnTo>
                  <a:pt x="8739" y="67937"/>
                </a:lnTo>
                <a:lnTo>
                  <a:pt x="32575" y="32575"/>
                </a:lnTo>
                <a:lnTo>
                  <a:pt x="67937" y="8739"/>
                </a:lnTo>
                <a:lnTo>
                  <a:pt x="111251" y="0"/>
                </a:lnTo>
              </a:path>
            </a:pathLst>
          </a:custGeom>
          <a:ln w="9524">
            <a:solidFill>
              <a:srgbClr val="3C8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833116" y="2167127"/>
            <a:ext cx="111760" cy="1414780"/>
          </a:xfrm>
          <a:custGeom>
            <a:avLst/>
            <a:gdLst/>
            <a:ahLst/>
            <a:cxnLst/>
            <a:rect l="l" t="t" r="r" b="b"/>
            <a:pathLst>
              <a:path w="111760" h="1414779">
                <a:moveTo>
                  <a:pt x="0" y="0"/>
                </a:moveTo>
                <a:lnTo>
                  <a:pt x="43314" y="8739"/>
                </a:lnTo>
                <a:lnTo>
                  <a:pt x="78676" y="32575"/>
                </a:lnTo>
                <a:lnTo>
                  <a:pt x="102512" y="67937"/>
                </a:lnTo>
                <a:lnTo>
                  <a:pt x="111251" y="111252"/>
                </a:lnTo>
                <a:lnTo>
                  <a:pt x="111251" y="1303020"/>
                </a:lnTo>
                <a:lnTo>
                  <a:pt x="102512" y="1346334"/>
                </a:lnTo>
                <a:lnTo>
                  <a:pt x="78676" y="1381696"/>
                </a:lnTo>
                <a:lnTo>
                  <a:pt x="43314" y="1405532"/>
                </a:lnTo>
                <a:lnTo>
                  <a:pt x="0" y="1414272"/>
                </a:lnTo>
              </a:path>
            </a:pathLst>
          </a:custGeom>
          <a:ln w="9524">
            <a:solidFill>
              <a:srgbClr val="3C8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3" name="object 43"/>
          <p:cNvGraphicFramePr>
            <a:graphicFrameLocks noGrp="1"/>
          </p:cNvGraphicFramePr>
          <p:nvPr/>
        </p:nvGraphicFramePr>
        <p:xfrm>
          <a:off x="2307463" y="2206911"/>
          <a:ext cx="607060" cy="13216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0017">
                <a:tc>
                  <a:txBody>
                    <a:bodyPr/>
                    <a:lstStyle/>
                    <a:p>
                      <a:pPr marR="119380" algn="r">
                        <a:lnSpc>
                          <a:spcPts val="1664"/>
                        </a:lnSpc>
                      </a:pPr>
                      <a:r>
                        <a:rPr sz="1400" spc="15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0.96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D4A6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240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400" spc="15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0.01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2413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265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spc="15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0.01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3111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789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spc="15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0.01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3111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350">
                <a:tc>
                  <a:txBody>
                    <a:bodyPr/>
                    <a:lstStyle/>
                    <a:p>
                      <a:pPr marR="119380" algn="r">
                        <a:lnSpc>
                          <a:spcPts val="1600"/>
                        </a:lnSpc>
                        <a:spcBef>
                          <a:spcPts val="245"/>
                        </a:spcBef>
                      </a:pPr>
                      <a:r>
                        <a:rPr sz="1400" spc="15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0.01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3111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4" name="object 44"/>
          <p:cNvSpPr txBox="1"/>
          <p:nvPr/>
        </p:nvSpPr>
        <p:spPr>
          <a:xfrm>
            <a:off x="8060690" y="2974085"/>
            <a:ext cx="22097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000" spc="-445" dirty="0">
                <a:solidFill>
                  <a:srgbClr val="3C85C5"/>
                </a:solidFill>
                <a:latin typeface="Tahoma"/>
                <a:cs typeface="Tahoma"/>
              </a:rPr>
              <a:t>&gt;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465948" y="3380994"/>
            <a:ext cx="1410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700" spc="7" baseline="-16975" dirty="0">
                <a:solidFill>
                  <a:srgbClr val="3C85C5"/>
                </a:solidFill>
                <a:latin typeface="Tahoma"/>
                <a:cs typeface="Tahoma"/>
              </a:rPr>
              <a:t>J</a:t>
            </a:r>
            <a:r>
              <a:rPr sz="1200" spc="-140" dirty="0">
                <a:solidFill>
                  <a:srgbClr val="3C85C5"/>
                </a:solidFill>
                <a:latin typeface="Tahoma"/>
                <a:cs typeface="Tahoma"/>
              </a:rPr>
              <a:t>(</a:t>
            </a:r>
            <a:r>
              <a:rPr sz="1200" spc="20" dirty="0">
                <a:solidFill>
                  <a:srgbClr val="3C85C5"/>
                </a:solidFill>
                <a:latin typeface="Tahoma"/>
                <a:cs typeface="Tahoma"/>
              </a:rPr>
              <a:t>c</a:t>
            </a:r>
            <a:r>
              <a:rPr sz="1200" spc="30" dirty="0">
                <a:solidFill>
                  <a:srgbClr val="3C85C5"/>
                </a:solidFill>
                <a:latin typeface="Tahoma"/>
                <a:cs typeface="Tahoma"/>
              </a:rPr>
              <a:t>o</a:t>
            </a:r>
            <a:r>
              <a:rPr sz="1200" spc="-5" dirty="0">
                <a:solidFill>
                  <a:srgbClr val="3C85C5"/>
                </a:solidFill>
                <a:latin typeface="Tahoma"/>
                <a:cs typeface="Tahoma"/>
              </a:rPr>
              <a:t>rr</a:t>
            </a:r>
            <a:r>
              <a:rPr sz="1200" spc="10" dirty="0">
                <a:solidFill>
                  <a:srgbClr val="3C85C5"/>
                </a:solidFill>
                <a:latin typeface="Tahoma"/>
                <a:cs typeface="Tahoma"/>
              </a:rPr>
              <a:t>ec</a:t>
            </a:r>
            <a:r>
              <a:rPr sz="1200" spc="-60" dirty="0">
                <a:solidFill>
                  <a:srgbClr val="3C85C5"/>
                </a:solidFill>
                <a:latin typeface="Tahoma"/>
                <a:cs typeface="Tahoma"/>
              </a:rPr>
              <a:t>t)</a:t>
            </a:r>
            <a:r>
              <a:rPr sz="1200" spc="10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700" spc="-405" baseline="-16975" dirty="0">
                <a:solidFill>
                  <a:srgbClr val="3C85C5"/>
                </a:solidFill>
                <a:latin typeface="Tahoma"/>
                <a:cs typeface="Tahoma"/>
              </a:rPr>
              <a:t>=</a:t>
            </a:r>
            <a:r>
              <a:rPr sz="2700" spc="-150" baseline="-1697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700" spc="22" baseline="-16975" dirty="0">
                <a:solidFill>
                  <a:srgbClr val="3C85C5"/>
                </a:solidFill>
                <a:latin typeface="Tahoma"/>
                <a:cs typeface="Tahoma"/>
              </a:rPr>
              <a:t>0.49</a:t>
            </a:r>
            <a:endParaRPr sz="2700" baseline="-16975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75216837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08220" y="1498091"/>
            <a:ext cx="3770629" cy="2870200"/>
            <a:chOff x="4808220" y="1498091"/>
            <a:chExt cx="3770629" cy="28702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08220" y="1498091"/>
              <a:ext cx="3770376" cy="286969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115306" y="1559813"/>
              <a:ext cx="734695" cy="2752725"/>
            </a:xfrm>
            <a:custGeom>
              <a:avLst/>
              <a:gdLst/>
              <a:ahLst/>
              <a:cxnLst/>
              <a:rect l="l" t="t" r="r" b="b"/>
              <a:pathLst>
                <a:path w="734695" h="2752725">
                  <a:moveTo>
                    <a:pt x="0" y="2752344"/>
                  </a:moveTo>
                  <a:lnTo>
                    <a:pt x="734568" y="2752344"/>
                  </a:lnTo>
                  <a:lnTo>
                    <a:pt x="734568" y="0"/>
                  </a:lnTo>
                  <a:lnTo>
                    <a:pt x="0" y="0"/>
                  </a:lnTo>
                  <a:lnTo>
                    <a:pt x="0" y="2752344"/>
                  </a:lnTo>
                  <a:close/>
                </a:path>
              </a:pathLst>
            </a:custGeom>
            <a:ln w="28575">
              <a:solidFill>
                <a:srgbClr val="A64D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96505" y="3705606"/>
              <a:ext cx="1428115" cy="607060"/>
            </a:xfrm>
            <a:custGeom>
              <a:avLst/>
              <a:gdLst/>
              <a:ahLst/>
              <a:cxnLst/>
              <a:rect l="l" t="t" r="r" b="b"/>
              <a:pathLst>
                <a:path w="1428115" h="607060">
                  <a:moveTo>
                    <a:pt x="0" y="606552"/>
                  </a:moveTo>
                  <a:lnTo>
                    <a:pt x="1427988" y="606552"/>
                  </a:lnTo>
                  <a:lnTo>
                    <a:pt x="1427988" y="0"/>
                  </a:lnTo>
                  <a:lnTo>
                    <a:pt x="0" y="0"/>
                  </a:lnTo>
                  <a:lnTo>
                    <a:pt x="0" y="606552"/>
                  </a:lnTo>
                  <a:close/>
                </a:path>
              </a:pathLst>
            </a:custGeom>
            <a:ln w="28575">
              <a:solidFill>
                <a:srgbClr val="6AA8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48055" y="2138394"/>
          <a:ext cx="3776978" cy="16949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5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8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7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01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8273">
                <a:tc>
                  <a:txBody>
                    <a:bodyPr/>
                    <a:lstStyle/>
                    <a:p>
                      <a:pPr marL="161290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Tahoma"/>
                          <a:cs typeface="Tahoma"/>
                        </a:rPr>
                        <a:t>y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 algn="ctr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Tahoma"/>
                          <a:cs typeface="Tahoma"/>
                        </a:rPr>
                        <a:t>ŷ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060"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40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62865" marB="0"/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400" spc="-35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am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62865" marB="0"/>
                </a:tc>
                <a:tc>
                  <a:txBody>
                    <a:bodyPr/>
                    <a:lstStyle/>
                    <a:p>
                      <a:pPr marL="105410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400" spc="15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0.96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62865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940"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40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400" spc="-5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because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marL="10541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400" spc="15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0.01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2413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820"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0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8255" marB="0">
                    <a:solidFill>
                      <a:srgbClr val="A3C2F4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0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happy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8255" marB="0">
                    <a:solidFill>
                      <a:srgbClr val="A3C2F4"/>
                    </a:solidFill>
                  </a:tcPr>
                </a:tc>
                <a:tc>
                  <a:txBody>
                    <a:bodyPr/>
                    <a:lstStyle/>
                    <a:p>
                      <a:pPr marL="10541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00" spc="15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0.01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8255" marB="0">
                    <a:solidFill>
                      <a:srgbClr val="A3C2F4"/>
                    </a:solidFill>
                  </a:tcPr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ts val="2135"/>
                        </a:lnSpc>
                      </a:pPr>
                      <a:r>
                        <a:rPr sz="180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*</a:t>
                      </a:r>
                      <a:r>
                        <a:rPr sz="1800" spc="-10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J</a:t>
                      </a:r>
                      <a:r>
                        <a:rPr sz="1800" spc="-105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=</a:t>
                      </a:r>
                      <a:r>
                        <a:rPr sz="1800" spc="-10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4.61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692"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40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40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I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10541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400" spc="15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0.01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192">
                <a:tc>
                  <a:txBody>
                    <a:bodyPr/>
                    <a:lstStyle/>
                    <a:p>
                      <a:pPr marL="163195">
                        <a:lnSpc>
                          <a:spcPts val="1600"/>
                        </a:lnSpc>
                        <a:spcBef>
                          <a:spcPts val="245"/>
                        </a:spcBef>
                      </a:pPr>
                      <a:r>
                        <a:rPr sz="140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1600"/>
                        </a:lnSpc>
                        <a:spcBef>
                          <a:spcPts val="245"/>
                        </a:spcBef>
                      </a:pPr>
                      <a:r>
                        <a:rPr sz="1400" spc="-10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learning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L="105410" algn="ctr">
                        <a:lnSpc>
                          <a:spcPts val="1600"/>
                        </a:lnSpc>
                        <a:spcBef>
                          <a:spcPts val="245"/>
                        </a:spcBef>
                      </a:pPr>
                      <a:r>
                        <a:rPr sz="1400" spc="15" dirty="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0.01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29444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30" dirty="0"/>
              <a:t>Cross-entropy</a:t>
            </a:r>
            <a:r>
              <a:rPr sz="2800" spc="-210" dirty="0"/>
              <a:t> </a:t>
            </a:r>
            <a:r>
              <a:rPr sz="2800" dirty="0"/>
              <a:t>loss</a:t>
            </a:r>
            <a:endParaRPr sz="2800"/>
          </a:p>
        </p:txBody>
      </p:sp>
      <p:sp>
        <p:nvSpPr>
          <p:cNvPr id="8" name="object 8"/>
          <p:cNvSpPr txBox="1"/>
          <p:nvPr/>
        </p:nvSpPr>
        <p:spPr>
          <a:xfrm>
            <a:off x="875588" y="1098687"/>
            <a:ext cx="1795780" cy="830580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25"/>
              </a:spcBef>
            </a:pPr>
            <a:r>
              <a:rPr sz="2400" spc="15" dirty="0">
                <a:latin typeface="Tahoma"/>
                <a:cs typeface="Tahoma"/>
              </a:rPr>
              <a:t>J</a:t>
            </a:r>
            <a:r>
              <a:rPr sz="2400" spc="-145" dirty="0">
                <a:latin typeface="Tahoma"/>
                <a:cs typeface="Tahoma"/>
              </a:rPr>
              <a:t> </a:t>
            </a:r>
            <a:r>
              <a:rPr sz="2400" spc="-355" dirty="0">
                <a:latin typeface="Tahoma"/>
                <a:cs typeface="Tahoma"/>
              </a:rPr>
              <a:t>=</a:t>
            </a:r>
            <a:r>
              <a:rPr sz="2400" spc="-145" dirty="0">
                <a:latin typeface="Tahoma"/>
                <a:cs typeface="Tahoma"/>
              </a:rPr>
              <a:t> </a:t>
            </a:r>
            <a:r>
              <a:rPr sz="2400" spc="15" dirty="0">
                <a:latin typeface="Tahoma"/>
                <a:cs typeface="Tahoma"/>
              </a:rPr>
              <a:t>-</a:t>
            </a:r>
            <a:r>
              <a:rPr sz="2400" spc="20" dirty="0">
                <a:latin typeface="Tahoma"/>
                <a:cs typeface="Tahoma"/>
              </a:rPr>
              <a:t>l</a:t>
            </a:r>
            <a:r>
              <a:rPr sz="2400" spc="40" dirty="0">
                <a:latin typeface="Tahoma"/>
                <a:cs typeface="Tahoma"/>
              </a:rPr>
              <a:t>o</a:t>
            </a:r>
            <a:r>
              <a:rPr sz="2400" spc="-80" dirty="0">
                <a:latin typeface="Tahoma"/>
                <a:cs typeface="Tahoma"/>
              </a:rPr>
              <a:t>g</a:t>
            </a:r>
            <a:r>
              <a:rPr sz="2400" spc="-135" dirty="0">
                <a:latin typeface="Tahoma"/>
                <a:cs typeface="Tahoma"/>
              </a:rPr>
              <a:t> </a:t>
            </a:r>
            <a:r>
              <a:rPr sz="2400" spc="40" dirty="0">
                <a:latin typeface="Tahoma"/>
                <a:cs typeface="Tahoma"/>
              </a:rPr>
              <a:t>ŷ</a:t>
            </a:r>
            <a:r>
              <a:rPr sz="2400" baseline="-20833" dirty="0">
                <a:latin typeface="Tahoma"/>
                <a:cs typeface="Tahoma"/>
              </a:rPr>
              <a:t>act</a:t>
            </a:r>
            <a:r>
              <a:rPr sz="2400" spc="-22" baseline="-20833" dirty="0">
                <a:latin typeface="Tahoma"/>
                <a:cs typeface="Tahoma"/>
              </a:rPr>
              <a:t>ual</a:t>
            </a:r>
            <a:endParaRPr sz="2400" baseline="-20833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610"/>
              </a:spcBef>
            </a:pPr>
            <a:r>
              <a:rPr sz="1600" spc="20" dirty="0">
                <a:latin typeface="Tahoma"/>
                <a:cs typeface="Tahoma"/>
              </a:rPr>
              <a:t>word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8055" y="2471927"/>
            <a:ext cx="72390" cy="1414780"/>
          </a:xfrm>
          <a:custGeom>
            <a:avLst/>
            <a:gdLst/>
            <a:ahLst/>
            <a:cxnLst/>
            <a:rect l="l" t="t" r="r" b="b"/>
            <a:pathLst>
              <a:path w="72390" h="1414779">
                <a:moveTo>
                  <a:pt x="71881" y="1414272"/>
                </a:moveTo>
                <a:lnTo>
                  <a:pt x="43901" y="1408630"/>
                </a:lnTo>
                <a:lnTo>
                  <a:pt x="21053" y="1393237"/>
                </a:lnTo>
                <a:lnTo>
                  <a:pt x="5648" y="1370391"/>
                </a:lnTo>
                <a:lnTo>
                  <a:pt x="0" y="1342390"/>
                </a:lnTo>
                <a:lnTo>
                  <a:pt x="0" y="71882"/>
                </a:lnTo>
                <a:lnTo>
                  <a:pt x="5648" y="43880"/>
                </a:lnTo>
                <a:lnTo>
                  <a:pt x="21053" y="21034"/>
                </a:lnTo>
                <a:lnTo>
                  <a:pt x="43901" y="5641"/>
                </a:lnTo>
                <a:lnTo>
                  <a:pt x="71881" y="0"/>
                </a:lnTo>
              </a:path>
            </a:pathLst>
          </a:custGeom>
          <a:ln w="9525">
            <a:solidFill>
              <a:srgbClr val="3C8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7466" y="2471927"/>
            <a:ext cx="72390" cy="1414780"/>
          </a:xfrm>
          <a:custGeom>
            <a:avLst/>
            <a:gdLst/>
            <a:ahLst/>
            <a:cxnLst/>
            <a:rect l="l" t="t" r="r" b="b"/>
            <a:pathLst>
              <a:path w="72390" h="1414779">
                <a:moveTo>
                  <a:pt x="0" y="0"/>
                </a:moveTo>
                <a:lnTo>
                  <a:pt x="27980" y="5641"/>
                </a:lnTo>
                <a:lnTo>
                  <a:pt x="50828" y="21034"/>
                </a:lnTo>
                <a:lnTo>
                  <a:pt x="66233" y="43880"/>
                </a:lnTo>
                <a:lnTo>
                  <a:pt x="71881" y="71882"/>
                </a:lnTo>
                <a:lnTo>
                  <a:pt x="71881" y="1342390"/>
                </a:lnTo>
                <a:lnTo>
                  <a:pt x="66233" y="1370391"/>
                </a:lnTo>
                <a:lnTo>
                  <a:pt x="50828" y="1393237"/>
                </a:lnTo>
                <a:lnTo>
                  <a:pt x="27980" y="1408630"/>
                </a:lnTo>
                <a:lnTo>
                  <a:pt x="0" y="1414272"/>
                </a:lnTo>
              </a:path>
            </a:pathLst>
          </a:custGeom>
          <a:ln w="9525">
            <a:solidFill>
              <a:srgbClr val="3C8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76855" y="2471927"/>
            <a:ext cx="111760" cy="1414780"/>
          </a:xfrm>
          <a:custGeom>
            <a:avLst/>
            <a:gdLst/>
            <a:ahLst/>
            <a:cxnLst/>
            <a:rect l="l" t="t" r="r" b="b"/>
            <a:pathLst>
              <a:path w="111760" h="1414779">
                <a:moveTo>
                  <a:pt x="111251" y="1414272"/>
                </a:moveTo>
                <a:lnTo>
                  <a:pt x="67937" y="1405532"/>
                </a:lnTo>
                <a:lnTo>
                  <a:pt x="32575" y="1381696"/>
                </a:lnTo>
                <a:lnTo>
                  <a:pt x="8739" y="1346334"/>
                </a:lnTo>
                <a:lnTo>
                  <a:pt x="0" y="1303020"/>
                </a:lnTo>
                <a:lnTo>
                  <a:pt x="0" y="111252"/>
                </a:lnTo>
                <a:lnTo>
                  <a:pt x="8739" y="67937"/>
                </a:lnTo>
                <a:lnTo>
                  <a:pt x="32575" y="32575"/>
                </a:lnTo>
                <a:lnTo>
                  <a:pt x="67937" y="8739"/>
                </a:lnTo>
                <a:lnTo>
                  <a:pt x="111251" y="0"/>
                </a:lnTo>
              </a:path>
            </a:pathLst>
          </a:custGeom>
          <a:ln w="9524">
            <a:solidFill>
              <a:srgbClr val="3C8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33116" y="2471927"/>
            <a:ext cx="111760" cy="1414780"/>
          </a:xfrm>
          <a:custGeom>
            <a:avLst/>
            <a:gdLst/>
            <a:ahLst/>
            <a:cxnLst/>
            <a:rect l="l" t="t" r="r" b="b"/>
            <a:pathLst>
              <a:path w="111760" h="1414779">
                <a:moveTo>
                  <a:pt x="0" y="0"/>
                </a:moveTo>
                <a:lnTo>
                  <a:pt x="43314" y="8739"/>
                </a:lnTo>
                <a:lnTo>
                  <a:pt x="78676" y="32575"/>
                </a:lnTo>
                <a:lnTo>
                  <a:pt x="102512" y="67937"/>
                </a:lnTo>
                <a:lnTo>
                  <a:pt x="111251" y="111252"/>
                </a:lnTo>
                <a:lnTo>
                  <a:pt x="111251" y="1303020"/>
                </a:lnTo>
                <a:lnTo>
                  <a:pt x="102512" y="1346334"/>
                </a:lnTo>
                <a:lnTo>
                  <a:pt x="78676" y="1381696"/>
                </a:lnTo>
                <a:lnTo>
                  <a:pt x="43314" y="1405532"/>
                </a:lnTo>
                <a:lnTo>
                  <a:pt x="0" y="1414272"/>
                </a:lnTo>
              </a:path>
            </a:pathLst>
          </a:custGeom>
          <a:ln w="9524">
            <a:solidFill>
              <a:srgbClr val="3C8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246746" y="3078606"/>
            <a:ext cx="106743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2540" algn="ctr">
              <a:lnSpc>
                <a:spcPct val="100000"/>
              </a:lnSpc>
              <a:spcBef>
                <a:spcPts val="95"/>
              </a:spcBef>
            </a:pPr>
            <a:r>
              <a:rPr sz="1600" spc="15" dirty="0">
                <a:solidFill>
                  <a:srgbClr val="6AA84F"/>
                </a:solidFill>
                <a:latin typeface="Tahoma"/>
                <a:cs typeface="Tahoma"/>
              </a:rPr>
              <a:t>correct </a:t>
            </a:r>
            <a:r>
              <a:rPr sz="1600" spc="20" dirty="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6AA84F"/>
                </a:solidFill>
                <a:latin typeface="Tahoma"/>
                <a:cs typeface="Tahoma"/>
              </a:rPr>
              <a:t>pre</a:t>
            </a:r>
            <a:r>
              <a:rPr sz="1600" spc="-5" dirty="0">
                <a:solidFill>
                  <a:srgbClr val="6AA84F"/>
                </a:solidFill>
                <a:latin typeface="Tahoma"/>
                <a:cs typeface="Tahoma"/>
              </a:rPr>
              <a:t>d</a:t>
            </a:r>
            <a:r>
              <a:rPr sz="1600" spc="20" dirty="0">
                <a:solidFill>
                  <a:srgbClr val="6AA84F"/>
                </a:solidFill>
                <a:latin typeface="Tahoma"/>
                <a:cs typeface="Tahoma"/>
              </a:rPr>
              <a:t>ic</a:t>
            </a:r>
            <a:r>
              <a:rPr sz="1600" spc="-20" dirty="0">
                <a:solidFill>
                  <a:srgbClr val="6AA84F"/>
                </a:solidFill>
                <a:latin typeface="Tahoma"/>
                <a:cs typeface="Tahoma"/>
              </a:rPr>
              <a:t>tions:  </a:t>
            </a:r>
            <a:r>
              <a:rPr sz="1600" dirty="0">
                <a:solidFill>
                  <a:srgbClr val="6AA84F"/>
                </a:solidFill>
                <a:latin typeface="Tahoma"/>
                <a:cs typeface="Tahoma"/>
              </a:rPr>
              <a:t>reward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41365" y="1782267"/>
            <a:ext cx="106743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1905" algn="ctr">
              <a:lnSpc>
                <a:spcPct val="100000"/>
              </a:lnSpc>
              <a:spcBef>
                <a:spcPts val="95"/>
              </a:spcBef>
            </a:pPr>
            <a:r>
              <a:rPr sz="1600" spc="10" dirty="0">
                <a:solidFill>
                  <a:srgbClr val="A64D79"/>
                </a:solidFill>
                <a:latin typeface="Tahoma"/>
                <a:cs typeface="Tahoma"/>
              </a:rPr>
              <a:t>incorrect </a:t>
            </a:r>
            <a:r>
              <a:rPr sz="1600" spc="15" dirty="0">
                <a:solidFill>
                  <a:srgbClr val="A64D79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A64D79"/>
                </a:solidFill>
                <a:latin typeface="Tahoma"/>
                <a:cs typeface="Tahoma"/>
              </a:rPr>
              <a:t>pre</a:t>
            </a:r>
            <a:r>
              <a:rPr sz="1600" spc="-5" dirty="0">
                <a:solidFill>
                  <a:srgbClr val="A64D79"/>
                </a:solidFill>
                <a:latin typeface="Tahoma"/>
                <a:cs typeface="Tahoma"/>
              </a:rPr>
              <a:t>d</a:t>
            </a:r>
            <a:r>
              <a:rPr sz="1600" spc="20" dirty="0">
                <a:solidFill>
                  <a:srgbClr val="A64D79"/>
                </a:solidFill>
                <a:latin typeface="Tahoma"/>
                <a:cs typeface="Tahoma"/>
              </a:rPr>
              <a:t>ic</a:t>
            </a:r>
            <a:r>
              <a:rPr sz="1600" spc="-20" dirty="0">
                <a:solidFill>
                  <a:srgbClr val="A64D79"/>
                </a:solidFill>
                <a:latin typeface="Tahoma"/>
                <a:cs typeface="Tahoma"/>
              </a:rPr>
              <a:t>tions:  </a:t>
            </a:r>
            <a:r>
              <a:rPr sz="1600" dirty="0">
                <a:solidFill>
                  <a:srgbClr val="A64D79"/>
                </a:solidFill>
                <a:latin typeface="Tahoma"/>
                <a:cs typeface="Tahoma"/>
              </a:rPr>
              <a:t>penalty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559431" y="5070471"/>
            <a:ext cx="2435860" cy="1166495"/>
            <a:chOff x="6403657" y="219265"/>
            <a:chExt cx="2435860" cy="1166495"/>
          </a:xfrm>
        </p:grpSpPr>
        <p:sp>
          <p:nvSpPr>
            <p:cNvPr id="16" name="object 16"/>
            <p:cNvSpPr/>
            <p:nvPr/>
          </p:nvSpPr>
          <p:spPr>
            <a:xfrm>
              <a:off x="6408420" y="224027"/>
              <a:ext cx="2426335" cy="1156970"/>
            </a:xfrm>
            <a:custGeom>
              <a:avLst/>
              <a:gdLst/>
              <a:ahLst/>
              <a:cxnLst/>
              <a:rect l="l" t="t" r="r" b="b"/>
              <a:pathLst>
                <a:path w="2426334" h="1156970">
                  <a:moveTo>
                    <a:pt x="0" y="1156715"/>
                  </a:moveTo>
                  <a:lnTo>
                    <a:pt x="2426207" y="1156715"/>
                  </a:lnTo>
                  <a:lnTo>
                    <a:pt x="2426207" y="0"/>
                  </a:lnTo>
                  <a:lnTo>
                    <a:pt x="0" y="0"/>
                  </a:lnTo>
                  <a:lnTo>
                    <a:pt x="0" y="1156715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75481" y="422147"/>
              <a:ext cx="1898542" cy="76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916520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29819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/>
              <a:t>Intrinsic</a:t>
            </a:r>
            <a:r>
              <a:rPr sz="2800" spc="-145" dirty="0"/>
              <a:t> </a:t>
            </a:r>
            <a:r>
              <a:rPr sz="2800" spc="5" dirty="0"/>
              <a:t>evaluation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90550" y="1195000"/>
            <a:ext cx="6609715" cy="306451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2000" spc="10" dirty="0">
                <a:latin typeface="Tahoma"/>
                <a:cs typeface="Tahoma"/>
              </a:rPr>
              <a:t>Test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re</a:t>
            </a:r>
            <a:r>
              <a:rPr sz="2000" spc="-5" dirty="0">
                <a:latin typeface="Tahoma"/>
                <a:cs typeface="Tahoma"/>
              </a:rPr>
              <a:t>l</a:t>
            </a:r>
            <a:r>
              <a:rPr sz="2000" spc="5" dirty="0">
                <a:latin typeface="Tahoma"/>
                <a:cs typeface="Tahoma"/>
              </a:rPr>
              <a:t>ation</a:t>
            </a:r>
            <a:r>
              <a:rPr sz="2000" spc="-5" dirty="0">
                <a:latin typeface="Tahoma"/>
                <a:cs typeface="Tahoma"/>
              </a:rPr>
              <a:t>s</a:t>
            </a:r>
            <a:r>
              <a:rPr sz="2000" spc="5" dirty="0">
                <a:latin typeface="Tahoma"/>
                <a:cs typeface="Tahoma"/>
              </a:rPr>
              <a:t>hips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spc="30" dirty="0">
                <a:latin typeface="Tahoma"/>
                <a:cs typeface="Tahoma"/>
              </a:rPr>
              <a:t>betw</a:t>
            </a:r>
            <a:r>
              <a:rPr sz="2000" spc="20" dirty="0">
                <a:latin typeface="Tahoma"/>
                <a:cs typeface="Tahoma"/>
              </a:rPr>
              <a:t>e</a:t>
            </a:r>
            <a:r>
              <a:rPr sz="2000" spc="5" dirty="0">
                <a:latin typeface="Tahoma"/>
                <a:cs typeface="Tahoma"/>
              </a:rPr>
              <a:t>en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spc="25" dirty="0">
                <a:latin typeface="Tahoma"/>
                <a:cs typeface="Tahoma"/>
              </a:rPr>
              <a:t>words</a:t>
            </a:r>
            <a:endParaRPr sz="2000">
              <a:latin typeface="Tahoma"/>
              <a:cs typeface="Tahoma"/>
            </a:endParaRPr>
          </a:p>
          <a:p>
            <a:pPr marL="469900" indent="-342900">
              <a:lnSpc>
                <a:spcPct val="100000"/>
              </a:lnSpc>
              <a:spcBef>
                <a:spcPts val="365"/>
              </a:spcBef>
              <a:buSzPct val="90000"/>
              <a:buChar char="●"/>
              <a:tabLst>
                <a:tab pos="469265" algn="l"/>
                <a:tab pos="469900" algn="l"/>
              </a:tabLst>
            </a:pPr>
            <a:r>
              <a:rPr sz="2000" spc="10" dirty="0">
                <a:latin typeface="Tahoma"/>
                <a:cs typeface="Tahoma"/>
              </a:rPr>
              <a:t>Analogies</a:t>
            </a:r>
            <a:endParaRPr sz="2000">
              <a:latin typeface="Tahoma"/>
              <a:cs typeface="Tahoma"/>
            </a:endParaRPr>
          </a:p>
          <a:p>
            <a:pPr marL="1701800">
              <a:lnSpc>
                <a:spcPct val="100000"/>
              </a:lnSpc>
              <a:spcBef>
                <a:spcPts val="645"/>
              </a:spcBef>
            </a:pPr>
            <a:r>
              <a:rPr sz="1800" spc="-5" dirty="0">
                <a:latin typeface="Tahoma"/>
                <a:cs typeface="Tahoma"/>
              </a:rPr>
              <a:t>Semantic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-15" dirty="0">
                <a:latin typeface="Tahoma"/>
                <a:cs typeface="Tahoma"/>
              </a:rPr>
              <a:t>analogies</a:t>
            </a:r>
            <a:endParaRPr sz="1800">
              <a:latin typeface="Tahoma"/>
              <a:cs typeface="Tahoma"/>
            </a:endParaRPr>
          </a:p>
          <a:p>
            <a:pPr marL="1701800">
              <a:lnSpc>
                <a:spcPct val="100000"/>
              </a:lnSpc>
              <a:spcBef>
                <a:spcPts val="475"/>
              </a:spcBef>
            </a:pPr>
            <a:r>
              <a:rPr sz="1600" spc="-10" dirty="0">
                <a:solidFill>
                  <a:srgbClr val="3C85C5"/>
                </a:solidFill>
                <a:latin typeface="Tahoma"/>
                <a:cs typeface="Tahoma"/>
              </a:rPr>
              <a:t>“France”</a:t>
            </a:r>
            <a:r>
              <a:rPr sz="1600" spc="-8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3C85C5"/>
                </a:solidFill>
                <a:latin typeface="Tahoma"/>
                <a:cs typeface="Tahoma"/>
              </a:rPr>
              <a:t>is</a:t>
            </a:r>
            <a:r>
              <a:rPr sz="1600" spc="-9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600" spc="35" dirty="0">
                <a:solidFill>
                  <a:srgbClr val="3C85C5"/>
                </a:solidFill>
                <a:latin typeface="Tahoma"/>
                <a:cs typeface="Tahoma"/>
              </a:rPr>
              <a:t>to</a:t>
            </a:r>
            <a:r>
              <a:rPr sz="1600" spc="-8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3C85C5"/>
                </a:solidFill>
                <a:latin typeface="Tahoma"/>
                <a:cs typeface="Tahoma"/>
              </a:rPr>
              <a:t>“Paris”</a:t>
            </a:r>
            <a:r>
              <a:rPr sz="1600" spc="-8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3C85C5"/>
                </a:solidFill>
                <a:latin typeface="Tahoma"/>
                <a:cs typeface="Tahoma"/>
              </a:rPr>
              <a:t>as</a:t>
            </a:r>
            <a:r>
              <a:rPr sz="1600" spc="-8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3C85C5"/>
                </a:solidFill>
                <a:latin typeface="Tahoma"/>
                <a:cs typeface="Tahoma"/>
              </a:rPr>
              <a:t>“Italy”</a:t>
            </a:r>
            <a:r>
              <a:rPr sz="1600" spc="-8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3C85C5"/>
                </a:solidFill>
                <a:latin typeface="Tahoma"/>
                <a:cs typeface="Tahoma"/>
              </a:rPr>
              <a:t>is</a:t>
            </a:r>
            <a:r>
              <a:rPr sz="1600" spc="-9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600" spc="35" dirty="0">
                <a:solidFill>
                  <a:srgbClr val="3C85C5"/>
                </a:solidFill>
                <a:latin typeface="Tahoma"/>
                <a:cs typeface="Tahoma"/>
              </a:rPr>
              <a:t>to</a:t>
            </a:r>
            <a:r>
              <a:rPr sz="1600" spc="-9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600" spc="-175" dirty="0">
                <a:solidFill>
                  <a:srgbClr val="3C85C5"/>
                </a:solidFill>
                <a:latin typeface="Tahoma"/>
                <a:cs typeface="Tahoma"/>
              </a:rPr>
              <a:t>&lt;?&gt;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50">
              <a:latin typeface="Tahoma"/>
              <a:cs typeface="Tahoma"/>
            </a:endParaRPr>
          </a:p>
          <a:p>
            <a:pPr marL="1701800">
              <a:lnSpc>
                <a:spcPct val="100000"/>
              </a:lnSpc>
            </a:pPr>
            <a:r>
              <a:rPr sz="1800" spc="10" dirty="0">
                <a:latin typeface="Tahoma"/>
                <a:cs typeface="Tahoma"/>
              </a:rPr>
              <a:t>Syntactic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-15" dirty="0">
                <a:latin typeface="Tahoma"/>
                <a:cs typeface="Tahoma"/>
              </a:rPr>
              <a:t>analogies</a:t>
            </a:r>
            <a:endParaRPr sz="1800">
              <a:latin typeface="Tahoma"/>
              <a:cs typeface="Tahoma"/>
            </a:endParaRPr>
          </a:p>
          <a:p>
            <a:pPr marL="1701800">
              <a:lnSpc>
                <a:spcPct val="100000"/>
              </a:lnSpc>
              <a:spcBef>
                <a:spcPts val="720"/>
              </a:spcBef>
            </a:pPr>
            <a:r>
              <a:rPr sz="1600" spc="-40" dirty="0">
                <a:solidFill>
                  <a:srgbClr val="3C85C5"/>
                </a:solidFill>
                <a:latin typeface="Tahoma"/>
                <a:cs typeface="Tahoma"/>
              </a:rPr>
              <a:t>“s</a:t>
            </a:r>
            <a:r>
              <a:rPr sz="1600" dirty="0">
                <a:solidFill>
                  <a:srgbClr val="3C85C5"/>
                </a:solidFill>
                <a:latin typeface="Tahoma"/>
                <a:cs typeface="Tahoma"/>
              </a:rPr>
              <a:t>e</a:t>
            </a:r>
            <a:r>
              <a:rPr sz="1600" spc="-5" dirty="0">
                <a:solidFill>
                  <a:srgbClr val="3C85C5"/>
                </a:solidFill>
                <a:latin typeface="Tahoma"/>
                <a:cs typeface="Tahoma"/>
              </a:rPr>
              <a:t>e</a:t>
            </a:r>
            <a:r>
              <a:rPr sz="1600" spc="-35" dirty="0">
                <a:solidFill>
                  <a:srgbClr val="3C85C5"/>
                </a:solidFill>
                <a:latin typeface="Tahoma"/>
                <a:cs typeface="Tahoma"/>
              </a:rPr>
              <a:t>n”</a:t>
            </a:r>
            <a:r>
              <a:rPr sz="1600" spc="-8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3C85C5"/>
                </a:solidFill>
                <a:latin typeface="Tahoma"/>
                <a:cs typeface="Tahoma"/>
              </a:rPr>
              <a:t>is</a:t>
            </a:r>
            <a:r>
              <a:rPr sz="1600" spc="-9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600" spc="35" dirty="0">
                <a:solidFill>
                  <a:srgbClr val="3C85C5"/>
                </a:solidFill>
                <a:latin typeface="Tahoma"/>
                <a:cs typeface="Tahoma"/>
              </a:rPr>
              <a:t>to</a:t>
            </a:r>
            <a:r>
              <a:rPr sz="1600" spc="-8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600" spc="-40" dirty="0">
                <a:solidFill>
                  <a:srgbClr val="3C85C5"/>
                </a:solidFill>
                <a:latin typeface="Tahoma"/>
                <a:cs typeface="Tahoma"/>
              </a:rPr>
              <a:t>“s</a:t>
            </a:r>
            <a:r>
              <a:rPr sz="1600" spc="5" dirty="0">
                <a:solidFill>
                  <a:srgbClr val="3C85C5"/>
                </a:solidFill>
                <a:latin typeface="Tahoma"/>
                <a:cs typeface="Tahoma"/>
              </a:rPr>
              <a:t>a</a:t>
            </a:r>
            <a:r>
              <a:rPr sz="1600" dirty="0">
                <a:solidFill>
                  <a:srgbClr val="3C85C5"/>
                </a:solidFill>
                <a:latin typeface="Tahoma"/>
                <a:cs typeface="Tahoma"/>
              </a:rPr>
              <a:t>w</a:t>
            </a:r>
            <a:r>
              <a:rPr sz="1600" spc="-60" dirty="0">
                <a:solidFill>
                  <a:srgbClr val="3C85C5"/>
                </a:solidFill>
                <a:latin typeface="Tahoma"/>
                <a:cs typeface="Tahoma"/>
              </a:rPr>
              <a:t>”</a:t>
            </a:r>
            <a:r>
              <a:rPr sz="1600" spc="-6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3C85C5"/>
                </a:solidFill>
                <a:latin typeface="Tahoma"/>
                <a:cs typeface="Tahoma"/>
              </a:rPr>
              <a:t>as</a:t>
            </a:r>
            <a:r>
              <a:rPr sz="1600" spc="-9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600" spc="-55" dirty="0">
                <a:solidFill>
                  <a:srgbClr val="3C85C5"/>
                </a:solidFill>
                <a:latin typeface="Tahoma"/>
                <a:cs typeface="Tahoma"/>
              </a:rPr>
              <a:t>“</a:t>
            </a:r>
            <a:r>
              <a:rPr sz="1600" spc="-5" dirty="0">
                <a:solidFill>
                  <a:srgbClr val="3C85C5"/>
                </a:solidFill>
                <a:latin typeface="Tahoma"/>
                <a:cs typeface="Tahoma"/>
              </a:rPr>
              <a:t>b</a:t>
            </a:r>
            <a:r>
              <a:rPr sz="1600" dirty="0">
                <a:solidFill>
                  <a:srgbClr val="3C85C5"/>
                </a:solidFill>
                <a:latin typeface="Tahoma"/>
                <a:cs typeface="Tahoma"/>
              </a:rPr>
              <a:t>e</a:t>
            </a:r>
            <a:r>
              <a:rPr sz="1600" spc="-5" dirty="0">
                <a:solidFill>
                  <a:srgbClr val="3C85C5"/>
                </a:solidFill>
                <a:latin typeface="Tahoma"/>
                <a:cs typeface="Tahoma"/>
              </a:rPr>
              <a:t>e</a:t>
            </a:r>
            <a:r>
              <a:rPr sz="1600" spc="-35" dirty="0">
                <a:solidFill>
                  <a:srgbClr val="3C85C5"/>
                </a:solidFill>
                <a:latin typeface="Tahoma"/>
                <a:cs typeface="Tahoma"/>
              </a:rPr>
              <a:t>n”</a:t>
            </a:r>
            <a:r>
              <a:rPr sz="1600" spc="-6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3C85C5"/>
                </a:solidFill>
                <a:latin typeface="Tahoma"/>
                <a:cs typeface="Tahoma"/>
              </a:rPr>
              <a:t>is</a:t>
            </a:r>
            <a:r>
              <a:rPr sz="1600" spc="-9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600" spc="35" dirty="0">
                <a:solidFill>
                  <a:srgbClr val="3C85C5"/>
                </a:solidFill>
                <a:latin typeface="Tahoma"/>
                <a:cs typeface="Tahoma"/>
              </a:rPr>
              <a:t>to</a:t>
            </a:r>
            <a:r>
              <a:rPr sz="1600" spc="-7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600" spc="-175" dirty="0">
                <a:solidFill>
                  <a:srgbClr val="3C85C5"/>
                </a:solidFill>
                <a:latin typeface="Tahoma"/>
                <a:cs typeface="Tahoma"/>
              </a:rPr>
              <a:t>&lt;?&gt;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Tahoma"/>
              <a:cs typeface="Tahoma"/>
            </a:endParaRPr>
          </a:p>
          <a:p>
            <a:pPr marL="1701800">
              <a:lnSpc>
                <a:spcPct val="100000"/>
              </a:lnSpc>
            </a:pPr>
            <a:r>
              <a:rPr sz="1800" dirty="0">
                <a:solidFill>
                  <a:srgbClr val="E69138"/>
                </a:solidFill>
                <a:latin typeface="Segoe UI Emoji"/>
                <a:cs typeface="Segoe UI Emoji"/>
              </a:rPr>
              <a:t>⚡</a:t>
            </a:r>
            <a:r>
              <a:rPr sz="1800" spc="-60" dirty="0">
                <a:solidFill>
                  <a:srgbClr val="E69138"/>
                </a:solidFill>
                <a:latin typeface="Segoe UI Emoji"/>
                <a:cs typeface="Segoe UI Emoji"/>
              </a:rPr>
              <a:t> </a:t>
            </a:r>
            <a:r>
              <a:rPr sz="1800" spc="15" dirty="0">
                <a:solidFill>
                  <a:srgbClr val="E69138"/>
                </a:solidFill>
                <a:latin typeface="Tahoma"/>
                <a:cs typeface="Tahoma"/>
              </a:rPr>
              <a:t>Ambiguity</a:t>
            </a:r>
            <a:endParaRPr sz="1800">
              <a:latin typeface="Tahoma"/>
              <a:cs typeface="Tahoma"/>
            </a:endParaRPr>
          </a:p>
          <a:p>
            <a:pPr marL="1701800">
              <a:lnSpc>
                <a:spcPct val="100000"/>
              </a:lnSpc>
              <a:spcBef>
                <a:spcPts val="500"/>
              </a:spcBef>
            </a:pPr>
            <a:r>
              <a:rPr sz="1600" spc="10" dirty="0">
                <a:solidFill>
                  <a:srgbClr val="E69138"/>
                </a:solidFill>
                <a:latin typeface="Tahoma"/>
                <a:cs typeface="Tahoma"/>
              </a:rPr>
              <a:t>“w</a:t>
            </a:r>
            <a:r>
              <a:rPr sz="1600" dirty="0">
                <a:solidFill>
                  <a:srgbClr val="E69138"/>
                </a:solidFill>
                <a:latin typeface="Tahoma"/>
                <a:cs typeface="Tahoma"/>
              </a:rPr>
              <a:t>olf”</a:t>
            </a:r>
            <a:r>
              <a:rPr sz="1600" spc="-55" dirty="0">
                <a:solidFill>
                  <a:srgbClr val="E69138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E69138"/>
                </a:solidFill>
                <a:latin typeface="Tahoma"/>
                <a:cs typeface="Tahoma"/>
              </a:rPr>
              <a:t>is</a:t>
            </a:r>
            <a:r>
              <a:rPr sz="1600" spc="-90" dirty="0">
                <a:solidFill>
                  <a:srgbClr val="E69138"/>
                </a:solidFill>
                <a:latin typeface="Tahoma"/>
                <a:cs typeface="Tahoma"/>
              </a:rPr>
              <a:t> </a:t>
            </a:r>
            <a:r>
              <a:rPr sz="1600" spc="35" dirty="0">
                <a:solidFill>
                  <a:srgbClr val="E69138"/>
                </a:solidFill>
                <a:latin typeface="Tahoma"/>
                <a:cs typeface="Tahoma"/>
              </a:rPr>
              <a:t>to</a:t>
            </a:r>
            <a:r>
              <a:rPr sz="1600" spc="-85" dirty="0">
                <a:solidFill>
                  <a:srgbClr val="E69138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E69138"/>
                </a:solidFill>
                <a:latin typeface="Tahoma"/>
                <a:cs typeface="Tahoma"/>
              </a:rPr>
              <a:t>“p</a:t>
            </a:r>
            <a:r>
              <a:rPr sz="1600" spc="-5" dirty="0">
                <a:solidFill>
                  <a:srgbClr val="E69138"/>
                </a:solidFill>
                <a:latin typeface="Tahoma"/>
                <a:cs typeface="Tahoma"/>
              </a:rPr>
              <a:t>ac</a:t>
            </a:r>
            <a:r>
              <a:rPr sz="1600" dirty="0">
                <a:solidFill>
                  <a:srgbClr val="E69138"/>
                </a:solidFill>
                <a:latin typeface="Tahoma"/>
                <a:cs typeface="Tahoma"/>
              </a:rPr>
              <a:t>k</a:t>
            </a:r>
            <a:r>
              <a:rPr sz="1600" spc="-60" dirty="0">
                <a:solidFill>
                  <a:srgbClr val="E69138"/>
                </a:solidFill>
                <a:latin typeface="Tahoma"/>
                <a:cs typeface="Tahoma"/>
              </a:rPr>
              <a:t>”</a:t>
            </a:r>
            <a:r>
              <a:rPr sz="1600" spc="-90" dirty="0">
                <a:solidFill>
                  <a:srgbClr val="E69138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E69138"/>
                </a:solidFill>
                <a:latin typeface="Tahoma"/>
                <a:cs typeface="Tahoma"/>
              </a:rPr>
              <a:t>as</a:t>
            </a:r>
            <a:r>
              <a:rPr sz="1600" spc="-80" dirty="0">
                <a:solidFill>
                  <a:srgbClr val="E69138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E69138"/>
                </a:solidFill>
                <a:latin typeface="Tahoma"/>
                <a:cs typeface="Tahoma"/>
              </a:rPr>
              <a:t>“be</a:t>
            </a:r>
            <a:r>
              <a:rPr sz="1600" spc="-25" dirty="0">
                <a:solidFill>
                  <a:srgbClr val="E69138"/>
                </a:solidFill>
                <a:latin typeface="Tahoma"/>
                <a:cs typeface="Tahoma"/>
              </a:rPr>
              <a:t>e</a:t>
            </a:r>
            <a:r>
              <a:rPr sz="1600" spc="-60" dirty="0">
                <a:solidFill>
                  <a:srgbClr val="E69138"/>
                </a:solidFill>
                <a:latin typeface="Tahoma"/>
                <a:cs typeface="Tahoma"/>
              </a:rPr>
              <a:t>”</a:t>
            </a:r>
            <a:r>
              <a:rPr sz="1600" spc="-65" dirty="0">
                <a:solidFill>
                  <a:srgbClr val="E69138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E69138"/>
                </a:solidFill>
                <a:latin typeface="Tahoma"/>
                <a:cs typeface="Tahoma"/>
              </a:rPr>
              <a:t>is</a:t>
            </a:r>
            <a:r>
              <a:rPr sz="1600" spc="-90" dirty="0">
                <a:solidFill>
                  <a:srgbClr val="E69138"/>
                </a:solidFill>
                <a:latin typeface="Tahoma"/>
                <a:cs typeface="Tahoma"/>
              </a:rPr>
              <a:t> </a:t>
            </a:r>
            <a:r>
              <a:rPr sz="1600" spc="35" dirty="0">
                <a:solidFill>
                  <a:srgbClr val="E69138"/>
                </a:solidFill>
                <a:latin typeface="Tahoma"/>
                <a:cs typeface="Tahoma"/>
              </a:rPr>
              <a:t>to</a:t>
            </a:r>
            <a:r>
              <a:rPr sz="1600" spc="-75" dirty="0">
                <a:solidFill>
                  <a:srgbClr val="E69138"/>
                </a:solidFill>
                <a:latin typeface="Tahoma"/>
                <a:cs typeface="Tahoma"/>
              </a:rPr>
              <a:t> </a:t>
            </a:r>
            <a:r>
              <a:rPr sz="1600" spc="-175" dirty="0">
                <a:solidFill>
                  <a:srgbClr val="E69138"/>
                </a:solidFill>
                <a:latin typeface="Tahoma"/>
                <a:cs typeface="Tahoma"/>
              </a:rPr>
              <a:t>&lt;?&gt;</a:t>
            </a:r>
            <a:r>
              <a:rPr sz="1600" spc="-95" dirty="0">
                <a:solidFill>
                  <a:srgbClr val="E69138"/>
                </a:solidFill>
                <a:latin typeface="Tahoma"/>
                <a:cs typeface="Tahoma"/>
              </a:rPr>
              <a:t> </a:t>
            </a:r>
            <a:r>
              <a:rPr sz="1600" spc="1320" dirty="0">
                <a:solidFill>
                  <a:srgbClr val="E69138"/>
                </a:solidFill>
                <a:latin typeface="Tahoma"/>
                <a:cs typeface="Tahoma"/>
              </a:rPr>
              <a:t>→</a:t>
            </a:r>
            <a:r>
              <a:rPr sz="1600" spc="-95" dirty="0">
                <a:solidFill>
                  <a:srgbClr val="E69138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E69138"/>
                </a:solidFill>
                <a:latin typeface="Tahoma"/>
                <a:cs typeface="Tahoma"/>
              </a:rPr>
              <a:t>s</a:t>
            </a:r>
            <a:r>
              <a:rPr sz="1600" spc="55" dirty="0">
                <a:solidFill>
                  <a:srgbClr val="E69138"/>
                </a:solidFill>
                <a:latin typeface="Tahoma"/>
                <a:cs typeface="Tahoma"/>
              </a:rPr>
              <a:t>w</a:t>
            </a:r>
            <a:r>
              <a:rPr sz="1600" spc="-30" dirty="0">
                <a:solidFill>
                  <a:srgbClr val="E69138"/>
                </a:solidFill>
                <a:latin typeface="Tahoma"/>
                <a:cs typeface="Tahoma"/>
              </a:rPr>
              <a:t>ar</a:t>
            </a:r>
            <a:r>
              <a:rPr sz="1600" spc="-40" dirty="0">
                <a:solidFill>
                  <a:srgbClr val="E69138"/>
                </a:solidFill>
                <a:latin typeface="Tahoma"/>
                <a:cs typeface="Tahoma"/>
              </a:rPr>
              <a:t>m</a:t>
            </a:r>
            <a:r>
              <a:rPr sz="1600" spc="-45" dirty="0">
                <a:solidFill>
                  <a:srgbClr val="E69138"/>
                </a:solidFill>
                <a:latin typeface="Tahoma"/>
                <a:cs typeface="Tahoma"/>
              </a:rPr>
              <a:t>?</a:t>
            </a:r>
            <a:r>
              <a:rPr sz="1600" spc="-55" dirty="0">
                <a:solidFill>
                  <a:srgbClr val="E69138"/>
                </a:solidFill>
                <a:latin typeface="Tahoma"/>
                <a:cs typeface="Tahoma"/>
              </a:rPr>
              <a:t> </a:t>
            </a:r>
            <a:r>
              <a:rPr sz="1600" spc="-155" dirty="0">
                <a:solidFill>
                  <a:srgbClr val="E69138"/>
                </a:solidFill>
                <a:latin typeface="Tahoma"/>
                <a:cs typeface="Tahoma"/>
              </a:rPr>
              <a:t>c</a:t>
            </a:r>
            <a:r>
              <a:rPr sz="1600" spc="-145" dirty="0">
                <a:solidFill>
                  <a:srgbClr val="E69138"/>
                </a:solidFill>
                <a:latin typeface="Tahoma"/>
                <a:cs typeface="Tahoma"/>
              </a:rPr>
              <a:t>o</a:t>
            </a:r>
            <a:r>
              <a:rPr sz="1600" spc="-165" dirty="0">
                <a:solidFill>
                  <a:srgbClr val="E69138"/>
                </a:solidFill>
                <a:latin typeface="Tahoma"/>
                <a:cs typeface="Tahoma"/>
              </a:rPr>
              <a:t>l</a:t>
            </a:r>
            <a:r>
              <a:rPr sz="1600" spc="-155" dirty="0">
                <a:solidFill>
                  <a:srgbClr val="E69138"/>
                </a:solidFill>
                <a:latin typeface="Tahoma"/>
                <a:cs typeface="Tahoma"/>
              </a:rPr>
              <a:t>o</a:t>
            </a:r>
            <a:r>
              <a:rPr sz="1600" spc="-185" dirty="0">
                <a:solidFill>
                  <a:srgbClr val="E69138"/>
                </a:solidFill>
                <a:latin typeface="Tahoma"/>
                <a:cs typeface="Tahoma"/>
              </a:rPr>
              <a:t>ny?</a:t>
            </a:r>
            <a:endParaRPr sz="16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73216306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29819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/>
              <a:t>Intrinsic</a:t>
            </a:r>
            <a:r>
              <a:rPr sz="2800" spc="-145" dirty="0"/>
              <a:t> </a:t>
            </a:r>
            <a:r>
              <a:rPr sz="2800" spc="5" dirty="0"/>
              <a:t>evaluation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90550" y="1195000"/>
            <a:ext cx="3781425" cy="72771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2000" spc="10" dirty="0">
                <a:latin typeface="Tahoma"/>
                <a:cs typeface="Tahoma"/>
              </a:rPr>
              <a:t>Test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re</a:t>
            </a:r>
            <a:r>
              <a:rPr sz="2000" spc="-5" dirty="0">
                <a:latin typeface="Tahoma"/>
                <a:cs typeface="Tahoma"/>
              </a:rPr>
              <a:t>l</a:t>
            </a:r>
            <a:r>
              <a:rPr sz="2000" spc="5" dirty="0">
                <a:latin typeface="Tahoma"/>
                <a:cs typeface="Tahoma"/>
              </a:rPr>
              <a:t>ation</a:t>
            </a:r>
            <a:r>
              <a:rPr sz="2000" spc="-5" dirty="0">
                <a:latin typeface="Tahoma"/>
                <a:cs typeface="Tahoma"/>
              </a:rPr>
              <a:t>s</a:t>
            </a:r>
            <a:r>
              <a:rPr sz="2000" spc="5" dirty="0">
                <a:latin typeface="Tahoma"/>
                <a:cs typeface="Tahoma"/>
              </a:rPr>
              <a:t>hips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spc="30" dirty="0">
                <a:latin typeface="Tahoma"/>
                <a:cs typeface="Tahoma"/>
              </a:rPr>
              <a:t>betw</a:t>
            </a:r>
            <a:r>
              <a:rPr sz="2000" spc="20" dirty="0">
                <a:latin typeface="Tahoma"/>
                <a:cs typeface="Tahoma"/>
              </a:rPr>
              <a:t>e</a:t>
            </a:r>
            <a:r>
              <a:rPr sz="2000" spc="5" dirty="0">
                <a:latin typeface="Tahoma"/>
                <a:cs typeface="Tahoma"/>
              </a:rPr>
              <a:t>en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spc="25" dirty="0">
                <a:latin typeface="Tahoma"/>
                <a:cs typeface="Tahoma"/>
              </a:rPr>
              <a:t>words</a:t>
            </a:r>
            <a:endParaRPr sz="2000">
              <a:latin typeface="Tahoma"/>
              <a:cs typeface="Tahoma"/>
            </a:endParaRPr>
          </a:p>
          <a:p>
            <a:pPr marL="469900" indent="-342900">
              <a:lnSpc>
                <a:spcPct val="100000"/>
              </a:lnSpc>
              <a:spcBef>
                <a:spcPts val="365"/>
              </a:spcBef>
              <a:buSzPct val="90000"/>
              <a:buChar char="●"/>
              <a:tabLst>
                <a:tab pos="469265" algn="l"/>
                <a:tab pos="469900" algn="l"/>
              </a:tabLst>
            </a:pPr>
            <a:r>
              <a:rPr sz="2000" spc="10" dirty="0">
                <a:latin typeface="Tahoma"/>
                <a:cs typeface="Tahoma"/>
              </a:rPr>
              <a:t>Analogies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01976" y="1717161"/>
            <a:ext cx="5792470" cy="2431415"/>
            <a:chOff x="2101976" y="1717161"/>
            <a:chExt cx="5792470" cy="24314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42493" y="1717161"/>
              <a:ext cx="5718673" cy="243085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111501" y="3035046"/>
              <a:ext cx="5773420" cy="226060"/>
            </a:xfrm>
            <a:custGeom>
              <a:avLst/>
              <a:gdLst/>
              <a:ahLst/>
              <a:cxnLst/>
              <a:rect l="l" t="t" r="r" b="b"/>
              <a:pathLst>
                <a:path w="5773420" h="226060">
                  <a:moveTo>
                    <a:pt x="0" y="225551"/>
                  </a:moveTo>
                  <a:lnTo>
                    <a:pt x="5772911" y="225551"/>
                  </a:lnTo>
                  <a:lnTo>
                    <a:pt x="5772911" y="0"/>
                  </a:lnTo>
                  <a:lnTo>
                    <a:pt x="0" y="0"/>
                  </a:lnTo>
                  <a:lnTo>
                    <a:pt x="0" y="225551"/>
                  </a:lnTo>
                  <a:close/>
                </a:path>
              </a:pathLst>
            </a:custGeom>
            <a:ln w="19050">
              <a:solidFill>
                <a:srgbClr val="E691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4828851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29819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/>
              <a:t>Intrinsic</a:t>
            </a:r>
            <a:r>
              <a:rPr sz="2800" spc="-145" dirty="0"/>
              <a:t> </a:t>
            </a:r>
            <a:r>
              <a:rPr sz="2800" spc="5" dirty="0"/>
              <a:t>evaluation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90550" y="1240358"/>
            <a:ext cx="3781425" cy="16992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0" dirty="0">
                <a:latin typeface="Tahoma"/>
                <a:cs typeface="Tahoma"/>
              </a:rPr>
              <a:t>Test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re</a:t>
            </a:r>
            <a:r>
              <a:rPr sz="2000" spc="-5" dirty="0">
                <a:latin typeface="Tahoma"/>
                <a:cs typeface="Tahoma"/>
              </a:rPr>
              <a:t>l</a:t>
            </a:r>
            <a:r>
              <a:rPr sz="2000" spc="5" dirty="0">
                <a:latin typeface="Tahoma"/>
                <a:cs typeface="Tahoma"/>
              </a:rPr>
              <a:t>ation</a:t>
            </a:r>
            <a:r>
              <a:rPr sz="2000" spc="-5" dirty="0">
                <a:latin typeface="Tahoma"/>
                <a:cs typeface="Tahoma"/>
              </a:rPr>
              <a:t>s</a:t>
            </a:r>
            <a:r>
              <a:rPr sz="2000" spc="5" dirty="0">
                <a:latin typeface="Tahoma"/>
                <a:cs typeface="Tahoma"/>
              </a:rPr>
              <a:t>hips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spc="30" dirty="0">
                <a:latin typeface="Tahoma"/>
                <a:cs typeface="Tahoma"/>
              </a:rPr>
              <a:t>betw</a:t>
            </a:r>
            <a:r>
              <a:rPr sz="2000" spc="20" dirty="0">
                <a:latin typeface="Tahoma"/>
                <a:cs typeface="Tahoma"/>
              </a:rPr>
              <a:t>e</a:t>
            </a:r>
            <a:r>
              <a:rPr sz="2000" spc="5" dirty="0">
                <a:latin typeface="Tahoma"/>
                <a:cs typeface="Tahoma"/>
              </a:rPr>
              <a:t>en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spc="25" dirty="0">
                <a:latin typeface="Tahoma"/>
                <a:cs typeface="Tahoma"/>
              </a:rPr>
              <a:t>words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50">
              <a:latin typeface="Tahoma"/>
              <a:cs typeface="Tahoma"/>
            </a:endParaRPr>
          </a:p>
          <a:p>
            <a:pPr marL="469900" indent="-342900">
              <a:lnSpc>
                <a:spcPct val="100000"/>
              </a:lnSpc>
              <a:buSzPct val="90000"/>
              <a:buChar char="●"/>
              <a:tabLst>
                <a:tab pos="469265" algn="l"/>
                <a:tab pos="469900" algn="l"/>
              </a:tabLst>
            </a:pPr>
            <a:r>
              <a:rPr sz="2000" spc="10" dirty="0">
                <a:latin typeface="Tahoma"/>
                <a:cs typeface="Tahoma"/>
              </a:rPr>
              <a:t>Analogies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ahoma"/>
              <a:buChar char="●"/>
            </a:pPr>
            <a:endParaRPr sz="2350">
              <a:latin typeface="Tahoma"/>
              <a:cs typeface="Tahoma"/>
            </a:endParaRPr>
          </a:p>
          <a:p>
            <a:pPr marL="469900" indent="-342900">
              <a:lnSpc>
                <a:spcPct val="100000"/>
              </a:lnSpc>
              <a:buSzPct val="90000"/>
              <a:buChar char="●"/>
              <a:tabLst>
                <a:tab pos="469265" algn="l"/>
                <a:tab pos="469900" algn="l"/>
              </a:tabLst>
            </a:pPr>
            <a:r>
              <a:rPr sz="2000" spc="10" dirty="0">
                <a:latin typeface="Tahoma"/>
                <a:cs typeface="Tahoma"/>
              </a:rPr>
              <a:t>Clustering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59330" y="1188923"/>
            <a:ext cx="4516694" cy="308018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95096" y="3533902"/>
            <a:ext cx="3475990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Tahoma"/>
                <a:cs typeface="Tahoma"/>
              </a:rPr>
              <a:t>Source: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Michael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Zhai,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Johnny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Tan,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and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Jinho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10" dirty="0">
                <a:latin typeface="Tahoma"/>
                <a:cs typeface="Tahoma"/>
                <a:hlinkClick r:id="rId3"/>
              </a:rPr>
              <a:t>D.</a:t>
            </a:r>
            <a:r>
              <a:rPr sz="1400" spc="-90" dirty="0">
                <a:latin typeface="Tahoma"/>
                <a:cs typeface="Tahoma"/>
                <a:hlinkClick r:id="rId3"/>
              </a:rPr>
              <a:t> </a:t>
            </a:r>
            <a:r>
              <a:rPr sz="1400" spc="50" dirty="0">
                <a:latin typeface="Tahoma"/>
                <a:cs typeface="Tahoma"/>
                <a:hlinkClick r:id="rId3"/>
              </a:rPr>
              <a:t>C</a:t>
            </a:r>
            <a:r>
              <a:rPr sz="1400" spc="35" dirty="0">
                <a:latin typeface="Tahoma"/>
                <a:cs typeface="Tahoma"/>
                <a:hlinkClick r:id="rId3"/>
              </a:rPr>
              <a:t>ho</a:t>
            </a:r>
            <a:r>
              <a:rPr sz="1400" spc="5" dirty="0">
                <a:latin typeface="Tahoma"/>
                <a:cs typeface="Tahoma"/>
                <a:hlinkClick r:id="rId3"/>
              </a:rPr>
              <a:t>i</a:t>
            </a:r>
            <a:r>
              <a:rPr sz="1400" spc="-95" dirty="0">
                <a:latin typeface="Tahoma"/>
                <a:cs typeface="Tahoma"/>
                <a:hlinkClick r:id="rId3"/>
              </a:rPr>
              <a:t>.</a:t>
            </a:r>
            <a:r>
              <a:rPr sz="1400" spc="-80" dirty="0">
                <a:latin typeface="Tahoma"/>
                <a:cs typeface="Tahoma"/>
                <a:hlinkClick r:id="rId3"/>
              </a:rPr>
              <a:t> </a:t>
            </a:r>
            <a:r>
              <a:rPr sz="1400" spc="50" dirty="0">
                <a:latin typeface="Tahoma"/>
                <a:cs typeface="Tahoma"/>
                <a:hlinkClick r:id="rId3"/>
              </a:rPr>
              <a:t>201</a:t>
            </a:r>
            <a:r>
              <a:rPr sz="1400" spc="-25" dirty="0">
                <a:latin typeface="Tahoma"/>
                <a:cs typeface="Tahoma"/>
                <a:hlinkClick r:id="rId3"/>
              </a:rPr>
              <a:t>6.</a:t>
            </a:r>
            <a:r>
              <a:rPr sz="1400" spc="-90" dirty="0">
                <a:latin typeface="Tahoma"/>
                <a:cs typeface="Tahoma"/>
                <a:hlinkClick r:id="rId3"/>
              </a:rPr>
              <a:t> </a:t>
            </a:r>
            <a:r>
              <a:rPr sz="1400" u="sng" spc="-2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ahoma"/>
                <a:cs typeface="Tahoma"/>
                <a:hlinkClick r:id="rId3"/>
              </a:rPr>
              <a:t>Intr</a:t>
            </a:r>
            <a:r>
              <a:rPr sz="1400" u="sng" spc="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ahoma"/>
                <a:cs typeface="Tahoma"/>
                <a:hlinkClick r:id="rId3"/>
              </a:rPr>
              <a:t>in</a:t>
            </a:r>
            <a:r>
              <a:rPr sz="1400" u="sng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ahoma"/>
                <a:cs typeface="Tahoma"/>
                <a:hlinkClick r:id="rId3"/>
              </a:rPr>
              <a:t>si</a:t>
            </a:r>
            <a:r>
              <a:rPr sz="1400" u="sng" spc="2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ahoma"/>
                <a:cs typeface="Tahoma"/>
                <a:hlinkClick r:id="rId3"/>
              </a:rPr>
              <a:t>c</a:t>
            </a:r>
            <a:r>
              <a:rPr sz="1400" u="sng" spc="-12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ahoma"/>
                <a:cs typeface="Tahoma"/>
                <a:hlinkClick r:id="rId3"/>
              </a:rPr>
              <a:t> </a:t>
            </a:r>
            <a:r>
              <a:rPr sz="1400" u="sng" spc="-2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ahoma"/>
                <a:cs typeface="Tahoma"/>
                <a:hlinkClick r:id="rId3"/>
              </a:rPr>
              <a:t>a</a:t>
            </a:r>
            <a:r>
              <a:rPr sz="1400" u="sng" spc="-3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ahoma"/>
                <a:cs typeface="Tahoma"/>
                <a:hlinkClick r:id="rId3"/>
              </a:rPr>
              <a:t>n</a:t>
            </a:r>
            <a:r>
              <a:rPr sz="1400" u="sng" spc="1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ahoma"/>
                <a:cs typeface="Tahoma"/>
                <a:hlinkClick r:id="rId3"/>
              </a:rPr>
              <a:t>d</a:t>
            </a:r>
            <a:r>
              <a:rPr sz="1400" u="sng" spc="-7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ahoma"/>
                <a:cs typeface="Tahoma"/>
                <a:hlinkClick r:id="rId3"/>
              </a:rPr>
              <a:t> </a:t>
            </a:r>
            <a:r>
              <a:rPr sz="1400" u="sng" spc="1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ahoma"/>
                <a:cs typeface="Tahoma"/>
                <a:hlinkClick r:id="rId3"/>
              </a:rPr>
              <a:t>extr</a:t>
            </a:r>
            <a:r>
              <a:rPr sz="1400" u="sng" spc="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ahoma"/>
                <a:cs typeface="Tahoma"/>
                <a:hlinkClick r:id="rId3"/>
              </a:rPr>
              <a:t>insic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u="sng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ahoma"/>
                <a:cs typeface="Tahoma"/>
                <a:hlinkClick r:id="rId3"/>
              </a:rPr>
              <a:t>evaluations</a:t>
            </a:r>
            <a:r>
              <a:rPr sz="1400" u="sng" spc="-10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ahoma"/>
                <a:cs typeface="Tahoma"/>
                <a:hlinkClick r:id="rId3"/>
              </a:rPr>
              <a:t> </a:t>
            </a:r>
            <a:r>
              <a:rPr sz="1400" u="sng" spc="3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ahoma"/>
                <a:cs typeface="Tahoma"/>
                <a:hlinkClick r:id="rId3"/>
              </a:rPr>
              <a:t>of</a:t>
            </a:r>
            <a:r>
              <a:rPr sz="1400" u="sng" spc="-7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ahoma"/>
                <a:cs typeface="Tahoma"/>
                <a:hlinkClick r:id="rId3"/>
              </a:rPr>
              <a:t> </a:t>
            </a:r>
            <a:r>
              <a:rPr sz="1400" u="sng" spc="2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ahoma"/>
                <a:cs typeface="Tahoma"/>
                <a:hlinkClick r:id="rId3"/>
              </a:rPr>
              <a:t>word</a:t>
            </a:r>
            <a:r>
              <a:rPr sz="1400" u="sng" spc="-8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ahoma"/>
                <a:cs typeface="Tahoma"/>
                <a:hlinkClick r:id="rId3"/>
              </a:rPr>
              <a:t> </a:t>
            </a:r>
            <a:r>
              <a:rPr sz="1400" u="sng" spc="-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ahoma"/>
                <a:cs typeface="Tahoma"/>
                <a:hlinkClick r:id="rId3"/>
              </a:rPr>
              <a:t>embeddings</a:t>
            </a:r>
            <a:endParaRPr sz="14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81036888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29819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/>
              <a:t>Intrinsic</a:t>
            </a:r>
            <a:r>
              <a:rPr sz="2800" spc="-145" dirty="0"/>
              <a:t> </a:t>
            </a:r>
            <a:r>
              <a:rPr sz="2800" spc="5" dirty="0"/>
              <a:t>evaluation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90550" y="1240358"/>
            <a:ext cx="3781425" cy="1032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0" dirty="0">
                <a:latin typeface="Tahoma"/>
                <a:cs typeface="Tahoma"/>
              </a:rPr>
              <a:t>Test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re</a:t>
            </a:r>
            <a:r>
              <a:rPr sz="2000" spc="-5" dirty="0">
                <a:latin typeface="Tahoma"/>
                <a:cs typeface="Tahoma"/>
              </a:rPr>
              <a:t>l</a:t>
            </a:r>
            <a:r>
              <a:rPr sz="2000" spc="5" dirty="0">
                <a:latin typeface="Tahoma"/>
                <a:cs typeface="Tahoma"/>
              </a:rPr>
              <a:t>ation</a:t>
            </a:r>
            <a:r>
              <a:rPr sz="2000" spc="-5" dirty="0">
                <a:latin typeface="Tahoma"/>
                <a:cs typeface="Tahoma"/>
              </a:rPr>
              <a:t>s</a:t>
            </a:r>
            <a:r>
              <a:rPr sz="2000" spc="5" dirty="0">
                <a:latin typeface="Tahoma"/>
                <a:cs typeface="Tahoma"/>
              </a:rPr>
              <a:t>hips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spc="30" dirty="0">
                <a:latin typeface="Tahoma"/>
                <a:cs typeface="Tahoma"/>
              </a:rPr>
              <a:t>betw</a:t>
            </a:r>
            <a:r>
              <a:rPr sz="2000" spc="20" dirty="0">
                <a:latin typeface="Tahoma"/>
                <a:cs typeface="Tahoma"/>
              </a:rPr>
              <a:t>e</a:t>
            </a:r>
            <a:r>
              <a:rPr sz="2000" spc="5" dirty="0">
                <a:latin typeface="Tahoma"/>
                <a:cs typeface="Tahoma"/>
              </a:rPr>
              <a:t>en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spc="25" dirty="0">
                <a:latin typeface="Tahoma"/>
                <a:cs typeface="Tahoma"/>
              </a:rPr>
              <a:t>words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50">
              <a:latin typeface="Tahoma"/>
              <a:cs typeface="Tahoma"/>
            </a:endParaRPr>
          </a:p>
          <a:p>
            <a:pPr marL="469900" indent="-342900">
              <a:lnSpc>
                <a:spcPct val="100000"/>
              </a:lnSpc>
              <a:buSzPct val="90000"/>
              <a:buChar char="●"/>
              <a:tabLst>
                <a:tab pos="469265" algn="l"/>
                <a:tab pos="469900" algn="l"/>
              </a:tabLst>
            </a:pPr>
            <a:r>
              <a:rPr sz="2000" spc="10" dirty="0">
                <a:latin typeface="Tahoma"/>
                <a:cs typeface="Tahoma"/>
              </a:rPr>
              <a:t>Analogies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4850" y="2608326"/>
            <a:ext cx="15036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SzPct val="90000"/>
              <a:buChar char="●"/>
              <a:tabLst>
                <a:tab pos="354965" algn="l"/>
                <a:tab pos="355600" algn="l"/>
              </a:tabLst>
            </a:pPr>
            <a:r>
              <a:rPr sz="2000" spc="10" dirty="0">
                <a:latin typeface="Tahoma"/>
                <a:cs typeface="Tahoma"/>
              </a:rPr>
              <a:t>Clustering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4850" y="3309061"/>
            <a:ext cx="1780539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SzPct val="90000"/>
              <a:buChar char="●"/>
              <a:tabLst>
                <a:tab pos="354965" algn="l"/>
                <a:tab pos="355600" algn="l"/>
              </a:tabLst>
            </a:pPr>
            <a:r>
              <a:rPr sz="2000" spc="15" dirty="0">
                <a:latin typeface="Tahoma"/>
                <a:cs typeface="Tahoma"/>
              </a:rPr>
              <a:t>Visualization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674108" y="2427732"/>
            <a:ext cx="353695" cy="403860"/>
            <a:chOff x="4674108" y="2427732"/>
            <a:chExt cx="353695" cy="40386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54524" y="2427732"/>
              <a:ext cx="73151" cy="792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56988" y="2561844"/>
              <a:ext cx="73151" cy="7924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674108" y="2752344"/>
              <a:ext cx="73660" cy="79375"/>
            </a:xfrm>
            <a:custGeom>
              <a:avLst/>
              <a:gdLst/>
              <a:ahLst/>
              <a:cxnLst/>
              <a:rect l="l" t="t" r="r" b="b"/>
              <a:pathLst>
                <a:path w="73660" h="79375">
                  <a:moveTo>
                    <a:pt x="36575" y="0"/>
                  </a:moveTo>
                  <a:lnTo>
                    <a:pt x="22342" y="3119"/>
                  </a:lnTo>
                  <a:lnTo>
                    <a:pt x="10715" y="11620"/>
                  </a:lnTo>
                  <a:lnTo>
                    <a:pt x="2875" y="24217"/>
                  </a:lnTo>
                  <a:lnTo>
                    <a:pt x="0" y="39624"/>
                  </a:lnTo>
                  <a:lnTo>
                    <a:pt x="2875" y="55030"/>
                  </a:lnTo>
                  <a:lnTo>
                    <a:pt x="10715" y="67627"/>
                  </a:lnTo>
                  <a:lnTo>
                    <a:pt x="22342" y="76128"/>
                  </a:lnTo>
                  <a:lnTo>
                    <a:pt x="36575" y="79248"/>
                  </a:lnTo>
                  <a:lnTo>
                    <a:pt x="50809" y="76128"/>
                  </a:lnTo>
                  <a:lnTo>
                    <a:pt x="62436" y="67627"/>
                  </a:lnTo>
                  <a:lnTo>
                    <a:pt x="70276" y="55030"/>
                  </a:lnTo>
                  <a:lnTo>
                    <a:pt x="73151" y="39624"/>
                  </a:lnTo>
                  <a:lnTo>
                    <a:pt x="70276" y="24217"/>
                  </a:lnTo>
                  <a:lnTo>
                    <a:pt x="62436" y="11620"/>
                  </a:lnTo>
                  <a:lnTo>
                    <a:pt x="50809" y="3119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9FC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372609" y="2551557"/>
            <a:ext cx="31686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500" spc="25" dirty="0">
                <a:latin typeface="Tahoma"/>
                <a:cs typeface="Tahoma"/>
              </a:rPr>
              <a:t>city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403091" y="2819400"/>
            <a:ext cx="1407160" cy="355600"/>
            <a:chOff x="3403091" y="2819400"/>
            <a:chExt cx="1407160" cy="355600"/>
          </a:xfrm>
        </p:grpSpPr>
        <p:sp>
          <p:nvSpPr>
            <p:cNvPr id="12" name="object 12"/>
            <p:cNvSpPr/>
            <p:nvPr/>
          </p:nvSpPr>
          <p:spPr>
            <a:xfrm>
              <a:off x="4736591" y="2819400"/>
              <a:ext cx="73660" cy="79375"/>
            </a:xfrm>
            <a:custGeom>
              <a:avLst/>
              <a:gdLst/>
              <a:ahLst/>
              <a:cxnLst/>
              <a:rect l="l" t="t" r="r" b="b"/>
              <a:pathLst>
                <a:path w="73660" h="79375">
                  <a:moveTo>
                    <a:pt x="36575" y="0"/>
                  </a:moveTo>
                  <a:lnTo>
                    <a:pt x="22342" y="3119"/>
                  </a:lnTo>
                  <a:lnTo>
                    <a:pt x="10715" y="11620"/>
                  </a:lnTo>
                  <a:lnTo>
                    <a:pt x="2875" y="24217"/>
                  </a:lnTo>
                  <a:lnTo>
                    <a:pt x="0" y="39624"/>
                  </a:lnTo>
                  <a:lnTo>
                    <a:pt x="2875" y="55030"/>
                  </a:lnTo>
                  <a:lnTo>
                    <a:pt x="10715" y="67627"/>
                  </a:lnTo>
                  <a:lnTo>
                    <a:pt x="22342" y="76128"/>
                  </a:lnTo>
                  <a:lnTo>
                    <a:pt x="36575" y="79248"/>
                  </a:lnTo>
                  <a:lnTo>
                    <a:pt x="50809" y="76128"/>
                  </a:lnTo>
                  <a:lnTo>
                    <a:pt x="62436" y="67627"/>
                  </a:lnTo>
                  <a:lnTo>
                    <a:pt x="70276" y="55030"/>
                  </a:lnTo>
                  <a:lnTo>
                    <a:pt x="73152" y="39624"/>
                  </a:lnTo>
                  <a:lnTo>
                    <a:pt x="70276" y="24217"/>
                  </a:lnTo>
                  <a:lnTo>
                    <a:pt x="62436" y="11620"/>
                  </a:lnTo>
                  <a:lnTo>
                    <a:pt x="50809" y="3119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9FC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13403" y="2903219"/>
              <a:ext cx="71628" cy="7924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80815" y="2996184"/>
              <a:ext cx="73151" cy="7924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03091" y="3095243"/>
              <a:ext cx="73152" cy="79248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3485641" y="2755773"/>
            <a:ext cx="876935" cy="647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985" marR="287020" indent="170815">
              <a:lnSpc>
                <a:spcPct val="100000"/>
              </a:lnSpc>
              <a:spcBef>
                <a:spcPts val="100"/>
              </a:spcBef>
            </a:pPr>
            <a:r>
              <a:rPr sz="1500" spc="-35" dirty="0">
                <a:latin typeface="Tahoma"/>
                <a:cs typeface="Tahoma"/>
              </a:rPr>
              <a:t>gas  </a:t>
            </a:r>
            <a:r>
              <a:rPr sz="1500" spc="20" dirty="0">
                <a:latin typeface="Tahoma"/>
                <a:cs typeface="Tahoma"/>
              </a:rPr>
              <a:t>oil</a:t>
            </a:r>
            <a:endParaRPr sz="1500">
              <a:latin typeface="Tahoma"/>
              <a:cs typeface="Tahoma"/>
            </a:endParaRPr>
          </a:p>
          <a:p>
            <a:pPr>
              <a:lnSpc>
                <a:spcPts val="1290"/>
              </a:lnSpc>
            </a:pPr>
            <a:r>
              <a:rPr sz="1500" spc="15" dirty="0">
                <a:latin typeface="Tahoma"/>
                <a:cs typeface="Tahoma"/>
              </a:rPr>
              <a:t>petro</a:t>
            </a:r>
            <a:r>
              <a:rPr sz="1500" spc="10" dirty="0">
                <a:latin typeface="Tahoma"/>
                <a:cs typeface="Tahoma"/>
              </a:rPr>
              <a:t>l</a:t>
            </a:r>
            <a:r>
              <a:rPr sz="1500" spc="-10" dirty="0">
                <a:latin typeface="Tahoma"/>
                <a:cs typeface="Tahoma"/>
              </a:rPr>
              <a:t>eum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305044" y="3212592"/>
            <a:ext cx="73660" cy="79375"/>
          </a:xfrm>
          <a:custGeom>
            <a:avLst/>
            <a:gdLst/>
            <a:ahLst/>
            <a:cxnLst/>
            <a:rect l="l" t="t" r="r" b="b"/>
            <a:pathLst>
              <a:path w="73660" h="79375">
                <a:moveTo>
                  <a:pt x="36575" y="0"/>
                </a:moveTo>
                <a:lnTo>
                  <a:pt x="22342" y="3119"/>
                </a:lnTo>
                <a:lnTo>
                  <a:pt x="10715" y="11620"/>
                </a:lnTo>
                <a:lnTo>
                  <a:pt x="2875" y="24217"/>
                </a:lnTo>
                <a:lnTo>
                  <a:pt x="0" y="39624"/>
                </a:lnTo>
                <a:lnTo>
                  <a:pt x="2875" y="55030"/>
                </a:lnTo>
                <a:lnTo>
                  <a:pt x="10715" y="67627"/>
                </a:lnTo>
                <a:lnTo>
                  <a:pt x="22342" y="76128"/>
                </a:lnTo>
                <a:lnTo>
                  <a:pt x="36575" y="79247"/>
                </a:lnTo>
                <a:lnTo>
                  <a:pt x="50809" y="76128"/>
                </a:lnTo>
                <a:lnTo>
                  <a:pt x="62436" y="67627"/>
                </a:lnTo>
                <a:lnTo>
                  <a:pt x="70276" y="55030"/>
                </a:lnTo>
                <a:lnTo>
                  <a:pt x="73151" y="39624"/>
                </a:lnTo>
                <a:lnTo>
                  <a:pt x="70276" y="24217"/>
                </a:lnTo>
                <a:lnTo>
                  <a:pt x="62436" y="11620"/>
                </a:lnTo>
                <a:lnTo>
                  <a:pt x="50809" y="3119"/>
                </a:lnTo>
                <a:lnTo>
                  <a:pt x="36575" y="0"/>
                </a:lnTo>
                <a:close/>
              </a:path>
            </a:pathLst>
          </a:custGeom>
          <a:solidFill>
            <a:srgbClr val="9FC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837810" y="2311654"/>
            <a:ext cx="1100455" cy="96393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63195" marR="292100" indent="106045">
              <a:lnSpc>
                <a:spcPct val="100699"/>
              </a:lnSpc>
              <a:spcBef>
                <a:spcPts val="85"/>
              </a:spcBef>
            </a:pPr>
            <a:r>
              <a:rPr sz="1500" spc="30" dirty="0">
                <a:latin typeface="Tahoma"/>
                <a:cs typeface="Tahoma"/>
              </a:rPr>
              <a:t>v</a:t>
            </a:r>
            <a:r>
              <a:rPr sz="1500" spc="10" dirty="0">
                <a:latin typeface="Tahoma"/>
                <a:cs typeface="Tahoma"/>
              </a:rPr>
              <a:t>ill</a:t>
            </a:r>
            <a:r>
              <a:rPr sz="1500" spc="-25" dirty="0">
                <a:latin typeface="Tahoma"/>
                <a:cs typeface="Tahoma"/>
              </a:rPr>
              <a:t>age  </a:t>
            </a:r>
            <a:r>
              <a:rPr sz="1500" spc="30" dirty="0">
                <a:latin typeface="Tahoma"/>
                <a:cs typeface="Tahoma"/>
              </a:rPr>
              <a:t>town</a:t>
            </a:r>
            <a:endParaRPr sz="1500">
              <a:latin typeface="Tahoma"/>
              <a:cs typeface="Tahoma"/>
            </a:endParaRPr>
          </a:p>
          <a:p>
            <a:pPr>
              <a:lnSpc>
                <a:spcPts val="1750"/>
              </a:lnSpc>
            </a:pPr>
            <a:r>
              <a:rPr sz="1500" spc="15" dirty="0">
                <a:latin typeface="Tahoma"/>
                <a:cs typeface="Tahoma"/>
              </a:rPr>
              <a:t>country</a:t>
            </a:r>
            <a:endParaRPr sz="1500">
              <a:latin typeface="Tahoma"/>
              <a:cs typeface="Tahoma"/>
            </a:endParaRPr>
          </a:p>
          <a:p>
            <a:pPr marL="574040">
              <a:lnSpc>
                <a:spcPct val="100000"/>
              </a:lnSpc>
              <a:spcBef>
                <a:spcPts val="225"/>
              </a:spcBef>
            </a:pPr>
            <a:r>
              <a:rPr sz="1500" dirty="0">
                <a:latin typeface="Tahoma"/>
                <a:cs typeface="Tahoma"/>
              </a:rPr>
              <a:t>happy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378196" y="3305555"/>
            <a:ext cx="73660" cy="79375"/>
          </a:xfrm>
          <a:custGeom>
            <a:avLst/>
            <a:gdLst/>
            <a:ahLst/>
            <a:cxnLst/>
            <a:rect l="l" t="t" r="r" b="b"/>
            <a:pathLst>
              <a:path w="73660" h="79375">
                <a:moveTo>
                  <a:pt x="36575" y="0"/>
                </a:moveTo>
                <a:lnTo>
                  <a:pt x="22342" y="3119"/>
                </a:lnTo>
                <a:lnTo>
                  <a:pt x="10715" y="11620"/>
                </a:lnTo>
                <a:lnTo>
                  <a:pt x="2875" y="24217"/>
                </a:lnTo>
                <a:lnTo>
                  <a:pt x="0" y="39624"/>
                </a:lnTo>
                <a:lnTo>
                  <a:pt x="2875" y="55030"/>
                </a:lnTo>
                <a:lnTo>
                  <a:pt x="10715" y="67627"/>
                </a:lnTo>
                <a:lnTo>
                  <a:pt x="22342" y="76128"/>
                </a:lnTo>
                <a:lnTo>
                  <a:pt x="36575" y="79248"/>
                </a:lnTo>
                <a:lnTo>
                  <a:pt x="50809" y="76128"/>
                </a:lnTo>
                <a:lnTo>
                  <a:pt x="62436" y="67627"/>
                </a:lnTo>
                <a:lnTo>
                  <a:pt x="70276" y="55030"/>
                </a:lnTo>
                <a:lnTo>
                  <a:pt x="73151" y="39624"/>
                </a:lnTo>
                <a:lnTo>
                  <a:pt x="70276" y="24217"/>
                </a:lnTo>
                <a:lnTo>
                  <a:pt x="62436" y="11620"/>
                </a:lnTo>
                <a:lnTo>
                  <a:pt x="50809" y="3119"/>
                </a:lnTo>
                <a:lnTo>
                  <a:pt x="36575" y="0"/>
                </a:lnTo>
                <a:close/>
              </a:path>
            </a:pathLst>
          </a:custGeom>
          <a:solidFill>
            <a:srgbClr val="9FC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519673" y="3279775"/>
            <a:ext cx="48387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500" spc="5" dirty="0">
                <a:latin typeface="Tahoma"/>
                <a:cs typeface="Tahoma"/>
              </a:rPr>
              <a:t>joyf</a:t>
            </a:r>
            <a:r>
              <a:rPr sz="1500" spc="15" dirty="0">
                <a:latin typeface="Tahoma"/>
                <a:cs typeface="Tahoma"/>
              </a:rPr>
              <a:t>u</a:t>
            </a:r>
            <a:r>
              <a:rPr sz="1500" spc="10" dirty="0">
                <a:latin typeface="Tahoma"/>
                <a:cs typeface="Tahoma"/>
              </a:rPr>
              <a:t>l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227320" y="3346703"/>
            <a:ext cx="73660" cy="79375"/>
          </a:xfrm>
          <a:custGeom>
            <a:avLst/>
            <a:gdLst/>
            <a:ahLst/>
            <a:cxnLst/>
            <a:rect l="l" t="t" r="r" b="b"/>
            <a:pathLst>
              <a:path w="73660" h="79375">
                <a:moveTo>
                  <a:pt x="36575" y="0"/>
                </a:moveTo>
                <a:lnTo>
                  <a:pt x="22342" y="3119"/>
                </a:lnTo>
                <a:lnTo>
                  <a:pt x="10715" y="11620"/>
                </a:lnTo>
                <a:lnTo>
                  <a:pt x="2875" y="24217"/>
                </a:lnTo>
                <a:lnTo>
                  <a:pt x="0" y="39624"/>
                </a:lnTo>
                <a:lnTo>
                  <a:pt x="2875" y="55030"/>
                </a:lnTo>
                <a:lnTo>
                  <a:pt x="10715" y="67627"/>
                </a:lnTo>
                <a:lnTo>
                  <a:pt x="22342" y="76128"/>
                </a:lnTo>
                <a:lnTo>
                  <a:pt x="36575" y="79248"/>
                </a:lnTo>
                <a:lnTo>
                  <a:pt x="50809" y="76128"/>
                </a:lnTo>
                <a:lnTo>
                  <a:pt x="62436" y="67627"/>
                </a:lnTo>
                <a:lnTo>
                  <a:pt x="70276" y="55030"/>
                </a:lnTo>
                <a:lnTo>
                  <a:pt x="73151" y="39624"/>
                </a:lnTo>
                <a:lnTo>
                  <a:pt x="70276" y="24217"/>
                </a:lnTo>
                <a:lnTo>
                  <a:pt x="62436" y="11620"/>
                </a:lnTo>
                <a:lnTo>
                  <a:pt x="50809" y="3119"/>
                </a:lnTo>
                <a:lnTo>
                  <a:pt x="36575" y="0"/>
                </a:lnTo>
                <a:close/>
              </a:path>
            </a:pathLst>
          </a:custGeom>
          <a:solidFill>
            <a:srgbClr val="9FC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868926" y="3302634"/>
            <a:ext cx="2965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500" spc="-25" dirty="0">
                <a:latin typeface="Tahoma"/>
                <a:cs typeface="Tahoma"/>
              </a:rPr>
              <a:t>sad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363467" y="2223516"/>
            <a:ext cx="2802890" cy="1419225"/>
          </a:xfrm>
          <a:custGeom>
            <a:avLst/>
            <a:gdLst/>
            <a:ahLst/>
            <a:cxnLst/>
            <a:rect l="l" t="t" r="r" b="b"/>
            <a:pathLst>
              <a:path w="2802890" h="1419225">
                <a:moveTo>
                  <a:pt x="0" y="1418844"/>
                </a:moveTo>
                <a:lnTo>
                  <a:pt x="2802636" y="1418844"/>
                </a:lnTo>
                <a:lnTo>
                  <a:pt x="2802636" y="0"/>
                </a:lnTo>
                <a:lnTo>
                  <a:pt x="0" y="0"/>
                </a:lnTo>
                <a:lnTo>
                  <a:pt x="0" y="1418844"/>
                </a:lnTo>
                <a:close/>
              </a:path>
            </a:pathLst>
          </a:custGeom>
          <a:ln w="95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2859081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776413" y="2472614"/>
            <a:ext cx="3500754" cy="1059180"/>
          </a:xfrm>
          <a:prstGeom prst="rect">
            <a:avLst/>
          </a:prstGeom>
          <a:ln w="9525">
            <a:solidFill>
              <a:srgbClr val="585858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700"/>
              </a:spcBef>
            </a:pPr>
            <a:r>
              <a:rPr sz="1400" spc="130" dirty="0">
                <a:latin typeface="Tahoma"/>
                <a:cs typeface="Tahoma"/>
              </a:rPr>
              <a:t>N</a:t>
            </a:r>
            <a:r>
              <a:rPr sz="1400" spc="-25" dirty="0">
                <a:latin typeface="Tahoma"/>
                <a:cs typeface="Tahoma"/>
              </a:rPr>
              <a:t>a</a:t>
            </a:r>
            <a:r>
              <a:rPr sz="1400" spc="-50" dirty="0">
                <a:latin typeface="Tahoma"/>
                <a:cs typeface="Tahoma"/>
              </a:rPr>
              <a:t>m</a:t>
            </a:r>
            <a:r>
              <a:rPr sz="1400" spc="5" dirty="0">
                <a:latin typeface="Tahoma"/>
                <a:cs typeface="Tahoma"/>
              </a:rPr>
              <a:t>ed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entity</a:t>
            </a:r>
            <a:endParaRPr sz="1400" dirty="0">
              <a:latin typeface="Tahoma"/>
              <a:cs typeface="Tahoma"/>
            </a:endParaRPr>
          </a:p>
          <a:p>
            <a:pPr marL="1130300">
              <a:lnSpc>
                <a:spcPct val="100000"/>
              </a:lnSpc>
              <a:spcBef>
                <a:spcPts val="1320"/>
              </a:spcBef>
            </a:pPr>
            <a:r>
              <a:rPr sz="1400" spc="20" dirty="0">
                <a:solidFill>
                  <a:srgbClr val="3C85C5"/>
                </a:solidFill>
                <a:latin typeface="Tahoma"/>
                <a:cs typeface="Tahoma"/>
              </a:rPr>
              <a:t>works</a:t>
            </a:r>
            <a:r>
              <a:rPr sz="1400" spc="-80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3C85C5"/>
                </a:solidFill>
                <a:latin typeface="Tahoma"/>
                <a:cs typeface="Tahoma"/>
              </a:rPr>
              <a:t>at</a:t>
            </a:r>
            <a:endParaRPr sz="1400" dirty="0">
              <a:latin typeface="Tahoma"/>
              <a:cs typeface="Tahoma"/>
            </a:endParaRPr>
          </a:p>
          <a:p>
            <a:pPr marL="513080">
              <a:lnSpc>
                <a:spcPct val="100000"/>
              </a:lnSpc>
              <a:spcBef>
                <a:spcPts val="725"/>
              </a:spcBef>
              <a:tabLst>
                <a:tab pos="1981200" algn="l"/>
              </a:tabLst>
            </a:pPr>
            <a:r>
              <a:rPr sz="1400" i="1" spc="-60" dirty="0">
                <a:solidFill>
                  <a:srgbClr val="3C85C5"/>
                </a:solidFill>
                <a:latin typeface="Arial"/>
                <a:cs typeface="Arial"/>
              </a:rPr>
              <a:t>person	</a:t>
            </a:r>
            <a:r>
              <a:rPr sz="1400" i="1" spc="-35" dirty="0">
                <a:solidFill>
                  <a:srgbClr val="3C85C5"/>
                </a:solidFill>
                <a:latin typeface="Arial"/>
                <a:cs typeface="Arial"/>
              </a:rPr>
              <a:t>organization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30670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20" dirty="0"/>
              <a:t>Extrinsic</a:t>
            </a:r>
            <a:r>
              <a:rPr sz="2800" spc="-215" dirty="0"/>
              <a:t> </a:t>
            </a:r>
            <a:r>
              <a:rPr sz="2800" spc="5" dirty="0"/>
              <a:t>evaluation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90550" y="1195000"/>
            <a:ext cx="6036945" cy="72771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2000" spc="10" dirty="0">
                <a:latin typeface="Tahoma"/>
                <a:cs typeface="Tahoma"/>
              </a:rPr>
              <a:t>Test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word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e</a:t>
            </a:r>
            <a:r>
              <a:rPr sz="2000" spc="-25" dirty="0">
                <a:latin typeface="Tahoma"/>
                <a:cs typeface="Tahoma"/>
              </a:rPr>
              <a:t>m</a:t>
            </a:r>
            <a:r>
              <a:rPr sz="2000" spc="15" dirty="0">
                <a:latin typeface="Tahoma"/>
                <a:cs typeface="Tahoma"/>
              </a:rPr>
              <a:t>bed</a:t>
            </a:r>
            <a:r>
              <a:rPr sz="2000" spc="20" dirty="0">
                <a:latin typeface="Tahoma"/>
                <a:cs typeface="Tahoma"/>
              </a:rPr>
              <a:t>d</a:t>
            </a:r>
            <a:r>
              <a:rPr sz="2000" spc="-15" dirty="0">
                <a:latin typeface="Tahoma"/>
                <a:cs typeface="Tahoma"/>
              </a:rPr>
              <a:t>ings</a:t>
            </a:r>
            <a:r>
              <a:rPr sz="2000" spc="-160" dirty="0">
                <a:latin typeface="Tahoma"/>
                <a:cs typeface="Tahoma"/>
              </a:rPr>
              <a:t> </a:t>
            </a:r>
            <a:r>
              <a:rPr sz="2000" spc="25" dirty="0">
                <a:latin typeface="Tahoma"/>
                <a:cs typeface="Tahoma"/>
              </a:rPr>
              <a:t>on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ext</a:t>
            </a:r>
            <a:r>
              <a:rPr sz="2000" spc="10" dirty="0">
                <a:latin typeface="Tahoma"/>
                <a:cs typeface="Tahoma"/>
              </a:rPr>
              <a:t>e</a:t>
            </a:r>
            <a:r>
              <a:rPr sz="2000" spc="-10" dirty="0">
                <a:latin typeface="Tahoma"/>
                <a:cs typeface="Tahoma"/>
              </a:rPr>
              <a:t>rnal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ta</a:t>
            </a:r>
            <a:r>
              <a:rPr sz="2000" spc="-15" dirty="0">
                <a:latin typeface="Tahoma"/>
                <a:cs typeface="Tahoma"/>
              </a:rPr>
              <a:t>s</a:t>
            </a:r>
            <a:r>
              <a:rPr sz="2000" spc="20" dirty="0">
                <a:latin typeface="Tahoma"/>
                <a:cs typeface="Tahoma"/>
              </a:rPr>
              <a:t>k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2000" spc="-85" dirty="0">
                <a:latin typeface="Tahoma"/>
                <a:cs typeface="Tahoma"/>
              </a:rPr>
              <a:t>e</a:t>
            </a:r>
            <a:r>
              <a:rPr sz="2000" spc="-60" dirty="0">
                <a:latin typeface="Tahoma"/>
                <a:cs typeface="Tahoma"/>
              </a:rPr>
              <a:t>.</a:t>
            </a:r>
            <a:r>
              <a:rPr sz="2000" spc="-100" dirty="0">
                <a:latin typeface="Tahoma"/>
                <a:cs typeface="Tahoma"/>
              </a:rPr>
              <a:t>g.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na</a:t>
            </a:r>
            <a:r>
              <a:rPr sz="2000" spc="-50" dirty="0">
                <a:latin typeface="Tahoma"/>
                <a:cs typeface="Tahoma"/>
              </a:rPr>
              <a:t>m</a:t>
            </a:r>
            <a:r>
              <a:rPr sz="2000" spc="10" dirty="0">
                <a:latin typeface="Tahoma"/>
                <a:cs typeface="Tahoma"/>
              </a:rPr>
              <a:t>ed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e</a:t>
            </a:r>
            <a:r>
              <a:rPr sz="2000" spc="30" dirty="0">
                <a:latin typeface="Tahoma"/>
                <a:cs typeface="Tahoma"/>
              </a:rPr>
              <a:t>ntity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reco</a:t>
            </a:r>
            <a:r>
              <a:rPr sz="2000" dirty="0">
                <a:latin typeface="Tahoma"/>
                <a:cs typeface="Tahoma"/>
              </a:rPr>
              <a:t>gni</a:t>
            </a:r>
            <a:r>
              <a:rPr sz="2000" spc="-15" dirty="0">
                <a:latin typeface="Tahoma"/>
                <a:cs typeface="Tahoma"/>
              </a:rPr>
              <a:t>t</a:t>
            </a:r>
            <a:r>
              <a:rPr sz="2000" spc="20" dirty="0">
                <a:latin typeface="Tahoma"/>
                <a:cs typeface="Tahoma"/>
              </a:rPr>
              <a:t>i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-75" dirty="0">
                <a:latin typeface="Tahoma"/>
                <a:cs typeface="Tahoma"/>
              </a:rPr>
              <a:t>n,</a:t>
            </a:r>
            <a:r>
              <a:rPr sz="2000" spc="-160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pa</a:t>
            </a:r>
            <a:r>
              <a:rPr sz="2000" spc="-5" dirty="0">
                <a:latin typeface="Tahoma"/>
                <a:cs typeface="Tahoma"/>
              </a:rPr>
              <a:t>r</a:t>
            </a:r>
            <a:r>
              <a:rPr sz="2000" spc="10" dirty="0">
                <a:latin typeface="Tahoma"/>
                <a:cs typeface="Tahoma"/>
              </a:rPr>
              <a:t>t</a:t>
            </a:r>
            <a:r>
              <a:rPr sz="2000" spc="20" dirty="0">
                <a:latin typeface="Tahoma"/>
                <a:cs typeface="Tahoma"/>
              </a:rPr>
              <a:t>s</a:t>
            </a:r>
            <a:r>
              <a:rPr sz="2000" spc="10" dirty="0">
                <a:latin typeface="Tahoma"/>
                <a:cs typeface="Tahoma"/>
              </a:rPr>
              <a:t>-</a:t>
            </a:r>
            <a:r>
              <a:rPr sz="2000" spc="70" dirty="0">
                <a:latin typeface="Tahoma"/>
                <a:cs typeface="Tahoma"/>
              </a:rPr>
              <a:t>o</a:t>
            </a:r>
            <a:r>
              <a:rPr sz="2000" spc="45" dirty="0">
                <a:latin typeface="Tahoma"/>
                <a:cs typeface="Tahoma"/>
              </a:rPr>
              <a:t>f</a:t>
            </a:r>
            <a:r>
              <a:rPr sz="2000" spc="10" dirty="0">
                <a:latin typeface="Tahoma"/>
                <a:cs typeface="Tahoma"/>
              </a:rPr>
              <a:t>-</a:t>
            </a:r>
            <a:r>
              <a:rPr sz="2000" spc="-5" dirty="0">
                <a:latin typeface="Tahoma"/>
                <a:cs typeface="Tahoma"/>
              </a:rPr>
              <a:t>sp</a:t>
            </a:r>
            <a:r>
              <a:rPr sz="2000" spc="-20" dirty="0">
                <a:latin typeface="Tahoma"/>
                <a:cs typeface="Tahoma"/>
              </a:rPr>
              <a:t>e</a:t>
            </a:r>
            <a:r>
              <a:rPr sz="2000" spc="20" dirty="0">
                <a:latin typeface="Tahoma"/>
                <a:cs typeface="Tahoma"/>
              </a:rPr>
              <a:t>e</a:t>
            </a:r>
            <a:r>
              <a:rPr sz="2000" dirty="0">
                <a:latin typeface="Tahoma"/>
                <a:cs typeface="Tahoma"/>
              </a:rPr>
              <a:t>ch</a:t>
            </a:r>
            <a:r>
              <a:rPr sz="2000" spc="-165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tagging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0086" y="2853614"/>
            <a:ext cx="678180" cy="305212"/>
          </a:xfrm>
          <a:prstGeom prst="rect">
            <a:avLst/>
          </a:prstGeom>
          <a:solidFill>
            <a:srgbClr val="9FC5E8"/>
          </a:solidFill>
        </p:spPr>
        <p:txBody>
          <a:bodyPr vert="horz" wrap="square" lIns="0" tIns="8890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700"/>
              </a:spcBef>
            </a:pPr>
            <a:r>
              <a:rPr lang="en-US" sz="1400" spc="55" dirty="0">
                <a:solidFill>
                  <a:srgbClr val="3C85C5"/>
                </a:solidFill>
                <a:latin typeface="Tahoma"/>
                <a:cs typeface="Tahoma"/>
              </a:rPr>
              <a:t>Hilbert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97593" y="2853614"/>
            <a:ext cx="1073967" cy="305212"/>
          </a:xfrm>
          <a:prstGeom prst="rect">
            <a:avLst/>
          </a:prstGeom>
          <a:solidFill>
            <a:srgbClr val="9FC5E8"/>
          </a:solidFill>
        </p:spPr>
        <p:txBody>
          <a:bodyPr vert="horz" wrap="square" lIns="0" tIns="88900" rIns="0" bIns="0" rtlCol="0">
            <a:spAutoFit/>
          </a:bodyPr>
          <a:lstStyle/>
          <a:p>
            <a:pPr marL="27940">
              <a:lnSpc>
                <a:spcPct val="100000"/>
              </a:lnSpc>
              <a:spcBef>
                <a:spcPts val="700"/>
              </a:spcBef>
            </a:pPr>
            <a:r>
              <a:rPr lang="en-US" sz="1400" spc="-10" dirty="0" err="1">
                <a:solidFill>
                  <a:srgbClr val="3C85C5"/>
                </a:solidFill>
                <a:latin typeface="Tahoma"/>
                <a:cs typeface="Tahoma"/>
              </a:rPr>
              <a:t>Texa</a:t>
            </a:r>
            <a:r>
              <a:rPr lang="en-US" sz="1400" spc="-10" dirty="0">
                <a:solidFill>
                  <a:srgbClr val="3C85C5"/>
                </a:solidFill>
                <a:latin typeface="Tahoma"/>
                <a:cs typeface="Tahoma"/>
              </a:rPr>
              <a:t> Textiles</a:t>
            </a:r>
            <a:endParaRPr sz="14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234826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43559" y="1281760"/>
            <a:ext cx="69138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30" dirty="0">
                <a:solidFill>
                  <a:srgbClr val="B7B7B7"/>
                </a:solidFill>
                <a:latin typeface="Tahoma"/>
                <a:cs typeface="Tahoma"/>
              </a:rPr>
              <a:t>Number</a:t>
            </a:r>
            <a:r>
              <a:rPr sz="2000" spc="-125" dirty="0">
                <a:solidFill>
                  <a:srgbClr val="B7B7B7"/>
                </a:solidFill>
                <a:latin typeface="Tahoma"/>
                <a:cs typeface="Tahoma"/>
              </a:rPr>
              <a:t> </a:t>
            </a:r>
            <a:r>
              <a:rPr sz="2000" spc="55" dirty="0">
                <a:solidFill>
                  <a:srgbClr val="B7B7B7"/>
                </a:solidFill>
                <a:latin typeface="Tahoma"/>
                <a:cs typeface="Tahoma"/>
              </a:rPr>
              <a:t>of</a:t>
            </a:r>
            <a:r>
              <a:rPr sz="2000" spc="-125" dirty="0">
                <a:solidFill>
                  <a:srgbClr val="B7B7B7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B7B7B7"/>
                </a:solidFill>
                <a:latin typeface="Tahoma"/>
                <a:cs typeface="Tahoma"/>
              </a:rPr>
              <a:t>times</a:t>
            </a:r>
            <a:r>
              <a:rPr sz="2000" spc="-125" dirty="0">
                <a:solidFill>
                  <a:srgbClr val="B7B7B7"/>
                </a:solidFill>
                <a:latin typeface="Tahoma"/>
                <a:cs typeface="Tahoma"/>
              </a:rPr>
              <a:t> </a:t>
            </a:r>
            <a:r>
              <a:rPr sz="2000" spc="20" dirty="0">
                <a:solidFill>
                  <a:srgbClr val="B7B7B7"/>
                </a:solidFill>
                <a:latin typeface="Tahoma"/>
                <a:cs typeface="Tahoma"/>
              </a:rPr>
              <a:t>they</a:t>
            </a:r>
            <a:r>
              <a:rPr sz="2000" spc="-130" dirty="0">
                <a:solidFill>
                  <a:srgbClr val="B7B7B7"/>
                </a:solidFill>
                <a:latin typeface="Tahoma"/>
                <a:cs typeface="Tahoma"/>
              </a:rPr>
              <a:t> </a:t>
            </a:r>
            <a:r>
              <a:rPr sz="2000" i="1" spc="-55" dirty="0">
                <a:latin typeface="Trebuchet MS"/>
                <a:cs typeface="Trebuchet MS"/>
              </a:rPr>
              <a:t>occur</a:t>
            </a:r>
            <a:r>
              <a:rPr sz="2000" i="1" spc="-130" dirty="0">
                <a:latin typeface="Trebuchet MS"/>
                <a:cs typeface="Trebuchet MS"/>
              </a:rPr>
              <a:t> </a:t>
            </a:r>
            <a:r>
              <a:rPr sz="2000" i="1" spc="-100" dirty="0">
                <a:latin typeface="Trebuchet MS"/>
                <a:cs typeface="Trebuchet MS"/>
              </a:rPr>
              <a:t>together</a:t>
            </a:r>
            <a:r>
              <a:rPr sz="2000" i="1" spc="-125" dirty="0">
                <a:latin typeface="Trebuchet MS"/>
                <a:cs typeface="Trebuchet MS"/>
              </a:rPr>
              <a:t> </a:t>
            </a:r>
            <a:r>
              <a:rPr sz="2000" i="1" spc="-100" dirty="0">
                <a:latin typeface="Trebuchet MS"/>
                <a:cs typeface="Trebuchet MS"/>
              </a:rPr>
              <a:t>within</a:t>
            </a:r>
            <a:r>
              <a:rPr sz="2000" i="1" spc="-120" dirty="0">
                <a:latin typeface="Trebuchet MS"/>
                <a:cs typeface="Trebuchet MS"/>
              </a:rPr>
              <a:t> </a:t>
            </a:r>
            <a:r>
              <a:rPr sz="2000" i="1" spc="-30" dirty="0">
                <a:latin typeface="Trebuchet MS"/>
                <a:cs typeface="Trebuchet MS"/>
              </a:rPr>
              <a:t>a</a:t>
            </a:r>
            <a:r>
              <a:rPr sz="2000" i="1" spc="-135" dirty="0">
                <a:latin typeface="Trebuchet MS"/>
                <a:cs typeface="Trebuchet MS"/>
              </a:rPr>
              <a:t> </a:t>
            </a:r>
            <a:r>
              <a:rPr sz="2000" i="1" spc="-90" dirty="0">
                <a:latin typeface="Trebuchet MS"/>
                <a:cs typeface="Trebuchet MS"/>
              </a:rPr>
              <a:t>certain</a:t>
            </a:r>
            <a:r>
              <a:rPr sz="2000" i="1" spc="-114" dirty="0">
                <a:latin typeface="Trebuchet MS"/>
                <a:cs typeface="Trebuchet MS"/>
              </a:rPr>
              <a:t> </a:t>
            </a:r>
            <a:r>
              <a:rPr sz="2000" i="1" spc="-70" dirty="0">
                <a:latin typeface="Trebuchet MS"/>
                <a:cs typeface="Trebuchet MS"/>
              </a:rPr>
              <a:t>distance</a:t>
            </a:r>
            <a:r>
              <a:rPr sz="2000" i="1" spc="-105" dirty="0">
                <a:latin typeface="Trebuchet MS"/>
                <a:cs typeface="Trebuchet MS"/>
              </a:rPr>
              <a:t> </a:t>
            </a:r>
            <a:r>
              <a:rPr sz="2000" i="1" spc="-60" dirty="0">
                <a:solidFill>
                  <a:srgbClr val="A64D79"/>
                </a:solidFill>
                <a:latin typeface="Trebuchet MS"/>
                <a:cs typeface="Trebuchet MS"/>
              </a:rPr>
              <a:t>k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2940" y="2148839"/>
            <a:ext cx="2887980" cy="1469390"/>
          </a:xfrm>
          <a:prstGeom prst="rect">
            <a:avLst/>
          </a:prstGeom>
          <a:solidFill>
            <a:srgbClr val="EEEEEE"/>
          </a:solidFill>
          <a:ln w="9525">
            <a:solidFill>
              <a:srgbClr val="000000"/>
            </a:solidFill>
          </a:ln>
        </p:spPr>
        <p:txBody>
          <a:bodyPr vert="horz" wrap="square" lIns="0" tIns="202565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1595"/>
              </a:spcBef>
            </a:pPr>
            <a:r>
              <a:rPr sz="2000" spc="-185" dirty="0">
                <a:solidFill>
                  <a:srgbClr val="3C85C5"/>
                </a:solidFill>
                <a:latin typeface="Tahoma"/>
                <a:cs typeface="Tahoma"/>
              </a:rPr>
              <a:t>I</a:t>
            </a:r>
            <a:r>
              <a:rPr sz="2000" spc="-114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spc="15" dirty="0">
                <a:solidFill>
                  <a:srgbClr val="3C85C5"/>
                </a:solidFill>
                <a:latin typeface="Tahoma"/>
                <a:cs typeface="Tahoma"/>
              </a:rPr>
              <a:t>like</a:t>
            </a:r>
            <a:r>
              <a:rPr sz="2000" spc="-13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3C85C5"/>
                </a:solidFill>
                <a:latin typeface="Tahoma"/>
                <a:cs typeface="Tahoma"/>
              </a:rPr>
              <a:t>s</a:t>
            </a:r>
            <a:r>
              <a:rPr sz="2000" u="heavy" spc="-5" dirty="0">
                <a:solidFill>
                  <a:srgbClr val="3C85C5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i</a:t>
            </a:r>
            <a:r>
              <a:rPr sz="2000" u="heavy" spc="-20" dirty="0">
                <a:solidFill>
                  <a:srgbClr val="3C85C5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m</a:t>
            </a:r>
            <a:r>
              <a:rPr sz="2000" u="heavy" spc="15" dirty="0">
                <a:solidFill>
                  <a:srgbClr val="3C85C5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pl</a:t>
            </a:r>
            <a:r>
              <a:rPr sz="2000" u="heavy" spc="-110" dirty="0">
                <a:solidFill>
                  <a:srgbClr val="3C85C5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</a:t>
            </a:r>
            <a:r>
              <a:rPr sz="2000" u="heavy" spc="-5" dirty="0">
                <a:solidFill>
                  <a:srgbClr val="3C85C5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000" u="heavy" dirty="0">
                <a:solidFill>
                  <a:srgbClr val="3C85C5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dat</a:t>
            </a:r>
            <a:r>
              <a:rPr sz="2000" u="heavy" spc="-55" dirty="0">
                <a:solidFill>
                  <a:srgbClr val="3C85C5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50">
              <a:latin typeface="Tahoma"/>
              <a:cs typeface="Tahoma"/>
            </a:endParaRPr>
          </a:p>
          <a:p>
            <a:pPr marL="154305">
              <a:lnSpc>
                <a:spcPct val="100000"/>
              </a:lnSpc>
            </a:pPr>
            <a:r>
              <a:rPr sz="2000" spc="-185" dirty="0">
                <a:solidFill>
                  <a:srgbClr val="3C85C5"/>
                </a:solidFill>
                <a:latin typeface="Tahoma"/>
                <a:cs typeface="Tahoma"/>
              </a:rPr>
              <a:t>I</a:t>
            </a:r>
            <a:r>
              <a:rPr sz="2000" spc="-114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spc="20" dirty="0">
                <a:solidFill>
                  <a:srgbClr val="3C85C5"/>
                </a:solidFill>
                <a:latin typeface="Tahoma"/>
                <a:cs typeface="Tahoma"/>
              </a:rPr>
              <a:t>p</a:t>
            </a:r>
            <a:r>
              <a:rPr sz="2000" spc="15" dirty="0">
                <a:solidFill>
                  <a:srgbClr val="3C85C5"/>
                </a:solidFill>
                <a:latin typeface="Tahoma"/>
                <a:cs typeface="Tahoma"/>
              </a:rPr>
              <a:t>refer</a:t>
            </a:r>
            <a:r>
              <a:rPr sz="2000" spc="-155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3C85C5"/>
                </a:solidFill>
                <a:latin typeface="Tahoma"/>
                <a:cs typeface="Tahoma"/>
              </a:rPr>
              <a:t>s</a:t>
            </a:r>
            <a:r>
              <a:rPr sz="2000" u="heavy" spc="-5" dirty="0">
                <a:solidFill>
                  <a:srgbClr val="3C85C5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i</a:t>
            </a:r>
            <a:r>
              <a:rPr sz="2000" u="heavy" spc="-20" dirty="0">
                <a:solidFill>
                  <a:srgbClr val="3C85C5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m</a:t>
            </a:r>
            <a:r>
              <a:rPr sz="2000" u="heavy" spc="10" dirty="0">
                <a:solidFill>
                  <a:srgbClr val="3C85C5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ple</a:t>
            </a:r>
            <a:r>
              <a:rPr sz="2000" spc="-114" dirty="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sz="2000" spc="10" dirty="0">
                <a:solidFill>
                  <a:srgbClr val="3C85C5"/>
                </a:solidFill>
                <a:latin typeface="Tahoma"/>
                <a:cs typeface="Tahoma"/>
              </a:rPr>
              <a:t>ra</a:t>
            </a:r>
            <a:r>
              <a:rPr sz="2000" spc="-45" dirty="0">
                <a:solidFill>
                  <a:srgbClr val="3C85C5"/>
                </a:solidFill>
                <a:latin typeface="Tahoma"/>
                <a:cs typeface="Tahoma"/>
              </a:rPr>
              <a:t>w</a:t>
            </a:r>
            <a:r>
              <a:rPr sz="2000" u="heavy" spc="-65" dirty="0">
                <a:solidFill>
                  <a:srgbClr val="3C85C5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000" u="heavy" dirty="0">
                <a:solidFill>
                  <a:srgbClr val="3C85C5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dat</a:t>
            </a:r>
            <a:r>
              <a:rPr sz="2000" u="heavy" spc="-55" dirty="0">
                <a:solidFill>
                  <a:srgbClr val="3C85C5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77944" y="3249295"/>
            <a:ext cx="5130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6AA84F"/>
                </a:solidFill>
                <a:latin typeface="Tahoma"/>
                <a:cs typeface="Tahoma"/>
              </a:rPr>
              <a:t>dat</a:t>
            </a:r>
            <a:r>
              <a:rPr sz="2000" spc="-55" dirty="0">
                <a:solidFill>
                  <a:srgbClr val="6AA84F"/>
                </a:solidFill>
                <a:latin typeface="Tahoma"/>
                <a:cs typeface="Tahoma"/>
              </a:rPr>
              <a:t>a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76229" y="2801493"/>
            <a:ext cx="41376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14705" algn="l"/>
                <a:tab pos="1932305" algn="l"/>
                <a:tab pos="2748280" algn="l"/>
                <a:tab pos="3594735" algn="l"/>
                <a:tab pos="4124325" algn="l"/>
              </a:tabLst>
            </a:pPr>
            <a:r>
              <a:rPr sz="2000" u="heavy" spc="-114" dirty="0">
                <a:solidFill>
                  <a:srgbClr val="E69138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	</a:t>
            </a:r>
            <a:r>
              <a:rPr sz="2000" u="heavy" spc="-5" dirty="0">
                <a:solidFill>
                  <a:srgbClr val="E69138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simple	</a:t>
            </a:r>
            <a:r>
              <a:rPr sz="2000" u="heavy" spc="10" dirty="0">
                <a:solidFill>
                  <a:srgbClr val="E69138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raw	</a:t>
            </a:r>
            <a:r>
              <a:rPr sz="2000" u="heavy" spc="15" dirty="0">
                <a:solidFill>
                  <a:srgbClr val="E69138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like	</a:t>
            </a:r>
            <a:r>
              <a:rPr sz="2000" u="heavy" spc="-185" dirty="0">
                <a:solidFill>
                  <a:srgbClr val="E69138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I	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60235" y="1901951"/>
            <a:ext cx="734695" cy="448309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69850" rIns="0" bIns="0" rtlCol="0">
            <a:spAutoFit/>
          </a:bodyPr>
          <a:lstStyle/>
          <a:p>
            <a:pPr marL="155575">
              <a:lnSpc>
                <a:spcPct val="100000"/>
              </a:lnSpc>
              <a:spcBef>
                <a:spcPts val="550"/>
              </a:spcBef>
            </a:pPr>
            <a:r>
              <a:rPr sz="2000" spc="-70" dirty="0">
                <a:solidFill>
                  <a:srgbClr val="A64D79"/>
                </a:solidFill>
                <a:latin typeface="Tahoma"/>
                <a:cs typeface="Tahoma"/>
              </a:rPr>
              <a:t>k=2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146" y="3234689"/>
            <a:ext cx="2938780" cy="387350"/>
          </a:xfrm>
          <a:prstGeom prst="rect">
            <a:avLst/>
          </a:prstGeom>
          <a:ln w="28575">
            <a:solidFill>
              <a:srgbClr val="6AA84F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05"/>
              </a:spcBef>
              <a:tabLst>
                <a:tab pos="1107440" algn="l"/>
                <a:tab pos="1890395" algn="l"/>
                <a:tab pos="2573655" algn="l"/>
              </a:tabLst>
            </a:pPr>
            <a:r>
              <a:rPr sz="3000" spc="104" baseline="2777" dirty="0">
                <a:latin typeface="Tahoma"/>
                <a:cs typeface="Tahoma"/>
              </a:rPr>
              <a:t>2	1	1	</a:t>
            </a:r>
            <a:r>
              <a:rPr sz="2000" spc="70" dirty="0">
                <a:latin typeface="Tahoma"/>
                <a:cs typeface="Tahoma"/>
              </a:rPr>
              <a:t>0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388929" y="3719893"/>
            <a:ext cx="4112260" cy="121920"/>
            <a:chOff x="4388929" y="3719893"/>
            <a:chExt cx="4112260" cy="121920"/>
          </a:xfrm>
        </p:grpSpPr>
        <p:sp>
          <p:nvSpPr>
            <p:cNvPr id="10" name="object 10"/>
            <p:cNvSpPr/>
            <p:nvPr/>
          </p:nvSpPr>
          <p:spPr>
            <a:xfrm>
              <a:off x="5404865" y="3725417"/>
              <a:ext cx="2832100" cy="107314"/>
            </a:xfrm>
            <a:custGeom>
              <a:avLst/>
              <a:gdLst/>
              <a:ahLst/>
              <a:cxnLst/>
              <a:rect l="l" t="t" r="r" b="b"/>
              <a:pathLst>
                <a:path w="2832100" h="107314">
                  <a:moveTo>
                    <a:pt x="0" y="106679"/>
                  </a:moveTo>
                  <a:lnTo>
                    <a:pt x="2831973" y="106679"/>
                  </a:lnTo>
                </a:path>
                <a:path w="2832100" h="107314">
                  <a:moveTo>
                    <a:pt x="0" y="107060"/>
                  </a:moveTo>
                  <a:lnTo>
                    <a:pt x="0" y="0"/>
                  </a:lnTo>
                </a:path>
                <a:path w="2832100" h="107314">
                  <a:moveTo>
                    <a:pt x="2831591" y="107060"/>
                  </a:moveTo>
                  <a:lnTo>
                    <a:pt x="2831591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93691" y="3724655"/>
              <a:ext cx="4102735" cy="5080"/>
            </a:xfrm>
            <a:custGeom>
              <a:avLst/>
              <a:gdLst/>
              <a:ahLst/>
              <a:cxnLst/>
              <a:rect l="l" t="t" r="r" b="b"/>
              <a:pathLst>
                <a:path w="4102734" h="5079">
                  <a:moveTo>
                    <a:pt x="0" y="0"/>
                  </a:moveTo>
                  <a:lnTo>
                    <a:pt x="4102227" y="4826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744461" y="3963416"/>
            <a:ext cx="1676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ahoma"/>
                <a:cs typeface="Tahoma"/>
              </a:rPr>
              <a:t>n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7C6A3E87-204B-60CF-8014-FE7A6CD93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110" dirty="0"/>
              <a:t>Word</a:t>
            </a:r>
            <a:r>
              <a:rPr lang="en-GB" spc="-175" dirty="0"/>
              <a:t> </a:t>
            </a:r>
            <a:r>
              <a:rPr lang="en-GB" spc="30" dirty="0"/>
              <a:t>by</a:t>
            </a:r>
            <a:r>
              <a:rPr lang="en-GB" spc="-190" dirty="0"/>
              <a:t> </a:t>
            </a:r>
            <a:r>
              <a:rPr lang="en-GB" spc="110" dirty="0"/>
              <a:t>Word</a:t>
            </a:r>
            <a:r>
              <a:rPr lang="en-GB" spc="-175" dirty="0"/>
              <a:t> </a:t>
            </a:r>
            <a:r>
              <a:rPr lang="en-GB" spc="20" dirty="0"/>
              <a:t>Design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590503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30670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20" dirty="0"/>
              <a:t>Extrinsic</a:t>
            </a:r>
            <a:r>
              <a:rPr sz="2800" spc="-215" dirty="0"/>
              <a:t> </a:t>
            </a:r>
            <a:r>
              <a:rPr sz="2800" spc="5" dirty="0"/>
              <a:t>evaluation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90550" y="1195000"/>
            <a:ext cx="6036945" cy="290385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2000" spc="10" dirty="0">
                <a:latin typeface="Tahoma"/>
                <a:cs typeface="Tahoma"/>
              </a:rPr>
              <a:t>Test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word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e</a:t>
            </a:r>
            <a:r>
              <a:rPr sz="2000" spc="-25" dirty="0">
                <a:latin typeface="Tahoma"/>
                <a:cs typeface="Tahoma"/>
              </a:rPr>
              <a:t>m</a:t>
            </a:r>
            <a:r>
              <a:rPr sz="2000" spc="15" dirty="0">
                <a:latin typeface="Tahoma"/>
                <a:cs typeface="Tahoma"/>
              </a:rPr>
              <a:t>bed</a:t>
            </a:r>
            <a:r>
              <a:rPr sz="2000" spc="20" dirty="0">
                <a:latin typeface="Tahoma"/>
                <a:cs typeface="Tahoma"/>
              </a:rPr>
              <a:t>d</a:t>
            </a:r>
            <a:r>
              <a:rPr sz="2000" spc="-15" dirty="0">
                <a:latin typeface="Tahoma"/>
                <a:cs typeface="Tahoma"/>
              </a:rPr>
              <a:t>ings</a:t>
            </a:r>
            <a:r>
              <a:rPr sz="2000" spc="-160" dirty="0">
                <a:latin typeface="Tahoma"/>
                <a:cs typeface="Tahoma"/>
              </a:rPr>
              <a:t> </a:t>
            </a:r>
            <a:r>
              <a:rPr sz="2000" spc="25" dirty="0">
                <a:latin typeface="Tahoma"/>
                <a:cs typeface="Tahoma"/>
              </a:rPr>
              <a:t>on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ext</a:t>
            </a:r>
            <a:r>
              <a:rPr sz="2000" spc="10" dirty="0">
                <a:latin typeface="Tahoma"/>
                <a:cs typeface="Tahoma"/>
              </a:rPr>
              <a:t>e</a:t>
            </a:r>
            <a:r>
              <a:rPr sz="2000" spc="-10" dirty="0">
                <a:latin typeface="Tahoma"/>
                <a:cs typeface="Tahoma"/>
              </a:rPr>
              <a:t>rnal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ta</a:t>
            </a:r>
            <a:r>
              <a:rPr sz="2000" spc="-15" dirty="0">
                <a:latin typeface="Tahoma"/>
                <a:cs typeface="Tahoma"/>
              </a:rPr>
              <a:t>s</a:t>
            </a:r>
            <a:r>
              <a:rPr sz="2000" spc="20" dirty="0">
                <a:latin typeface="Tahoma"/>
                <a:cs typeface="Tahoma"/>
              </a:rPr>
              <a:t>k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2000" spc="-85" dirty="0">
                <a:latin typeface="Tahoma"/>
                <a:cs typeface="Tahoma"/>
              </a:rPr>
              <a:t>e</a:t>
            </a:r>
            <a:r>
              <a:rPr sz="2000" spc="-60" dirty="0">
                <a:latin typeface="Tahoma"/>
                <a:cs typeface="Tahoma"/>
              </a:rPr>
              <a:t>.</a:t>
            </a:r>
            <a:r>
              <a:rPr sz="2000" spc="-100" dirty="0">
                <a:latin typeface="Tahoma"/>
                <a:cs typeface="Tahoma"/>
              </a:rPr>
              <a:t>g.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na</a:t>
            </a:r>
            <a:r>
              <a:rPr sz="2000" spc="-50" dirty="0">
                <a:latin typeface="Tahoma"/>
                <a:cs typeface="Tahoma"/>
              </a:rPr>
              <a:t>m</a:t>
            </a:r>
            <a:r>
              <a:rPr sz="2000" spc="10" dirty="0">
                <a:latin typeface="Tahoma"/>
                <a:cs typeface="Tahoma"/>
              </a:rPr>
              <a:t>ed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e</a:t>
            </a:r>
            <a:r>
              <a:rPr sz="2000" spc="30" dirty="0">
                <a:latin typeface="Tahoma"/>
                <a:cs typeface="Tahoma"/>
              </a:rPr>
              <a:t>ntity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reco</a:t>
            </a:r>
            <a:r>
              <a:rPr sz="2000" dirty="0">
                <a:latin typeface="Tahoma"/>
                <a:cs typeface="Tahoma"/>
              </a:rPr>
              <a:t>gni</a:t>
            </a:r>
            <a:r>
              <a:rPr sz="2000" spc="-15" dirty="0">
                <a:latin typeface="Tahoma"/>
                <a:cs typeface="Tahoma"/>
              </a:rPr>
              <a:t>t</a:t>
            </a:r>
            <a:r>
              <a:rPr sz="2000" spc="20" dirty="0">
                <a:latin typeface="Tahoma"/>
                <a:cs typeface="Tahoma"/>
              </a:rPr>
              <a:t>i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-75" dirty="0">
                <a:latin typeface="Tahoma"/>
                <a:cs typeface="Tahoma"/>
              </a:rPr>
              <a:t>n,</a:t>
            </a:r>
            <a:r>
              <a:rPr sz="2000" spc="-160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pa</a:t>
            </a:r>
            <a:r>
              <a:rPr sz="2000" spc="-5" dirty="0">
                <a:latin typeface="Tahoma"/>
                <a:cs typeface="Tahoma"/>
              </a:rPr>
              <a:t>r</a:t>
            </a:r>
            <a:r>
              <a:rPr sz="2000" spc="10" dirty="0">
                <a:latin typeface="Tahoma"/>
                <a:cs typeface="Tahoma"/>
              </a:rPr>
              <a:t>t</a:t>
            </a:r>
            <a:r>
              <a:rPr sz="2000" spc="20" dirty="0">
                <a:latin typeface="Tahoma"/>
                <a:cs typeface="Tahoma"/>
              </a:rPr>
              <a:t>s</a:t>
            </a:r>
            <a:r>
              <a:rPr sz="2000" spc="10" dirty="0">
                <a:latin typeface="Tahoma"/>
                <a:cs typeface="Tahoma"/>
              </a:rPr>
              <a:t>-</a:t>
            </a:r>
            <a:r>
              <a:rPr sz="2000" spc="70" dirty="0">
                <a:latin typeface="Tahoma"/>
                <a:cs typeface="Tahoma"/>
              </a:rPr>
              <a:t>o</a:t>
            </a:r>
            <a:r>
              <a:rPr sz="2000" spc="45" dirty="0">
                <a:latin typeface="Tahoma"/>
                <a:cs typeface="Tahoma"/>
              </a:rPr>
              <a:t>f</a:t>
            </a:r>
            <a:r>
              <a:rPr sz="2000" spc="10" dirty="0">
                <a:latin typeface="Tahoma"/>
                <a:cs typeface="Tahoma"/>
              </a:rPr>
              <a:t>-</a:t>
            </a:r>
            <a:r>
              <a:rPr sz="2000" spc="-5" dirty="0">
                <a:latin typeface="Tahoma"/>
                <a:cs typeface="Tahoma"/>
              </a:rPr>
              <a:t>sp</a:t>
            </a:r>
            <a:r>
              <a:rPr sz="2000" spc="-20" dirty="0">
                <a:latin typeface="Tahoma"/>
                <a:cs typeface="Tahoma"/>
              </a:rPr>
              <a:t>e</a:t>
            </a:r>
            <a:r>
              <a:rPr sz="2000" spc="20" dirty="0">
                <a:latin typeface="Tahoma"/>
                <a:cs typeface="Tahoma"/>
              </a:rPr>
              <a:t>e</a:t>
            </a:r>
            <a:r>
              <a:rPr sz="2000" dirty="0">
                <a:latin typeface="Tahoma"/>
                <a:cs typeface="Tahoma"/>
              </a:rPr>
              <a:t>ch</a:t>
            </a:r>
            <a:r>
              <a:rPr sz="2000" spc="-165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tagging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50">
              <a:latin typeface="Tahoma"/>
              <a:cs typeface="Tahoma"/>
            </a:endParaRPr>
          </a:p>
          <a:p>
            <a:pPr marL="127000">
              <a:lnSpc>
                <a:spcPct val="100000"/>
              </a:lnSpc>
              <a:tabLst>
                <a:tab pos="469265" algn="l"/>
              </a:tabLst>
            </a:pPr>
            <a:r>
              <a:rPr sz="1800" spc="-265" dirty="0">
                <a:latin typeface="Tahoma"/>
                <a:cs typeface="Tahoma"/>
              </a:rPr>
              <a:t>+	</a:t>
            </a:r>
            <a:r>
              <a:rPr sz="2000" spc="25" dirty="0">
                <a:latin typeface="Tahoma"/>
                <a:cs typeface="Tahoma"/>
              </a:rPr>
              <a:t>E</a:t>
            </a:r>
            <a:r>
              <a:rPr sz="2000" dirty="0">
                <a:latin typeface="Tahoma"/>
                <a:cs typeface="Tahoma"/>
              </a:rPr>
              <a:t>va</a:t>
            </a:r>
            <a:r>
              <a:rPr sz="2000" spc="-10" dirty="0">
                <a:latin typeface="Tahoma"/>
                <a:cs typeface="Tahoma"/>
              </a:rPr>
              <a:t>l</a:t>
            </a:r>
            <a:r>
              <a:rPr sz="2000" dirty="0">
                <a:latin typeface="Tahoma"/>
                <a:cs typeface="Tahoma"/>
              </a:rPr>
              <a:t>uat</a:t>
            </a:r>
            <a:r>
              <a:rPr sz="2000" spc="-10" dirty="0">
                <a:latin typeface="Tahoma"/>
                <a:cs typeface="Tahoma"/>
              </a:rPr>
              <a:t>e</a:t>
            </a:r>
            <a:r>
              <a:rPr sz="2000" spc="-25" dirty="0">
                <a:latin typeface="Tahoma"/>
                <a:cs typeface="Tahoma"/>
              </a:rPr>
              <a:t>s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act</a:t>
            </a:r>
            <a:r>
              <a:rPr sz="2000" dirty="0">
                <a:latin typeface="Tahoma"/>
                <a:cs typeface="Tahoma"/>
              </a:rPr>
              <a:t>u</a:t>
            </a:r>
            <a:r>
              <a:rPr sz="2000" spc="-20" dirty="0">
                <a:latin typeface="Tahoma"/>
                <a:cs typeface="Tahoma"/>
              </a:rPr>
              <a:t>al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u</a:t>
            </a:r>
            <a:r>
              <a:rPr sz="2000" spc="-20" dirty="0">
                <a:latin typeface="Tahoma"/>
                <a:cs typeface="Tahoma"/>
              </a:rPr>
              <a:t>s</a:t>
            </a:r>
            <a:r>
              <a:rPr sz="2000" spc="25" dirty="0">
                <a:latin typeface="Tahoma"/>
                <a:cs typeface="Tahoma"/>
              </a:rPr>
              <a:t>efu</a:t>
            </a:r>
            <a:r>
              <a:rPr sz="2000" dirty="0">
                <a:latin typeface="Tahoma"/>
                <a:cs typeface="Tahoma"/>
              </a:rPr>
              <a:t>l</a:t>
            </a:r>
            <a:r>
              <a:rPr sz="2000" spc="5" dirty="0">
                <a:latin typeface="Tahoma"/>
                <a:cs typeface="Tahoma"/>
              </a:rPr>
              <a:t>n</a:t>
            </a:r>
            <a:r>
              <a:rPr sz="2000" spc="-5" dirty="0">
                <a:latin typeface="Tahoma"/>
                <a:cs typeface="Tahoma"/>
              </a:rPr>
              <a:t>e</a:t>
            </a:r>
            <a:r>
              <a:rPr sz="2000" spc="-25" dirty="0">
                <a:latin typeface="Tahoma"/>
                <a:cs typeface="Tahoma"/>
              </a:rPr>
              <a:t>ss</a:t>
            </a:r>
            <a:r>
              <a:rPr sz="2000" spc="-160" dirty="0">
                <a:latin typeface="Tahoma"/>
                <a:cs typeface="Tahoma"/>
              </a:rPr>
              <a:t> </a:t>
            </a:r>
            <a:r>
              <a:rPr sz="2000" spc="55" dirty="0">
                <a:latin typeface="Tahoma"/>
                <a:cs typeface="Tahoma"/>
              </a:rPr>
              <a:t>of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e</a:t>
            </a:r>
            <a:r>
              <a:rPr sz="2000" spc="-25" dirty="0">
                <a:latin typeface="Tahoma"/>
                <a:cs typeface="Tahoma"/>
              </a:rPr>
              <a:t>m</a:t>
            </a:r>
            <a:r>
              <a:rPr sz="2000" spc="15" dirty="0">
                <a:latin typeface="Tahoma"/>
                <a:cs typeface="Tahoma"/>
              </a:rPr>
              <a:t>bed</a:t>
            </a:r>
            <a:r>
              <a:rPr sz="2000" spc="20" dirty="0">
                <a:latin typeface="Tahoma"/>
                <a:cs typeface="Tahoma"/>
              </a:rPr>
              <a:t>d</a:t>
            </a:r>
            <a:r>
              <a:rPr sz="2000" spc="-15" dirty="0">
                <a:latin typeface="Tahoma"/>
                <a:cs typeface="Tahoma"/>
              </a:rPr>
              <a:t>ings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50">
              <a:latin typeface="Tahoma"/>
              <a:cs typeface="Tahoma"/>
            </a:endParaRPr>
          </a:p>
          <a:p>
            <a:pPr marL="469900" lvl="1" indent="-342900">
              <a:lnSpc>
                <a:spcPct val="100000"/>
              </a:lnSpc>
              <a:buSzPct val="90000"/>
              <a:buChar char="-"/>
              <a:tabLst>
                <a:tab pos="469265" algn="l"/>
                <a:tab pos="469900" algn="l"/>
              </a:tabLst>
            </a:pPr>
            <a:r>
              <a:rPr sz="2000" spc="-5" dirty="0">
                <a:latin typeface="Tahoma"/>
                <a:cs typeface="Tahoma"/>
              </a:rPr>
              <a:t>Time-consuming</a:t>
            </a:r>
            <a:endParaRPr sz="20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Tahoma"/>
              <a:buChar char="-"/>
            </a:pPr>
            <a:endParaRPr sz="2550">
              <a:latin typeface="Tahoma"/>
              <a:cs typeface="Tahoma"/>
            </a:endParaRPr>
          </a:p>
          <a:p>
            <a:pPr marL="469900" lvl="1" indent="-342900">
              <a:lnSpc>
                <a:spcPct val="100000"/>
              </a:lnSpc>
              <a:buSzPct val="90000"/>
              <a:buChar char="-"/>
              <a:tabLst>
                <a:tab pos="469265" algn="l"/>
                <a:tab pos="469900" algn="l"/>
              </a:tabLst>
            </a:pPr>
            <a:r>
              <a:rPr sz="2000" spc="95" dirty="0">
                <a:latin typeface="Tahoma"/>
                <a:cs typeface="Tahoma"/>
              </a:rPr>
              <a:t>More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30" dirty="0">
                <a:latin typeface="Tahoma"/>
                <a:cs typeface="Tahoma"/>
              </a:rPr>
              <a:t>difficult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50" dirty="0">
                <a:latin typeface="Tahoma"/>
                <a:cs typeface="Tahoma"/>
              </a:rPr>
              <a:t>to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troubleshoot</a:t>
            </a:r>
            <a:endParaRPr sz="20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55753861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21437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35" dirty="0"/>
              <a:t>Going</a:t>
            </a:r>
            <a:r>
              <a:rPr sz="2800" spc="-150" dirty="0"/>
              <a:t> </a:t>
            </a:r>
            <a:r>
              <a:rPr sz="2800" spc="40" dirty="0"/>
              <a:t>fur</a:t>
            </a:r>
            <a:r>
              <a:rPr sz="2800" spc="35" dirty="0"/>
              <a:t>t</a:t>
            </a:r>
            <a:r>
              <a:rPr sz="2800" dirty="0"/>
              <a:t>her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4850" y="1240358"/>
            <a:ext cx="6226810" cy="1032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SzPct val="90000"/>
              <a:buChar char="●"/>
              <a:tabLst>
                <a:tab pos="354965" algn="l"/>
                <a:tab pos="355600" algn="l"/>
              </a:tabLst>
            </a:pPr>
            <a:r>
              <a:rPr sz="2000" spc="25" dirty="0">
                <a:latin typeface="Tahoma"/>
                <a:cs typeface="Tahoma"/>
              </a:rPr>
              <a:t>Advanced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-30" dirty="0">
                <a:latin typeface="Tahoma"/>
                <a:cs typeface="Tahoma"/>
              </a:rPr>
              <a:t>language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modelling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and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word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embeddings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ahoma"/>
              <a:buChar char="●"/>
            </a:pPr>
            <a:endParaRPr sz="255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SzPct val="90000"/>
              <a:buChar char="●"/>
              <a:tabLst>
                <a:tab pos="354965" algn="l"/>
                <a:tab pos="355600" algn="l"/>
              </a:tabLst>
            </a:pPr>
            <a:r>
              <a:rPr sz="2000" spc="110" dirty="0">
                <a:latin typeface="Tahoma"/>
                <a:cs typeface="Tahoma"/>
              </a:rPr>
              <a:t>NLP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and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machine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learning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libraries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63595" y="2298192"/>
            <a:ext cx="5434965" cy="1412875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990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80"/>
              </a:spcBef>
            </a:pPr>
            <a:r>
              <a:rPr sz="1400" i="1" dirty="0">
                <a:solidFill>
                  <a:srgbClr val="999987"/>
                </a:solidFill>
                <a:latin typeface="Consolas"/>
                <a:cs typeface="Consolas"/>
              </a:rPr>
              <a:t>#</a:t>
            </a:r>
            <a:r>
              <a:rPr sz="1400" i="1" spc="15" dirty="0">
                <a:solidFill>
                  <a:srgbClr val="999987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999987"/>
                </a:solidFill>
                <a:latin typeface="Consolas"/>
                <a:cs typeface="Consolas"/>
              </a:rPr>
              <a:t>from</a:t>
            </a:r>
            <a:r>
              <a:rPr sz="1400" i="1" spc="25" dirty="0">
                <a:solidFill>
                  <a:srgbClr val="999987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999987"/>
                </a:solidFill>
                <a:latin typeface="Consolas"/>
                <a:cs typeface="Consolas"/>
              </a:rPr>
              <a:t>keras.layers.embeddings</a:t>
            </a:r>
            <a:r>
              <a:rPr sz="1400" i="1" spc="25" dirty="0">
                <a:solidFill>
                  <a:srgbClr val="999987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999987"/>
                </a:solidFill>
                <a:latin typeface="Consolas"/>
                <a:cs typeface="Consolas"/>
              </a:rPr>
              <a:t>import</a:t>
            </a:r>
            <a:r>
              <a:rPr sz="1400" i="1" spc="25" dirty="0">
                <a:solidFill>
                  <a:srgbClr val="999987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999987"/>
                </a:solidFill>
                <a:latin typeface="Consolas"/>
                <a:cs typeface="Consolas"/>
              </a:rPr>
              <a:t>Embedding</a:t>
            </a:r>
            <a:endParaRPr sz="14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  <a:spcBef>
                <a:spcPts val="254"/>
              </a:spcBef>
            </a:pP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embed_layer</a:t>
            </a:r>
            <a:r>
              <a:rPr sz="1400" spc="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=</a:t>
            </a:r>
            <a:r>
              <a:rPr sz="1400" spc="-1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spc="5" dirty="0">
                <a:solidFill>
                  <a:srgbClr val="333333"/>
                </a:solidFill>
                <a:latin typeface="Consolas"/>
                <a:cs typeface="Consolas"/>
              </a:rPr>
              <a:t>Embedding(</a:t>
            </a:r>
            <a:r>
              <a:rPr sz="1400" spc="5" dirty="0">
                <a:solidFill>
                  <a:srgbClr val="008080"/>
                </a:solidFill>
                <a:latin typeface="Consolas"/>
                <a:cs typeface="Consolas"/>
              </a:rPr>
              <a:t>10000</a:t>
            </a:r>
            <a:r>
              <a:rPr sz="1400" spc="5" dirty="0">
                <a:solidFill>
                  <a:srgbClr val="333333"/>
                </a:solidFill>
                <a:latin typeface="Consolas"/>
                <a:cs typeface="Consolas"/>
              </a:rPr>
              <a:t>,</a:t>
            </a: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8080"/>
                </a:solidFill>
                <a:latin typeface="Consolas"/>
                <a:cs typeface="Consolas"/>
              </a:rPr>
              <a:t>400</a:t>
            </a: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sz="1400" i="1" dirty="0">
                <a:solidFill>
                  <a:srgbClr val="999987"/>
                </a:solidFill>
                <a:latin typeface="Consolas"/>
                <a:cs typeface="Consolas"/>
              </a:rPr>
              <a:t>#</a:t>
            </a:r>
            <a:r>
              <a:rPr sz="1400" i="1" spc="-15" dirty="0">
                <a:solidFill>
                  <a:srgbClr val="999987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999987"/>
                </a:solidFill>
                <a:latin typeface="Consolas"/>
                <a:cs typeface="Consolas"/>
              </a:rPr>
              <a:t>import</a:t>
            </a:r>
            <a:r>
              <a:rPr sz="1400" i="1" spc="-15" dirty="0">
                <a:solidFill>
                  <a:srgbClr val="999987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999987"/>
                </a:solidFill>
                <a:latin typeface="Consolas"/>
                <a:cs typeface="Consolas"/>
              </a:rPr>
              <a:t>torch.nn</a:t>
            </a:r>
            <a:r>
              <a:rPr sz="1400" i="1" spc="-10" dirty="0">
                <a:solidFill>
                  <a:srgbClr val="999987"/>
                </a:solidFill>
                <a:latin typeface="Consolas"/>
                <a:cs typeface="Consolas"/>
              </a:rPr>
              <a:t> </a:t>
            </a:r>
            <a:r>
              <a:rPr sz="1400" i="1" spc="5" dirty="0">
                <a:solidFill>
                  <a:srgbClr val="999987"/>
                </a:solidFill>
                <a:latin typeface="Consolas"/>
                <a:cs typeface="Consolas"/>
              </a:rPr>
              <a:t>as</a:t>
            </a:r>
            <a:r>
              <a:rPr sz="1400" i="1" spc="-15" dirty="0">
                <a:solidFill>
                  <a:srgbClr val="999987"/>
                </a:solidFill>
                <a:latin typeface="Consolas"/>
                <a:cs typeface="Consolas"/>
              </a:rPr>
              <a:t> </a:t>
            </a:r>
            <a:r>
              <a:rPr sz="1400" i="1" spc="5" dirty="0">
                <a:solidFill>
                  <a:srgbClr val="999987"/>
                </a:solidFill>
                <a:latin typeface="Consolas"/>
                <a:cs typeface="Consolas"/>
              </a:rPr>
              <a:t>nn</a:t>
            </a:r>
            <a:endParaRPr sz="14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  <a:spcBef>
                <a:spcPts val="254"/>
              </a:spcBef>
            </a:pP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embed_layer</a:t>
            </a:r>
            <a:r>
              <a:rPr sz="1400" spc="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=</a:t>
            </a:r>
            <a:r>
              <a:rPr sz="1400" spc="-1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spc="5" dirty="0">
                <a:solidFill>
                  <a:srgbClr val="333333"/>
                </a:solidFill>
                <a:latin typeface="Consolas"/>
                <a:cs typeface="Consolas"/>
              </a:rPr>
              <a:t>nn.Embedding(</a:t>
            </a:r>
            <a:r>
              <a:rPr sz="1400" spc="5" dirty="0">
                <a:solidFill>
                  <a:srgbClr val="008080"/>
                </a:solidFill>
                <a:latin typeface="Consolas"/>
                <a:cs typeface="Consolas"/>
              </a:rPr>
              <a:t>10000</a:t>
            </a:r>
            <a:r>
              <a:rPr sz="1400" spc="5" dirty="0">
                <a:solidFill>
                  <a:srgbClr val="333333"/>
                </a:solidFill>
                <a:latin typeface="Consolas"/>
                <a:cs typeface="Consolas"/>
              </a:rPr>
              <a:t>,</a:t>
            </a: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8080"/>
                </a:solidFill>
                <a:latin typeface="Consolas"/>
                <a:cs typeface="Consolas"/>
              </a:rPr>
              <a:t>400</a:t>
            </a: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87372" y="2385822"/>
            <a:ext cx="5295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0" dirty="0">
                <a:solidFill>
                  <a:srgbClr val="3C85C5"/>
                </a:solidFill>
                <a:latin typeface="Tahoma"/>
                <a:cs typeface="Tahoma"/>
              </a:rPr>
              <a:t>Keras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45055" y="3147517"/>
            <a:ext cx="7708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20" dirty="0">
                <a:solidFill>
                  <a:srgbClr val="3C85C5"/>
                </a:solidFill>
                <a:latin typeface="Tahoma"/>
                <a:cs typeface="Tahoma"/>
              </a:rPr>
              <a:t>PyTorch</a:t>
            </a:r>
            <a:endParaRPr sz="16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50786733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4FAAF-70F4-BB2F-071F-24493019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17AD3-B3B7-1EDA-85AA-C2966A3F2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These slides have been adapted from</a:t>
            </a:r>
          </a:p>
          <a:p>
            <a:r>
              <a:rPr lang="en-US" dirty="0"/>
              <a:t>Younes </a:t>
            </a:r>
            <a:r>
              <a:rPr lang="en-US" dirty="0" err="1"/>
              <a:t>Mourri</a:t>
            </a:r>
            <a:r>
              <a:rPr lang="en-US" dirty="0"/>
              <a:t> &amp; Lukasz Kaiser, </a:t>
            </a:r>
            <a:r>
              <a:rPr lang="en-US" dirty="0">
                <a:hlinkClick r:id="rId2"/>
              </a:rPr>
              <a:t>Natural Language </a:t>
            </a:r>
            <a:r>
              <a:rPr lang="en-US" dirty="0" err="1">
                <a:hlinkClick r:id="rId2"/>
              </a:rPr>
              <a:t>Processcing</a:t>
            </a:r>
            <a:r>
              <a:rPr lang="en-US" dirty="0">
                <a:hlinkClick r:id="rId2"/>
              </a:rPr>
              <a:t> Specialization, </a:t>
            </a:r>
            <a:r>
              <a:rPr lang="en-US" dirty="0" err="1">
                <a:hlinkClick r:id="rId2"/>
              </a:rPr>
              <a:t>DeepLearning.Ai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71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793994" y="2867355"/>
            <a:ext cx="98996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75" dirty="0">
                <a:solidFill>
                  <a:srgbClr val="B7B7B7"/>
                </a:solidFill>
                <a:latin typeface="Tahoma"/>
                <a:cs typeface="Tahoma"/>
              </a:rPr>
              <a:t>Mac</a:t>
            </a:r>
            <a:r>
              <a:rPr sz="2000" spc="60" dirty="0">
                <a:solidFill>
                  <a:srgbClr val="B7B7B7"/>
                </a:solidFill>
                <a:latin typeface="Tahoma"/>
                <a:cs typeface="Tahoma"/>
              </a:rPr>
              <a:t>h</a:t>
            </a:r>
            <a:r>
              <a:rPr sz="2000" spc="10" dirty="0">
                <a:solidFill>
                  <a:srgbClr val="B7B7B7"/>
                </a:solidFill>
                <a:latin typeface="Tahoma"/>
                <a:cs typeface="Tahoma"/>
              </a:rPr>
              <a:t>ine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48204" y="1955550"/>
            <a:ext cx="4574540" cy="54927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>
              <a:lnSpc>
                <a:spcPts val="1620"/>
              </a:lnSpc>
              <a:spcBef>
                <a:spcPts val="1060"/>
              </a:spcBef>
              <a:tabLst>
                <a:tab pos="1948814" algn="l"/>
                <a:tab pos="3707129" algn="l"/>
              </a:tabLst>
            </a:pPr>
            <a:r>
              <a:rPr sz="1800" spc="15" dirty="0">
                <a:latin typeface="Tahoma"/>
                <a:cs typeface="Tahoma"/>
              </a:rPr>
              <a:t>E</a:t>
            </a:r>
            <a:r>
              <a:rPr sz="1800" spc="20" dirty="0">
                <a:latin typeface="Tahoma"/>
                <a:cs typeface="Tahoma"/>
              </a:rPr>
              <a:t>ntert</a:t>
            </a:r>
            <a:r>
              <a:rPr sz="1800" spc="-15" dirty="0">
                <a:latin typeface="Tahoma"/>
                <a:cs typeface="Tahoma"/>
              </a:rPr>
              <a:t>ai</a:t>
            </a:r>
            <a:r>
              <a:rPr sz="1800" dirty="0">
                <a:latin typeface="Tahoma"/>
                <a:cs typeface="Tahoma"/>
              </a:rPr>
              <a:t>nment	</a:t>
            </a:r>
            <a:r>
              <a:rPr sz="1800" spc="30" dirty="0">
                <a:latin typeface="Tahoma"/>
                <a:cs typeface="Tahoma"/>
              </a:rPr>
              <a:t>Ec</a:t>
            </a:r>
            <a:r>
              <a:rPr sz="1800" spc="15" dirty="0">
                <a:latin typeface="Tahoma"/>
                <a:cs typeface="Tahoma"/>
              </a:rPr>
              <a:t>onomy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2700" spc="412" baseline="33950" dirty="0">
                <a:latin typeface="Tahoma"/>
                <a:cs typeface="Tahoma"/>
              </a:rPr>
              <a:t>M</a:t>
            </a:r>
            <a:r>
              <a:rPr sz="2700" spc="-22" baseline="33950" dirty="0">
                <a:latin typeface="Tahoma"/>
                <a:cs typeface="Tahoma"/>
              </a:rPr>
              <a:t>a</a:t>
            </a:r>
            <a:r>
              <a:rPr sz="2700" spc="-7" baseline="33950" dirty="0">
                <a:latin typeface="Tahoma"/>
                <a:cs typeface="Tahoma"/>
              </a:rPr>
              <a:t>c</a:t>
            </a:r>
            <a:r>
              <a:rPr sz="2700" spc="7" baseline="33950" dirty="0">
                <a:latin typeface="Tahoma"/>
                <a:cs typeface="Tahoma"/>
              </a:rPr>
              <a:t>hine</a:t>
            </a:r>
            <a:endParaRPr sz="2700" baseline="33950">
              <a:latin typeface="Tahoma"/>
              <a:cs typeface="Tahoma"/>
            </a:endParaRPr>
          </a:p>
          <a:p>
            <a:pPr algn="r">
              <a:lnSpc>
                <a:spcPts val="1620"/>
              </a:lnSpc>
            </a:pPr>
            <a:r>
              <a:rPr sz="1800" spc="-5" dirty="0">
                <a:latin typeface="Tahoma"/>
                <a:cs typeface="Tahoma"/>
              </a:rPr>
              <a:t>Learning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26964" y="1495044"/>
            <a:ext cx="1724025" cy="1469390"/>
          </a:xfrm>
          <a:custGeom>
            <a:avLst/>
            <a:gdLst/>
            <a:ahLst/>
            <a:cxnLst/>
            <a:rect l="l" t="t" r="r" b="b"/>
            <a:pathLst>
              <a:path w="1724025" h="1469389">
                <a:moveTo>
                  <a:pt x="0" y="1469135"/>
                </a:moveTo>
                <a:lnTo>
                  <a:pt x="1723643" y="1469135"/>
                </a:lnTo>
                <a:lnTo>
                  <a:pt x="1723643" y="0"/>
                </a:lnTo>
                <a:lnTo>
                  <a:pt x="0" y="0"/>
                </a:lnTo>
                <a:lnTo>
                  <a:pt x="0" y="1469135"/>
                </a:lnTo>
                <a:close/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988629" y="1490281"/>
            <a:ext cx="5151755" cy="1478915"/>
            <a:chOff x="1988629" y="1490281"/>
            <a:chExt cx="5151755" cy="1478915"/>
          </a:xfrm>
        </p:grpSpPr>
        <p:sp>
          <p:nvSpPr>
            <p:cNvPr id="7" name="object 7"/>
            <p:cNvSpPr/>
            <p:nvPr/>
          </p:nvSpPr>
          <p:spPr>
            <a:xfrm>
              <a:off x="1993392" y="1495044"/>
              <a:ext cx="5142230" cy="1469390"/>
            </a:xfrm>
            <a:custGeom>
              <a:avLst/>
              <a:gdLst/>
              <a:ahLst/>
              <a:cxnLst/>
              <a:rect l="l" t="t" r="r" b="b"/>
              <a:pathLst>
                <a:path w="5142230" h="1469389">
                  <a:moveTo>
                    <a:pt x="5141976" y="0"/>
                  </a:moveTo>
                  <a:lnTo>
                    <a:pt x="0" y="0"/>
                  </a:lnTo>
                  <a:lnTo>
                    <a:pt x="0" y="1469135"/>
                  </a:lnTo>
                  <a:lnTo>
                    <a:pt x="5141976" y="1469135"/>
                  </a:lnTo>
                  <a:lnTo>
                    <a:pt x="5141976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93392" y="1495044"/>
              <a:ext cx="5142230" cy="1469390"/>
            </a:xfrm>
            <a:custGeom>
              <a:avLst/>
              <a:gdLst/>
              <a:ahLst/>
              <a:cxnLst/>
              <a:rect l="l" t="t" r="r" b="b"/>
              <a:pathLst>
                <a:path w="5142230" h="1469389">
                  <a:moveTo>
                    <a:pt x="0" y="1469135"/>
                  </a:moveTo>
                  <a:lnTo>
                    <a:pt x="5141976" y="1469135"/>
                  </a:lnTo>
                  <a:lnTo>
                    <a:pt x="5141976" y="0"/>
                  </a:lnTo>
                  <a:lnTo>
                    <a:pt x="0" y="0"/>
                  </a:lnTo>
                  <a:lnTo>
                    <a:pt x="0" y="1469135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43559" y="1048003"/>
            <a:ext cx="6595109" cy="1345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30" dirty="0">
                <a:solidFill>
                  <a:srgbClr val="B7B7B7"/>
                </a:solidFill>
                <a:latin typeface="Tahoma"/>
                <a:cs typeface="Tahoma"/>
              </a:rPr>
              <a:t>Number</a:t>
            </a:r>
            <a:r>
              <a:rPr sz="2000" spc="-130" dirty="0">
                <a:solidFill>
                  <a:srgbClr val="B7B7B7"/>
                </a:solidFill>
                <a:latin typeface="Tahoma"/>
                <a:cs typeface="Tahoma"/>
              </a:rPr>
              <a:t> </a:t>
            </a:r>
            <a:r>
              <a:rPr sz="2000" spc="55" dirty="0">
                <a:solidFill>
                  <a:srgbClr val="B7B7B7"/>
                </a:solidFill>
                <a:latin typeface="Tahoma"/>
                <a:cs typeface="Tahoma"/>
              </a:rPr>
              <a:t>of</a:t>
            </a:r>
            <a:r>
              <a:rPr sz="2000" spc="-125" dirty="0">
                <a:solidFill>
                  <a:srgbClr val="B7B7B7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B7B7B7"/>
                </a:solidFill>
                <a:latin typeface="Tahoma"/>
                <a:cs typeface="Tahoma"/>
              </a:rPr>
              <a:t>times</a:t>
            </a:r>
            <a:r>
              <a:rPr sz="2000" spc="-125" dirty="0">
                <a:solidFill>
                  <a:srgbClr val="B7B7B7"/>
                </a:solidFill>
                <a:latin typeface="Tahoma"/>
                <a:cs typeface="Tahoma"/>
              </a:rPr>
              <a:t> </a:t>
            </a:r>
            <a:r>
              <a:rPr sz="2000" spc="-55" dirty="0">
                <a:solidFill>
                  <a:srgbClr val="B7B7B7"/>
                </a:solidFill>
                <a:latin typeface="Tahoma"/>
                <a:cs typeface="Tahoma"/>
              </a:rPr>
              <a:t>a</a:t>
            </a:r>
            <a:r>
              <a:rPr sz="2000" spc="-110" dirty="0">
                <a:solidFill>
                  <a:srgbClr val="B7B7B7"/>
                </a:solidFill>
                <a:latin typeface="Tahoma"/>
                <a:cs typeface="Tahoma"/>
              </a:rPr>
              <a:t> </a:t>
            </a:r>
            <a:r>
              <a:rPr sz="2000" spc="40" dirty="0">
                <a:solidFill>
                  <a:srgbClr val="B7B7B7"/>
                </a:solidFill>
                <a:latin typeface="Tahoma"/>
                <a:cs typeface="Tahoma"/>
              </a:rPr>
              <a:t>word</a:t>
            </a:r>
            <a:r>
              <a:rPr sz="2000" spc="-114" dirty="0">
                <a:solidFill>
                  <a:srgbClr val="B7B7B7"/>
                </a:solidFill>
                <a:latin typeface="Tahoma"/>
                <a:cs typeface="Tahoma"/>
              </a:rPr>
              <a:t> </a:t>
            </a:r>
            <a:r>
              <a:rPr sz="2000" i="1" spc="-45" dirty="0">
                <a:latin typeface="Trebuchet MS"/>
                <a:cs typeface="Trebuchet MS"/>
              </a:rPr>
              <a:t>occurs</a:t>
            </a:r>
            <a:r>
              <a:rPr sz="2000" i="1" spc="-135" dirty="0">
                <a:latin typeface="Trebuchet MS"/>
                <a:cs typeface="Trebuchet MS"/>
              </a:rPr>
              <a:t> </a:t>
            </a:r>
            <a:r>
              <a:rPr sz="2000" i="1" spc="-100" dirty="0">
                <a:latin typeface="Trebuchet MS"/>
                <a:cs typeface="Trebuchet MS"/>
              </a:rPr>
              <a:t>within</a:t>
            </a:r>
            <a:r>
              <a:rPr sz="2000" i="1" spc="-120" dirty="0">
                <a:latin typeface="Trebuchet MS"/>
                <a:cs typeface="Trebuchet MS"/>
              </a:rPr>
              <a:t> </a:t>
            </a:r>
            <a:r>
              <a:rPr sz="2000" i="1" spc="-30" dirty="0">
                <a:latin typeface="Trebuchet MS"/>
                <a:cs typeface="Trebuchet MS"/>
              </a:rPr>
              <a:t>a</a:t>
            </a:r>
            <a:r>
              <a:rPr sz="2000" i="1" spc="-150" dirty="0">
                <a:latin typeface="Trebuchet MS"/>
                <a:cs typeface="Trebuchet MS"/>
              </a:rPr>
              <a:t> </a:t>
            </a:r>
            <a:r>
              <a:rPr sz="2000" i="1" spc="-90" dirty="0">
                <a:latin typeface="Trebuchet MS"/>
                <a:cs typeface="Trebuchet MS"/>
              </a:rPr>
              <a:t>certain</a:t>
            </a:r>
            <a:r>
              <a:rPr sz="2000" i="1" spc="-120" dirty="0">
                <a:latin typeface="Trebuchet MS"/>
                <a:cs typeface="Trebuchet MS"/>
              </a:rPr>
              <a:t> </a:t>
            </a:r>
            <a:r>
              <a:rPr sz="2000" i="1" spc="-70" dirty="0">
                <a:latin typeface="Trebuchet MS"/>
                <a:cs typeface="Trebuchet MS"/>
              </a:rPr>
              <a:t>category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>
              <a:latin typeface="Trebuchet MS"/>
              <a:cs typeface="Trebuchet MS"/>
            </a:endParaRPr>
          </a:p>
          <a:p>
            <a:pPr marL="3618865">
              <a:lnSpc>
                <a:spcPct val="100000"/>
              </a:lnSpc>
            </a:pPr>
            <a:r>
              <a:rPr sz="2000" spc="30" dirty="0">
                <a:latin typeface="Tahoma"/>
                <a:cs typeface="Tahoma"/>
              </a:rPr>
              <a:t>Corpus</a:t>
            </a:r>
            <a:endParaRPr sz="2000">
              <a:latin typeface="Tahoma"/>
              <a:cs typeface="Tahoma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315021" y="3188722"/>
          <a:ext cx="5696584" cy="11203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8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67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5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0255">
                <a:tc>
                  <a:txBody>
                    <a:bodyPr/>
                    <a:lstStyle/>
                    <a:p>
                      <a:pPr algn="r">
                        <a:lnSpc>
                          <a:spcPts val="1335"/>
                        </a:lnSpc>
                      </a:pPr>
                      <a:r>
                        <a:rPr sz="2000" dirty="0">
                          <a:solidFill>
                            <a:srgbClr val="E69138"/>
                          </a:solidFill>
                          <a:latin typeface="Tahoma"/>
                          <a:cs typeface="Tahoma"/>
                        </a:rPr>
                        <a:t>E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>
                        <a:lnSpc>
                          <a:spcPts val="1335"/>
                        </a:lnSpc>
                      </a:pPr>
                      <a:r>
                        <a:rPr sz="2000" spc="5" dirty="0">
                          <a:solidFill>
                            <a:srgbClr val="E69138"/>
                          </a:solidFill>
                          <a:latin typeface="Tahoma"/>
                          <a:cs typeface="Tahoma"/>
                        </a:rPr>
                        <a:t>ntertainment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1475">
                        <a:lnSpc>
                          <a:spcPts val="1335"/>
                        </a:lnSpc>
                      </a:pPr>
                      <a:r>
                        <a:rPr sz="2000" spc="25" dirty="0">
                          <a:solidFill>
                            <a:srgbClr val="A64D79"/>
                          </a:solidFill>
                          <a:latin typeface="Tahoma"/>
                          <a:cs typeface="Tahoma"/>
                        </a:rPr>
                        <a:t>Economy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8285" algn="ctr">
                        <a:lnSpc>
                          <a:spcPts val="2265"/>
                        </a:lnSpc>
                      </a:pPr>
                      <a:r>
                        <a:rPr sz="2000" spc="-5" dirty="0">
                          <a:solidFill>
                            <a:srgbClr val="B7B7B7"/>
                          </a:solidFill>
                          <a:latin typeface="Tahoma"/>
                          <a:cs typeface="Tahoma"/>
                        </a:rPr>
                        <a:t>Learning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762">
                <a:tc>
                  <a:txBody>
                    <a:bodyPr/>
                    <a:lstStyle/>
                    <a:p>
                      <a:pPr marL="50165" marR="317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15" dirty="0">
                          <a:solidFill>
                            <a:srgbClr val="6AA84F"/>
                          </a:solidFill>
                          <a:latin typeface="Tahoma"/>
                          <a:cs typeface="Tahoma"/>
                        </a:rPr>
                        <a:t>data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434975">
                        <a:lnSpc>
                          <a:spcPts val="2340"/>
                        </a:lnSpc>
                      </a:pPr>
                      <a:r>
                        <a:rPr sz="2000" spc="70" dirty="0">
                          <a:latin typeface="Tahoma"/>
                          <a:cs typeface="Tahoma"/>
                        </a:rPr>
                        <a:t>500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5465">
                        <a:lnSpc>
                          <a:spcPts val="2340"/>
                        </a:lnSpc>
                      </a:pPr>
                      <a:r>
                        <a:rPr sz="2000" spc="70" dirty="0">
                          <a:latin typeface="Tahoma"/>
                          <a:cs typeface="Tahoma"/>
                        </a:rPr>
                        <a:t>6620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algn="ctr">
                        <a:lnSpc>
                          <a:spcPts val="2340"/>
                        </a:lnSpc>
                      </a:pPr>
                      <a:r>
                        <a:rPr sz="2000" spc="70" dirty="0">
                          <a:latin typeface="Tahoma"/>
                          <a:cs typeface="Tahoma"/>
                        </a:rPr>
                        <a:t>9320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331">
                <a:tc>
                  <a:txBody>
                    <a:bodyPr/>
                    <a:lstStyle/>
                    <a:p>
                      <a:pPr marL="29845" marR="317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000" spc="15" dirty="0">
                          <a:solidFill>
                            <a:srgbClr val="6AA84F"/>
                          </a:solidFill>
                          <a:latin typeface="Tahoma"/>
                          <a:cs typeface="Tahoma"/>
                        </a:rPr>
                        <a:t>film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7874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068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spc="70" dirty="0">
                          <a:latin typeface="Tahoma"/>
                          <a:cs typeface="Tahoma"/>
                        </a:rPr>
                        <a:t>7000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58419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546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spc="70" dirty="0">
                          <a:latin typeface="Tahoma"/>
                          <a:cs typeface="Tahoma"/>
                        </a:rPr>
                        <a:t>4000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58419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1454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spc="70" dirty="0">
                          <a:latin typeface="Tahoma"/>
                          <a:cs typeface="Tahoma"/>
                        </a:rPr>
                        <a:t>1000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58419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1328927" y="3416808"/>
            <a:ext cx="5668010" cy="1905"/>
          </a:xfrm>
          <a:custGeom>
            <a:avLst/>
            <a:gdLst/>
            <a:ahLst/>
            <a:cxnLst/>
            <a:rect l="l" t="t" r="r" b="b"/>
            <a:pathLst>
              <a:path w="5668009" h="1904">
                <a:moveTo>
                  <a:pt x="0" y="1778"/>
                </a:moveTo>
                <a:lnTo>
                  <a:pt x="566762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B574DB25-0F6B-D05D-7B46-966F0F2AF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110" dirty="0"/>
              <a:t>Word</a:t>
            </a:r>
            <a:r>
              <a:rPr lang="en-GB" spc="-175" dirty="0"/>
              <a:t> </a:t>
            </a:r>
            <a:r>
              <a:rPr lang="en-GB" spc="30" dirty="0"/>
              <a:t>by</a:t>
            </a:r>
            <a:r>
              <a:rPr lang="en-GB" spc="-185" dirty="0"/>
              <a:t> </a:t>
            </a:r>
            <a:r>
              <a:rPr lang="en-GB" spc="40" dirty="0"/>
              <a:t>Document</a:t>
            </a:r>
            <a:r>
              <a:rPr lang="en-GB" spc="-175" dirty="0"/>
              <a:t> </a:t>
            </a:r>
            <a:r>
              <a:rPr lang="en-GB" spc="20" dirty="0"/>
              <a:t>Design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7474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4013</TotalTime>
  <Words>3685</Words>
  <Application>Microsoft Office PowerPoint</Application>
  <PresentationFormat>Widescreen</PresentationFormat>
  <Paragraphs>1360</Paragraphs>
  <Slides>82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95" baseType="lpstr">
      <vt:lpstr>Aptos</vt:lpstr>
      <vt:lpstr>Aptos Display</vt:lpstr>
      <vt:lpstr>Arial</vt:lpstr>
      <vt:lpstr>Calibri</vt:lpstr>
      <vt:lpstr>Cambria</vt:lpstr>
      <vt:lpstr>Cambria Math</vt:lpstr>
      <vt:lpstr>Consolas</vt:lpstr>
      <vt:lpstr>Microsoft Sans Serif</vt:lpstr>
      <vt:lpstr>Segoe UI Emoji</vt:lpstr>
      <vt:lpstr>Tahoma</vt:lpstr>
      <vt:lpstr>Times New Roman</vt:lpstr>
      <vt:lpstr>Trebuchet MS</vt:lpstr>
      <vt:lpstr>Office Theme</vt:lpstr>
      <vt:lpstr>PowerPoint Presentation</vt:lpstr>
      <vt:lpstr>Vector Space Models</vt:lpstr>
      <vt:lpstr>Why learn vector space models?</vt:lpstr>
      <vt:lpstr>Vector space models applications</vt:lpstr>
      <vt:lpstr>Fundamental concept</vt:lpstr>
      <vt:lpstr>Summary</vt:lpstr>
      <vt:lpstr>Idea</vt:lpstr>
      <vt:lpstr>Word by Word Design</vt:lpstr>
      <vt:lpstr>Word by Document Design</vt:lpstr>
      <vt:lpstr>Vector Space</vt:lpstr>
      <vt:lpstr>Euclidean distance</vt:lpstr>
      <vt:lpstr>Euclidean distance</vt:lpstr>
      <vt:lpstr>Euclidean distance for n-dimensional vectors</vt:lpstr>
      <vt:lpstr>Euclidean distance in Python</vt:lpstr>
      <vt:lpstr>Euclidean distance vs Cosine similarity</vt:lpstr>
      <vt:lpstr>Cosine Similarity</vt:lpstr>
      <vt:lpstr>Cosine Similarity</vt:lpstr>
      <vt:lpstr>Manipulating word vectors</vt:lpstr>
      <vt:lpstr>Manipulating word vectors</vt:lpstr>
      <vt:lpstr>Visualization of word vectors</vt:lpstr>
      <vt:lpstr>Visualization of word vectors</vt:lpstr>
      <vt:lpstr>Visualization of word vectors</vt:lpstr>
      <vt:lpstr>Moving towards more advanced word vectors</vt:lpstr>
      <vt:lpstr>Some basic applications of word embeddings</vt:lpstr>
      <vt:lpstr>Advanced applications of word embeddings</vt:lpstr>
      <vt:lpstr>Integers</vt:lpstr>
      <vt:lpstr>Integers</vt:lpstr>
      <vt:lpstr>One-hot vectors</vt:lpstr>
      <vt:lpstr>One-hot vectors</vt:lpstr>
      <vt:lpstr>One-hot vectors</vt:lpstr>
      <vt:lpstr>Meaning as vectors</vt:lpstr>
      <vt:lpstr>Meaning as vectors</vt:lpstr>
      <vt:lpstr>Word embedding vectors</vt:lpstr>
      <vt:lpstr>Terminology</vt:lpstr>
      <vt:lpstr>Word embedding process</vt:lpstr>
      <vt:lpstr>Basic word embedding methods</vt:lpstr>
      <vt:lpstr>Advanced word embedding methods</vt:lpstr>
      <vt:lpstr>Continuous bag-of-words word embedding process</vt:lpstr>
      <vt:lpstr>Center word prediction: rationale</vt:lpstr>
      <vt:lpstr>Creating a training example</vt:lpstr>
      <vt:lpstr>From corpus to training</vt:lpstr>
      <vt:lpstr>From corpus to training</vt:lpstr>
      <vt:lpstr>PowerPoint Presentation</vt:lpstr>
      <vt:lpstr>CBOW in a nutshell</vt:lpstr>
      <vt:lpstr>Cleaning and tokenization matters</vt:lpstr>
      <vt:lpstr>Cleaning and tokenization matters</vt:lpstr>
      <vt:lpstr>Cleaning and tokenization matters</vt:lpstr>
      <vt:lpstr>Cleaning and tokenization matters</vt:lpstr>
      <vt:lpstr>Cleaning and tokenization matters</vt:lpstr>
      <vt:lpstr>Example in Python: corpus</vt:lpstr>
      <vt:lpstr>Example in Python: libraries</vt:lpstr>
      <vt:lpstr>Example in Python: code</vt:lpstr>
      <vt:lpstr>Example in Python: code</vt:lpstr>
      <vt:lpstr>Example in Python: code</vt:lpstr>
      <vt:lpstr>Sliding window of words in Python</vt:lpstr>
      <vt:lpstr>Sliding window of words in Python</vt:lpstr>
      <vt:lpstr>Sliding window of words in Python</vt:lpstr>
      <vt:lpstr>Transforming center words into vectors</vt:lpstr>
      <vt:lpstr>Transforming context words into vectors</vt:lpstr>
      <vt:lpstr>Final prepared training set</vt:lpstr>
      <vt:lpstr>Architecture of the CBOW model</vt:lpstr>
      <vt:lpstr>Dimensions (single input)</vt:lpstr>
      <vt:lpstr>Dimensions (single input)</vt:lpstr>
      <vt:lpstr>Architecture of  the CBOW  Model:</vt:lpstr>
      <vt:lpstr>Dimensions (batch input)</vt:lpstr>
      <vt:lpstr>Dimensions (batch input)</vt:lpstr>
      <vt:lpstr>Architecture  of the CBOW  Model</vt:lpstr>
      <vt:lpstr>Rectified Linear Unit (ReLU)</vt:lpstr>
      <vt:lpstr>Softmax</vt:lpstr>
      <vt:lpstr>Softmax: example</vt:lpstr>
      <vt:lpstr>Loss</vt:lpstr>
      <vt:lpstr>Cross-entropy loss</vt:lpstr>
      <vt:lpstr>Cross-entropy loss</vt:lpstr>
      <vt:lpstr>Cross-entropy loss</vt:lpstr>
      <vt:lpstr>Intrinsic evaluation</vt:lpstr>
      <vt:lpstr>Intrinsic evaluation</vt:lpstr>
      <vt:lpstr>Intrinsic evaluation</vt:lpstr>
      <vt:lpstr>Intrinsic evaluation</vt:lpstr>
      <vt:lpstr>Extrinsic evaluation</vt:lpstr>
      <vt:lpstr>Extrinsic evaluation</vt:lpstr>
      <vt:lpstr>Going further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Mubashar</dc:creator>
  <cp:lastModifiedBy>Muhammad Mubashar</cp:lastModifiedBy>
  <cp:revision>9</cp:revision>
  <dcterms:created xsi:type="dcterms:W3CDTF">2024-04-05T14:09:29Z</dcterms:created>
  <dcterms:modified xsi:type="dcterms:W3CDTF">2024-04-09T14:14:20Z</dcterms:modified>
</cp:coreProperties>
</file>