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6" r:id="rId2"/>
  </p:sldMasterIdLst>
  <p:notesMasterIdLst>
    <p:notesMasterId r:id="rId81"/>
  </p:notesMasterIdLst>
  <p:sldIdLst>
    <p:sldId id="440" r:id="rId3"/>
    <p:sldId id="25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258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6" r:id="rId57"/>
    <p:sldId id="301" r:id="rId58"/>
    <p:sldId id="304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310" r:id="rId77"/>
    <p:sldId id="311" r:id="rId78"/>
    <p:sldId id="312" r:id="rId79"/>
    <p:sldId id="41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C1E"/>
    <a:srgbClr val="5E3032"/>
    <a:srgbClr val="8C3C1E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BD81-E416-4D56-82FD-15ECCBAA999A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EBD6-9744-47F3-B980-3A690F310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75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57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71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0042" y="249909"/>
            <a:ext cx="8211914" cy="74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9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4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31">
            <a:extLst>
              <a:ext uri="{FF2B5EF4-FFF2-40B4-BE49-F238E27FC236}">
                <a16:creationId xmlns:a16="http://schemas.microsoft.com/office/drawing/2014/main" id="{709A0791-8DCC-4995-A7E0-A6B84A180D00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bg object 33">
            <a:extLst>
              <a:ext uri="{FF2B5EF4-FFF2-40B4-BE49-F238E27FC236}">
                <a16:creationId xmlns:a16="http://schemas.microsoft.com/office/drawing/2014/main" id="{E12A6047-0B8F-C14D-99EE-9D598829D2A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bg object 32">
            <a:extLst>
              <a:ext uri="{FF2B5EF4-FFF2-40B4-BE49-F238E27FC236}">
                <a16:creationId xmlns:a16="http://schemas.microsoft.com/office/drawing/2014/main" id="{AEA00C43-C5B7-0398-9886-72491CC8C785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A97CAA58-8750-8AB8-720C-E3552BEF4CA8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B72C77F1-3BB4-D1E3-29BB-C272EAD3E492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7B454AC-7D36-0E7B-2447-E5D9C5CD4850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31">
            <a:extLst>
              <a:ext uri="{FF2B5EF4-FFF2-40B4-BE49-F238E27FC236}">
                <a16:creationId xmlns:a16="http://schemas.microsoft.com/office/drawing/2014/main" id="{61E15E6E-F905-5C7B-9E46-DBBE548472DA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g object 33">
            <a:extLst>
              <a:ext uri="{FF2B5EF4-FFF2-40B4-BE49-F238E27FC236}">
                <a16:creationId xmlns:a16="http://schemas.microsoft.com/office/drawing/2014/main" id="{1671943D-A36A-21D3-CD8A-1DE712575B6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g object 32">
            <a:extLst>
              <a:ext uri="{FF2B5EF4-FFF2-40B4-BE49-F238E27FC236}">
                <a16:creationId xmlns:a16="http://schemas.microsoft.com/office/drawing/2014/main" id="{BDCC63FC-A85F-8003-1033-DEB801E5745E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7633B542-9C1D-BCCA-D3CC-99634DBADCB7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FEF34E-C786-34A0-88CE-D62525CE1E4C}"/>
              </a:ext>
            </a:extLst>
          </p:cNvPr>
          <p:cNvSpPr txBox="1">
            <a:spLocks/>
          </p:cNvSpPr>
          <p:nvPr userDrawn="1"/>
        </p:nvSpPr>
        <p:spPr>
          <a:xfrm>
            <a:off x="-1" y="83516"/>
            <a:ext cx="10469217" cy="7778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3B3EBD96-5097-93D0-A34A-84E0F8AA4826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D861C429-EF97-E52C-4959-77711DB280F5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  <p:sp>
        <p:nvSpPr>
          <p:cNvPr id="2" name="bg object 31">
            <a:extLst>
              <a:ext uri="{FF2B5EF4-FFF2-40B4-BE49-F238E27FC236}">
                <a16:creationId xmlns:a16="http://schemas.microsoft.com/office/drawing/2014/main" id="{81D1A4C8-58FE-ECF3-D299-1AD1DB46C4C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bg object 32">
            <a:extLst>
              <a:ext uri="{FF2B5EF4-FFF2-40B4-BE49-F238E27FC236}">
                <a16:creationId xmlns:a16="http://schemas.microsoft.com/office/drawing/2014/main" id="{28EF4A64-311F-EB0B-40FF-2BAE2EE6CF2F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5" r:id="rId3"/>
    <p:sldLayoutId id="2147483669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4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1.08361.pdf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1.08361.pdf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bmk.sh/2020/05/29/GPT-3-A-Brief-Summary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view.net/pdf?id=yzkSU5zdwD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view.net/pdf?id=yzkSU5zdwD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view.net/pdf?id=yzkSU5zdwD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mlr.org/papers/volume21/20-074/20-074.pdf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proceedings.mlr.press/v162/wang22u/wang22u.pdf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proceedings.mlr.press/v162/wang22u/wang22u.pdf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arxiv.org/pdf/2307.09288.pdf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openreview.net/pdf?id=gEZrGCozdqR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learning.cs.cmu.edu/S24/index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10DAE-7BD3-2959-FF47-258E470E1BA3}"/>
              </a:ext>
            </a:extLst>
          </p:cNvPr>
          <p:cNvSpPr/>
          <p:nvPr/>
        </p:nvSpPr>
        <p:spPr>
          <a:xfrm>
            <a:off x="434394" y="716797"/>
            <a:ext cx="11323212" cy="882386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D1AB7A0-53EC-CA41-5027-B4F659B7D6C8}"/>
              </a:ext>
            </a:extLst>
          </p:cNvPr>
          <p:cNvSpPr txBox="1">
            <a:spLocks/>
          </p:cNvSpPr>
          <p:nvPr/>
        </p:nvSpPr>
        <p:spPr>
          <a:xfrm>
            <a:off x="1738407" y="794429"/>
            <a:ext cx="7711228" cy="727122"/>
          </a:xfrm>
          <a:prstGeom prst="rect">
            <a:avLst/>
          </a:prstGeom>
          <a:noFill/>
        </p:spPr>
        <p:txBody>
          <a:bodyPr vert="horz" wrap="square" lIns="0" tIns="49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8230">
              <a:lnSpc>
                <a:spcPct val="100000"/>
              </a:lnSpc>
              <a:spcBef>
                <a:spcPts val="390"/>
              </a:spcBef>
            </a:pPr>
            <a:r>
              <a:rPr lang="en-GB" spc="-55" dirty="0">
                <a:solidFill>
                  <a:schemeClr val="bg1"/>
                </a:solidFill>
              </a:rPr>
              <a:t>Natural Language Processing</a:t>
            </a:r>
            <a:endParaRPr lang="en-GB" spc="-6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D00AED-3584-95E0-8261-A29F82E8886A}"/>
              </a:ext>
            </a:extLst>
          </p:cNvPr>
          <p:cNvSpPr txBox="1"/>
          <p:nvPr/>
        </p:nvSpPr>
        <p:spPr>
          <a:xfrm>
            <a:off x="4178942" y="1947389"/>
            <a:ext cx="3834115" cy="8560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335"/>
              </a:spcBef>
            </a:pPr>
            <a:r>
              <a:rPr sz="3200" spc="-65" dirty="0">
                <a:latin typeface="Trebuchet MS"/>
                <a:cs typeface="Trebuchet MS"/>
              </a:rPr>
              <a:t>Naeemullah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Khan</a:t>
            </a:r>
          </a:p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00" spc="-25" dirty="0">
                <a:solidFill>
                  <a:srgbClr val="EC008C"/>
                </a:solidFill>
                <a:latin typeface="Trebuchet MS"/>
                <a:cs typeface="Trebuchet MS"/>
                <a:hlinkClick r:id="rId2"/>
              </a:rPr>
              <a:t>naeemullah.khan@kaust.edu.sa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FA83F26-86AF-8AA7-4642-11C6FCD1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744" y="3096258"/>
            <a:ext cx="2926511" cy="85600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BAF4FB7-82B3-9592-2D5B-13324C4F2F44}"/>
              </a:ext>
            </a:extLst>
          </p:cNvPr>
          <p:cNvSpPr txBox="1"/>
          <p:nvPr/>
        </p:nvSpPr>
        <p:spPr>
          <a:xfrm>
            <a:off x="3715942" y="4650511"/>
            <a:ext cx="4760115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KAUST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Academy</a:t>
            </a:r>
            <a:endParaRPr lang="en-US" sz="1600" spc="-5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</a:pPr>
            <a:r>
              <a:rPr sz="1600" spc="25" dirty="0">
                <a:latin typeface="Trebuchet MS"/>
                <a:cs typeface="Trebuchet MS"/>
              </a:rPr>
              <a:t>King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Abdullah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University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Science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Technology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3384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10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41" y="1156086"/>
            <a:ext cx="460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NSP</a:t>
            </a:r>
            <a:r>
              <a:rPr sz="2400" b="1" spc="-1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(Next</a:t>
            </a:r>
            <a:r>
              <a:rPr sz="2400" b="1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Sentence</a:t>
            </a:r>
            <a:r>
              <a:rPr sz="2400" b="1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Prediction)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9986" y="5391801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4466" y="541079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4576" y="5391799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9056" y="541079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66410" y="5391799"/>
            <a:ext cx="927735" cy="356235"/>
          </a:xfrm>
          <a:custGeom>
            <a:avLst/>
            <a:gdLst/>
            <a:ahLst/>
            <a:cxnLst/>
            <a:rect l="l" t="t" r="r" b="b"/>
            <a:pathLst>
              <a:path w="927735" h="356235">
                <a:moveTo>
                  <a:pt x="867924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7"/>
                </a:lnTo>
                <a:lnTo>
                  <a:pt x="36237" y="4662"/>
                </a:lnTo>
                <a:lnTo>
                  <a:pt x="59332" y="0"/>
                </a:lnTo>
                <a:lnTo>
                  <a:pt x="867924" y="0"/>
                </a:lnTo>
                <a:lnTo>
                  <a:pt x="909878" y="17378"/>
                </a:lnTo>
                <a:lnTo>
                  <a:pt x="927257" y="59332"/>
                </a:lnTo>
                <a:lnTo>
                  <a:pt x="927257" y="296656"/>
                </a:lnTo>
                <a:lnTo>
                  <a:pt x="922594" y="319751"/>
                </a:lnTo>
                <a:lnTo>
                  <a:pt x="909878" y="338610"/>
                </a:lnTo>
                <a:lnTo>
                  <a:pt x="891019" y="351326"/>
                </a:lnTo>
                <a:lnTo>
                  <a:pt x="867924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36109" y="5410790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&lt;SEP&gt;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05019" y="5391799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89499" y="541079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35236" y="5391799"/>
            <a:ext cx="1120140" cy="356235"/>
          </a:xfrm>
          <a:custGeom>
            <a:avLst/>
            <a:gdLst/>
            <a:ahLst/>
            <a:cxnLst/>
            <a:rect l="l" t="t" r="r" b="b"/>
            <a:pathLst>
              <a:path w="1120140" h="356235">
                <a:moveTo>
                  <a:pt x="1060282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1060282" y="0"/>
                </a:lnTo>
                <a:lnTo>
                  <a:pt x="1102237" y="17377"/>
                </a:lnTo>
                <a:lnTo>
                  <a:pt x="1119615" y="59332"/>
                </a:lnTo>
                <a:lnTo>
                  <a:pt x="1119615" y="296656"/>
                </a:lnTo>
                <a:lnTo>
                  <a:pt x="1114952" y="319751"/>
                </a:lnTo>
                <a:lnTo>
                  <a:pt x="1102236" y="338610"/>
                </a:lnTo>
                <a:lnTo>
                  <a:pt x="1083377" y="351326"/>
                </a:lnTo>
                <a:lnTo>
                  <a:pt x="1060282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8044" y="541079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62109" y="5391799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59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2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79661" y="5410790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&lt;SEP&gt;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4291" y="538219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5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5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1402" y="5384928"/>
            <a:ext cx="589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&lt;CLS</a:t>
            </a:r>
            <a:r>
              <a:rPr sz="2000" spc="-10" dirty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75136" y="4817326"/>
            <a:ext cx="1974214" cy="434340"/>
          </a:xfrm>
          <a:custGeom>
            <a:avLst/>
            <a:gdLst/>
            <a:ahLst/>
            <a:cxnLst/>
            <a:rect l="l" t="t" r="r" b="b"/>
            <a:pathLst>
              <a:path w="1974214" h="434339">
                <a:moveTo>
                  <a:pt x="1480323" y="434124"/>
                </a:moveTo>
                <a:lnTo>
                  <a:pt x="493441" y="434124"/>
                </a:lnTo>
                <a:lnTo>
                  <a:pt x="493441" y="217062"/>
                </a:lnTo>
                <a:lnTo>
                  <a:pt x="0" y="217062"/>
                </a:lnTo>
                <a:lnTo>
                  <a:pt x="986882" y="0"/>
                </a:lnTo>
                <a:lnTo>
                  <a:pt x="1973765" y="217062"/>
                </a:lnTo>
                <a:lnTo>
                  <a:pt x="1480323" y="217062"/>
                </a:lnTo>
                <a:lnTo>
                  <a:pt x="1480323" y="4341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4291" y="4320987"/>
            <a:ext cx="7231380" cy="356235"/>
          </a:xfrm>
          <a:custGeom>
            <a:avLst/>
            <a:gdLst/>
            <a:ahLst/>
            <a:cxnLst/>
            <a:rect l="l" t="t" r="r" b="b"/>
            <a:pathLst>
              <a:path w="7231380" h="356235">
                <a:moveTo>
                  <a:pt x="7171445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7"/>
                </a:lnTo>
                <a:lnTo>
                  <a:pt x="36237" y="4662"/>
                </a:lnTo>
                <a:lnTo>
                  <a:pt x="59332" y="0"/>
                </a:lnTo>
                <a:lnTo>
                  <a:pt x="7171445" y="0"/>
                </a:lnTo>
                <a:lnTo>
                  <a:pt x="7213400" y="17378"/>
                </a:lnTo>
                <a:lnTo>
                  <a:pt x="7230777" y="59332"/>
                </a:lnTo>
                <a:lnTo>
                  <a:pt x="7230777" y="296656"/>
                </a:lnTo>
                <a:lnTo>
                  <a:pt x="7226115" y="319751"/>
                </a:lnTo>
                <a:lnTo>
                  <a:pt x="7213399" y="338610"/>
                </a:lnTo>
                <a:lnTo>
                  <a:pt x="7194540" y="351326"/>
                </a:lnTo>
                <a:lnTo>
                  <a:pt x="7171445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17330" y="4339978"/>
            <a:ext cx="50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BERT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75136" y="3723437"/>
            <a:ext cx="1974214" cy="434340"/>
          </a:xfrm>
          <a:custGeom>
            <a:avLst/>
            <a:gdLst/>
            <a:ahLst/>
            <a:cxnLst/>
            <a:rect l="l" t="t" r="r" b="b"/>
            <a:pathLst>
              <a:path w="1974214" h="434339">
                <a:moveTo>
                  <a:pt x="1480323" y="434124"/>
                </a:moveTo>
                <a:lnTo>
                  <a:pt x="493441" y="434124"/>
                </a:lnTo>
                <a:lnTo>
                  <a:pt x="493441" y="217062"/>
                </a:lnTo>
                <a:lnTo>
                  <a:pt x="0" y="217062"/>
                </a:lnTo>
                <a:lnTo>
                  <a:pt x="986882" y="0"/>
                </a:lnTo>
                <a:lnTo>
                  <a:pt x="1973765" y="217062"/>
                </a:lnTo>
                <a:lnTo>
                  <a:pt x="1480323" y="217062"/>
                </a:lnTo>
                <a:lnTo>
                  <a:pt x="1480323" y="4341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423" y="320402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8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62903" y="322301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73012" y="320402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8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57493" y="322301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5238" y="3204024"/>
            <a:ext cx="892810" cy="356235"/>
          </a:xfrm>
          <a:custGeom>
            <a:avLst/>
            <a:gdLst/>
            <a:ahLst/>
            <a:cxnLst/>
            <a:rect l="l" t="t" r="r" b="b"/>
            <a:pathLst>
              <a:path w="892810" h="356235">
                <a:moveTo>
                  <a:pt x="833360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833360" y="0"/>
                </a:lnTo>
                <a:lnTo>
                  <a:pt x="875314" y="17378"/>
                </a:lnTo>
                <a:lnTo>
                  <a:pt x="892692" y="59332"/>
                </a:lnTo>
                <a:lnTo>
                  <a:pt x="892692" y="296656"/>
                </a:lnTo>
                <a:lnTo>
                  <a:pt x="888030" y="319751"/>
                </a:lnTo>
                <a:lnTo>
                  <a:pt x="875314" y="338610"/>
                </a:lnTo>
                <a:lnTo>
                  <a:pt x="856455" y="351326"/>
                </a:lnTo>
                <a:lnTo>
                  <a:pt x="833360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37655" y="3223014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&lt;SEP&gt;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03455" y="320402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8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8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2" y="17378"/>
                </a:lnTo>
                <a:lnTo>
                  <a:pt x="822960" y="59332"/>
                </a:lnTo>
                <a:lnTo>
                  <a:pt x="822960" y="296656"/>
                </a:lnTo>
                <a:lnTo>
                  <a:pt x="818297" y="319751"/>
                </a:lnTo>
                <a:lnTo>
                  <a:pt x="805582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887936" y="322301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33673" y="3204024"/>
            <a:ext cx="1120140" cy="356235"/>
          </a:xfrm>
          <a:custGeom>
            <a:avLst/>
            <a:gdLst/>
            <a:ahLst/>
            <a:cxnLst/>
            <a:rect l="l" t="t" r="r" b="b"/>
            <a:pathLst>
              <a:path w="1120140" h="356235">
                <a:moveTo>
                  <a:pt x="1060282" y="355988"/>
                </a:moveTo>
                <a:lnTo>
                  <a:pt x="59332" y="355988"/>
                </a:lnTo>
                <a:lnTo>
                  <a:pt x="36238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8" y="4662"/>
                </a:lnTo>
                <a:lnTo>
                  <a:pt x="59332" y="0"/>
                </a:lnTo>
                <a:lnTo>
                  <a:pt x="1060282" y="0"/>
                </a:lnTo>
                <a:lnTo>
                  <a:pt x="1102237" y="17378"/>
                </a:lnTo>
                <a:lnTo>
                  <a:pt x="1119615" y="59332"/>
                </a:lnTo>
                <a:lnTo>
                  <a:pt x="1119615" y="296656"/>
                </a:lnTo>
                <a:lnTo>
                  <a:pt x="1114952" y="319751"/>
                </a:lnTo>
                <a:lnTo>
                  <a:pt x="1102237" y="338610"/>
                </a:lnTo>
                <a:lnTo>
                  <a:pt x="1083377" y="351326"/>
                </a:lnTo>
                <a:lnTo>
                  <a:pt x="1060282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066481" y="322301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60547" y="320402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59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8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78098" y="3223014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&lt;SEP&gt;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2729" y="3194418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69839" y="3197152"/>
            <a:ext cx="589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&lt;CLS</a:t>
            </a:r>
            <a:r>
              <a:rPr sz="2000" spc="-10" dirty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3604" y="2228131"/>
            <a:ext cx="537210" cy="801370"/>
          </a:xfrm>
          <a:custGeom>
            <a:avLst/>
            <a:gdLst/>
            <a:ahLst/>
            <a:cxnLst/>
            <a:rect l="l" t="t" r="r" b="b"/>
            <a:pathLst>
              <a:path w="537210" h="801369">
                <a:moveTo>
                  <a:pt x="134189" y="801246"/>
                </a:moveTo>
                <a:lnTo>
                  <a:pt x="0" y="801246"/>
                </a:lnTo>
                <a:lnTo>
                  <a:pt x="0" y="291088"/>
                </a:lnTo>
                <a:lnTo>
                  <a:pt x="4550" y="245946"/>
                </a:lnTo>
                <a:lnTo>
                  <a:pt x="17602" y="203900"/>
                </a:lnTo>
                <a:lnTo>
                  <a:pt x="38254" y="165851"/>
                </a:lnTo>
                <a:lnTo>
                  <a:pt x="65606" y="132700"/>
                </a:lnTo>
                <a:lnTo>
                  <a:pt x="98756" y="105349"/>
                </a:lnTo>
                <a:lnTo>
                  <a:pt x="136805" y="84697"/>
                </a:lnTo>
                <a:lnTo>
                  <a:pt x="178851" y="71645"/>
                </a:lnTo>
                <a:lnTo>
                  <a:pt x="223993" y="67094"/>
                </a:lnTo>
                <a:lnTo>
                  <a:pt x="402567" y="67094"/>
                </a:lnTo>
                <a:lnTo>
                  <a:pt x="402567" y="0"/>
                </a:lnTo>
                <a:lnTo>
                  <a:pt x="536756" y="134189"/>
                </a:lnTo>
                <a:lnTo>
                  <a:pt x="469662" y="201283"/>
                </a:lnTo>
                <a:lnTo>
                  <a:pt x="223993" y="201283"/>
                </a:lnTo>
                <a:lnTo>
                  <a:pt x="189037" y="208341"/>
                </a:lnTo>
                <a:lnTo>
                  <a:pt x="160492" y="227587"/>
                </a:lnTo>
                <a:lnTo>
                  <a:pt x="141246" y="256132"/>
                </a:lnTo>
                <a:lnTo>
                  <a:pt x="134189" y="291088"/>
                </a:lnTo>
                <a:lnTo>
                  <a:pt x="134189" y="801246"/>
                </a:lnTo>
                <a:close/>
              </a:path>
              <a:path w="537210" h="801369">
                <a:moveTo>
                  <a:pt x="402567" y="268378"/>
                </a:moveTo>
                <a:lnTo>
                  <a:pt x="402567" y="201283"/>
                </a:lnTo>
                <a:lnTo>
                  <a:pt x="469662" y="201283"/>
                </a:lnTo>
                <a:lnTo>
                  <a:pt x="402567" y="26837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38352" y="1979044"/>
            <a:ext cx="443865" cy="801370"/>
          </a:xfrm>
          <a:custGeom>
            <a:avLst/>
            <a:gdLst/>
            <a:ahLst/>
            <a:cxnLst/>
            <a:rect l="l" t="t" r="r" b="b"/>
            <a:pathLst>
              <a:path w="443864" h="801369">
                <a:moveTo>
                  <a:pt x="443591" y="801247"/>
                </a:moveTo>
                <a:lnTo>
                  <a:pt x="373487" y="799363"/>
                </a:lnTo>
                <a:lnTo>
                  <a:pt x="312602" y="794115"/>
                </a:lnTo>
                <a:lnTo>
                  <a:pt x="264589" y="786114"/>
                </a:lnTo>
                <a:lnTo>
                  <a:pt x="221795" y="764283"/>
                </a:lnTo>
                <a:lnTo>
                  <a:pt x="221795" y="437588"/>
                </a:lnTo>
                <a:lnTo>
                  <a:pt x="210488" y="425904"/>
                </a:lnTo>
                <a:lnTo>
                  <a:pt x="179002" y="415757"/>
                </a:lnTo>
                <a:lnTo>
                  <a:pt x="130989" y="407755"/>
                </a:lnTo>
                <a:lnTo>
                  <a:pt x="70104" y="402508"/>
                </a:lnTo>
                <a:lnTo>
                  <a:pt x="0" y="400623"/>
                </a:lnTo>
                <a:lnTo>
                  <a:pt x="70104" y="398739"/>
                </a:lnTo>
                <a:lnTo>
                  <a:pt x="130989" y="393491"/>
                </a:lnTo>
                <a:lnTo>
                  <a:pt x="179002" y="385490"/>
                </a:lnTo>
                <a:lnTo>
                  <a:pt x="221795" y="363659"/>
                </a:lnTo>
                <a:lnTo>
                  <a:pt x="221795" y="36964"/>
                </a:lnTo>
                <a:lnTo>
                  <a:pt x="233103" y="25280"/>
                </a:lnTo>
                <a:lnTo>
                  <a:pt x="264589" y="15133"/>
                </a:lnTo>
                <a:lnTo>
                  <a:pt x="312602" y="7131"/>
                </a:lnTo>
                <a:lnTo>
                  <a:pt x="373487" y="1884"/>
                </a:lnTo>
                <a:lnTo>
                  <a:pt x="443591" y="0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94244" y="2008054"/>
            <a:ext cx="1301750" cy="356235"/>
          </a:xfrm>
          <a:custGeom>
            <a:avLst/>
            <a:gdLst/>
            <a:ahLst/>
            <a:cxnLst/>
            <a:rect l="l" t="t" r="r" b="b"/>
            <a:pathLst>
              <a:path w="1301750" h="356235">
                <a:moveTo>
                  <a:pt x="1242395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1242395" y="0"/>
                </a:lnTo>
                <a:lnTo>
                  <a:pt x="1284349" y="17378"/>
                </a:lnTo>
                <a:lnTo>
                  <a:pt x="1301727" y="59332"/>
                </a:lnTo>
                <a:lnTo>
                  <a:pt x="1301727" y="296656"/>
                </a:lnTo>
                <a:lnTo>
                  <a:pt x="1297065" y="319751"/>
                </a:lnTo>
                <a:lnTo>
                  <a:pt x="1284349" y="338610"/>
                </a:lnTo>
                <a:lnTo>
                  <a:pt x="1265490" y="351326"/>
                </a:lnTo>
                <a:lnTo>
                  <a:pt x="1242395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94242" y="2424303"/>
            <a:ext cx="1301750" cy="356235"/>
          </a:xfrm>
          <a:custGeom>
            <a:avLst/>
            <a:gdLst/>
            <a:ahLst/>
            <a:cxnLst/>
            <a:rect l="l" t="t" r="r" b="b"/>
            <a:pathLst>
              <a:path w="1301750" h="356235">
                <a:moveTo>
                  <a:pt x="1242396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1242396" y="0"/>
                </a:lnTo>
                <a:lnTo>
                  <a:pt x="1284350" y="17378"/>
                </a:lnTo>
                <a:lnTo>
                  <a:pt x="1301728" y="59332"/>
                </a:lnTo>
                <a:lnTo>
                  <a:pt x="1301728" y="296656"/>
                </a:lnTo>
                <a:lnTo>
                  <a:pt x="1297066" y="319751"/>
                </a:lnTo>
                <a:lnTo>
                  <a:pt x="1284350" y="338610"/>
                </a:lnTo>
                <a:lnTo>
                  <a:pt x="1265491" y="351326"/>
                </a:lnTo>
                <a:lnTo>
                  <a:pt x="1242396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13549" y="1885116"/>
            <a:ext cx="86233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630">
              <a:lnSpc>
                <a:spcPct val="1517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is_next not_next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66410" y="200805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8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66410" y="2424302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67620" y="1885117"/>
            <a:ext cx="420370" cy="858519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spc="-25" dirty="0">
                <a:latin typeface="Calibri"/>
                <a:cs typeface="Calibri"/>
              </a:rPr>
              <a:t>95%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120"/>
              </a:spcBef>
            </a:pPr>
            <a:r>
              <a:rPr sz="1800" spc="-25" dirty="0">
                <a:latin typeface="Calibri"/>
                <a:cs typeface="Calibri"/>
              </a:rPr>
              <a:t>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4439" y="2602296"/>
            <a:ext cx="763270" cy="321945"/>
          </a:xfrm>
          <a:prstGeom prst="rect">
            <a:avLst/>
          </a:prstGeom>
          <a:solidFill>
            <a:srgbClr val="7F7F7F"/>
          </a:solidFill>
          <a:ln w="12699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52729" marR="111125" indent="-134620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Prediction 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11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41" y="1550856"/>
            <a:ext cx="695325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BERT</a:t>
            </a:r>
            <a:r>
              <a:rPr sz="2400" b="1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Fine-Tuning: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355600" marR="5080" indent="-29781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Simply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add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task-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specific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module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after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last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encoder</a:t>
            </a:r>
            <a:r>
              <a:rPr sz="2400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layer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map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it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desired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dimension.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42424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810895" lvl="1" indent="-295910" algn="just">
              <a:lnSpc>
                <a:spcPct val="100000"/>
              </a:lnSpc>
              <a:buChar char="•"/>
              <a:tabLst>
                <a:tab pos="810895" algn="l"/>
              </a:tabLst>
            </a:pPr>
            <a:r>
              <a:rPr sz="2400" i="1" u="heavy" spc="-1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Classification</a:t>
            </a:r>
            <a:r>
              <a:rPr sz="2400" i="1" u="heavy" spc="-75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1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Tasks:</a:t>
            </a:r>
            <a:endParaRPr sz="2400">
              <a:latin typeface="Arial"/>
              <a:cs typeface="Arial"/>
            </a:endParaRPr>
          </a:p>
          <a:p>
            <a:pPr marL="1268095" marR="561340" lvl="2" indent="-295910" algn="just">
              <a:lnSpc>
                <a:spcPct val="100000"/>
              </a:lnSpc>
              <a:buChar char="•"/>
              <a:tabLst>
                <a:tab pos="1270000" algn="l"/>
              </a:tabLst>
            </a:pP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Add</a:t>
            </a:r>
            <a:r>
              <a:rPr sz="2400" i="1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a</a:t>
            </a:r>
            <a:r>
              <a:rPr sz="2400" i="1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242424"/>
                </a:solidFill>
                <a:latin typeface="Arial"/>
                <a:cs typeface="Arial"/>
              </a:rPr>
              <a:t>feed-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forward</a:t>
            </a:r>
            <a:r>
              <a:rPr sz="2400" i="1" spc="-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layer</a:t>
            </a:r>
            <a:r>
              <a:rPr sz="2400" i="1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on</a:t>
            </a:r>
            <a:r>
              <a:rPr sz="2400" i="1" spc="-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top</a:t>
            </a:r>
            <a:r>
              <a:rPr sz="2400" i="1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of</a:t>
            </a:r>
            <a:r>
              <a:rPr sz="2400" i="1" spc="-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242424"/>
                </a:solidFill>
                <a:latin typeface="Arial"/>
                <a:cs typeface="Arial"/>
              </a:rPr>
              <a:t>the 	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encoder</a:t>
            </a:r>
            <a:r>
              <a:rPr sz="2400" i="1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output</a:t>
            </a:r>
            <a:r>
              <a:rPr sz="2400" i="1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for</a:t>
            </a:r>
            <a:r>
              <a:rPr sz="2400" i="1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400" i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[CLS]</a:t>
            </a:r>
            <a:r>
              <a:rPr sz="2400" i="1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242424"/>
                </a:solidFill>
                <a:latin typeface="Arial"/>
                <a:cs typeface="Arial"/>
              </a:rPr>
              <a:t>token</a:t>
            </a:r>
            <a:endParaRPr sz="2400">
              <a:latin typeface="Arial"/>
              <a:cs typeface="Arial"/>
            </a:endParaRPr>
          </a:p>
          <a:p>
            <a:pPr marL="810895" lvl="1" indent="-295910" algn="just">
              <a:lnSpc>
                <a:spcPct val="100000"/>
              </a:lnSpc>
              <a:buChar char="•"/>
              <a:tabLst>
                <a:tab pos="810895" algn="l"/>
              </a:tabLst>
            </a:pPr>
            <a:r>
              <a:rPr sz="2400" i="1" u="heavy" spc="-1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Question</a:t>
            </a:r>
            <a:r>
              <a:rPr sz="2400" i="1" u="heavy" spc="-16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Answering</a:t>
            </a:r>
            <a:r>
              <a:rPr sz="2400" i="1" u="heavy" spc="-145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1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Tasks:</a:t>
            </a:r>
            <a:endParaRPr sz="2400">
              <a:latin typeface="Arial"/>
              <a:cs typeface="Arial"/>
            </a:endParaRPr>
          </a:p>
          <a:p>
            <a:pPr marL="1268095" marR="1008380" lvl="2" indent="-295910" algn="just">
              <a:lnSpc>
                <a:spcPct val="100000"/>
              </a:lnSpc>
              <a:buChar char="•"/>
              <a:tabLst>
                <a:tab pos="1270000" algn="l"/>
              </a:tabLst>
            </a:pPr>
            <a:r>
              <a:rPr sz="2400" i="1" spc="-20" dirty="0">
                <a:solidFill>
                  <a:srgbClr val="242424"/>
                </a:solidFill>
                <a:latin typeface="Arial"/>
                <a:cs typeface="Arial"/>
              </a:rPr>
              <a:t>Train</a:t>
            </a:r>
            <a:r>
              <a:rPr sz="2400" i="1" spc="-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two</a:t>
            </a:r>
            <a:r>
              <a:rPr sz="2400" i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extra</a:t>
            </a:r>
            <a:r>
              <a:rPr sz="2400" i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vectors</a:t>
            </a:r>
            <a:r>
              <a:rPr sz="2400" i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400" i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mark</a:t>
            </a:r>
            <a:r>
              <a:rPr sz="2400" i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242424"/>
                </a:solidFill>
                <a:latin typeface="Arial"/>
                <a:cs typeface="Arial"/>
              </a:rPr>
              <a:t>the 	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beginning</a:t>
            </a:r>
            <a:r>
              <a:rPr sz="2400" i="1" spc="-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and</a:t>
            </a:r>
            <a:r>
              <a:rPr sz="2400" i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end</a:t>
            </a:r>
            <a:r>
              <a:rPr sz="2400" i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of</a:t>
            </a:r>
            <a:r>
              <a:rPr sz="2400" i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42424"/>
                </a:solidFill>
                <a:latin typeface="Arial"/>
                <a:cs typeface="Arial"/>
              </a:rPr>
              <a:t>answer</a:t>
            </a:r>
            <a:r>
              <a:rPr sz="2400" i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242424"/>
                </a:solidFill>
                <a:latin typeface="Arial"/>
                <a:cs typeface="Arial"/>
              </a:rPr>
              <a:t>from 	</a:t>
            </a:r>
            <a:r>
              <a:rPr sz="2400" i="1" spc="-10" dirty="0">
                <a:solidFill>
                  <a:srgbClr val="242424"/>
                </a:solidFill>
                <a:latin typeface="Arial"/>
                <a:cs typeface="Arial"/>
              </a:rPr>
              <a:t>paragraph</a:t>
            </a:r>
            <a:endParaRPr sz="2400">
              <a:latin typeface="Arial"/>
              <a:cs typeface="Arial"/>
            </a:endParaRPr>
          </a:p>
          <a:p>
            <a:pPr marL="810895" lvl="1" indent="-295910" algn="just">
              <a:lnSpc>
                <a:spcPct val="100000"/>
              </a:lnSpc>
              <a:buChar char="•"/>
              <a:tabLst>
                <a:tab pos="810895" algn="l"/>
              </a:tabLst>
            </a:pPr>
            <a:r>
              <a:rPr sz="2400" i="1" u="heavy" spc="-50" dirty="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12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41" y="1550856"/>
            <a:ext cx="676846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BERT</a:t>
            </a:r>
            <a:r>
              <a:rPr sz="2400" b="1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Evaluation: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355600" marR="306705" indent="-29781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General</a:t>
            </a:r>
            <a:r>
              <a:rPr sz="2400" spc="-1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Language</a:t>
            </a:r>
            <a:r>
              <a:rPr sz="2400" spc="-1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Understanding</a:t>
            </a:r>
            <a:r>
              <a:rPr sz="2400" spc="-1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Evaluation (GLUE)</a:t>
            </a:r>
            <a:endParaRPr sz="2400">
              <a:latin typeface="Arial"/>
              <a:cs typeface="Arial"/>
            </a:endParaRPr>
          </a:p>
          <a:p>
            <a:pPr marL="812165" lvl="1" indent="-297180">
              <a:lnSpc>
                <a:spcPct val="100000"/>
              </a:lnSpc>
              <a:buChar char="•"/>
              <a:tabLst>
                <a:tab pos="8121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Sentence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pair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  <a:p>
            <a:pPr marL="812165" lvl="1" indent="-297180">
              <a:lnSpc>
                <a:spcPct val="100000"/>
              </a:lnSpc>
              <a:buChar char="•"/>
              <a:tabLst>
                <a:tab pos="8121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Single</a:t>
            </a:r>
            <a:r>
              <a:rPr sz="2400" spc="-1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sentence</a:t>
            </a:r>
            <a:r>
              <a:rPr sz="2400" spc="-114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Clr>
                <a:srgbClr val="242424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Stanford</a:t>
            </a:r>
            <a:r>
              <a:rPr sz="2400" spc="-1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Question</a:t>
            </a:r>
            <a:r>
              <a:rPr sz="2400" spc="-1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Answering</a:t>
            </a:r>
            <a:r>
              <a:rPr sz="2400" spc="-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Dataset</a:t>
            </a:r>
            <a:r>
              <a:rPr sz="2400" spc="-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(SQuAD)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13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41" y="1550856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BERT</a:t>
            </a:r>
            <a:r>
              <a:rPr sz="2400" b="1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Evaluation: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714" y="2164805"/>
            <a:ext cx="7516105" cy="15678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3274" y="3782306"/>
            <a:ext cx="2527737" cy="29262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14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41" y="1001046"/>
            <a:ext cx="695070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What</a:t>
            </a:r>
            <a:r>
              <a:rPr sz="2400" b="1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our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takeaway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BERT?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Pre-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training</a:t>
            </a: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tasks</a:t>
            </a: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invented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flexibly…</a:t>
            </a:r>
            <a:endParaRPr sz="2400">
              <a:latin typeface="Arial"/>
              <a:cs typeface="Arial"/>
            </a:endParaRPr>
          </a:p>
          <a:p>
            <a:pPr marL="812800" marR="5080" lvl="1" indent="-297815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Effective</a:t>
            </a:r>
            <a:r>
              <a:rPr sz="240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representations</a:t>
            </a:r>
            <a:r>
              <a:rPr sz="2400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sz="240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sz="2400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derived</a:t>
            </a:r>
            <a:r>
              <a:rPr sz="2400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flexible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regime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Arial"/>
                <a:cs typeface="Arial"/>
              </a:rPr>
              <a:t>pre-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training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15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41" y="1001046"/>
            <a:ext cx="705612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What</a:t>
            </a:r>
            <a:r>
              <a:rPr sz="2400" b="1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our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takeaway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BERT?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Pre-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training</a:t>
            </a:r>
            <a:r>
              <a:rPr sz="2400" b="1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tasks</a:t>
            </a:r>
            <a:r>
              <a:rPr sz="2400" b="1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can</a:t>
            </a:r>
            <a:r>
              <a:rPr sz="2400" b="1" spc="-4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be</a:t>
            </a:r>
            <a:r>
              <a:rPr sz="2400" b="1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invented</a:t>
            </a:r>
            <a:r>
              <a:rPr sz="2400" b="1" spc="-4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flexibly…</a:t>
            </a:r>
            <a:endParaRPr sz="2400">
              <a:latin typeface="Arial"/>
              <a:cs typeface="Arial"/>
            </a:endParaRPr>
          </a:p>
          <a:p>
            <a:pPr marL="812800" marR="110489" lvl="1" indent="-297815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Effective</a:t>
            </a:r>
            <a:r>
              <a:rPr sz="2400" spc="-8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representations</a:t>
            </a:r>
            <a:r>
              <a:rPr sz="2400" spc="-7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can</a:t>
            </a:r>
            <a:r>
              <a:rPr sz="2400" spc="-8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be</a:t>
            </a:r>
            <a:r>
              <a:rPr sz="2400" spc="-7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derived</a:t>
            </a:r>
            <a:r>
              <a:rPr sz="2400" spc="-7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74151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flexible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regime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74151"/>
                </a:solidFill>
                <a:latin typeface="Arial"/>
                <a:cs typeface="Arial"/>
              </a:rPr>
              <a:t>pre-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training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5600" marR="1230630" indent="-29781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Different</a:t>
            </a:r>
            <a:r>
              <a:rPr sz="2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NLP</a:t>
            </a:r>
            <a:r>
              <a:rPr sz="24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tasks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seem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highly transferable</a:t>
            </a:r>
            <a:r>
              <a:rPr sz="24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sz="2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each</a:t>
            </a:r>
            <a:r>
              <a:rPr sz="24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other...</a:t>
            </a:r>
            <a:endParaRPr sz="2400">
              <a:latin typeface="Arial"/>
              <a:cs typeface="Arial"/>
            </a:endParaRPr>
          </a:p>
          <a:p>
            <a:pPr marL="812800" marR="5080" lvl="1" indent="-297815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long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have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effective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representations,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that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seems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form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general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which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serve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backbone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many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specialized models.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16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41" y="1001046"/>
            <a:ext cx="705612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What</a:t>
            </a:r>
            <a:r>
              <a:rPr sz="2400" b="1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our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takeaway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BERT?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Pre-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training</a:t>
            </a:r>
            <a:r>
              <a:rPr sz="2400" b="1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tasks</a:t>
            </a:r>
            <a:r>
              <a:rPr sz="2400" b="1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can</a:t>
            </a:r>
            <a:r>
              <a:rPr sz="2400" b="1" spc="-4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be</a:t>
            </a:r>
            <a:r>
              <a:rPr sz="2400" b="1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invented</a:t>
            </a:r>
            <a:r>
              <a:rPr sz="2400" b="1" spc="-4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flexibly…</a:t>
            </a:r>
            <a:endParaRPr sz="2400" dirty="0">
              <a:latin typeface="Arial"/>
              <a:cs typeface="Arial"/>
            </a:endParaRPr>
          </a:p>
          <a:p>
            <a:pPr marL="812800" marR="110489" lvl="1" indent="-297815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Effective</a:t>
            </a:r>
            <a:r>
              <a:rPr sz="2400" spc="-8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representations</a:t>
            </a:r>
            <a:r>
              <a:rPr sz="2400" spc="-7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can</a:t>
            </a:r>
            <a:r>
              <a:rPr sz="2400" spc="-8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be</a:t>
            </a:r>
            <a:r>
              <a:rPr sz="2400" spc="-7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derived</a:t>
            </a:r>
            <a:r>
              <a:rPr sz="2400" spc="-7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74151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flexible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regime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74151"/>
                </a:solidFill>
                <a:latin typeface="Arial"/>
                <a:cs typeface="Arial"/>
              </a:rPr>
              <a:t>pre-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training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tasks.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355600" marR="1230630" indent="-29781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Different</a:t>
            </a:r>
            <a:r>
              <a:rPr sz="2400" b="1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NLP</a:t>
            </a:r>
            <a:r>
              <a:rPr sz="2400" b="1" spc="-9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tasks</a:t>
            </a:r>
            <a:r>
              <a:rPr sz="2400" b="1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seem</a:t>
            </a:r>
            <a:r>
              <a:rPr sz="2400" b="1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to</a:t>
            </a:r>
            <a:r>
              <a:rPr sz="2400" b="1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be</a:t>
            </a:r>
            <a:r>
              <a:rPr sz="2400" b="1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highly transferable</a:t>
            </a:r>
            <a:r>
              <a:rPr sz="2400" b="1" spc="-6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with</a:t>
            </a:r>
            <a:r>
              <a:rPr sz="2400" b="1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each</a:t>
            </a:r>
            <a:r>
              <a:rPr sz="2400" b="1" spc="-6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other...</a:t>
            </a:r>
            <a:endParaRPr sz="2400" dirty="0">
              <a:latin typeface="Arial"/>
              <a:cs typeface="Arial"/>
            </a:endParaRPr>
          </a:p>
          <a:p>
            <a:pPr marL="812800" marR="5080" lvl="1" indent="-297815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As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long</a:t>
            </a:r>
            <a:r>
              <a:rPr sz="2400" spc="-6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as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we</a:t>
            </a:r>
            <a:r>
              <a:rPr sz="2400" spc="-6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have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effective</a:t>
            </a:r>
            <a:r>
              <a:rPr sz="2400" spc="-6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representations,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that</a:t>
            </a:r>
            <a:r>
              <a:rPr sz="2400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seems</a:t>
            </a:r>
            <a:r>
              <a:rPr sz="2400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form</a:t>
            </a:r>
            <a:r>
              <a:rPr sz="2400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general</a:t>
            </a:r>
            <a:r>
              <a:rPr sz="2400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model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which</a:t>
            </a:r>
            <a:r>
              <a:rPr sz="2400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74151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serve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as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backbone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for</a:t>
            </a:r>
            <a:r>
              <a:rPr sz="2400" spc="-6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many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specialized models.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scaling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works!!!</a:t>
            </a:r>
            <a:endParaRPr sz="2400" dirty="0">
              <a:latin typeface="Arial"/>
              <a:cs typeface="Arial"/>
            </a:endParaRPr>
          </a:p>
          <a:p>
            <a:pPr marL="812165" lvl="1" indent="-297180">
              <a:lnSpc>
                <a:spcPct val="100000"/>
              </a:lnSpc>
              <a:buChar char="•"/>
              <a:tabLst>
                <a:tab pos="812165" algn="l"/>
              </a:tabLst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340M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was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considered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large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2018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3893" y="924377"/>
            <a:ext cx="3964304" cy="5704205"/>
            <a:chOff x="4113893" y="924377"/>
            <a:chExt cx="3964304" cy="5704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488" y="981253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8" y="93072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1646456" y="4996545"/>
                  </a:moveTo>
                  <a:lnTo>
                    <a:pt x="329299" y="4996545"/>
                  </a:lnTo>
                  <a:lnTo>
                    <a:pt x="280638" y="4992975"/>
                  </a:lnTo>
                  <a:lnTo>
                    <a:pt x="234193" y="4982603"/>
                  </a:lnTo>
                  <a:lnTo>
                    <a:pt x="190475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0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5" y="4715908"/>
                  </a:lnTo>
                  <a:lnTo>
                    <a:pt x="1961814" y="4762352"/>
                  </a:lnTo>
                  <a:lnTo>
                    <a:pt x="1945150" y="4806070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1" y="4965940"/>
                  </a:lnTo>
                  <a:lnTo>
                    <a:pt x="1741562" y="4982603"/>
                  </a:lnTo>
                  <a:lnTo>
                    <a:pt x="1695118" y="4992975"/>
                  </a:lnTo>
                  <a:lnTo>
                    <a:pt x="1646456" y="4996545"/>
                  </a:lnTo>
                  <a:close/>
                </a:path>
              </a:pathLst>
            </a:custGeom>
            <a:solidFill>
              <a:srgbClr val="BBD6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8" y="93072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5" y="4715908"/>
                  </a:lnTo>
                  <a:lnTo>
                    <a:pt x="1961814" y="4762352"/>
                  </a:lnTo>
                  <a:lnTo>
                    <a:pt x="1945150" y="4806070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1" y="4965940"/>
                  </a:lnTo>
                  <a:lnTo>
                    <a:pt x="1741562" y="4982603"/>
                  </a:lnTo>
                  <a:lnTo>
                    <a:pt x="1695118" y="4992975"/>
                  </a:lnTo>
                  <a:lnTo>
                    <a:pt x="1646456" y="4996545"/>
                  </a:lnTo>
                  <a:lnTo>
                    <a:pt x="329299" y="4996545"/>
                  </a:lnTo>
                  <a:lnTo>
                    <a:pt x="280638" y="4992975"/>
                  </a:lnTo>
                  <a:lnTo>
                    <a:pt x="234193" y="4982603"/>
                  </a:lnTo>
                  <a:lnTo>
                    <a:pt x="190475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0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0243" y="2743199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6" y="3184072"/>
                  </a:moveTo>
                  <a:lnTo>
                    <a:pt x="329299" y="3184072"/>
                  </a:lnTo>
                  <a:lnTo>
                    <a:pt x="280637" y="3180502"/>
                  </a:lnTo>
                  <a:lnTo>
                    <a:pt x="234193" y="3170130"/>
                  </a:lnTo>
                  <a:lnTo>
                    <a:pt x="190475" y="3153467"/>
                  </a:lnTo>
                  <a:lnTo>
                    <a:pt x="149992" y="3131020"/>
                  </a:lnTo>
                  <a:lnTo>
                    <a:pt x="113254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5" y="2993597"/>
                  </a:lnTo>
                  <a:lnTo>
                    <a:pt x="13942" y="2949879"/>
                  </a:lnTo>
                  <a:lnTo>
                    <a:pt x="3570" y="2903435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2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4" y="179938"/>
                  </a:lnTo>
                  <a:lnTo>
                    <a:pt x="1959591" y="227392"/>
                  </a:lnTo>
                  <a:lnTo>
                    <a:pt x="1971653" y="277474"/>
                  </a:lnTo>
                  <a:lnTo>
                    <a:pt x="1975755" y="329299"/>
                  </a:lnTo>
                  <a:lnTo>
                    <a:pt x="1975755" y="2854773"/>
                  </a:lnTo>
                  <a:lnTo>
                    <a:pt x="1972185" y="2903435"/>
                  </a:lnTo>
                  <a:lnTo>
                    <a:pt x="1961813" y="2949879"/>
                  </a:lnTo>
                  <a:lnTo>
                    <a:pt x="1945149" y="2993597"/>
                  </a:lnTo>
                  <a:lnTo>
                    <a:pt x="1922703" y="3034080"/>
                  </a:lnTo>
                  <a:lnTo>
                    <a:pt x="1894984" y="3070818"/>
                  </a:lnTo>
                  <a:lnTo>
                    <a:pt x="1862501" y="3103301"/>
                  </a:lnTo>
                  <a:lnTo>
                    <a:pt x="1825763" y="3131020"/>
                  </a:lnTo>
                  <a:lnTo>
                    <a:pt x="1785280" y="3153467"/>
                  </a:lnTo>
                  <a:lnTo>
                    <a:pt x="1741562" y="3170130"/>
                  </a:lnTo>
                  <a:lnTo>
                    <a:pt x="1695117" y="3180502"/>
                  </a:lnTo>
                  <a:lnTo>
                    <a:pt x="1646456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0243" y="2743200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2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3" y="277474"/>
                  </a:lnTo>
                  <a:lnTo>
                    <a:pt x="1975755" y="329299"/>
                  </a:lnTo>
                  <a:lnTo>
                    <a:pt x="1975755" y="2854773"/>
                  </a:lnTo>
                  <a:lnTo>
                    <a:pt x="1972185" y="2903435"/>
                  </a:lnTo>
                  <a:lnTo>
                    <a:pt x="1961813" y="2949879"/>
                  </a:lnTo>
                  <a:lnTo>
                    <a:pt x="1945149" y="2993597"/>
                  </a:lnTo>
                  <a:lnTo>
                    <a:pt x="1922703" y="3034080"/>
                  </a:lnTo>
                  <a:lnTo>
                    <a:pt x="1894984" y="3070818"/>
                  </a:lnTo>
                  <a:lnTo>
                    <a:pt x="1862501" y="3103301"/>
                  </a:lnTo>
                  <a:lnTo>
                    <a:pt x="1825763" y="3131020"/>
                  </a:lnTo>
                  <a:lnTo>
                    <a:pt x="1785280" y="3153467"/>
                  </a:lnTo>
                  <a:lnTo>
                    <a:pt x="1741562" y="3170130"/>
                  </a:lnTo>
                  <a:lnTo>
                    <a:pt x="1695117" y="3180502"/>
                  </a:lnTo>
                  <a:lnTo>
                    <a:pt x="1646456" y="3184072"/>
                  </a:lnTo>
                  <a:lnTo>
                    <a:pt x="329299" y="3184072"/>
                  </a:lnTo>
                  <a:lnTo>
                    <a:pt x="280637" y="3180502"/>
                  </a:lnTo>
                  <a:lnTo>
                    <a:pt x="234193" y="3170130"/>
                  </a:lnTo>
                  <a:lnTo>
                    <a:pt x="190475" y="3153467"/>
                  </a:lnTo>
                  <a:lnTo>
                    <a:pt x="149992" y="3131020"/>
                  </a:lnTo>
                  <a:lnTo>
                    <a:pt x="113254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5" y="2993597"/>
                  </a:lnTo>
                  <a:lnTo>
                    <a:pt x="13942" y="2949879"/>
                  </a:lnTo>
                  <a:lnTo>
                    <a:pt x="3570" y="2903435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2018 – Inception of the LLM Era</a:t>
            </a:r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17</a:t>
            </a:fld>
            <a:endParaRPr lang="en-GB"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2068986" y="4375300"/>
            <a:ext cx="184848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10" dirty="0">
                <a:latin typeface="Arial"/>
                <a:cs typeface="Arial"/>
              </a:rPr>
              <a:t>Representation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1638" y="4375300"/>
            <a:ext cx="1340485" cy="3048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10" dirty="0">
                <a:latin typeface="Arial"/>
                <a:cs typeface="Arial"/>
              </a:rPr>
              <a:t>Generation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1084" y="3226035"/>
            <a:ext cx="1084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3515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BERT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Oct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2018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5088" y="3226035"/>
            <a:ext cx="1253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GPT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June</a:t>
            </a:r>
            <a:r>
              <a:rPr sz="20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2018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72918" y="1025307"/>
            <a:ext cx="3902710" cy="5704840"/>
            <a:chOff x="8172918" y="1025307"/>
            <a:chExt cx="3902710" cy="5704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8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1646456" y="4996545"/>
                  </a:move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close/>
                </a:path>
              </a:pathLst>
            </a:custGeom>
            <a:solidFill>
              <a:srgbClr val="BBD6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 dirty="0"/>
              <a:t>GPT –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18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434270" y="116845"/>
            <a:ext cx="20840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30" dirty="0">
                <a:latin typeface="Calibri"/>
                <a:cs typeface="Calibri"/>
              </a:rPr>
              <a:t>Generative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8863" y="85858"/>
            <a:ext cx="443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chemeClr val="bg1"/>
                </a:solidFill>
                <a:latin typeface="Calibri"/>
                <a:cs typeface="Calibri"/>
              </a:rPr>
              <a:t>Pretrained</a:t>
            </a:r>
            <a:r>
              <a:rPr sz="3600" b="1" spc="-1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chemeClr val="bg1"/>
                </a:solidFill>
                <a:latin typeface="Calibri"/>
                <a:cs typeface="Calibri"/>
              </a:rPr>
              <a:t>Transformer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631" y="1920187"/>
            <a:ext cx="72148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575310" indent="-297815">
              <a:lnSpc>
                <a:spcPct val="100000"/>
              </a:lnSpc>
              <a:spcBef>
                <a:spcPts val="100"/>
              </a:spcBef>
              <a:buChar char="•"/>
              <a:tabLst>
                <a:tab pos="309880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Similarly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motivated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as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BERT,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though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differently designed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42424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767080" marR="5080" lvl="1" indent="-297815">
              <a:lnSpc>
                <a:spcPct val="100000"/>
              </a:lnSpc>
              <a:buChar char="•"/>
              <a:tabLst>
                <a:tab pos="767080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Can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we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leverage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large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amounts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unlabeled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data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pretrain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an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LM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that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understands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general patterns?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72918" y="1025307"/>
            <a:ext cx="3902710" cy="5704840"/>
            <a:chOff x="8172918" y="1025307"/>
            <a:chExt cx="3902710" cy="5704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8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1646456" y="4996545"/>
                  </a:move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close/>
                </a:path>
              </a:pathLst>
            </a:custGeom>
            <a:solidFill>
              <a:srgbClr val="BBD6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19</a:t>
            </a:fld>
            <a:endParaRPr lang="en-GB"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07941" y="1651787"/>
            <a:ext cx="693610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GPT</a:t>
            </a:r>
            <a:r>
              <a:rPr sz="2400" b="1" spc="-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42424"/>
                </a:solidFill>
                <a:latin typeface="Arial"/>
                <a:cs typeface="Arial"/>
              </a:rPr>
              <a:t>Pre-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Training</a:t>
            </a:r>
            <a:r>
              <a:rPr sz="2400" b="1" spc="-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Corpus: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Similarly,</a:t>
            </a:r>
            <a:r>
              <a:rPr sz="2400" spc="-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BooksCorpus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and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English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Wikipedia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42424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GPT</a:t>
            </a:r>
            <a:r>
              <a:rPr sz="2400" b="1" spc="-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42424"/>
                </a:solidFill>
                <a:latin typeface="Arial"/>
                <a:cs typeface="Arial"/>
              </a:rPr>
              <a:t>Pre-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Training</a:t>
            </a:r>
            <a:r>
              <a:rPr sz="2400" b="1" spc="-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Tasks: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Predict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next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token,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given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previous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tokens</a:t>
            </a:r>
            <a:endParaRPr sz="2400">
              <a:latin typeface="Arial"/>
              <a:cs typeface="Arial"/>
            </a:endParaRPr>
          </a:p>
          <a:p>
            <a:pPr marL="812165" lvl="1" indent="-297180">
              <a:lnSpc>
                <a:spcPct val="100000"/>
              </a:lnSpc>
              <a:buChar char="•"/>
              <a:tabLst>
                <a:tab pos="8121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More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learning</a:t>
            </a:r>
            <a:r>
              <a:rPr sz="2400" spc="-8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signals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than</a:t>
            </a:r>
            <a:r>
              <a:rPr sz="2400" spc="-8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42424"/>
                </a:solidFill>
                <a:latin typeface="Arial"/>
                <a:cs typeface="Arial"/>
              </a:rPr>
              <a:t>MLM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Clr>
                <a:srgbClr val="242424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GPT</a:t>
            </a:r>
            <a:r>
              <a:rPr sz="2400" b="1" spc="-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42424"/>
                </a:solidFill>
                <a:latin typeface="Arial"/>
                <a:cs typeface="Arial"/>
              </a:rPr>
              <a:t>Pre-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Training</a:t>
            </a:r>
            <a:r>
              <a:rPr sz="2400" b="1" spc="-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Results: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GPT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–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242424"/>
                </a:solidFill>
                <a:latin typeface="Arial"/>
                <a:cs typeface="Arial"/>
              </a:rPr>
              <a:t>117M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Params</a:t>
            </a:r>
            <a:endParaRPr sz="2400">
              <a:latin typeface="Arial"/>
              <a:cs typeface="Arial"/>
            </a:endParaRPr>
          </a:p>
          <a:p>
            <a:pPr marL="812165" lvl="1" indent="-297180">
              <a:lnSpc>
                <a:spcPct val="100000"/>
              </a:lnSpc>
              <a:buChar char="•"/>
              <a:tabLst>
                <a:tab pos="8121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Similarly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competitive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on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GLUE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and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SQuAD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2687B546-388E-085E-9020-D5F718EEFC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GB" dirty="0"/>
              <a:t>GPT –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9D98E06-E3F2-8D37-F31B-74F02044B8A6}"/>
              </a:ext>
            </a:extLst>
          </p:cNvPr>
          <p:cNvSpPr txBox="1"/>
          <p:nvPr/>
        </p:nvSpPr>
        <p:spPr>
          <a:xfrm>
            <a:off x="1434270" y="116845"/>
            <a:ext cx="20840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30" dirty="0">
                <a:latin typeface="Calibri"/>
                <a:cs typeface="Calibri"/>
              </a:rPr>
              <a:t>Generative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A04B9234-1E7C-BDD2-7693-60F01D5E116B}"/>
              </a:ext>
            </a:extLst>
          </p:cNvPr>
          <p:cNvSpPr txBox="1"/>
          <p:nvPr/>
        </p:nvSpPr>
        <p:spPr>
          <a:xfrm>
            <a:off x="3608863" y="85858"/>
            <a:ext cx="443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chemeClr val="bg1"/>
                </a:solidFill>
                <a:latin typeface="Calibri"/>
                <a:cs typeface="Calibri"/>
              </a:rPr>
              <a:t>Pretrained</a:t>
            </a:r>
            <a:r>
              <a:rPr sz="3600" b="1" spc="-1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chemeClr val="bg1"/>
                </a:solidFill>
                <a:latin typeface="Calibri"/>
                <a:cs typeface="Calibri"/>
              </a:rPr>
              <a:t>Transformer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0" y="150813"/>
            <a:ext cx="10428288" cy="513987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Large Language Models (LLMs)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47813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90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Emergent </a:t>
            </a:r>
            <a:r>
              <a:rPr sz="2800" spc="-5" dirty="0">
                <a:latin typeface="Calibri"/>
                <a:cs typeface="Calibri"/>
              </a:rPr>
              <a:t>Abilities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Scaling </a:t>
            </a:r>
            <a:r>
              <a:rPr sz="2800" spc="-5" dirty="0">
                <a:latin typeface="Calibri"/>
                <a:cs typeface="Calibri"/>
              </a:rPr>
              <a:t>Effects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025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LLMs?</a:t>
            </a:r>
            <a:endParaRPr sz="2800">
              <a:latin typeface="Calibri"/>
              <a:cs typeface="Calibri"/>
            </a:endParaRPr>
          </a:p>
          <a:p>
            <a:pPr marL="436245" indent="-424180">
              <a:lnSpc>
                <a:spcPts val="3025"/>
              </a:lnSpc>
              <a:buSzPct val="64285"/>
              <a:buFont typeface="Arial MT"/>
              <a:buChar char="●"/>
              <a:tabLst>
                <a:tab pos="436245" algn="l"/>
                <a:tab pos="436880" algn="l"/>
              </a:tabLst>
            </a:pPr>
            <a:r>
              <a:rPr sz="2800" spc="-5" dirty="0">
                <a:latin typeface="Calibri"/>
                <a:cs typeface="Calibri"/>
              </a:rPr>
              <a:t>Modern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LLM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Architecture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025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LLM</a:t>
            </a:r>
            <a:r>
              <a:rPr sz="2800" spc="-10" dirty="0">
                <a:latin typeface="Calibri"/>
                <a:cs typeface="Calibri"/>
              </a:rPr>
              <a:t> Training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025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LLM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Inference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Prompting,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In-Context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Learning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Thought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025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Evaluating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LLMs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19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Multimodal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LLMs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72918" y="1025307"/>
            <a:ext cx="3902710" cy="5704840"/>
            <a:chOff x="8172918" y="1025307"/>
            <a:chExt cx="3902710" cy="5704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8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1646456" y="4996545"/>
                  </a:move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close/>
                </a:path>
              </a:pathLst>
            </a:custGeom>
            <a:solidFill>
              <a:srgbClr val="BBD6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20</a:t>
            </a:fld>
            <a:endParaRPr lang="en-GB" spc="-25" dirty="0"/>
          </a:p>
        </p:txBody>
      </p:sp>
      <p:sp>
        <p:nvSpPr>
          <p:cNvPr id="8" name="object 8"/>
          <p:cNvSpPr/>
          <p:nvPr/>
        </p:nvSpPr>
        <p:spPr>
          <a:xfrm>
            <a:off x="367354" y="3265978"/>
            <a:ext cx="2856865" cy="466090"/>
          </a:xfrm>
          <a:custGeom>
            <a:avLst/>
            <a:gdLst/>
            <a:ahLst/>
            <a:cxnLst/>
            <a:rect l="l" t="t" r="r" b="b"/>
            <a:pathLst>
              <a:path w="2856865" h="466089">
                <a:moveTo>
                  <a:pt x="2778828" y="465492"/>
                </a:moveTo>
                <a:lnTo>
                  <a:pt x="77583" y="465492"/>
                </a:lnTo>
                <a:lnTo>
                  <a:pt x="47384" y="459396"/>
                </a:lnTo>
                <a:lnTo>
                  <a:pt x="22723" y="442769"/>
                </a:lnTo>
                <a:lnTo>
                  <a:pt x="6096" y="418108"/>
                </a:lnTo>
                <a:lnTo>
                  <a:pt x="0" y="387908"/>
                </a:lnTo>
                <a:lnTo>
                  <a:pt x="0" y="77583"/>
                </a:lnTo>
                <a:lnTo>
                  <a:pt x="6096" y="47384"/>
                </a:lnTo>
                <a:lnTo>
                  <a:pt x="22723" y="22723"/>
                </a:lnTo>
                <a:lnTo>
                  <a:pt x="47384" y="6096"/>
                </a:lnTo>
                <a:lnTo>
                  <a:pt x="77583" y="0"/>
                </a:lnTo>
                <a:lnTo>
                  <a:pt x="2778828" y="0"/>
                </a:lnTo>
                <a:lnTo>
                  <a:pt x="2821871" y="13034"/>
                </a:lnTo>
                <a:lnTo>
                  <a:pt x="2850506" y="47893"/>
                </a:lnTo>
                <a:lnTo>
                  <a:pt x="2856411" y="77583"/>
                </a:lnTo>
                <a:lnTo>
                  <a:pt x="2856411" y="387908"/>
                </a:lnTo>
                <a:lnTo>
                  <a:pt x="2850315" y="418108"/>
                </a:lnTo>
                <a:lnTo>
                  <a:pt x="2833688" y="442769"/>
                </a:lnTo>
                <a:lnTo>
                  <a:pt x="2809027" y="459396"/>
                </a:lnTo>
                <a:lnTo>
                  <a:pt x="2778828" y="46549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5306" y="3339720"/>
            <a:ext cx="213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93737"/>
                </a:solidFill>
                <a:latin typeface="Calibri"/>
                <a:cs typeface="Calibri"/>
              </a:rPr>
              <a:t>Summarize</a:t>
            </a:r>
            <a:r>
              <a:rPr sz="1800" spc="-30" dirty="0">
                <a:solidFill>
                  <a:srgbClr val="39373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93737"/>
                </a:solidFill>
                <a:latin typeface="Calibri"/>
                <a:cs typeface="Calibri"/>
              </a:rPr>
              <a:t>this</a:t>
            </a:r>
            <a:r>
              <a:rPr sz="1800" spc="-30" dirty="0">
                <a:solidFill>
                  <a:srgbClr val="39373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93737"/>
                </a:solidFill>
                <a:latin typeface="Calibri"/>
                <a:cs typeface="Calibri"/>
              </a:rPr>
              <a:t>article: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7354" y="3830501"/>
            <a:ext cx="2856865" cy="1082040"/>
          </a:xfrm>
          <a:custGeom>
            <a:avLst/>
            <a:gdLst/>
            <a:ahLst/>
            <a:cxnLst/>
            <a:rect l="l" t="t" r="r" b="b"/>
            <a:pathLst>
              <a:path w="2856865" h="1082039">
                <a:moveTo>
                  <a:pt x="2753403" y="1081678"/>
                </a:moveTo>
                <a:lnTo>
                  <a:pt x="103008" y="1081678"/>
                </a:lnTo>
                <a:lnTo>
                  <a:pt x="62912" y="1073583"/>
                </a:lnTo>
                <a:lnTo>
                  <a:pt x="30170" y="1051508"/>
                </a:lnTo>
                <a:lnTo>
                  <a:pt x="8094" y="1018766"/>
                </a:lnTo>
                <a:lnTo>
                  <a:pt x="0" y="978670"/>
                </a:lnTo>
                <a:lnTo>
                  <a:pt x="0" y="103007"/>
                </a:lnTo>
                <a:lnTo>
                  <a:pt x="8094" y="62912"/>
                </a:lnTo>
                <a:lnTo>
                  <a:pt x="30170" y="30170"/>
                </a:lnTo>
                <a:lnTo>
                  <a:pt x="62912" y="8094"/>
                </a:lnTo>
                <a:lnTo>
                  <a:pt x="103008" y="0"/>
                </a:lnTo>
                <a:lnTo>
                  <a:pt x="2753403" y="0"/>
                </a:lnTo>
                <a:lnTo>
                  <a:pt x="2792823" y="7841"/>
                </a:lnTo>
                <a:lnTo>
                  <a:pt x="2826241" y="30170"/>
                </a:lnTo>
                <a:lnTo>
                  <a:pt x="2848570" y="63588"/>
                </a:lnTo>
                <a:lnTo>
                  <a:pt x="2856411" y="103007"/>
                </a:lnTo>
                <a:lnTo>
                  <a:pt x="2856411" y="978670"/>
                </a:lnTo>
                <a:lnTo>
                  <a:pt x="2848317" y="1018766"/>
                </a:lnTo>
                <a:lnTo>
                  <a:pt x="2826241" y="1051508"/>
                </a:lnTo>
                <a:lnTo>
                  <a:pt x="2793499" y="1073583"/>
                </a:lnTo>
                <a:lnTo>
                  <a:pt x="2753403" y="108167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7354" y="5015712"/>
            <a:ext cx="2856865" cy="466090"/>
          </a:xfrm>
          <a:custGeom>
            <a:avLst/>
            <a:gdLst/>
            <a:ahLst/>
            <a:cxnLst/>
            <a:rect l="l" t="t" r="r" b="b"/>
            <a:pathLst>
              <a:path w="2856865" h="466089">
                <a:moveTo>
                  <a:pt x="2778828" y="465492"/>
                </a:moveTo>
                <a:lnTo>
                  <a:pt x="77583" y="465492"/>
                </a:lnTo>
                <a:lnTo>
                  <a:pt x="47384" y="459396"/>
                </a:lnTo>
                <a:lnTo>
                  <a:pt x="22723" y="442769"/>
                </a:lnTo>
                <a:lnTo>
                  <a:pt x="6096" y="418108"/>
                </a:lnTo>
                <a:lnTo>
                  <a:pt x="0" y="387908"/>
                </a:lnTo>
                <a:lnTo>
                  <a:pt x="0" y="77583"/>
                </a:lnTo>
                <a:lnTo>
                  <a:pt x="6096" y="47384"/>
                </a:lnTo>
                <a:lnTo>
                  <a:pt x="22723" y="22723"/>
                </a:lnTo>
                <a:lnTo>
                  <a:pt x="47384" y="6096"/>
                </a:lnTo>
                <a:lnTo>
                  <a:pt x="77583" y="0"/>
                </a:lnTo>
                <a:lnTo>
                  <a:pt x="2778828" y="0"/>
                </a:lnTo>
                <a:lnTo>
                  <a:pt x="2821871" y="13035"/>
                </a:lnTo>
                <a:lnTo>
                  <a:pt x="2850506" y="47893"/>
                </a:lnTo>
                <a:lnTo>
                  <a:pt x="2856411" y="77583"/>
                </a:lnTo>
                <a:lnTo>
                  <a:pt x="2856411" y="387908"/>
                </a:lnTo>
                <a:lnTo>
                  <a:pt x="2850315" y="418108"/>
                </a:lnTo>
                <a:lnTo>
                  <a:pt x="2833688" y="442769"/>
                </a:lnTo>
                <a:lnTo>
                  <a:pt x="2809027" y="459396"/>
                </a:lnTo>
                <a:lnTo>
                  <a:pt x="2778828" y="46549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2777" y="5089454"/>
            <a:ext cx="154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93737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39373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93737"/>
                </a:solidFill>
                <a:latin typeface="Calibri"/>
                <a:cs typeface="Calibri"/>
              </a:rPr>
              <a:t>summary</a:t>
            </a:r>
            <a:r>
              <a:rPr sz="1800" spc="-35" dirty="0">
                <a:solidFill>
                  <a:srgbClr val="393737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93737"/>
                </a:solidFill>
                <a:latin typeface="Calibri"/>
                <a:cs typeface="Calibri"/>
              </a:rPr>
              <a:t>is: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7354" y="5594586"/>
            <a:ext cx="2856865" cy="438150"/>
          </a:xfrm>
          <a:custGeom>
            <a:avLst/>
            <a:gdLst/>
            <a:ahLst/>
            <a:cxnLst/>
            <a:rect l="l" t="t" r="r" b="b"/>
            <a:pathLst>
              <a:path w="2856865" h="438150">
                <a:moveTo>
                  <a:pt x="2783390" y="438117"/>
                </a:moveTo>
                <a:lnTo>
                  <a:pt x="73021" y="438117"/>
                </a:lnTo>
                <a:lnTo>
                  <a:pt x="44598" y="432379"/>
                </a:lnTo>
                <a:lnTo>
                  <a:pt x="21387" y="416730"/>
                </a:lnTo>
                <a:lnTo>
                  <a:pt x="5738" y="393520"/>
                </a:lnTo>
                <a:lnTo>
                  <a:pt x="0" y="365096"/>
                </a:lnTo>
                <a:lnTo>
                  <a:pt x="0" y="73021"/>
                </a:lnTo>
                <a:lnTo>
                  <a:pt x="5738" y="44598"/>
                </a:lnTo>
                <a:lnTo>
                  <a:pt x="21387" y="21387"/>
                </a:lnTo>
                <a:lnTo>
                  <a:pt x="44598" y="5738"/>
                </a:lnTo>
                <a:lnTo>
                  <a:pt x="73021" y="0"/>
                </a:lnTo>
                <a:lnTo>
                  <a:pt x="2783390" y="0"/>
                </a:lnTo>
                <a:lnTo>
                  <a:pt x="2823903" y="12268"/>
                </a:lnTo>
                <a:lnTo>
                  <a:pt x="2850853" y="45077"/>
                </a:lnTo>
                <a:lnTo>
                  <a:pt x="2856411" y="73021"/>
                </a:lnTo>
                <a:lnTo>
                  <a:pt x="2856411" y="365096"/>
                </a:lnTo>
                <a:lnTo>
                  <a:pt x="2850673" y="393520"/>
                </a:lnTo>
                <a:lnTo>
                  <a:pt x="2835024" y="416730"/>
                </a:lnTo>
                <a:lnTo>
                  <a:pt x="2811814" y="432379"/>
                </a:lnTo>
                <a:lnTo>
                  <a:pt x="2783390" y="438117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2892" y="2851362"/>
            <a:ext cx="4337050" cy="466090"/>
          </a:xfrm>
          <a:custGeom>
            <a:avLst/>
            <a:gdLst/>
            <a:ahLst/>
            <a:cxnLst/>
            <a:rect l="l" t="t" r="r" b="b"/>
            <a:pathLst>
              <a:path w="4337050" h="466089">
                <a:moveTo>
                  <a:pt x="4258895" y="465492"/>
                </a:moveTo>
                <a:lnTo>
                  <a:pt x="77583" y="465492"/>
                </a:lnTo>
                <a:lnTo>
                  <a:pt x="47384" y="459396"/>
                </a:lnTo>
                <a:lnTo>
                  <a:pt x="22723" y="442769"/>
                </a:lnTo>
                <a:lnTo>
                  <a:pt x="6096" y="418108"/>
                </a:lnTo>
                <a:lnTo>
                  <a:pt x="0" y="387909"/>
                </a:lnTo>
                <a:lnTo>
                  <a:pt x="0" y="77583"/>
                </a:lnTo>
                <a:lnTo>
                  <a:pt x="6096" y="47384"/>
                </a:lnTo>
                <a:lnTo>
                  <a:pt x="22723" y="22723"/>
                </a:lnTo>
                <a:lnTo>
                  <a:pt x="47384" y="6096"/>
                </a:lnTo>
                <a:lnTo>
                  <a:pt x="77583" y="0"/>
                </a:lnTo>
                <a:lnTo>
                  <a:pt x="4258895" y="0"/>
                </a:lnTo>
                <a:lnTo>
                  <a:pt x="4301938" y="13034"/>
                </a:lnTo>
                <a:lnTo>
                  <a:pt x="4330572" y="47893"/>
                </a:lnTo>
                <a:lnTo>
                  <a:pt x="4336478" y="77583"/>
                </a:lnTo>
                <a:lnTo>
                  <a:pt x="4336478" y="387909"/>
                </a:lnTo>
                <a:lnTo>
                  <a:pt x="4330381" y="418108"/>
                </a:lnTo>
                <a:lnTo>
                  <a:pt x="4313755" y="442769"/>
                </a:lnTo>
                <a:lnTo>
                  <a:pt x="4289094" y="459396"/>
                </a:lnTo>
                <a:lnTo>
                  <a:pt x="4258895" y="46549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7941" y="1275553"/>
            <a:ext cx="7084059" cy="194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GPT</a:t>
            </a:r>
            <a:r>
              <a:rPr sz="2400" b="1" spc="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Fine-Tuning:</a:t>
            </a:r>
            <a:endParaRPr sz="2400">
              <a:latin typeface="Arial"/>
              <a:cs typeface="Arial"/>
            </a:endParaRPr>
          </a:p>
          <a:p>
            <a:pPr marL="355600" marR="220979" indent="-29781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Prompt-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format</a:t>
            </a:r>
            <a:r>
              <a:rPr sz="2400" spc="-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task-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specific</a:t>
            </a: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text</a:t>
            </a: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as</a:t>
            </a: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continuous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stream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for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model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42424"/>
                </a:solidFill>
                <a:latin typeface="Arial"/>
                <a:cs typeface="Arial"/>
              </a:rPr>
              <a:t>fit</a:t>
            </a:r>
            <a:endParaRPr sz="2400">
              <a:latin typeface="Arial"/>
              <a:cs typeface="Arial"/>
            </a:endParaRPr>
          </a:p>
          <a:p>
            <a:pPr marL="3081655" algn="ctr">
              <a:lnSpc>
                <a:spcPts val="1764"/>
              </a:lnSpc>
            </a:pPr>
            <a:r>
              <a:rPr sz="2000" b="1" spc="-25" dirty="0">
                <a:latin typeface="Calibri"/>
                <a:cs typeface="Calibri"/>
              </a:rPr>
              <a:t>QA</a:t>
            </a:r>
            <a:endParaRPr sz="2000">
              <a:latin typeface="Calibri"/>
              <a:cs typeface="Calibri"/>
            </a:endParaRPr>
          </a:p>
          <a:p>
            <a:pPr marL="435609">
              <a:lnSpc>
                <a:spcPts val="2195"/>
              </a:lnSpc>
              <a:spcBef>
                <a:spcPts val="590"/>
              </a:spcBef>
            </a:pPr>
            <a:r>
              <a:rPr sz="2000" b="1" spc="-10" dirty="0">
                <a:solidFill>
                  <a:srgbClr val="393737"/>
                </a:solidFill>
                <a:latin typeface="Calibri"/>
                <a:cs typeface="Calibri"/>
              </a:rPr>
              <a:t>Summarization</a:t>
            </a:r>
            <a:endParaRPr sz="2000">
              <a:latin typeface="Calibri"/>
              <a:cs typeface="Calibri"/>
            </a:endParaRPr>
          </a:p>
          <a:p>
            <a:pPr marL="3079115" algn="ctr">
              <a:lnSpc>
                <a:spcPts val="1955"/>
              </a:lnSpc>
            </a:pPr>
            <a:r>
              <a:rPr sz="1800" dirty="0">
                <a:solidFill>
                  <a:srgbClr val="393737"/>
                </a:solidFill>
                <a:latin typeface="Calibri"/>
                <a:cs typeface="Calibri"/>
              </a:rPr>
              <a:t>Answer</a:t>
            </a:r>
            <a:r>
              <a:rPr sz="1800" spc="-50" dirty="0">
                <a:solidFill>
                  <a:srgbClr val="39373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93737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39373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93737"/>
                </a:solidFill>
                <a:latin typeface="Calibri"/>
                <a:cs typeface="Calibri"/>
              </a:rPr>
              <a:t>question</a:t>
            </a:r>
            <a:r>
              <a:rPr sz="1800" spc="-50" dirty="0">
                <a:solidFill>
                  <a:srgbClr val="39373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93737"/>
                </a:solidFill>
                <a:latin typeface="Calibri"/>
                <a:cs typeface="Calibri"/>
              </a:rPr>
              <a:t>based</a:t>
            </a:r>
            <a:r>
              <a:rPr sz="1800" spc="-50" dirty="0">
                <a:solidFill>
                  <a:srgbClr val="39373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93737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39373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93737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39373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93737"/>
                </a:solidFill>
                <a:latin typeface="Calibri"/>
                <a:cs typeface="Calibri"/>
              </a:rPr>
              <a:t>context.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22892" y="3902207"/>
            <a:ext cx="4337050" cy="1082040"/>
          </a:xfrm>
          <a:custGeom>
            <a:avLst/>
            <a:gdLst/>
            <a:ahLst/>
            <a:cxnLst/>
            <a:rect l="l" t="t" r="r" b="b"/>
            <a:pathLst>
              <a:path w="4337050" h="1082039">
                <a:moveTo>
                  <a:pt x="4233470" y="1081679"/>
                </a:moveTo>
                <a:lnTo>
                  <a:pt x="103008" y="1081679"/>
                </a:lnTo>
                <a:lnTo>
                  <a:pt x="62912" y="1073584"/>
                </a:lnTo>
                <a:lnTo>
                  <a:pt x="30170" y="1051508"/>
                </a:lnTo>
                <a:lnTo>
                  <a:pt x="8094" y="1018766"/>
                </a:lnTo>
                <a:lnTo>
                  <a:pt x="0" y="978670"/>
                </a:lnTo>
                <a:lnTo>
                  <a:pt x="0" y="103008"/>
                </a:lnTo>
                <a:lnTo>
                  <a:pt x="8094" y="62913"/>
                </a:lnTo>
                <a:lnTo>
                  <a:pt x="30170" y="30170"/>
                </a:lnTo>
                <a:lnTo>
                  <a:pt x="62912" y="8094"/>
                </a:lnTo>
                <a:lnTo>
                  <a:pt x="103008" y="0"/>
                </a:lnTo>
                <a:lnTo>
                  <a:pt x="4233470" y="0"/>
                </a:lnTo>
                <a:lnTo>
                  <a:pt x="4272889" y="7841"/>
                </a:lnTo>
                <a:lnTo>
                  <a:pt x="4306308" y="30170"/>
                </a:lnTo>
                <a:lnTo>
                  <a:pt x="4328637" y="63588"/>
                </a:lnTo>
                <a:lnTo>
                  <a:pt x="4336478" y="103008"/>
                </a:lnTo>
                <a:lnTo>
                  <a:pt x="4336478" y="978670"/>
                </a:lnTo>
                <a:lnTo>
                  <a:pt x="4328383" y="1018766"/>
                </a:lnTo>
                <a:lnTo>
                  <a:pt x="4306308" y="1051508"/>
                </a:lnTo>
                <a:lnTo>
                  <a:pt x="4273565" y="1073584"/>
                </a:lnTo>
                <a:lnTo>
                  <a:pt x="4233470" y="1081679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2892" y="5045033"/>
            <a:ext cx="4337050" cy="466090"/>
          </a:xfrm>
          <a:custGeom>
            <a:avLst/>
            <a:gdLst/>
            <a:ahLst/>
            <a:cxnLst/>
            <a:rect l="l" t="t" r="r" b="b"/>
            <a:pathLst>
              <a:path w="4337050" h="466089">
                <a:moveTo>
                  <a:pt x="4258893" y="465492"/>
                </a:moveTo>
                <a:lnTo>
                  <a:pt x="77583" y="465492"/>
                </a:lnTo>
                <a:lnTo>
                  <a:pt x="47384" y="459396"/>
                </a:lnTo>
                <a:lnTo>
                  <a:pt x="22723" y="442769"/>
                </a:lnTo>
                <a:lnTo>
                  <a:pt x="6096" y="418108"/>
                </a:lnTo>
                <a:lnTo>
                  <a:pt x="0" y="387909"/>
                </a:lnTo>
                <a:lnTo>
                  <a:pt x="0" y="77583"/>
                </a:lnTo>
                <a:lnTo>
                  <a:pt x="6096" y="47384"/>
                </a:lnTo>
                <a:lnTo>
                  <a:pt x="22723" y="22723"/>
                </a:lnTo>
                <a:lnTo>
                  <a:pt x="47384" y="6096"/>
                </a:lnTo>
                <a:lnTo>
                  <a:pt x="77583" y="0"/>
                </a:lnTo>
                <a:lnTo>
                  <a:pt x="4258893" y="0"/>
                </a:lnTo>
                <a:lnTo>
                  <a:pt x="4301937" y="13034"/>
                </a:lnTo>
                <a:lnTo>
                  <a:pt x="4330571" y="47893"/>
                </a:lnTo>
                <a:lnTo>
                  <a:pt x="4336477" y="77583"/>
                </a:lnTo>
                <a:lnTo>
                  <a:pt x="4336477" y="387909"/>
                </a:lnTo>
                <a:lnTo>
                  <a:pt x="4330380" y="418108"/>
                </a:lnTo>
                <a:lnTo>
                  <a:pt x="4313753" y="442769"/>
                </a:lnTo>
                <a:lnTo>
                  <a:pt x="4289092" y="459396"/>
                </a:lnTo>
                <a:lnTo>
                  <a:pt x="4258893" y="46549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25751" y="5118776"/>
            <a:ext cx="93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93737"/>
                </a:solidFill>
                <a:latin typeface="Calibri"/>
                <a:cs typeface="Calibri"/>
              </a:rPr>
              <a:t>Question: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22892" y="5570399"/>
            <a:ext cx="4337050" cy="438150"/>
          </a:xfrm>
          <a:custGeom>
            <a:avLst/>
            <a:gdLst/>
            <a:ahLst/>
            <a:cxnLst/>
            <a:rect l="l" t="t" r="r" b="b"/>
            <a:pathLst>
              <a:path w="4337050" h="438150">
                <a:moveTo>
                  <a:pt x="4263457" y="438117"/>
                </a:moveTo>
                <a:lnTo>
                  <a:pt x="73020" y="438117"/>
                </a:lnTo>
                <a:lnTo>
                  <a:pt x="44597" y="432379"/>
                </a:lnTo>
                <a:lnTo>
                  <a:pt x="21387" y="416730"/>
                </a:lnTo>
                <a:lnTo>
                  <a:pt x="5738" y="393520"/>
                </a:lnTo>
                <a:lnTo>
                  <a:pt x="0" y="365096"/>
                </a:lnTo>
                <a:lnTo>
                  <a:pt x="0" y="73020"/>
                </a:lnTo>
                <a:lnTo>
                  <a:pt x="5738" y="44597"/>
                </a:lnTo>
                <a:lnTo>
                  <a:pt x="21387" y="21387"/>
                </a:lnTo>
                <a:lnTo>
                  <a:pt x="44597" y="5738"/>
                </a:lnTo>
                <a:lnTo>
                  <a:pt x="73020" y="0"/>
                </a:lnTo>
                <a:lnTo>
                  <a:pt x="4263457" y="0"/>
                </a:lnTo>
                <a:lnTo>
                  <a:pt x="4303969" y="12268"/>
                </a:lnTo>
                <a:lnTo>
                  <a:pt x="4330920" y="45077"/>
                </a:lnTo>
                <a:lnTo>
                  <a:pt x="4336478" y="73020"/>
                </a:lnTo>
                <a:lnTo>
                  <a:pt x="4336478" y="365096"/>
                </a:lnTo>
                <a:lnTo>
                  <a:pt x="4330740" y="393520"/>
                </a:lnTo>
                <a:lnTo>
                  <a:pt x="4315091" y="416730"/>
                </a:lnTo>
                <a:lnTo>
                  <a:pt x="4291880" y="432379"/>
                </a:lnTo>
                <a:lnTo>
                  <a:pt x="4263457" y="438117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2891" y="3376784"/>
            <a:ext cx="4337050" cy="466090"/>
          </a:xfrm>
          <a:custGeom>
            <a:avLst/>
            <a:gdLst/>
            <a:ahLst/>
            <a:cxnLst/>
            <a:rect l="l" t="t" r="r" b="b"/>
            <a:pathLst>
              <a:path w="4337050" h="466089">
                <a:moveTo>
                  <a:pt x="4258894" y="465492"/>
                </a:moveTo>
                <a:lnTo>
                  <a:pt x="77583" y="465492"/>
                </a:lnTo>
                <a:lnTo>
                  <a:pt x="47384" y="459396"/>
                </a:lnTo>
                <a:lnTo>
                  <a:pt x="22723" y="442769"/>
                </a:lnTo>
                <a:lnTo>
                  <a:pt x="6096" y="418108"/>
                </a:lnTo>
                <a:lnTo>
                  <a:pt x="0" y="387909"/>
                </a:lnTo>
                <a:lnTo>
                  <a:pt x="0" y="77583"/>
                </a:lnTo>
                <a:lnTo>
                  <a:pt x="6096" y="47384"/>
                </a:lnTo>
                <a:lnTo>
                  <a:pt x="22723" y="22723"/>
                </a:lnTo>
                <a:lnTo>
                  <a:pt x="47384" y="6096"/>
                </a:lnTo>
                <a:lnTo>
                  <a:pt x="77583" y="0"/>
                </a:lnTo>
                <a:lnTo>
                  <a:pt x="4258894" y="0"/>
                </a:lnTo>
                <a:lnTo>
                  <a:pt x="4301938" y="13034"/>
                </a:lnTo>
                <a:lnTo>
                  <a:pt x="4330573" y="47893"/>
                </a:lnTo>
                <a:lnTo>
                  <a:pt x="4336478" y="77583"/>
                </a:lnTo>
                <a:lnTo>
                  <a:pt x="4336478" y="387909"/>
                </a:lnTo>
                <a:lnTo>
                  <a:pt x="4330382" y="418108"/>
                </a:lnTo>
                <a:lnTo>
                  <a:pt x="4313755" y="442769"/>
                </a:lnTo>
                <a:lnTo>
                  <a:pt x="4289094" y="459396"/>
                </a:lnTo>
                <a:lnTo>
                  <a:pt x="4258894" y="46549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87310" y="3450527"/>
            <a:ext cx="807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93737"/>
                </a:solidFill>
                <a:latin typeface="Calibri"/>
                <a:cs typeface="Calibri"/>
              </a:rPr>
              <a:t>Context: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22892" y="6069664"/>
            <a:ext cx="4337050" cy="466090"/>
          </a:xfrm>
          <a:custGeom>
            <a:avLst/>
            <a:gdLst/>
            <a:ahLst/>
            <a:cxnLst/>
            <a:rect l="l" t="t" r="r" b="b"/>
            <a:pathLst>
              <a:path w="4337050" h="466090">
                <a:moveTo>
                  <a:pt x="4258893" y="465492"/>
                </a:moveTo>
                <a:lnTo>
                  <a:pt x="77583" y="465492"/>
                </a:lnTo>
                <a:lnTo>
                  <a:pt x="47384" y="459395"/>
                </a:lnTo>
                <a:lnTo>
                  <a:pt x="22723" y="442769"/>
                </a:lnTo>
                <a:lnTo>
                  <a:pt x="6096" y="418108"/>
                </a:lnTo>
                <a:lnTo>
                  <a:pt x="0" y="387909"/>
                </a:lnTo>
                <a:lnTo>
                  <a:pt x="0" y="77583"/>
                </a:lnTo>
                <a:lnTo>
                  <a:pt x="6096" y="47384"/>
                </a:lnTo>
                <a:lnTo>
                  <a:pt x="22723" y="22723"/>
                </a:lnTo>
                <a:lnTo>
                  <a:pt x="47384" y="6096"/>
                </a:lnTo>
                <a:lnTo>
                  <a:pt x="77583" y="0"/>
                </a:lnTo>
                <a:lnTo>
                  <a:pt x="4258893" y="0"/>
                </a:lnTo>
                <a:lnTo>
                  <a:pt x="4301937" y="13034"/>
                </a:lnTo>
                <a:lnTo>
                  <a:pt x="4330571" y="47893"/>
                </a:lnTo>
                <a:lnTo>
                  <a:pt x="4336477" y="77583"/>
                </a:lnTo>
                <a:lnTo>
                  <a:pt x="4336477" y="387909"/>
                </a:lnTo>
                <a:lnTo>
                  <a:pt x="4330380" y="418108"/>
                </a:lnTo>
                <a:lnTo>
                  <a:pt x="4313753" y="442769"/>
                </a:lnTo>
                <a:lnTo>
                  <a:pt x="4289092" y="459395"/>
                </a:lnTo>
                <a:lnTo>
                  <a:pt x="4258893" y="46549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00091" y="6143407"/>
            <a:ext cx="78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93737"/>
                </a:solidFill>
                <a:latin typeface="Calibri"/>
                <a:cs typeface="Calibri"/>
              </a:rPr>
              <a:t>Answer: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16C97A93-8E37-8F2F-48E8-BEDE2FD28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GB" dirty="0"/>
              <a:t>GPT –</a:t>
            </a: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2EBBBC16-5C1A-75C8-76BB-11F27662CCB1}"/>
              </a:ext>
            </a:extLst>
          </p:cNvPr>
          <p:cNvSpPr txBox="1"/>
          <p:nvPr/>
        </p:nvSpPr>
        <p:spPr>
          <a:xfrm>
            <a:off x="1434270" y="116845"/>
            <a:ext cx="20840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30" dirty="0">
                <a:latin typeface="Calibri"/>
                <a:cs typeface="Calibri"/>
              </a:rPr>
              <a:t>Generative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4F9A3A18-9A95-BA31-42D7-17F9CC9F9ED9}"/>
              </a:ext>
            </a:extLst>
          </p:cNvPr>
          <p:cNvSpPr txBox="1"/>
          <p:nvPr/>
        </p:nvSpPr>
        <p:spPr>
          <a:xfrm>
            <a:off x="3608863" y="85858"/>
            <a:ext cx="443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chemeClr val="bg1"/>
                </a:solidFill>
                <a:latin typeface="Calibri"/>
                <a:cs typeface="Calibri"/>
              </a:rPr>
              <a:t>Pretrained</a:t>
            </a:r>
            <a:r>
              <a:rPr sz="3600" b="1" spc="-1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chemeClr val="bg1"/>
                </a:solidFill>
                <a:latin typeface="Calibri"/>
                <a:cs typeface="Calibri"/>
              </a:rPr>
              <a:t>Transformer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72918" y="1025307"/>
            <a:ext cx="3902710" cy="5704840"/>
            <a:chOff x="8172918" y="1025307"/>
            <a:chExt cx="3902710" cy="5704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8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1646456" y="4996545"/>
                  </a:move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close/>
                </a:path>
              </a:pathLst>
            </a:custGeom>
            <a:solidFill>
              <a:srgbClr val="BBD6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21</a:t>
            </a:fld>
            <a:endParaRPr lang="en-GB"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607941" y="1001046"/>
            <a:ext cx="708533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What</a:t>
            </a:r>
            <a:r>
              <a:rPr sz="2400" b="1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our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takeaway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42424"/>
                </a:solidFill>
                <a:latin typeface="Arial"/>
                <a:cs typeface="Arial"/>
              </a:rPr>
              <a:t>GPT?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Effectiveness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Self-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Supervised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812800" marR="474345" lvl="1" indent="-297815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Specifically,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seems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able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learn</a:t>
            </a:r>
            <a:r>
              <a:rPr sz="24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sz="24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generating</a:t>
            </a:r>
            <a:r>
              <a:rPr sz="24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Arial"/>
                <a:cs typeface="Arial"/>
              </a:rPr>
              <a:t>itself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rather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than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any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specific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task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might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cook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Arial"/>
                <a:cs typeface="Arial"/>
              </a:rPr>
              <a:t>up.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EC99CB0-5812-C668-FAFC-8C915536FB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GB" dirty="0"/>
              <a:t>GPT –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4345FEC6-C07B-A7B8-B4AA-D367607A4630}"/>
              </a:ext>
            </a:extLst>
          </p:cNvPr>
          <p:cNvSpPr txBox="1"/>
          <p:nvPr/>
        </p:nvSpPr>
        <p:spPr>
          <a:xfrm>
            <a:off x="1434270" y="116845"/>
            <a:ext cx="20840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30" dirty="0">
                <a:latin typeface="Calibri"/>
                <a:cs typeface="Calibri"/>
              </a:rPr>
              <a:t>Generative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C1FC3F8D-1248-853C-DD7E-FD8F1FD3E61A}"/>
              </a:ext>
            </a:extLst>
          </p:cNvPr>
          <p:cNvSpPr txBox="1"/>
          <p:nvPr/>
        </p:nvSpPr>
        <p:spPr>
          <a:xfrm>
            <a:off x="3608863" y="85858"/>
            <a:ext cx="443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chemeClr val="bg1"/>
                </a:solidFill>
                <a:latin typeface="Calibri"/>
                <a:cs typeface="Calibri"/>
              </a:rPr>
              <a:t>Pretrained</a:t>
            </a:r>
            <a:r>
              <a:rPr sz="3600" b="1" spc="-1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chemeClr val="bg1"/>
                </a:solidFill>
                <a:latin typeface="Calibri"/>
                <a:cs typeface="Calibri"/>
              </a:rPr>
              <a:t>Transformer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72918" y="1025307"/>
            <a:ext cx="3902710" cy="5704840"/>
            <a:chOff x="8172918" y="1025307"/>
            <a:chExt cx="3902710" cy="5704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8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1646456" y="4996545"/>
                  </a:move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close/>
                </a:path>
              </a:pathLst>
            </a:custGeom>
            <a:solidFill>
              <a:srgbClr val="BBD6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22</a:t>
            </a:fld>
            <a:endParaRPr lang="en-GB"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607941" y="1001046"/>
            <a:ext cx="708533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What</a:t>
            </a:r>
            <a:r>
              <a:rPr sz="2400" b="1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our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takeaway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42424"/>
                </a:solidFill>
                <a:latin typeface="Arial"/>
                <a:cs typeface="Arial"/>
              </a:rPr>
              <a:t>GPT?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Effectiveness</a:t>
            </a:r>
            <a:r>
              <a:rPr sz="24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of</a:t>
            </a:r>
            <a:r>
              <a:rPr sz="24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Self-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Supervised</a:t>
            </a:r>
            <a:r>
              <a:rPr sz="2400" b="1" spc="-3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812800" marR="474345" lvl="1" indent="-297815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400" spc="-20" dirty="0">
                <a:solidFill>
                  <a:srgbClr val="374151"/>
                </a:solidFill>
                <a:latin typeface="Arial"/>
                <a:cs typeface="Arial"/>
              </a:rPr>
              <a:t>Specifically,</a:t>
            </a:r>
            <a:r>
              <a:rPr sz="2400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model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seems</a:t>
            </a:r>
            <a:r>
              <a:rPr sz="2400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be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able</a:t>
            </a:r>
            <a:r>
              <a:rPr sz="2400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74151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learn</a:t>
            </a:r>
            <a:r>
              <a:rPr sz="2400" spc="-9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from</a:t>
            </a:r>
            <a:r>
              <a:rPr sz="2400" spc="-8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generating</a:t>
            </a:r>
            <a:r>
              <a:rPr sz="2400" spc="-8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language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374151"/>
                </a:solidFill>
                <a:latin typeface="Arial"/>
                <a:cs typeface="Arial"/>
              </a:rPr>
              <a:t>itself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rather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than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from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any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specific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task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we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might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cook</a:t>
            </a:r>
            <a:r>
              <a:rPr sz="2400" spc="-6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74151"/>
                </a:solidFill>
                <a:latin typeface="Arial"/>
                <a:cs typeface="Arial"/>
              </a:rPr>
              <a:t>up.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Knowledge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Base</a:t>
            </a:r>
            <a:endParaRPr sz="2400">
              <a:latin typeface="Arial"/>
              <a:cs typeface="Arial"/>
            </a:endParaRPr>
          </a:p>
          <a:p>
            <a:pPr marL="812800" marR="325120" lvl="1" indent="-297815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Specifically,</a:t>
            </a:r>
            <a:r>
              <a:rPr sz="24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generatively</a:t>
            </a:r>
            <a:r>
              <a:rPr sz="24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pretrained</a:t>
            </a:r>
            <a:r>
              <a:rPr sz="24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model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seems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have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decent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Arial"/>
                <a:cs typeface="Arial"/>
              </a:rPr>
              <a:t>zero-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shot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performance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range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NLP</a:t>
            </a:r>
            <a:r>
              <a:rPr sz="24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A10F6C66-D267-98E2-834D-822C13826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GB" dirty="0"/>
              <a:t>GPT –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E2865762-8F18-FB04-E3B1-0C3C4FEB3D7B}"/>
              </a:ext>
            </a:extLst>
          </p:cNvPr>
          <p:cNvSpPr txBox="1"/>
          <p:nvPr/>
        </p:nvSpPr>
        <p:spPr>
          <a:xfrm>
            <a:off x="1434270" y="116845"/>
            <a:ext cx="20840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30" dirty="0">
                <a:latin typeface="Calibri"/>
                <a:cs typeface="Calibri"/>
              </a:rPr>
              <a:t>Generative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2C8E790-42E5-B236-C9AF-5CD4D64BB874}"/>
              </a:ext>
            </a:extLst>
          </p:cNvPr>
          <p:cNvSpPr txBox="1"/>
          <p:nvPr/>
        </p:nvSpPr>
        <p:spPr>
          <a:xfrm>
            <a:off x="3608863" y="85858"/>
            <a:ext cx="443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chemeClr val="bg1"/>
                </a:solidFill>
                <a:latin typeface="Calibri"/>
                <a:cs typeface="Calibri"/>
              </a:rPr>
              <a:t>Pretrained</a:t>
            </a:r>
            <a:r>
              <a:rPr sz="3600" b="1" spc="-1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chemeClr val="bg1"/>
                </a:solidFill>
                <a:latin typeface="Calibri"/>
                <a:cs typeface="Calibri"/>
              </a:rPr>
              <a:t>Transformer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72918" y="1025307"/>
            <a:ext cx="3902710" cy="5704840"/>
            <a:chOff x="8172918" y="1025307"/>
            <a:chExt cx="3902710" cy="5704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8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1646456" y="4996545"/>
                  </a:move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close/>
                </a:path>
              </a:pathLst>
            </a:custGeom>
            <a:solidFill>
              <a:srgbClr val="BBD6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3428" y="103165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5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4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6" y="4715908"/>
                  </a:lnTo>
                  <a:lnTo>
                    <a:pt x="1961814" y="4762352"/>
                  </a:lnTo>
                  <a:lnTo>
                    <a:pt x="1945150" y="4806071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0" y="4965940"/>
                  </a:lnTo>
                  <a:lnTo>
                    <a:pt x="1741562" y="4982603"/>
                  </a:lnTo>
                  <a:lnTo>
                    <a:pt x="1695117" y="4992975"/>
                  </a:lnTo>
                  <a:lnTo>
                    <a:pt x="1646456" y="4996545"/>
                  </a:lnTo>
                  <a:lnTo>
                    <a:pt x="329299" y="4996545"/>
                  </a:lnTo>
                  <a:lnTo>
                    <a:pt x="280637" y="4992975"/>
                  </a:lnTo>
                  <a:lnTo>
                    <a:pt x="234193" y="4982603"/>
                  </a:lnTo>
                  <a:lnTo>
                    <a:pt x="190474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1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23</a:t>
            </a:fld>
            <a:endParaRPr lang="en-GB"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607941" y="1001046"/>
            <a:ext cx="708533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What</a:t>
            </a:r>
            <a:r>
              <a:rPr sz="2400" b="1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our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takeaway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42424"/>
                </a:solidFill>
                <a:latin typeface="Arial"/>
                <a:cs typeface="Arial"/>
              </a:rPr>
              <a:t>GPT?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Effectiveness</a:t>
            </a:r>
            <a:r>
              <a:rPr sz="24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of</a:t>
            </a:r>
            <a:r>
              <a:rPr sz="24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Self-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Supervised</a:t>
            </a:r>
            <a:r>
              <a:rPr sz="2400" b="1" spc="-3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812800" marR="474345" lvl="1" indent="-297815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400" spc="-20" dirty="0">
                <a:solidFill>
                  <a:srgbClr val="374151"/>
                </a:solidFill>
                <a:latin typeface="Arial"/>
                <a:cs typeface="Arial"/>
              </a:rPr>
              <a:t>Specifically,</a:t>
            </a:r>
            <a:r>
              <a:rPr sz="2400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model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seems</a:t>
            </a:r>
            <a:r>
              <a:rPr sz="2400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be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able</a:t>
            </a:r>
            <a:r>
              <a:rPr sz="2400" spc="-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74151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learn</a:t>
            </a:r>
            <a:r>
              <a:rPr sz="2400" spc="-9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from</a:t>
            </a:r>
            <a:r>
              <a:rPr sz="2400" spc="-8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generating</a:t>
            </a:r>
            <a:r>
              <a:rPr sz="2400" spc="-8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language</a:t>
            </a:r>
            <a:r>
              <a:rPr sz="2400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374151"/>
                </a:solidFill>
                <a:latin typeface="Arial"/>
                <a:cs typeface="Arial"/>
              </a:rPr>
              <a:t>itself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rather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than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from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any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specific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task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we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might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cook</a:t>
            </a:r>
            <a:r>
              <a:rPr sz="2400" spc="-6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74151"/>
                </a:solidFill>
                <a:latin typeface="Arial"/>
                <a:cs typeface="Arial"/>
              </a:rPr>
              <a:t>up.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Clr>
                <a:srgbClr val="374151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Language</a:t>
            </a:r>
            <a:r>
              <a:rPr sz="24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Model</a:t>
            </a:r>
            <a:r>
              <a:rPr sz="24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as</a:t>
            </a:r>
            <a:r>
              <a:rPr sz="2400" b="1" spc="-3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sz="24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151"/>
                </a:solidFill>
                <a:latin typeface="Arial"/>
                <a:cs typeface="Arial"/>
              </a:rPr>
              <a:t>Knowledge</a:t>
            </a:r>
            <a:r>
              <a:rPr sz="24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74151"/>
                </a:solidFill>
                <a:latin typeface="Arial"/>
                <a:cs typeface="Arial"/>
              </a:rPr>
              <a:t>Base</a:t>
            </a:r>
            <a:endParaRPr sz="2400">
              <a:latin typeface="Arial"/>
              <a:cs typeface="Arial"/>
            </a:endParaRPr>
          </a:p>
          <a:p>
            <a:pPr marL="812800" marR="325120" lvl="1" indent="-297815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400" spc="-20" dirty="0">
                <a:solidFill>
                  <a:srgbClr val="374151"/>
                </a:solidFill>
                <a:latin typeface="Arial"/>
                <a:cs typeface="Arial"/>
              </a:rPr>
              <a:t>Specifically,</a:t>
            </a:r>
            <a:r>
              <a:rPr sz="2400" spc="-9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sz="2400" spc="-8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generatively</a:t>
            </a:r>
            <a:r>
              <a:rPr sz="2400" spc="-8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pretrained</a:t>
            </a:r>
            <a:r>
              <a:rPr sz="2400" spc="-8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model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seems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have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decent</a:t>
            </a:r>
            <a:r>
              <a:rPr sz="2400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74151"/>
                </a:solidFill>
                <a:latin typeface="Arial"/>
                <a:cs typeface="Arial"/>
              </a:rPr>
              <a:t>zero-</a:t>
            </a:r>
            <a:r>
              <a:rPr sz="2400" spc="-20" dirty="0">
                <a:solidFill>
                  <a:srgbClr val="374151"/>
                </a:solidFill>
                <a:latin typeface="Arial"/>
                <a:cs typeface="Arial"/>
              </a:rPr>
              <a:t>shot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performance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on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range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of</a:t>
            </a:r>
            <a:r>
              <a:rPr sz="2400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151"/>
                </a:solidFill>
                <a:latin typeface="Arial"/>
                <a:cs typeface="Arial"/>
              </a:rPr>
              <a:t>NLP</a:t>
            </a:r>
            <a:r>
              <a:rPr sz="2400" spc="-9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Clr>
                <a:srgbClr val="374151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scaling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works!!!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E9073D3-A7BF-9D6A-BCA0-072452D55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GB" dirty="0"/>
              <a:t>GPT –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A7B22AE1-A911-5742-96AB-8338F2A7EEAC}"/>
              </a:ext>
            </a:extLst>
          </p:cNvPr>
          <p:cNvSpPr txBox="1"/>
          <p:nvPr/>
        </p:nvSpPr>
        <p:spPr>
          <a:xfrm>
            <a:off x="1434270" y="116845"/>
            <a:ext cx="20840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30" dirty="0">
                <a:latin typeface="Calibri"/>
                <a:cs typeface="Calibri"/>
              </a:rPr>
              <a:t>Generative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9A2109F5-B17B-13D7-9788-2155413D805E}"/>
              </a:ext>
            </a:extLst>
          </p:cNvPr>
          <p:cNvSpPr txBox="1"/>
          <p:nvPr/>
        </p:nvSpPr>
        <p:spPr>
          <a:xfrm>
            <a:off x="3608863" y="85858"/>
            <a:ext cx="443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chemeClr val="bg1"/>
                </a:solidFill>
                <a:latin typeface="Calibri"/>
                <a:cs typeface="Calibri"/>
              </a:rPr>
              <a:t>Pretrained</a:t>
            </a:r>
            <a:r>
              <a:rPr sz="3600" b="1" spc="-1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chemeClr val="bg1"/>
                </a:solidFill>
                <a:latin typeface="Calibri"/>
                <a:cs typeface="Calibri"/>
              </a:rPr>
              <a:t>Transformer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0" y="150813"/>
            <a:ext cx="10428288" cy="514628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Language Models as Generalists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0183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Language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just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task,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tasks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next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token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sentence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GPT 2 – Generalizing to Unseen Tasks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8787" y="1516761"/>
            <a:ext cx="10573385" cy="4012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025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tasks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pre-training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“base”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025"/>
              </a:lnSpc>
            </a:pP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fine-tuning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task(s)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interest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080"/>
              </a:lnSpc>
              <a:spcBef>
                <a:spcPts val="2014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Practical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Issues: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31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10" dirty="0">
                <a:latin typeface="Calibri"/>
                <a:cs typeface="Calibri"/>
              </a:rPr>
              <a:t>Too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copies</a:t>
            </a:r>
            <a:r>
              <a:rPr sz="2400" spc="-10" dirty="0">
                <a:latin typeface="Calibri"/>
                <a:cs typeface="Calibri"/>
              </a:rPr>
              <a:t>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model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Need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large-scale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labeled</a:t>
            </a:r>
            <a:r>
              <a:rPr sz="2400" spc="-5" dirty="0">
                <a:latin typeface="Calibri"/>
                <a:cs typeface="Calibri"/>
              </a:rPr>
              <a:t> 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fine-tuning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080"/>
              </a:lnSpc>
              <a:spcBef>
                <a:spcPts val="2000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Multi-task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Training?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31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challenge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Humans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don’t need such</a:t>
            </a:r>
            <a:r>
              <a:rPr sz="2400" dirty="0">
                <a:latin typeface="Calibri"/>
                <a:cs typeface="Calibri"/>
              </a:rPr>
              <a:t> large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volumes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 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 better?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Train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NLP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tasks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zero-shot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manner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GPT 2 – Task Specifications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13523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Primary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shift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comes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assumptions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single-task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3853" y="2609028"/>
            <a:ext cx="2490470" cy="681355"/>
            <a:chOff x="1293853" y="2609028"/>
            <a:chExt cx="2490470" cy="6813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853" y="2609028"/>
              <a:ext cx="2490260" cy="6813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76" y="2627375"/>
              <a:ext cx="2418588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31975" y="2627376"/>
            <a:ext cx="2418715" cy="609600"/>
          </a:xfrm>
          <a:prstGeom prst="rect">
            <a:avLst/>
          </a:prstGeom>
          <a:ln w="9525">
            <a:solidFill>
              <a:srgbClr val="FFBE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Single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Task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51753" y="2689800"/>
            <a:ext cx="2490470" cy="681355"/>
            <a:chOff x="7351753" y="2689800"/>
            <a:chExt cx="2490470" cy="6813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753" y="2689800"/>
              <a:ext cx="2490260" cy="6813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9875" y="2708147"/>
              <a:ext cx="2418587" cy="6096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389876" y="2708148"/>
            <a:ext cx="2418715" cy="609600"/>
          </a:xfrm>
          <a:prstGeom prst="rect">
            <a:avLst/>
          </a:prstGeom>
          <a:ln w="9525">
            <a:solidFill>
              <a:srgbClr val="FFBE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62738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General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8414" y="3494913"/>
            <a:ext cx="12871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P(output</a:t>
            </a:r>
            <a:r>
              <a:rPr sz="140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|</a:t>
            </a:r>
            <a:r>
              <a:rPr sz="14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input)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8759" y="3632453"/>
            <a:ext cx="16916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P(output</a:t>
            </a:r>
            <a:r>
              <a:rPr sz="1400" spc="-7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|</a:t>
            </a:r>
            <a:r>
              <a:rPr sz="14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input,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task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5802" y="2615438"/>
            <a:ext cx="1244600" cy="716280"/>
            <a:chOff x="4765802" y="2615438"/>
            <a:chExt cx="1244600" cy="716280"/>
          </a:xfrm>
        </p:grpSpPr>
        <p:sp>
          <p:nvSpPr>
            <p:cNvPr id="15" name="object 15"/>
            <p:cNvSpPr/>
            <p:nvPr/>
          </p:nvSpPr>
          <p:spPr>
            <a:xfrm>
              <a:off x="4778502" y="2628138"/>
              <a:ext cx="1219200" cy="690880"/>
            </a:xfrm>
            <a:custGeom>
              <a:avLst/>
              <a:gdLst/>
              <a:ahLst/>
              <a:cxnLst/>
              <a:rect l="l" t="t" r="r" b="b"/>
              <a:pathLst>
                <a:path w="1219200" h="690879">
                  <a:moveTo>
                    <a:pt x="874013" y="0"/>
                  </a:moveTo>
                  <a:lnTo>
                    <a:pt x="874013" y="172592"/>
                  </a:lnTo>
                  <a:lnTo>
                    <a:pt x="0" y="172592"/>
                  </a:lnTo>
                  <a:lnTo>
                    <a:pt x="0" y="517778"/>
                  </a:lnTo>
                  <a:lnTo>
                    <a:pt x="874013" y="517778"/>
                  </a:lnTo>
                  <a:lnTo>
                    <a:pt x="874013" y="690372"/>
                  </a:lnTo>
                  <a:lnTo>
                    <a:pt x="1219200" y="345186"/>
                  </a:lnTo>
                  <a:lnTo>
                    <a:pt x="874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78502" y="2628138"/>
              <a:ext cx="1219200" cy="690880"/>
            </a:xfrm>
            <a:custGeom>
              <a:avLst/>
              <a:gdLst/>
              <a:ahLst/>
              <a:cxnLst/>
              <a:rect l="l" t="t" r="r" b="b"/>
              <a:pathLst>
                <a:path w="1219200" h="690879">
                  <a:moveTo>
                    <a:pt x="0" y="172592"/>
                  </a:moveTo>
                  <a:lnTo>
                    <a:pt x="874013" y="172592"/>
                  </a:lnTo>
                  <a:lnTo>
                    <a:pt x="874013" y="0"/>
                  </a:lnTo>
                  <a:lnTo>
                    <a:pt x="1219200" y="345186"/>
                  </a:lnTo>
                  <a:lnTo>
                    <a:pt x="874013" y="690372"/>
                  </a:lnTo>
                  <a:lnTo>
                    <a:pt x="874013" y="517778"/>
                  </a:lnTo>
                  <a:lnTo>
                    <a:pt x="0" y="517778"/>
                  </a:lnTo>
                  <a:lnTo>
                    <a:pt x="0" y="172592"/>
                  </a:lnTo>
                  <a:close/>
                </a:path>
              </a:pathLst>
            </a:custGeom>
            <a:ln w="254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GPT 2 – Task Specifications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13523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Primary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shift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comes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assumptions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single-task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787" y="4238701"/>
            <a:ext cx="1053655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Task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descriptions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text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example,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translate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French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text 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English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3853" y="2609028"/>
            <a:ext cx="2490470" cy="681355"/>
            <a:chOff x="1293853" y="2609028"/>
            <a:chExt cx="2490470" cy="6813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853" y="2609028"/>
              <a:ext cx="2490260" cy="6813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76" y="2627375"/>
              <a:ext cx="2418588" cy="609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31975" y="2627376"/>
            <a:ext cx="2418715" cy="609600"/>
          </a:xfrm>
          <a:prstGeom prst="rect">
            <a:avLst/>
          </a:prstGeom>
          <a:ln w="9525">
            <a:solidFill>
              <a:srgbClr val="FFBE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Single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Task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51753" y="2689800"/>
            <a:ext cx="2490470" cy="681355"/>
            <a:chOff x="7351753" y="2689800"/>
            <a:chExt cx="2490470" cy="6813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753" y="2689800"/>
              <a:ext cx="2490260" cy="6813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9875" y="2708147"/>
              <a:ext cx="2418587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389876" y="2708148"/>
            <a:ext cx="2418715" cy="609600"/>
          </a:xfrm>
          <a:prstGeom prst="rect">
            <a:avLst/>
          </a:prstGeom>
          <a:ln w="9525">
            <a:solidFill>
              <a:srgbClr val="FFBE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62738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General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8414" y="3494913"/>
            <a:ext cx="12871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P(output</a:t>
            </a:r>
            <a:r>
              <a:rPr sz="140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|</a:t>
            </a:r>
            <a:r>
              <a:rPr sz="14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input)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58759" y="3632453"/>
            <a:ext cx="16916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P(output</a:t>
            </a:r>
            <a:r>
              <a:rPr sz="1400" spc="-7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|</a:t>
            </a:r>
            <a:r>
              <a:rPr sz="14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input,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task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65802" y="2615438"/>
            <a:ext cx="1244600" cy="716280"/>
            <a:chOff x="4765802" y="2615438"/>
            <a:chExt cx="1244600" cy="716280"/>
          </a:xfrm>
        </p:grpSpPr>
        <p:sp>
          <p:nvSpPr>
            <p:cNvPr id="16" name="object 16"/>
            <p:cNvSpPr/>
            <p:nvPr/>
          </p:nvSpPr>
          <p:spPr>
            <a:xfrm>
              <a:off x="4778502" y="2628138"/>
              <a:ext cx="1219200" cy="690880"/>
            </a:xfrm>
            <a:custGeom>
              <a:avLst/>
              <a:gdLst/>
              <a:ahLst/>
              <a:cxnLst/>
              <a:rect l="l" t="t" r="r" b="b"/>
              <a:pathLst>
                <a:path w="1219200" h="690879">
                  <a:moveTo>
                    <a:pt x="874013" y="0"/>
                  </a:moveTo>
                  <a:lnTo>
                    <a:pt x="874013" y="172592"/>
                  </a:lnTo>
                  <a:lnTo>
                    <a:pt x="0" y="172592"/>
                  </a:lnTo>
                  <a:lnTo>
                    <a:pt x="0" y="517778"/>
                  </a:lnTo>
                  <a:lnTo>
                    <a:pt x="874013" y="517778"/>
                  </a:lnTo>
                  <a:lnTo>
                    <a:pt x="874013" y="690372"/>
                  </a:lnTo>
                  <a:lnTo>
                    <a:pt x="1219200" y="345186"/>
                  </a:lnTo>
                  <a:lnTo>
                    <a:pt x="874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78502" y="2628138"/>
              <a:ext cx="1219200" cy="690880"/>
            </a:xfrm>
            <a:custGeom>
              <a:avLst/>
              <a:gdLst/>
              <a:ahLst/>
              <a:cxnLst/>
              <a:rect l="l" t="t" r="r" b="b"/>
              <a:pathLst>
                <a:path w="1219200" h="690879">
                  <a:moveTo>
                    <a:pt x="0" y="172592"/>
                  </a:moveTo>
                  <a:lnTo>
                    <a:pt x="874013" y="172592"/>
                  </a:lnTo>
                  <a:lnTo>
                    <a:pt x="874013" y="0"/>
                  </a:lnTo>
                  <a:lnTo>
                    <a:pt x="1219200" y="345186"/>
                  </a:lnTo>
                  <a:lnTo>
                    <a:pt x="874013" y="690372"/>
                  </a:lnTo>
                  <a:lnTo>
                    <a:pt x="874013" y="517778"/>
                  </a:lnTo>
                  <a:lnTo>
                    <a:pt x="0" y="517778"/>
                  </a:lnTo>
                  <a:lnTo>
                    <a:pt x="0" y="172592"/>
                  </a:lnTo>
                  <a:close/>
                </a:path>
              </a:pathLst>
            </a:custGeom>
            <a:ln w="254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GPT 2 – what makes such an LM work ?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7999095" cy="149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Diverse</a:t>
            </a:r>
            <a:r>
              <a:rPr sz="2800" spc="-5" dirty="0">
                <a:latin typeface="Calibri"/>
                <a:cs typeface="Calibri"/>
              </a:rPr>
              <a:t> training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75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disparate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all!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○"/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Scaling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120" y="3614004"/>
            <a:ext cx="10118578" cy="18003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Scaling in GPT-2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35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Scaling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improves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perplexity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improves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3654" y="2720965"/>
            <a:ext cx="3340391" cy="3058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3893" y="924377"/>
            <a:ext cx="3964304" cy="5704205"/>
            <a:chOff x="4113893" y="924377"/>
            <a:chExt cx="3964304" cy="5704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488" y="981254"/>
              <a:ext cx="3841023" cy="56467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20243" y="2743199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93" y="3184199"/>
                  </a:moveTo>
                  <a:lnTo>
                    <a:pt x="329306" y="3184199"/>
                  </a:lnTo>
                  <a:lnTo>
                    <a:pt x="280643" y="3180629"/>
                  </a:lnTo>
                  <a:lnTo>
                    <a:pt x="234198" y="3170257"/>
                  </a:lnTo>
                  <a:lnTo>
                    <a:pt x="190479" y="3153593"/>
                  </a:lnTo>
                  <a:lnTo>
                    <a:pt x="149995" y="3131146"/>
                  </a:lnTo>
                  <a:lnTo>
                    <a:pt x="113257" y="3103426"/>
                  </a:lnTo>
                  <a:lnTo>
                    <a:pt x="80773" y="3070942"/>
                  </a:lnTo>
                  <a:lnTo>
                    <a:pt x="53053" y="3034204"/>
                  </a:lnTo>
                  <a:lnTo>
                    <a:pt x="30606" y="2993720"/>
                  </a:lnTo>
                  <a:lnTo>
                    <a:pt x="13942" y="2950001"/>
                  </a:lnTo>
                  <a:lnTo>
                    <a:pt x="3570" y="2903555"/>
                  </a:lnTo>
                  <a:lnTo>
                    <a:pt x="0" y="2854893"/>
                  </a:lnTo>
                  <a:lnTo>
                    <a:pt x="0" y="329306"/>
                  </a:lnTo>
                  <a:lnTo>
                    <a:pt x="3570" y="280644"/>
                  </a:lnTo>
                  <a:lnTo>
                    <a:pt x="13942" y="234198"/>
                  </a:lnTo>
                  <a:lnTo>
                    <a:pt x="30606" y="190479"/>
                  </a:lnTo>
                  <a:lnTo>
                    <a:pt x="53053" y="149995"/>
                  </a:lnTo>
                  <a:lnTo>
                    <a:pt x="80773" y="113257"/>
                  </a:lnTo>
                  <a:lnTo>
                    <a:pt x="113257" y="80773"/>
                  </a:lnTo>
                  <a:lnTo>
                    <a:pt x="149995" y="53053"/>
                  </a:lnTo>
                  <a:lnTo>
                    <a:pt x="190479" y="30606"/>
                  </a:lnTo>
                  <a:lnTo>
                    <a:pt x="234198" y="13942"/>
                  </a:lnTo>
                  <a:lnTo>
                    <a:pt x="280643" y="3570"/>
                  </a:lnTo>
                  <a:lnTo>
                    <a:pt x="329306" y="0"/>
                  </a:lnTo>
                  <a:lnTo>
                    <a:pt x="1646493" y="0"/>
                  </a:lnTo>
                  <a:lnTo>
                    <a:pt x="1698319" y="4102"/>
                  </a:lnTo>
                  <a:lnTo>
                    <a:pt x="1748402" y="16164"/>
                  </a:lnTo>
                  <a:lnTo>
                    <a:pt x="1795857" y="35821"/>
                  </a:lnTo>
                  <a:lnTo>
                    <a:pt x="1839801" y="62706"/>
                  </a:lnTo>
                  <a:lnTo>
                    <a:pt x="1879348" y="96451"/>
                  </a:lnTo>
                  <a:lnTo>
                    <a:pt x="1913094" y="135998"/>
                  </a:lnTo>
                  <a:lnTo>
                    <a:pt x="1939978" y="179942"/>
                  </a:lnTo>
                  <a:lnTo>
                    <a:pt x="1959635" y="227397"/>
                  </a:lnTo>
                  <a:lnTo>
                    <a:pt x="1971697" y="277480"/>
                  </a:lnTo>
                  <a:lnTo>
                    <a:pt x="1975799" y="329306"/>
                  </a:lnTo>
                  <a:lnTo>
                    <a:pt x="1975799" y="2854893"/>
                  </a:lnTo>
                  <a:lnTo>
                    <a:pt x="1972229" y="2903555"/>
                  </a:lnTo>
                  <a:lnTo>
                    <a:pt x="1961857" y="2950001"/>
                  </a:lnTo>
                  <a:lnTo>
                    <a:pt x="1945193" y="2993720"/>
                  </a:lnTo>
                  <a:lnTo>
                    <a:pt x="1922746" y="3034204"/>
                  </a:lnTo>
                  <a:lnTo>
                    <a:pt x="1895026" y="3070942"/>
                  </a:lnTo>
                  <a:lnTo>
                    <a:pt x="1862542" y="3103426"/>
                  </a:lnTo>
                  <a:lnTo>
                    <a:pt x="1825804" y="3131146"/>
                  </a:lnTo>
                  <a:lnTo>
                    <a:pt x="1785320" y="3153593"/>
                  </a:lnTo>
                  <a:lnTo>
                    <a:pt x="1741601" y="3170257"/>
                  </a:lnTo>
                  <a:lnTo>
                    <a:pt x="1695155" y="3180629"/>
                  </a:lnTo>
                  <a:lnTo>
                    <a:pt x="1646493" y="3184199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20243" y="2743200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306"/>
                  </a:moveTo>
                  <a:lnTo>
                    <a:pt x="3570" y="280644"/>
                  </a:lnTo>
                  <a:lnTo>
                    <a:pt x="13942" y="234198"/>
                  </a:lnTo>
                  <a:lnTo>
                    <a:pt x="30606" y="190479"/>
                  </a:lnTo>
                  <a:lnTo>
                    <a:pt x="53053" y="149995"/>
                  </a:lnTo>
                  <a:lnTo>
                    <a:pt x="80773" y="113257"/>
                  </a:lnTo>
                  <a:lnTo>
                    <a:pt x="113257" y="80773"/>
                  </a:lnTo>
                  <a:lnTo>
                    <a:pt x="149995" y="53053"/>
                  </a:lnTo>
                  <a:lnTo>
                    <a:pt x="190479" y="30606"/>
                  </a:lnTo>
                  <a:lnTo>
                    <a:pt x="234198" y="13942"/>
                  </a:lnTo>
                  <a:lnTo>
                    <a:pt x="280643" y="3570"/>
                  </a:lnTo>
                  <a:lnTo>
                    <a:pt x="329306" y="0"/>
                  </a:lnTo>
                  <a:lnTo>
                    <a:pt x="1646493" y="0"/>
                  </a:lnTo>
                  <a:lnTo>
                    <a:pt x="1698319" y="4102"/>
                  </a:lnTo>
                  <a:lnTo>
                    <a:pt x="1748402" y="16164"/>
                  </a:lnTo>
                  <a:lnTo>
                    <a:pt x="1795857" y="35821"/>
                  </a:lnTo>
                  <a:lnTo>
                    <a:pt x="1839801" y="62706"/>
                  </a:lnTo>
                  <a:lnTo>
                    <a:pt x="1879348" y="96451"/>
                  </a:lnTo>
                  <a:lnTo>
                    <a:pt x="1913094" y="135998"/>
                  </a:lnTo>
                  <a:lnTo>
                    <a:pt x="1939978" y="179942"/>
                  </a:lnTo>
                  <a:lnTo>
                    <a:pt x="1959635" y="227397"/>
                  </a:lnTo>
                  <a:lnTo>
                    <a:pt x="1971697" y="277480"/>
                  </a:lnTo>
                  <a:lnTo>
                    <a:pt x="1975799" y="329306"/>
                  </a:lnTo>
                  <a:lnTo>
                    <a:pt x="1975799" y="2854893"/>
                  </a:lnTo>
                  <a:lnTo>
                    <a:pt x="1972229" y="2903555"/>
                  </a:lnTo>
                  <a:lnTo>
                    <a:pt x="1961857" y="2950001"/>
                  </a:lnTo>
                  <a:lnTo>
                    <a:pt x="1945193" y="2993720"/>
                  </a:lnTo>
                  <a:lnTo>
                    <a:pt x="1922746" y="3034204"/>
                  </a:lnTo>
                  <a:lnTo>
                    <a:pt x="1895026" y="3070942"/>
                  </a:lnTo>
                  <a:lnTo>
                    <a:pt x="1862542" y="3103426"/>
                  </a:lnTo>
                  <a:lnTo>
                    <a:pt x="1825804" y="3131146"/>
                  </a:lnTo>
                  <a:lnTo>
                    <a:pt x="1785320" y="3153593"/>
                  </a:lnTo>
                  <a:lnTo>
                    <a:pt x="1741601" y="3170257"/>
                  </a:lnTo>
                  <a:lnTo>
                    <a:pt x="1695155" y="3180629"/>
                  </a:lnTo>
                  <a:lnTo>
                    <a:pt x="1646493" y="3184199"/>
                  </a:lnTo>
                  <a:lnTo>
                    <a:pt x="329306" y="3184199"/>
                  </a:lnTo>
                  <a:lnTo>
                    <a:pt x="280643" y="3180629"/>
                  </a:lnTo>
                  <a:lnTo>
                    <a:pt x="234198" y="3170257"/>
                  </a:lnTo>
                  <a:lnTo>
                    <a:pt x="190479" y="3153593"/>
                  </a:lnTo>
                  <a:lnTo>
                    <a:pt x="149995" y="3131146"/>
                  </a:lnTo>
                  <a:lnTo>
                    <a:pt x="113257" y="3103426"/>
                  </a:lnTo>
                  <a:lnTo>
                    <a:pt x="80773" y="3070942"/>
                  </a:lnTo>
                  <a:lnTo>
                    <a:pt x="53053" y="3034204"/>
                  </a:lnTo>
                  <a:lnTo>
                    <a:pt x="30606" y="2993720"/>
                  </a:lnTo>
                  <a:lnTo>
                    <a:pt x="13942" y="2950001"/>
                  </a:lnTo>
                  <a:lnTo>
                    <a:pt x="3570" y="2903555"/>
                  </a:lnTo>
                  <a:lnTo>
                    <a:pt x="0" y="2854893"/>
                  </a:lnTo>
                  <a:lnTo>
                    <a:pt x="0" y="329306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8" y="93072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1646493" y="4996499"/>
                  </a:moveTo>
                  <a:lnTo>
                    <a:pt x="329306" y="4996499"/>
                  </a:lnTo>
                  <a:lnTo>
                    <a:pt x="280644" y="4992929"/>
                  </a:lnTo>
                  <a:lnTo>
                    <a:pt x="234198" y="4982557"/>
                  </a:lnTo>
                  <a:lnTo>
                    <a:pt x="190479" y="4965893"/>
                  </a:lnTo>
                  <a:lnTo>
                    <a:pt x="149995" y="4943446"/>
                  </a:lnTo>
                  <a:lnTo>
                    <a:pt x="113257" y="4915726"/>
                  </a:lnTo>
                  <a:lnTo>
                    <a:pt x="80773" y="4883242"/>
                  </a:lnTo>
                  <a:lnTo>
                    <a:pt x="53053" y="4846504"/>
                  </a:lnTo>
                  <a:lnTo>
                    <a:pt x="30606" y="4806020"/>
                  </a:lnTo>
                  <a:lnTo>
                    <a:pt x="13942" y="4762301"/>
                  </a:lnTo>
                  <a:lnTo>
                    <a:pt x="3570" y="4715855"/>
                  </a:lnTo>
                  <a:lnTo>
                    <a:pt x="0" y="4667193"/>
                  </a:lnTo>
                  <a:lnTo>
                    <a:pt x="0" y="329306"/>
                  </a:lnTo>
                  <a:lnTo>
                    <a:pt x="3570" y="280644"/>
                  </a:lnTo>
                  <a:lnTo>
                    <a:pt x="13942" y="234198"/>
                  </a:lnTo>
                  <a:lnTo>
                    <a:pt x="30606" y="190479"/>
                  </a:lnTo>
                  <a:lnTo>
                    <a:pt x="53053" y="149995"/>
                  </a:lnTo>
                  <a:lnTo>
                    <a:pt x="80773" y="113257"/>
                  </a:lnTo>
                  <a:lnTo>
                    <a:pt x="113257" y="80773"/>
                  </a:lnTo>
                  <a:lnTo>
                    <a:pt x="149995" y="53053"/>
                  </a:lnTo>
                  <a:lnTo>
                    <a:pt x="190479" y="30606"/>
                  </a:lnTo>
                  <a:lnTo>
                    <a:pt x="234198" y="13942"/>
                  </a:lnTo>
                  <a:lnTo>
                    <a:pt x="280644" y="3570"/>
                  </a:lnTo>
                  <a:lnTo>
                    <a:pt x="329306" y="0"/>
                  </a:lnTo>
                  <a:lnTo>
                    <a:pt x="1646493" y="0"/>
                  </a:lnTo>
                  <a:lnTo>
                    <a:pt x="1698319" y="4102"/>
                  </a:lnTo>
                  <a:lnTo>
                    <a:pt x="1748402" y="16164"/>
                  </a:lnTo>
                  <a:lnTo>
                    <a:pt x="1795857" y="35821"/>
                  </a:lnTo>
                  <a:lnTo>
                    <a:pt x="1839801" y="62706"/>
                  </a:lnTo>
                  <a:lnTo>
                    <a:pt x="1879348" y="96451"/>
                  </a:lnTo>
                  <a:lnTo>
                    <a:pt x="1913094" y="135998"/>
                  </a:lnTo>
                  <a:lnTo>
                    <a:pt x="1939978" y="179942"/>
                  </a:lnTo>
                  <a:lnTo>
                    <a:pt x="1959635" y="227397"/>
                  </a:lnTo>
                  <a:lnTo>
                    <a:pt x="1971698" y="277480"/>
                  </a:lnTo>
                  <a:lnTo>
                    <a:pt x="1975800" y="329306"/>
                  </a:lnTo>
                  <a:lnTo>
                    <a:pt x="1975800" y="4667193"/>
                  </a:lnTo>
                  <a:lnTo>
                    <a:pt x="1972229" y="4715855"/>
                  </a:lnTo>
                  <a:lnTo>
                    <a:pt x="1961857" y="4762301"/>
                  </a:lnTo>
                  <a:lnTo>
                    <a:pt x="1945193" y="4806020"/>
                  </a:lnTo>
                  <a:lnTo>
                    <a:pt x="1922747" y="4846504"/>
                  </a:lnTo>
                  <a:lnTo>
                    <a:pt x="1895026" y="4883242"/>
                  </a:lnTo>
                  <a:lnTo>
                    <a:pt x="1862543" y="4915726"/>
                  </a:lnTo>
                  <a:lnTo>
                    <a:pt x="1825804" y="4943446"/>
                  </a:lnTo>
                  <a:lnTo>
                    <a:pt x="1785321" y="4965893"/>
                  </a:lnTo>
                  <a:lnTo>
                    <a:pt x="1741601" y="4982557"/>
                  </a:lnTo>
                  <a:lnTo>
                    <a:pt x="1695156" y="4992929"/>
                  </a:lnTo>
                  <a:lnTo>
                    <a:pt x="1646493" y="4996499"/>
                  </a:lnTo>
                  <a:close/>
                </a:path>
              </a:pathLst>
            </a:custGeom>
            <a:solidFill>
              <a:srgbClr val="BBD6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8" y="93072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0" y="329306"/>
                  </a:moveTo>
                  <a:lnTo>
                    <a:pt x="3570" y="280644"/>
                  </a:lnTo>
                  <a:lnTo>
                    <a:pt x="13942" y="234198"/>
                  </a:lnTo>
                  <a:lnTo>
                    <a:pt x="30606" y="190479"/>
                  </a:lnTo>
                  <a:lnTo>
                    <a:pt x="53053" y="149995"/>
                  </a:lnTo>
                  <a:lnTo>
                    <a:pt x="80773" y="113257"/>
                  </a:lnTo>
                  <a:lnTo>
                    <a:pt x="113257" y="80773"/>
                  </a:lnTo>
                  <a:lnTo>
                    <a:pt x="149995" y="53053"/>
                  </a:lnTo>
                  <a:lnTo>
                    <a:pt x="190479" y="30606"/>
                  </a:lnTo>
                  <a:lnTo>
                    <a:pt x="234198" y="13942"/>
                  </a:lnTo>
                  <a:lnTo>
                    <a:pt x="280644" y="3570"/>
                  </a:lnTo>
                  <a:lnTo>
                    <a:pt x="329306" y="0"/>
                  </a:lnTo>
                  <a:lnTo>
                    <a:pt x="1646493" y="0"/>
                  </a:lnTo>
                  <a:lnTo>
                    <a:pt x="1698319" y="4102"/>
                  </a:lnTo>
                  <a:lnTo>
                    <a:pt x="1748402" y="16164"/>
                  </a:lnTo>
                  <a:lnTo>
                    <a:pt x="1795857" y="35821"/>
                  </a:lnTo>
                  <a:lnTo>
                    <a:pt x="1839801" y="62706"/>
                  </a:lnTo>
                  <a:lnTo>
                    <a:pt x="1879348" y="96451"/>
                  </a:lnTo>
                  <a:lnTo>
                    <a:pt x="1913094" y="135998"/>
                  </a:lnTo>
                  <a:lnTo>
                    <a:pt x="1939978" y="179942"/>
                  </a:lnTo>
                  <a:lnTo>
                    <a:pt x="1959635" y="227397"/>
                  </a:lnTo>
                  <a:lnTo>
                    <a:pt x="1971698" y="277480"/>
                  </a:lnTo>
                  <a:lnTo>
                    <a:pt x="1975800" y="329306"/>
                  </a:lnTo>
                  <a:lnTo>
                    <a:pt x="1975800" y="4667193"/>
                  </a:lnTo>
                  <a:lnTo>
                    <a:pt x="1972229" y="4715855"/>
                  </a:lnTo>
                  <a:lnTo>
                    <a:pt x="1961857" y="4762301"/>
                  </a:lnTo>
                  <a:lnTo>
                    <a:pt x="1945193" y="4806020"/>
                  </a:lnTo>
                  <a:lnTo>
                    <a:pt x="1922747" y="4846504"/>
                  </a:lnTo>
                  <a:lnTo>
                    <a:pt x="1895026" y="4883242"/>
                  </a:lnTo>
                  <a:lnTo>
                    <a:pt x="1862543" y="4915726"/>
                  </a:lnTo>
                  <a:lnTo>
                    <a:pt x="1825804" y="4943446"/>
                  </a:lnTo>
                  <a:lnTo>
                    <a:pt x="1785321" y="4965893"/>
                  </a:lnTo>
                  <a:lnTo>
                    <a:pt x="1741601" y="4982557"/>
                  </a:lnTo>
                  <a:lnTo>
                    <a:pt x="1695156" y="4992929"/>
                  </a:lnTo>
                  <a:lnTo>
                    <a:pt x="1646493" y="4996499"/>
                  </a:lnTo>
                  <a:lnTo>
                    <a:pt x="329306" y="4996499"/>
                  </a:lnTo>
                  <a:lnTo>
                    <a:pt x="280644" y="4992929"/>
                  </a:lnTo>
                  <a:lnTo>
                    <a:pt x="234198" y="4982557"/>
                  </a:lnTo>
                  <a:lnTo>
                    <a:pt x="190479" y="4965893"/>
                  </a:lnTo>
                  <a:lnTo>
                    <a:pt x="149995" y="4943446"/>
                  </a:lnTo>
                  <a:lnTo>
                    <a:pt x="113257" y="4915726"/>
                  </a:lnTo>
                  <a:lnTo>
                    <a:pt x="80773" y="4883242"/>
                  </a:lnTo>
                  <a:lnTo>
                    <a:pt x="53053" y="4846504"/>
                  </a:lnTo>
                  <a:lnTo>
                    <a:pt x="30606" y="4806020"/>
                  </a:lnTo>
                  <a:lnTo>
                    <a:pt x="13942" y="4762301"/>
                  </a:lnTo>
                  <a:lnTo>
                    <a:pt x="3570" y="4715855"/>
                  </a:lnTo>
                  <a:lnTo>
                    <a:pt x="0" y="4667193"/>
                  </a:lnTo>
                  <a:lnTo>
                    <a:pt x="0" y="329306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Transformers, mid-2017</a:t>
            </a:r>
            <a:endParaRPr lang="en-GB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3</a:t>
            </a:fld>
            <a:endParaRPr lang="en-GB"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2068978" y="4375300"/>
            <a:ext cx="184848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10" dirty="0">
                <a:latin typeface="Arial"/>
                <a:cs typeface="Arial"/>
              </a:rPr>
              <a:t>Representation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1629" y="4375200"/>
            <a:ext cx="1340485" cy="3048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10" dirty="0">
                <a:latin typeface="Arial"/>
                <a:cs typeface="Arial"/>
              </a:rPr>
              <a:t>Generation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Why is this interesting? Look at data scaling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68959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effects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like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increase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amount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training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894" y="3009023"/>
            <a:ext cx="3858668" cy="265482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Why is this interesting? Look at data scaling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7012305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90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Loss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size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log-log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plot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19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“power-law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scaling”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606" y="3012154"/>
            <a:ext cx="4013352" cy="27609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8528" y="3120964"/>
            <a:ext cx="3619217" cy="29448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Scaling - (Kaplan,2020)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42797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we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understand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scaling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laws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●"/>
            </a:pPr>
            <a:endParaRPr sz="2500">
              <a:latin typeface="Calibri"/>
              <a:cs typeface="Calibri"/>
            </a:endParaRPr>
          </a:p>
          <a:p>
            <a:pPr marL="355600" marR="902969" indent="-342900">
              <a:lnSpc>
                <a:spcPts val="302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With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scaling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laws,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decisions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architecture,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hyperparameters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training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smaller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●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ts val="302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  <a:hlinkClick r:id="rId2"/>
              </a:rPr>
              <a:t>Open</a:t>
            </a:r>
            <a:r>
              <a:rPr sz="2800" spc="15" dirty="0"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latin typeface="Calibri"/>
                <a:cs typeface="Calibri"/>
                <a:hlinkClick r:id="rId2"/>
              </a:rPr>
              <a:t>AI</a:t>
            </a:r>
            <a:r>
              <a:rPr sz="2800" spc="15" dirty="0">
                <a:latin typeface="Calibri"/>
                <a:cs typeface="Calibri"/>
                <a:hlinkClick r:id="rId2"/>
              </a:rPr>
              <a:t> </a:t>
            </a:r>
            <a:r>
              <a:rPr sz="2800" spc="-10" dirty="0">
                <a:latin typeface="Calibri"/>
                <a:cs typeface="Calibri"/>
                <a:hlinkClick r:id="rId2"/>
              </a:rPr>
              <a:t>Study</a:t>
            </a:r>
            <a:r>
              <a:rPr sz="2800" spc="15" dirty="0"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latin typeface="Calibri"/>
                <a:cs typeface="Calibri"/>
                <a:hlinkClick r:id="rId2"/>
              </a:rPr>
              <a:t>:</a:t>
            </a:r>
            <a:r>
              <a:rPr sz="2800" spc="25" dirty="0">
                <a:latin typeface="Calibri"/>
                <a:cs typeface="Calibri"/>
                <a:hlinkClick r:id="rId2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Scaling</a:t>
            </a:r>
            <a:r>
              <a:rPr sz="2800" b="1" spc="-145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Laws</a:t>
            </a:r>
            <a:r>
              <a:rPr sz="2800" b="1" spc="-21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for</a:t>
            </a:r>
            <a:r>
              <a:rPr sz="2800" b="1" spc="-135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Neural</a:t>
            </a:r>
            <a:r>
              <a:rPr sz="2800" b="1" spc="-18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Language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Models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latin typeface="Calibri"/>
                <a:cs typeface="Calibri"/>
                <a:hlinkClick r:id="rId2"/>
              </a:rPr>
              <a:t>(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Kaplan</a:t>
            </a:r>
            <a:r>
              <a:rPr sz="2800" u="heavy" spc="-95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et</a:t>
            </a:r>
            <a:r>
              <a:rPr sz="2800" u="heavy" spc="-114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heavy" spc="-20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al. </a:t>
            </a:r>
            <a:r>
              <a:rPr sz="2800" spc="-62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2020</a:t>
            </a:r>
            <a:r>
              <a:rPr sz="2800" spc="-15" dirty="0">
                <a:latin typeface="Calibri"/>
                <a:cs typeface="Calibri"/>
                <a:hlinkClick r:id="rId2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Scaling - (Kaplan,2020)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570687" y="1550288"/>
            <a:ext cx="10558145" cy="35286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3700" marR="97155" indent="-342900">
              <a:lnSpc>
                <a:spcPts val="3020"/>
              </a:lnSpc>
              <a:spcBef>
                <a:spcPts val="480"/>
              </a:spcBef>
              <a:buSzPct val="64285"/>
              <a:buFont typeface="Arial MT"/>
              <a:buChar char="●"/>
              <a:tabLst>
                <a:tab pos="393065" algn="l"/>
                <a:tab pos="393700" algn="l"/>
              </a:tabLst>
            </a:pPr>
            <a:r>
              <a:rPr sz="2800" spc="-10" dirty="0">
                <a:latin typeface="Calibri"/>
                <a:cs typeface="Calibri"/>
                <a:hlinkClick r:id="rId2"/>
              </a:rPr>
              <a:t>Open</a:t>
            </a:r>
            <a:r>
              <a:rPr sz="2800" spc="15" dirty="0"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latin typeface="Calibri"/>
                <a:cs typeface="Calibri"/>
                <a:hlinkClick r:id="rId2"/>
              </a:rPr>
              <a:t>AI</a:t>
            </a:r>
            <a:r>
              <a:rPr sz="2800" spc="15" dirty="0">
                <a:latin typeface="Calibri"/>
                <a:cs typeface="Calibri"/>
                <a:hlinkClick r:id="rId2"/>
              </a:rPr>
              <a:t> </a:t>
            </a:r>
            <a:r>
              <a:rPr sz="2800" spc="-10" dirty="0">
                <a:latin typeface="Calibri"/>
                <a:cs typeface="Calibri"/>
                <a:hlinkClick r:id="rId2"/>
              </a:rPr>
              <a:t>Study</a:t>
            </a:r>
            <a:r>
              <a:rPr sz="2800" spc="15" dirty="0"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latin typeface="Calibri"/>
                <a:cs typeface="Calibri"/>
                <a:hlinkClick r:id="rId2"/>
              </a:rPr>
              <a:t>:</a:t>
            </a:r>
            <a:r>
              <a:rPr sz="2800" spc="25" dirty="0">
                <a:latin typeface="Calibri"/>
                <a:cs typeface="Calibri"/>
                <a:hlinkClick r:id="rId2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Scaling</a:t>
            </a:r>
            <a:r>
              <a:rPr sz="2800" b="1" spc="-145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Laws</a:t>
            </a:r>
            <a:r>
              <a:rPr sz="2800" b="1" spc="-21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for</a:t>
            </a:r>
            <a:r>
              <a:rPr sz="2800" b="1" spc="-135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Neural</a:t>
            </a:r>
            <a:r>
              <a:rPr sz="2800" b="1" spc="-18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Language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Models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latin typeface="Calibri"/>
                <a:cs typeface="Calibri"/>
                <a:hlinkClick r:id="rId2"/>
              </a:rPr>
              <a:t>(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Kaplan</a:t>
            </a:r>
            <a:r>
              <a:rPr sz="2800" u="heavy" spc="-95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et</a:t>
            </a:r>
            <a:r>
              <a:rPr sz="2800" u="heavy" spc="-114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heavy" spc="-20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al. </a:t>
            </a:r>
            <a:r>
              <a:rPr sz="2800" spc="-62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Calibri"/>
                <a:cs typeface="Calibri"/>
                <a:hlinkClick r:id="rId2"/>
              </a:rPr>
              <a:t>2020</a:t>
            </a:r>
            <a:r>
              <a:rPr sz="2800" spc="-15" dirty="0">
                <a:latin typeface="Calibri"/>
                <a:cs typeface="Calibri"/>
                <a:hlinkClick r:id="rId2"/>
              </a:rPr>
              <a:t>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28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2255"/>
              </a:spcBef>
              <a:buSzPct val="64285"/>
              <a:buFont typeface="Arial MT"/>
              <a:buChar char="●"/>
              <a:tabLst>
                <a:tab pos="393065" algn="l"/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Key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Findings:</a:t>
            </a:r>
            <a:endParaRPr sz="2800">
              <a:latin typeface="Calibri"/>
              <a:cs typeface="Calibri"/>
            </a:endParaRPr>
          </a:p>
          <a:p>
            <a:pPr marL="797560" lvl="1" indent="-366395">
              <a:lnSpc>
                <a:spcPct val="100000"/>
              </a:lnSpc>
              <a:spcBef>
                <a:spcPts val="1025"/>
              </a:spcBef>
              <a:buSzPct val="58333"/>
              <a:buFont typeface="Arial MT"/>
              <a:buChar char="o"/>
              <a:tabLst>
                <a:tab pos="796925" algn="l"/>
                <a:tab pos="798195" algn="l"/>
              </a:tabLst>
            </a:pPr>
            <a:r>
              <a:rPr sz="2400" dirty="0">
                <a:latin typeface="Calibri"/>
                <a:cs typeface="Calibri"/>
              </a:rPr>
              <a:t>Performan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strongl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kly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850900" lvl="2" indent="-318135">
              <a:lnSpc>
                <a:spcPts val="2735"/>
              </a:lnSpc>
              <a:spcBef>
                <a:spcPts val="155"/>
              </a:spcBef>
              <a:buSzPct val="58333"/>
              <a:buFont typeface="Arial MT"/>
              <a:buChar char="○"/>
              <a:tabLst>
                <a:tab pos="850265" algn="l"/>
                <a:tab pos="851535" algn="l"/>
              </a:tabLst>
            </a:pPr>
            <a:r>
              <a:rPr sz="2400" spc="-5" dirty="0">
                <a:latin typeface="Calibri"/>
                <a:cs typeface="Calibri"/>
              </a:rPr>
              <a:t>Larger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sample-efficient</a:t>
            </a:r>
            <a:endParaRPr sz="2400">
              <a:latin typeface="Calibri"/>
              <a:cs typeface="Calibri"/>
            </a:endParaRPr>
          </a:p>
          <a:p>
            <a:pPr marL="850900" lvl="2" indent="-318135">
              <a:lnSpc>
                <a:spcPts val="2595"/>
              </a:lnSpc>
              <a:buSzPct val="58333"/>
              <a:buFont typeface="Arial MT"/>
              <a:buChar char="○"/>
              <a:tabLst>
                <a:tab pos="850265" algn="l"/>
                <a:tab pos="851535" algn="l"/>
              </a:tabLst>
            </a:pPr>
            <a:r>
              <a:rPr sz="2400" spc="-5" dirty="0">
                <a:latin typeface="Calibri"/>
                <a:cs typeface="Calibri"/>
              </a:rPr>
              <a:t>Smooth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power</a:t>
            </a:r>
            <a:r>
              <a:rPr sz="2400" dirty="0">
                <a:latin typeface="Calibri"/>
                <a:cs typeface="Calibri"/>
              </a:rPr>
              <a:t> laws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ax</a:t>
            </a:r>
            <a:r>
              <a:rPr sz="2400" spc="-7" baseline="2430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b/w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empirical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parameters,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L="8509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dataset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size,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Scaling Effects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928350" cy="25952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effect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hyperparameters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LMs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before </a:t>
            </a:r>
            <a:r>
              <a:rPr sz="2800" spc="-5" dirty="0">
                <a:latin typeface="Calibri"/>
                <a:cs typeface="Calibri"/>
              </a:rPr>
              <a:t> training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(Adam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v/s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SGD),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depth,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LSTM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v/s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Transformer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●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Idea: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Train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Establish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scaling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SGD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scaling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law)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optimal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hyper param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scaling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law</a:t>
            </a:r>
            <a:r>
              <a:rPr sz="2400" spc="-5" dirty="0">
                <a:latin typeface="Calibri"/>
                <a:cs typeface="Calibri"/>
              </a:rPr>
              <a:t> prediction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Model Scaling: GPT-3</a:t>
            </a:r>
            <a:endParaRPr lang="en-GB"/>
          </a:p>
        </p:txBody>
      </p:sp>
      <p:grpSp>
        <p:nvGrpSpPr>
          <p:cNvPr id="3" name="object 3"/>
          <p:cNvGrpSpPr/>
          <p:nvPr/>
        </p:nvGrpSpPr>
        <p:grpSpPr>
          <a:xfrm>
            <a:off x="3892296" y="2217623"/>
            <a:ext cx="4097020" cy="3797935"/>
            <a:chOff x="3892296" y="2217623"/>
            <a:chExt cx="4097020" cy="3797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2296" y="2321051"/>
              <a:ext cx="4096511" cy="36941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90054" y="2231910"/>
              <a:ext cx="640080" cy="454025"/>
            </a:xfrm>
            <a:custGeom>
              <a:avLst/>
              <a:gdLst/>
              <a:ahLst/>
              <a:cxnLst/>
              <a:rect l="l" t="t" r="r" b="b"/>
              <a:pathLst>
                <a:path w="640079" h="454025">
                  <a:moveTo>
                    <a:pt x="0" y="453758"/>
                  </a:moveTo>
                  <a:lnTo>
                    <a:pt x="639597" y="453758"/>
                  </a:lnTo>
                  <a:lnTo>
                    <a:pt x="639597" y="0"/>
                  </a:lnTo>
                  <a:lnTo>
                    <a:pt x="0" y="0"/>
                  </a:lnTo>
                  <a:lnTo>
                    <a:pt x="0" y="453758"/>
                  </a:lnTo>
                  <a:close/>
                </a:path>
              </a:pathLst>
            </a:custGeom>
            <a:ln w="2857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27652" y="2653411"/>
            <a:ext cx="26822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48715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Verdana"/>
                <a:cs typeface="Verdana"/>
              </a:rPr>
              <a:t>Source: 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u="sng" spc="-20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Verdana"/>
                <a:cs typeface="Verdana"/>
                <a:hlinkClick r:id="rId3"/>
              </a:rPr>
              <a:t>https://bmk.sh/2020/05/29/GPT-3-A-Brief</a:t>
            </a:r>
            <a:endParaRPr sz="1000">
              <a:latin typeface="Verdana"/>
              <a:cs typeface="Verdana"/>
            </a:endParaRPr>
          </a:p>
          <a:p>
            <a:pPr marL="1022985">
              <a:lnSpc>
                <a:spcPct val="100000"/>
              </a:lnSpc>
            </a:pPr>
            <a:r>
              <a:rPr sz="1000" u="sng" spc="-35" dirty="0">
                <a:solidFill>
                  <a:srgbClr val="0462C1"/>
                </a:solidFill>
                <a:uFill>
                  <a:solidFill>
                    <a:srgbClr val="0096A7"/>
                  </a:solidFill>
                </a:uFill>
                <a:latin typeface="Verdana"/>
                <a:cs typeface="Verdana"/>
                <a:hlinkClick r:id="rId3"/>
              </a:rPr>
              <a:t>-Summary/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56779" y="1417511"/>
            <a:ext cx="8729345" cy="4992370"/>
            <a:chOff x="1656779" y="1417511"/>
            <a:chExt cx="8729345" cy="4992370"/>
          </a:xfrm>
        </p:grpSpPr>
        <p:sp>
          <p:nvSpPr>
            <p:cNvPr id="8" name="object 8"/>
            <p:cNvSpPr/>
            <p:nvPr/>
          </p:nvSpPr>
          <p:spPr>
            <a:xfrm>
              <a:off x="3542538" y="2468118"/>
              <a:ext cx="16510" cy="3597910"/>
            </a:xfrm>
            <a:custGeom>
              <a:avLst/>
              <a:gdLst/>
              <a:ahLst/>
              <a:cxnLst/>
              <a:rect l="l" t="t" r="r" b="b"/>
              <a:pathLst>
                <a:path w="16510" h="3597910">
                  <a:moveTo>
                    <a:pt x="16256" y="0"/>
                  </a:moveTo>
                  <a:lnTo>
                    <a:pt x="0" y="3597719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1295" y="2397252"/>
              <a:ext cx="92963" cy="1173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42538" y="6058661"/>
              <a:ext cx="4458970" cy="7620"/>
            </a:xfrm>
            <a:custGeom>
              <a:avLst/>
              <a:gdLst/>
              <a:ahLst/>
              <a:cxnLst/>
              <a:rect l="l" t="t" r="r" b="b"/>
              <a:pathLst>
                <a:path w="4458970" h="7620">
                  <a:moveTo>
                    <a:pt x="4458716" y="7340"/>
                  </a:moveTo>
                  <a:lnTo>
                    <a:pt x="0" y="0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3755" y="6018276"/>
              <a:ext cx="117346" cy="929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199" y="1572768"/>
              <a:ext cx="1772411" cy="17068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318753" y="1431798"/>
              <a:ext cx="2052955" cy="2052955"/>
            </a:xfrm>
            <a:custGeom>
              <a:avLst/>
              <a:gdLst/>
              <a:ahLst/>
              <a:cxnLst/>
              <a:rect l="l" t="t" r="r" b="b"/>
              <a:pathLst>
                <a:path w="2052954" h="2052954">
                  <a:moveTo>
                    <a:pt x="0" y="2052574"/>
                  </a:moveTo>
                  <a:lnTo>
                    <a:pt x="2052574" y="2052574"/>
                  </a:lnTo>
                  <a:lnTo>
                    <a:pt x="2052574" y="0"/>
                  </a:lnTo>
                  <a:lnTo>
                    <a:pt x="0" y="0"/>
                  </a:lnTo>
                  <a:lnTo>
                    <a:pt x="0" y="2052574"/>
                  </a:lnTo>
                  <a:close/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9371" y="2395727"/>
              <a:ext cx="374903" cy="1234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18126" y="5638038"/>
              <a:ext cx="403860" cy="321310"/>
            </a:xfrm>
            <a:custGeom>
              <a:avLst/>
              <a:gdLst/>
              <a:ahLst/>
              <a:cxnLst/>
              <a:rect l="l" t="t" r="r" b="b"/>
              <a:pathLst>
                <a:path w="403860" h="321310">
                  <a:moveTo>
                    <a:pt x="0" y="321183"/>
                  </a:moveTo>
                  <a:lnTo>
                    <a:pt x="403237" y="321183"/>
                  </a:lnTo>
                  <a:lnTo>
                    <a:pt x="403237" y="0"/>
                  </a:lnTo>
                  <a:lnTo>
                    <a:pt x="0" y="0"/>
                  </a:lnTo>
                  <a:lnTo>
                    <a:pt x="0" y="321183"/>
                  </a:lnTo>
                  <a:close/>
                </a:path>
              </a:pathLst>
            </a:custGeom>
            <a:ln w="2857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42437" y="5798058"/>
              <a:ext cx="2075180" cy="0"/>
            </a:xfrm>
            <a:custGeom>
              <a:avLst/>
              <a:gdLst/>
              <a:ahLst/>
              <a:cxnLst/>
              <a:rect l="l" t="t" r="r" b="b"/>
              <a:pathLst>
                <a:path w="2075179">
                  <a:moveTo>
                    <a:pt x="2075179" y="0"/>
                  </a:moveTo>
                  <a:lnTo>
                    <a:pt x="0" y="0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8419" y="5736335"/>
              <a:ext cx="158495" cy="1234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1451" y="5254752"/>
              <a:ext cx="824484" cy="11064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71065" y="5202173"/>
              <a:ext cx="914400" cy="1193165"/>
            </a:xfrm>
            <a:custGeom>
              <a:avLst/>
              <a:gdLst/>
              <a:ahLst/>
              <a:cxnLst/>
              <a:rect l="l" t="t" r="r" b="b"/>
              <a:pathLst>
                <a:path w="914400" h="1193164">
                  <a:moveTo>
                    <a:pt x="0" y="1192911"/>
                  </a:moveTo>
                  <a:lnTo>
                    <a:pt x="913853" y="1192911"/>
                  </a:lnTo>
                  <a:lnTo>
                    <a:pt x="913853" y="0"/>
                  </a:lnTo>
                  <a:lnTo>
                    <a:pt x="0" y="0"/>
                  </a:lnTo>
                  <a:lnTo>
                    <a:pt x="0" y="1192911"/>
                  </a:lnTo>
                  <a:close/>
                </a:path>
              </a:pathLst>
            </a:custGeom>
            <a:ln w="28573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86770" y="2939338"/>
            <a:ext cx="252095" cy="2559685"/>
          </a:xfrm>
          <a:prstGeom prst="rect">
            <a:avLst/>
          </a:prstGeom>
        </p:spPr>
        <p:txBody>
          <a:bodyPr vert="vert270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b="1" spc="-50" dirty="0">
                <a:latin typeface="Verdana"/>
                <a:cs typeface="Verdana"/>
              </a:rPr>
              <a:t>S</a:t>
            </a:r>
            <a:r>
              <a:rPr sz="1400" b="1" spc="-45" dirty="0">
                <a:latin typeface="Verdana"/>
                <a:cs typeface="Verdana"/>
              </a:rPr>
              <a:t>i</a:t>
            </a:r>
            <a:r>
              <a:rPr sz="1400" b="1" spc="-55" dirty="0">
                <a:latin typeface="Verdana"/>
                <a:cs typeface="Verdana"/>
              </a:rPr>
              <a:t>z</a:t>
            </a:r>
            <a:r>
              <a:rPr sz="1400" b="1" dirty="0">
                <a:latin typeface="Verdana"/>
                <a:cs typeface="Verdana"/>
              </a:rPr>
              <a:t>e</a:t>
            </a:r>
            <a:r>
              <a:rPr sz="1400" b="1" spc="-20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(bi</a:t>
            </a:r>
            <a:r>
              <a:rPr sz="1400" b="1" spc="-5" dirty="0">
                <a:latin typeface="Verdana"/>
                <a:cs typeface="Verdana"/>
              </a:rPr>
              <a:t>l</a:t>
            </a:r>
            <a:r>
              <a:rPr sz="1400" b="1" spc="5" dirty="0">
                <a:latin typeface="Verdana"/>
                <a:cs typeface="Verdana"/>
              </a:rPr>
              <a:t>l</a:t>
            </a:r>
            <a:r>
              <a:rPr sz="1400" b="1" spc="-5" dirty="0">
                <a:latin typeface="Verdana"/>
                <a:cs typeface="Verdana"/>
              </a:rPr>
              <a:t>i</a:t>
            </a:r>
            <a:r>
              <a:rPr sz="1400" b="1" dirty="0">
                <a:latin typeface="Verdana"/>
                <a:cs typeface="Verdana"/>
              </a:rPr>
              <a:t>o</a:t>
            </a:r>
            <a:r>
              <a:rPr sz="1400" b="1" spc="-10" dirty="0">
                <a:latin typeface="Verdana"/>
                <a:cs typeface="Verdana"/>
              </a:rPr>
              <a:t>n</a:t>
            </a:r>
            <a:r>
              <a:rPr sz="1400" b="1" dirty="0">
                <a:latin typeface="Verdana"/>
                <a:cs typeface="Verdana"/>
              </a:rPr>
              <a:t>s</a:t>
            </a:r>
            <a:r>
              <a:rPr sz="1400" b="1" spc="-165" dirty="0">
                <a:latin typeface="Verdana"/>
                <a:cs typeface="Verdana"/>
              </a:rPr>
              <a:t> </a:t>
            </a:r>
            <a:r>
              <a:rPr sz="1400" b="1" spc="-15" dirty="0">
                <a:latin typeface="Verdana"/>
                <a:cs typeface="Verdana"/>
              </a:rPr>
              <a:t>o</a:t>
            </a:r>
            <a:r>
              <a:rPr sz="1400" b="1" dirty="0">
                <a:latin typeface="Verdana"/>
                <a:cs typeface="Verdana"/>
              </a:rPr>
              <a:t>f</a:t>
            </a:r>
            <a:r>
              <a:rPr sz="1400" b="1" spc="-140" dirty="0">
                <a:latin typeface="Verdana"/>
                <a:cs typeface="Verdana"/>
              </a:rPr>
              <a:t> </a:t>
            </a:r>
            <a:r>
              <a:rPr sz="1400" b="1" spc="-60" dirty="0">
                <a:latin typeface="Verdana"/>
                <a:cs typeface="Verdana"/>
              </a:rPr>
              <a:t>para</a:t>
            </a:r>
            <a:r>
              <a:rPr sz="1400" b="1" spc="-65" dirty="0">
                <a:latin typeface="Verdana"/>
                <a:cs typeface="Verdana"/>
              </a:rPr>
              <a:t>m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60" dirty="0">
                <a:latin typeface="Verdana"/>
                <a:cs typeface="Verdana"/>
              </a:rPr>
              <a:t>t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60" dirty="0">
                <a:latin typeface="Verdana"/>
                <a:cs typeface="Verdana"/>
              </a:rPr>
              <a:t>r</a:t>
            </a:r>
            <a:r>
              <a:rPr sz="1400" b="1" spc="-65" dirty="0">
                <a:latin typeface="Verdana"/>
                <a:cs typeface="Verdana"/>
              </a:rPr>
              <a:t>s</a:t>
            </a:r>
            <a:r>
              <a:rPr sz="1400" b="1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0190" y="3485134"/>
            <a:ext cx="14077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7155">
              <a:lnSpc>
                <a:spcPct val="100000"/>
              </a:lnSpc>
              <a:spcBef>
                <a:spcPts val="105"/>
              </a:spcBef>
            </a:pPr>
            <a:r>
              <a:rPr sz="1400" b="1" spc="-210" dirty="0">
                <a:latin typeface="Verdana"/>
                <a:cs typeface="Verdana"/>
              </a:rPr>
              <a:t>175</a:t>
            </a:r>
            <a:r>
              <a:rPr sz="1400" b="1" spc="-45" dirty="0">
                <a:latin typeface="Verdana"/>
                <a:cs typeface="Verdana"/>
              </a:rPr>
              <a:t>b</a:t>
            </a:r>
            <a:r>
              <a:rPr sz="1400" b="1" spc="-285" dirty="0">
                <a:latin typeface="Verdana"/>
                <a:cs typeface="Verdana"/>
              </a:rPr>
              <a:t> </a:t>
            </a:r>
            <a:r>
              <a:rPr sz="1400" b="1" spc="-60" dirty="0">
                <a:latin typeface="Verdana"/>
                <a:cs typeface="Verdana"/>
              </a:rPr>
              <a:t>p</a:t>
            </a:r>
            <a:r>
              <a:rPr sz="1400" b="1" spc="-65" dirty="0">
                <a:latin typeface="Verdana"/>
                <a:cs typeface="Verdana"/>
              </a:rPr>
              <a:t>a</a:t>
            </a:r>
            <a:r>
              <a:rPr sz="1400" b="1" spc="-55" dirty="0">
                <a:latin typeface="Verdana"/>
                <a:cs typeface="Verdana"/>
              </a:rPr>
              <a:t>r</a:t>
            </a:r>
            <a:r>
              <a:rPr sz="1400" b="1" spc="-65" dirty="0">
                <a:latin typeface="Verdana"/>
                <a:cs typeface="Verdana"/>
              </a:rPr>
              <a:t>a</a:t>
            </a:r>
            <a:r>
              <a:rPr sz="1400" b="1" spc="-60" dirty="0">
                <a:latin typeface="Verdana"/>
                <a:cs typeface="Verdana"/>
              </a:rPr>
              <a:t>m</a:t>
            </a:r>
            <a:r>
              <a:rPr sz="1400" b="1" spc="-80" dirty="0">
                <a:latin typeface="Verdana"/>
                <a:cs typeface="Verdana"/>
              </a:rPr>
              <a:t>s</a:t>
            </a:r>
            <a:r>
              <a:rPr sz="1400" b="1" spc="-25" dirty="0">
                <a:latin typeface="Verdana"/>
                <a:cs typeface="Verdana"/>
              </a:rPr>
              <a:t>!  </a:t>
            </a:r>
            <a:r>
              <a:rPr sz="1400" b="1" spc="-50" dirty="0">
                <a:latin typeface="Verdana"/>
                <a:cs typeface="Verdana"/>
              </a:rPr>
              <a:t>GPT</a:t>
            </a:r>
            <a:r>
              <a:rPr sz="1400" b="1" spc="-20" dirty="0">
                <a:latin typeface="Verdana"/>
                <a:cs typeface="Verdana"/>
              </a:rPr>
              <a:t>-</a:t>
            </a:r>
            <a:r>
              <a:rPr sz="1400" b="1" spc="-50" dirty="0">
                <a:latin typeface="Verdana"/>
                <a:cs typeface="Verdana"/>
              </a:rPr>
              <a:t>2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-165" dirty="0">
                <a:latin typeface="Verdana"/>
                <a:cs typeface="Verdana"/>
              </a:rPr>
              <a:t>wa</a:t>
            </a:r>
            <a:r>
              <a:rPr sz="1400" b="1" spc="-60" dirty="0">
                <a:latin typeface="Verdana"/>
                <a:cs typeface="Verdana"/>
              </a:rPr>
              <a:t>s</a:t>
            </a:r>
            <a:r>
              <a:rPr sz="1400" b="1" spc="-195" dirty="0">
                <a:latin typeface="Verdana"/>
                <a:cs typeface="Verdana"/>
              </a:rPr>
              <a:t> </a:t>
            </a:r>
            <a:r>
              <a:rPr sz="1400" b="1" spc="-200" dirty="0">
                <a:latin typeface="Verdana"/>
                <a:cs typeface="Verdana"/>
              </a:rPr>
              <a:t>1</a:t>
            </a:r>
            <a:r>
              <a:rPr sz="1400" b="1" spc="-160" dirty="0">
                <a:latin typeface="Verdana"/>
                <a:cs typeface="Verdana"/>
              </a:rPr>
              <a:t>.</a:t>
            </a:r>
            <a:r>
              <a:rPr sz="1400" b="1" spc="-200" dirty="0">
                <a:latin typeface="Verdana"/>
                <a:cs typeface="Verdana"/>
              </a:rPr>
              <a:t>5</a:t>
            </a:r>
            <a:r>
              <a:rPr sz="1400" b="1" spc="-45" dirty="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Emergent Abilities with GPT-3 – </a:t>
            </a:r>
            <a:r>
              <a:rPr lang="en-US" dirty="0">
                <a:hlinkClick r:id="rId2"/>
              </a:rPr>
              <a:t>Wei et. al 2022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574655" cy="254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Emergent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abilities: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present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smaller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5" dirty="0">
                <a:latin typeface="Calibri"/>
                <a:cs typeface="Calibri"/>
              </a:rPr>
              <a:t> 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present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LLMs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GPT3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○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spcBef>
                <a:spcPts val="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Findings: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GPT-3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arithmetic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subtraction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Different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“emerge”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scales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Emergent Abilities with GPT-3 – </a:t>
            </a:r>
            <a:r>
              <a:rPr lang="en-US" dirty="0">
                <a:hlinkClick r:id="rId2"/>
              </a:rPr>
              <a:t>Wei et. al 2022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574655" cy="254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Emergent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abilities: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present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smaller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5" dirty="0">
                <a:latin typeface="Calibri"/>
                <a:cs typeface="Calibri"/>
              </a:rPr>
              <a:t> 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present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LLMs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GPT3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○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spcBef>
                <a:spcPts val="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Findings: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GPT-3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arithmetic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subtraction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Different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“emerge”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scales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Emergent Abilities with GPT-3 – </a:t>
            </a:r>
            <a:r>
              <a:rPr lang="en-US" dirty="0">
                <a:hlinkClick r:id="rId2"/>
              </a:rPr>
              <a:t>Wei et. al 2022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574655" cy="3857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Emergent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abilities: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present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smaller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5" dirty="0">
                <a:latin typeface="Calibri"/>
                <a:cs typeface="Calibri"/>
              </a:rPr>
              <a:t> 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present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LLMs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GPT3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○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spcBef>
                <a:spcPts val="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Findings: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GPT-3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arithmetic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subtraction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Different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“emerge”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scales</a:t>
            </a:r>
            <a:endParaRPr sz="2400">
              <a:latin typeface="Calibri"/>
              <a:cs typeface="Calibri"/>
            </a:endParaRPr>
          </a:p>
          <a:p>
            <a:pPr marL="812800" marR="8255" lvl="1" indent="-317500">
              <a:lnSpc>
                <a:spcPct val="90000"/>
              </a:lnSpc>
              <a:spcBef>
                <a:spcPts val="140"/>
              </a:spcBef>
              <a:buClr>
                <a:srgbClr val="000000"/>
              </a:buClr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scale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only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contributor to emergence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for 14 BIG-Bench </a:t>
            </a:r>
            <a:r>
              <a:rPr sz="2400" dirty="0">
                <a:latin typeface="Calibri"/>
                <a:cs typeface="Calibri"/>
              </a:rPr>
              <a:t>tasks,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LaMDA 137B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GPT-3 175B </a:t>
            </a:r>
            <a:r>
              <a:rPr sz="2400" dirty="0">
                <a:latin typeface="Calibri"/>
                <a:cs typeface="Calibri"/>
              </a:rPr>
              <a:t>models </a:t>
            </a:r>
            <a:r>
              <a:rPr sz="2400" spc="-5" dirty="0">
                <a:latin typeface="Calibri"/>
                <a:cs typeface="Calibri"/>
              </a:rPr>
              <a:t>perform </a:t>
            </a:r>
            <a:r>
              <a:rPr sz="2400" dirty="0">
                <a:latin typeface="Calibri"/>
                <a:cs typeface="Calibri"/>
              </a:rPr>
              <a:t>at near-random,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PaLM </a:t>
            </a:r>
            <a:r>
              <a:rPr sz="2400" spc="-5" dirty="0">
                <a:latin typeface="Calibri"/>
                <a:cs typeface="Calibri"/>
              </a:rPr>
              <a:t>62B </a:t>
            </a:r>
            <a:r>
              <a:rPr sz="2400" dirty="0">
                <a:latin typeface="Calibri"/>
                <a:cs typeface="Calibri"/>
              </a:rPr>
              <a:t> achieves</a:t>
            </a:r>
            <a:r>
              <a:rPr sz="2400" spc="-5" dirty="0">
                <a:latin typeface="Calibri"/>
                <a:cs typeface="Calibri"/>
              </a:rPr>
              <a:t> above-random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Problems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LLMs </a:t>
            </a:r>
            <a:r>
              <a:rPr sz="2400" dirty="0">
                <a:latin typeface="Calibri"/>
                <a:cs typeface="Calibri"/>
              </a:rPr>
              <a:t>can’t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solve </a:t>
            </a:r>
            <a:r>
              <a:rPr sz="2400" dirty="0">
                <a:latin typeface="Calibri"/>
                <a:cs typeface="Calibri"/>
              </a:rPr>
              <a:t>today may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emergent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future LLMs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Large Language Models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837545" cy="1604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Language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(over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1B)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tasks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through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prompting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●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Eg.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GPT,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Llama2,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Gemini,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PaLM,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Mistral,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Mixtral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3893" y="924377"/>
            <a:ext cx="3964304" cy="5704205"/>
            <a:chOff x="4113893" y="924377"/>
            <a:chExt cx="3964304" cy="5704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488" y="981253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8" y="93072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1646456" y="4996545"/>
                  </a:moveTo>
                  <a:lnTo>
                    <a:pt x="329299" y="4996545"/>
                  </a:lnTo>
                  <a:lnTo>
                    <a:pt x="280638" y="4992975"/>
                  </a:lnTo>
                  <a:lnTo>
                    <a:pt x="234193" y="4982603"/>
                  </a:lnTo>
                  <a:lnTo>
                    <a:pt x="190475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0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5" y="4715908"/>
                  </a:lnTo>
                  <a:lnTo>
                    <a:pt x="1961814" y="4762352"/>
                  </a:lnTo>
                  <a:lnTo>
                    <a:pt x="1945150" y="4806070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1" y="4965940"/>
                  </a:lnTo>
                  <a:lnTo>
                    <a:pt x="1741562" y="4982603"/>
                  </a:lnTo>
                  <a:lnTo>
                    <a:pt x="1695118" y="4992975"/>
                  </a:lnTo>
                  <a:lnTo>
                    <a:pt x="1646456" y="4996545"/>
                  </a:lnTo>
                  <a:close/>
                </a:path>
              </a:pathLst>
            </a:custGeom>
            <a:solidFill>
              <a:srgbClr val="BBD6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8" y="93072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5" y="4715908"/>
                  </a:lnTo>
                  <a:lnTo>
                    <a:pt x="1961814" y="4762352"/>
                  </a:lnTo>
                  <a:lnTo>
                    <a:pt x="1945150" y="4806070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1" y="4965940"/>
                  </a:lnTo>
                  <a:lnTo>
                    <a:pt x="1741562" y="4982603"/>
                  </a:lnTo>
                  <a:lnTo>
                    <a:pt x="1695118" y="4992975"/>
                  </a:lnTo>
                  <a:lnTo>
                    <a:pt x="1646456" y="4996545"/>
                  </a:lnTo>
                  <a:lnTo>
                    <a:pt x="329299" y="4996545"/>
                  </a:lnTo>
                  <a:lnTo>
                    <a:pt x="280638" y="4992975"/>
                  </a:lnTo>
                  <a:lnTo>
                    <a:pt x="234193" y="4982603"/>
                  </a:lnTo>
                  <a:lnTo>
                    <a:pt x="190475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0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0243" y="2743199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6" y="3184072"/>
                  </a:moveTo>
                  <a:lnTo>
                    <a:pt x="329299" y="3184072"/>
                  </a:lnTo>
                  <a:lnTo>
                    <a:pt x="280637" y="3180502"/>
                  </a:lnTo>
                  <a:lnTo>
                    <a:pt x="234193" y="3170130"/>
                  </a:lnTo>
                  <a:lnTo>
                    <a:pt x="190475" y="3153467"/>
                  </a:lnTo>
                  <a:lnTo>
                    <a:pt x="149992" y="3131020"/>
                  </a:lnTo>
                  <a:lnTo>
                    <a:pt x="113254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5" y="2993597"/>
                  </a:lnTo>
                  <a:lnTo>
                    <a:pt x="13942" y="2949879"/>
                  </a:lnTo>
                  <a:lnTo>
                    <a:pt x="3570" y="2903435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2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4" y="179938"/>
                  </a:lnTo>
                  <a:lnTo>
                    <a:pt x="1959591" y="227392"/>
                  </a:lnTo>
                  <a:lnTo>
                    <a:pt x="1971653" y="277474"/>
                  </a:lnTo>
                  <a:lnTo>
                    <a:pt x="1975755" y="329299"/>
                  </a:lnTo>
                  <a:lnTo>
                    <a:pt x="1975755" y="2854773"/>
                  </a:lnTo>
                  <a:lnTo>
                    <a:pt x="1972185" y="2903435"/>
                  </a:lnTo>
                  <a:lnTo>
                    <a:pt x="1961813" y="2949879"/>
                  </a:lnTo>
                  <a:lnTo>
                    <a:pt x="1945149" y="2993597"/>
                  </a:lnTo>
                  <a:lnTo>
                    <a:pt x="1922703" y="3034080"/>
                  </a:lnTo>
                  <a:lnTo>
                    <a:pt x="1894984" y="3070818"/>
                  </a:lnTo>
                  <a:lnTo>
                    <a:pt x="1862501" y="3103301"/>
                  </a:lnTo>
                  <a:lnTo>
                    <a:pt x="1825763" y="3131020"/>
                  </a:lnTo>
                  <a:lnTo>
                    <a:pt x="1785280" y="3153467"/>
                  </a:lnTo>
                  <a:lnTo>
                    <a:pt x="1741562" y="3170130"/>
                  </a:lnTo>
                  <a:lnTo>
                    <a:pt x="1695117" y="3180502"/>
                  </a:lnTo>
                  <a:lnTo>
                    <a:pt x="1646456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0243" y="2743200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2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3" y="277474"/>
                  </a:lnTo>
                  <a:lnTo>
                    <a:pt x="1975755" y="329299"/>
                  </a:lnTo>
                  <a:lnTo>
                    <a:pt x="1975755" y="2854773"/>
                  </a:lnTo>
                  <a:lnTo>
                    <a:pt x="1972185" y="2903435"/>
                  </a:lnTo>
                  <a:lnTo>
                    <a:pt x="1961813" y="2949879"/>
                  </a:lnTo>
                  <a:lnTo>
                    <a:pt x="1945149" y="2993597"/>
                  </a:lnTo>
                  <a:lnTo>
                    <a:pt x="1922703" y="3034080"/>
                  </a:lnTo>
                  <a:lnTo>
                    <a:pt x="1894984" y="3070818"/>
                  </a:lnTo>
                  <a:lnTo>
                    <a:pt x="1862501" y="3103301"/>
                  </a:lnTo>
                  <a:lnTo>
                    <a:pt x="1825763" y="3131020"/>
                  </a:lnTo>
                  <a:lnTo>
                    <a:pt x="1785280" y="3153467"/>
                  </a:lnTo>
                  <a:lnTo>
                    <a:pt x="1741562" y="3170130"/>
                  </a:lnTo>
                  <a:lnTo>
                    <a:pt x="1695117" y="3180502"/>
                  </a:lnTo>
                  <a:lnTo>
                    <a:pt x="1646456" y="3184072"/>
                  </a:lnTo>
                  <a:lnTo>
                    <a:pt x="329299" y="3184072"/>
                  </a:lnTo>
                  <a:lnTo>
                    <a:pt x="280637" y="3180502"/>
                  </a:lnTo>
                  <a:lnTo>
                    <a:pt x="234193" y="3170130"/>
                  </a:lnTo>
                  <a:lnTo>
                    <a:pt x="190475" y="3153467"/>
                  </a:lnTo>
                  <a:lnTo>
                    <a:pt x="149992" y="3131020"/>
                  </a:lnTo>
                  <a:lnTo>
                    <a:pt x="113254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5" y="2993597"/>
                  </a:lnTo>
                  <a:lnTo>
                    <a:pt x="13942" y="2949879"/>
                  </a:lnTo>
                  <a:lnTo>
                    <a:pt x="3570" y="2903435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2018 – Inception of the LLM Era</a:t>
            </a:r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4</a:t>
            </a:fld>
            <a:endParaRPr lang="en-GB"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2068986" y="4375300"/>
            <a:ext cx="184848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10" dirty="0">
                <a:latin typeface="Arial"/>
                <a:cs typeface="Arial"/>
              </a:rPr>
              <a:t>Representation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1638" y="4375300"/>
            <a:ext cx="1340485" cy="3048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10" dirty="0">
                <a:latin typeface="Arial"/>
                <a:cs typeface="Arial"/>
              </a:rPr>
              <a:t>Generation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1084" y="3226035"/>
            <a:ext cx="1084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3515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BERT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Oct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2018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5088" y="3226035"/>
            <a:ext cx="1253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GPT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June</a:t>
            </a:r>
            <a:r>
              <a:rPr sz="20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2018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LLM Realization - Architecture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7643495" cy="424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Encoder-only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(BERT)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Pre-training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(MLM)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Great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classification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hard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generation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○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spcBef>
                <a:spcPts val="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Decoder-only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(GPT)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Pre-training: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Auto-regressive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Modeling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Stable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training,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faster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convergence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generalization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pre-training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○"/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Encoder-decoder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(T0/T5)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Pre-training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Prediction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Good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tasks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summarization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0" y="150813"/>
            <a:ext cx="10428288" cy="513987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T5/ T0 </a:t>
            </a:r>
            <a:r>
              <a:rPr lang="en-US" dirty="0"/>
              <a:t>: Masked Span 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6463030" cy="1113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Masked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involves: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Mask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continuous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tokens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(span)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decoder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1364" y="3091428"/>
            <a:ext cx="6095999" cy="247574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Attention patterns (</a:t>
            </a:r>
            <a:r>
              <a:rPr lang="en-GB" dirty="0">
                <a:hlinkClick r:id="rId2"/>
              </a:rPr>
              <a:t>Wang et. al</a:t>
            </a:r>
            <a:r>
              <a:rPr lang="en-GB" dirty="0"/>
              <a:t>)</a:t>
            </a:r>
            <a:endParaRPr lang="en-GB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1619" y="1376172"/>
            <a:ext cx="8606028" cy="30068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4767" y="4862321"/>
            <a:ext cx="97897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Causal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decoder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token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attends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previous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tokens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only.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non-causal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decoder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encoder-decoder,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attention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allowed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bidirectional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conditioning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encoder-decoder,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conditioning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fed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encoder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Empirical Observations (</a:t>
            </a:r>
            <a:r>
              <a:rPr lang="en-GB" dirty="0">
                <a:hlinkClick r:id="rId2"/>
              </a:rPr>
              <a:t>Wang et. al</a:t>
            </a:r>
            <a:r>
              <a:rPr lang="en-GB" dirty="0"/>
              <a:t>)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80135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Decoder-only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outperform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encoder-decoder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configuration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100" y="3249167"/>
            <a:ext cx="5219700" cy="197053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Llama 2 Architecture (</a:t>
            </a:r>
            <a:r>
              <a:rPr lang="en-GB" dirty="0">
                <a:hlinkClick r:id="rId2"/>
              </a:rPr>
              <a:t>Ouyang et. al.)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9219565" cy="2486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90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Decoder-only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06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Changes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transformer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module: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Norm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 </a:t>
            </a:r>
            <a:r>
              <a:rPr sz="2400" spc="-5" dirty="0">
                <a:latin typeface="Calibri"/>
                <a:cs typeface="Calibri"/>
              </a:rPr>
              <a:t>sublayer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before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sublayer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LayerNorm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RMSNorm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stability</a:t>
            </a:r>
            <a:endParaRPr sz="2400">
              <a:latin typeface="Calibri"/>
              <a:cs typeface="Calibri"/>
            </a:endParaRPr>
          </a:p>
          <a:p>
            <a:pPr marL="881380" lvl="1" indent="-386715">
              <a:lnSpc>
                <a:spcPts val="2595"/>
              </a:lnSpc>
              <a:buSzPct val="58333"/>
              <a:buFont typeface="Arial MT"/>
              <a:buChar char="○"/>
              <a:tabLst>
                <a:tab pos="880744" algn="l"/>
                <a:tab pos="882015" algn="l"/>
              </a:tabLst>
            </a:pPr>
            <a:r>
              <a:rPr sz="2400" dirty="0">
                <a:latin typeface="Calibri"/>
                <a:cs typeface="Calibri"/>
              </a:rPr>
              <a:t>Activation: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SwiGLU(x)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Swish(xW)xV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xWSigmoid(AxW)xV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Position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Embedding: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Absolute/Relative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RoPE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(Rotary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PE)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Long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contexts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Multi-head </a:t>
            </a:r>
            <a:r>
              <a:rPr sz="2400" dirty="0">
                <a:latin typeface="Calibri"/>
                <a:cs typeface="Calibri"/>
              </a:rPr>
              <a:t>attention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Grouped-query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attention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2059" y="4197907"/>
            <a:ext cx="5420080" cy="204842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787" y="1550288"/>
            <a:ext cx="1028128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1.	</a:t>
            </a: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Auto-regressive</a:t>
            </a:r>
            <a:r>
              <a:rPr sz="28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Calibri"/>
                <a:cs typeface="Calibri"/>
              </a:rPr>
              <a:t>Pre-training</a:t>
            </a:r>
            <a:r>
              <a:rPr sz="28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28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Train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predict</a:t>
            </a:r>
            <a:r>
              <a:rPr sz="2800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next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token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very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large-scale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corpora (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~3</a:t>
            </a:r>
            <a:r>
              <a:rPr sz="2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trillion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tokens)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D9AF5CB-C344-C72E-5F00-2CC5E8EFB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750" y="150813"/>
            <a:ext cx="10428288" cy="66516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Training of Decoder-only LLMs – Llama 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Training of Decoder-only LLMs – Llama 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1080750" cy="3524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SzPct val="64285"/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Auto-regressive</a:t>
            </a:r>
            <a:r>
              <a:rPr sz="28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Calibri"/>
                <a:cs typeface="Calibri"/>
              </a:rPr>
              <a:t>Pre-training</a:t>
            </a:r>
            <a:r>
              <a:rPr sz="28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28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Train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predict</a:t>
            </a:r>
            <a:r>
              <a:rPr sz="2800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next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token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very large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scale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corpora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~3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trillion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tokens)</a:t>
            </a:r>
            <a:endParaRPr sz="2800">
              <a:latin typeface="Calibri"/>
              <a:cs typeface="Calibri"/>
            </a:endParaRPr>
          </a:p>
          <a:p>
            <a:pPr marL="355600" marR="191770" indent="-342900">
              <a:lnSpc>
                <a:spcPts val="3020"/>
              </a:lnSpc>
              <a:spcBef>
                <a:spcPts val="5"/>
              </a:spcBef>
              <a:buClr>
                <a:srgbClr val="000000"/>
              </a:buClr>
              <a:buSzPct val="64285"/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Instruction</a:t>
            </a:r>
            <a:r>
              <a:rPr sz="2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Calibri"/>
                <a:cs typeface="Calibri"/>
              </a:rPr>
              <a:t>Fine-tuning/</a:t>
            </a:r>
            <a:r>
              <a:rPr sz="28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Calibri"/>
                <a:cs typeface="Calibri"/>
              </a:rPr>
              <a:t>Supervised</a:t>
            </a:r>
            <a:r>
              <a:rPr sz="2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Calibri"/>
                <a:cs typeface="Calibri"/>
              </a:rPr>
              <a:t>Fine-tuning</a:t>
            </a:r>
            <a:r>
              <a:rPr sz="28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(SFT)</a:t>
            </a:r>
            <a:r>
              <a:rPr sz="28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28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Fine-tune</a:t>
            </a:r>
            <a:r>
              <a:rPr sz="2800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pre-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trained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pairs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of (instruction+input,output)</a:t>
            </a:r>
            <a:r>
              <a:rPr sz="2800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large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dataset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2985"/>
              </a:lnSpc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then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small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high-quality</a:t>
            </a:r>
            <a:r>
              <a:rPr sz="2800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dataset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libri"/>
              <a:cs typeface="Calibri"/>
            </a:endParaRPr>
          </a:p>
          <a:p>
            <a:pPr marL="12700" marR="105410">
              <a:lnSpc>
                <a:spcPts val="3020"/>
              </a:lnSpc>
            </a:pP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fine-tuning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prefix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natural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description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task along with the input.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2985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E.g.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Translate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French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m’appelle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Supervised Fine-tuning versus Pre-training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807065" cy="3912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Objective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75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Loss </a:t>
            </a:r>
            <a:r>
              <a:rPr sz="2400" dirty="0">
                <a:latin typeface="Calibri"/>
                <a:cs typeface="Calibri"/>
              </a:rPr>
              <a:t>computed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target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tokens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SFT,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tokens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targets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pre-training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○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Target</a:t>
            </a:r>
            <a:endParaRPr sz="2800">
              <a:latin typeface="Calibri"/>
              <a:cs typeface="Calibri"/>
            </a:endParaRPr>
          </a:p>
          <a:p>
            <a:pPr marL="812800" marR="400050" lvl="1" indent="-317500">
              <a:lnSpc>
                <a:spcPts val="2590"/>
              </a:lnSpc>
              <a:spcBef>
                <a:spcPts val="200"/>
              </a:spcBef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Instruction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target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SFT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 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shifted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 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target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○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Purpose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Pre-training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good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generalist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auto-completes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0" dirty="0">
                <a:latin typeface="Calibri"/>
                <a:cs typeface="Calibri"/>
              </a:rPr>
              <a:t>good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SFT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812800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unseen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SFT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guide</a:t>
            </a:r>
            <a:r>
              <a:rPr sz="2400" spc="-5" dirty="0">
                <a:latin typeface="Calibri"/>
                <a:cs typeface="Calibri"/>
              </a:rPr>
              <a:t> nature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safety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helpfulness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fr-FR" dirty="0"/>
              <a:t>Instruction Tuning (</a:t>
            </a:r>
            <a:r>
              <a:rPr lang="fr-FR" dirty="0">
                <a:hlinkClick r:id="rId2"/>
              </a:rPr>
              <a:t>Wei et. al. 2021</a:t>
            </a:r>
            <a:r>
              <a:rPr lang="fr-FR" dirty="0"/>
              <a:t>)</a:t>
            </a:r>
            <a:endParaRPr lang="fr-FR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" y="2144267"/>
            <a:ext cx="981456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Unsafe Outputs – Alignment Problem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0889615" cy="3360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LLMs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Harmful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unparliamentary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language,</a:t>
            </a:r>
            <a:r>
              <a:rPr sz="2400" spc="-5" dirty="0">
                <a:latin typeface="Calibri"/>
                <a:cs typeface="Calibri"/>
              </a:rPr>
              <a:t> bias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discrimination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Text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 </a:t>
            </a:r>
            <a:r>
              <a:rPr sz="2400" spc="-5" dirty="0">
                <a:latin typeface="Calibri"/>
                <a:cs typeface="Calibri"/>
              </a:rPr>
              <a:t>direct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harm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dangerous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○"/>
            </a:pPr>
            <a:endParaRPr sz="2100">
              <a:latin typeface="Calibri"/>
              <a:cs typeface="Calibri"/>
            </a:endParaRPr>
          </a:p>
          <a:p>
            <a:pPr marL="355600" marR="525780" indent="-342900">
              <a:lnSpc>
                <a:spcPts val="302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Therefore,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LLMs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trained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align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human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preferences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●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ts val="303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Modern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LLMs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SFT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human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preference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directly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model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training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47289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7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8"/>
                  </a:lnTo>
                  <a:lnTo>
                    <a:pt x="13942" y="2949879"/>
                  </a:lnTo>
                  <a:lnTo>
                    <a:pt x="3570" y="2903435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5"/>
                  </a:lnTo>
                  <a:lnTo>
                    <a:pt x="1961814" y="2949879"/>
                  </a:lnTo>
                  <a:lnTo>
                    <a:pt x="1945150" y="2993598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7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47289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5"/>
                  </a:lnTo>
                  <a:lnTo>
                    <a:pt x="1961814" y="2949879"/>
                  </a:lnTo>
                  <a:lnTo>
                    <a:pt x="1945150" y="2993598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7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7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8"/>
                  </a:lnTo>
                  <a:lnTo>
                    <a:pt x="13942" y="2949879"/>
                  </a:lnTo>
                  <a:lnTo>
                    <a:pt x="3570" y="2903435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5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631" y="1920187"/>
            <a:ext cx="707834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5080" indent="-297815">
              <a:lnSpc>
                <a:spcPct val="100000"/>
              </a:lnSpc>
              <a:spcBef>
                <a:spcPts val="100"/>
              </a:spcBef>
              <a:buChar char="•"/>
              <a:tabLst>
                <a:tab pos="309880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One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biggest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challenges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in</a:t>
            </a:r>
            <a:r>
              <a:rPr sz="2400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42424"/>
                </a:solidFill>
                <a:latin typeface="Arial"/>
                <a:cs typeface="Arial"/>
              </a:rPr>
              <a:t>LM-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building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used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be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lack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task-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specific</a:t>
            </a:r>
            <a:r>
              <a:rPr sz="2400" spc="-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training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42424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09880" marR="156210" indent="-297815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What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if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we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learn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an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effective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representation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42424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can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be</a:t>
            </a:r>
            <a:r>
              <a:rPr sz="2400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applied</a:t>
            </a:r>
            <a:r>
              <a:rPr sz="2400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a</a:t>
            </a:r>
            <a:r>
              <a:rPr sz="2400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variety</a:t>
            </a:r>
            <a:r>
              <a:rPr sz="2400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downstream</a:t>
            </a:r>
            <a:r>
              <a:rPr sz="2400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tasks?</a:t>
            </a:r>
            <a:endParaRPr sz="2400">
              <a:latin typeface="Arial"/>
              <a:cs typeface="Arial"/>
            </a:endParaRPr>
          </a:p>
          <a:p>
            <a:pPr marL="766445" lvl="1" indent="-296545">
              <a:lnSpc>
                <a:spcPct val="100000"/>
              </a:lnSpc>
              <a:buChar char="•"/>
              <a:tabLst>
                <a:tab pos="76644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Word2vec</a:t>
            </a:r>
            <a:r>
              <a:rPr sz="2400" spc="-1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(2013)</a:t>
            </a:r>
            <a:endParaRPr sz="2400">
              <a:latin typeface="Arial"/>
              <a:cs typeface="Arial"/>
            </a:endParaRPr>
          </a:p>
          <a:p>
            <a:pPr marL="766445" lvl="1" indent="-296545">
              <a:lnSpc>
                <a:spcPct val="100000"/>
              </a:lnSpc>
              <a:buChar char="•"/>
              <a:tabLst>
                <a:tab pos="766445" algn="l"/>
              </a:tabLst>
            </a:pPr>
            <a:r>
              <a:rPr sz="2400" spc="-20" dirty="0">
                <a:solidFill>
                  <a:srgbClr val="374151"/>
                </a:solidFill>
                <a:latin typeface="Arial"/>
                <a:cs typeface="Arial"/>
              </a:rPr>
              <a:t>GloVe</a:t>
            </a:r>
            <a:r>
              <a:rPr sz="2400" spc="-1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Arial"/>
                <a:cs typeface="Arial"/>
              </a:rPr>
              <a:t>(2014)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Training of Decoder-only LLMs – Llama 2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1086465" cy="3140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SzPct val="64285"/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Auto-regressive</a:t>
            </a:r>
            <a:r>
              <a:rPr sz="28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Calibri"/>
                <a:cs typeface="Calibri"/>
              </a:rPr>
              <a:t>Pre-training</a:t>
            </a:r>
            <a:r>
              <a:rPr sz="28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28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Train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predict</a:t>
            </a:r>
            <a:r>
              <a:rPr sz="2800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next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token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very</a:t>
            </a:r>
            <a:r>
              <a:rPr sz="2800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large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scale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corpora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~3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trillion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tokens)</a:t>
            </a:r>
            <a:endParaRPr sz="2800">
              <a:latin typeface="Calibri"/>
              <a:cs typeface="Calibri"/>
            </a:endParaRPr>
          </a:p>
          <a:p>
            <a:pPr marL="355600" marR="198120" indent="-342900">
              <a:lnSpc>
                <a:spcPts val="3020"/>
              </a:lnSpc>
              <a:spcBef>
                <a:spcPts val="5"/>
              </a:spcBef>
              <a:buClr>
                <a:srgbClr val="000000"/>
              </a:buClr>
              <a:buSzPct val="64285"/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Instruction</a:t>
            </a:r>
            <a:r>
              <a:rPr sz="2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Calibri"/>
                <a:cs typeface="Calibri"/>
              </a:rPr>
              <a:t>Fine-tuning/</a:t>
            </a:r>
            <a:r>
              <a:rPr sz="28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Calibri"/>
                <a:cs typeface="Calibri"/>
              </a:rPr>
              <a:t>Supervised</a:t>
            </a:r>
            <a:r>
              <a:rPr sz="2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Calibri"/>
                <a:cs typeface="Calibri"/>
              </a:rPr>
              <a:t>Fine-tuning</a:t>
            </a:r>
            <a:r>
              <a:rPr sz="28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(SFT)</a:t>
            </a:r>
            <a:r>
              <a:rPr sz="28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28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Fine-tune</a:t>
            </a:r>
            <a:r>
              <a:rPr sz="2800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pre-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trained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pairs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of (instruction+input,output)</a:t>
            </a:r>
            <a:r>
              <a:rPr sz="2800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large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dataset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2820"/>
              </a:lnSpc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then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small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high-quality</a:t>
            </a:r>
            <a:r>
              <a:rPr sz="2800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dataset</a:t>
            </a:r>
            <a:endParaRPr sz="2800">
              <a:latin typeface="Calibri"/>
              <a:cs typeface="Calibri"/>
            </a:endParaRPr>
          </a:p>
          <a:p>
            <a:pPr marL="355600" marR="95250" indent="-342900">
              <a:lnSpc>
                <a:spcPts val="3020"/>
              </a:lnSpc>
              <a:spcBef>
                <a:spcPts val="219"/>
              </a:spcBef>
              <a:buClr>
                <a:srgbClr val="000000"/>
              </a:buClr>
              <a:buSzPct val="64285"/>
              <a:buAutoNum type="arabicPeriod" startAt="3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585858"/>
                </a:solidFill>
                <a:latin typeface="Calibri"/>
                <a:cs typeface="Calibri"/>
              </a:rPr>
              <a:t>Safety</a:t>
            </a: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 /</a:t>
            </a:r>
            <a:r>
              <a:rPr sz="28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RLHF</a:t>
            </a:r>
            <a:r>
              <a:rPr sz="2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28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Design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reward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based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human</a:t>
            </a:r>
            <a:r>
              <a:rPr sz="28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feedback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use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policy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gradient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methods</a:t>
            </a:r>
            <a:r>
              <a:rPr sz="2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trained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reward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update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LLM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parameters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so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that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outputs</a:t>
            </a:r>
            <a:r>
              <a:rPr sz="28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align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human</a:t>
            </a:r>
            <a:r>
              <a:rPr sz="28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RLHF</a:t>
            </a:r>
            <a:endParaRPr lang="en-GB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609" y="1518419"/>
            <a:ext cx="5654977" cy="510652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Model Fine-tuning for RLHF</a:t>
            </a:r>
            <a:endParaRPr lang="en-GB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468" y="1456944"/>
            <a:ext cx="8709207" cy="515416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Note on LLM Safety and Harmfulness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108011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Does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RLHF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safety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tuning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LLMs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never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harmful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Note on LLM Safety and Harmfulness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1080115" cy="41281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Does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RLHF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safety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tuning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LLMs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never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harmful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outputs?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●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No!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harmful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exhaustive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large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concerns?</a:t>
            </a:r>
            <a:endParaRPr sz="2800">
              <a:latin typeface="Calibri"/>
              <a:cs typeface="Calibri"/>
            </a:endParaRPr>
          </a:p>
          <a:p>
            <a:pPr marL="812800" marR="923925" lvl="1" indent="-317500">
              <a:lnSpc>
                <a:spcPts val="2590"/>
              </a:lnSpc>
              <a:spcBef>
                <a:spcPts val="200"/>
              </a:spcBef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Adversarial Robustness – adversaries can </a:t>
            </a:r>
            <a:r>
              <a:rPr sz="2400" spc="-5" dirty="0">
                <a:latin typeface="Calibri"/>
                <a:cs typeface="Calibri"/>
              </a:rPr>
              <a:t>force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LLM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produce </a:t>
            </a:r>
            <a:r>
              <a:rPr sz="2400" spc="-5" dirty="0">
                <a:latin typeface="Calibri"/>
                <a:cs typeface="Calibri"/>
              </a:rPr>
              <a:t>harmful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attacking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○"/>
            </a:pPr>
            <a:endParaRPr sz="2100">
              <a:latin typeface="Calibri"/>
              <a:cs typeface="Calibri"/>
            </a:endParaRPr>
          </a:p>
          <a:p>
            <a:pPr marL="355600" marR="964565" indent="-342900">
              <a:lnSpc>
                <a:spcPts val="302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experience,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Claude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harmful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compared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 models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ChatGPT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Llama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LLM Inference: Prompting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9217025" cy="314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Prompts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Tell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natural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summary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paragraph: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○"/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spcBef>
                <a:spcPts val="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Prompt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task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prompt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perform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General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thumb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descriptive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possible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manual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automatic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prefix-tuning,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paraphrasing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Note on Parameter Efficient Fine-tuning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9699625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don’t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large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enough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SFT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Freeze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LM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5" dirty="0">
                <a:latin typeface="Calibri"/>
                <a:cs typeface="Calibri"/>
              </a:rPr>
              <a:t> some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parameters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trainable</a:t>
            </a:r>
            <a:r>
              <a:rPr sz="2400" spc="-5" dirty="0">
                <a:latin typeface="Calibri"/>
                <a:cs typeface="Calibri"/>
              </a:rPr>
              <a:t> (which?)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external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adapter module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adapt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 </a:t>
            </a:r>
            <a:r>
              <a:rPr sz="2400" spc="-5" dirty="0">
                <a:latin typeface="Calibri"/>
                <a:cs typeface="Calibri"/>
              </a:rPr>
              <a:t>parameters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the task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Perform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Low-rank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Adaptation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(LoRA)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Evaluating LLMs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7118984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Evaluation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challenging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75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Evaluate 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datasets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possible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2862277"/>
            <a:ext cx="9124794" cy="2499051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3893" y="924377"/>
            <a:ext cx="3964304" cy="5704205"/>
            <a:chOff x="4113893" y="924377"/>
            <a:chExt cx="3964304" cy="5704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488" y="981253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8" y="93072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1646456" y="4996545"/>
                  </a:moveTo>
                  <a:lnTo>
                    <a:pt x="329299" y="4996545"/>
                  </a:lnTo>
                  <a:lnTo>
                    <a:pt x="280638" y="4992975"/>
                  </a:lnTo>
                  <a:lnTo>
                    <a:pt x="234193" y="4982603"/>
                  </a:lnTo>
                  <a:lnTo>
                    <a:pt x="190475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0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5" y="4715908"/>
                  </a:lnTo>
                  <a:lnTo>
                    <a:pt x="1961814" y="4762352"/>
                  </a:lnTo>
                  <a:lnTo>
                    <a:pt x="1945150" y="4806070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1" y="4965940"/>
                  </a:lnTo>
                  <a:lnTo>
                    <a:pt x="1741562" y="4982603"/>
                  </a:lnTo>
                  <a:lnTo>
                    <a:pt x="1695118" y="4992975"/>
                  </a:lnTo>
                  <a:lnTo>
                    <a:pt x="1646456" y="4996545"/>
                  </a:lnTo>
                  <a:close/>
                </a:path>
              </a:pathLst>
            </a:custGeom>
            <a:solidFill>
              <a:srgbClr val="BBD6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8" y="93072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5" y="4715908"/>
                  </a:lnTo>
                  <a:lnTo>
                    <a:pt x="1961814" y="4762352"/>
                  </a:lnTo>
                  <a:lnTo>
                    <a:pt x="1945150" y="4806070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1" y="4965940"/>
                  </a:lnTo>
                  <a:lnTo>
                    <a:pt x="1741562" y="4982603"/>
                  </a:lnTo>
                  <a:lnTo>
                    <a:pt x="1695118" y="4992975"/>
                  </a:lnTo>
                  <a:lnTo>
                    <a:pt x="1646456" y="4996545"/>
                  </a:lnTo>
                  <a:lnTo>
                    <a:pt x="329299" y="4996545"/>
                  </a:lnTo>
                  <a:lnTo>
                    <a:pt x="280638" y="4992975"/>
                  </a:lnTo>
                  <a:lnTo>
                    <a:pt x="234193" y="4982603"/>
                  </a:lnTo>
                  <a:lnTo>
                    <a:pt x="190475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0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0243" y="2743199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6" y="3184072"/>
                  </a:moveTo>
                  <a:lnTo>
                    <a:pt x="329299" y="3184072"/>
                  </a:lnTo>
                  <a:lnTo>
                    <a:pt x="280637" y="3180502"/>
                  </a:lnTo>
                  <a:lnTo>
                    <a:pt x="234193" y="3170130"/>
                  </a:lnTo>
                  <a:lnTo>
                    <a:pt x="190475" y="3153467"/>
                  </a:lnTo>
                  <a:lnTo>
                    <a:pt x="149992" y="3131020"/>
                  </a:lnTo>
                  <a:lnTo>
                    <a:pt x="113254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5" y="2993597"/>
                  </a:lnTo>
                  <a:lnTo>
                    <a:pt x="13942" y="2949879"/>
                  </a:lnTo>
                  <a:lnTo>
                    <a:pt x="3570" y="2903435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2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4" y="179938"/>
                  </a:lnTo>
                  <a:lnTo>
                    <a:pt x="1959591" y="227392"/>
                  </a:lnTo>
                  <a:lnTo>
                    <a:pt x="1971653" y="277474"/>
                  </a:lnTo>
                  <a:lnTo>
                    <a:pt x="1975755" y="329299"/>
                  </a:lnTo>
                  <a:lnTo>
                    <a:pt x="1975755" y="2854773"/>
                  </a:lnTo>
                  <a:lnTo>
                    <a:pt x="1972185" y="2903435"/>
                  </a:lnTo>
                  <a:lnTo>
                    <a:pt x="1961813" y="2949879"/>
                  </a:lnTo>
                  <a:lnTo>
                    <a:pt x="1945149" y="2993597"/>
                  </a:lnTo>
                  <a:lnTo>
                    <a:pt x="1922703" y="3034080"/>
                  </a:lnTo>
                  <a:lnTo>
                    <a:pt x="1894984" y="3070818"/>
                  </a:lnTo>
                  <a:lnTo>
                    <a:pt x="1862501" y="3103301"/>
                  </a:lnTo>
                  <a:lnTo>
                    <a:pt x="1825763" y="3131020"/>
                  </a:lnTo>
                  <a:lnTo>
                    <a:pt x="1785280" y="3153467"/>
                  </a:lnTo>
                  <a:lnTo>
                    <a:pt x="1741562" y="3170130"/>
                  </a:lnTo>
                  <a:lnTo>
                    <a:pt x="1695117" y="3180502"/>
                  </a:lnTo>
                  <a:lnTo>
                    <a:pt x="1646456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0243" y="2743200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2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3" y="277474"/>
                  </a:lnTo>
                  <a:lnTo>
                    <a:pt x="1975755" y="329299"/>
                  </a:lnTo>
                  <a:lnTo>
                    <a:pt x="1975755" y="2854773"/>
                  </a:lnTo>
                  <a:lnTo>
                    <a:pt x="1972185" y="2903435"/>
                  </a:lnTo>
                  <a:lnTo>
                    <a:pt x="1961813" y="2949879"/>
                  </a:lnTo>
                  <a:lnTo>
                    <a:pt x="1945149" y="2993597"/>
                  </a:lnTo>
                  <a:lnTo>
                    <a:pt x="1922703" y="3034080"/>
                  </a:lnTo>
                  <a:lnTo>
                    <a:pt x="1894984" y="3070818"/>
                  </a:lnTo>
                  <a:lnTo>
                    <a:pt x="1862501" y="3103301"/>
                  </a:lnTo>
                  <a:lnTo>
                    <a:pt x="1825763" y="3131020"/>
                  </a:lnTo>
                  <a:lnTo>
                    <a:pt x="1785280" y="3153467"/>
                  </a:lnTo>
                  <a:lnTo>
                    <a:pt x="1741562" y="3170130"/>
                  </a:lnTo>
                  <a:lnTo>
                    <a:pt x="1695117" y="3180502"/>
                  </a:lnTo>
                  <a:lnTo>
                    <a:pt x="1646456" y="3184072"/>
                  </a:lnTo>
                  <a:lnTo>
                    <a:pt x="329299" y="3184072"/>
                  </a:lnTo>
                  <a:lnTo>
                    <a:pt x="280637" y="3180502"/>
                  </a:lnTo>
                  <a:lnTo>
                    <a:pt x="234193" y="3170130"/>
                  </a:lnTo>
                  <a:lnTo>
                    <a:pt x="190475" y="3153467"/>
                  </a:lnTo>
                  <a:lnTo>
                    <a:pt x="149992" y="3131020"/>
                  </a:lnTo>
                  <a:lnTo>
                    <a:pt x="113254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5" y="2993597"/>
                  </a:lnTo>
                  <a:lnTo>
                    <a:pt x="13942" y="2949879"/>
                  </a:lnTo>
                  <a:lnTo>
                    <a:pt x="3570" y="2903435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68986" y="4375300"/>
            <a:ext cx="184848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10" dirty="0">
                <a:latin typeface="Arial"/>
                <a:cs typeface="Arial"/>
              </a:rPr>
              <a:t>Representation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58</a:t>
            </a:fld>
            <a:endParaRPr lang="en-GB"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8271638" y="4375300"/>
            <a:ext cx="1340485" cy="3048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10" dirty="0">
                <a:latin typeface="Arial"/>
                <a:cs typeface="Arial"/>
              </a:rPr>
              <a:t>Generation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1084" y="3226035"/>
            <a:ext cx="1084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3515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BERT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Oct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2018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5088" y="3226035"/>
            <a:ext cx="1253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GPT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June</a:t>
            </a:r>
            <a:r>
              <a:rPr sz="20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2018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371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3893" y="924377"/>
            <a:ext cx="3964304" cy="5704205"/>
            <a:chOff x="4113893" y="924377"/>
            <a:chExt cx="3964304" cy="5704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488" y="981253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8" y="93072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1646456" y="4996545"/>
                  </a:moveTo>
                  <a:lnTo>
                    <a:pt x="329299" y="4996545"/>
                  </a:lnTo>
                  <a:lnTo>
                    <a:pt x="280638" y="4992975"/>
                  </a:lnTo>
                  <a:lnTo>
                    <a:pt x="234193" y="4982603"/>
                  </a:lnTo>
                  <a:lnTo>
                    <a:pt x="190475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0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5" y="4715908"/>
                  </a:lnTo>
                  <a:lnTo>
                    <a:pt x="1961814" y="4762352"/>
                  </a:lnTo>
                  <a:lnTo>
                    <a:pt x="1945150" y="4806070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1" y="4965940"/>
                  </a:lnTo>
                  <a:lnTo>
                    <a:pt x="1741562" y="4982603"/>
                  </a:lnTo>
                  <a:lnTo>
                    <a:pt x="1695118" y="4992975"/>
                  </a:lnTo>
                  <a:lnTo>
                    <a:pt x="1646456" y="4996545"/>
                  </a:lnTo>
                  <a:close/>
                </a:path>
              </a:pathLst>
            </a:custGeom>
            <a:solidFill>
              <a:srgbClr val="BBD6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8" y="930727"/>
              <a:ext cx="1976120" cy="4996815"/>
            </a:xfrm>
            <a:custGeom>
              <a:avLst/>
              <a:gdLst/>
              <a:ahLst/>
              <a:cxnLst/>
              <a:rect l="l" t="t" r="r" b="b"/>
              <a:pathLst>
                <a:path w="1976120" h="499681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4667246"/>
                  </a:lnTo>
                  <a:lnTo>
                    <a:pt x="1972185" y="4715908"/>
                  </a:lnTo>
                  <a:lnTo>
                    <a:pt x="1961814" y="4762352"/>
                  </a:lnTo>
                  <a:lnTo>
                    <a:pt x="1945150" y="4806070"/>
                  </a:lnTo>
                  <a:lnTo>
                    <a:pt x="1922704" y="4846553"/>
                  </a:lnTo>
                  <a:lnTo>
                    <a:pt x="1894984" y="4883291"/>
                  </a:lnTo>
                  <a:lnTo>
                    <a:pt x="1862501" y="4915774"/>
                  </a:lnTo>
                  <a:lnTo>
                    <a:pt x="1825763" y="4943493"/>
                  </a:lnTo>
                  <a:lnTo>
                    <a:pt x="1785281" y="4965940"/>
                  </a:lnTo>
                  <a:lnTo>
                    <a:pt x="1741562" y="4982603"/>
                  </a:lnTo>
                  <a:lnTo>
                    <a:pt x="1695118" y="4992975"/>
                  </a:lnTo>
                  <a:lnTo>
                    <a:pt x="1646456" y="4996545"/>
                  </a:lnTo>
                  <a:lnTo>
                    <a:pt x="329299" y="4996545"/>
                  </a:lnTo>
                  <a:lnTo>
                    <a:pt x="280638" y="4992975"/>
                  </a:lnTo>
                  <a:lnTo>
                    <a:pt x="234193" y="4982603"/>
                  </a:lnTo>
                  <a:lnTo>
                    <a:pt x="190475" y="4965940"/>
                  </a:lnTo>
                  <a:lnTo>
                    <a:pt x="149992" y="4943493"/>
                  </a:lnTo>
                  <a:lnTo>
                    <a:pt x="113254" y="4915774"/>
                  </a:lnTo>
                  <a:lnTo>
                    <a:pt x="80771" y="4883291"/>
                  </a:lnTo>
                  <a:lnTo>
                    <a:pt x="53052" y="4846553"/>
                  </a:lnTo>
                  <a:lnTo>
                    <a:pt x="30605" y="4806070"/>
                  </a:lnTo>
                  <a:lnTo>
                    <a:pt x="13942" y="4762352"/>
                  </a:lnTo>
                  <a:lnTo>
                    <a:pt x="3570" y="4715908"/>
                  </a:lnTo>
                  <a:lnTo>
                    <a:pt x="0" y="4667246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0243" y="2743199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6" y="3184072"/>
                  </a:moveTo>
                  <a:lnTo>
                    <a:pt x="329299" y="3184072"/>
                  </a:lnTo>
                  <a:lnTo>
                    <a:pt x="280637" y="3180502"/>
                  </a:lnTo>
                  <a:lnTo>
                    <a:pt x="234193" y="3170130"/>
                  </a:lnTo>
                  <a:lnTo>
                    <a:pt x="190475" y="3153467"/>
                  </a:lnTo>
                  <a:lnTo>
                    <a:pt x="149992" y="3131020"/>
                  </a:lnTo>
                  <a:lnTo>
                    <a:pt x="113254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5" y="2993597"/>
                  </a:lnTo>
                  <a:lnTo>
                    <a:pt x="13942" y="2949879"/>
                  </a:lnTo>
                  <a:lnTo>
                    <a:pt x="3570" y="2903435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2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4" y="179938"/>
                  </a:lnTo>
                  <a:lnTo>
                    <a:pt x="1959591" y="227392"/>
                  </a:lnTo>
                  <a:lnTo>
                    <a:pt x="1971653" y="277474"/>
                  </a:lnTo>
                  <a:lnTo>
                    <a:pt x="1975755" y="329299"/>
                  </a:lnTo>
                  <a:lnTo>
                    <a:pt x="1975755" y="2854773"/>
                  </a:lnTo>
                  <a:lnTo>
                    <a:pt x="1972185" y="2903435"/>
                  </a:lnTo>
                  <a:lnTo>
                    <a:pt x="1961813" y="2949879"/>
                  </a:lnTo>
                  <a:lnTo>
                    <a:pt x="1945149" y="2993597"/>
                  </a:lnTo>
                  <a:lnTo>
                    <a:pt x="1922703" y="3034080"/>
                  </a:lnTo>
                  <a:lnTo>
                    <a:pt x="1894984" y="3070818"/>
                  </a:lnTo>
                  <a:lnTo>
                    <a:pt x="1862501" y="3103301"/>
                  </a:lnTo>
                  <a:lnTo>
                    <a:pt x="1825763" y="3131020"/>
                  </a:lnTo>
                  <a:lnTo>
                    <a:pt x="1785280" y="3153467"/>
                  </a:lnTo>
                  <a:lnTo>
                    <a:pt x="1741562" y="3170130"/>
                  </a:lnTo>
                  <a:lnTo>
                    <a:pt x="1695117" y="3180502"/>
                  </a:lnTo>
                  <a:lnTo>
                    <a:pt x="1646456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0243" y="2743200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5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4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7" y="3570"/>
                  </a:lnTo>
                  <a:lnTo>
                    <a:pt x="329299" y="0"/>
                  </a:lnTo>
                  <a:lnTo>
                    <a:pt x="1646456" y="0"/>
                  </a:lnTo>
                  <a:lnTo>
                    <a:pt x="1698281" y="4102"/>
                  </a:lnTo>
                  <a:lnTo>
                    <a:pt x="1748362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6" y="96449"/>
                  </a:lnTo>
                  <a:lnTo>
                    <a:pt x="1913051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3" y="277474"/>
                  </a:lnTo>
                  <a:lnTo>
                    <a:pt x="1975755" y="329299"/>
                  </a:lnTo>
                  <a:lnTo>
                    <a:pt x="1975755" y="2854773"/>
                  </a:lnTo>
                  <a:lnTo>
                    <a:pt x="1972185" y="2903435"/>
                  </a:lnTo>
                  <a:lnTo>
                    <a:pt x="1961813" y="2949879"/>
                  </a:lnTo>
                  <a:lnTo>
                    <a:pt x="1945149" y="2993597"/>
                  </a:lnTo>
                  <a:lnTo>
                    <a:pt x="1922703" y="3034080"/>
                  </a:lnTo>
                  <a:lnTo>
                    <a:pt x="1894984" y="3070818"/>
                  </a:lnTo>
                  <a:lnTo>
                    <a:pt x="1862501" y="3103301"/>
                  </a:lnTo>
                  <a:lnTo>
                    <a:pt x="1825763" y="3131020"/>
                  </a:lnTo>
                  <a:lnTo>
                    <a:pt x="1785280" y="3153467"/>
                  </a:lnTo>
                  <a:lnTo>
                    <a:pt x="1741562" y="3170130"/>
                  </a:lnTo>
                  <a:lnTo>
                    <a:pt x="1695117" y="3180502"/>
                  </a:lnTo>
                  <a:lnTo>
                    <a:pt x="1646456" y="3184072"/>
                  </a:lnTo>
                  <a:lnTo>
                    <a:pt x="329299" y="3184072"/>
                  </a:lnTo>
                  <a:lnTo>
                    <a:pt x="280637" y="3180502"/>
                  </a:lnTo>
                  <a:lnTo>
                    <a:pt x="234193" y="3170130"/>
                  </a:lnTo>
                  <a:lnTo>
                    <a:pt x="190475" y="3153467"/>
                  </a:lnTo>
                  <a:lnTo>
                    <a:pt x="149992" y="3131020"/>
                  </a:lnTo>
                  <a:lnTo>
                    <a:pt x="113254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5" y="2993597"/>
                  </a:lnTo>
                  <a:lnTo>
                    <a:pt x="13942" y="2949879"/>
                  </a:lnTo>
                  <a:lnTo>
                    <a:pt x="3570" y="2903435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59</a:t>
            </a:fld>
            <a:endParaRPr lang="en-GB"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1394666" y="4375300"/>
            <a:ext cx="184848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10" dirty="0">
                <a:latin typeface="Arial"/>
                <a:cs typeface="Arial"/>
              </a:rPr>
              <a:t>Representation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7364" y="4375300"/>
            <a:ext cx="1340485" cy="3048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10" dirty="0">
                <a:latin typeface="Arial"/>
                <a:cs typeface="Arial"/>
              </a:rPr>
              <a:t>Generation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9521" y="2013368"/>
            <a:ext cx="21850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BERT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2018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DistilBERT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2019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RoBERTa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2019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ALBERT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2019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ELECTRA</a:t>
            </a:r>
            <a:r>
              <a:rPr sz="20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2020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DeBERTa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2020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1211" y="1671234"/>
            <a:ext cx="314388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GPT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2018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GPT-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2019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GPT-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2020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GPT-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Neo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2021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GPT-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3.5 (ChatGPT)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2022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LLaMA</a:t>
            </a:r>
            <a:r>
              <a:rPr sz="20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2023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GPT-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2023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7489" y="3472723"/>
            <a:ext cx="3477260" cy="1416050"/>
          </a:xfrm>
          <a:prstGeom prst="rect">
            <a:avLst/>
          </a:prstGeom>
          <a:solidFill>
            <a:srgbClr val="FFFFFF"/>
          </a:solidFill>
          <a:ln w="31749">
            <a:solidFill>
              <a:srgbClr val="1B3052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T5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2019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BART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2019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mT5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2021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296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6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41" y="1510079"/>
            <a:ext cx="5651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BERT</a:t>
            </a:r>
            <a:r>
              <a:rPr sz="2400" b="1" spc="-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42424"/>
                </a:solidFill>
                <a:latin typeface="Arial"/>
                <a:cs typeface="Arial"/>
              </a:rPr>
              <a:t>Pre-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Training</a:t>
            </a:r>
            <a:r>
              <a:rPr sz="2400" b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Corpus: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English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Wikipedia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-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2,500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million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words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Book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Corpus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-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800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million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words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60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37706" y="1001046"/>
            <a:ext cx="11344910" cy="268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both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BERT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GPT,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learn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that…</a:t>
            </a:r>
            <a:endParaRPr sz="2400">
              <a:latin typeface="Arial"/>
              <a:cs typeface="Arial"/>
            </a:endParaRPr>
          </a:p>
          <a:p>
            <a:pPr marL="525780" marR="5080" indent="-297815">
              <a:lnSpc>
                <a:spcPct val="100000"/>
              </a:lnSpc>
              <a:buChar char="•"/>
              <a:tabLst>
                <a:tab pos="525780" algn="l"/>
              </a:tabLst>
            </a:pP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Transformers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seem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provide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new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generalist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models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are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capable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capturing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more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fundamental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than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93737"/>
                </a:solidFill>
                <a:latin typeface="Arial"/>
                <a:cs typeface="Arial"/>
              </a:rPr>
              <a:t>task-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specific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abilities.</a:t>
            </a:r>
            <a:endParaRPr sz="2400">
              <a:latin typeface="Arial"/>
              <a:cs typeface="Arial"/>
            </a:endParaRPr>
          </a:p>
          <a:p>
            <a:pPr marR="389890" algn="ctr">
              <a:lnSpc>
                <a:spcPct val="100000"/>
              </a:lnSpc>
              <a:spcBef>
                <a:spcPts val="785"/>
              </a:spcBef>
              <a:tabLst>
                <a:tab pos="4839970" algn="l"/>
              </a:tabLst>
            </a:pPr>
            <a:r>
              <a:rPr sz="2000" b="1" u="heavy" spc="-1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Before</a:t>
            </a:r>
            <a:r>
              <a:rPr sz="2000" b="1" u="heavy" spc="-9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r>
              <a:rPr sz="2000" b="1" dirty="0">
                <a:solidFill>
                  <a:srgbClr val="393737"/>
                </a:solidFill>
                <a:latin typeface="Calibri"/>
                <a:cs typeface="Calibri"/>
              </a:rPr>
              <a:t>	</a:t>
            </a:r>
            <a:r>
              <a:rPr sz="2000" b="1" u="heavy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Since</a:t>
            </a:r>
            <a:r>
              <a:rPr sz="2000" b="1" u="heavy" spc="-7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935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Feature</a:t>
            </a:r>
            <a:r>
              <a:rPr sz="2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marL="774065" marR="6485890" lvl="1" indent="-304800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</a:t>
            </a:r>
            <a:r>
              <a:rPr sz="2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design</a:t>
            </a:r>
            <a:r>
              <a:rPr sz="2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select</a:t>
            </a:r>
            <a:r>
              <a:rPr sz="2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Arial"/>
                <a:cs typeface="Arial"/>
              </a:rPr>
              <a:t>best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features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 task?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593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61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37706" y="1001046"/>
            <a:ext cx="11344910" cy="3602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both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BERT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GPT,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learn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that…</a:t>
            </a:r>
            <a:endParaRPr sz="2400">
              <a:latin typeface="Arial"/>
              <a:cs typeface="Arial"/>
            </a:endParaRPr>
          </a:p>
          <a:p>
            <a:pPr marL="525780" marR="5080" indent="-297815">
              <a:lnSpc>
                <a:spcPct val="100000"/>
              </a:lnSpc>
              <a:buChar char="•"/>
              <a:tabLst>
                <a:tab pos="525780" algn="l"/>
              </a:tabLst>
            </a:pP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Transformers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seem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provide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new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generalist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models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are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capable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capturing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more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fundamental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than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93737"/>
                </a:solidFill>
                <a:latin typeface="Arial"/>
                <a:cs typeface="Arial"/>
              </a:rPr>
              <a:t>task-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specific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abilities.</a:t>
            </a:r>
            <a:endParaRPr sz="2400">
              <a:latin typeface="Arial"/>
              <a:cs typeface="Arial"/>
            </a:endParaRPr>
          </a:p>
          <a:p>
            <a:pPr marR="389890" algn="ctr">
              <a:lnSpc>
                <a:spcPct val="100000"/>
              </a:lnSpc>
              <a:spcBef>
                <a:spcPts val="785"/>
              </a:spcBef>
              <a:tabLst>
                <a:tab pos="4839970" algn="l"/>
              </a:tabLst>
            </a:pPr>
            <a:r>
              <a:rPr sz="2000" b="1" u="heavy" spc="-1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Before</a:t>
            </a:r>
            <a:r>
              <a:rPr sz="2000" b="1" u="heavy" spc="-9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r>
              <a:rPr sz="2000" b="1" dirty="0">
                <a:solidFill>
                  <a:srgbClr val="393737"/>
                </a:solidFill>
                <a:latin typeface="Calibri"/>
                <a:cs typeface="Calibri"/>
              </a:rPr>
              <a:t>	</a:t>
            </a:r>
            <a:r>
              <a:rPr sz="2000" b="1" u="heavy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Since</a:t>
            </a:r>
            <a:r>
              <a:rPr sz="2000" b="1" u="heavy" spc="-7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935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Feature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marL="774065" marR="6485890" lvl="1" indent="-304800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design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select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best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features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task?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Selection</a:t>
            </a:r>
            <a:endParaRPr sz="2000">
              <a:latin typeface="Arial"/>
              <a:cs typeface="Arial"/>
            </a:endParaRPr>
          </a:p>
          <a:p>
            <a:pPr marL="774065" marR="6372860" lvl="1" indent="-304800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best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type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task?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568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62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37706" y="1001046"/>
            <a:ext cx="11344910" cy="451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both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BERT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GPT,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learn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that…</a:t>
            </a:r>
            <a:endParaRPr sz="2400">
              <a:latin typeface="Arial"/>
              <a:cs typeface="Arial"/>
            </a:endParaRPr>
          </a:p>
          <a:p>
            <a:pPr marL="525780" marR="5080" indent="-297815">
              <a:lnSpc>
                <a:spcPct val="100000"/>
              </a:lnSpc>
              <a:buChar char="•"/>
              <a:tabLst>
                <a:tab pos="525780" algn="l"/>
              </a:tabLst>
            </a:pP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Transformers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seem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provide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new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generalist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models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are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capable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capturing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more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fundamental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than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93737"/>
                </a:solidFill>
                <a:latin typeface="Arial"/>
                <a:cs typeface="Arial"/>
              </a:rPr>
              <a:t>task-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specific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abilities.</a:t>
            </a:r>
            <a:endParaRPr sz="2400">
              <a:latin typeface="Arial"/>
              <a:cs typeface="Arial"/>
            </a:endParaRPr>
          </a:p>
          <a:p>
            <a:pPr marR="389890" algn="ctr">
              <a:lnSpc>
                <a:spcPct val="100000"/>
              </a:lnSpc>
              <a:spcBef>
                <a:spcPts val="785"/>
              </a:spcBef>
              <a:tabLst>
                <a:tab pos="4839970" algn="l"/>
              </a:tabLst>
            </a:pPr>
            <a:r>
              <a:rPr sz="2000" b="1" u="heavy" spc="-1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Before</a:t>
            </a:r>
            <a:r>
              <a:rPr sz="2000" b="1" u="heavy" spc="-9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r>
              <a:rPr sz="2000" b="1" dirty="0">
                <a:solidFill>
                  <a:srgbClr val="393737"/>
                </a:solidFill>
                <a:latin typeface="Calibri"/>
                <a:cs typeface="Calibri"/>
              </a:rPr>
              <a:t>	</a:t>
            </a:r>
            <a:r>
              <a:rPr sz="2000" b="1" u="heavy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Since</a:t>
            </a:r>
            <a:r>
              <a:rPr sz="2000" b="1" u="heavy" spc="-7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935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Feature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marL="774065" marR="6485890" lvl="1" indent="-304800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design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select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best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features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task?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b="1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Selection</a:t>
            </a:r>
            <a:endParaRPr sz="2000">
              <a:latin typeface="Arial"/>
              <a:cs typeface="Arial"/>
            </a:endParaRPr>
          </a:p>
          <a:p>
            <a:pPr marL="774065" marR="6372860" lvl="1" indent="-304800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best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type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task?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Transfer</a:t>
            </a:r>
            <a:r>
              <a:rPr sz="20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  <a:p>
            <a:pPr marL="774065" marR="6017260" lvl="1" indent="-304800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Given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scarce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labeled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data,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transfer</a:t>
            </a:r>
            <a:r>
              <a:rPr sz="2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knowledge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other</a:t>
            </a:r>
            <a:r>
              <a:rPr sz="2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domains?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602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8059" y="6369787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171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706" y="1001046"/>
            <a:ext cx="11344910" cy="4821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both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BERT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GPT,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learn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that…</a:t>
            </a:r>
            <a:endParaRPr sz="2400">
              <a:latin typeface="Arial"/>
              <a:cs typeface="Arial"/>
            </a:endParaRPr>
          </a:p>
          <a:p>
            <a:pPr marL="525780" marR="5080" indent="-297815">
              <a:lnSpc>
                <a:spcPct val="100000"/>
              </a:lnSpc>
              <a:buChar char="•"/>
              <a:tabLst>
                <a:tab pos="525780" algn="l"/>
              </a:tabLst>
            </a:pP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Transformers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seem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provide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new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generalist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models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are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capable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capturing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more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fundamental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than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93737"/>
                </a:solidFill>
                <a:latin typeface="Arial"/>
                <a:cs typeface="Arial"/>
              </a:rPr>
              <a:t>task-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specific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abilities.</a:t>
            </a:r>
            <a:endParaRPr sz="2400">
              <a:latin typeface="Arial"/>
              <a:cs typeface="Arial"/>
            </a:endParaRPr>
          </a:p>
          <a:p>
            <a:pPr marR="389890" algn="ctr">
              <a:lnSpc>
                <a:spcPct val="100000"/>
              </a:lnSpc>
              <a:spcBef>
                <a:spcPts val="785"/>
              </a:spcBef>
              <a:tabLst>
                <a:tab pos="4839970" algn="l"/>
              </a:tabLst>
            </a:pPr>
            <a:r>
              <a:rPr sz="2000" b="1" u="heavy" spc="-1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Before</a:t>
            </a:r>
            <a:r>
              <a:rPr sz="2000" b="1" u="heavy" spc="-9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r>
              <a:rPr sz="2000" b="1" dirty="0">
                <a:solidFill>
                  <a:srgbClr val="393737"/>
                </a:solidFill>
                <a:latin typeface="Calibri"/>
                <a:cs typeface="Calibri"/>
              </a:rPr>
              <a:t>	</a:t>
            </a:r>
            <a:r>
              <a:rPr sz="2000" b="1" u="heavy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Since</a:t>
            </a:r>
            <a:r>
              <a:rPr sz="2000" b="1" u="heavy" spc="-7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935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Feature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marL="774065" marR="6485890" lvl="1" indent="-304800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design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select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best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features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task?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b="1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Selection</a:t>
            </a:r>
            <a:endParaRPr sz="2000">
              <a:latin typeface="Arial"/>
              <a:cs typeface="Arial"/>
            </a:endParaRPr>
          </a:p>
          <a:p>
            <a:pPr marL="774065" marR="6372860" lvl="1" indent="-304800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best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type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task?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Transfer</a:t>
            </a:r>
            <a:r>
              <a:rPr sz="2000" b="1" spc="-8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  <a:p>
            <a:pPr marL="774065" marR="6017260" lvl="1" indent="-304800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Given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scarce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labeled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data,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transfer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other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domains?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Overfitting</a:t>
            </a:r>
            <a:r>
              <a:rPr sz="20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vs</a:t>
            </a:r>
            <a:r>
              <a:rPr sz="20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Generalization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894906" y="5797044"/>
            <a:ext cx="4310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sz="2000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</a:t>
            </a:r>
            <a:r>
              <a:rPr sz="20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balance</a:t>
            </a:r>
            <a:r>
              <a:rPr sz="20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complexity</a:t>
            </a:r>
            <a:r>
              <a:rPr sz="20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and 	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capacity</a:t>
            </a:r>
            <a:r>
              <a:rPr sz="20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prevent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overfitting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while 	maintaining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good</a:t>
            </a:r>
            <a:r>
              <a:rPr sz="20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performance?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308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8059" y="6369787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172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940" y="1001046"/>
            <a:ext cx="11174730" cy="152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both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BERT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GPT,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learn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that…</a:t>
            </a:r>
            <a:endParaRPr sz="2400">
              <a:latin typeface="Arial"/>
              <a:cs typeface="Arial"/>
            </a:endParaRPr>
          </a:p>
          <a:p>
            <a:pPr marL="355600" marR="5080" indent="-29781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Transformers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seem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provide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new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generalist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models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are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capable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capturing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more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fundamental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than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93737"/>
                </a:solidFill>
                <a:latin typeface="Arial"/>
                <a:cs typeface="Arial"/>
              </a:rPr>
              <a:t>task-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specific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abilities.</a:t>
            </a:r>
            <a:endParaRPr sz="2400">
              <a:latin typeface="Arial"/>
              <a:cs typeface="Arial"/>
            </a:endParaRPr>
          </a:p>
          <a:p>
            <a:pPr marL="2309495">
              <a:lnSpc>
                <a:spcPct val="100000"/>
              </a:lnSpc>
              <a:spcBef>
                <a:spcPts val="785"/>
              </a:spcBef>
              <a:tabLst>
                <a:tab pos="7150100" algn="l"/>
              </a:tabLst>
            </a:pPr>
            <a:r>
              <a:rPr sz="2000" b="1" u="heavy" spc="-1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Before</a:t>
            </a:r>
            <a:r>
              <a:rPr sz="2000" b="1" u="heavy" spc="-9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r>
              <a:rPr sz="2000" b="1" dirty="0">
                <a:solidFill>
                  <a:srgbClr val="393737"/>
                </a:solidFill>
                <a:latin typeface="Calibri"/>
                <a:cs typeface="Calibri"/>
              </a:rPr>
              <a:t>	</a:t>
            </a:r>
            <a:r>
              <a:rPr sz="2000" b="1" u="heavy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Since</a:t>
            </a:r>
            <a:r>
              <a:rPr sz="2000" b="1" u="heavy" spc="-7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437706" y="2749044"/>
            <a:ext cx="2783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Feature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906" y="3053844"/>
            <a:ext cx="4406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design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select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best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features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task?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706" y="3663444"/>
            <a:ext cx="2260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b="1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Selection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06" y="3968244"/>
            <a:ext cx="53320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065" marR="360045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best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type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task?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Transfer</a:t>
            </a:r>
            <a:r>
              <a:rPr sz="2000" b="1" spc="-8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  <a:p>
            <a:pPr marL="774065" marR="5080" lvl="1" indent="-304800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Given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scarce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labeled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data,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transfer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other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domains?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Overfitting</a:t>
            </a:r>
            <a:r>
              <a:rPr sz="20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vs</a:t>
            </a:r>
            <a:r>
              <a:rPr sz="20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Generalization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4906" y="5797044"/>
            <a:ext cx="4310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balance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complexity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and 	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capacity</a:t>
            </a:r>
            <a:r>
              <a:rPr sz="2000" spc="-5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prevent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overfitting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while 	maintaining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good</a:t>
            </a:r>
            <a:r>
              <a:rPr sz="2000" spc="-5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performance?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7135" y="2773668"/>
            <a:ext cx="47948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indent="-3022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14960" algn="l"/>
              </a:tabLst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Pre-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training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Fine-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tuning</a:t>
            </a:r>
            <a:endParaRPr sz="2000">
              <a:latin typeface="Arial"/>
              <a:cs typeface="Arial"/>
            </a:endParaRPr>
          </a:p>
          <a:p>
            <a:pPr marL="771525" marR="5080" lvl="1" indent="-302260" algn="just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sz="20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leverage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large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scales</a:t>
            </a:r>
            <a:r>
              <a:rPr sz="20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of 	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unlabeled</a:t>
            </a:r>
            <a:r>
              <a:rPr sz="20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0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out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there</a:t>
            </a:r>
            <a:r>
              <a:rPr sz="20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previously 	under-leveraged?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558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199697" y="6125905"/>
            <a:ext cx="397573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capacity</a:t>
            </a:r>
            <a:r>
              <a:rPr sz="2000" spc="-5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prevent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overfitting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while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maintaining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good</a:t>
            </a:r>
            <a:r>
              <a:rPr sz="2000" spc="-5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performance?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65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07940" y="1001046"/>
            <a:ext cx="11174730" cy="152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both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BERT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GPT,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learn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that…</a:t>
            </a:r>
            <a:endParaRPr sz="2400">
              <a:latin typeface="Arial"/>
              <a:cs typeface="Arial"/>
            </a:endParaRPr>
          </a:p>
          <a:p>
            <a:pPr marL="355600" marR="5080" indent="-29781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Transformers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seem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provide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new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generalist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models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are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capable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capturing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more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fundamental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than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93737"/>
                </a:solidFill>
                <a:latin typeface="Arial"/>
                <a:cs typeface="Arial"/>
              </a:rPr>
              <a:t>task-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specific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abilities.</a:t>
            </a:r>
            <a:endParaRPr sz="2400">
              <a:latin typeface="Arial"/>
              <a:cs typeface="Arial"/>
            </a:endParaRPr>
          </a:p>
          <a:p>
            <a:pPr marL="2309495">
              <a:lnSpc>
                <a:spcPct val="100000"/>
              </a:lnSpc>
              <a:spcBef>
                <a:spcPts val="785"/>
              </a:spcBef>
              <a:tabLst>
                <a:tab pos="7150100" algn="l"/>
              </a:tabLst>
            </a:pPr>
            <a:r>
              <a:rPr sz="2000" b="1" u="heavy" spc="-1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Before</a:t>
            </a:r>
            <a:r>
              <a:rPr sz="2000" b="1" u="heavy" spc="-9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r>
              <a:rPr sz="2000" b="1" dirty="0">
                <a:solidFill>
                  <a:srgbClr val="393737"/>
                </a:solidFill>
                <a:latin typeface="Calibri"/>
                <a:cs typeface="Calibri"/>
              </a:rPr>
              <a:t>	</a:t>
            </a:r>
            <a:r>
              <a:rPr sz="2000" b="1" u="heavy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Since</a:t>
            </a:r>
            <a:r>
              <a:rPr sz="2000" b="1" u="heavy" spc="-7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06" y="2749044"/>
            <a:ext cx="2783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Feature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906" y="3053844"/>
            <a:ext cx="4406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design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select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best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features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task?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06" y="3663444"/>
            <a:ext cx="2260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b="1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Selection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906" y="3968244"/>
            <a:ext cx="45199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best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type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task?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06" y="4577844"/>
            <a:ext cx="2473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Transfer</a:t>
            </a:r>
            <a:r>
              <a:rPr sz="2000" b="1" spc="-8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06" y="4882644"/>
            <a:ext cx="53320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0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Given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scarce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labeled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data,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transfer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other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domains?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Overfitting</a:t>
            </a:r>
            <a:r>
              <a:rPr sz="20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vs</a:t>
            </a:r>
            <a:r>
              <a:rPr sz="20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Generalization</a:t>
            </a:r>
            <a:endParaRPr sz="20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buChar char="•"/>
              <a:tabLst>
                <a:tab pos="7740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balance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complexity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7135" y="2773668"/>
            <a:ext cx="3724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Pre-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training</a:t>
            </a:r>
            <a:r>
              <a:rPr sz="2000" b="1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393737"/>
                </a:solidFill>
                <a:latin typeface="Arial"/>
                <a:cs typeface="Arial"/>
              </a:rPr>
              <a:t> Fine-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tuning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4335" y="3078468"/>
            <a:ext cx="4337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leverage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large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scales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of 	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unlabeled</a:t>
            </a:r>
            <a:r>
              <a:rPr sz="2000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data</a:t>
            </a:r>
            <a:r>
              <a:rPr sz="2000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out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there</a:t>
            </a:r>
            <a:r>
              <a:rPr sz="2000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previously 	under-leveraged?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7135" y="3992868"/>
            <a:ext cx="4264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Zero-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shot</a:t>
            </a:r>
            <a:r>
              <a:rPr sz="2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Few-shot</a:t>
            </a:r>
            <a:r>
              <a:rPr sz="2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4335" y="4297668"/>
            <a:ext cx="5255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sz="2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make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models</a:t>
            </a:r>
            <a:r>
              <a:rPr sz="2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perform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2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tasks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they</a:t>
            </a:r>
            <a:r>
              <a:rPr sz="2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are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not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trained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on?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2014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199697" y="6125905"/>
            <a:ext cx="397573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capacity</a:t>
            </a:r>
            <a:r>
              <a:rPr sz="2000" spc="-5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prevent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overfitting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while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maintaining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good</a:t>
            </a:r>
            <a:r>
              <a:rPr sz="2000" spc="-5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performance?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66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07940" y="1001046"/>
            <a:ext cx="11174730" cy="152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both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BERT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GPT,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learn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that…</a:t>
            </a:r>
            <a:endParaRPr sz="2400" dirty="0">
              <a:latin typeface="Arial"/>
              <a:cs typeface="Arial"/>
            </a:endParaRPr>
          </a:p>
          <a:p>
            <a:pPr marL="355600" marR="5080" indent="-29781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Transformers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seem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provide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new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generalist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models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are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capable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capturing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more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fundamental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than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93737"/>
                </a:solidFill>
                <a:latin typeface="Arial"/>
                <a:cs typeface="Arial"/>
              </a:rPr>
              <a:t>task-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specific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abilities.</a:t>
            </a:r>
            <a:endParaRPr sz="2400" dirty="0">
              <a:latin typeface="Arial"/>
              <a:cs typeface="Arial"/>
            </a:endParaRPr>
          </a:p>
          <a:p>
            <a:pPr marL="2309495">
              <a:lnSpc>
                <a:spcPct val="100000"/>
              </a:lnSpc>
              <a:spcBef>
                <a:spcPts val="785"/>
              </a:spcBef>
              <a:tabLst>
                <a:tab pos="7150100" algn="l"/>
              </a:tabLst>
            </a:pPr>
            <a:r>
              <a:rPr sz="2000" b="1" u="heavy" spc="-1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Before</a:t>
            </a:r>
            <a:r>
              <a:rPr sz="2000" b="1" u="heavy" spc="-9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r>
              <a:rPr sz="2000" b="1" dirty="0">
                <a:solidFill>
                  <a:srgbClr val="393737"/>
                </a:solidFill>
                <a:latin typeface="Calibri"/>
                <a:cs typeface="Calibri"/>
              </a:rPr>
              <a:t>	</a:t>
            </a:r>
            <a:r>
              <a:rPr sz="2000" b="1" u="heavy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Since</a:t>
            </a:r>
            <a:r>
              <a:rPr sz="2000" b="1" u="heavy" spc="-7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06" y="2749044"/>
            <a:ext cx="2783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Feature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906" y="3053844"/>
            <a:ext cx="4406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design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select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best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features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task?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06" y="3663444"/>
            <a:ext cx="2260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b="1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Selection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906" y="3968244"/>
            <a:ext cx="45199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best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type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task?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06" y="4577844"/>
            <a:ext cx="2473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Transfer</a:t>
            </a:r>
            <a:r>
              <a:rPr sz="2000" b="1" spc="-8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4906" y="4882644"/>
            <a:ext cx="4874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Given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scarce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labeled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data,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transfer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other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domains?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706" y="5492244"/>
            <a:ext cx="3782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Overfitting</a:t>
            </a:r>
            <a:r>
              <a:rPr sz="20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vs</a:t>
            </a:r>
            <a:r>
              <a:rPr sz="20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Generalization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4906" y="5797044"/>
            <a:ext cx="4310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balance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complexity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7135" y="2773668"/>
            <a:ext cx="3724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Pre-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training</a:t>
            </a:r>
            <a:r>
              <a:rPr sz="2000" b="1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393737"/>
                </a:solidFill>
                <a:latin typeface="Arial"/>
                <a:cs typeface="Arial"/>
              </a:rPr>
              <a:t> Fine-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tuning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4335" y="3078468"/>
            <a:ext cx="4337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leverage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large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scales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of 	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unlabeled</a:t>
            </a:r>
            <a:r>
              <a:rPr sz="2000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data</a:t>
            </a:r>
            <a:r>
              <a:rPr sz="2000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out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there</a:t>
            </a:r>
            <a:r>
              <a:rPr sz="2000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previously 	under-leveraged?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7135" y="3992868"/>
            <a:ext cx="4264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Zero-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shot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Few-shot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4335" y="4297668"/>
            <a:ext cx="5255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can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make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models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perform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on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tasks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they</a:t>
            </a:r>
            <a:r>
              <a:rPr sz="2000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are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i="1" u="heavy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Arial"/>
                <a:cs typeface="Arial"/>
              </a:rPr>
              <a:t>not</a:t>
            </a:r>
            <a:r>
              <a:rPr sz="2000" i="1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trained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07135" y="4907268"/>
            <a:ext cx="15982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Prompting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4335" y="5212068"/>
            <a:ext cx="5072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make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models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understand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their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task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simply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describing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it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natural language?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088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8059" y="6369787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175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940" y="837620"/>
            <a:ext cx="111747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both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BERT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GPT,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learn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that…</a:t>
            </a:r>
            <a:endParaRPr sz="2400">
              <a:latin typeface="Arial"/>
              <a:cs typeface="Arial"/>
            </a:endParaRPr>
          </a:p>
          <a:p>
            <a:pPr marL="355600" marR="5080" indent="-29781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Transformers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seem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provide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new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generalist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models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are</a:t>
            </a:r>
            <a:r>
              <a:rPr sz="24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capable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capturing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more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fundamental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than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93737"/>
                </a:solidFill>
                <a:latin typeface="Arial"/>
                <a:cs typeface="Arial"/>
              </a:rPr>
              <a:t>task-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specific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abilities.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437706" y="1874979"/>
            <a:ext cx="3768725" cy="87566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464435">
              <a:lnSpc>
                <a:spcPct val="100000"/>
              </a:lnSpc>
              <a:spcBef>
                <a:spcPts val="1045"/>
              </a:spcBef>
            </a:pPr>
            <a:r>
              <a:rPr sz="2000" b="1" u="heavy" spc="-1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Before</a:t>
            </a:r>
            <a:r>
              <a:rPr sz="2000" b="1" u="heavy" spc="-9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44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Feature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906" y="2724820"/>
            <a:ext cx="4406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design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select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best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features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 task?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706" y="3334420"/>
            <a:ext cx="2260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b="1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Selection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4906" y="3639220"/>
            <a:ext cx="45199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model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best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type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task?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06" y="4248820"/>
            <a:ext cx="2473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Transfer</a:t>
            </a:r>
            <a:r>
              <a:rPr sz="2000" b="1" spc="-8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4906" y="4553620"/>
            <a:ext cx="4874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Given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scarce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labeled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data,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transfer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knowledge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other</a:t>
            </a:r>
            <a:r>
              <a:rPr sz="2000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domains?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706" y="5163220"/>
            <a:ext cx="3782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Overfitting</a:t>
            </a:r>
            <a:r>
              <a:rPr sz="20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vs</a:t>
            </a:r>
            <a:r>
              <a:rPr sz="20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Generalization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906" y="5468020"/>
            <a:ext cx="4310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balance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complexity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and 	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capacity</a:t>
            </a:r>
            <a:r>
              <a:rPr sz="2000" spc="-5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to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prevent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overfitting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while 	maintaining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good</a:t>
            </a:r>
            <a:r>
              <a:rPr sz="2000" spc="-5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performance?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7135" y="1892604"/>
            <a:ext cx="3724910" cy="8401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566545">
              <a:lnSpc>
                <a:spcPct val="100000"/>
              </a:lnSpc>
              <a:spcBef>
                <a:spcPts val="905"/>
              </a:spcBef>
            </a:pPr>
            <a:r>
              <a:rPr sz="2000" b="1" u="heavy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Since</a:t>
            </a:r>
            <a:r>
              <a:rPr sz="2000" b="1" u="heavy" spc="-7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Calibri"/>
                <a:cs typeface="Calibri"/>
              </a:rPr>
              <a:t>LLMs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810"/>
              </a:spcBef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Pre-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training</a:t>
            </a:r>
            <a:r>
              <a:rPr sz="2000" b="1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393737"/>
                </a:solidFill>
                <a:latin typeface="Arial"/>
                <a:cs typeface="Arial"/>
              </a:rPr>
              <a:t> Fine-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tuning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4335" y="2707193"/>
            <a:ext cx="4337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leverage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large</a:t>
            </a:r>
            <a:r>
              <a:rPr sz="2000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scales</a:t>
            </a:r>
            <a:r>
              <a:rPr sz="20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of 	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unlabeled</a:t>
            </a:r>
            <a:r>
              <a:rPr sz="2000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data</a:t>
            </a:r>
            <a:r>
              <a:rPr sz="2000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out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there</a:t>
            </a:r>
            <a:r>
              <a:rPr sz="2000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previously 	under-leveraged?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7135" y="3621592"/>
            <a:ext cx="4264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Zero-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shot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93737"/>
                </a:solidFill>
                <a:latin typeface="Arial"/>
                <a:cs typeface="Arial"/>
              </a:rPr>
              <a:t>Few-shot</a:t>
            </a:r>
            <a:r>
              <a:rPr sz="20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4335" y="3926392"/>
            <a:ext cx="5255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can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make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models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perform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on</a:t>
            </a:r>
            <a:r>
              <a:rPr sz="2000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tasks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they</a:t>
            </a:r>
            <a:r>
              <a:rPr sz="2000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are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i="1" u="heavy" dirty="0">
                <a:solidFill>
                  <a:srgbClr val="393737"/>
                </a:solidFill>
                <a:uFill>
                  <a:solidFill>
                    <a:srgbClr val="393737"/>
                  </a:solidFill>
                </a:uFill>
                <a:latin typeface="Arial"/>
                <a:cs typeface="Arial"/>
              </a:rPr>
              <a:t>not</a:t>
            </a:r>
            <a:r>
              <a:rPr sz="2000" i="1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trained</a:t>
            </a:r>
            <a:r>
              <a:rPr sz="2000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7135" y="4535992"/>
            <a:ext cx="15982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spc="-10" dirty="0">
                <a:solidFill>
                  <a:srgbClr val="393737"/>
                </a:solidFill>
                <a:latin typeface="Arial"/>
                <a:cs typeface="Arial"/>
              </a:rPr>
              <a:t>Prompting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4335" y="4840793"/>
            <a:ext cx="5072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How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do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we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make</a:t>
            </a:r>
            <a:r>
              <a:rPr sz="2000" spc="-4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models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understand</a:t>
            </a:r>
            <a:r>
              <a:rPr sz="2000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their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task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simply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by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describing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it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93737"/>
                </a:solidFill>
                <a:latin typeface="Arial"/>
                <a:cs typeface="Arial"/>
              </a:rPr>
              <a:t>in</a:t>
            </a:r>
            <a:r>
              <a:rPr sz="2000" spc="-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3737"/>
                </a:solidFill>
                <a:latin typeface="Arial"/>
                <a:cs typeface="Arial"/>
              </a:rPr>
              <a:t>natural language?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07135" y="5755193"/>
            <a:ext cx="4322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Interpretability</a:t>
            </a:r>
            <a:r>
              <a:rPr sz="20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0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Explainability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64335" y="6059993"/>
            <a:ext cx="5185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understand</a:t>
            </a:r>
            <a:r>
              <a:rPr sz="2000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inner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workings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69125" y="6364793"/>
            <a:ext cx="2240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our</a:t>
            </a:r>
            <a:r>
              <a:rPr sz="2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own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models?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244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68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53630" y="1001046"/>
            <a:ext cx="5805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What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has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caused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this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paradigm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shift?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7816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69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53630" y="1001046"/>
            <a:ext cx="111956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What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has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caused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this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paradigm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shift?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393737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766445" lvl="1" indent="-296545">
              <a:lnSpc>
                <a:spcPct val="100000"/>
              </a:lnSpc>
              <a:buChar char="•"/>
              <a:tabLst>
                <a:tab pos="7664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Recall:</a:t>
            </a:r>
            <a:r>
              <a:rPr sz="2400" b="1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Problem</a:t>
            </a:r>
            <a:r>
              <a:rPr sz="2400" b="1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in</a:t>
            </a:r>
            <a:r>
              <a:rPr sz="2400" b="1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recurrent</a:t>
            </a:r>
            <a:r>
              <a:rPr sz="2400" b="1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marL="1223645" lvl="2" indent="-296545">
              <a:lnSpc>
                <a:spcPct val="100000"/>
              </a:lnSpc>
              <a:buChar char="•"/>
              <a:tabLst>
                <a:tab pos="1223645" algn="l"/>
              </a:tabLst>
            </a:pP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Information</a:t>
            </a:r>
            <a:r>
              <a:rPr sz="2400" spc="-8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effectively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lost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during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encoding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long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sequences</a:t>
            </a:r>
            <a:endParaRPr sz="2400">
              <a:latin typeface="Arial"/>
              <a:cs typeface="Arial"/>
            </a:endParaRPr>
          </a:p>
          <a:p>
            <a:pPr marL="1223645" lvl="2" indent="-296545">
              <a:lnSpc>
                <a:spcPct val="100000"/>
              </a:lnSpc>
              <a:buChar char="•"/>
              <a:tabLst>
                <a:tab pos="1223645" algn="l"/>
              </a:tabLst>
            </a:pP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Sequential</a:t>
            </a:r>
            <a:r>
              <a:rPr sz="2400" spc="-10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nature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disables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parallel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training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favors</a:t>
            </a:r>
            <a:r>
              <a:rPr sz="2400" spc="-10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late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timestep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inputs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3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7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41" y="1510079"/>
            <a:ext cx="565150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BERT</a:t>
            </a:r>
            <a:r>
              <a:rPr sz="2400" b="1" spc="-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42424"/>
                </a:solidFill>
                <a:latin typeface="Arial"/>
                <a:cs typeface="Arial"/>
              </a:rPr>
              <a:t>Pre-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Training</a:t>
            </a:r>
            <a:r>
              <a:rPr sz="2400" b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Corpus: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English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Wikipedia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-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2,500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million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words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Book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Corpus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-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800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million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words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42424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BERT</a:t>
            </a:r>
            <a:r>
              <a:rPr sz="2400" b="1" spc="-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42424"/>
                </a:solidFill>
                <a:latin typeface="Arial"/>
                <a:cs typeface="Arial"/>
              </a:rPr>
              <a:t>Pre-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Training</a:t>
            </a:r>
            <a:r>
              <a:rPr sz="2400" b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Tasks: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MLM</a:t>
            </a:r>
            <a:r>
              <a:rPr sz="2400" spc="-114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(Masked</a:t>
            </a:r>
            <a:r>
              <a:rPr sz="2400" spc="-1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Language</a:t>
            </a:r>
            <a:r>
              <a:rPr sz="2400" spc="-1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Modeling)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NSP</a:t>
            </a:r>
            <a:r>
              <a:rPr sz="2400" spc="-1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(Next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Sentence</a:t>
            </a:r>
            <a:r>
              <a:rPr sz="2400" spc="-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Prediction)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70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53630" y="1001046"/>
            <a:ext cx="1119568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What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has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caused</a:t>
            </a:r>
            <a:r>
              <a:rPr sz="2400" b="1" spc="-5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this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paradigm</a:t>
            </a:r>
            <a:r>
              <a:rPr sz="2400" b="1" spc="-4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shift?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393737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766445" lvl="1" indent="-296545">
              <a:lnSpc>
                <a:spcPct val="100000"/>
              </a:lnSpc>
              <a:buChar char="•"/>
              <a:tabLst>
                <a:tab pos="7664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Recall:</a:t>
            </a:r>
            <a:r>
              <a:rPr sz="2400" b="1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Problem</a:t>
            </a:r>
            <a:r>
              <a:rPr sz="2400" b="1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in</a:t>
            </a:r>
            <a:r>
              <a:rPr sz="2400" b="1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recurrent</a:t>
            </a:r>
            <a:r>
              <a:rPr sz="2400" b="1" spc="-6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marL="1223645" lvl="2" indent="-296545">
              <a:lnSpc>
                <a:spcPct val="100000"/>
              </a:lnSpc>
              <a:buChar char="•"/>
              <a:tabLst>
                <a:tab pos="1223645" algn="l"/>
              </a:tabLst>
            </a:pP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Information</a:t>
            </a:r>
            <a:r>
              <a:rPr sz="2400" spc="-8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effectively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lost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during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encoding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long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sequences</a:t>
            </a:r>
            <a:endParaRPr sz="2400">
              <a:latin typeface="Arial"/>
              <a:cs typeface="Arial"/>
            </a:endParaRPr>
          </a:p>
          <a:p>
            <a:pPr marL="1223645" lvl="2" indent="-296545">
              <a:lnSpc>
                <a:spcPct val="100000"/>
              </a:lnSpc>
              <a:buChar char="•"/>
              <a:tabLst>
                <a:tab pos="1223645" algn="l"/>
              </a:tabLst>
            </a:pP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Sequential</a:t>
            </a:r>
            <a:r>
              <a:rPr sz="2400" spc="-10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nature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disables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parallel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training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favors</a:t>
            </a:r>
            <a:r>
              <a:rPr sz="2400" spc="-10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late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timestep</a:t>
            </a:r>
            <a:r>
              <a:rPr sz="2400" spc="-10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inputs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20"/>
              </a:spcBef>
              <a:buClr>
                <a:srgbClr val="393737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96545" marR="5204460" lvl="1" indent="-296545" algn="r">
              <a:lnSpc>
                <a:spcPct val="100000"/>
              </a:lnSpc>
              <a:buChar char="•"/>
              <a:tabLst>
                <a:tab pos="2965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Solution:</a:t>
            </a:r>
            <a:r>
              <a:rPr sz="2400" b="1" spc="-1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Attention</a:t>
            </a:r>
            <a:r>
              <a:rPr sz="2400" b="1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b="1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all</a:t>
            </a:r>
            <a:r>
              <a:rPr sz="2400" b="1" spc="-2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you</a:t>
            </a:r>
            <a:r>
              <a:rPr sz="2400" b="1" spc="-1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need!!!</a:t>
            </a:r>
            <a:endParaRPr sz="2400">
              <a:latin typeface="Arial"/>
              <a:cs typeface="Arial"/>
            </a:endParaRPr>
          </a:p>
          <a:p>
            <a:pPr marL="296545" marR="5236210" lvl="2" indent="-296545" algn="r">
              <a:lnSpc>
                <a:spcPct val="100000"/>
              </a:lnSpc>
              <a:buChar char="•"/>
              <a:tabLst>
                <a:tab pos="296545" algn="l"/>
              </a:tabLst>
            </a:pP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Handling</a:t>
            </a:r>
            <a:r>
              <a:rPr sz="2400" spc="-9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93737"/>
                </a:solidFill>
                <a:latin typeface="Arial"/>
                <a:cs typeface="Arial"/>
              </a:rPr>
              <a:t>long-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range</a:t>
            </a:r>
            <a:r>
              <a:rPr sz="2400" spc="-8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dependencies</a:t>
            </a:r>
            <a:endParaRPr sz="2400">
              <a:latin typeface="Arial"/>
              <a:cs typeface="Arial"/>
            </a:endParaRPr>
          </a:p>
          <a:p>
            <a:pPr marL="1223645" lvl="2" indent="-296545">
              <a:lnSpc>
                <a:spcPct val="100000"/>
              </a:lnSpc>
              <a:buChar char="•"/>
              <a:tabLst>
                <a:tab pos="1223645" algn="l"/>
              </a:tabLst>
            </a:pP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Parallel</a:t>
            </a:r>
            <a:r>
              <a:rPr sz="2400" spc="-12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training</a:t>
            </a:r>
            <a:endParaRPr sz="2400">
              <a:latin typeface="Arial"/>
              <a:cs typeface="Arial"/>
            </a:endParaRPr>
          </a:p>
          <a:p>
            <a:pPr marL="1223645" lvl="2" indent="-296545">
              <a:lnSpc>
                <a:spcPct val="100000"/>
              </a:lnSpc>
              <a:buChar char="•"/>
              <a:tabLst>
                <a:tab pos="1223645" algn="l"/>
              </a:tabLst>
            </a:pP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Dynamic</a:t>
            </a:r>
            <a:r>
              <a:rPr sz="2400" spc="-9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attention</a:t>
            </a:r>
            <a:r>
              <a:rPr sz="2400" spc="-9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weights</a:t>
            </a:r>
            <a:r>
              <a:rPr sz="2400" spc="-9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based</a:t>
            </a:r>
            <a:r>
              <a:rPr sz="2400" spc="-9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on</a:t>
            </a:r>
            <a:r>
              <a:rPr sz="2400" spc="-9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inputs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453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71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53630" y="1001046"/>
            <a:ext cx="671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Attention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93737"/>
                </a:solidFill>
                <a:latin typeface="Arial"/>
                <a:cs typeface="Arial"/>
              </a:rPr>
              <a:t>Transformer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–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this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93737"/>
                </a:solidFill>
                <a:latin typeface="Arial"/>
                <a:cs typeface="Arial"/>
              </a:rPr>
              <a:t>end?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1066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72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53630" y="1001046"/>
            <a:ext cx="7580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Attention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93737"/>
                </a:solidFill>
                <a:latin typeface="Arial"/>
                <a:cs typeface="Arial"/>
              </a:rPr>
              <a:t>Transformer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–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this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93737"/>
                </a:solidFill>
                <a:latin typeface="Arial"/>
                <a:cs typeface="Arial"/>
              </a:rPr>
              <a:t>end?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393737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766445" lvl="1" indent="-296545">
              <a:lnSpc>
                <a:spcPct val="100000"/>
              </a:lnSpc>
              <a:buChar char="•"/>
              <a:tabLst>
                <a:tab pos="7664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Problem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in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current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Transformer-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based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LLMs??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678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73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53630" y="1001046"/>
            <a:ext cx="1089406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Attention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93737"/>
                </a:solidFill>
                <a:latin typeface="Arial"/>
                <a:cs typeface="Arial"/>
              </a:rPr>
              <a:t>Transformer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–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this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93737"/>
                </a:solidFill>
                <a:latin typeface="Arial"/>
                <a:cs typeface="Arial"/>
              </a:rPr>
              <a:t>end?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393737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766445" lvl="1" indent="-296545">
              <a:lnSpc>
                <a:spcPct val="100000"/>
              </a:lnSpc>
              <a:buChar char="•"/>
              <a:tabLst>
                <a:tab pos="7664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Problem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in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current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Transformer-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based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LLMs??</a:t>
            </a:r>
            <a:endParaRPr sz="2400">
              <a:latin typeface="Arial"/>
              <a:cs typeface="Arial"/>
            </a:endParaRPr>
          </a:p>
          <a:p>
            <a:pPr marL="1223645" lvl="2" indent="-296545">
              <a:lnSpc>
                <a:spcPct val="100000"/>
              </a:lnSpc>
              <a:buChar char="•"/>
              <a:tabLst>
                <a:tab pos="1223645" algn="l"/>
              </a:tabLst>
            </a:pP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True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understanding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material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vs.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memorization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93737"/>
                </a:solidFill>
                <a:latin typeface="Arial"/>
                <a:cs typeface="Arial"/>
              </a:rPr>
              <a:t>pattern-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  <a:p>
            <a:pPr marL="1224280" marR="993140" lvl="2" indent="-297815">
              <a:lnSpc>
                <a:spcPct val="100000"/>
              </a:lnSpc>
              <a:buChar char="•"/>
              <a:tabLst>
                <a:tab pos="1224280" algn="l"/>
              </a:tabLst>
            </a:pP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Cannot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reliably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follow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rules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–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factual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hallucination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e.g.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inability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93737"/>
                </a:solidFill>
                <a:latin typeface="Arial"/>
                <a:cs typeface="Arial"/>
              </a:rPr>
              <a:t>in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arithmetic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0528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The LLM Era – Paradigm Shift in Machine Learning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74</a:t>
            </a:fld>
            <a:endParaRPr lang="en-GB"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53630" y="1001046"/>
            <a:ext cx="1089406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Attention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93737"/>
                </a:solidFill>
                <a:latin typeface="Arial"/>
                <a:cs typeface="Arial"/>
              </a:rPr>
              <a:t>Transformer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–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this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93737"/>
                </a:solidFill>
                <a:latin typeface="Arial"/>
                <a:cs typeface="Arial"/>
              </a:rPr>
              <a:t>end?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393737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766445" lvl="1" indent="-296545">
              <a:lnSpc>
                <a:spcPct val="100000"/>
              </a:lnSpc>
              <a:buChar char="•"/>
              <a:tabLst>
                <a:tab pos="7664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Problem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in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current</a:t>
            </a:r>
            <a:r>
              <a:rPr sz="2400" b="1" spc="-3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Transformer-</a:t>
            </a: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based</a:t>
            </a:r>
            <a:r>
              <a:rPr sz="2400" b="1" spc="-3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93737"/>
                </a:solidFill>
                <a:latin typeface="Arial"/>
                <a:cs typeface="Arial"/>
              </a:rPr>
              <a:t>LLMs??</a:t>
            </a:r>
            <a:endParaRPr sz="2400">
              <a:latin typeface="Arial"/>
              <a:cs typeface="Arial"/>
            </a:endParaRPr>
          </a:p>
          <a:p>
            <a:pPr marL="1223645" lvl="2" indent="-296545">
              <a:lnSpc>
                <a:spcPct val="100000"/>
              </a:lnSpc>
              <a:buChar char="•"/>
              <a:tabLst>
                <a:tab pos="1223645" algn="l"/>
              </a:tabLst>
            </a:pP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True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understanding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material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vs.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memorization</a:t>
            </a:r>
            <a:r>
              <a:rPr sz="2400" spc="-6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and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93737"/>
                </a:solidFill>
                <a:latin typeface="Arial"/>
                <a:cs typeface="Arial"/>
              </a:rPr>
              <a:t>pattern-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  <a:p>
            <a:pPr marL="1224280" marR="993140" lvl="2" indent="-297815">
              <a:lnSpc>
                <a:spcPct val="100000"/>
              </a:lnSpc>
              <a:buChar char="•"/>
              <a:tabLst>
                <a:tab pos="1224280" algn="l"/>
              </a:tabLst>
            </a:pP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Cannot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reliably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follow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rules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–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factual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hallucination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e.g.</a:t>
            </a:r>
            <a:r>
              <a:rPr sz="2400" spc="-7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93737"/>
                </a:solidFill>
                <a:latin typeface="Arial"/>
                <a:cs typeface="Arial"/>
              </a:rPr>
              <a:t>inability</a:t>
            </a:r>
            <a:r>
              <a:rPr sz="2400" spc="-7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93737"/>
                </a:solidFill>
                <a:latin typeface="Arial"/>
                <a:cs typeface="Arial"/>
              </a:rPr>
              <a:t>in </a:t>
            </a:r>
            <a:r>
              <a:rPr sz="2400" spc="-10" dirty="0">
                <a:solidFill>
                  <a:srgbClr val="393737"/>
                </a:solidFill>
                <a:latin typeface="Arial"/>
                <a:cs typeface="Arial"/>
              </a:rPr>
              <a:t>arithmetic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20"/>
              </a:spcBef>
              <a:buClr>
                <a:srgbClr val="393737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766445" lvl="1" indent="-296545">
              <a:lnSpc>
                <a:spcPct val="100000"/>
              </a:lnSpc>
              <a:buChar char="•"/>
              <a:tabLst>
                <a:tab pos="766445" algn="l"/>
              </a:tabLst>
            </a:pPr>
            <a:r>
              <a:rPr sz="2400" b="1" dirty="0">
                <a:solidFill>
                  <a:srgbClr val="393737"/>
                </a:solidFill>
                <a:latin typeface="Arial"/>
                <a:cs typeface="Arial"/>
              </a:rPr>
              <a:t>Solution:</a:t>
            </a:r>
            <a:r>
              <a:rPr sz="2400" b="1" spc="-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393737"/>
                </a:solidFill>
                <a:latin typeface="Arial"/>
                <a:cs typeface="Arial"/>
              </a:rPr>
              <a:t>???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6534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Open Challenges - LLMs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7852409" cy="4186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New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Capabilities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Multimodal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Multi-lingual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5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Complex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05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Reduce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Hallucinations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Improve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Human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Preference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Increase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Context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Length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Efficiently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5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Improve Data,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Training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Strategy,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Model </a:t>
            </a:r>
            <a:r>
              <a:rPr sz="2400" dirty="0"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05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Efficiency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Computational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money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73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Compute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architecture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GPU/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TPU/ </a:t>
            </a:r>
            <a:r>
              <a:rPr sz="2400" dirty="0">
                <a:latin typeface="Calibri"/>
                <a:cs typeface="Calibri"/>
              </a:rPr>
              <a:t>HPU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Open Challenges - LLMs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4806950" cy="215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Safety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60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Reduce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Harm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9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Improve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Adversarial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Robustness</a:t>
            </a:r>
            <a:endParaRPr sz="2400">
              <a:latin typeface="Calibri"/>
              <a:cs typeface="Calibri"/>
            </a:endParaRPr>
          </a:p>
          <a:p>
            <a:pPr marL="812800" lvl="1" indent="-318135">
              <a:lnSpc>
                <a:spcPts val="2555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Privacy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Concerns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05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Interpretability</a:t>
            </a:r>
            <a:endParaRPr sz="2800">
              <a:latin typeface="Calibri"/>
              <a:cs typeface="Calibri"/>
            </a:endParaRPr>
          </a:p>
          <a:p>
            <a:pPr marL="812800" lvl="1" indent="-318135">
              <a:lnSpc>
                <a:spcPts val="2750"/>
              </a:lnSpc>
              <a:buSzPct val="58333"/>
              <a:buFont typeface="Arial MT"/>
              <a:buChar char="○"/>
              <a:tabLst>
                <a:tab pos="812165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Why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LLMs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Summary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608787" y="1550288"/>
            <a:ext cx="1106551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90"/>
              </a:lnSpc>
              <a:spcBef>
                <a:spcPts val="9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LLMs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 large-scale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possess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astounding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abilities</a:t>
            </a:r>
            <a:endParaRPr sz="2800">
              <a:latin typeface="Calibri"/>
              <a:cs typeface="Calibri"/>
            </a:endParaRPr>
          </a:p>
          <a:p>
            <a:pPr marL="355600" marR="408940" indent="-342900">
              <a:lnSpc>
                <a:spcPts val="3020"/>
              </a:lnSpc>
              <a:spcBef>
                <a:spcPts val="215"/>
              </a:spcBef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Scaling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leads 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emergence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abilities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282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Decoder-only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architectures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convergence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436245" indent="-424180">
              <a:lnSpc>
                <a:spcPts val="3025"/>
              </a:lnSpc>
              <a:buSzPct val="64285"/>
              <a:buFont typeface="Arial MT"/>
              <a:buChar char="●"/>
              <a:tabLst>
                <a:tab pos="436245" algn="l"/>
                <a:tab pos="436880" algn="l"/>
              </a:tabLst>
            </a:pPr>
            <a:r>
              <a:rPr sz="2800" spc="-10" dirty="0">
                <a:latin typeface="Calibri"/>
                <a:cs typeface="Calibri"/>
              </a:rPr>
              <a:t>LLMs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 trained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pre-training,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SFT,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RLHF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025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LLMs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evaluated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prompting/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strategies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ICL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190"/>
              </a:lnSpc>
              <a:buSzPct val="6428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Multimodal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LLMs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audio,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text,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FAAF-70F4-BB2F-071F-24493019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70" y="150851"/>
            <a:ext cx="10429461" cy="665232"/>
          </a:xfrm>
        </p:spPr>
        <p:txBody>
          <a:bodyPr/>
          <a:lstStyle/>
          <a:p>
            <a:r>
              <a:rPr lang="en-US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7AD3-B3B7-1EDA-85AA-C2966A3F25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2175" y="1752219"/>
            <a:ext cx="8961438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These slides have been adapted from</a:t>
            </a:r>
          </a:p>
          <a:p>
            <a:r>
              <a:rPr lang="en-US" dirty="0" err="1"/>
              <a:t>Bhiksha</a:t>
            </a:r>
            <a:r>
              <a:rPr lang="en-US" dirty="0"/>
              <a:t> Raj &amp; Rita Singh, </a:t>
            </a:r>
            <a:r>
              <a:rPr lang="en-US" dirty="0">
                <a:hlinkClick r:id="rId2"/>
              </a:rPr>
              <a:t>11-785 Introduction to Deep Learning, CMU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8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41" y="1510079"/>
            <a:ext cx="565150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BERT</a:t>
            </a:r>
            <a:r>
              <a:rPr sz="2400" b="1" spc="-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42424"/>
                </a:solidFill>
                <a:latin typeface="Arial"/>
                <a:cs typeface="Arial"/>
              </a:rPr>
              <a:t>Pre-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Training</a:t>
            </a:r>
            <a:r>
              <a:rPr sz="2400" b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Corpus: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English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Wikipedia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-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2,500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million</a:t>
            </a:r>
            <a:r>
              <a:rPr sz="24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words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Book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Corpus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-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800</a:t>
            </a:r>
            <a:r>
              <a:rPr sz="2400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million</a:t>
            </a: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words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42424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BERT</a:t>
            </a:r>
            <a:r>
              <a:rPr sz="2400" b="1" spc="-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42424"/>
                </a:solidFill>
                <a:latin typeface="Arial"/>
                <a:cs typeface="Arial"/>
              </a:rPr>
              <a:t>Pre-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Training</a:t>
            </a:r>
            <a:r>
              <a:rPr sz="2400" b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Tasks: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MLM</a:t>
            </a:r>
            <a:r>
              <a:rPr sz="2400" spc="-114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(Masked</a:t>
            </a:r>
            <a:r>
              <a:rPr sz="2400" spc="-1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Language</a:t>
            </a:r>
            <a:r>
              <a:rPr sz="2400" spc="-1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Modeling)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NSP</a:t>
            </a:r>
            <a:r>
              <a:rPr sz="2400" spc="-1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(Next</a:t>
            </a:r>
            <a:r>
              <a:rPr sz="2400" spc="-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Sentence</a:t>
            </a:r>
            <a:r>
              <a:rPr sz="2400" spc="-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Prediction)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42424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BERT</a:t>
            </a:r>
            <a:r>
              <a:rPr sz="2400" b="1" spc="-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42424"/>
                </a:solidFill>
                <a:latin typeface="Arial"/>
                <a:cs typeface="Arial"/>
              </a:rPr>
              <a:t>Pre-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Training</a:t>
            </a:r>
            <a:r>
              <a:rPr sz="2400" b="1" spc="-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Results: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BERT-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Base</a:t>
            </a:r>
            <a:r>
              <a:rPr sz="2400" spc="-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–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242424"/>
                </a:solidFill>
                <a:latin typeface="Arial"/>
                <a:cs typeface="Arial"/>
              </a:rPr>
              <a:t>110M</a:t>
            </a:r>
            <a:r>
              <a:rPr sz="2400" spc="-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Params</a:t>
            </a:r>
            <a:endParaRPr sz="2400">
              <a:latin typeface="Arial"/>
              <a:cs typeface="Arial"/>
            </a:endParaRPr>
          </a:p>
          <a:p>
            <a:pPr marL="354965" indent="-29718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spc="-60" dirty="0">
                <a:solidFill>
                  <a:srgbClr val="242424"/>
                </a:solidFill>
                <a:latin typeface="Arial"/>
                <a:cs typeface="Arial"/>
              </a:rPr>
              <a:t>BERT-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Large</a:t>
            </a:r>
            <a:r>
              <a:rPr sz="2400" spc="-4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–</a:t>
            </a:r>
            <a:r>
              <a:rPr sz="2400" spc="-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2424"/>
                </a:solidFill>
                <a:latin typeface="Arial"/>
                <a:cs typeface="Arial"/>
              </a:rPr>
              <a:t>340M</a:t>
            </a:r>
            <a:r>
              <a:rPr sz="2400" spc="-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Arial"/>
                <a:cs typeface="Arial"/>
              </a:rPr>
              <a:t>Params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1507" y="1083340"/>
            <a:ext cx="3892550" cy="5647055"/>
            <a:chOff x="8121507" y="1083340"/>
            <a:chExt cx="3892550" cy="564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917" y="1083340"/>
              <a:ext cx="3841021" cy="56467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1646457" y="3184072"/>
                  </a:move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close/>
                </a:path>
              </a:pathLst>
            </a:custGeom>
            <a:solidFill>
              <a:srgbClr val="FDE499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857" y="2834225"/>
              <a:ext cx="1976120" cy="3184525"/>
            </a:xfrm>
            <a:custGeom>
              <a:avLst/>
              <a:gdLst/>
              <a:ahLst/>
              <a:cxnLst/>
              <a:rect l="l" t="t" r="r" b="b"/>
              <a:pathLst>
                <a:path w="1976120" h="3184525">
                  <a:moveTo>
                    <a:pt x="0" y="329299"/>
                  </a:moveTo>
                  <a:lnTo>
                    <a:pt x="3570" y="280637"/>
                  </a:lnTo>
                  <a:lnTo>
                    <a:pt x="13942" y="234193"/>
                  </a:lnTo>
                  <a:lnTo>
                    <a:pt x="30606" y="190474"/>
                  </a:lnTo>
                  <a:lnTo>
                    <a:pt x="53052" y="149992"/>
                  </a:lnTo>
                  <a:lnTo>
                    <a:pt x="80771" y="113254"/>
                  </a:lnTo>
                  <a:lnTo>
                    <a:pt x="113255" y="80771"/>
                  </a:lnTo>
                  <a:lnTo>
                    <a:pt x="149992" y="53052"/>
                  </a:lnTo>
                  <a:lnTo>
                    <a:pt x="190475" y="30605"/>
                  </a:lnTo>
                  <a:lnTo>
                    <a:pt x="234193" y="13942"/>
                  </a:lnTo>
                  <a:lnTo>
                    <a:pt x="280638" y="3570"/>
                  </a:lnTo>
                  <a:lnTo>
                    <a:pt x="329299" y="0"/>
                  </a:lnTo>
                  <a:lnTo>
                    <a:pt x="1646457" y="0"/>
                  </a:lnTo>
                  <a:lnTo>
                    <a:pt x="1698281" y="4102"/>
                  </a:lnTo>
                  <a:lnTo>
                    <a:pt x="1748363" y="16164"/>
                  </a:lnTo>
                  <a:lnTo>
                    <a:pt x="1795817" y="35820"/>
                  </a:lnTo>
                  <a:lnTo>
                    <a:pt x="1839760" y="62704"/>
                  </a:lnTo>
                  <a:lnTo>
                    <a:pt x="1879307" y="96449"/>
                  </a:lnTo>
                  <a:lnTo>
                    <a:pt x="1913052" y="135995"/>
                  </a:lnTo>
                  <a:lnTo>
                    <a:pt x="1939935" y="179938"/>
                  </a:lnTo>
                  <a:lnTo>
                    <a:pt x="1959591" y="227392"/>
                  </a:lnTo>
                  <a:lnTo>
                    <a:pt x="1971654" y="277474"/>
                  </a:lnTo>
                  <a:lnTo>
                    <a:pt x="1975756" y="329299"/>
                  </a:lnTo>
                  <a:lnTo>
                    <a:pt x="1975756" y="2854773"/>
                  </a:lnTo>
                  <a:lnTo>
                    <a:pt x="1972186" y="2903434"/>
                  </a:lnTo>
                  <a:lnTo>
                    <a:pt x="1961814" y="2949879"/>
                  </a:lnTo>
                  <a:lnTo>
                    <a:pt x="1945150" y="2993597"/>
                  </a:lnTo>
                  <a:lnTo>
                    <a:pt x="1922704" y="3034080"/>
                  </a:lnTo>
                  <a:lnTo>
                    <a:pt x="1894985" y="3070818"/>
                  </a:lnTo>
                  <a:lnTo>
                    <a:pt x="1862501" y="3103301"/>
                  </a:lnTo>
                  <a:lnTo>
                    <a:pt x="1825764" y="3131020"/>
                  </a:lnTo>
                  <a:lnTo>
                    <a:pt x="1785281" y="3153466"/>
                  </a:lnTo>
                  <a:lnTo>
                    <a:pt x="1741563" y="3170130"/>
                  </a:lnTo>
                  <a:lnTo>
                    <a:pt x="1695118" y="3180502"/>
                  </a:lnTo>
                  <a:lnTo>
                    <a:pt x="1646457" y="3184072"/>
                  </a:lnTo>
                  <a:lnTo>
                    <a:pt x="329299" y="3184072"/>
                  </a:lnTo>
                  <a:lnTo>
                    <a:pt x="280638" y="3180502"/>
                  </a:lnTo>
                  <a:lnTo>
                    <a:pt x="234193" y="3170130"/>
                  </a:lnTo>
                  <a:lnTo>
                    <a:pt x="190475" y="3153466"/>
                  </a:lnTo>
                  <a:lnTo>
                    <a:pt x="149992" y="3131020"/>
                  </a:lnTo>
                  <a:lnTo>
                    <a:pt x="113255" y="3103301"/>
                  </a:lnTo>
                  <a:lnTo>
                    <a:pt x="80771" y="3070818"/>
                  </a:lnTo>
                  <a:lnTo>
                    <a:pt x="53052" y="3034080"/>
                  </a:lnTo>
                  <a:lnTo>
                    <a:pt x="30606" y="2993597"/>
                  </a:lnTo>
                  <a:lnTo>
                    <a:pt x="13942" y="2949879"/>
                  </a:lnTo>
                  <a:lnTo>
                    <a:pt x="3570" y="2903434"/>
                  </a:lnTo>
                  <a:lnTo>
                    <a:pt x="0" y="2854773"/>
                  </a:lnTo>
                  <a:lnTo>
                    <a:pt x="0" y="329299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GB"/>
              <a:t>BERT - Bidirectional Encoder</a:t>
            </a:r>
            <a:endParaRPr lang="en-GB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4294967295"/>
          </p:nvPr>
        </p:nvSpPr>
        <p:spPr>
          <a:xfrm>
            <a:off x="11871325" y="6407150"/>
            <a:ext cx="3206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pc="-25" smtClean="0"/>
              <a:t>9</a:t>
            </a:fld>
            <a:endParaRPr lang="en-GB"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81528" y="332022"/>
            <a:ext cx="308737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spc="-25" dirty="0">
                <a:latin typeface="Calibri"/>
                <a:cs typeface="Calibri"/>
              </a:rPr>
              <a:t>Representations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41" y="1156086"/>
            <a:ext cx="5069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MLM</a:t>
            </a:r>
            <a:r>
              <a:rPr sz="2400" b="1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(Masked</a:t>
            </a:r>
            <a:r>
              <a:rPr sz="2400" b="1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42424"/>
                </a:solidFill>
                <a:latin typeface="Arial"/>
                <a:cs typeface="Arial"/>
              </a:rPr>
              <a:t>Language</a:t>
            </a:r>
            <a:r>
              <a:rPr sz="2400" b="1" spc="-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42424"/>
                </a:solidFill>
                <a:latin typeface="Arial"/>
                <a:cs typeface="Arial"/>
              </a:rPr>
              <a:t>Modeling)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9986" y="5391801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6016" y="5410791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How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4576" y="5391799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23393" y="5410790"/>
            <a:ext cx="325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66410" y="5391799"/>
            <a:ext cx="927735" cy="356235"/>
          </a:xfrm>
          <a:custGeom>
            <a:avLst/>
            <a:gdLst/>
            <a:ahLst/>
            <a:cxnLst/>
            <a:rect l="l" t="t" r="r" b="b"/>
            <a:pathLst>
              <a:path w="927735" h="356235">
                <a:moveTo>
                  <a:pt x="867924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7"/>
                </a:lnTo>
                <a:lnTo>
                  <a:pt x="36237" y="4662"/>
                </a:lnTo>
                <a:lnTo>
                  <a:pt x="59332" y="0"/>
                </a:lnTo>
                <a:lnTo>
                  <a:pt x="867924" y="0"/>
                </a:lnTo>
                <a:lnTo>
                  <a:pt x="909878" y="17378"/>
                </a:lnTo>
                <a:lnTo>
                  <a:pt x="927257" y="59332"/>
                </a:lnTo>
                <a:lnTo>
                  <a:pt x="927257" y="296656"/>
                </a:lnTo>
                <a:lnTo>
                  <a:pt x="922594" y="319751"/>
                </a:lnTo>
                <a:lnTo>
                  <a:pt x="909878" y="338610"/>
                </a:lnTo>
                <a:lnTo>
                  <a:pt x="891019" y="351326"/>
                </a:lnTo>
                <a:lnTo>
                  <a:pt x="867924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14474" y="5443302"/>
            <a:ext cx="631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&lt;MASK&gt;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05019" y="5391799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43387" y="5410790"/>
            <a:ext cx="545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doing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35236" y="5391799"/>
            <a:ext cx="1120140" cy="356235"/>
          </a:xfrm>
          <a:custGeom>
            <a:avLst/>
            <a:gdLst/>
            <a:ahLst/>
            <a:cxnLst/>
            <a:rect l="l" t="t" r="r" b="b"/>
            <a:pathLst>
              <a:path w="1120140" h="356235">
                <a:moveTo>
                  <a:pt x="1060282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1060282" y="0"/>
                </a:lnTo>
                <a:lnTo>
                  <a:pt x="1102237" y="17377"/>
                </a:lnTo>
                <a:lnTo>
                  <a:pt x="1119615" y="59332"/>
                </a:lnTo>
                <a:lnTo>
                  <a:pt x="1119615" y="296656"/>
                </a:lnTo>
                <a:lnTo>
                  <a:pt x="1114952" y="319751"/>
                </a:lnTo>
                <a:lnTo>
                  <a:pt x="1102236" y="338610"/>
                </a:lnTo>
                <a:lnTo>
                  <a:pt x="1083377" y="351326"/>
                </a:lnTo>
                <a:lnTo>
                  <a:pt x="1060282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20481" y="5410790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today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62109" y="5391799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59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2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79661" y="5410790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&lt;SEP&gt;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4291" y="538219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5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5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8D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1402" y="5384928"/>
            <a:ext cx="589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&lt;CLS</a:t>
            </a:r>
            <a:r>
              <a:rPr sz="2000" spc="-10" dirty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75136" y="4817326"/>
            <a:ext cx="1974214" cy="434340"/>
          </a:xfrm>
          <a:custGeom>
            <a:avLst/>
            <a:gdLst/>
            <a:ahLst/>
            <a:cxnLst/>
            <a:rect l="l" t="t" r="r" b="b"/>
            <a:pathLst>
              <a:path w="1974214" h="434339">
                <a:moveTo>
                  <a:pt x="1480323" y="434124"/>
                </a:moveTo>
                <a:lnTo>
                  <a:pt x="493441" y="434124"/>
                </a:lnTo>
                <a:lnTo>
                  <a:pt x="493441" y="217062"/>
                </a:lnTo>
                <a:lnTo>
                  <a:pt x="0" y="217062"/>
                </a:lnTo>
                <a:lnTo>
                  <a:pt x="986882" y="0"/>
                </a:lnTo>
                <a:lnTo>
                  <a:pt x="1973765" y="217062"/>
                </a:lnTo>
                <a:lnTo>
                  <a:pt x="1480323" y="217062"/>
                </a:lnTo>
                <a:lnTo>
                  <a:pt x="1480323" y="4341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4291" y="4320987"/>
            <a:ext cx="7231380" cy="356235"/>
          </a:xfrm>
          <a:custGeom>
            <a:avLst/>
            <a:gdLst/>
            <a:ahLst/>
            <a:cxnLst/>
            <a:rect l="l" t="t" r="r" b="b"/>
            <a:pathLst>
              <a:path w="7231380" h="356235">
                <a:moveTo>
                  <a:pt x="7171445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7"/>
                </a:lnTo>
                <a:lnTo>
                  <a:pt x="36237" y="4662"/>
                </a:lnTo>
                <a:lnTo>
                  <a:pt x="59332" y="0"/>
                </a:lnTo>
                <a:lnTo>
                  <a:pt x="7171445" y="0"/>
                </a:lnTo>
                <a:lnTo>
                  <a:pt x="7213400" y="17378"/>
                </a:lnTo>
                <a:lnTo>
                  <a:pt x="7230777" y="59332"/>
                </a:lnTo>
                <a:lnTo>
                  <a:pt x="7230777" y="296656"/>
                </a:lnTo>
                <a:lnTo>
                  <a:pt x="7226115" y="319751"/>
                </a:lnTo>
                <a:lnTo>
                  <a:pt x="7213399" y="338610"/>
                </a:lnTo>
                <a:lnTo>
                  <a:pt x="7194540" y="351326"/>
                </a:lnTo>
                <a:lnTo>
                  <a:pt x="7171445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17330" y="4339978"/>
            <a:ext cx="50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BERT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75136" y="3723437"/>
            <a:ext cx="1974214" cy="434340"/>
          </a:xfrm>
          <a:custGeom>
            <a:avLst/>
            <a:gdLst/>
            <a:ahLst/>
            <a:cxnLst/>
            <a:rect l="l" t="t" r="r" b="b"/>
            <a:pathLst>
              <a:path w="1974214" h="434339">
                <a:moveTo>
                  <a:pt x="1480323" y="434124"/>
                </a:moveTo>
                <a:lnTo>
                  <a:pt x="493441" y="434124"/>
                </a:lnTo>
                <a:lnTo>
                  <a:pt x="493441" y="217062"/>
                </a:lnTo>
                <a:lnTo>
                  <a:pt x="0" y="217062"/>
                </a:lnTo>
                <a:lnTo>
                  <a:pt x="986882" y="0"/>
                </a:lnTo>
                <a:lnTo>
                  <a:pt x="1973765" y="217062"/>
                </a:lnTo>
                <a:lnTo>
                  <a:pt x="1480323" y="217062"/>
                </a:lnTo>
                <a:lnTo>
                  <a:pt x="1480323" y="4341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423" y="320402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8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64453" y="3223015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How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73012" y="320402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8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21830" y="3223014"/>
            <a:ext cx="325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5238" y="3204024"/>
            <a:ext cx="892810" cy="356235"/>
          </a:xfrm>
          <a:custGeom>
            <a:avLst/>
            <a:gdLst/>
            <a:ahLst/>
            <a:cxnLst/>
            <a:rect l="l" t="t" r="r" b="b"/>
            <a:pathLst>
              <a:path w="892810" h="356235">
                <a:moveTo>
                  <a:pt x="833360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833360" y="0"/>
                </a:lnTo>
                <a:lnTo>
                  <a:pt x="875314" y="17378"/>
                </a:lnTo>
                <a:lnTo>
                  <a:pt x="892692" y="59332"/>
                </a:lnTo>
                <a:lnTo>
                  <a:pt x="892692" y="296656"/>
                </a:lnTo>
                <a:lnTo>
                  <a:pt x="888030" y="319751"/>
                </a:lnTo>
                <a:lnTo>
                  <a:pt x="875314" y="338610"/>
                </a:lnTo>
                <a:lnTo>
                  <a:pt x="856455" y="351326"/>
                </a:lnTo>
                <a:lnTo>
                  <a:pt x="833360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16021" y="3255526"/>
            <a:ext cx="631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&lt;MASK&gt;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03455" y="320402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8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8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2" y="17378"/>
                </a:lnTo>
                <a:lnTo>
                  <a:pt x="822960" y="59332"/>
                </a:lnTo>
                <a:lnTo>
                  <a:pt x="822960" y="296656"/>
                </a:lnTo>
                <a:lnTo>
                  <a:pt x="818297" y="319751"/>
                </a:lnTo>
                <a:lnTo>
                  <a:pt x="805582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41824" y="3223014"/>
            <a:ext cx="545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doing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33673" y="3204024"/>
            <a:ext cx="1120140" cy="356235"/>
          </a:xfrm>
          <a:custGeom>
            <a:avLst/>
            <a:gdLst/>
            <a:ahLst/>
            <a:cxnLst/>
            <a:rect l="l" t="t" r="r" b="b"/>
            <a:pathLst>
              <a:path w="1120140" h="356235">
                <a:moveTo>
                  <a:pt x="1060282" y="355988"/>
                </a:moveTo>
                <a:lnTo>
                  <a:pt x="59332" y="355988"/>
                </a:lnTo>
                <a:lnTo>
                  <a:pt x="36238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8" y="4662"/>
                </a:lnTo>
                <a:lnTo>
                  <a:pt x="59332" y="0"/>
                </a:lnTo>
                <a:lnTo>
                  <a:pt x="1060282" y="0"/>
                </a:lnTo>
                <a:lnTo>
                  <a:pt x="1102237" y="17378"/>
                </a:lnTo>
                <a:lnTo>
                  <a:pt x="1119615" y="59332"/>
                </a:lnTo>
                <a:lnTo>
                  <a:pt x="1119615" y="296656"/>
                </a:lnTo>
                <a:lnTo>
                  <a:pt x="1114952" y="319751"/>
                </a:lnTo>
                <a:lnTo>
                  <a:pt x="1102237" y="338610"/>
                </a:lnTo>
                <a:lnTo>
                  <a:pt x="1083377" y="351326"/>
                </a:lnTo>
                <a:lnTo>
                  <a:pt x="1060282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918918" y="3223014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today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60547" y="320402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59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8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78098" y="3223014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&lt;SEP&gt;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2729" y="3194418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7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69839" y="3197152"/>
            <a:ext cx="589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&lt;CLS</a:t>
            </a:r>
            <a:r>
              <a:rPr sz="2000" spc="-10" dirty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68262" y="2252545"/>
            <a:ext cx="537210" cy="801370"/>
          </a:xfrm>
          <a:custGeom>
            <a:avLst/>
            <a:gdLst/>
            <a:ahLst/>
            <a:cxnLst/>
            <a:rect l="l" t="t" r="r" b="b"/>
            <a:pathLst>
              <a:path w="537210" h="801369">
                <a:moveTo>
                  <a:pt x="134189" y="801246"/>
                </a:moveTo>
                <a:lnTo>
                  <a:pt x="0" y="801246"/>
                </a:lnTo>
                <a:lnTo>
                  <a:pt x="0" y="291088"/>
                </a:lnTo>
                <a:lnTo>
                  <a:pt x="4550" y="245945"/>
                </a:lnTo>
                <a:lnTo>
                  <a:pt x="17602" y="203900"/>
                </a:lnTo>
                <a:lnTo>
                  <a:pt x="38254" y="165851"/>
                </a:lnTo>
                <a:lnTo>
                  <a:pt x="65606" y="132700"/>
                </a:lnTo>
                <a:lnTo>
                  <a:pt x="98756" y="105349"/>
                </a:lnTo>
                <a:lnTo>
                  <a:pt x="136805" y="84697"/>
                </a:lnTo>
                <a:lnTo>
                  <a:pt x="178851" y="71645"/>
                </a:lnTo>
                <a:lnTo>
                  <a:pt x="223994" y="67094"/>
                </a:lnTo>
                <a:lnTo>
                  <a:pt x="402567" y="67094"/>
                </a:lnTo>
                <a:lnTo>
                  <a:pt x="402567" y="0"/>
                </a:lnTo>
                <a:lnTo>
                  <a:pt x="536757" y="134189"/>
                </a:lnTo>
                <a:lnTo>
                  <a:pt x="469662" y="201283"/>
                </a:lnTo>
                <a:lnTo>
                  <a:pt x="223994" y="201283"/>
                </a:lnTo>
                <a:lnTo>
                  <a:pt x="189038" y="208341"/>
                </a:lnTo>
                <a:lnTo>
                  <a:pt x="160492" y="227587"/>
                </a:lnTo>
                <a:lnTo>
                  <a:pt x="141246" y="256132"/>
                </a:lnTo>
                <a:lnTo>
                  <a:pt x="134189" y="291088"/>
                </a:lnTo>
                <a:lnTo>
                  <a:pt x="134189" y="801246"/>
                </a:lnTo>
                <a:close/>
              </a:path>
              <a:path w="537210" h="801369">
                <a:moveTo>
                  <a:pt x="402567" y="268378"/>
                </a:moveTo>
                <a:lnTo>
                  <a:pt x="402567" y="201283"/>
                </a:lnTo>
                <a:lnTo>
                  <a:pt x="469662" y="201283"/>
                </a:lnTo>
                <a:lnTo>
                  <a:pt x="402567" y="26837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8020" y="1906095"/>
            <a:ext cx="443230" cy="1074420"/>
          </a:xfrm>
          <a:custGeom>
            <a:avLst/>
            <a:gdLst/>
            <a:ahLst/>
            <a:cxnLst/>
            <a:rect l="l" t="t" r="r" b="b"/>
            <a:pathLst>
              <a:path w="443229" h="1074420">
                <a:moveTo>
                  <a:pt x="443085" y="1073906"/>
                </a:moveTo>
                <a:lnTo>
                  <a:pt x="373061" y="1072024"/>
                </a:lnTo>
                <a:lnTo>
                  <a:pt x="312245" y="1066783"/>
                </a:lnTo>
                <a:lnTo>
                  <a:pt x="264287" y="1058790"/>
                </a:lnTo>
                <a:lnTo>
                  <a:pt x="221542" y="1036984"/>
                </a:lnTo>
                <a:lnTo>
                  <a:pt x="221542" y="573875"/>
                </a:lnTo>
                <a:lnTo>
                  <a:pt x="210248" y="562205"/>
                </a:lnTo>
                <a:lnTo>
                  <a:pt x="178798" y="552070"/>
                </a:lnTo>
                <a:lnTo>
                  <a:pt x="130840" y="544077"/>
                </a:lnTo>
                <a:lnTo>
                  <a:pt x="70024" y="538835"/>
                </a:lnTo>
                <a:lnTo>
                  <a:pt x="0" y="536953"/>
                </a:lnTo>
                <a:lnTo>
                  <a:pt x="70024" y="535071"/>
                </a:lnTo>
                <a:lnTo>
                  <a:pt x="130840" y="529829"/>
                </a:lnTo>
                <a:lnTo>
                  <a:pt x="178798" y="521837"/>
                </a:lnTo>
                <a:lnTo>
                  <a:pt x="221542" y="500031"/>
                </a:lnTo>
                <a:lnTo>
                  <a:pt x="221542" y="36922"/>
                </a:lnTo>
                <a:lnTo>
                  <a:pt x="232837" y="25252"/>
                </a:lnTo>
                <a:lnTo>
                  <a:pt x="264287" y="15116"/>
                </a:lnTo>
                <a:lnTo>
                  <a:pt x="312245" y="7123"/>
                </a:lnTo>
                <a:lnTo>
                  <a:pt x="373061" y="1882"/>
                </a:lnTo>
                <a:lnTo>
                  <a:pt x="443085" y="0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48901" y="1828675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6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6" y="0"/>
                </a:lnTo>
                <a:lnTo>
                  <a:pt x="805581" y="17378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1" y="351326"/>
                </a:lnTo>
                <a:lnTo>
                  <a:pt x="763626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48901" y="224492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6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6" y="0"/>
                </a:lnTo>
                <a:lnTo>
                  <a:pt x="805581" y="17378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1" y="351326"/>
                </a:lnTo>
                <a:lnTo>
                  <a:pt x="763626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45207" y="265860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60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2" y="17378"/>
                </a:lnTo>
                <a:lnTo>
                  <a:pt x="822960" y="59332"/>
                </a:lnTo>
                <a:lnTo>
                  <a:pt x="822960" y="296656"/>
                </a:lnTo>
                <a:lnTo>
                  <a:pt x="818297" y="319751"/>
                </a:lnTo>
                <a:lnTo>
                  <a:pt x="805582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41461" y="1705736"/>
            <a:ext cx="438150" cy="127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517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you </a:t>
            </a:r>
            <a:r>
              <a:rPr sz="1800" spc="-20" dirty="0">
                <a:latin typeface="Calibri"/>
                <a:cs typeface="Calibri"/>
              </a:rPr>
              <a:t>they</a:t>
            </a:r>
            <a:endParaRPr sz="180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  <a:spcBef>
                <a:spcPts val="1095"/>
              </a:spcBef>
            </a:pP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39149" y="1828675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59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8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39149" y="224492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59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8"/>
                </a:lnTo>
                <a:lnTo>
                  <a:pt x="822959" y="59332"/>
                </a:lnTo>
                <a:lnTo>
                  <a:pt x="822959" y="296656"/>
                </a:lnTo>
                <a:lnTo>
                  <a:pt x="818297" y="319751"/>
                </a:lnTo>
                <a:lnTo>
                  <a:pt x="805581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35456" y="2658604"/>
            <a:ext cx="822960" cy="356235"/>
          </a:xfrm>
          <a:custGeom>
            <a:avLst/>
            <a:gdLst/>
            <a:ahLst/>
            <a:cxnLst/>
            <a:rect l="l" t="t" r="r" b="b"/>
            <a:pathLst>
              <a:path w="822959" h="356235">
                <a:moveTo>
                  <a:pt x="763627" y="355988"/>
                </a:moveTo>
                <a:lnTo>
                  <a:pt x="59332" y="355988"/>
                </a:lnTo>
                <a:lnTo>
                  <a:pt x="36237" y="351326"/>
                </a:lnTo>
                <a:lnTo>
                  <a:pt x="17378" y="338610"/>
                </a:lnTo>
                <a:lnTo>
                  <a:pt x="4662" y="319751"/>
                </a:lnTo>
                <a:lnTo>
                  <a:pt x="0" y="296656"/>
                </a:lnTo>
                <a:lnTo>
                  <a:pt x="0" y="59332"/>
                </a:lnTo>
                <a:lnTo>
                  <a:pt x="4662" y="36237"/>
                </a:lnTo>
                <a:lnTo>
                  <a:pt x="17378" y="17378"/>
                </a:lnTo>
                <a:lnTo>
                  <a:pt x="36237" y="4662"/>
                </a:lnTo>
                <a:lnTo>
                  <a:pt x="59332" y="0"/>
                </a:lnTo>
                <a:lnTo>
                  <a:pt x="763627" y="0"/>
                </a:lnTo>
                <a:lnTo>
                  <a:pt x="805581" y="17378"/>
                </a:lnTo>
                <a:lnTo>
                  <a:pt x="822960" y="59332"/>
                </a:lnTo>
                <a:lnTo>
                  <a:pt x="822960" y="296656"/>
                </a:lnTo>
                <a:lnTo>
                  <a:pt x="818297" y="319751"/>
                </a:lnTo>
                <a:lnTo>
                  <a:pt x="805582" y="338610"/>
                </a:lnTo>
                <a:lnTo>
                  <a:pt x="786722" y="351326"/>
                </a:lnTo>
                <a:lnTo>
                  <a:pt x="763627" y="355988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240360" y="1705736"/>
            <a:ext cx="420370" cy="127190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spc="-25" dirty="0">
                <a:latin typeface="Calibri"/>
                <a:cs typeface="Calibri"/>
              </a:rPr>
              <a:t>60%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25" dirty="0">
                <a:latin typeface="Calibri"/>
                <a:cs typeface="Calibri"/>
              </a:rPr>
              <a:t>20%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1095"/>
              </a:spcBef>
            </a:pP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49967" y="2592777"/>
            <a:ext cx="763270" cy="321945"/>
          </a:xfrm>
          <a:prstGeom prst="rect">
            <a:avLst/>
          </a:prstGeom>
          <a:solidFill>
            <a:srgbClr val="7F7F7F"/>
          </a:solidFill>
          <a:ln w="12699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52729" marR="111125" indent="-134620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Prediction 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3990</Words>
  <Application>Microsoft Office PowerPoint</Application>
  <PresentationFormat>Widescreen</PresentationFormat>
  <Paragraphs>658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Aptos</vt:lpstr>
      <vt:lpstr>Aptos Display</vt:lpstr>
      <vt:lpstr>Arial</vt:lpstr>
      <vt:lpstr>Arial MT</vt:lpstr>
      <vt:lpstr>Calibri</vt:lpstr>
      <vt:lpstr>Times New Roman</vt:lpstr>
      <vt:lpstr>Trebuchet MS</vt:lpstr>
      <vt:lpstr>Verdana</vt:lpstr>
      <vt:lpstr>Office Theme</vt:lpstr>
      <vt:lpstr>Custom Design</vt:lpstr>
      <vt:lpstr>PowerPoint Presentation</vt:lpstr>
      <vt:lpstr>Large Language Models (LLMs)</vt:lpstr>
      <vt:lpstr>Transformers, mid-2017</vt:lpstr>
      <vt:lpstr>2018 – Inception of the LLM Era</vt:lpstr>
      <vt:lpstr>BERT - Bidirectional Encoder</vt:lpstr>
      <vt:lpstr>BERT - Bidirectional Encoder</vt:lpstr>
      <vt:lpstr>BERT - Bidirectional Encoder</vt:lpstr>
      <vt:lpstr>BERT - Bidirectional Encoder</vt:lpstr>
      <vt:lpstr>BERT - Bidirectional Encoder</vt:lpstr>
      <vt:lpstr>BERT - Bidirectional Encoder</vt:lpstr>
      <vt:lpstr>BERT - Bidirectional Encoder</vt:lpstr>
      <vt:lpstr>BERT - Bidirectional Encoder</vt:lpstr>
      <vt:lpstr>BERT - Bidirectional Encoder</vt:lpstr>
      <vt:lpstr>BERT - Bidirectional Encoder</vt:lpstr>
      <vt:lpstr>BERT - Bidirectional Encoder</vt:lpstr>
      <vt:lpstr>BERT - Bidirectional Encoder</vt:lpstr>
      <vt:lpstr>2018 – Inception of the LLM Era</vt:lpstr>
      <vt:lpstr>GPT –</vt:lpstr>
      <vt:lpstr>GPT –</vt:lpstr>
      <vt:lpstr>GPT –</vt:lpstr>
      <vt:lpstr>GPT –</vt:lpstr>
      <vt:lpstr>GPT –</vt:lpstr>
      <vt:lpstr>GPT –</vt:lpstr>
      <vt:lpstr>Language Models as Generalists</vt:lpstr>
      <vt:lpstr>GPT 2 – Generalizing to Unseen Tasks</vt:lpstr>
      <vt:lpstr>GPT 2 – Task Specifications</vt:lpstr>
      <vt:lpstr>GPT 2 – Task Specifications</vt:lpstr>
      <vt:lpstr>GPT 2 – what makes such an LM work ?</vt:lpstr>
      <vt:lpstr>Scaling in GPT-2</vt:lpstr>
      <vt:lpstr>Why is this interesting? Look at data scaling</vt:lpstr>
      <vt:lpstr>Why is this interesting? Look at data scaling</vt:lpstr>
      <vt:lpstr>Scaling - (Kaplan,2020)</vt:lpstr>
      <vt:lpstr>Scaling - (Kaplan,2020)</vt:lpstr>
      <vt:lpstr>Scaling Effects</vt:lpstr>
      <vt:lpstr>Model Scaling: GPT-3</vt:lpstr>
      <vt:lpstr>Emergent Abilities with GPT-3 – Wei et. al 2022</vt:lpstr>
      <vt:lpstr>Emergent Abilities with GPT-3 – Wei et. al 2022</vt:lpstr>
      <vt:lpstr>Emergent Abilities with GPT-3 – Wei et. al 2022</vt:lpstr>
      <vt:lpstr>Large Language Models</vt:lpstr>
      <vt:lpstr>LLM Realization - Architecture</vt:lpstr>
      <vt:lpstr>T5/ T0 : Masked Span Prediction</vt:lpstr>
      <vt:lpstr>Attention patterns (Wang et. al)</vt:lpstr>
      <vt:lpstr>Empirical Observations (Wang et. al)</vt:lpstr>
      <vt:lpstr>Llama 2 Architecture (Ouyang et. al.)</vt:lpstr>
      <vt:lpstr>Training of Decoder-only LLMs – Llama 2</vt:lpstr>
      <vt:lpstr>Training of Decoder-only LLMs – Llama 2</vt:lpstr>
      <vt:lpstr>Supervised Fine-tuning versus Pre-training</vt:lpstr>
      <vt:lpstr>Instruction Tuning (Wei et. al. 2021)</vt:lpstr>
      <vt:lpstr>Unsafe Outputs – Alignment Problem</vt:lpstr>
      <vt:lpstr>Training of Decoder-only LLMs – Llama 2</vt:lpstr>
      <vt:lpstr>RLHF</vt:lpstr>
      <vt:lpstr>Model Fine-tuning for RLHF</vt:lpstr>
      <vt:lpstr>Note on LLM Safety and Harmfulness</vt:lpstr>
      <vt:lpstr>Note on LLM Safety and Harmfulness</vt:lpstr>
      <vt:lpstr>LLM Inference: Prompting</vt:lpstr>
      <vt:lpstr>Note on Parameter Efficient Fine-tuning</vt:lpstr>
      <vt:lpstr>Evaluating LLMs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The LLM Era – Paradigm Shift in Machine Learning</vt:lpstr>
      <vt:lpstr>Open Challenges - LLMs</vt:lpstr>
      <vt:lpstr>Open Challenges - LLMs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Mubashar</dc:creator>
  <cp:lastModifiedBy>Muhammad Mubashar</cp:lastModifiedBy>
  <cp:revision>17</cp:revision>
  <dcterms:created xsi:type="dcterms:W3CDTF">2024-04-05T14:09:29Z</dcterms:created>
  <dcterms:modified xsi:type="dcterms:W3CDTF">2024-04-09T14:50:48Z</dcterms:modified>
</cp:coreProperties>
</file>